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458" r:id="rId2"/>
    <p:sldId id="456" r:id="rId3"/>
    <p:sldId id="457" r:id="rId4"/>
    <p:sldId id="392" r:id="rId5"/>
    <p:sldId id="508" r:id="rId6"/>
    <p:sldId id="382" r:id="rId7"/>
    <p:sldId id="429" r:id="rId8"/>
    <p:sldId id="431" r:id="rId9"/>
    <p:sldId id="486" r:id="rId10"/>
    <p:sldId id="484" r:id="rId11"/>
    <p:sldId id="490" r:id="rId12"/>
    <p:sldId id="485" r:id="rId13"/>
    <p:sldId id="517" r:id="rId14"/>
    <p:sldId id="491" r:id="rId15"/>
    <p:sldId id="514" r:id="rId16"/>
    <p:sldId id="510" r:id="rId17"/>
    <p:sldId id="489" r:id="rId18"/>
    <p:sldId id="389" r:id="rId19"/>
    <p:sldId id="388" r:id="rId20"/>
    <p:sldId id="428" r:id="rId21"/>
    <p:sldId id="439" r:id="rId22"/>
    <p:sldId id="444" r:id="rId23"/>
    <p:sldId id="518" r:id="rId24"/>
    <p:sldId id="426" r:id="rId25"/>
  </p:sldIdLst>
  <p:sldSz cx="9144000" cy="6858000" type="screen4x3"/>
  <p:notesSz cx="7099300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avitski, Aliaksandr" initials="N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FF"/>
    <a:srgbClr val="FFCC00"/>
    <a:srgbClr val="00A5EB"/>
    <a:srgbClr val="FF00FF"/>
    <a:srgbClr val="FFFFFF"/>
    <a:srgbClr val="DDDDDD"/>
    <a:srgbClr val="9C9E9F"/>
    <a:srgbClr val="FFFF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49" autoAdjust="0"/>
    <p:restoredTop sz="94869" autoAdjust="0"/>
  </p:normalViewPr>
  <p:slideViewPr>
    <p:cSldViewPr snapToGrid="0">
      <p:cViewPr varScale="1">
        <p:scale>
          <a:sx n="127" d="100"/>
          <a:sy n="127" d="100"/>
        </p:scale>
        <p:origin x="-1152" y="-78"/>
      </p:cViewPr>
      <p:guideLst>
        <p:guide orient="horz" pos="3816"/>
        <p:guide orient="horz" pos="167"/>
        <p:guide orient="horz" pos="616"/>
        <p:guide orient="horz" pos="2672"/>
        <p:guide orient="horz" pos="1165"/>
        <p:guide pos="5551"/>
        <p:guide pos="1551"/>
        <p:guide pos="4178"/>
        <p:guide pos="2927"/>
        <p:guide pos="2809"/>
        <p:guide pos="178"/>
        <p:guide pos="4299"/>
        <p:guide pos="143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-3402" y="-84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FAACA-B695-4EFE-B787-7A54A49EE0D2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AA06AE-FBE2-465A-A66B-66777E8BC4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5924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691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62" tIns="47581" rIns="95162" bIns="4758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725" y="1"/>
            <a:ext cx="307691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62" tIns="47581" rIns="95162" bIns="4758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GB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1" y="4861442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62" tIns="47581" rIns="95162" bIns="475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244"/>
            <a:ext cx="307691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62" tIns="47581" rIns="95162" bIns="4758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 dirty="0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725" y="9721244"/>
            <a:ext cx="307691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62" tIns="47581" rIns="95162" bIns="4758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736858A-39C2-4BA9-B2EA-2EBB3C5D7C04}" type="slidenum">
              <a:rPr lang="en-GB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90343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92D08-0FE8-48D6-87DB-187FAD1B96FF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4688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1" y="1363663"/>
            <a:ext cx="7259406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861425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US" noProof="0" dirty="0" smtClean="0"/>
              <a:t>Click to edit Master title style</a:t>
            </a:r>
            <a:endParaRPr lang="en-GB" noProof="0" dirty="0" smtClean="0"/>
          </a:p>
        </p:txBody>
      </p:sp>
      <p:sp>
        <p:nvSpPr>
          <p:cNvPr id="402448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 dirty="0"/>
          </a:p>
        </p:txBody>
      </p:sp>
      <p:pic>
        <p:nvPicPr>
          <p:cNvPr id="402453" name="Picture 21" descr="HG_LOGO_70_ENG_K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6111790"/>
            <a:ext cx="1473200" cy="59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lc+higrade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122" y="5884655"/>
            <a:ext cx="1655219" cy="817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2341" y="5960731"/>
            <a:ext cx="966600" cy="786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D:\Work\DESY\Meetings\ILC HiGrade meeting\CRISP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6085" y="6047408"/>
            <a:ext cx="1662113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122" y="6047408"/>
            <a:ext cx="1524000" cy="752475"/>
          </a:xfrm>
          <a:prstGeom prst="rect">
            <a:avLst/>
          </a:prstGeom>
        </p:spPr>
      </p:pic>
      <p:pic>
        <p:nvPicPr>
          <p:cNvPr id="402441" name="Picture 9" descr="DESY-Logo-cyan-RGB_ger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001" b="1"/>
          <a:stretch/>
        </p:blipFill>
        <p:spPr bwMode="auto">
          <a:xfrm>
            <a:off x="7759158" y="1649341"/>
            <a:ext cx="1080324" cy="1080000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52"/>
          <a:stretch/>
        </p:blipFill>
        <p:spPr>
          <a:xfrm>
            <a:off x="7148018" y="5864107"/>
            <a:ext cx="1931766" cy="997939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0783" y="4022637"/>
            <a:ext cx="1080000" cy="1080000"/>
          </a:xfrm>
          <a:prstGeom prst="rect">
            <a:avLst/>
          </a:prstGeom>
        </p:spPr>
      </p:pic>
      <p:pic>
        <p:nvPicPr>
          <p:cNvPr id="14" name="Picture 127" descr="logo-XFEL_rgb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150" y="2790720"/>
            <a:ext cx="1089008" cy="1089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409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792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3964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" y="0"/>
            <a:ext cx="9144001" cy="3546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8824" y="1037277"/>
            <a:ext cx="8520113" cy="47926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4340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83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7622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338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0592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180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276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0596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0"/>
            <a:ext cx="9144000" cy="372269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Textmasterformate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709201" y="17670"/>
            <a:ext cx="7679060" cy="35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</p:txBody>
      </p:sp>
      <p:sp>
        <p:nvSpPr>
          <p:cNvPr id="7" name="Text Box 35"/>
          <p:cNvSpPr txBox="1">
            <a:spLocks noChangeArrowheads="1"/>
          </p:cNvSpPr>
          <p:nvPr userDrawn="1"/>
        </p:nvSpPr>
        <p:spPr bwMode="auto">
          <a:xfrm>
            <a:off x="0" y="6590389"/>
            <a:ext cx="914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100" dirty="0" smtClean="0">
                <a:solidFill>
                  <a:srgbClr val="00A5EB"/>
                </a:solidFill>
              </a:rPr>
              <a:t>Aliaksandr Navitski,</a:t>
            </a:r>
            <a:r>
              <a:rPr lang="en-US" sz="1100" baseline="0" dirty="0" smtClean="0">
                <a:solidFill>
                  <a:schemeClr val="tx1"/>
                </a:solidFill>
              </a:rPr>
              <a:t> ILC-related SRF R&amp;D at DESY                 </a:t>
            </a:r>
            <a:r>
              <a:rPr lang="ru-RU" sz="11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ILC@DESY General Project Meetings</a:t>
            </a:r>
            <a:r>
              <a:rPr lang="de-DE" sz="11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, DESY Hamburg 12</a:t>
            </a:r>
            <a:r>
              <a:rPr lang="en-US" sz="1100" baseline="0" dirty="0" smtClean="0">
                <a:solidFill>
                  <a:schemeClr val="tx1"/>
                </a:solidFill>
              </a:rPr>
              <a:t>.12.2014                  </a:t>
            </a:r>
            <a:fld id="{5CA7EAC3-2285-44A7-B497-6CA758F5785B}" type="slidenum">
              <a:rPr lang="en-US" sz="1100" baseline="0" smtClean="0">
                <a:solidFill>
                  <a:schemeClr val="tx1"/>
                </a:solidFill>
              </a:rPr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lang="en-GB" sz="11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eaLnBrk="1" fontAlgn="base" hangingPunct="1">
        <a:spcBef>
          <a:spcPct val="0"/>
        </a:spcBef>
        <a:spcAft>
          <a:spcPct val="50000"/>
        </a:spcAft>
        <a:buClr>
          <a:srgbClr val="F28E00"/>
        </a:buClr>
        <a:buFont typeface="Arial Black" pitchFamily="34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1" fontAlgn="base" hangingPunct="1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236663" indent="-228600" algn="l" rtl="0" eaLnBrk="1" fontAlgn="base" hangingPunct="1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44650" indent="-228600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0.tiff"/><Relationship Id="rId3" Type="http://schemas.microsoft.com/office/2007/relationships/hdphoto" Target="../media/hdphoto1.wdp"/><Relationship Id="rId7" Type="http://schemas.openxmlformats.org/officeDocument/2006/relationships/image" Target="../media/image68.jpeg"/><Relationship Id="rId12" Type="http://schemas.openxmlformats.org/officeDocument/2006/relationships/image" Target="../media/image58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57.jpeg"/><Relationship Id="rId5" Type="http://schemas.openxmlformats.org/officeDocument/2006/relationships/image" Target="../media/image67.jpeg"/><Relationship Id="rId10" Type="http://schemas.openxmlformats.org/officeDocument/2006/relationships/image" Target="../media/image59.png"/><Relationship Id="rId4" Type="http://schemas.openxmlformats.org/officeDocument/2006/relationships/image" Target="../media/image56.png"/><Relationship Id="rId9" Type="http://schemas.openxmlformats.org/officeDocument/2006/relationships/image" Target="../media/image69.jpeg"/><Relationship Id="rId14" Type="http://schemas.openxmlformats.org/officeDocument/2006/relationships/image" Target="../media/image71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9" name="Text Box 35"/>
          <p:cNvSpPr txBox="1">
            <a:spLocks noChangeArrowheads="1"/>
          </p:cNvSpPr>
          <p:nvPr/>
        </p:nvSpPr>
        <p:spPr bwMode="auto">
          <a:xfrm>
            <a:off x="348881" y="5613753"/>
            <a:ext cx="860080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dirty="0" smtClean="0">
                <a:solidFill>
                  <a:srgbClr val="00A5EB"/>
                </a:solidFill>
              </a:rPr>
              <a:t>Aliaksandr Navitski </a:t>
            </a:r>
            <a:r>
              <a:rPr lang="de-DE" dirty="0" smtClean="0"/>
              <a:t>*</a:t>
            </a:r>
            <a:r>
              <a:rPr lang="en-US" dirty="0" smtClean="0"/>
              <a:t>aliaksandr.navitski@desy.de</a:t>
            </a:r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08516" y="1207208"/>
            <a:ext cx="7924800" cy="42374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000" b="1" dirty="0" smtClean="0">
                <a:solidFill>
                  <a:schemeClr val="tx1"/>
                </a:solidFill>
              </a:rPr>
              <a:t>R&amp;D program @ DESY derived from global effort for ILC and well in phase with effort elsewhere</a:t>
            </a:r>
          </a:p>
          <a:p>
            <a:pPr marL="285750" indent="-285750" algn="l">
              <a:buFontTx/>
              <a:buChar char="-"/>
            </a:pPr>
            <a:r>
              <a:rPr lang="en-GB" sz="1800" dirty="0" smtClean="0">
                <a:solidFill>
                  <a:schemeClr val="tx1"/>
                </a:solidFill>
              </a:rPr>
              <a:t>Motivation and goal</a:t>
            </a:r>
          </a:p>
          <a:p>
            <a:pPr marL="285750" indent="-285750" algn="l">
              <a:buFontTx/>
              <a:buChar char="-"/>
            </a:pPr>
            <a:r>
              <a:rPr lang="en-GB" sz="1800" dirty="0" smtClean="0">
                <a:solidFill>
                  <a:schemeClr val="tx1"/>
                </a:solidFill>
              </a:rPr>
              <a:t>European EXFEL/ILC-</a:t>
            </a:r>
            <a:r>
              <a:rPr lang="en-GB" sz="1800" dirty="0" err="1" smtClean="0">
                <a:solidFill>
                  <a:schemeClr val="tx1"/>
                </a:solidFill>
              </a:rPr>
              <a:t>HiGrade</a:t>
            </a:r>
            <a:r>
              <a:rPr lang="en-GB" sz="1800" dirty="0" smtClean="0">
                <a:solidFill>
                  <a:schemeClr val="tx1"/>
                </a:solidFill>
              </a:rPr>
              <a:t> program</a:t>
            </a:r>
          </a:p>
          <a:p>
            <a:pPr marL="285750" indent="-285750" algn="l">
              <a:buFontTx/>
              <a:buChar char="-"/>
            </a:pPr>
            <a:r>
              <a:rPr lang="en-GB" sz="1800" dirty="0" smtClean="0">
                <a:solidFill>
                  <a:schemeClr val="tx1"/>
                </a:solidFill>
              </a:rPr>
              <a:t>Results of cold RF test of the EXFEL/ILC-</a:t>
            </a:r>
            <a:r>
              <a:rPr lang="en-GB" sz="1800" dirty="0" err="1" smtClean="0">
                <a:solidFill>
                  <a:schemeClr val="tx1"/>
                </a:solidFill>
              </a:rPr>
              <a:t>HiGrade</a:t>
            </a:r>
            <a:r>
              <a:rPr lang="en-GB" sz="1800" dirty="0" smtClean="0">
                <a:solidFill>
                  <a:schemeClr val="tx1"/>
                </a:solidFill>
              </a:rPr>
              <a:t> cavities</a:t>
            </a:r>
          </a:p>
          <a:p>
            <a:pPr marL="285750" indent="-285750" algn="l">
              <a:buFontTx/>
              <a:buChar char="-"/>
            </a:pPr>
            <a:r>
              <a:rPr lang="en-GB" sz="1800" dirty="0" smtClean="0">
                <a:solidFill>
                  <a:schemeClr val="tx1"/>
                </a:solidFill>
              </a:rPr>
              <a:t>Ongoing R&amp;D work</a:t>
            </a:r>
          </a:p>
          <a:p>
            <a:pPr marL="742950" lvl="1" indent="-285750" algn="l">
              <a:buFontTx/>
              <a:buChar char="-"/>
            </a:pPr>
            <a:r>
              <a:rPr lang="en-GB" sz="1600" dirty="0" smtClean="0">
                <a:solidFill>
                  <a:schemeClr val="tx1"/>
                </a:solidFill>
              </a:rPr>
              <a:t>OBACHT optical inspection of cavities</a:t>
            </a:r>
          </a:p>
          <a:p>
            <a:pPr marL="742950" lvl="1" indent="-285750" algn="l">
              <a:buFontTx/>
              <a:buChar char="-"/>
            </a:pPr>
            <a:r>
              <a:rPr lang="en-GB" sz="1600" dirty="0" smtClean="0">
                <a:solidFill>
                  <a:schemeClr val="tx1"/>
                </a:solidFill>
              </a:rPr>
              <a:t>Replica surface study</a:t>
            </a:r>
          </a:p>
          <a:p>
            <a:pPr marL="742950" lvl="1" indent="-285750" algn="l">
              <a:buFontTx/>
              <a:buChar char="-"/>
            </a:pPr>
            <a:r>
              <a:rPr lang="en-GB" sz="1600" dirty="0" smtClean="0">
                <a:solidFill>
                  <a:schemeClr val="tx1"/>
                </a:solidFill>
              </a:rPr>
              <a:t>T-mapping and “Second sound” quench localization</a:t>
            </a:r>
            <a:br>
              <a:rPr lang="en-GB" sz="1600" dirty="0" smtClean="0">
                <a:solidFill>
                  <a:schemeClr val="tx1"/>
                </a:solidFill>
              </a:rPr>
            </a:br>
            <a:endParaRPr lang="en-GB" sz="1600" dirty="0" smtClean="0">
              <a:solidFill>
                <a:schemeClr val="tx1"/>
              </a:solidFill>
            </a:endParaRPr>
          </a:p>
          <a:p>
            <a:pPr marL="742950" lvl="1" indent="-285750" algn="l">
              <a:buFontTx/>
              <a:buChar char="-"/>
            </a:pPr>
            <a:r>
              <a:rPr lang="en-GB" sz="1600" dirty="0" smtClean="0">
                <a:solidFill>
                  <a:schemeClr val="tx1"/>
                </a:solidFill>
              </a:rPr>
              <a:t>Centrifugal barrel polishing and local grinding</a:t>
            </a:r>
            <a:br>
              <a:rPr lang="en-GB" sz="1600" dirty="0" smtClean="0">
                <a:solidFill>
                  <a:schemeClr val="tx1"/>
                </a:solidFill>
              </a:rPr>
            </a:br>
            <a:endParaRPr lang="en-GB" sz="1600" dirty="0" smtClean="0">
              <a:solidFill>
                <a:schemeClr val="tx1"/>
              </a:solidFill>
            </a:endParaRPr>
          </a:p>
          <a:p>
            <a:pPr marL="742950" lvl="1" indent="-285750" algn="l">
              <a:buFontTx/>
              <a:buChar char="-"/>
            </a:pPr>
            <a:r>
              <a:rPr lang="en-GB" sz="1600" dirty="0" smtClean="0">
                <a:solidFill>
                  <a:schemeClr val="tx1"/>
                </a:solidFill>
              </a:rPr>
              <a:t>Influence </a:t>
            </a:r>
            <a:r>
              <a:rPr lang="en-GB" sz="1600" dirty="0">
                <a:solidFill>
                  <a:schemeClr val="tx1"/>
                </a:solidFill>
              </a:rPr>
              <a:t>of cooling rate on the Q</a:t>
            </a:r>
            <a:r>
              <a:rPr lang="en-GB" sz="1600" baseline="-25000" dirty="0">
                <a:solidFill>
                  <a:schemeClr val="tx1"/>
                </a:solidFill>
              </a:rPr>
              <a:t>0</a:t>
            </a:r>
            <a:r>
              <a:rPr lang="en-GB" sz="1600" dirty="0">
                <a:solidFill>
                  <a:schemeClr val="tx1"/>
                </a:solidFill>
              </a:rPr>
              <a:t> quality </a:t>
            </a:r>
            <a:r>
              <a:rPr lang="en-GB" sz="1600" dirty="0" smtClean="0">
                <a:solidFill>
                  <a:schemeClr val="tx1"/>
                </a:solidFill>
              </a:rPr>
              <a:t>factor</a:t>
            </a:r>
          </a:p>
          <a:p>
            <a:pPr marL="742950" lvl="1" indent="-285750" algn="l">
              <a:buFontTx/>
              <a:buChar char="-"/>
            </a:pPr>
            <a:r>
              <a:rPr lang="en-GB" sz="1600" dirty="0" smtClean="0">
                <a:solidFill>
                  <a:schemeClr val="tx1"/>
                </a:solidFill>
              </a:rPr>
              <a:t>Further work toward high Q</a:t>
            </a:r>
            <a:r>
              <a:rPr lang="en-GB" sz="1600" baseline="-25000" dirty="0" smtClean="0">
                <a:solidFill>
                  <a:schemeClr val="tx1"/>
                </a:solidFill>
              </a:rPr>
              <a:t>0</a:t>
            </a:r>
            <a:endParaRPr lang="en-GB" sz="1600" dirty="0" smtClean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33898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High Gradient cavities for the ILC</a:t>
            </a:r>
            <a:endParaRPr lang="de-DE" sz="3600" b="1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 rot="19446540">
            <a:off x="-50157" y="3512055"/>
            <a:ext cx="1236527" cy="25967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buClr>
                <a:srgbClr val="F28E00"/>
              </a:buClr>
              <a:buFont typeface="Arial Black" pitchFamily="34" charset="0"/>
              <a:buNone/>
            </a:pPr>
            <a:r>
              <a:rPr lang="en-US" sz="1600" b="1" baseline="0" dirty="0" smtClean="0">
                <a:solidFill>
                  <a:srgbClr val="FF0000"/>
                </a:solidFill>
              </a:rPr>
              <a:t>Limitations?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3" name="Geschweifte Klammer links 2"/>
          <p:cNvSpPr/>
          <p:nvPr/>
        </p:nvSpPr>
        <p:spPr bwMode="auto">
          <a:xfrm>
            <a:off x="982734" y="3208436"/>
            <a:ext cx="282045" cy="857541"/>
          </a:xfrm>
          <a:prstGeom prst="leftBrace">
            <a:avLst>
              <a:gd name="adj1" fmla="val 33334"/>
              <a:gd name="adj2" fmla="val 5000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 rot="19446540">
            <a:off x="-71500" y="4225139"/>
            <a:ext cx="1236527" cy="25967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rgbClr val="F28E00"/>
              </a:buClr>
            </a:pPr>
            <a:r>
              <a:rPr lang="en-GB" sz="1600" b="1" baseline="0" dirty="0">
                <a:solidFill>
                  <a:srgbClr val="0000FF"/>
                </a:solidFill>
              </a:rPr>
              <a:t>Treatment and </a:t>
            </a:r>
            <a:r>
              <a:rPr lang="en-GB" sz="1600" b="1" baseline="0" dirty="0" smtClean="0">
                <a:solidFill>
                  <a:srgbClr val="0000FF"/>
                </a:solidFill>
              </a:rPr>
              <a:t>repair</a:t>
            </a:r>
            <a:endParaRPr lang="en-US" sz="1600" b="1" baseline="0" dirty="0">
              <a:solidFill>
                <a:srgbClr val="0000FF"/>
              </a:solidFill>
            </a:endParaRPr>
          </a:p>
        </p:txBody>
      </p:sp>
      <p:sp>
        <p:nvSpPr>
          <p:cNvPr id="8" name="Geschweifte Klammer links 7"/>
          <p:cNvSpPr/>
          <p:nvPr/>
        </p:nvSpPr>
        <p:spPr bwMode="auto">
          <a:xfrm>
            <a:off x="981306" y="4247260"/>
            <a:ext cx="282045" cy="492423"/>
          </a:xfrm>
          <a:prstGeom prst="leftBrace">
            <a:avLst>
              <a:gd name="adj1" fmla="val 33334"/>
              <a:gd name="adj2" fmla="val 50000"/>
            </a:avLst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 rot="19446540">
            <a:off x="-47290" y="4967213"/>
            <a:ext cx="1236527" cy="25967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rgbClr val="F28E00"/>
              </a:buClr>
            </a:pPr>
            <a:r>
              <a:rPr lang="en-GB" sz="1600" b="1" baseline="0" dirty="0" smtClean="0">
                <a:solidFill>
                  <a:srgbClr val="006600"/>
                </a:solidFill>
              </a:rPr>
              <a:t>High Q</a:t>
            </a:r>
            <a:r>
              <a:rPr lang="en-GB" sz="1600" b="1" dirty="0" smtClean="0">
                <a:solidFill>
                  <a:srgbClr val="006600"/>
                </a:solidFill>
              </a:rPr>
              <a:t>0</a:t>
            </a:r>
            <a:endParaRPr lang="en-US" sz="1600" b="1" dirty="0">
              <a:solidFill>
                <a:srgbClr val="006600"/>
              </a:solidFill>
            </a:endParaRPr>
          </a:p>
        </p:txBody>
      </p:sp>
      <p:sp>
        <p:nvSpPr>
          <p:cNvPr id="11" name="Geschweifte Klammer links 10"/>
          <p:cNvSpPr/>
          <p:nvPr/>
        </p:nvSpPr>
        <p:spPr bwMode="auto">
          <a:xfrm>
            <a:off x="971332" y="4920966"/>
            <a:ext cx="282045" cy="492423"/>
          </a:xfrm>
          <a:prstGeom prst="leftBrace">
            <a:avLst>
              <a:gd name="adj1" fmla="val 33334"/>
              <a:gd name="adj2" fmla="val 50000"/>
            </a:avLst>
          </a:prstGeom>
          <a:noFill/>
          <a:ln w="1905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63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Typical surface defects: welding spatters</a:t>
            </a:r>
            <a:endParaRPr lang="en-GB" dirty="0"/>
          </a:p>
        </p:txBody>
      </p:sp>
      <p:pic>
        <p:nvPicPr>
          <p:cNvPr id="4" name="Grafik 5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1219767"/>
            <a:ext cx="6124354" cy="3921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225742" y="5141208"/>
            <a:ext cx="8516606" cy="1061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None/>
            </a:pPr>
            <a:r>
              <a:rPr lang="en-GB" sz="1600" b="1" baseline="0" dirty="0" smtClean="0"/>
              <a:t>→</a:t>
            </a:r>
            <a:r>
              <a:rPr lang="en-GB" sz="1600" baseline="0" dirty="0" smtClean="0"/>
              <a:t> reason is under </a:t>
            </a:r>
            <a:r>
              <a:rPr lang="en-GB" sz="1600" baseline="0" dirty="0"/>
              <a:t>investigation</a:t>
            </a:r>
          </a:p>
          <a:p>
            <a:pPr algn="l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None/>
            </a:pPr>
            <a:r>
              <a:rPr lang="en-GB" sz="1600" b="1" baseline="0" dirty="0"/>
              <a:t>→</a:t>
            </a:r>
            <a:r>
              <a:rPr lang="en-GB" sz="1600" baseline="0" dirty="0"/>
              <a:t> an</a:t>
            </a:r>
            <a:r>
              <a:rPr lang="en-GB" sz="1600" b="1" baseline="0" dirty="0"/>
              <a:t> </a:t>
            </a:r>
            <a:r>
              <a:rPr lang="en-GB" sz="1600" b="1" baseline="0" dirty="0">
                <a:solidFill>
                  <a:srgbClr val="FF0000"/>
                </a:solidFill>
              </a:rPr>
              <a:t>additional </a:t>
            </a:r>
            <a:r>
              <a:rPr lang="en-GB" sz="1600" b="1" baseline="0" dirty="0" smtClean="0">
                <a:solidFill>
                  <a:srgbClr val="FF0000"/>
                </a:solidFill>
              </a:rPr>
              <a:t>grinding/repair </a:t>
            </a:r>
            <a:r>
              <a:rPr lang="en-GB" sz="1600" baseline="0" dirty="0"/>
              <a:t>is required</a:t>
            </a:r>
          </a:p>
          <a:p>
            <a:pPr algn="l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None/>
            </a:pPr>
            <a:r>
              <a:rPr lang="en-GB" sz="1600" b="1" baseline="0" dirty="0"/>
              <a:t>→</a:t>
            </a:r>
            <a:r>
              <a:rPr lang="en-GB" sz="1600" baseline="0" dirty="0"/>
              <a:t> optimum repair procedure (here shown a manual one) is under study 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6403754" y="2185057"/>
            <a:ext cx="2867246" cy="86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1800" dirty="0" smtClean="0"/>
              <a:t>After final polishing:</a:t>
            </a:r>
          </a:p>
          <a:p>
            <a:pPr marL="0" indent="0">
              <a:buNone/>
            </a:pPr>
            <a:r>
              <a:rPr lang="en-GB" sz="1800" b="1" dirty="0" smtClean="0">
                <a:solidFill>
                  <a:srgbClr val="006600"/>
                </a:solidFill>
                <a:sym typeface="Wingdings" pitchFamily="2" charset="2"/>
              </a:rPr>
              <a:t> </a:t>
            </a:r>
            <a:r>
              <a:rPr lang="en-GB" sz="1800" dirty="0" smtClean="0">
                <a:sym typeface="Wingdings" pitchFamily="2" charset="2"/>
              </a:rPr>
              <a:t>max </a:t>
            </a:r>
            <a:r>
              <a:rPr lang="en-GB" sz="1800" b="1" dirty="0" err="1" smtClean="0">
                <a:solidFill>
                  <a:srgbClr val="006600"/>
                </a:solidFill>
                <a:sym typeface="Wingdings" pitchFamily="2" charset="2"/>
              </a:rPr>
              <a:t>E</a:t>
            </a:r>
            <a:r>
              <a:rPr lang="en-GB" sz="1800" b="1" baseline="-25000" dirty="0" err="1" smtClean="0">
                <a:solidFill>
                  <a:srgbClr val="006600"/>
                </a:solidFill>
                <a:sym typeface="Wingdings" pitchFamily="2" charset="2"/>
              </a:rPr>
              <a:t>acc</a:t>
            </a:r>
            <a:r>
              <a:rPr lang="en-GB" sz="1800" b="1" dirty="0" smtClean="0">
                <a:solidFill>
                  <a:srgbClr val="006600"/>
                </a:solidFill>
                <a:sym typeface="Wingdings" pitchFamily="2" charset="2"/>
              </a:rPr>
              <a:t> = 30.5 MV/m</a:t>
            </a:r>
            <a:r>
              <a:rPr lang="en-GB" sz="1800" b="1" dirty="0" smtClean="0">
                <a:solidFill>
                  <a:srgbClr val="FF0000"/>
                </a:solidFill>
              </a:rPr>
              <a:t/>
            </a:r>
            <a:br>
              <a:rPr lang="en-GB" sz="1800" b="1" dirty="0" smtClean="0">
                <a:solidFill>
                  <a:srgbClr val="FF0000"/>
                </a:solidFill>
              </a:rPr>
            </a:br>
            <a:r>
              <a:rPr lang="en-GB" sz="1800" b="1" dirty="0">
                <a:solidFill>
                  <a:srgbClr val="006600"/>
                </a:solidFill>
                <a:sym typeface="Wingdings" pitchFamily="2" charset="2"/>
              </a:rPr>
              <a:t> </a:t>
            </a:r>
            <a:r>
              <a:rPr lang="en-GB" sz="1800" b="1" dirty="0" smtClean="0">
                <a:solidFill>
                  <a:srgbClr val="006600"/>
                </a:solidFill>
                <a:sym typeface="Wingdings" pitchFamily="2" charset="2"/>
              </a:rPr>
              <a:t>no FE</a:t>
            </a:r>
            <a:endParaRPr lang="en-GB" sz="1800" dirty="0" smtClean="0"/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98742" y="618034"/>
            <a:ext cx="9045258" cy="601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None/>
            </a:pPr>
            <a:r>
              <a:rPr lang="en-GB" sz="1600" b="1" baseline="0" dirty="0" smtClean="0"/>
              <a:t>Endoscopes</a:t>
            </a:r>
            <a:r>
              <a:rPr lang="en-GB" sz="1600" baseline="0" dirty="0" smtClean="0"/>
              <a:t> </a:t>
            </a:r>
            <a:r>
              <a:rPr lang="en-GB" sz="1600" baseline="0" dirty="0"/>
              <a:t>&amp; </a:t>
            </a:r>
            <a:r>
              <a:rPr lang="en-GB" sz="1600" b="1" baseline="0" dirty="0"/>
              <a:t>OBACHT</a:t>
            </a:r>
            <a:r>
              <a:rPr lang="en-GB" sz="1600" baseline="0" dirty="0"/>
              <a:t> </a:t>
            </a:r>
            <a:r>
              <a:rPr lang="en-GB" sz="1600" baseline="0" dirty="0" smtClean="0"/>
              <a:t>(shown here) inspections discover some </a:t>
            </a:r>
            <a:r>
              <a:rPr lang="en-GB" sz="1600" b="1" baseline="0" dirty="0">
                <a:solidFill>
                  <a:srgbClr val="C00000"/>
                </a:solidFill>
              </a:rPr>
              <a:t>“spatters”</a:t>
            </a:r>
            <a:r>
              <a:rPr lang="en-GB" sz="1600" baseline="0" dirty="0"/>
              <a:t> occasional occurring during the welding</a:t>
            </a:r>
            <a:r>
              <a:rPr lang="en-GB" sz="1600" baseline="0" dirty="0" smtClean="0"/>
              <a:t>:</a:t>
            </a:r>
            <a:endParaRPr lang="en-GB" sz="1600" baseline="0" dirty="0"/>
          </a:p>
        </p:txBody>
      </p:sp>
    </p:spTree>
    <p:extLst>
      <p:ext uri="{BB962C8B-B14F-4D97-AF65-F5344CB8AC3E}">
        <p14:creationId xmlns:p14="http://schemas.microsoft.com/office/powerpoint/2010/main" val="906097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26778" cy="368135"/>
          </a:xfrm>
        </p:spPr>
        <p:txBody>
          <a:bodyPr/>
          <a:lstStyle/>
          <a:p>
            <a:pPr algn="ctr"/>
            <a:r>
              <a:rPr lang="en-GB" sz="2200" dirty="0" smtClean="0"/>
              <a:t>Surface profilometry by using “Replica”</a:t>
            </a:r>
            <a:endParaRPr lang="en-GB" sz="2200" dirty="0"/>
          </a:p>
        </p:txBody>
      </p:sp>
      <p:sp>
        <p:nvSpPr>
          <p:cNvPr id="31" name="Inhaltsplatzhalter 2"/>
          <p:cNvSpPr txBox="1">
            <a:spLocks/>
          </p:cNvSpPr>
          <p:nvPr/>
        </p:nvSpPr>
        <p:spPr bwMode="auto">
          <a:xfrm>
            <a:off x="136734" y="425308"/>
            <a:ext cx="8948294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kern="0" dirty="0" smtClean="0"/>
              <a:t>“</a:t>
            </a:r>
            <a:r>
              <a:rPr lang="en-US" sz="1600" b="1" u="sng" kern="0" dirty="0" smtClean="0"/>
              <a:t>Replica</a:t>
            </a:r>
            <a:r>
              <a:rPr lang="en-US" sz="1600" kern="0" dirty="0" smtClean="0"/>
              <a:t>” setup is used for </a:t>
            </a:r>
            <a:r>
              <a:rPr lang="en-US" sz="1600" b="1" u="sng" kern="0" dirty="0" smtClean="0"/>
              <a:t>profilometry studies </a:t>
            </a:r>
            <a:r>
              <a:rPr lang="en-US" sz="1600" kern="0" dirty="0" smtClean="0"/>
              <a:t>of inner surface, conspicuous welding seams, and defect areas on cavities</a:t>
            </a:r>
          </a:p>
        </p:txBody>
      </p:sp>
      <p:pic>
        <p:nvPicPr>
          <p:cNvPr id="32" name="Picture 7" descr="D:\Work\DESY\Equipment\Replica\Photo\IMG_489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8" t="3533" r="9290" b="30668"/>
          <a:stretch/>
        </p:blipFill>
        <p:spPr bwMode="auto">
          <a:xfrm>
            <a:off x="494910" y="1034398"/>
            <a:ext cx="2575817" cy="1346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D:\CBP\Z110\Replica\CAV00658_C4_266.T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-1538"/>
          <a:stretch/>
        </p:blipFill>
        <p:spPr bwMode="auto">
          <a:xfrm>
            <a:off x="6024207" y="3285136"/>
            <a:ext cx="2998961" cy="2840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0"/>
          <a:stretch>
            <a:fillRect/>
          </a:stretch>
        </p:blipFill>
        <p:spPr bwMode="auto">
          <a:xfrm>
            <a:off x="3727746" y="3285136"/>
            <a:ext cx="2202013" cy="179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2" descr="G:\20140306162003609_0.bmp"/>
          <p:cNvPicPr>
            <a:picLocks noChangeAspect="1" noChangeArrowheads="1"/>
          </p:cNvPicPr>
          <p:nvPr/>
        </p:nvPicPr>
        <p:blipFill rotWithShape="1">
          <a:blip r:embed="rId5"/>
          <a:srcRect l="9923" r="6921" b="19871"/>
          <a:stretch/>
        </p:blipFill>
        <p:spPr bwMode="auto">
          <a:xfrm>
            <a:off x="6015293" y="1042944"/>
            <a:ext cx="2530437" cy="1828759"/>
          </a:xfrm>
          <a:prstGeom prst="rect">
            <a:avLst/>
          </a:prstGeom>
          <a:noFill/>
        </p:spPr>
      </p:pic>
      <p:sp>
        <p:nvSpPr>
          <p:cNvPr id="37" name="TextBox 11"/>
          <p:cNvSpPr txBox="1"/>
          <p:nvPr/>
        </p:nvSpPr>
        <p:spPr>
          <a:xfrm>
            <a:off x="402902" y="2334055"/>
            <a:ext cx="26401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“Replica” tool with camera</a:t>
            </a:r>
          </a:p>
        </p:txBody>
      </p:sp>
      <p:sp>
        <p:nvSpPr>
          <p:cNvPr id="38" name="TextBox 11"/>
          <p:cNvSpPr txBox="1"/>
          <p:nvPr/>
        </p:nvSpPr>
        <p:spPr>
          <a:xfrm>
            <a:off x="6024207" y="2557429"/>
            <a:ext cx="2443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Silicon rubber on the surface</a:t>
            </a:r>
          </a:p>
        </p:txBody>
      </p:sp>
      <p:pic>
        <p:nvPicPr>
          <p:cNvPr id="43" name="Picture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90" t="16325" r="21820" b="23850"/>
          <a:stretch/>
        </p:blipFill>
        <p:spPr bwMode="auto">
          <a:xfrm>
            <a:off x="3727746" y="5072859"/>
            <a:ext cx="1149047" cy="1163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111" y="5696706"/>
            <a:ext cx="911119" cy="428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Gerade Verbindung mit Pfeil 2"/>
          <p:cNvCxnSpPr/>
          <p:nvPr/>
        </p:nvCxnSpPr>
        <p:spPr bwMode="auto">
          <a:xfrm flipV="1">
            <a:off x="4302269" y="4682334"/>
            <a:ext cx="261371" cy="66675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TextBox 11"/>
          <p:cNvSpPr txBox="1"/>
          <p:nvPr/>
        </p:nvSpPr>
        <p:spPr>
          <a:xfrm>
            <a:off x="4807783" y="5961661"/>
            <a:ext cx="4032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OBACHT + 3D Laser profilometry of a defect and welding seam using replica </a:t>
            </a:r>
          </a:p>
        </p:txBody>
      </p:sp>
      <p:pic>
        <p:nvPicPr>
          <p:cNvPr id="2050" name="Picture 2" descr="D:\Work\DESY\Equipment\Replica\Photo\IMG_4908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7" t="22932" b="20355"/>
          <a:stretch/>
        </p:blipFill>
        <p:spPr bwMode="auto">
          <a:xfrm>
            <a:off x="3477001" y="1033153"/>
            <a:ext cx="2148115" cy="1970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1"/>
          <p:cNvSpPr txBox="1"/>
          <p:nvPr/>
        </p:nvSpPr>
        <p:spPr>
          <a:xfrm>
            <a:off x="3441782" y="2728166"/>
            <a:ext cx="26401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chemeClr val="bg1"/>
                </a:solidFill>
              </a:rPr>
              <a:t>“Replica” tool in the </a:t>
            </a:r>
            <a:r>
              <a:rPr lang="en-US" sz="1400" dirty="0" smtClean="0"/>
              <a:t>cavity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66245" y="3285136"/>
            <a:ext cx="3547491" cy="2676525"/>
            <a:chOff x="66245" y="3285136"/>
            <a:chExt cx="3547491" cy="2676525"/>
          </a:xfrm>
        </p:grpSpPr>
        <p:pic>
          <p:nvPicPr>
            <p:cNvPr id="2052" name="Picture 4" descr="3D-Laserscanningmikroskop Modellreihe VK-X100/X200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570"/>
            <a:stretch/>
          </p:blipFill>
          <p:spPr bwMode="auto">
            <a:xfrm>
              <a:off x="66245" y="3285136"/>
              <a:ext cx="3547491" cy="2676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 descr="3D-Laserscanningmikroskop Modellreihe VK-X100/X200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67" t="73676" r="34983"/>
            <a:stretch/>
          </p:blipFill>
          <p:spPr bwMode="auto">
            <a:xfrm>
              <a:off x="84658" y="5257088"/>
              <a:ext cx="1180120" cy="704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1" name="Fußzeilenplatzhalter 15"/>
          <p:cNvSpPr txBox="1">
            <a:spLocks/>
          </p:cNvSpPr>
          <p:nvPr/>
        </p:nvSpPr>
        <p:spPr>
          <a:xfrm>
            <a:off x="16290" y="5905525"/>
            <a:ext cx="4151124" cy="3651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* Keyence 3D Laser scanning microscope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872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56260"/>
          </a:xfrm>
        </p:spPr>
        <p:txBody>
          <a:bodyPr/>
          <a:lstStyle/>
          <a:p>
            <a:pPr algn="ctr"/>
            <a:r>
              <a:rPr lang="en-GB" dirty="0"/>
              <a:t>Typical surface defects: </a:t>
            </a:r>
            <a:r>
              <a:rPr lang="en-GB" dirty="0" smtClean="0"/>
              <a:t>foreign inclusions</a:t>
            </a:r>
            <a:endParaRPr lang="en-US" dirty="0"/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54" y="897319"/>
            <a:ext cx="2552700" cy="242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19"/>
          <p:cNvSpPr txBox="1">
            <a:spLocks noChangeArrowheads="1"/>
          </p:cNvSpPr>
          <p:nvPr/>
        </p:nvSpPr>
        <p:spPr bwMode="auto">
          <a:xfrm>
            <a:off x="339954" y="900494"/>
            <a:ext cx="2301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/>
              <a:t>C1, 156°</a:t>
            </a:r>
            <a:endParaRPr lang="de-DE" altLang="en-US"/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766" y="2789619"/>
            <a:ext cx="11398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095" y="691167"/>
            <a:ext cx="3749192" cy="346800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4"/>
          <p:cNvSpPr/>
          <p:nvPr/>
        </p:nvSpPr>
        <p:spPr>
          <a:xfrm>
            <a:off x="903516" y="1308481"/>
            <a:ext cx="1636713" cy="15843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9" name="Straight Connector 6"/>
          <p:cNvCxnSpPr/>
          <p:nvPr/>
        </p:nvCxnSpPr>
        <p:spPr>
          <a:xfrm flipH="1">
            <a:off x="990601" y="691167"/>
            <a:ext cx="3424494" cy="6173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3"/>
          <p:cNvCxnSpPr/>
          <p:nvPr/>
        </p:nvCxnSpPr>
        <p:spPr>
          <a:xfrm flipH="1" flipV="1">
            <a:off x="903519" y="2892808"/>
            <a:ext cx="3511576" cy="126636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9"/>
          <p:cNvSpPr txBox="1">
            <a:spLocks noChangeArrowheads="1"/>
          </p:cNvSpPr>
          <p:nvPr/>
        </p:nvSpPr>
        <p:spPr bwMode="auto">
          <a:xfrm>
            <a:off x="236766" y="578231"/>
            <a:ext cx="2301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en-US"/>
              <a:t>OBACHT image</a:t>
            </a:r>
          </a:p>
        </p:txBody>
      </p:sp>
      <p:pic>
        <p:nvPicPr>
          <p:cNvPr id="12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0"/>
          <a:stretch>
            <a:fillRect/>
          </a:stretch>
        </p:blipFill>
        <p:spPr bwMode="auto">
          <a:xfrm>
            <a:off x="77340" y="3699841"/>
            <a:ext cx="3304717" cy="2691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Inhaltsplatzhalter 2"/>
          <p:cNvSpPr>
            <a:spLocks noGrp="1"/>
          </p:cNvSpPr>
          <p:nvPr>
            <p:ph idx="1"/>
          </p:nvPr>
        </p:nvSpPr>
        <p:spPr>
          <a:xfrm>
            <a:off x="3410169" y="4159163"/>
            <a:ext cx="5613061" cy="1905153"/>
          </a:xfrm>
        </p:spPr>
        <p:txBody>
          <a:bodyPr/>
          <a:lstStyle/>
          <a:p>
            <a:r>
              <a:rPr lang="en-US" altLang="en-US" dirty="0" smtClean="0"/>
              <a:t>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max</a:t>
            </a:r>
            <a:r>
              <a:rPr lang="en-US" dirty="0" smtClean="0"/>
              <a:t> = 16 MV/m at low Q-value of 1.6e10</a:t>
            </a:r>
            <a:br>
              <a:rPr lang="en-US" dirty="0" smtClean="0"/>
            </a:br>
            <a:r>
              <a:rPr lang="en-US" dirty="0" smtClean="0"/>
              <a:t>limited by Quench</a:t>
            </a:r>
          </a:p>
          <a:p>
            <a:r>
              <a:rPr lang="en-US" altLang="en-US" dirty="0" smtClean="0"/>
              <a:t>height of the defect is ~124 µm</a:t>
            </a:r>
          </a:p>
          <a:p>
            <a:r>
              <a:rPr lang="en-US" altLang="en-US" dirty="0" smtClean="0"/>
              <a:t>Most probably a foreign inclusion not affected</a:t>
            </a:r>
            <a:br>
              <a:rPr lang="en-US" altLang="en-US" dirty="0" smtClean="0"/>
            </a:br>
            <a:r>
              <a:rPr lang="en-US" altLang="en-US" dirty="0" smtClean="0"/>
              <a:t>by polishing</a:t>
            </a:r>
          </a:p>
          <a:p>
            <a:r>
              <a:rPr lang="en-US" altLang="en-US" dirty="0" smtClean="0"/>
              <a:t>No inclusion was seen by Eddy current scans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630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0" y="379160"/>
            <a:ext cx="8973084" cy="58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kern="0" dirty="0" smtClean="0"/>
              <a:t>The new “</a:t>
            </a:r>
            <a:r>
              <a:rPr lang="en-US" sz="1600" b="1" u="sng" kern="0" dirty="0" smtClean="0"/>
              <a:t>Rotating temperature mapping</a:t>
            </a:r>
            <a:r>
              <a:rPr lang="en-US" sz="1600" kern="0" dirty="0" smtClean="0"/>
              <a:t>” system for </a:t>
            </a:r>
            <a:r>
              <a:rPr lang="en-US" sz="1600" b="1" u="sng" kern="0" dirty="0" smtClean="0"/>
              <a:t>detection</a:t>
            </a:r>
            <a:r>
              <a:rPr lang="en-US" sz="1600" kern="0" dirty="0" smtClean="0"/>
              <a:t> of local cavity surface </a:t>
            </a:r>
            <a:r>
              <a:rPr lang="en-US" sz="1600" b="1" u="sng" kern="0" dirty="0" smtClean="0"/>
              <a:t>temperature</a:t>
            </a:r>
            <a:r>
              <a:rPr lang="en-US" sz="1600" kern="0" dirty="0" smtClean="0"/>
              <a:t> during the 2K RF test</a:t>
            </a:r>
            <a:endParaRPr lang="en-US" sz="1600" kern="0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26778" cy="368135"/>
          </a:xfrm>
        </p:spPr>
        <p:txBody>
          <a:bodyPr/>
          <a:lstStyle/>
          <a:p>
            <a:pPr algn="ctr"/>
            <a:r>
              <a:rPr lang="en-GB" sz="2200" dirty="0" smtClean="0"/>
              <a:t>Quench localization: T-mapping</a:t>
            </a:r>
            <a:endParaRPr lang="en-GB" sz="2200" dirty="0"/>
          </a:p>
        </p:txBody>
      </p:sp>
      <p:pic>
        <p:nvPicPr>
          <p:cNvPr id="36" name="Picture 2" descr="I:\DCIM\100CANON\IMG_325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92"/>
          <a:stretch/>
        </p:blipFill>
        <p:spPr bwMode="auto">
          <a:xfrm rot="172689">
            <a:off x="696469" y="1059624"/>
            <a:ext cx="3102395" cy="5461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7"/>
          <a:stretch/>
        </p:blipFill>
        <p:spPr bwMode="auto">
          <a:xfrm>
            <a:off x="4649915" y="985179"/>
            <a:ext cx="4059236" cy="5486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6"/>
          <p:cNvSpPr txBox="1"/>
          <p:nvPr/>
        </p:nvSpPr>
        <p:spPr>
          <a:xfrm>
            <a:off x="4980863" y="1220979"/>
            <a:ext cx="3027045" cy="58477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Symbol"/>
              <a:buChar char="Þ"/>
            </a:pPr>
            <a:r>
              <a:rPr lang="en-US" i="1" dirty="0" smtClean="0"/>
              <a:t>Quench at  24MV/m</a:t>
            </a:r>
          </a:p>
          <a:p>
            <a:pPr marL="285750" indent="-285750">
              <a:buFont typeface="Symbol"/>
              <a:buChar char="Þ"/>
            </a:pPr>
            <a:r>
              <a:rPr lang="en-US" i="1" dirty="0" smtClean="0"/>
              <a:t>Localized on the E1, 270</a:t>
            </a:r>
            <a:r>
              <a:rPr lang="en-US" i="1" dirty="0" smtClean="0">
                <a:latin typeface="Calibri"/>
              </a:rPr>
              <a:t>⁰</a:t>
            </a:r>
            <a:r>
              <a:rPr lang="en-US" i="1" dirty="0" smtClean="0"/>
              <a:t> </a:t>
            </a:r>
            <a:endParaRPr lang="en-US" i="1" dirty="0"/>
          </a:p>
        </p:txBody>
      </p:sp>
      <p:sp>
        <p:nvSpPr>
          <p:cNvPr id="18" name="Ellipse 17"/>
          <p:cNvSpPr/>
          <p:nvPr/>
        </p:nvSpPr>
        <p:spPr bwMode="auto">
          <a:xfrm>
            <a:off x="5145783" y="5905521"/>
            <a:ext cx="1164771" cy="56605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8774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-27384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800000" y="173632"/>
            <a:ext cx="7012213" cy="375048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Quench </a:t>
            </a:r>
            <a:r>
              <a:rPr lang="en-US" b="1" dirty="0" smtClean="0">
                <a:solidFill>
                  <a:schemeClr val="bg1"/>
                </a:solidFill>
              </a:rPr>
              <a:t>localization by “Second sound”</a:t>
            </a:r>
            <a:endParaRPr lang="de-DE" sz="2200" b="1" dirty="0">
              <a:solidFill>
                <a:schemeClr val="bg1"/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0" y="836712"/>
            <a:ext cx="4886325" cy="357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28" r="7396"/>
          <a:stretch/>
        </p:blipFill>
        <p:spPr bwMode="auto">
          <a:xfrm>
            <a:off x="7272143" y="993775"/>
            <a:ext cx="1871857" cy="521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24928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281897" y="4037570"/>
            <a:ext cx="2234040" cy="298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ight Arrow 1"/>
          <p:cNvSpPr/>
          <p:nvPr/>
        </p:nvSpPr>
        <p:spPr bwMode="auto">
          <a:xfrm rot="6560760">
            <a:off x="3095989" y="4349965"/>
            <a:ext cx="935225" cy="288032"/>
          </a:xfrm>
          <a:prstGeom prst="rightArrow">
            <a:avLst>
              <a:gd name="adj1" fmla="val 50000"/>
              <a:gd name="adj2" fmla="val 100303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6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0" name="Right Arrow 19"/>
          <p:cNvSpPr/>
          <p:nvPr/>
        </p:nvSpPr>
        <p:spPr bwMode="auto">
          <a:xfrm rot="19858358">
            <a:off x="4159748" y="4652268"/>
            <a:ext cx="3558459" cy="288032"/>
          </a:xfrm>
          <a:prstGeom prst="rightArrow">
            <a:avLst>
              <a:gd name="adj1" fmla="val 50000"/>
              <a:gd name="adj2" fmla="val 170623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6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4826555" y="5357206"/>
            <a:ext cx="2254739" cy="845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60875" rIns="90000" bIns="450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9pPr>
          </a:lstStyle>
          <a:p>
            <a:r>
              <a:rPr lang="en-US" dirty="0"/>
              <a:t>Schematic drawing of determination of the</a:t>
            </a:r>
          </a:p>
          <a:p>
            <a:r>
              <a:rPr lang="en-US" dirty="0"/>
              <a:t>intersecting volume</a:t>
            </a: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2014018" y="620688"/>
            <a:ext cx="4441825" cy="300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0875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9pPr>
          </a:lstStyle>
          <a:p>
            <a:r>
              <a:rPr lang="en-US" dirty="0" smtClean="0"/>
              <a:t>OST signals</a:t>
            </a:r>
            <a:endParaRPr lang="en-US" dirty="0"/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7164288" y="6165304"/>
            <a:ext cx="1979712" cy="300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0875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9pPr>
          </a:lstStyle>
          <a:p>
            <a:r>
              <a:rPr lang="en-US" dirty="0" smtClean="0"/>
              <a:t>Calculation result</a:t>
            </a:r>
            <a:endParaRPr lang="en-US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800000" cy="5817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Right Arrow 27"/>
          <p:cNvSpPr/>
          <p:nvPr/>
        </p:nvSpPr>
        <p:spPr bwMode="auto">
          <a:xfrm rot="1076764">
            <a:off x="1480301" y="2091010"/>
            <a:ext cx="708662" cy="288032"/>
          </a:xfrm>
          <a:prstGeom prst="rightArrow">
            <a:avLst>
              <a:gd name="adj1" fmla="val 50000"/>
              <a:gd name="adj2" fmla="val 100303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6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Ellipse 2"/>
          <p:cNvSpPr/>
          <p:nvPr/>
        </p:nvSpPr>
        <p:spPr bwMode="auto">
          <a:xfrm>
            <a:off x="145279" y="2982482"/>
            <a:ext cx="316194" cy="307649"/>
          </a:xfrm>
          <a:prstGeom prst="ellipse">
            <a:avLst/>
          </a:prstGeom>
          <a:noFill/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Ellipse 16"/>
          <p:cNvSpPr/>
          <p:nvPr/>
        </p:nvSpPr>
        <p:spPr bwMode="auto">
          <a:xfrm>
            <a:off x="139582" y="1767554"/>
            <a:ext cx="316194" cy="307649"/>
          </a:xfrm>
          <a:prstGeom prst="ellipse">
            <a:avLst/>
          </a:prstGeom>
          <a:noFill/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Ellipse 17"/>
          <p:cNvSpPr/>
          <p:nvPr/>
        </p:nvSpPr>
        <p:spPr bwMode="auto">
          <a:xfrm>
            <a:off x="1167879" y="3298335"/>
            <a:ext cx="316194" cy="307649"/>
          </a:xfrm>
          <a:prstGeom prst="ellipse">
            <a:avLst/>
          </a:prstGeom>
          <a:noFill/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Ellipse 18"/>
          <p:cNvSpPr/>
          <p:nvPr/>
        </p:nvSpPr>
        <p:spPr bwMode="auto">
          <a:xfrm>
            <a:off x="1295068" y="1688312"/>
            <a:ext cx="316194" cy="307649"/>
          </a:xfrm>
          <a:prstGeom prst="ellipse">
            <a:avLst/>
          </a:prstGeom>
          <a:noFill/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Ellipse 20"/>
          <p:cNvSpPr/>
          <p:nvPr/>
        </p:nvSpPr>
        <p:spPr bwMode="auto">
          <a:xfrm>
            <a:off x="1167879" y="1988497"/>
            <a:ext cx="316194" cy="307649"/>
          </a:xfrm>
          <a:prstGeom prst="ellipse">
            <a:avLst/>
          </a:prstGeom>
          <a:noFill/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Ellipse 21"/>
          <p:cNvSpPr/>
          <p:nvPr/>
        </p:nvSpPr>
        <p:spPr bwMode="auto">
          <a:xfrm>
            <a:off x="1295068" y="2981057"/>
            <a:ext cx="316194" cy="307649"/>
          </a:xfrm>
          <a:prstGeom prst="ellipse">
            <a:avLst/>
          </a:prstGeom>
          <a:noFill/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766246" y="4411762"/>
            <a:ext cx="916849" cy="300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0875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9pPr>
          </a:lstStyle>
          <a:p>
            <a:r>
              <a:rPr lang="en-US" dirty="0" smtClean="0"/>
              <a:t>x ~20 m/s</a:t>
            </a:r>
            <a:endParaRPr lang="en-US" dirty="0"/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7" r="14964" b="10019"/>
          <a:stretch>
            <a:fillRect/>
          </a:stretch>
        </p:blipFill>
        <p:spPr bwMode="auto">
          <a:xfrm>
            <a:off x="5899244" y="727852"/>
            <a:ext cx="1698625" cy="182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4987" r="14964" b="1001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" name="Title 1"/>
          <p:cNvSpPr txBox="1">
            <a:spLocks/>
          </p:cNvSpPr>
          <p:nvPr/>
        </p:nvSpPr>
        <p:spPr bwMode="auto">
          <a:xfrm>
            <a:off x="6455843" y="1309357"/>
            <a:ext cx="790442" cy="375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kern="0" dirty="0" smtClean="0">
                <a:solidFill>
                  <a:schemeClr val="tx1"/>
                </a:solidFill>
              </a:rPr>
              <a:t>16x </a:t>
            </a:r>
            <a:endParaRPr lang="de-DE" sz="2200" kern="0" dirty="0">
              <a:solidFill>
                <a:schemeClr val="tx1"/>
              </a:solidFill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6851064" y="6461784"/>
            <a:ext cx="2249879" cy="36803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 smtClean="0"/>
              <a:t>* F. Schlander, PhD Thesis 2013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8191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6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40" y="3960689"/>
            <a:ext cx="3089342" cy="1583766"/>
          </a:xfrm>
          <a:prstGeom prst="rect">
            <a:avLst/>
          </a:prstGeom>
          <a:noFill/>
        </p:spPr>
      </p:pic>
      <p:pic>
        <p:nvPicPr>
          <p:cNvPr id="1026" name="Picture 2" descr="D:\Work\DESY\Conferences and papers\Workshops and meetings\ILC@DESY\Ray tracing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10"/>
          <a:stretch/>
        </p:blipFill>
        <p:spPr bwMode="auto">
          <a:xfrm>
            <a:off x="77357" y="332520"/>
            <a:ext cx="1260863" cy="412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5" name="Picture 17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6"/>
          <a:stretch/>
        </p:blipFill>
        <p:spPr bwMode="auto">
          <a:xfrm>
            <a:off x="1506915" y="434199"/>
            <a:ext cx="4968552" cy="3500513"/>
          </a:xfrm>
          <a:prstGeom prst="rect">
            <a:avLst/>
          </a:prstGeom>
          <a:noFill/>
        </p:spPr>
      </p:pic>
      <p:pic>
        <p:nvPicPr>
          <p:cNvPr id="166" name="Picture 3" descr="D:\_Work\Egor\TTC\SS\results\CAV00518\test5\update_OSTsize_error_bar\flipped_direction\15_ost_excluded_E1_2.pn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549" t="13900" r="25077" b="5114"/>
          <a:stretch/>
        </p:blipFill>
        <p:spPr bwMode="auto">
          <a:xfrm>
            <a:off x="6270670" y="443984"/>
            <a:ext cx="2835715" cy="5468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8" name="TextBox 4"/>
          <p:cNvSpPr txBox="1"/>
          <p:nvPr/>
        </p:nvSpPr>
        <p:spPr>
          <a:xfrm>
            <a:off x="5510" y="5521065"/>
            <a:ext cx="641072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 smtClean="0"/>
              <a:t>All signals are fitted by the 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speed (19.9 m/s at 1.8 K)</a:t>
            </a:r>
            <a:endParaRPr lang="en-US" sz="1800" baseline="300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 smtClean="0"/>
              <a:t>The </a:t>
            </a:r>
            <a:r>
              <a:rPr lang="en-US" sz="1800" dirty="0"/>
              <a:t>region with the lowest fitting </a:t>
            </a:r>
            <a:r>
              <a:rPr lang="en-US" sz="1800" dirty="0" smtClean="0"/>
              <a:t>error shows </a:t>
            </a:r>
            <a:r>
              <a:rPr lang="en-US" sz="1800" dirty="0"/>
              <a:t>the </a:t>
            </a:r>
            <a:r>
              <a:rPr lang="en-US" sz="1800" dirty="0" smtClean="0"/>
              <a:t>most</a:t>
            </a:r>
          </a:p>
          <a:p>
            <a:r>
              <a:rPr lang="en-US" sz="1800" dirty="0" smtClean="0"/>
              <a:t>probable </a:t>
            </a:r>
            <a:r>
              <a:rPr lang="en-US" sz="1800" dirty="0"/>
              <a:t>quench position</a:t>
            </a:r>
            <a:endParaRPr lang="de-DE" sz="1800" baseline="30000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de-DE" sz="1800" b="1" baseline="30000" dirty="0"/>
          </a:p>
        </p:txBody>
      </p:sp>
      <p:sp>
        <p:nvSpPr>
          <p:cNvPr id="169" name="TextBox 5"/>
          <p:cNvSpPr txBox="1"/>
          <p:nvPr/>
        </p:nvSpPr>
        <p:spPr>
          <a:xfrm rot="16200000">
            <a:off x="858664" y="1937064"/>
            <a:ext cx="178997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Calculated distance</a:t>
            </a:r>
            <a:endParaRPr lang="de-DE" sz="1600" dirty="0"/>
          </a:p>
        </p:txBody>
      </p:sp>
      <p:sp>
        <p:nvSpPr>
          <p:cNvPr id="170" name="TextBox 9"/>
          <p:cNvSpPr txBox="1"/>
          <p:nvPr/>
        </p:nvSpPr>
        <p:spPr>
          <a:xfrm>
            <a:off x="3350366" y="3681548"/>
            <a:ext cx="144353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measured time</a:t>
            </a:r>
            <a:endParaRPr lang="de-DE" sz="1600" dirty="0"/>
          </a:p>
        </p:txBody>
      </p:sp>
      <p:sp>
        <p:nvSpPr>
          <p:cNvPr id="172" name="Right Arrow 11"/>
          <p:cNvSpPr/>
          <p:nvPr/>
        </p:nvSpPr>
        <p:spPr>
          <a:xfrm rot="1993260">
            <a:off x="5583156" y="3898944"/>
            <a:ext cx="685499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74" name="Straight Arrow Connector 8"/>
          <p:cNvCxnSpPr/>
          <p:nvPr/>
        </p:nvCxnSpPr>
        <p:spPr>
          <a:xfrm>
            <a:off x="2746106" y="2276383"/>
            <a:ext cx="105374" cy="42584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8"/>
          <p:cNvCxnSpPr/>
          <p:nvPr/>
        </p:nvCxnSpPr>
        <p:spPr>
          <a:xfrm flipH="1">
            <a:off x="2607640" y="2281608"/>
            <a:ext cx="103632" cy="7132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extBox 19"/>
          <p:cNvSpPr txBox="1"/>
          <p:nvPr/>
        </p:nvSpPr>
        <p:spPr>
          <a:xfrm>
            <a:off x="2160084" y="1968432"/>
            <a:ext cx="16653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Heat propagation effect</a:t>
            </a:r>
            <a:endParaRPr lang="de-DE" sz="1200" dirty="0"/>
          </a:p>
        </p:txBody>
      </p:sp>
      <p:sp>
        <p:nvSpPr>
          <p:cNvPr id="179" name="Slide Number Placeholder 2065"/>
          <p:cNvSpPr txBox="1">
            <a:spLocks/>
          </p:cNvSpPr>
          <p:nvPr/>
        </p:nvSpPr>
        <p:spPr>
          <a:xfrm>
            <a:off x="16002000" y="621089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81A70DB-CB6D-49B3-9D87-021FA56766FD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67" name="Textfeld 142"/>
          <p:cNvSpPr txBox="1"/>
          <p:nvPr/>
        </p:nvSpPr>
        <p:spPr>
          <a:xfrm>
            <a:off x="7229543" y="5707421"/>
            <a:ext cx="68480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angle</a:t>
            </a:r>
            <a:endParaRPr lang="en-US" dirty="0"/>
          </a:p>
        </p:txBody>
      </p:sp>
      <p:sp>
        <p:nvSpPr>
          <p:cNvPr id="18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“Mapping” new approach the 2</a:t>
            </a:r>
            <a:r>
              <a:rPr lang="en-US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sound quench localization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74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Box 75"/>
          <p:cNvSpPr txBox="1"/>
          <p:nvPr/>
        </p:nvSpPr>
        <p:spPr>
          <a:xfrm>
            <a:off x="828137" y="327375"/>
            <a:ext cx="23141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Second Sound map</a:t>
            </a:r>
            <a:endParaRPr lang="de-DE" sz="20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4770408" y="336785"/>
            <a:ext cx="1932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T-map</a:t>
            </a:r>
            <a:endParaRPr lang="de-DE" sz="20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2304"/>
            <a:ext cx="7220455" cy="4055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el 1"/>
          <p:cNvSpPr txBox="1">
            <a:spLocks/>
          </p:cNvSpPr>
          <p:nvPr/>
        </p:nvSpPr>
        <p:spPr bwMode="auto">
          <a:xfrm>
            <a:off x="-1" y="0"/>
            <a:ext cx="9144001" cy="35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kern="0" dirty="0" smtClean="0"/>
              <a:t>T-mapping vs. Second sound</a:t>
            </a:r>
            <a:endParaRPr lang="en-US" kern="0" dirty="0"/>
          </a:p>
        </p:txBody>
      </p:sp>
      <p:pic>
        <p:nvPicPr>
          <p:cNvPr id="12" name="Picture 2" descr="D:\_Work\Egor\TTC\SS\OBACHT\CAV00518_2_E1_0000.0_278.4_23CD78_00_00_16000_small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10461" y="3993136"/>
            <a:ext cx="3202881" cy="2397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feil nach rechts 2"/>
          <p:cNvSpPr/>
          <p:nvPr/>
        </p:nvSpPr>
        <p:spPr bwMode="auto">
          <a:xfrm rot="3250976">
            <a:off x="6146173" y="3987024"/>
            <a:ext cx="672860" cy="319177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Box 6"/>
          <p:cNvSpPr txBox="1"/>
          <p:nvPr/>
        </p:nvSpPr>
        <p:spPr>
          <a:xfrm>
            <a:off x="123712" y="4926472"/>
            <a:ext cx="54144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/>
              <a:buChar char="Þ"/>
            </a:pPr>
            <a:r>
              <a:rPr lang="en-US" i="1" dirty="0"/>
              <a:t>Quench at  </a:t>
            </a:r>
            <a:r>
              <a:rPr lang="en-US" i="1" dirty="0" smtClean="0"/>
              <a:t>24MV/m, localized </a:t>
            </a:r>
            <a:r>
              <a:rPr lang="en-US" i="1" dirty="0"/>
              <a:t>on the E1, 270</a:t>
            </a:r>
            <a:r>
              <a:rPr lang="en-US" i="1" dirty="0">
                <a:latin typeface="Calibri"/>
              </a:rPr>
              <a:t>⁰</a:t>
            </a:r>
            <a:r>
              <a:rPr lang="en-US" i="1" dirty="0"/>
              <a:t> </a:t>
            </a:r>
          </a:p>
          <a:p>
            <a:pPr marL="285750" indent="-285750">
              <a:buFont typeface="Symbol"/>
              <a:buChar char="Þ"/>
            </a:pPr>
            <a:r>
              <a:rPr lang="en-US" i="1" dirty="0" smtClean="0">
                <a:solidFill>
                  <a:srgbClr val="006600"/>
                </a:solidFill>
              </a:rPr>
              <a:t>Good agreement </a:t>
            </a:r>
            <a:r>
              <a:rPr lang="en-US" i="1" dirty="0" smtClean="0"/>
              <a:t>between T- and 2</a:t>
            </a:r>
            <a:r>
              <a:rPr lang="en-US" i="1" baseline="30000" dirty="0" smtClean="0"/>
              <a:t>nd</a:t>
            </a:r>
            <a:r>
              <a:rPr lang="en-US" i="1" dirty="0" smtClean="0"/>
              <a:t>-sound mapping</a:t>
            </a:r>
          </a:p>
          <a:p>
            <a:pPr marL="285750" indent="-285750">
              <a:buFont typeface="Symbol"/>
              <a:buChar char="Þ"/>
            </a:pPr>
            <a:r>
              <a:rPr lang="en-US" i="1" dirty="0" smtClean="0"/>
              <a:t>OBACHT </a:t>
            </a:r>
            <a:r>
              <a:rPr lang="en-GB" dirty="0" smtClean="0"/>
              <a:t>indicates </a:t>
            </a:r>
            <a:r>
              <a:rPr lang="en-GB" b="1" dirty="0">
                <a:solidFill>
                  <a:srgbClr val="FF0000"/>
                </a:solidFill>
              </a:rPr>
              <a:t>defective welding</a:t>
            </a:r>
            <a:r>
              <a:rPr lang="en-GB" dirty="0"/>
              <a:t> as </a:t>
            </a:r>
            <a:r>
              <a:rPr lang="en-GB" dirty="0" smtClean="0"/>
              <a:t>a possible </a:t>
            </a:r>
            <a:r>
              <a:rPr lang="en-GB" dirty="0"/>
              <a:t>quench </a:t>
            </a:r>
            <a:r>
              <a:rPr lang="en-GB" dirty="0" smtClean="0"/>
              <a:t>reason</a:t>
            </a:r>
            <a:endParaRPr lang="en-US" i="1" dirty="0"/>
          </a:p>
        </p:txBody>
      </p:sp>
      <p:sp>
        <p:nvSpPr>
          <p:cNvPr id="16" name="TextBox 81"/>
          <p:cNvSpPr txBox="1"/>
          <p:nvPr/>
        </p:nvSpPr>
        <p:spPr>
          <a:xfrm>
            <a:off x="7080883" y="3602427"/>
            <a:ext cx="1932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OBACHT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64022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0" y="401624"/>
            <a:ext cx="9144000" cy="844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kern="0" dirty="0" smtClean="0"/>
              <a:t>A machine for acid-free abrasive surface polishing (“</a:t>
            </a:r>
            <a:r>
              <a:rPr lang="en-US" sz="1600" b="1" u="sng" kern="0" dirty="0" smtClean="0"/>
              <a:t>Centrifugal Barrel Polishing</a:t>
            </a:r>
            <a:r>
              <a:rPr lang="en-US" sz="1600" kern="0" dirty="0" smtClean="0"/>
              <a:t>”) is commissioned and is considered as a repair or a standalone polishing tool </a:t>
            </a:r>
            <a:br>
              <a:rPr lang="en-US" sz="1600" kern="0" dirty="0" smtClean="0"/>
            </a:br>
            <a:r>
              <a:rPr lang="en-US" sz="1600" kern="0" dirty="0" smtClean="0"/>
              <a:t>-&gt; R&amp;D on optimum cavity polishing recipes is ongoing.</a:t>
            </a:r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-15875" y="3318102"/>
            <a:ext cx="8861425" cy="117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kern="0" dirty="0" smtClean="0"/>
              <a:t>A special </a:t>
            </a:r>
            <a:r>
              <a:rPr lang="en-US" sz="1600" b="1" u="sng" kern="0" dirty="0" smtClean="0"/>
              <a:t>grinding tool </a:t>
            </a:r>
            <a:r>
              <a:rPr lang="en-US" sz="1600" kern="0" dirty="0" smtClean="0"/>
              <a:t>for the posteriori </a:t>
            </a:r>
            <a:r>
              <a:rPr lang="en-US" sz="1600" b="1" u="sng" kern="0" dirty="0" smtClean="0"/>
              <a:t>removal</a:t>
            </a:r>
            <a:r>
              <a:rPr lang="en-US" sz="1600" kern="0" dirty="0" smtClean="0"/>
              <a:t> of </a:t>
            </a:r>
            <a:r>
              <a:rPr lang="en-US" sz="1600" b="1" u="sng" kern="0" dirty="0" smtClean="0"/>
              <a:t>recognized</a:t>
            </a:r>
            <a:r>
              <a:rPr lang="en-US" sz="1600" kern="0" dirty="0" smtClean="0"/>
              <a:t> single </a:t>
            </a:r>
            <a:r>
              <a:rPr lang="en-US" sz="1600" b="1" u="sng" kern="0" dirty="0" smtClean="0"/>
              <a:t>defects</a:t>
            </a:r>
            <a:r>
              <a:rPr lang="en-US" sz="1600" kern="0" dirty="0" smtClean="0"/>
              <a:t> is under assembly, commissioning coming soon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-15874" y="0"/>
            <a:ext cx="9159874" cy="356260"/>
          </a:xfrm>
        </p:spPr>
        <p:txBody>
          <a:bodyPr/>
          <a:lstStyle/>
          <a:p>
            <a:pPr algn="ctr"/>
            <a:r>
              <a:rPr lang="en-GB" sz="2200" dirty="0" smtClean="0"/>
              <a:t>Cavity treatment and repair</a:t>
            </a:r>
            <a:r>
              <a:rPr lang="en-US" sz="2200" dirty="0" smtClean="0"/>
              <a:t> techniques</a:t>
            </a:r>
            <a:endParaRPr lang="en-GB" sz="2200" dirty="0"/>
          </a:p>
        </p:txBody>
      </p:sp>
      <p:pic>
        <p:nvPicPr>
          <p:cNvPr id="54" name="Grafik 53" descr="D:\Work\DESY\Conferences and papers\DESY Broschüre\2014\CBP_3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53" b="5551"/>
          <a:stretch/>
        </p:blipFill>
        <p:spPr bwMode="auto">
          <a:xfrm>
            <a:off x="51714" y="1180821"/>
            <a:ext cx="3115507" cy="19492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Picture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73392" y="3649673"/>
            <a:ext cx="763325" cy="377687"/>
          </a:xfrm>
          <a:prstGeom prst="rect">
            <a:avLst/>
          </a:prstGeom>
        </p:spPr>
      </p:pic>
      <p:pic>
        <p:nvPicPr>
          <p:cNvPr id="66" name="Picture 31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29"/>
          <a:stretch/>
        </p:blipFill>
        <p:spPr bwMode="auto">
          <a:xfrm>
            <a:off x="5196117" y="1189808"/>
            <a:ext cx="1964053" cy="2012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" name="Picture 2" descr="D:\CBP\SEM\Nb 1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6716" b="22354"/>
          <a:stretch/>
        </p:blipFill>
        <p:spPr bwMode="auto">
          <a:xfrm>
            <a:off x="3225277" y="1188516"/>
            <a:ext cx="1899734" cy="2012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4" name="Group 44"/>
          <p:cNvGrpSpPr/>
          <p:nvPr/>
        </p:nvGrpSpPr>
        <p:grpSpPr>
          <a:xfrm>
            <a:off x="5196117" y="2946138"/>
            <a:ext cx="1949540" cy="254789"/>
            <a:chOff x="477480" y="5617378"/>
            <a:chExt cx="1949540" cy="254789"/>
          </a:xfrm>
        </p:grpSpPr>
        <p:sp>
          <p:nvSpPr>
            <p:cNvPr id="75" name="Rectangle 45"/>
            <p:cNvSpPr/>
            <p:nvPr/>
          </p:nvSpPr>
          <p:spPr bwMode="auto">
            <a:xfrm flipH="1" flipV="1">
              <a:off x="477480" y="5649132"/>
              <a:ext cx="1949540" cy="223035"/>
            </a:xfrm>
            <a:prstGeom prst="rect">
              <a:avLst/>
            </a:prstGeom>
            <a:solidFill>
              <a:schemeClr val="tx1">
                <a:alpha val="64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76" name="Straight Connector 46"/>
            <p:cNvCxnSpPr/>
            <p:nvPr/>
          </p:nvCxnSpPr>
          <p:spPr bwMode="auto">
            <a:xfrm>
              <a:off x="1657942" y="5802979"/>
              <a:ext cx="594411" cy="48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7" name="TextBox 47"/>
            <p:cNvSpPr txBox="1"/>
            <p:nvPr/>
          </p:nvSpPr>
          <p:spPr>
            <a:xfrm>
              <a:off x="1733885" y="5617378"/>
              <a:ext cx="4828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chemeClr val="bg1"/>
                  </a:solidFill>
                </a:rPr>
                <a:t>30 um</a:t>
              </a:r>
              <a:endParaRPr lang="en-US" sz="9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90" name="TextBox 65"/>
          <p:cNvSpPr txBox="1"/>
          <p:nvPr/>
        </p:nvSpPr>
        <p:spPr>
          <a:xfrm>
            <a:off x="4424510" y="5849701"/>
            <a:ext cx="4299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SEM</a:t>
            </a:r>
            <a:endParaRPr lang="en-US" sz="1050" dirty="0">
              <a:solidFill>
                <a:schemeClr val="bg1"/>
              </a:solidFill>
              <a:latin typeface="Lucida Console" panose="020B0609040504020204" pitchFamily="49" charset="0"/>
            </a:endParaRPr>
          </a:p>
        </p:txBody>
      </p:sp>
      <p:sp>
        <p:nvSpPr>
          <p:cNvPr id="93" name="TextBox 20"/>
          <p:cNvSpPr txBox="1"/>
          <p:nvPr/>
        </p:nvSpPr>
        <p:spPr>
          <a:xfrm>
            <a:off x="7143688" y="3116588"/>
            <a:ext cx="8363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Al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O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grpSp>
        <p:nvGrpSpPr>
          <p:cNvPr id="97" name="Group 42"/>
          <p:cNvGrpSpPr/>
          <p:nvPr/>
        </p:nvGrpSpPr>
        <p:grpSpPr>
          <a:xfrm>
            <a:off x="3225277" y="2944447"/>
            <a:ext cx="1899734" cy="258170"/>
            <a:chOff x="411174" y="5617378"/>
            <a:chExt cx="1899734" cy="258170"/>
          </a:xfrm>
        </p:grpSpPr>
        <p:sp>
          <p:nvSpPr>
            <p:cNvPr id="98" name="Rectangle 37"/>
            <p:cNvSpPr/>
            <p:nvPr/>
          </p:nvSpPr>
          <p:spPr bwMode="auto">
            <a:xfrm flipH="1" flipV="1">
              <a:off x="411174" y="5649131"/>
              <a:ext cx="1899734" cy="226417"/>
            </a:xfrm>
            <a:prstGeom prst="rect">
              <a:avLst/>
            </a:prstGeom>
            <a:solidFill>
              <a:schemeClr val="tx1">
                <a:alpha val="64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99" name="Straight Connector 34"/>
            <p:cNvCxnSpPr/>
            <p:nvPr/>
          </p:nvCxnSpPr>
          <p:spPr bwMode="auto">
            <a:xfrm>
              <a:off x="1657942" y="5802979"/>
              <a:ext cx="594411" cy="48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0" name="TextBox 41"/>
            <p:cNvSpPr txBox="1"/>
            <p:nvPr/>
          </p:nvSpPr>
          <p:spPr>
            <a:xfrm>
              <a:off x="1733885" y="5617378"/>
              <a:ext cx="4828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chemeClr val="bg1"/>
                  </a:solidFill>
                </a:rPr>
                <a:t>60 um</a:t>
              </a:r>
              <a:endParaRPr lang="en-US" sz="9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8" name="TextBox 11"/>
          <p:cNvSpPr txBox="1"/>
          <p:nvPr/>
        </p:nvSpPr>
        <p:spPr>
          <a:xfrm>
            <a:off x="3167221" y="1152396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b="1" u="sng" dirty="0" smtClean="0">
                <a:solidFill>
                  <a:srgbClr val="FFFF00"/>
                </a:solidFill>
              </a:rPr>
              <a:t>Step 1</a:t>
            </a:r>
          </a:p>
        </p:txBody>
      </p:sp>
      <p:sp>
        <p:nvSpPr>
          <p:cNvPr id="102" name="TextBox 11"/>
          <p:cNvSpPr txBox="1"/>
          <p:nvPr/>
        </p:nvSpPr>
        <p:spPr>
          <a:xfrm>
            <a:off x="5145020" y="1133194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b="1" u="sng" dirty="0" smtClean="0">
                <a:solidFill>
                  <a:srgbClr val="FFFF00"/>
                </a:solidFill>
              </a:rPr>
              <a:t>Step 2</a:t>
            </a:r>
          </a:p>
        </p:txBody>
      </p:sp>
      <p:pic>
        <p:nvPicPr>
          <p:cNvPr id="65" name="Picture 28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75" r="6358"/>
          <a:stretch/>
        </p:blipFill>
        <p:spPr bwMode="auto">
          <a:xfrm>
            <a:off x="7247254" y="1188117"/>
            <a:ext cx="1834253" cy="2012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9" name="Rectangle 53"/>
          <p:cNvSpPr/>
          <p:nvPr/>
        </p:nvSpPr>
        <p:spPr bwMode="auto">
          <a:xfrm flipH="1" flipV="1">
            <a:off x="7247254" y="2976201"/>
            <a:ext cx="1834254" cy="224726"/>
          </a:xfrm>
          <a:prstGeom prst="rect">
            <a:avLst/>
          </a:prstGeom>
          <a:solidFill>
            <a:schemeClr val="tx1"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0" name="Straight Connector 54"/>
          <p:cNvCxnSpPr/>
          <p:nvPr/>
        </p:nvCxnSpPr>
        <p:spPr bwMode="auto">
          <a:xfrm>
            <a:off x="8428542" y="3130048"/>
            <a:ext cx="594411" cy="48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1" name="TextBox 55"/>
          <p:cNvSpPr txBox="1"/>
          <p:nvPr/>
        </p:nvSpPr>
        <p:spPr>
          <a:xfrm>
            <a:off x="8504485" y="2944447"/>
            <a:ext cx="4828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</a:rPr>
              <a:t>30 um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94" name="Pfeil nach unten 93"/>
          <p:cNvSpPr/>
          <p:nvPr/>
        </p:nvSpPr>
        <p:spPr bwMode="auto">
          <a:xfrm rot="13199161">
            <a:off x="7719477" y="2368271"/>
            <a:ext cx="252220" cy="853027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3" name="TextBox 11"/>
          <p:cNvSpPr txBox="1"/>
          <p:nvPr/>
        </p:nvSpPr>
        <p:spPr>
          <a:xfrm>
            <a:off x="7205337" y="1139008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b="1" u="sng" dirty="0" smtClean="0">
                <a:solidFill>
                  <a:srgbClr val="FFFF00"/>
                </a:solidFill>
              </a:rPr>
              <a:t>Step 3</a:t>
            </a:r>
          </a:p>
        </p:txBody>
      </p:sp>
      <p:pic>
        <p:nvPicPr>
          <p:cNvPr id="104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31" t="8767" r="26736" b="5555"/>
          <a:stretch/>
        </p:blipFill>
        <p:spPr bwMode="auto">
          <a:xfrm>
            <a:off x="5573392" y="3605773"/>
            <a:ext cx="3570608" cy="2950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" name="Picture 5" descr="D:\Work\DESY\Equipment\Cavity repair\Local grinding\Offer\mg-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019" y="3838516"/>
            <a:ext cx="4547902" cy="2065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34829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Centrifugal Barrel Polishing (CBP) of </a:t>
            </a:r>
            <a:r>
              <a:rPr lang="en-GB" dirty="0" err="1"/>
              <a:t>Nb</a:t>
            </a:r>
            <a:r>
              <a:rPr lang="en-GB" dirty="0"/>
              <a:t> </a:t>
            </a:r>
            <a:r>
              <a:rPr lang="en-GB" dirty="0" smtClean="0"/>
              <a:t>cavities</a:t>
            </a:r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3173" y="-171147"/>
            <a:ext cx="4002424" cy="2933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GB" dirty="0" smtClean="0"/>
          </a:p>
          <a:p>
            <a:pPr algn="ctr">
              <a:defRPr/>
            </a:pPr>
            <a:endParaRPr lang="en-GB" dirty="0" smtClean="0"/>
          </a:p>
          <a:p>
            <a:pPr>
              <a:defRPr/>
            </a:pPr>
            <a:r>
              <a:rPr lang="en-GB" sz="2000" b="1" dirty="0" smtClean="0">
                <a:solidFill>
                  <a:srgbClr val="00B050"/>
                </a:solidFill>
              </a:rPr>
              <a:t>How to repair cavities?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sz="1800" b="1" dirty="0" smtClean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sz="1800" b="1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sz="1800" b="1" dirty="0" smtClean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sz="2000" b="1" baseline="0" dirty="0">
              <a:solidFill>
                <a:srgbClr val="00B050"/>
              </a:solidFill>
            </a:endParaRPr>
          </a:p>
          <a:p>
            <a:pPr>
              <a:defRPr/>
            </a:pPr>
            <a:r>
              <a:rPr lang="en-GB" sz="2000" b="1" dirty="0" smtClean="0">
                <a:solidFill>
                  <a:srgbClr val="00B050"/>
                </a:solidFill>
              </a:rPr>
              <a:t>Can we replace bulk EP?</a:t>
            </a:r>
          </a:p>
        </p:txBody>
      </p:sp>
      <p:sp>
        <p:nvSpPr>
          <p:cNvPr id="8" name="Rechteck 5"/>
          <p:cNvSpPr>
            <a:spLocks noChangeArrowheads="1"/>
          </p:cNvSpPr>
          <p:nvPr/>
        </p:nvSpPr>
        <p:spPr bwMode="auto">
          <a:xfrm>
            <a:off x="3869573" y="3725930"/>
            <a:ext cx="51913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/>
            <a:r>
              <a:rPr lang="en-US" sz="1400" baseline="0" dirty="0"/>
              <a:t>The </a:t>
            </a:r>
            <a:r>
              <a:rPr lang="en-US" sz="1400" baseline="0" dirty="0" smtClean="0"/>
              <a:t>CBP machine </a:t>
            </a:r>
            <a:r>
              <a:rPr lang="en-US" sz="1400" baseline="0" dirty="0"/>
              <a:t>is being commissioned based on the polishing recipes derived from best FNAL, JLAB, and </a:t>
            </a:r>
            <a:r>
              <a:rPr lang="en-US" sz="1400" baseline="0" dirty="0" smtClean="0"/>
              <a:t>previous DESY </a:t>
            </a:r>
            <a:r>
              <a:rPr lang="en-US" sz="1400" baseline="0" dirty="0"/>
              <a:t>experience 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2205117"/>
            <a:ext cx="36180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Can CBP be used to remove Nb damaged layer (~150 µm) </a:t>
            </a:r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</a:rPr>
              <a:t>instead of bulk EP</a:t>
            </a:r>
            <a:r>
              <a:rPr lang="en-GB" sz="1600" dirty="0" smtClean="0"/>
              <a:t>?</a:t>
            </a:r>
            <a:br>
              <a:rPr lang="en-GB" sz="1600" dirty="0" smtClean="0"/>
            </a:br>
            <a:r>
              <a:rPr lang="en-GB" sz="1600" dirty="0" smtClean="0"/>
              <a:t>-&gt; cheap, safe, “green”</a:t>
            </a:r>
            <a:br>
              <a:rPr lang="en-GB" sz="1600" dirty="0" smtClean="0"/>
            </a:br>
            <a:r>
              <a:rPr lang="en-GB" sz="1600" dirty="0" smtClean="0"/>
              <a:t>-&gt; no sulphur contamination?</a:t>
            </a:r>
            <a:br>
              <a:rPr lang="en-GB" sz="1600" dirty="0" smtClean="0"/>
            </a:br>
            <a:r>
              <a:rPr lang="en-GB" sz="1600" dirty="0" smtClean="0"/>
              <a:t>-&gt;…….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Can CBP be integrated in the  </a:t>
            </a:r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</a:rPr>
              <a:t>existing production flow</a:t>
            </a:r>
            <a:r>
              <a:rPr lang="en-GB" sz="1600" dirty="0" smtClean="0"/>
              <a:t>?</a:t>
            </a:r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79728" y="676687"/>
            <a:ext cx="361805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Which kind of </a:t>
            </a:r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</a:rPr>
              <a:t>defects</a:t>
            </a:r>
            <a:r>
              <a:rPr lang="en-GB" sz="1600" dirty="0" smtClean="0"/>
              <a:t> can be removed by CBP?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How does CBP influence cavities </a:t>
            </a:r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</a:rPr>
              <a:t>performance</a:t>
            </a:r>
            <a:r>
              <a:rPr lang="en-GB" sz="1600" dirty="0" smtClean="0"/>
              <a:t>?</a:t>
            </a:r>
          </a:p>
          <a:p>
            <a:endParaRPr lang="en-GB" sz="1600" dirty="0"/>
          </a:p>
          <a:p>
            <a:endParaRPr lang="en-US" dirty="0"/>
          </a:p>
        </p:txBody>
      </p:sp>
      <p:pic>
        <p:nvPicPr>
          <p:cNvPr id="10" name="Grafik 9" descr="D:\Work\DESY\Conferences and papers\DESY Broschüre\2014\CBP_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573" y="399230"/>
            <a:ext cx="5039995" cy="3362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/>
          <p:cNvPicPr preferRelativeResize="0"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4" r="20558"/>
          <a:stretch/>
        </p:blipFill>
        <p:spPr bwMode="auto">
          <a:xfrm>
            <a:off x="199901" y="4436158"/>
            <a:ext cx="14986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 preferRelativeResize="0"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5" r="16783"/>
          <a:stretch/>
        </p:blipFill>
        <p:spPr bwMode="auto">
          <a:xfrm>
            <a:off x="1789940" y="4435658"/>
            <a:ext cx="1587501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/>
          <p:cNvPicPr preferRelativeResize="0"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1" r="14630"/>
          <a:stretch/>
        </p:blipFill>
        <p:spPr bwMode="auto">
          <a:xfrm>
            <a:off x="3486661" y="4419601"/>
            <a:ext cx="16891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1"/>
          <p:cNvSpPr txBox="1"/>
          <p:nvPr/>
        </p:nvSpPr>
        <p:spPr>
          <a:xfrm>
            <a:off x="128651" y="4367747"/>
            <a:ext cx="159003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1) 8h cutting</a:t>
            </a:r>
            <a:endParaRPr lang="en-US" sz="1100" dirty="0"/>
          </a:p>
        </p:txBody>
      </p:sp>
      <p:pic>
        <p:nvPicPr>
          <p:cNvPr id="24" name="Picture 4"/>
          <p:cNvPicPr preferRelativeResize="0"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1" r="14630"/>
          <a:stretch/>
        </p:blipFill>
        <p:spPr bwMode="auto">
          <a:xfrm>
            <a:off x="5293406" y="4427090"/>
            <a:ext cx="16891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11"/>
          <p:cNvSpPr txBox="1"/>
          <p:nvPr/>
        </p:nvSpPr>
        <p:spPr>
          <a:xfrm>
            <a:off x="1745261" y="4383976"/>
            <a:ext cx="197171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2)15h I. polish.</a:t>
            </a:r>
            <a:endParaRPr lang="en-US" sz="1100" dirty="0"/>
          </a:p>
        </p:txBody>
      </p:sp>
      <p:sp>
        <p:nvSpPr>
          <p:cNvPr id="31" name="TextBox 11"/>
          <p:cNvSpPr txBox="1"/>
          <p:nvPr/>
        </p:nvSpPr>
        <p:spPr>
          <a:xfrm>
            <a:off x="3427285" y="4379590"/>
            <a:ext cx="196411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3)30h II. polish.</a:t>
            </a:r>
            <a:endParaRPr lang="en-US" sz="1100" dirty="0"/>
          </a:p>
        </p:txBody>
      </p:sp>
      <p:sp>
        <p:nvSpPr>
          <p:cNvPr id="32" name="TextBox 11"/>
          <p:cNvSpPr txBox="1"/>
          <p:nvPr/>
        </p:nvSpPr>
        <p:spPr>
          <a:xfrm>
            <a:off x="5222154" y="4375901"/>
            <a:ext cx="287681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4) 40+ h final polish.</a:t>
            </a:r>
            <a:endParaRPr lang="en-US" sz="1100" dirty="0"/>
          </a:p>
        </p:txBody>
      </p:sp>
      <p:sp>
        <p:nvSpPr>
          <p:cNvPr id="33" name="TextBox 11"/>
          <p:cNvSpPr txBox="1"/>
          <p:nvPr/>
        </p:nvSpPr>
        <p:spPr>
          <a:xfrm>
            <a:off x="199901" y="6228324"/>
            <a:ext cx="15900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+ water</a:t>
            </a:r>
            <a:endParaRPr lang="en-US" sz="1100" dirty="0"/>
          </a:p>
        </p:txBody>
      </p:sp>
      <p:sp>
        <p:nvSpPr>
          <p:cNvPr id="34" name="TextBox 11"/>
          <p:cNvSpPr txBox="1"/>
          <p:nvPr/>
        </p:nvSpPr>
        <p:spPr>
          <a:xfrm>
            <a:off x="1741676" y="6226349"/>
            <a:ext cx="15900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+ water</a:t>
            </a:r>
            <a:endParaRPr lang="en-US" sz="1100" dirty="0"/>
          </a:p>
        </p:txBody>
      </p:sp>
      <p:sp>
        <p:nvSpPr>
          <p:cNvPr id="35" name="TextBox 11"/>
          <p:cNvSpPr txBox="1"/>
          <p:nvPr/>
        </p:nvSpPr>
        <p:spPr>
          <a:xfrm>
            <a:off x="3433546" y="6226011"/>
            <a:ext cx="183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+ water/Al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O</a:t>
            </a:r>
            <a:r>
              <a:rPr lang="en-US" sz="2000" baseline="-25000" dirty="0" smtClean="0"/>
              <a:t>3</a:t>
            </a:r>
            <a:endParaRPr lang="en-US" sz="1100" baseline="-25000" dirty="0"/>
          </a:p>
        </p:txBody>
      </p:sp>
      <p:sp>
        <p:nvSpPr>
          <p:cNvPr id="36" name="TextBox 11"/>
          <p:cNvSpPr txBox="1"/>
          <p:nvPr/>
        </p:nvSpPr>
        <p:spPr>
          <a:xfrm>
            <a:off x="5227163" y="6234480"/>
            <a:ext cx="183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+ water/SiO</a:t>
            </a:r>
            <a:r>
              <a:rPr lang="en-US" sz="2000" baseline="-25000" dirty="0" smtClean="0"/>
              <a:t>2</a:t>
            </a:r>
            <a:endParaRPr lang="en-US" sz="1100" baseline="-25000" dirty="0"/>
          </a:p>
        </p:txBody>
      </p:sp>
      <p:sp>
        <p:nvSpPr>
          <p:cNvPr id="37" name="TextBox 11"/>
          <p:cNvSpPr txBox="1"/>
          <p:nvPr/>
        </p:nvSpPr>
        <p:spPr>
          <a:xfrm>
            <a:off x="7451674" y="5218817"/>
            <a:ext cx="1294594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+</a:t>
            </a:r>
          </a:p>
          <a:p>
            <a:pPr algn="ctr"/>
            <a:r>
              <a:rPr lang="en-US" sz="2000" dirty="0" smtClean="0"/>
              <a:t>bake</a:t>
            </a:r>
            <a:br>
              <a:rPr lang="en-US" sz="2000" dirty="0" smtClean="0"/>
            </a:br>
            <a:r>
              <a:rPr lang="en-US" sz="2000" dirty="0" smtClean="0"/>
              <a:t>light EP</a:t>
            </a:r>
          </a:p>
          <a:p>
            <a:pPr algn="ctr"/>
            <a:r>
              <a:rPr lang="en-US" sz="2000" dirty="0" smtClean="0"/>
              <a:t>HPR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88201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984031"/>
            <a:ext cx="2059388" cy="231622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7664" y="2922572"/>
            <a:ext cx="763325" cy="377687"/>
          </a:xfrm>
          <a:prstGeom prst="rect">
            <a:avLst/>
          </a:prstGeom>
        </p:spPr>
      </p:pic>
      <p:sp>
        <p:nvSpPr>
          <p:cNvPr id="9" name="TextBox 11"/>
          <p:cNvSpPr txBox="1"/>
          <p:nvPr/>
        </p:nvSpPr>
        <p:spPr>
          <a:xfrm>
            <a:off x="595414" y="577046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2400" u="sng" dirty="0" smtClean="0"/>
              <a:t>Step 1</a:t>
            </a:r>
          </a:p>
        </p:txBody>
      </p:sp>
      <p:sp>
        <p:nvSpPr>
          <p:cNvPr id="10" name="TextBox 12"/>
          <p:cNvSpPr txBox="1"/>
          <p:nvPr/>
        </p:nvSpPr>
        <p:spPr>
          <a:xfrm>
            <a:off x="2496632" y="577046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2400" u="sng" dirty="0" smtClean="0"/>
              <a:t>Step 2</a:t>
            </a:r>
          </a:p>
        </p:txBody>
      </p:sp>
      <p:sp>
        <p:nvSpPr>
          <p:cNvPr id="11" name="TextBox 13"/>
          <p:cNvSpPr txBox="1"/>
          <p:nvPr/>
        </p:nvSpPr>
        <p:spPr>
          <a:xfrm>
            <a:off x="4477173" y="577046"/>
            <a:ext cx="2105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2400" u="sng" dirty="0" smtClean="0"/>
              <a:t>Step 3</a:t>
            </a:r>
          </a:p>
        </p:txBody>
      </p:sp>
      <p:sp>
        <p:nvSpPr>
          <p:cNvPr id="12" name="TextBox 14"/>
          <p:cNvSpPr txBox="1"/>
          <p:nvPr/>
        </p:nvSpPr>
        <p:spPr>
          <a:xfrm>
            <a:off x="6818798" y="576821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2400" u="sng" dirty="0" smtClean="0"/>
              <a:t>Step 4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1338" y="984031"/>
            <a:ext cx="2059388" cy="23162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992" y="984031"/>
            <a:ext cx="2059388" cy="231622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0232" y="984028"/>
            <a:ext cx="2069733" cy="231622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9992" y="3360292"/>
            <a:ext cx="2059388" cy="2012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31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81338" y="3360292"/>
            <a:ext cx="2059388" cy="2012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D:\CBP\SEM\Nb 1.pn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0557" b="22354"/>
          <a:stretch/>
        </p:blipFill>
        <p:spPr bwMode="auto">
          <a:xfrm>
            <a:off x="251520" y="3360292"/>
            <a:ext cx="2059388" cy="2012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3" name="Group 42"/>
          <p:cNvGrpSpPr/>
          <p:nvPr/>
        </p:nvGrpSpPr>
        <p:grpSpPr>
          <a:xfrm>
            <a:off x="251520" y="5116622"/>
            <a:ext cx="2059388" cy="256480"/>
            <a:chOff x="251520" y="5617378"/>
            <a:chExt cx="2059388" cy="256480"/>
          </a:xfrm>
        </p:grpSpPr>
        <p:sp>
          <p:nvSpPr>
            <p:cNvPr id="38" name="Rectangle 37"/>
            <p:cNvSpPr/>
            <p:nvPr/>
          </p:nvSpPr>
          <p:spPr bwMode="auto">
            <a:xfrm flipH="1" flipV="1">
              <a:off x="251520" y="5649132"/>
              <a:ext cx="2059388" cy="224726"/>
            </a:xfrm>
            <a:prstGeom prst="rect">
              <a:avLst/>
            </a:prstGeom>
            <a:solidFill>
              <a:schemeClr val="tx1">
                <a:alpha val="64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 bwMode="auto">
            <a:xfrm>
              <a:off x="1657942" y="5802979"/>
              <a:ext cx="594411" cy="48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2" name="TextBox 41"/>
            <p:cNvSpPr txBox="1"/>
            <p:nvPr/>
          </p:nvSpPr>
          <p:spPr>
            <a:xfrm>
              <a:off x="1733885" y="5617378"/>
              <a:ext cx="4828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chemeClr val="bg1"/>
                  </a:solidFill>
                </a:rPr>
                <a:t>60 um</a:t>
              </a:r>
              <a:endParaRPr lang="en-US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381338" y="5116622"/>
            <a:ext cx="2059388" cy="256480"/>
            <a:chOff x="251520" y="5617378"/>
            <a:chExt cx="2059388" cy="256480"/>
          </a:xfrm>
        </p:grpSpPr>
        <p:sp>
          <p:nvSpPr>
            <p:cNvPr id="46" name="Rectangle 45"/>
            <p:cNvSpPr/>
            <p:nvPr/>
          </p:nvSpPr>
          <p:spPr bwMode="auto">
            <a:xfrm flipH="1" flipV="1">
              <a:off x="251520" y="5649132"/>
              <a:ext cx="2059388" cy="224726"/>
            </a:xfrm>
            <a:prstGeom prst="rect">
              <a:avLst/>
            </a:prstGeom>
            <a:solidFill>
              <a:schemeClr val="tx1">
                <a:alpha val="64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47" name="Straight Connector 46"/>
            <p:cNvCxnSpPr/>
            <p:nvPr/>
          </p:nvCxnSpPr>
          <p:spPr bwMode="auto">
            <a:xfrm>
              <a:off x="1657942" y="5802979"/>
              <a:ext cx="594411" cy="48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8" name="TextBox 47"/>
            <p:cNvSpPr txBox="1"/>
            <p:nvPr/>
          </p:nvSpPr>
          <p:spPr>
            <a:xfrm>
              <a:off x="1733885" y="5617378"/>
              <a:ext cx="4828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chemeClr val="bg1"/>
                  </a:solidFill>
                </a:rPr>
                <a:t>30 um</a:t>
              </a:r>
              <a:endParaRPr lang="en-US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499992" y="5116622"/>
            <a:ext cx="2059388" cy="256480"/>
            <a:chOff x="251520" y="5617378"/>
            <a:chExt cx="2059388" cy="256480"/>
          </a:xfrm>
        </p:grpSpPr>
        <p:sp>
          <p:nvSpPr>
            <p:cNvPr id="54" name="Rectangle 53"/>
            <p:cNvSpPr/>
            <p:nvPr/>
          </p:nvSpPr>
          <p:spPr bwMode="auto">
            <a:xfrm flipH="1" flipV="1">
              <a:off x="251520" y="5649132"/>
              <a:ext cx="2059388" cy="224726"/>
            </a:xfrm>
            <a:prstGeom prst="rect">
              <a:avLst/>
            </a:prstGeom>
            <a:solidFill>
              <a:schemeClr val="tx1">
                <a:alpha val="64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55" name="Straight Connector 54"/>
            <p:cNvCxnSpPr/>
            <p:nvPr/>
          </p:nvCxnSpPr>
          <p:spPr bwMode="auto">
            <a:xfrm>
              <a:off x="1657942" y="5802979"/>
              <a:ext cx="594411" cy="48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6" name="TextBox 55"/>
            <p:cNvSpPr txBox="1"/>
            <p:nvPr/>
          </p:nvSpPr>
          <p:spPr>
            <a:xfrm>
              <a:off x="1733885" y="5617378"/>
              <a:ext cx="4828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chemeClr val="bg1"/>
                  </a:solidFill>
                </a:rPr>
                <a:t>30 um</a:t>
              </a:r>
              <a:endParaRPr lang="en-US" sz="9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251520" y="984031"/>
            <a:ext cx="1574470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OBACHT inspection</a:t>
            </a:r>
          </a:p>
          <a:p>
            <a:r>
              <a:rPr lang="en-US" sz="1050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Cavity Z110</a:t>
            </a:r>
          </a:p>
          <a:p>
            <a:r>
              <a:rPr lang="en-US" sz="1050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Equator 9 0°</a:t>
            </a:r>
            <a:endParaRPr lang="en-US" sz="1050" dirty="0">
              <a:solidFill>
                <a:schemeClr val="bg1"/>
              </a:solidFill>
              <a:latin typeface="Lucida Console" panose="020B0609040504020204" pitchFamily="49" charset="0"/>
            </a:endParaRP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268" y="3367742"/>
            <a:ext cx="2078697" cy="1559023"/>
          </a:xfrm>
          <a:prstGeom prst="rect">
            <a:avLst/>
          </a:prstGeom>
        </p:spPr>
      </p:pic>
      <p:pic>
        <p:nvPicPr>
          <p:cNvPr id="2051" name="Picture 3" descr="D:\CBP\Z110\Replica\replica_Z110_CBP4_E1_0_2_2.TIF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49289" y="5156214"/>
            <a:ext cx="2243191" cy="70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0" name="Group 59"/>
          <p:cNvGrpSpPr/>
          <p:nvPr/>
        </p:nvGrpSpPr>
        <p:grpSpPr>
          <a:xfrm>
            <a:off x="6651267" y="4670285"/>
            <a:ext cx="2078697" cy="256480"/>
            <a:chOff x="251520" y="5617378"/>
            <a:chExt cx="2059388" cy="256480"/>
          </a:xfrm>
        </p:grpSpPr>
        <p:sp>
          <p:nvSpPr>
            <p:cNvPr id="61" name="Rectangle 60"/>
            <p:cNvSpPr/>
            <p:nvPr/>
          </p:nvSpPr>
          <p:spPr bwMode="auto">
            <a:xfrm flipH="1" flipV="1">
              <a:off x="251520" y="5649132"/>
              <a:ext cx="2059388" cy="224726"/>
            </a:xfrm>
            <a:prstGeom prst="rect">
              <a:avLst/>
            </a:prstGeom>
            <a:solidFill>
              <a:schemeClr val="tx1">
                <a:alpha val="64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62" name="Straight Connector 61"/>
            <p:cNvCxnSpPr/>
            <p:nvPr/>
          </p:nvCxnSpPr>
          <p:spPr bwMode="auto">
            <a:xfrm>
              <a:off x="1657942" y="5802979"/>
              <a:ext cx="594411" cy="48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3" name="TextBox 62"/>
            <p:cNvSpPr txBox="1"/>
            <p:nvPr/>
          </p:nvSpPr>
          <p:spPr>
            <a:xfrm>
              <a:off x="1733885" y="5617378"/>
              <a:ext cx="4828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chemeClr val="bg1"/>
                  </a:solidFill>
                </a:rPr>
                <a:t>60 um</a:t>
              </a:r>
              <a:endParaRPr lang="en-US" sz="9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59" name="Straight Connector 58"/>
          <p:cNvCxnSpPr/>
          <p:nvPr/>
        </p:nvCxnSpPr>
        <p:spPr bwMode="auto">
          <a:xfrm>
            <a:off x="7164288" y="4366697"/>
            <a:ext cx="720080" cy="7371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6" name="TextBox 65"/>
          <p:cNvSpPr txBox="1"/>
          <p:nvPr/>
        </p:nvSpPr>
        <p:spPr>
          <a:xfrm>
            <a:off x="253642" y="5122600"/>
            <a:ext cx="4299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SEM</a:t>
            </a:r>
            <a:endParaRPr lang="en-US" sz="1050" dirty="0">
              <a:solidFill>
                <a:schemeClr val="bg1"/>
              </a:solidFill>
              <a:latin typeface="Lucida Console" panose="020B0609040504020204" pitchFamily="49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588224" y="4690552"/>
            <a:ext cx="13099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Laser </a:t>
            </a:r>
            <a:r>
              <a:rPr lang="en-US" sz="800" dirty="0" err="1" smtClean="0">
                <a:solidFill>
                  <a:schemeClr val="bg1"/>
                </a:solidFill>
                <a:latin typeface="Lucida Console" panose="020B0609040504020204" pitchFamily="49" charset="0"/>
              </a:rPr>
              <a:t>profilometry</a:t>
            </a:r>
            <a:endParaRPr lang="en-US" sz="1050" dirty="0">
              <a:solidFill>
                <a:schemeClr val="bg1"/>
              </a:solidFill>
              <a:latin typeface="Lucida Console" panose="020B0609040504020204" pitchFamily="49" charset="0"/>
            </a:endParaRP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3078" y="2922573"/>
            <a:ext cx="763325" cy="377687"/>
          </a:xfrm>
          <a:prstGeom prst="rect">
            <a:avLst/>
          </a:prstGeom>
        </p:spPr>
      </p:pic>
      <p:sp>
        <p:nvSpPr>
          <p:cNvPr id="39" name="Titel 1"/>
          <p:cNvSpPr txBox="1">
            <a:spLocks/>
          </p:cNvSpPr>
          <p:nvPr/>
        </p:nvSpPr>
        <p:spPr bwMode="auto">
          <a:xfrm>
            <a:off x="0" y="6029"/>
            <a:ext cx="8736403" cy="647114"/>
          </a:xfrm>
          <a:prstGeom prst="rect">
            <a:avLst/>
          </a:prstGeom>
          <a:solidFill>
            <a:srgbClr val="00A5EB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r>
              <a:rPr lang="en-GB" kern="0" dirty="0" smtClean="0"/>
              <a:t>CBP of Nb cavities: OBACHT+SEM+EDX+</a:t>
            </a:r>
            <a:br>
              <a:rPr lang="en-GB" kern="0" dirty="0" smtClean="0"/>
            </a:br>
            <a:r>
              <a:rPr lang="en-GB" kern="0" dirty="0" smtClean="0"/>
              <a:t>Replica/3D Laser profilometer analysis</a:t>
            </a:r>
            <a:endParaRPr lang="en-GB" kern="0" dirty="0"/>
          </a:p>
        </p:txBody>
      </p:sp>
      <p:sp>
        <p:nvSpPr>
          <p:cNvPr id="40" name="TextBox 20"/>
          <p:cNvSpPr txBox="1"/>
          <p:nvPr/>
        </p:nvSpPr>
        <p:spPr>
          <a:xfrm>
            <a:off x="3841467" y="3323100"/>
            <a:ext cx="30178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Embedded Al</a:t>
            </a:r>
            <a:r>
              <a:rPr lang="en-US" sz="1600" b="1" baseline="-25000" dirty="0" smtClean="0">
                <a:solidFill>
                  <a:schemeClr val="bg1"/>
                </a:solidFill>
              </a:rPr>
              <a:t>2</a:t>
            </a:r>
            <a:r>
              <a:rPr lang="en-US" sz="1600" b="1" dirty="0" smtClean="0">
                <a:solidFill>
                  <a:schemeClr val="bg1"/>
                </a:solidFill>
              </a:rPr>
              <a:t>O</a:t>
            </a:r>
            <a:r>
              <a:rPr lang="en-US" sz="1600" b="1" baseline="-25000" dirty="0" smtClean="0">
                <a:solidFill>
                  <a:schemeClr val="bg1"/>
                </a:solidFill>
              </a:rPr>
              <a:t>3</a:t>
            </a: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5" name="Pfeil nach unten 4"/>
          <p:cNvSpPr/>
          <p:nvPr/>
        </p:nvSpPr>
        <p:spPr bwMode="auto">
          <a:xfrm rot="20455019" flipH="1">
            <a:off x="5274394" y="3607265"/>
            <a:ext cx="273721" cy="78317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TextBox 20"/>
          <p:cNvSpPr txBox="1"/>
          <p:nvPr/>
        </p:nvSpPr>
        <p:spPr>
          <a:xfrm>
            <a:off x="5499395" y="5947104"/>
            <a:ext cx="30178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Welding seam profile</a:t>
            </a:r>
            <a:endParaRPr lang="en-US" sz="1600" dirty="0"/>
          </a:p>
        </p:txBody>
      </p:sp>
      <p:sp>
        <p:nvSpPr>
          <p:cNvPr id="50" name="Pfeil nach unten 49"/>
          <p:cNvSpPr/>
          <p:nvPr/>
        </p:nvSpPr>
        <p:spPr bwMode="auto">
          <a:xfrm rot="13199161">
            <a:off x="7384620" y="5518577"/>
            <a:ext cx="180000" cy="49076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TextBox 6"/>
          <p:cNvSpPr txBox="1"/>
          <p:nvPr/>
        </p:nvSpPr>
        <p:spPr>
          <a:xfrm>
            <a:off x="46128" y="5307338"/>
            <a:ext cx="5936229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Symbol"/>
              <a:buChar char="Þ"/>
            </a:pPr>
            <a:r>
              <a:rPr lang="en-US" b="1" i="1" dirty="0" smtClean="0">
                <a:solidFill>
                  <a:srgbClr val="FF0000"/>
                </a:solidFill>
              </a:rPr>
              <a:t>Embedded </a:t>
            </a:r>
            <a:r>
              <a:rPr lang="en-US" i="1" dirty="0" smtClean="0"/>
              <a:t>polishing media is an issue</a:t>
            </a:r>
          </a:p>
          <a:p>
            <a:pPr marL="285750" indent="-285750">
              <a:buFont typeface="Symbol"/>
              <a:buChar char="Þ"/>
            </a:pPr>
            <a:r>
              <a:rPr lang="en-US" dirty="0"/>
              <a:t>Better investigations of the </a:t>
            </a:r>
            <a:r>
              <a:rPr lang="en-US" b="1" u="sng" dirty="0"/>
              <a:t>removal profile </a:t>
            </a:r>
            <a:r>
              <a:rPr lang="en-US" dirty="0"/>
              <a:t>required </a:t>
            </a:r>
          </a:p>
          <a:p>
            <a:pPr marL="285750" indent="-285750">
              <a:buFont typeface="Symbol"/>
              <a:buChar char="Þ"/>
            </a:pPr>
            <a:r>
              <a:rPr lang="en-US" b="1" u="sng" dirty="0" smtClean="0"/>
              <a:t>Matching</a:t>
            </a:r>
            <a:r>
              <a:rPr lang="en-US" dirty="0" smtClean="0"/>
              <a:t> </a:t>
            </a:r>
            <a:r>
              <a:rPr lang="en-US" dirty="0"/>
              <a:t>of the polishing steps </a:t>
            </a:r>
            <a:r>
              <a:rPr lang="en-US" dirty="0" smtClean="0"/>
              <a:t>not optimal yet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-&gt; some </a:t>
            </a:r>
            <a:r>
              <a:rPr lang="en-US" u="sng" dirty="0">
                <a:solidFill>
                  <a:srgbClr val="C00000"/>
                </a:solidFill>
              </a:rPr>
              <a:t>scratches</a:t>
            </a:r>
            <a:r>
              <a:rPr lang="en-US" dirty="0"/>
              <a:t> and </a:t>
            </a:r>
            <a:r>
              <a:rPr lang="en-US" u="sng" dirty="0">
                <a:solidFill>
                  <a:srgbClr val="C00000"/>
                </a:solidFill>
              </a:rPr>
              <a:t>polishing </a:t>
            </a:r>
            <a:r>
              <a:rPr lang="en-US" u="sng" dirty="0" smtClean="0">
                <a:solidFill>
                  <a:srgbClr val="C00000"/>
                </a:solidFill>
              </a:rPr>
              <a:t>media</a:t>
            </a:r>
            <a:r>
              <a:rPr lang="en-US" dirty="0" smtClean="0"/>
              <a:t> still </a:t>
            </a:r>
            <a:r>
              <a:rPr lang="en-US" dirty="0"/>
              <a:t>present</a:t>
            </a:r>
          </a:p>
          <a:p>
            <a:pPr marL="285750" indent="-285750">
              <a:buFont typeface="Symbol"/>
              <a:buChar char="Þ"/>
            </a:pPr>
            <a:r>
              <a:rPr lang="en-US" dirty="0"/>
              <a:t>Polishing time </a:t>
            </a:r>
            <a:r>
              <a:rPr lang="en-US" dirty="0" smtClean="0"/>
              <a:t>and mechanical stress to </a:t>
            </a:r>
            <a:r>
              <a:rPr lang="en-US" dirty="0"/>
              <a:t>be </a:t>
            </a:r>
            <a:r>
              <a:rPr lang="en-US" u="sng" dirty="0" smtClean="0">
                <a:solidFill>
                  <a:srgbClr val="C00000"/>
                </a:solidFill>
              </a:rPr>
              <a:t>reduced</a:t>
            </a:r>
            <a:endParaRPr lang="en-US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42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/>
        </p:nvSpPr>
        <p:spPr bwMode="auto">
          <a:xfrm>
            <a:off x="258763" y="596362"/>
            <a:ext cx="8837737" cy="5246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764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fontAlgn="base">
              <a:lnSpc>
                <a:spcPct val="93000"/>
              </a:lnSpc>
              <a:spcBef>
                <a:spcPct val="0"/>
              </a:spcBef>
              <a:spcAft>
                <a:spcPts val="125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fontAlgn="base">
              <a:lnSpc>
                <a:spcPct val="93000"/>
              </a:lnSpc>
              <a:spcBef>
                <a:spcPct val="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2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fontAlgn="base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fontAlgn="base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fontAlgn="base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fontAlgn="base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fontAlgn="base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263525" indent="-263525">
              <a:buClr>
                <a:srgbClr val="F28E00"/>
              </a:buClr>
              <a:buFont typeface="Arial Black" pitchFamily="32" charset="0"/>
              <a:buChar char="&gt;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u="sng" dirty="0" smtClean="0">
                <a:solidFill>
                  <a:schemeClr val="tx1"/>
                </a:solidFill>
              </a:rPr>
              <a:t>The International Linear Collider ILC</a:t>
            </a:r>
            <a:r>
              <a:rPr lang="en-GB" dirty="0" smtClean="0">
                <a:solidFill>
                  <a:schemeClr val="tx1"/>
                </a:solidFill>
              </a:rPr>
              <a:t> [1]</a:t>
            </a:r>
          </a:p>
          <a:p>
            <a:pPr marL="627063" lvl="1" indent="-184150">
              <a:spcAft>
                <a:spcPts val="600"/>
              </a:spcAft>
              <a:buClr>
                <a:srgbClr val="808080"/>
              </a:buClr>
              <a:buFont typeface="Wingdings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Centre-of-mass energy: 500 </a:t>
            </a:r>
            <a:r>
              <a:rPr lang="en-GB" dirty="0" err="1"/>
              <a:t>GeV</a:t>
            </a:r>
            <a:r>
              <a:rPr lang="en-GB" dirty="0"/>
              <a:t>, </a:t>
            </a:r>
            <a:r>
              <a:rPr lang="en-GB" dirty="0">
                <a:solidFill>
                  <a:schemeClr val="tx1"/>
                </a:solidFill>
              </a:rPr>
              <a:t>31 km long, TDR </a:t>
            </a:r>
            <a:r>
              <a:rPr lang="en-GB" dirty="0"/>
              <a:t>12 June 2013</a:t>
            </a:r>
          </a:p>
          <a:p>
            <a:pPr marL="627063" lvl="1" indent="-184150">
              <a:spcAft>
                <a:spcPts val="600"/>
              </a:spcAft>
              <a:buClr>
                <a:srgbClr val="808080"/>
              </a:buClr>
              <a:buFont typeface="Wingdings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solidFill>
                  <a:schemeClr val="tx1"/>
                </a:solidFill>
              </a:rPr>
              <a:t>16,000 1.3 GHz 9-cell SC cavities </a:t>
            </a:r>
            <a:r>
              <a:rPr lang="en-GB" dirty="0"/>
              <a:t>capable of reproducibly achieving at least 35 MV/m</a:t>
            </a:r>
            <a:endParaRPr lang="en-GB" dirty="0" smtClean="0">
              <a:solidFill>
                <a:schemeClr val="tx1"/>
              </a:solidFill>
            </a:endParaRPr>
          </a:p>
          <a:p>
            <a:pPr marL="627063" lvl="1" indent="-184150">
              <a:spcAft>
                <a:spcPts val="600"/>
              </a:spcAft>
              <a:buClr>
                <a:srgbClr val="808080"/>
              </a:buClr>
              <a:buFont typeface="Wingdings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solidFill>
                  <a:schemeClr val="tx1"/>
                </a:solidFill>
              </a:rPr>
              <a:t>Average accelerating gradient in the </a:t>
            </a:r>
            <a:r>
              <a:rPr lang="en-GB" dirty="0" err="1" smtClean="0">
                <a:solidFill>
                  <a:schemeClr val="tx1"/>
                </a:solidFill>
              </a:rPr>
              <a:t>cryomodule</a:t>
            </a:r>
            <a:r>
              <a:rPr lang="en-GB" dirty="0" smtClean="0">
                <a:solidFill>
                  <a:schemeClr val="tx1"/>
                </a:solidFill>
              </a:rPr>
              <a:t>: </a:t>
            </a:r>
            <a:r>
              <a:rPr lang="en-GB" dirty="0" err="1" smtClean="0"/>
              <a:t>E</a:t>
            </a:r>
            <a:r>
              <a:rPr lang="en-GB" baseline="-25000" dirty="0" err="1" smtClean="0"/>
              <a:t>acc</a:t>
            </a:r>
            <a:r>
              <a:rPr lang="en-GB" dirty="0" smtClean="0"/>
              <a:t> = 31.5 MV/m @ Q</a:t>
            </a:r>
            <a:r>
              <a:rPr lang="en-GB" baseline="-25000" dirty="0" smtClean="0"/>
              <a:t>0</a:t>
            </a:r>
            <a:r>
              <a:rPr lang="en-GB" dirty="0" smtClean="0"/>
              <a:t> &gt; 10</a:t>
            </a:r>
            <a:r>
              <a:rPr lang="en-GB" baseline="30000" dirty="0" smtClean="0"/>
              <a:t>10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20156"/>
            <a:ext cx="91440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17563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17563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17563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17563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17563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1756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1756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1756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1756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2200" b="1" dirty="0" smtClean="0">
                <a:solidFill>
                  <a:schemeClr val="bg1"/>
                </a:solidFill>
              </a:rPr>
              <a:t>Motivation for high gradient superconducting (SC) cavities:</a:t>
            </a:r>
            <a:endParaRPr lang="en-US" sz="2200" b="1" dirty="0">
              <a:solidFill>
                <a:schemeClr val="bg1"/>
              </a:solidFill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840915" y="4709312"/>
            <a:ext cx="2103184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53820" rIns="90000" bIns="45000"/>
          <a:lstStyle>
            <a:defPPr>
              <a:defRPr lang="en-GB"/>
            </a:defPPr>
            <a:lvl1pPr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MS Gothic" charset="-128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S Gothic" charset="-128"/>
                <a:cs typeface="+mn-cs"/>
              </a:defRPr>
            </a:lvl9pPr>
          </a:lstStyle>
          <a:p>
            <a:r>
              <a:rPr lang="en-US" sz="1000" i="1" dirty="0">
                <a:solidFill>
                  <a:schemeClr val="tx1"/>
                </a:solidFill>
              </a:rPr>
              <a:t>International Linear Collider – </a:t>
            </a:r>
            <a:endParaRPr lang="en-US" sz="1000" i="1" dirty="0" smtClean="0">
              <a:solidFill>
                <a:schemeClr val="tx1"/>
              </a:solidFill>
            </a:endParaRPr>
          </a:p>
          <a:p>
            <a:r>
              <a:rPr lang="en-US" sz="1000" i="1" dirty="0">
                <a:solidFill>
                  <a:schemeClr val="tx1"/>
                </a:solidFill>
              </a:rPr>
              <a:t>G</a:t>
            </a:r>
            <a:r>
              <a:rPr lang="en-US" sz="1000" i="1" dirty="0" smtClean="0">
                <a:solidFill>
                  <a:schemeClr val="tx1"/>
                </a:solidFill>
              </a:rPr>
              <a:t>ateway </a:t>
            </a:r>
            <a:r>
              <a:rPr lang="en-US" sz="1000" i="1" dirty="0">
                <a:solidFill>
                  <a:schemeClr val="tx1"/>
                </a:solidFill>
              </a:rPr>
              <a:t>to the Quantum Universe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23" y="2022810"/>
            <a:ext cx="8532440" cy="2711996"/>
          </a:xfrm>
          <a:prstGeom prst="rect">
            <a:avLst/>
          </a:prstGeom>
        </p:spPr>
      </p:pic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-12004" y="6254558"/>
            <a:ext cx="9036050" cy="168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de-DE" sz="1000" dirty="0" smtClean="0"/>
              <a:t>[1] </a:t>
            </a:r>
            <a:r>
              <a:rPr lang="en-US" sz="1000" dirty="0"/>
              <a:t>http://</a:t>
            </a:r>
            <a:r>
              <a:rPr lang="en-US" sz="1000" dirty="0" smtClean="0"/>
              <a:t>www.linearcollider.org   [2] </a:t>
            </a:r>
            <a:r>
              <a:rPr lang="de-DE" sz="1000" i="1" dirty="0" smtClean="0"/>
              <a:t>www.xfel.eu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/>
        </p:nvSpPr>
        <p:spPr bwMode="auto">
          <a:xfrm>
            <a:off x="258761" y="4494621"/>
            <a:ext cx="8685337" cy="1347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764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fontAlgn="base">
              <a:lnSpc>
                <a:spcPct val="93000"/>
              </a:lnSpc>
              <a:spcBef>
                <a:spcPct val="0"/>
              </a:spcBef>
              <a:spcAft>
                <a:spcPts val="125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fontAlgn="base">
              <a:lnSpc>
                <a:spcPct val="93000"/>
              </a:lnSpc>
              <a:spcBef>
                <a:spcPct val="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2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fontAlgn="base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fontAlgn="base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fontAlgn="base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fontAlgn="base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fontAlgn="base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263525" indent="-263525">
              <a:buClr>
                <a:srgbClr val="F28E00"/>
              </a:buClr>
              <a:buFont typeface="Arial Black" pitchFamily="32" charset="0"/>
              <a:buChar char="&gt;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u="sng" dirty="0" smtClean="0"/>
              <a:t>European </a:t>
            </a:r>
            <a:r>
              <a:rPr lang="en-US" u="sng" dirty="0"/>
              <a:t>X-ray Free Electron Laser </a:t>
            </a:r>
            <a:r>
              <a:rPr lang="en-US" u="sng" dirty="0" smtClean="0"/>
              <a:t>EXFEL</a:t>
            </a:r>
            <a:r>
              <a:rPr lang="en-US" dirty="0" smtClean="0"/>
              <a:t> [2]</a:t>
            </a:r>
            <a:endParaRPr lang="en-US" dirty="0"/>
          </a:p>
          <a:p>
            <a:pPr marL="627063" lvl="1" indent="-184150">
              <a:spcAft>
                <a:spcPts val="600"/>
              </a:spcAft>
              <a:buClr>
                <a:srgbClr val="808080"/>
              </a:buClr>
              <a:buFont typeface="Wingdings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/>
              <a:t>800 </a:t>
            </a:r>
            <a:r>
              <a:rPr lang="en-US" dirty="0" smtClean="0"/>
              <a:t>SC 1.3 </a:t>
            </a:r>
            <a:r>
              <a:rPr lang="en-US" dirty="0"/>
              <a:t>GHz 9-cell </a:t>
            </a:r>
            <a:r>
              <a:rPr lang="en-US" dirty="0" smtClean="0"/>
              <a:t>cavities, production </a:t>
            </a:r>
            <a:r>
              <a:rPr lang="en-US" b="1" u="sng" dirty="0" smtClean="0"/>
              <a:t>is ongoing</a:t>
            </a:r>
          </a:p>
          <a:p>
            <a:pPr marL="627063" lvl="1" indent="-184150">
              <a:spcAft>
                <a:spcPts val="600"/>
              </a:spcAft>
              <a:buClr>
                <a:srgbClr val="808080"/>
              </a:buClr>
              <a:buFont typeface="Wingdings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Nominal gradient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acc</a:t>
            </a:r>
            <a:r>
              <a:rPr lang="en-US" dirty="0" smtClean="0"/>
              <a:t> = 23.6 MV/m @ Q</a:t>
            </a:r>
            <a:r>
              <a:rPr lang="en-US" baseline="-25000" dirty="0" smtClean="0"/>
              <a:t>0</a:t>
            </a:r>
            <a:r>
              <a:rPr lang="en-US" dirty="0" smtClean="0"/>
              <a:t> &gt; 10</a:t>
            </a:r>
            <a:r>
              <a:rPr lang="en-US" baseline="30000" dirty="0" smtClean="0"/>
              <a:t>10 </a:t>
            </a:r>
            <a:endParaRPr lang="en-US" dirty="0"/>
          </a:p>
          <a:p>
            <a:pPr marL="627063" lvl="1" indent="-184150">
              <a:spcAft>
                <a:spcPts val="600"/>
              </a:spcAft>
              <a:buClr>
                <a:srgbClr val="808080"/>
              </a:buClr>
              <a:buFont typeface="Wingdings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17.5 </a:t>
            </a:r>
            <a:r>
              <a:rPr lang="en-US" dirty="0" err="1"/>
              <a:t>GeV</a:t>
            </a:r>
            <a:r>
              <a:rPr lang="en-US" dirty="0"/>
              <a:t> beam </a:t>
            </a:r>
            <a:r>
              <a:rPr lang="en-US" dirty="0" smtClean="0"/>
              <a:t>energy, 3.4 </a:t>
            </a:r>
            <a:r>
              <a:rPr lang="en-US" dirty="0"/>
              <a:t>km </a:t>
            </a:r>
            <a:r>
              <a:rPr lang="en-US" dirty="0" smtClean="0"/>
              <a:t>long</a:t>
            </a:r>
          </a:p>
          <a:p>
            <a:pPr marL="627063" lvl="1" indent="-184150">
              <a:buClr>
                <a:srgbClr val="808080"/>
              </a:buClr>
              <a:buFont typeface="Wingdings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dirty="0" smtClean="0">
              <a:solidFill>
                <a:schemeClr val="tx1"/>
              </a:solidFill>
            </a:endParaRPr>
          </a:p>
          <a:p>
            <a:pPr marL="227013" indent="-184150">
              <a:buClr>
                <a:srgbClr val="808080"/>
              </a:buClr>
              <a:buFont typeface="Wingdings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dirty="0">
              <a:solidFill>
                <a:schemeClr val="tx1"/>
              </a:solidFill>
            </a:endParaRPr>
          </a:p>
          <a:p>
            <a:pPr marL="627063" lvl="1" indent="-184150">
              <a:buClr>
                <a:srgbClr val="808080"/>
              </a:buClr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dirty="0"/>
          </a:p>
        </p:txBody>
      </p:sp>
      <p:sp>
        <p:nvSpPr>
          <p:cNvPr id="11" name="Rectangle 2"/>
          <p:cNvSpPr>
            <a:spLocks noGrp="1" noChangeArrowheads="1"/>
          </p:cNvSpPr>
          <p:nvPr/>
        </p:nvSpPr>
        <p:spPr bwMode="auto">
          <a:xfrm rot="20786712">
            <a:off x="4233470" y="5489928"/>
            <a:ext cx="2806473" cy="536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764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fontAlgn="base">
              <a:lnSpc>
                <a:spcPct val="93000"/>
              </a:lnSpc>
              <a:spcBef>
                <a:spcPct val="0"/>
              </a:spcBef>
              <a:spcAft>
                <a:spcPts val="125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fontAlgn="base">
              <a:lnSpc>
                <a:spcPct val="93000"/>
              </a:lnSpc>
              <a:spcBef>
                <a:spcPct val="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2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fontAlgn="base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fontAlgn="base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fontAlgn="base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fontAlgn="base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fontAlgn="base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442913" lvl="1" indent="0">
              <a:spcAft>
                <a:spcPts val="600"/>
              </a:spcAft>
              <a:buClr>
                <a:srgbClr val="80808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b="1" dirty="0" smtClean="0">
                <a:solidFill>
                  <a:srgbClr val="FF0000"/>
                </a:solidFill>
              </a:rPr>
              <a:t>An excellent large-scale prototype for the ILC</a:t>
            </a:r>
            <a:endParaRPr lang="en-US" b="1" dirty="0">
              <a:solidFill>
                <a:srgbClr val="FF0000"/>
              </a:solidFill>
            </a:endParaRPr>
          </a:p>
          <a:p>
            <a:pPr marL="627063" lvl="1" indent="-184150">
              <a:buClr>
                <a:srgbClr val="808080"/>
              </a:buClr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429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CBP optimization using a coupon cavity</a:t>
            </a:r>
            <a:endParaRPr lang="en-US" dirty="0"/>
          </a:p>
        </p:txBody>
      </p:sp>
      <p:pic>
        <p:nvPicPr>
          <p:cNvPr id="1026" name="Picture 2" descr="D:\Work\DESY\Experimental work\CBP\K-9\Photo\IMG8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05" y="368301"/>
            <a:ext cx="4821161" cy="3615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Work\DESY\Experimental work\CBP\K-9\Photo\IMG88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0" b="15364"/>
          <a:stretch/>
        </p:blipFill>
        <p:spPr bwMode="auto">
          <a:xfrm>
            <a:off x="3849961" y="839517"/>
            <a:ext cx="5294039" cy="3656273"/>
          </a:xfrm>
          <a:prstGeom prst="snip2SameRect">
            <a:avLst>
              <a:gd name="adj1" fmla="val 36615"/>
              <a:gd name="adj2" fmla="val 8336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7151919" y="4495790"/>
            <a:ext cx="2155371" cy="36803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 smtClean="0"/>
              <a:t>* pictures of Y. </a:t>
            </a:r>
            <a:r>
              <a:rPr lang="en-US" sz="1400" dirty="0" err="1" smtClean="0"/>
              <a:t>Tamashevich</a:t>
            </a:r>
            <a:endParaRPr lang="en-US" sz="2400" dirty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0" y="4550220"/>
            <a:ext cx="9144000" cy="1691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altLang="en-US" sz="1600" kern="0" dirty="0" smtClean="0"/>
              <a:t>1-cell coupon cavity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altLang="en-US" sz="1600" kern="0" dirty="0" smtClean="0"/>
              <a:t>6 removable samples (coupons, 2 each for equator, cell side, and end tube)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altLang="en-US" sz="1600" kern="0" dirty="0" smtClean="0"/>
              <a:t>Facilitate polishing optimization:</a:t>
            </a:r>
            <a:br>
              <a:rPr lang="en-US" altLang="en-US" sz="1600" kern="0" dirty="0" smtClean="0"/>
            </a:br>
            <a:r>
              <a:rPr lang="en-US" altLang="en-US" sz="1600" kern="0" dirty="0" smtClean="0"/>
              <a:t>--&gt; </a:t>
            </a:r>
            <a:r>
              <a:rPr lang="en-US" altLang="en-US" sz="1600" b="1" u="sng" kern="0" dirty="0" smtClean="0"/>
              <a:t>direct measurements </a:t>
            </a:r>
            <a:r>
              <a:rPr lang="en-US" altLang="en-US" sz="1600" kern="0" dirty="0" smtClean="0"/>
              <a:t>of the surface roughness, removal rate, removal profile</a:t>
            </a:r>
            <a:br>
              <a:rPr lang="en-US" altLang="en-US" sz="1600" kern="0" dirty="0" smtClean="0"/>
            </a:br>
            <a:r>
              <a:rPr lang="en-US" altLang="en-US" sz="1600" kern="0" dirty="0" smtClean="0"/>
              <a:t>--&gt; material analysis in the interesting regions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767945" y="480278"/>
            <a:ext cx="4376055" cy="368037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Mirror finish surface of the coupon cavity: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5899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Profilometry of coupons</a:t>
            </a:r>
            <a:endParaRPr lang="en-US" dirty="0"/>
          </a:p>
        </p:txBody>
      </p:sp>
      <p:pic>
        <p:nvPicPr>
          <p:cNvPr id="2051" name="Picture 3" descr="D:\Work\DESY\Experimental work\CBP\K-9\Graph2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6" t="3143" r="10714" b="4166"/>
          <a:stretch/>
        </p:blipFill>
        <p:spPr bwMode="auto">
          <a:xfrm>
            <a:off x="4287646" y="368498"/>
            <a:ext cx="4582886" cy="364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3980985" y="4319188"/>
            <a:ext cx="5062654" cy="1691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altLang="en-US" sz="1600" kern="0" dirty="0" smtClean="0"/>
              <a:t>Amount of removed material can be directly measured with submicron resolution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altLang="en-US" sz="1600" kern="0" dirty="0" smtClean="0"/>
              <a:t>Removal profile can be directly determined by comparing 6 coupons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15" y="368498"/>
            <a:ext cx="3992400" cy="3567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1" y="3734894"/>
            <a:ext cx="3788229" cy="2836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Gerade Verbindung mit Pfeil 6"/>
          <p:cNvCxnSpPr/>
          <p:nvPr/>
        </p:nvCxnSpPr>
        <p:spPr bwMode="auto">
          <a:xfrm flipV="1">
            <a:off x="1643743" y="1164771"/>
            <a:ext cx="3080657" cy="631372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Content Placeholder 2"/>
          <p:cNvSpPr txBox="1">
            <a:spLocks/>
          </p:cNvSpPr>
          <p:nvPr/>
        </p:nvSpPr>
        <p:spPr>
          <a:xfrm>
            <a:off x="6718414" y="3967911"/>
            <a:ext cx="2325225" cy="36803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 smtClean="0"/>
              <a:t>* courtesy of Y. </a:t>
            </a:r>
            <a:r>
              <a:rPr lang="en-US" sz="1400" dirty="0" err="1" smtClean="0"/>
              <a:t>Tamashevich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189984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_Work\SEM\_Coupon Cavity\Step 1 (CBP K9)\Coupon 4\Mapping 3 - Al2O3 particle\page 2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196" t="13638"/>
          <a:stretch/>
        </p:blipFill>
        <p:spPr bwMode="auto">
          <a:xfrm>
            <a:off x="4987045" y="457180"/>
            <a:ext cx="4074641" cy="549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_Work\SEM\_Coupon Cavity\Step 1 (CBP K9)\Coupon 4\Mapping 3 - Al2O3 particle\Map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9513" y="539467"/>
            <a:ext cx="2310667" cy="195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_Work\SEM\_Coupon Cavity\Step 1 (CBP K9)\Coupon 4\Mapping 3 - Al2O3 particle\SE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58" y="539467"/>
            <a:ext cx="2310667" cy="195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164465" y="2771646"/>
            <a:ext cx="4655011" cy="2448272"/>
            <a:chOff x="197123" y="3501008"/>
            <a:chExt cx="4655011" cy="2448272"/>
          </a:xfrm>
        </p:grpSpPr>
        <p:pic>
          <p:nvPicPr>
            <p:cNvPr id="2051" name="Picture 3" descr="D:\_Work\SEM\_Coupon Cavity\Step 1 (CBP K9)\Coupon 4\Mapping 3 - Al2O3 particle\Spectrum-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123" y="3501008"/>
              <a:ext cx="4655011" cy="24482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683568" y="3645024"/>
              <a:ext cx="4920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Nb</a:t>
              </a:r>
              <a:endParaRPr lang="en-GB" sz="1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851920" y="5009443"/>
              <a:ext cx="5205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Nb</a:t>
              </a:r>
              <a:endParaRPr lang="en-GB" sz="1400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788246" y="5253362"/>
              <a:ext cx="0" cy="297904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660309" y="4921423"/>
              <a:ext cx="3934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Si</a:t>
              </a:r>
              <a:endParaRPr lang="en-GB" sz="1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43361" y="4408761"/>
              <a:ext cx="3934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Al</a:t>
              </a:r>
              <a:endParaRPr lang="en-GB" sz="1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6754" y="4884400"/>
              <a:ext cx="3934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O</a:t>
              </a:r>
              <a:endParaRPr lang="en-GB" sz="1400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725054" y="4666185"/>
              <a:ext cx="0" cy="52380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4026416" y="5337211"/>
              <a:ext cx="0" cy="297904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509925" y="5152794"/>
              <a:ext cx="0" cy="297904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447224" y="4720129"/>
              <a:ext cx="0" cy="817306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326763" y="4417367"/>
              <a:ext cx="3934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C</a:t>
              </a:r>
              <a:endParaRPr lang="en-GB" sz="1400" dirty="0"/>
            </a:p>
          </p:txBody>
        </p:sp>
      </p:grpSp>
      <p:sp>
        <p:nvSpPr>
          <p:cNvPr id="21" name="Titel 1"/>
          <p:cNvSpPr txBox="1">
            <a:spLocks/>
          </p:cNvSpPr>
          <p:nvPr/>
        </p:nvSpPr>
        <p:spPr bwMode="auto">
          <a:xfrm>
            <a:off x="-1" y="17670"/>
            <a:ext cx="9144001" cy="35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kern="0" dirty="0" smtClean="0"/>
              <a:t>Surface/material analysis of coupons</a:t>
            </a:r>
            <a:endParaRPr lang="en-GB" kern="0" dirty="0"/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>
            <a:off x="2397741" y="2495550"/>
            <a:ext cx="1942109" cy="397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600" b="1" dirty="0" smtClean="0">
                <a:solidFill>
                  <a:srgbClr val="BB1AD6"/>
                </a:solidFill>
                <a:latin typeface="Arial" pitchFamily="34" charset="0"/>
                <a:cs typeface="Arial" pitchFamily="34" charset="0"/>
              </a:rPr>
              <a:t>Al</a:t>
            </a:r>
            <a:r>
              <a:rPr lang="en-GB" sz="1600" b="1" baseline="-25000" dirty="0" smtClean="0">
                <a:solidFill>
                  <a:srgbClr val="BB1AD6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1600" b="1" dirty="0" smtClean="0">
                <a:solidFill>
                  <a:srgbClr val="BB1AD6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GB" sz="1600" b="1" baseline="-25000" dirty="0" smtClean="0">
                <a:solidFill>
                  <a:srgbClr val="BB1AD6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en-GB" sz="1600" b="1" dirty="0" smtClean="0">
                <a:solidFill>
                  <a:srgbClr val="BB1AD6"/>
                </a:solidFill>
                <a:latin typeface="Arial" pitchFamily="34" charset="0"/>
                <a:cs typeface="Arial" pitchFamily="34" charset="0"/>
              </a:rPr>
              <a:t>particle</a:t>
            </a:r>
            <a:endParaRPr lang="en-GB" sz="1600" b="1" dirty="0">
              <a:solidFill>
                <a:srgbClr val="BB1AD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Inhaltsplatzhalter 2"/>
          <p:cNvSpPr txBox="1">
            <a:spLocks/>
          </p:cNvSpPr>
          <p:nvPr/>
        </p:nvSpPr>
        <p:spPr bwMode="auto">
          <a:xfrm>
            <a:off x="66065" y="5954155"/>
            <a:ext cx="9144000" cy="36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GB" altLang="en-US" sz="1600" kern="0" dirty="0" smtClean="0"/>
              <a:t>Embedded media will deteriorate RF performance and is to be avoided</a:t>
            </a:r>
          </a:p>
        </p:txBody>
      </p:sp>
    </p:spTree>
    <p:extLst>
      <p:ext uri="{BB962C8B-B14F-4D97-AF65-F5344CB8AC3E}">
        <p14:creationId xmlns:p14="http://schemas.microsoft.com/office/powerpoint/2010/main" val="6140174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487" y="0"/>
            <a:ext cx="9085513" cy="354600"/>
          </a:xfrm>
        </p:spPr>
        <p:txBody>
          <a:bodyPr/>
          <a:lstStyle/>
          <a:p>
            <a:r>
              <a:rPr lang="en-US" dirty="0" smtClean="0"/>
              <a:t>High Q</a:t>
            </a:r>
            <a:r>
              <a:rPr lang="en-US" baseline="-25000" dirty="0" smtClean="0"/>
              <a:t>0</a:t>
            </a:r>
            <a:r>
              <a:rPr lang="en-US" dirty="0" smtClean="0"/>
              <a:t> R&amp;D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7436" y="415186"/>
            <a:ext cx="8844197" cy="147357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Higher efficiency (Q</a:t>
            </a:r>
            <a:r>
              <a:rPr lang="en-US" baseline="-25000" dirty="0" smtClean="0"/>
              <a:t>0</a:t>
            </a:r>
            <a:r>
              <a:rPr lang="en-US" dirty="0" smtClean="0"/>
              <a:t> quality factor) for ILC would allow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longer pulses with more bunches and thus </a:t>
            </a:r>
            <a:r>
              <a:rPr lang="en-US" b="1" dirty="0" smtClean="0">
                <a:solidFill>
                  <a:srgbClr val="006600"/>
                </a:solidFill>
              </a:rPr>
              <a:t>higher luminosity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006600"/>
                </a:solidFill>
              </a:rPr>
              <a:t>smaller dynamic heat load </a:t>
            </a:r>
            <a:r>
              <a:rPr lang="en-US" dirty="0" smtClean="0"/>
              <a:t>and potential cost savings by purchasing smaller cryogenic plants and requiring smaller energy consumption</a:t>
            </a:r>
            <a:endParaRPr lang="en-US" dirty="0"/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0" y="1945042"/>
            <a:ext cx="9076544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kern="0" dirty="0" smtClean="0"/>
              <a:t>Ongoing R&amp;D: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Study of the influence of the cooling dynamics on Q</a:t>
            </a:r>
            <a:r>
              <a:rPr lang="en-US" sz="1600" baseline="-25000" dirty="0" smtClean="0"/>
              <a:t>0 </a:t>
            </a:r>
            <a:endParaRPr lang="en-US" sz="1600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400" b="1" dirty="0" smtClean="0">
                <a:solidFill>
                  <a:srgbClr val="006600"/>
                </a:solidFill>
              </a:rPr>
              <a:t>Efficient</a:t>
            </a:r>
            <a:r>
              <a:rPr lang="en-US" sz="1400" dirty="0" smtClean="0">
                <a:solidFill>
                  <a:srgbClr val="006600"/>
                </a:solidFill>
              </a:rPr>
              <a:t> </a:t>
            </a:r>
            <a:r>
              <a:rPr lang="en-US" sz="1400" dirty="0" smtClean="0"/>
              <a:t>magnetic flux expulsion (Meissner effect in superconductivity) and </a:t>
            </a:r>
            <a:br>
              <a:rPr lang="en-US" sz="1400" dirty="0" smtClean="0"/>
            </a:br>
            <a:r>
              <a:rPr lang="en-US" sz="1400" dirty="0" smtClean="0"/>
              <a:t>prevention of the </a:t>
            </a:r>
            <a:r>
              <a:rPr lang="en-US" sz="1400" b="1" dirty="0" smtClean="0">
                <a:solidFill>
                  <a:srgbClr val="FF0000"/>
                </a:solidFill>
              </a:rPr>
              <a:t>flux trapping </a:t>
            </a:r>
            <a:r>
              <a:rPr lang="en-US" sz="1400" dirty="0" smtClean="0"/>
              <a:t>seems to be the main effect</a:t>
            </a:r>
            <a:br>
              <a:rPr lang="en-US" sz="1400" dirty="0" smtClean="0"/>
            </a:br>
            <a:r>
              <a:rPr lang="en-US" sz="1400" dirty="0" smtClean="0"/>
              <a:t>(trapped flux -&gt; normal conducting core -&gt; more RF losses)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400" dirty="0" smtClean="0"/>
              <a:t>Large temperature gradient:</a:t>
            </a:r>
            <a:br>
              <a:rPr lang="en-US" sz="1400" dirty="0" smtClean="0"/>
            </a:br>
            <a:r>
              <a:rPr lang="en-US" sz="1400" dirty="0" smtClean="0"/>
              <a:t>- </a:t>
            </a:r>
            <a:r>
              <a:rPr lang="en-US" sz="1400" b="1" dirty="0" smtClean="0">
                <a:solidFill>
                  <a:srgbClr val="006600"/>
                </a:solidFill>
              </a:rPr>
              <a:t>improve</a:t>
            </a:r>
            <a:r>
              <a:rPr lang="en-US" sz="1400" dirty="0" smtClean="0"/>
              <a:t> trapped flux mobility and expulsion</a:t>
            </a:r>
            <a:br>
              <a:rPr lang="en-US" sz="1400" dirty="0" smtClean="0"/>
            </a:br>
            <a:r>
              <a:rPr lang="en-US" sz="1400" dirty="0" smtClean="0"/>
              <a:t>- lead to </a:t>
            </a:r>
            <a:r>
              <a:rPr lang="en-US" sz="1400" b="1" dirty="0" smtClean="0">
                <a:solidFill>
                  <a:srgbClr val="FF0000"/>
                </a:solidFill>
              </a:rPr>
              <a:t>high thermal currents </a:t>
            </a:r>
            <a:r>
              <a:rPr lang="en-US" sz="1400" dirty="0" smtClean="0"/>
              <a:t>and magnetic field generation if applied wrong</a:t>
            </a:r>
          </a:p>
          <a:p>
            <a:pPr marL="0" indent="0">
              <a:buNone/>
            </a:pPr>
            <a:endParaRPr lang="en-US" sz="16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An optimization of the heat treatment procedure of the cavities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- in nitrogen atmosphere (N-doping)</a:t>
            </a:r>
          </a:p>
          <a:p>
            <a:pPr marL="444500" lvl="1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      -&gt; improved efficiency</a:t>
            </a:r>
            <a:r>
              <a:rPr lang="en-US" dirty="0" smtClean="0"/>
              <a:t> of </a:t>
            </a:r>
            <a:r>
              <a:rPr lang="en-US" b="1" i="1" dirty="0" smtClean="0"/>
              <a:t>Nb</a:t>
            </a:r>
            <a:r>
              <a:rPr lang="en-US" dirty="0" smtClean="0"/>
              <a:t> cavity by a </a:t>
            </a:r>
            <a:r>
              <a:rPr lang="en-US" b="1" u="sng" dirty="0" smtClean="0">
                <a:solidFill>
                  <a:srgbClr val="00B050"/>
                </a:solidFill>
              </a:rPr>
              <a:t>factor of 3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- at </a:t>
            </a:r>
            <a:r>
              <a:rPr lang="en-US" dirty="0" smtClean="0">
                <a:sym typeface="Symbol"/>
              </a:rPr>
              <a:t>the presence of titanium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kern="0" dirty="0"/>
          </a:p>
        </p:txBody>
      </p:sp>
      <p:sp>
        <p:nvSpPr>
          <p:cNvPr id="5" name="TextBox 20"/>
          <p:cNvSpPr txBox="1"/>
          <p:nvPr/>
        </p:nvSpPr>
        <p:spPr>
          <a:xfrm rot="20518077">
            <a:off x="6628694" y="5250029"/>
            <a:ext cx="2286066" cy="584775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BMBF proposal submitted </a:t>
            </a:r>
            <a:endParaRPr lang="en-US" sz="1600" dirty="0"/>
          </a:p>
        </p:txBody>
      </p:sp>
      <p:pic>
        <p:nvPicPr>
          <p:cNvPr id="1026" name="Picture 2" descr="Figu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1420" y="1997507"/>
            <a:ext cx="2242580" cy="2677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>
          <a:xfrm>
            <a:off x="7072571" y="4611864"/>
            <a:ext cx="215155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S. </a:t>
            </a:r>
            <a:r>
              <a:rPr lang="en-US" sz="1000" dirty="0" err="1" smtClean="0"/>
              <a:t>Aull</a:t>
            </a:r>
            <a:r>
              <a:rPr lang="en-US" sz="1000" dirty="0" smtClean="0"/>
              <a:t> et al., PRST AB </a:t>
            </a:r>
            <a:r>
              <a:rPr lang="en-US" sz="1000" dirty="0"/>
              <a:t>15, 062001</a:t>
            </a:r>
          </a:p>
        </p:txBody>
      </p:sp>
    </p:spTree>
    <p:extLst>
      <p:ext uri="{BB962C8B-B14F-4D97-AF65-F5344CB8AC3E}">
        <p14:creationId xmlns:p14="http://schemas.microsoft.com/office/powerpoint/2010/main" val="11900781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6"/>
          <p:cNvSpPr/>
          <p:nvPr/>
        </p:nvSpPr>
        <p:spPr>
          <a:xfrm rot="21125649">
            <a:off x="582391" y="1284312"/>
            <a:ext cx="7704353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GB" sz="4800" b="1" kern="10" spc="50" dirty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Thank you for your attention !</a:t>
            </a:r>
            <a:endParaRPr lang="de-DE" sz="4800" b="1" spc="50" dirty="0">
              <a:ln w="11430"/>
              <a:solidFill>
                <a:srgbClr val="0099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6" name="Text Box 35"/>
          <p:cNvSpPr txBox="1">
            <a:spLocks noChangeArrowheads="1"/>
          </p:cNvSpPr>
          <p:nvPr/>
        </p:nvSpPr>
        <p:spPr bwMode="auto">
          <a:xfrm>
            <a:off x="277040" y="2574246"/>
            <a:ext cx="8600803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A5EB"/>
                </a:solidFill>
              </a:rPr>
              <a:t>Acknowledgements:</a:t>
            </a:r>
            <a:br>
              <a:rPr lang="en-GB" dirty="0" smtClean="0">
                <a:solidFill>
                  <a:srgbClr val="00A5EB"/>
                </a:solidFill>
              </a:rPr>
            </a:br>
            <a:r>
              <a:rPr lang="en-GB" dirty="0" smtClean="0"/>
              <a:t>- </a:t>
            </a:r>
            <a:r>
              <a:rPr lang="en-GB" b="1" dirty="0" smtClean="0"/>
              <a:t>FLA/ILC, MPL, MKS 1, MKS 3, and </a:t>
            </a:r>
            <a:r>
              <a:rPr lang="en-GB" b="1" dirty="0" err="1" smtClean="0"/>
              <a:t>MHF-sl</a:t>
            </a:r>
            <a:r>
              <a:rPr lang="en-GB" b="1" dirty="0" smtClean="0"/>
              <a:t> groups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- </a:t>
            </a:r>
            <a:r>
              <a:rPr lang="en-GB" b="1" dirty="0" smtClean="0"/>
              <a:t>all DESY and INFN colleagues </a:t>
            </a:r>
            <a:r>
              <a:rPr lang="en-GB" dirty="0" smtClean="0"/>
              <a:t>involved in the XFEL cavity fabrication, treatment and tests</a:t>
            </a:r>
            <a:br>
              <a:rPr lang="en-GB" dirty="0" smtClean="0"/>
            </a:b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b="1" dirty="0" smtClean="0"/>
              <a:t>KEK colleagues </a:t>
            </a:r>
            <a:r>
              <a:rPr lang="en-GB" dirty="0" smtClean="0"/>
              <a:t>and </a:t>
            </a:r>
            <a:r>
              <a:rPr lang="en-GB" dirty="0"/>
              <a:t>especially to Takayuki </a:t>
            </a:r>
            <a:r>
              <a:rPr lang="en-GB" dirty="0" smtClean="0"/>
              <a:t>Saeki and Shigeki </a:t>
            </a:r>
            <a:r>
              <a:rPr lang="en-GB" dirty="0"/>
              <a:t>Kato for </a:t>
            </a:r>
            <a:r>
              <a:rPr lang="en-GB" dirty="0" smtClean="0"/>
              <a:t>help with the fabrication of the coupon cavity</a:t>
            </a:r>
          </a:p>
          <a:p>
            <a:pPr marL="285750" indent="-285750">
              <a:buFontTx/>
              <a:buChar char="-"/>
            </a:pPr>
            <a:r>
              <a:rPr lang="en-GB" b="1" dirty="0" smtClean="0"/>
              <a:t>FNAL colleagues </a:t>
            </a:r>
            <a:r>
              <a:rPr lang="en-GB" dirty="0"/>
              <a:t>and </a:t>
            </a:r>
            <a:r>
              <a:rPr lang="en-GB" dirty="0" smtClean="0"/>
              <a:t>especially A. Romanenko, A. Grassellino, and C. Cooper for valuable discussions</a:t>
            </a:r>
          </a:p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                                              *aliaksandr.navitski@desy.de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73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0277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Goal of the SRF R&amp;D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8" y="504850"/>
            <a:ext cx="8520113" cy="272548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Solid </a:t>
            </a:r>
            <a:r>
              <a:rPr lang="en-US" u="sng" dirty="0" smtClean="0">
                <a:solidFill>
                  <a:srgbClr val="006600"/>
                </a:solidFill>
              </a:rPr>
              <a:t>understanding/control</a:t>
            </a:r>
            <a:r>
              <a:rPr lang="en-US" dirty="0" smtClean="0"/>
              <a:t> of the industrial </a:t>
            </a:r>
            <a:r>
              <a:rPr lang="en-US" u="sng" dirty="0" smtClean="0">
                <a:solidFill>
                  <a:srgbClr val="006600"/>
                </a:solidFill>
              </a:rPr>
              <a:t>mass-production</a:t>
            </a:r>
            <a:r>
              <a:rPr lang="en-US" dirty="0" smtClean="0"/>
              <a:t> process</a:t>
            </a:r>
            <a:br>
              <a:rPr lang="en-US" dirty="0" smtClean="0"/>
            </a:br>
            <a:r>
              <a:rPr lang="en-US" dirty="0" smtClean="0"/>
              <a:t>(with 800 EXFEL +24 ILC-</a:t>
            </a:r>
            <a:r>
              <a:rPr lang="en-US" dirty="0" err="1" smtClean="0"/>
              <a:t>HiGrade</a:t>
            </a:r>
            <a:r>
              <a:rPr lang="en-US" dirty="0" smtClean="0"/>
              <a:t> cavities)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Clear </a:t>
            </a:r>
            <a:r>
              <a:rPr lang="en-US" b="1" u="sng" dirty="0" smtClean="0">
                <a:solidFill>
                  <a:srgbClr val="006600"/>
                </a:solidFill>
              </a:rPr>
              <a:t>identification</a:t>
            </a:r>
            <a:r>
              <a:rPr lang="en-US" dirty="0" smtClean="0">
                <a:solidFill>
                  <a:srgbClr val="006600"/>
                </a:solidFill>
              </a:rPr>
              <a:t> </a:t>
            </a:r>
            <a:r>
              <a:rPr lang="en-US" dirty="0" smtClean="0"/>
              <a:t>of the </a:t>
            </a:r>
            <a:r>
              <a:rPr lang="en-US" b="1" u="sng" dirty="0" smtClean="0">
                <a:solidFill>
                  <a:srgbClr val="FF0000"/>
                </a:solidFill>
              </a:rPr>
              <a:t>gradient limiting factors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6600"/>
                </a:solidFill>
              </a:rPr>
              <a:t>Elaboration</a:t>
            </a:r>
            <a:r>
              <a:rPr lang="en-US" dirty="0" smtClean="0">
                <a:solidFill>
                  <a:srgbClr val="006600"/>
                </a:solidFill>
              </a:rPr>
              <a:t> </a:t>
            </a:r>
            <a:r>
              <a:rPr lang="en-US" dirty="0" smtClean="0"/>
              <a:t>of cavity treatment providing </a:t>
            </a:r>
            <a:br>
              <a:rPr lang="en-US" dirty="0" smtClean="0"/>
            </a:br>
            <a:r>
              <a:rPr lang="en-US" dirty="0" smtClean="0"/>
              <a:t>at least </a:t>
            </a:r>
            <a:r>
              <a:rPr lang="en-US" b="1" u="sng" dirty="0" err="1" smtClean="0">
                <a:solidFill>
                  <a:srgbClr val="FF00FF"/>
                </a:solidFill>
              </a:rPr>
              <a:t>E</a:t>
            </a:r>
            <a:r>
              <a:rPr lang="en-US" sz="1400" b="1" u="sng" dirty="0" err="1" smtClean="0">
                <a:solidFill>
                  <a:srgbClr val="FF00FF"/>
                </a:solidFill>
              </a:rPr>
              <a:t>acc</a:t>
            </a:r>
            <a:r>
              <a:rPr lang="en-US" b="1" u="sng" dirty="0" smtClean="0">
                <a:solidFill>
                  <a:srgbClr val="FF00FF"/>
                </a:solidFill>
              </a:rPr>
              <a:t> &gt; 35 MV/m </a:t>
            </a:r>
            <a:r>
              <a:rPr lang="en-US" dirty="0" smtClean="0"/>
              <a:t> @ </a:t>
            </a:r>
            <a:r>
              <a:rPr lang="en-US" b="1" u="sng" dirty="0" smtClean="0">
                <a:solidFill>
                  <a:srgbClr val="FF00FF"/>
                </a:solidFill>
              </a:rPr>
              <a:t>&gt;90% yield</a:t>
            </a:r>
            <a:br>
              <a:rPr lang="en-US" b="1" u="sng" dirty="0" smtClean="0">
                <a:solidFill>
                  <a:srgbClr val="FF00FF"/>
                </a:solidFill>
              </a:rPr>
            </a:br>
            <a:endParaRPr lang="en-US" b="1" dirty="0" smtClean="0">
              <a:solidFill>
                <a:srgbClr val="FF0000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628" y="1091052"/>
            <a:ext cx="3955251" cy="688516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517605" y="3199132"/>
            <a:ext cx="4553819" cy="2798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17622" tIns="208811" rIns="417622" bIns="208811"/>
          <a:lstStyle>
            <a:lvl1pPr defTabSz="4176713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176713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176713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176713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176713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4176713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4176713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4176713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4176713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</a:pPr>
            <a:r>
              <a:rPr lang="en-US" sz="1600" baseline="0" dirty="0" smtClean="0"/>
              <a:t>The EXFEL production process has </a:t>
            </a:r>
            <a:r>
              <a:rPr lang="en-US" sz="1600" b="1" baseline="0" dirty="0" smtClean="0">
                <a:solidFill>
                  <a:srgbClr val="006600"/>
                </a:solidFill>
              </a:rPr>
              <a:t>provided</a:t>
            </a:r>
            <a:r>
              <a:rPr lang="en-US" sz="1600" baseline="0" dirty="0" smtClean="0">
                <a:solidFill>
                  <a:srgbClr val="006600"/>
                </a:solidFill>
              </a:rPr>
              <a:t> </a:t>
            </a:r>
            <a:r>
              <a:rPr lang="en-US" sz="1600" baseline="0" dirty="0" smtClean="0"/>
              <a:t>cavities with </a:t>
            </a:r>
            <a:r>
              <a:rPr lang="en-US" sz="1600" b="1" baseline="0" dirty="0" smtClean="0">
                <a:solidFill>
                  <a:srgbClr val="006600"/>
                </a:solidFill>
              </a:rPr>
              <a:t>35 MV/m</a:t>
            </a:r>
            <a:r>
              <a:rPr lang="en-US" sz="1600" baseline="0" dirty="0" smtClean="0"/>
              <a:t> gradient </a:t>
            </a:r>
            <a:br>
              <a:rPr lang="en-US" sz="1600" baseline="0" dirty="0" smtClean="0"/>
            </a:br>
            <a:endParaRPr lang="en-US" sz="1600" baseline="0" dirty="0" smtClean="0"/>
          </a:p>
          <a:p>
            <a:pPr algn="l">
              <a:lnSpc>
                <a:spcPct val="150000"/>
              </a:lnSpc>
              <a:spcBef>
                <a:spcPct val="20000"/>
              </a:spcBef>
            </a:pPr>
            <a:r>
              <a:rPr lang="en-US" sz="1600" b="1" baseline="0" dirty="0" smtClean="0">
                <a:solidFill>
                  <a:srgbClr val="006600"/>
                </a:solidFill>
              </a:rPr>
              <a:t>Goal:</a:t>
            </a:r>
            <a:r>
              <a:rPr lang="en-US" sz="1600" baseline="0" dirty="0" smtClean="0"/>
              <a:t> </a:t>
            </a:r>
          </a:p>
          <a:p>
            <a:pPr marL="285750" indent="-285750" algn="l">
              <a:lnSpc>
                <a:spcPct val="150000"/>
              </a:lnSpc>
              <a:spcBef>
                <a:spcPct val="20000"/>
              </a:spcBef>
              <a:buFontTx/>
              <a:buChar char="-"/>
            </a:pPr>
            <a:r>
              <a:rPr lang="en-US" sz="1600" baseline="0" dirty="0" smtClean="0"/>
              <a:t>establish </a:t>
            </a:r>
            <a:r>
              <a:rPr lang="en-US" sz="1600" b="1" baseline="0" dirty="0" smtClean="0">
                <a:solidFill>
                  <a:srgbClr val="FF0000"/>
                </a:solidFill>
              </a:rPr>
              <a:t>high yield </a:t>
            </a:r>
            <a:r>
              <a:rPr lang="en-US" sz="1600" baseline="0" dirty="0" smtClean="0"/>
              <a:t>at high field</a:t>
            </a:r>
          </a:p>
          <a:p>
            <a:pPr marL="285750" indent="-285750" algn="l">
              <a:lnSpc>
                <a:spcPct val="150000"/>
              </a:lnSpc>
              <a:spcBef>
                <a:spcPct val="20000"/>
              </a:spcBef>
              <a:buFontTx/>
              <a:buChar char="-"/>
            </a:pPr>
            <a:r>
              <a:rPr lang="en-US" sz="1600" baseline="0" dirty="0" smtClean="0"/>
              <a:t>Improve further the </a:t>
            </a:r>
            <a:r>
              <a:rPr lang="en-US" sz="1600" b="1" baseline="0" dirty="0" smtClean="0">
                <a:solidFill>
                  <a:srgbClr val="006600"/>
                </a:solidFill>
              </a:rPr>
              <a:t>quality control </a:t>
            </a:r>
            <a:r>
              <a:rPr lang="en-US" sz="1600" baseline="0" dirty="0" smtClean="0"/>
              <a:t>to reduce the </a:t>
            </a:r>
            <a:r>
              <a:rPr lang="en-US" sz="1600" b="1" baseline="0" dirty="0" smtClean="0">
                <a:solidFill>
                  <a:srgbClr val="FF0000"/>
                </a:solidFill>
              </a:rPr>
              <a:t>retreatment</a:t>
            </a:r>
            <a:r>
              <a:rPr lang="en-US" sz="1600" baseline="0" dirty="0" smtClean="0">
                <a:solidFill>
                  <a:srgbClr val="FF0000"/>
                </a:solidFill>
              </a:rPr>
              <a:t> </a:t>
            </a:r>
            <a:r>
              <a:rPr lang="en-US" sz="1600" baseline="0" dirty="0" smtClean="0"/>
              <a:t>rate</a:t>
            </a:r>
            <a:endParaRPr lang="en-US" sz="1600" baseline="0" dirty="0"/>
          </a:p>
        </p:txBody>
      </p:sp>
      <p:pic>
        <p:nvPicPr>
          <p:cNvPr id="11" name="Picture 3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99132"/>
            <a:ext cx="4085589" cy="310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Pfeil nach rechts 109"/>
          <p:cNvSpPr>
            <a:spLocks noChangeArrowheads="1"/>
          </p:cNvSpPr>
          <p:nvPr/>
        </p:nvSpPr>
        <p:spPr bwMode="auto">
          <a:xfrm>
            <a:off x="3593292" y="4097061"/>
            <a:ext cx="1111250" cy="493713"/>
          </a:xfrm>
          <a:prstGeom prst="rightArrow">
            <a:avLst>
              <a:gd name="adj1" fmla="val 50000"/>
              <a:gd name="adj2" fmla="val 50039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eaLnBrk="0" hangingPunct="0"/>
            <a:endParaRPr lang="en-US" sz="1600" baseline="0" dirty="0"/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626486" y="5004532"/>
            <a:ext cx="3100873" cy="7443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buClr>
                <a:srgbClr val="F28E00"/>
              </a:buClr>
              <a:buFont typeface="Arial Black" pitchFamily="34" charset="0"/>
              <a:buNone/>
            </a:pPr>
            <a:r>
              <a:rPr lang="en-US" sz="1600" b="1" baseline="0" dirty="0" smtClean="0"/>
              <a:t>CAV00532 (■) &amp; CAV00550 (</a:t>
            </a:r>
            <a:r>
              <a:rPr lang="en-US" sz="1600" b="1" baseline="0" dirty="0" smtClean="0">
                <a:solidFill>
                  <a:srgbClr val="FF0000"/>
                </a:solidFill>
              </a:rPr>
              <a:t>●</a:t>
            </a:r>
            <a:r>
              <a:rPr lang="en-US" sz="1600" b="1" baseline="0" dirty="0" smtClean="0"/>
              <a:t>) </a:t>
            </a:r>
          </a:p>
          <a:p>
            <a:pPr algn="l" eaLnBrk="1" hangingPunct="1">
              <a:buClr>
                <a:srgbClr val="F28E00"/>
              </a:buClr>
              <a:buFont typeface="Arial Black" pitchFamily="34" charset="0"/>
              <a:buNone/>
            </a:pPr>
            <a:r>
              <a:rPr lang="en-US" sz="1600" b="1" baseline="0" dirty="0" smtClean="0"/>
              <a:t>- no FE</a:t>
            </a:r>
          </a:p>
          <a:p>
            <a:pPr algn="l" eaLnBrk="1" hangingPunct="1">
              <a:buClr>
                <a:srgbClr val="F28E00"/>
              </a:buClr>
              <a:buFont typeface="Arial Black" pitchFamily="34" charset="0"/>
              <a:buNone/>
            </a:pPr>
            <a:r>
              <a:rPr lang="en-US" sz="1600" b="1" baseline="0" dirty="0" smtClean="0"/>
              <a:t>- RF power limited at 200 W P</a:t>
            </a:r>
            <a:r>
              <a:rPr lang="en-US" sz="1600" b="1" dirty="0" smtClean="0"/>
              <a:t>in</a:t>
            </a:r>
            <a:endParaRPr lang="en-US" sz="1600" b="1" dirty="0"/>
          </a:p>
        </p:txBody>
      </p:sp>
      <p:sp>
        <p:nvSpPr>
          <p:cNvPr id="14" name="Rectangle 4"/>
          <p:cNvSpPr txBox="1">
            <a:spLocks noChangeArrowheads="1"/>
          </p:cNvSpPr>
          <p:nvPr/>
        </p:nvSpPr>
        <p:spPr bwMode="auto">
          <a:xfrm>
            <a:off x="626486" y="3301656"/>
            <a:ext cx="3311071" cy="410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Aft>
                <a:spcPct val="50000"/>
              </a:spcAft>
              <a:buClr>
                <a:srgbClr val="F28E00"/>
              </a:buClr>
            </a:pPr>
            <a:r>
              <a:rPr lang="en-US" sz="1400" baseline="0" dirty="0" smtClean="0"/>
              <a:t>Examples of cold </a:t>
            </a:r>
            <a:r>
              <a:rPr lang="en-US" sz="1400" baseline="0" dirty="0" err="1" smtClean="0"/>
              <a:t>rf</a:t>
            </a:r>
            <a:r>
              <a:rPr lang="en-US" sz="1400" baseline="0" dirty="0" smtClean="0"/>
              <a:t> tests of the European XFEL cavities</a:t>
            </a:r>
            <a:endParaRPr lang="en-US" sz="1400" baseline="0" dirty="0"/>
          </a:p>
        </p:txBody>
      </p:sp>
      <p:sp>
        <p:nvSpPr>
          <p:cNvPr id="4" name="Stern mit 5 Zacken 3"/>
          <p:cNvSpPr/>
          <p:nvPr/>
        </p:nvSpPr>
        <p:spPr bwMode="auto">
          <a:xfrm>
            <a:off x="3107723" y="4368845"/>
            <a:ext cx="264583" cy="244363"/>
          </a:xfrm>
          <a:prstGeom prst="star5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4"/>
          <p:cNvSpPr txBox="1">
            <a:spLocks noChangeArrowheads="1"/>
          </p:cNvSpPr>
          <p:nvPr/>
        </p:nvSpPr>
        <p:spPr bwMode="auto">
          <a:xfrm>
            <a:off x="3046597" y="4097286"/>
            <a:ext cx="472014" cy="26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Aft>
                <a:spcPct val="50000"/>
              </a:spcAft>
              <a:buClr>
                <a:srgbClr val="F28E00"/>
              </a:buClr>
            </a:pPr>
            <a:r>
              <a:rPr lang="en-US" sz="1400" baseline="0" dirty="0" smtClean="0"/>
              <a:t>ILC</a:t>
            </a:r>
            <a:endParaRPr lang="en-US" sz="1400" baseline="0" dirty="0"/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 bwMode="auto">
          <a:xfrm>
            <a:off x="1989733" y="4539569"/>
            <a:ext cx="804671" cy="26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Aft>
                <a:spcPct val="50000"/>
              </a:spcAft>
              <a:buClr>
                <a:srgbClr val="F28E00"/>
              </a:buClr>
            </a:pPr>
            <a:r>
              <a:rPr lang="en-US" sz="1400" baseline="0" dirty="0" smtClean="0"/>
              <a:t>EXFEL</a:t>
            </a:r>
            <a:endParaRPr lang="en-US" sz="1400" baseline="0" dirty="0"/>
          </a:p>
        </p:txBody>
      </p:sp>
      <p:sp>
        <p:nvSpPr>
          <p:cNvPr id="17" name="Stern mit 5 Zacken 16"/>
          <p:cNvSpPr/>
          <p:nvPr/>
        </p:nvSpPr>
        <p:spPr bwMode="auto">
          <a:xfrm>
            <a:off x="2199448" y="4367630"/>
            <a:ext cx="264583" cy="244363"/>
          </a:xfrm>
          <a:prstGeom prst="star5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77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81000"/>
          </a:xfrm>
        </p:spPr>
        <p:txBody>
          <a:bodyPr/>
          <a:lstStyle/>
          <a:p>
            <a:pPr algn="ctr"/>
            <a:r>
              <a:rPr lang="en-US" dirty="0" smtClean="0"/>
              <a:t>European ILC-</a:t>
            </a:r>
            <a:r>
              <a:rPr lang="en-US" dirty="0" err="1" smtClean="0"/>
              <a:t>HiGrade</a:t>
            </a:r>
            <a:r>
              <a:rPr lang="en-US" dirty="0" smtClean="0"/>
              <a:t> </a:t>
            </a:r>
            <a:r>
              <a:rPr lang="en-US" dirty="0" err="1" smtClean="0"/>
              <a:t>programme</a:t>
            </a:r>
            <a:endParaRPr lang="en-US" dirty="0"/>
          </a:p>
        </p:txBody>
      </p:sp>
      <p:sp>
        <p:nvSpPr>
          <p:cNvPr id="21" name="Rectangle 4"/>
          <p:cNvSpPr txBox="1">
            <a:spLocks noChangeArrowheads="1"/>
          </p:cNvSpPr>
          <p:nvPr/>
        </p:nvSpPr>
        <p:spPr bwMode="auto">
          <a:xfrm>
            <a:off x="571500" y="728079"/>
            <a:ext cx="8572500" cy="4899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800" u="sng" dirty="0" smtClean="0">
                <a:solidFill>
                  <a:srgbClr val="006600"/>
                </a:solidFill>
              </a:rPr>
              <a:t>24 cavities</a:t>
            </a:r>
            <a:r>
              <a:rPr lang="en-US" sz="1800" dirty="0" smtClean="0">
                <a:solidFill>
                  <a:srgbClr val="006600"/>
                </a:solidFill>
              </a:rPr>
              <a:t> are added to the </a:t>
            </a:r>
            <a:r>
              <a:rPr lang="en-US" sz="1800" b="1" i="1" u="sng" dirty="0" smtClean="0">
                <a:solidFill>
                  <a:srgbClr val="006600"/>
                </a:solidFill>
              </a:rPr>
              <a:t>EXFEL</a:t>
            </a:r>
            <a:r>
              <a:rPr lang="en-US" sz="1800" dirty="0" smtClean="0"/>
              <a:t> order as a part of the </a:t>
            </a:r>
            <a:r>
              <a:rPr lang="en-US" sz="1800" u="sng" dirty="0" smtClean="0">
                <a:solidFill>
                  <a:srgbClr val="C00000"/>
                </a:solidFill>
              </a:rPr>
              <a:t>ILC-</a:t>
            </a:r>
            <a:r>
              <a:rPr lang="en-US" sz="1800" u="sng" dirty="0" err="1" smtClean="0">
                <a:solidFill>
                  <a:srgbClr val="C00000"/>
                </a:solidFill>
              </a:rPr>
              <a:t>HiGrade</a:t>
            </a:r>
            <a:r>
              <a:rPr lang="en-US" sz="1800" dirty="0" smtClean="0"/>
              <a:t> program:</a:t>
            </a:r>
            <a:br>
              <a:rPr lang="en-US" sz="1800" dirty="0" smtClean="0"/>
            </a:br>
            <a:endParaRPr lang="en-US" sz="1600" dirty="0" smtClean="0"/>
          </a:p>
          <a:p>
            <a:r>
              <a:rPr lang="en-US" sz="1800" dirty="0" smtClean="0"/>
              <a:t>Initially, serve as </a:t>
            </a:r>
            <a:r>
              <a:rPr lang="en-US" sz="1800" b="1" u="sng" dirty="0" smtClean="0">
                <a:solidFill>
                  <a:srgbClr val="006600"/>
                </a:solidFill>
              </a:rPr>
              <a:t>quality control (QC) </a:t>
            </a:r>
            <a:r>
              <a:rPr lang="en-US" sz="1800" dirty="0" smtClean="0"/>
              <a:t>sample for the </a:t>
            </a:r>
            <a:r>
              <a:rPr lang="en-US" sz="1800" b="1" i="1" u="sng" dirty="0" smtClean="0">
                <a:solidFill>
                  <a:srgbClr val="006600"/>
                </a:solidFill>
              </a:rPr>
              <a:t>EXFEL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600" dirty="0" smtClean="0"/>
              <a:t>- extracted regularly, ~</a:t>
            </a:r>
            <a:r>
              <a:rPr lang="en-US" sz="1600" b="1" u="sng" dirty="0" smtClean="0">
                <a:solidFill>
                  <a:srgbClr val="C00000"/>
                </a:solidFill>
              </a:rPr>
              <a:t>one cavity/month: </a:t>
            </a:r>
            <a:r>
              <a:rPr lang="en-US" sz="1600" b="1" dirty="0" smtClean="0"/>
              <a:t> 22/24 cavities arrived!</a:t>
            </a:r>
            <a:r>
              <a:rPr lang="en-US" sz="1600" dirty="0" smtClean="0">
                <a:solidFill>
                  <a:srgbClr val="C00000"/>
                </a:solidFill>
              </a:rPr>
              <a:t/>
            </a:r>
            <a:br>
              <a:rPr lang="en-US" sz="1600" dirty="0" smtClean="0">
                <a:solidFill>
                  <a:srgbClr val="C00000"/>
                </a:solidFill>
              </a:rPr>
            </a:br>
            <a:r>
              <a:rPr lang="en-US" sz="1600" dirty="0" smtClean="0"/>
              <a:t>- after the </a:t>
            </a:r>
            <a:r>
              <a:rPr lang="en-US" sz="1600" b="1" u="sng" dirty="0" smtClean="0">
                <a:solidFill>
                  <a:srgbClr val="C00000"/>
                </a:solidFill>
              </a:rPr>
              <a:t>normal acceptance test</a:t>
            </a:r>
            <a:r>
              <a:rPr lang="en-US" sz="1600" dirty="0" smtClean="0"/>
              <a:t> are </a:t>
            </a:r>
            <a:r>
              <a:rPr lang="en-US" sz="1600" b="1" u="sng" dirty="0" smtClean="0">
                <a:solidFill>
                  <a:srgbClr val="C00000"/>
                </a:solidFill>
              </a:rPr>
              <a:t>taken out </a:t>
            </a:r>
            <a:r>
              <a:rPr lang="en-US" sz="1600" dirty="0" smtClean="0"/>
              <a:t>of the production flow --&gt; </a:t>
            </a:r>
            <a:r>
              <a:rPr lang="en-US" sz="1600" b="1" dirty="0" smtClean="0">
                <a:solidFill>
                  <a:srgbClr val="006600"/>
                </a:solidFill>
              </a:rPr>
              <a:t>R&amp;D</a:t>
            </a:r>
            <a:br>
              <a:rPr lang="en-US" sz="1600" b="1" dirty="0" smtClean="0">
                <a:solidFill>
                  <a:srgbClr val="006600"/>
                </a:solidFill>
              </a:rPr>
            </a:br>
            <a:endParaRPr lang="en-US" sz="1600" b="1" u="sng" dirty="0" smtClean="0">
              <a:solidFill>
                <a:srgbClr val="006600"/>
              </a:solidFill>
            </a:endParaRPr>
          </a:p>
          <a:p>
            <a:r>
              <a:rPr lang="en-US" sz="1800" dirty="0" smtClean="0"/>
              <a:t>Delivered with </a:t>
            </a:r>
            <a:r>
              <a:rPr lang="en-US" sz="1800" b="1" u="sng" dirty="0" smtClean="0">
                <a:solidFill>
                  <a:srgbClr val="006600"/>
                </a:solidFill>
              </a:rPr>
              <a:t>full treatment</a:t>
            </a:r>
            <a:r>
              <a:rPr lang="en-US" sz="1800" dirty="0" smtClean="0"/>
              <a:t> but </a:t>
            </a:r>
            <a:r>
              <a:rPr lang="en-US" sz="1800" b="1" u="sng" dirty="0" smtClean="0">
                <a:solidFill>
                  <a:srgbClr val="006600"/>
                </a:solidFill>
              </a:rPr>
              <a:t>no helium tank</a:t>
            </a:r>
            <a:br>
              <a:rPr lang="en-US" sz="1800" b="1" u="sng" dirty="0" smtClean="0">
                <a:solidFill>
                  <a:srgbClr val="006600"/>
                </a:solidFill>
              </a:rPr>
            </a:br>
            <a:r>
              <a:rPr lang="en-US" sz="1800" dirty="0" smtClean="0"/>
              <a:t>-&gt; </a:t>
            </a:r>
            <a:r>
              <a:rPr lang="en-US" sz="1800" b="1" u="sng" dirty="0" smtClean="0">
                <a:solidFill>
                  <a:srgbClr val="006600"/>
                </a:solidFill>
              </a:rPr>
              <a:t>maximize</a:t>
            </a:r>
            <a:r>
              <a:rPr lang="en-US" sz="1800" dirty="0" smtClean="0">
                <a:solidFill>
                  <a:srgbClr val="006600"/>
                </a:solidFill>
              </a:rPr>
              <a:t> </a:t>
            </a:r>
            <a:r>
              <a:rPr lang="en-US" sz="1800" dirty="0" smtClean="0"/>
              <a:t>the data output from the test</a:t>
            </a:r>
            <a:br>
              <a:rPr lang="en-US" sz="1800" dirty="0" smtClean="0"/>
            </a:br>
            <a:endParaRPr lang="en-US" sz="1800" dirty="0" smtClean="0"/>
          </a:p>
          <a:p>
            <a:r>
              <a:rPr lang="en-US" sz="1800" dirty="0" smtClean="0"/>
              <a:t>Further handling within </a:t>
            </a:r>
            <a:r>
              <a:rPr lang="en-US" sz="1800" b="1" dirty="0" smtClean="0">
                <a:solidFill>
                  <a:srgbClr val="7030A0"/>
                </a:solidFill>
              </a:rPr>
              <a:t>ILC-</a:t>
            </a:r>
            <a:r>
              <a:rPr lang="en-US" sz="1800" b="1" dirty="0" err="1" smtClean="0">
                <a:solidFill>
                  <a:srgbClr val="7030A0"/>
                </a:solidFill>
              </a:rPr>
              <a:t>HiGrade</a:t>
            </a:r>
            <a:r>
              <a:rPr lang="en-US" sz="1800" dirty="0" smtClean="0"/>
              <a:t> </a:t>
            </a:r>
            <a:r>
              <a:rPr lang="en-US" sz="1800" b="1" u="sng" dirty="0" smtClean="0">
                <a:solidFill>
                  <a:srgbClr val="006600"/>
                </a:solidFill>
              </a:rPr>
              <a:t>as feasibility study</a:t>
            </a:r>
            <a:r>
              <a:rPr lang="en-US" sz="1800" dirty="0" smtClean="0"/>
              <a:t> for </a:t>
            </a:r>
            <a:r>
              <a:rPr lang="en-US" sz="1800" b="1" u="sng" dirty="0" smtClean="0">
                <a:solidFill>
                  <a:srgbClr val="006600"/>
                </a:solidFill>
              </a:rPr>
              <a:t>ILC goal</a:t>
            </a:r>
            <a:r>
              <a:rPr lang="en-US" sz="1800" dirty="0" smtClean="0"/>
              <a:t>:</a:t>
            </a:r>
            <a:br>
              <a:rPr lang="en-US" sz="1800" dirty="0" smtClean="0"/>
            </a:br>
            <a:r>
              <a:rPr lang="en-US" sz="1600" kern="1500" dirty="0" smtClean="0"/>
              <a:t>- </a:t>
            </a:r>
            <a:r>
              <a:rPr lang="en-US" sz="1600" kern="1500" dirty="0" smtClean="0">
                <a:solidFill>
                  <a:srgbClr val="0033CC"/>
                </a:solidFill>
              </a:rPr>
              <a:t>”Second sound” and T-mapping </a:t>
            </a:r>
            <a:r>
              <a:rPr lang="en-US" sz="1600" kern="1500" dirty="0" smtClean="0"/>
              <a:t>from the 2</a:t>
            </a:r>
            <a:r>
              <a:rPr lang="en-US" sz="1600" kern="1500" baseline="30000" dirty="0" smtClean="0"/>
              <a:t>nd</a:t>
            </a:r>
            <a:r>
              <a:rPr lang="en-US" sz="1600" kern="1500" dirty="0" smtClean="0"/>
              <a:t> cold RF test</a:t>
            </a:r>
            <a:br>
              <a:rPr lang="en-US" sz="1600" kern="1500" dirty="0" smtClean="0"/>
            </a:br>
            <a:r>
              <a:rPr lang="en-US" sz="1600" kern="1500" dirty="0" smtClean="0"/>
              <a:t>- </a:t>
            </a:r>
            <a:r>
              <a:rPr lang="en-US" sz="1600" kern="1500" dirty="0">
                <a:solidFill>
                  <a:srgbClr val="0033CC"/>
                </a:solidFill>
              </a:rPr>
              <a:t>O</a:t>
            </a:r>
            <a:r>
              <a:rPr lang="en-US" sz="1600" kern="1500" dirty="0" smtClean="0">
                <a:solidFill>
                  <a:srgbClr val="0033CC"/>
                </a:solidFill>
              </a:rPr>
              <a:t>ptical inspection </a:t>
            </a:r>
            <a:r>
              <a:rPr lang="en-US" sz="1600" kern="1500" dirty="0" smtClean="0"/>
              <a:t>(OBACHT) and </a:t>
            </a:r>
            <a:r>
              <a:rPr lang="en-US" sz="1600" kern="1500" dirty="0" smtClean="0">
                <a:solidFill>
                  <a:srgbClr val="0000FF"/>
                </a:solidFill>
              </a:rPr>
              <a:t>replica</a:t>
            </a:r>
            <a:r>
              <a:rPr lang="en-US" sz="1600" kern="1500" dirty="0" smtClean="0"/>
              <a:t/>
            </a:r>
            <a:br>
              <a:rPr lang="en-US" sz="1600" kern="1500" dirty="0" smtClean="0"/>
            </a:br>
            <a:r>
              <a:rPr lang="en-US" sz="1600" kern="1500" dirty="0" smtClean="0"/>
              <a:t>Further treatment options:</a:t>
            </a:r>
            <a:br>
              <a:rPr lang="en-US" sz="1600" kern="1500" dirty="0" smtClean="0"/>
            </a:br>
            <a:r>
              <a:rPr lang="en-US" sz="1600" kern="1500" dirty="0" smtClean="0"/>
              <a:t>- </a:t>
            </a:r>
            <a:r>
              <a:rPr lang="en-US" sz="1600" kern="1500" dirty="0" smtClean="0">
                <a:solidFill>
                  <a:srgbClr val="0033CC"/>
                </a:solidFill>
              </a:rPr>
              <a:t>Centrifugal Barrel Polishing (CBP)</a:t>
            </a:r>
            <a:r>
              <a:rPr lang="en-US" sz="1600" kern="1500" dirty="0" smtClean="0"/>
              <a:t/>
            </a:r>
            <a:br>
              <a:rPr lang="en-US" sz="1600" kern="1500" dirty="0" smtClean="0"/>
            </a:br>
            <a:r>
              <a:rPr lang="en-US" sz="1600" kern="1500" dirty="0" smtClean="0"/>
              <a:t>- </a:t>
            </a:r>
            <a:r>
              <a:rPr lang="en-US" sz="1600" kern="1500" dirty="0" smtClean="0">
                <a:solidFill>
                  <a:srgbClr val="0033CC"/>
                </a:solidFill>
              </a:rPr>
              <a:t>Local Grinding</a:t>
            </a:r>
            <a:r>
              <a:rPr lang="en-US" sz="1600" kern="1500" dirty="0" smtClean="0"/>
              <a:t> repair</a:t>
            </a:r>
            <a:br>
              <a:rPr lang="en-US" sz="1600" kern="1500" dirty="0" smtClean="0"/>
            </a:br>
            <a:r>
              <a:rPr lang="en-US" sz="1600" kern="1500" dirty="0" smtClean="0"/>
              <a:t>- additional </a:t>
            </a:r>
            <a:r>
              <a:rPr lang="en-US" sz="1600" kern="1500" dirty="0" smtClean="0">
                <a:solidFill>
                  <a:schemeClr val="accent1">
                    <a:lumMod val="75000"/>
                  </a:schemeClr>
                </a:solidFill>
              </a:rPr>
              <a:t>EP polishing</a:t>
            </a:r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600" dirty="0" smtClean="0"/>
              <a:t>Eventually aim </a:t>
            </a:r>
            <a:r>
              <a:rPr lang="en-US" sz="1600" b="1" u="sng" dirty="0" smtClean="0">
                <a:solidFill>
                  <a:srgbClr val="0000FF"/>
                </a:solidFill>
              </a:rPr>
              <a:t>3 world record modules </a:t>
            </a:r>
            <a:r>
              <a:rPr lang="en-US" sz="1600" dirty="0" smtClean="0"/>
              <a:t>from the </a:t>
            </a:r>
            <a:r>
              <a:rPr lang="en-US" sz="1600" b="1" u="sng" dirty="0" smtClean="0">
                <a:solidFill>
                  <a:srgbClr val="0000FF"/>
                </a:solidFill>
              </a:rPr>
              <a:t>24 ILC-</a:t>
            </a:r>
            <a:r>
              <a:rPr lang="en-US" sz="1600" b="1" u="sng" dirty="0" err="1" smtClean="0">
                <a:solidFill>
                  <a:srgbClr val="0000FF"/>
                </a:solidFill>
              </a:rPr>
              <a:t>HiGrade</a:t>
            </a:r>
            <a:r>
              <a:rPr lang="en-US" sz="1600" b="1" u="sng" dirty="0" smtClean="0">
                <a:solidFill>
                  <a:srgbClr val="0000FF"/>
                </a:solidFill>
              </a:rPr>
              <a:t> cavities</a:t>
            </a:r>
            <a:r>
              <a:rPr lang="en-US" sz="1600" dirty="0" smtClean="0"/>
              <a:t>  </a:t>
            </a:r>
          </a:p>
          <a:p>
            <a:pPr marL="0" indent="0">
              <a:buNone/>
            </a:pPr>
            <a:endParaRPr lang="en-US" sz="1600" b="1" u="sng" dirty="0" smtClean="0">
              <a:solidFill>
                <a:srgbClr val="006600"/>
              </a:solidFill>
            </a:endParaRPr>
          </a:p>
        </p:txBody>
      </p:sp>
      <p:sp>
        <p:nvSpPr>
          <p:cNvPr id="3" name="Right Arrow 2"/>
          <p:cNvSpPr/>
          <p:nvPr/>
        </p:nvSpPr>
        <p:spPr bwMode="auto">
          <a:xfrm>
            <a:off x="91440" y="769620"/>
            <a:ext cx="480060" cy="267845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Abgerundetes Rechteck 1"/>
          <p:cNvSpPr/>
          <p:nvPr/>
        </p:nvSpPr>
        <p:spPr bwMode="auto">
          <a:xfrm rot="20568856">
            <a:off x="5222946" y="5850943"/>
            <a:ext cx="3856447" cy="40277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22 out of 24 already delivered</a:t>
            </a:r>
          </a:p>
        </p:txBody>
      </p:sp>
    </p:spTree>
    <p:extLst>
      <p:ext uri="{BB962C8B-B14F-4D97-AF65-F5344CB8AC3E}">
        <p14:creationId xmlns:p14="http://schemas.microsoft.com/office/powerpoint/2010/main" val="301303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70114"/>
          </a:xfrm>
        </p:spPr>
        <p:txBody>
          <a:bodyPr/>
          <a:lstStyle/>
          <a:p>
            <a:r>
              <a:rPr lang="en-GB" dirty="0"/>
              <a:t>Fabrication scheme of </a:t>
            </a:r>
            <a:r>
              <a:rPr lang="en-GB" dirty="0" smtClean="0"/>
              <a:t>the ILC-</a:t>
            </a:r>
            <a:r>
              <a:rPr lang="en-GB" dirty="0" err="1" smtClean="0"/>
              <a:t>HiGrade</a:t>
            </a:r>
            <a:r>
              <a:rPr lang="en-GB" dirty="0" smtClean="0"/>
              <a:t> cavities</a:t>
            </a:r>
            <a:endParaRPr lang="en-GB" dirty="0"/>
          </a:p>
        </p:txBody>
      </p:sp>
      <p:pic>
        <p:nvPicPr>
          <p:cNvPr id="1026" name="Picture 2" descr="D:\Work\DESY\Projects\HiGrade program\Info from Detlef\work_flow_QC_cavities_HiGrade_2010_06_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3301"/>
            <a:ext cx="4930863" cy="6228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930863" y="868433"/>
            <a:ext cx="4213137" cy="4224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dirty="0" smtClean="0"/>
              <a:t>Includes </a:t>
            </a:r>
            <a:r>
              <a:rPr lang="en-GB" sz="1800" u="sng" dirty="0" smtClean="0">
                <a:solidFill>
                  <a:srgbClr val="006600"/>
                </a:solidFill>
              </a:rPr>
              <a:t>all processing steps</a:t>
            </a:r>
            <a:r>
              <a:rPr lang="en-GB" sz="1800" dirty="0" smtClean="0"/>
              <a:t> of the XFEL cavities </a:t>
            </a:r>
            <a:r>
              <a:rPr lang="en-GB" sz="1800" b="1" u="sng" dirty="0" smtClean="0">
                <a:solidFill>
                  <a:srgbClr val="FF0000"/>
                </a:solidFill>
              </a:rPr>
              <a:t>except</a:t>
            </a:r>
            <a:r>
              <a:rPr lang="en-GB" sz="1800" dirty="0" smtClean="0">
                <a:solidFill>
                  <a:srgbClr val="FF0000"/>
                </a:solidFill>
              </a:rPr>
              <a:t> </a:t>
            </a:r>
            <a:r>
              <a:rPr lang="en-GB" sz="1800" dirty="0" smtClean="0"/>
              <a:t>helium tank welding</a:t>
            </a:r>
            <a:br>
              <a:rPr lang="en-GB" sz="1800" dirty="0" smtClean="0"/>
            </a:br>
            <a:endParaRPr lang="en-GB" sz="1800" dirty="0" smtClean="0"/>
          </a:p>
          <a:p>
            <a:r>
              <a:rPr lang="en-US" sz="1800" dirty="0" smtClean="0"/>
              <a:t>After </a:t>
            </a:r>
            <a:r>
              <a:rPr lang="en-US" sz="1800" dirty="0"/>
              <a:t>the </a:t>
            </a:r>
            <a:r>
              <a:rPr lang="en-US" sz="1800" dirty="0" smtClean="0"/>
              <a:t>RF test -&gt; </a:t>
            </a:r>
            <a:r>
              <a:rPr lang="en-US" sz="1800" b="1" dirty="0" smtClean="0"/>
              <a:t>out </a:t>
            </a:r>
            <a:r>
              <a:rPr lang="en-US" sz="1800" b="1" dirty="0"/>
              <a:t>of </a:t>
            </a:r>
            <a:r>
              <a:rPr lang="en-US" sz="1800" b="1" dirty="0" smtClean="0"/>
              <a:t>flow </a:t>
            </a:r>
            <a:r>
              <a:rPr lang="en-US" sz="1800" dirty="0"/>
              <a:t>Components </a:t>
            </a:r>
            <a:r>
              <a:rPr lang="en-US" sz="1800" dirty="0" smtClean="0"/>
              <a:t>(e.g. fixed </a:t>
            </a:r>
            <a:r>
              <a:rPr lang="en-US" sz="1800" dirty="0"/>
              <a:t>power </a:t>
            </a:r>
            <a:r>
              <a:rPr lang="en-US" sz="1800" dirty="0" smtClean="0"/>
              <a:t>coupler) </a:t>
            </a:r>
            <a:r>
              <a:rPr lang="en-US" sz="1800" b="1" dirty="0" smtClean="0"/>
              <a:t>disassembled</a:t>
            </a:r>
            <a:r>
              <a:rPr lang="en-US" sz="1800" dirty="0" smtClean="0"/>
              <a:t> and </a:t>
            </a:r>
            <a:r>
              <a:rPr lang="en-US" sz="1800" b="1" dirty="0" smtClean="0"/>
              <a:t>returned</a:t>
            </a:r>
            <a:r>
              <a:rPr lang="en-US" sz="1800" dirty="0" smtClean="0"/>
              <a:t> </a:t>
            </a:r>
            <a:r>
              <a:rPr lang="en-US" sz="1800" dirty="0"/>
              <a:t>to the </a:t>
            </a:r>
            <a:r>
              <a:rPr lang="en-US" sz="1800" dirty="0" smtClean="0"/>
              <a:t>contractor as for </a:t>
            </a:r>
            <a:r>
              <a:rPr lang="en-US" sz="1800" dirty="0"/>
              <a:t>the XFEL </a:t>
            </a:r>
            <a:r>
              <a:rPr lang="en-US" sz="1800" dirty="0" smtClean="0"/>
              <a:t>cavities</a:t>
            </a:r>
            <a:br>
              <a:rPr lang="en-US" sz="1800" dirty="0" smtClean="0"/>
            </a:br>
            <a:endParaRPr lang="en-US" sz="1800" dirty="0" smtClean="0"/>
          </a:p>
          <a:p>
            <a:r>
              <a:rPr lang="en-US" sz="1800" dirty="0" smtClean="0"/>
              <a:t>Further </a:t>
            </a:r>
            <a:r>
              <a:rPr lang="en-US" sz="1800" dirty="0"/>
              <a:t>handling </a:t>
            </a:r>
            <a:r>
              <a:rPr lang="en-US" sz="1800" dirty="0" smtClean="0"/>
              <a:t>is within </a:t>
            </a:r>
            <a:r>
              <a:rPr lang="en-US" sz="1800" dirty="0"/>
              <a:t>the frame of the </a:t>
            </a:r>
            <a:r>
              <a:rPr lang="en-US" sz="1800" dirty="0" smtClean="0"/>
              <a:t>ILC-</a:t>
            </a:r>
            <a:r>
              <a:rPr lang="en-US" sz="1800" dirty="0" err="1" smtClean="0"/>
              <a:t>HiGrade</a:t>
            </a:r>
            <a:r>
              <a:rPr lang="en-US" sz="1800" dirty="0" smtClean="0"/>
              <a:t>/CRISP </a:t>
            </a:r>
            <a:r>
              <a:rPr lang="en-US" sz="1800" dirty="0"/>
              <a:t>program in close </a:t>
            </a:r>
            <a:r>
              <a:rPr lang="en-US" sz="1800" b="1" u="sng" dirty="0">
                <a:solidFill>
                  <a:srgbClr val="006600"/>
                </a:solidFill>
              </a:rPr>
              <a:t>collaboration</a:t>
            </a:r>
            <a:r>
              <a:rPr lang="en-US" sz="1800" dirty="0">
                <a:solidFill>
                  <a:srgbClr val="006600"/>
                </a:solidFill>
              </a:rPr>
              <a:t> </a:t>
            </a:r>
            <a:r>
              <a:rPr lang="en-US" sz="1800" dirty="0"/>
              <a:t>with the XFEL </a:t>
            </a:r>
            <a:r>
              <a:rPr lang="en-US" sz="1800" dirty="0" smtClean="0"/>
              <a:t>experts</a:t>
            </a:r>
            <a:endParaRPr lang="en-US" sz="1800" dirty="0"/>
          </a:p>
          <a:p>
            <a:pPr marL="0" indent="0">
              <a:buNone/>
            </a:pPr>
            <a:endParaRPr lang="en-GB" sz="1800" b="1" u="sng" dirty="0" smtClean="0">
              <a:solidFill>
                <a:srgbClr val="006600"/>
              </a:solidFill>
            </a:endParaRPr>
          </a:p>
        </p:txBody>
      </p:sp>
      <p:sp>
        <p:nvSpPr>
          <p:cNvPr id="5" name="Geschweifte Klammer links 4"/>
          <p:cNvSpPr/>
          <p:nvPr/>
        </p:nvSpPr>
        <p:spPr bwMode="auto">
          <a:xfrm rot="5400000">
            <a:off x="756555" y="11076"/>
            <a:ext cx="250593" cy="1464122"/>
          </a:xfrm>
          <a:prstGeom prst="leftBrace">
            <a:avLst>
              <a:gd name="adj1" fmla="val 34591"/>
              <a:gd name="adj2" fmla="val 50000"/>
            </a:avLst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327875" y="309918"/>
            <a:ext cx="1468267" cy="30792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Aft>
                <a:spcPct val="50000"/>
              </a:spcAft>
              <a:buClr>
                <a:srgbClr val="F28E00"/>
              </a:buClr>
            </a:pPr>
            <a:r>
              <a:rPr lang="en-GB" sz="1600" b="1" baseline="0" dirty="0" smtClean="0"/>
              <a:t>“ILC recipe”</a:t>
            </a:r>
            <a:endParaRPr lang="en-GB" sz="1600" b="1" baseline="0" dirty="0"/>
          </a:p>
        </p:txBody>
      </p:sp>
      <p:sp>
        <p:nvSpPr>
          <p:cNvPr id="9" name="Pfeil nach unten 8"/>
          <p:cNvSpPr/>
          <p:nvPr/>
        </p:nvSpPr>
        <p:spPr bwMode="auto">
          <a:xfrm rot="16200000">
            <a:off x="75279" y="1279225"/>
            <a:ext cx="272143" cy="4227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Pfeil nach unten 9"/>
          <p:cNvSpPr/>
          <p:nvPr/>
        </p:nvSpPr>
        <p:spPr bwMode="auto">
          <a:xfrm rot="16200000">
            <a:off x="86161" y="2574655"/>
            <a:ext cx="272143" cy="4227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Pfeil nach unten 10"/>
          <p:cNvSpPr/>
          <p:nvPr/>
        </p:nvSpPr>
        <p:spPr bwMode="auto">
          <a:xfrm rot="5400000">
            <a:off x="4200967" y="1279225"/>
            <a:ext cx="272143" cy="422700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Pfeil nach unten 11"/>
          <p:cNvSpPr/>
          <p:nvPr/>
        </p:nvSpPr>
        <p:spPr bwMode="auto">
          <a:xfrm rot="5400000">
            <a:off x="4211849" y="4294599"/>
            <a:ext cx="272143" cy="422700"/>
          </a:xfrm>
          <a:prstGeom prst="downArrow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5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859" y="364737"/>
            <a:ext cx="4442067" cy="385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81000"/>
          </a:xfrm>
        </p:spPr>
        <p:txBody>
          <a:bodyPr/>
          <a:lstStyle/>
          <a:p>
            <a:pPr algn="ctr"/>
            <a:r>
              <a:rPr lang="en-GB" dirty="0" smtClean="0"/>
              <a:t>Cold RF results of ILC-</a:t>
            </a:r>
            <a:r>
              <a:rPr lang="en-GB" dirty="0" err="1" smtClean="0"/>
              <a:t>HiGrade</a:t>
            </a:r>
            <a:r>
              <a:rPr lang="en-GB" dirty="0" smtClean="0"/>
              <a:t> cavities</a:t>
            </a:r>
            <a:endParaRPr lang="en-US" dirty="0"/>
          </a:p>
        </p:txBody>
      </p:sp>
      <p:sp>
        <p:nvSpPr>
          <p:cNvPr id="9" name="Rechteck 8"/>
          <p:cNvSpPr/>
          <p:nvPr/>
        </p:nvSpPr>
        <p:spPr>
          <a:xfrm>
            <a:off x="4299633" y="4769230"/>
            <a:ext cx="517095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800" dirty="0" smtClean="0"/>
              <a:t>“ILC recipe” provides cavities with maximum usable gradient of </a:t>
            </a:r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</a:rPr>
              <a:t>~31.9±8.2</a:t>
            </a:r>
            <a:r>
              <a:rPr lang="en-US" sz="1800" dirty="0" smtClean="0"/>
              <a:t> MV/m and </a:t>
            </a:r>
            <a:r>
              <a:rPr lang="en-US" sz="1800" b="1" dirty="0" smtClean="0">
                <a:solidFill>
                  <a:srgbClr val="006600"/>
                </a:solidFill>
              </a:rPr>
              <a:t>34.9±4.7 MV/m after retreatment</a:t>
            </a:r>
          </a:p>
          <a:p>
            <a:pPr marL="285750" indent="-285750">
              <a:buFontTx/>
              <a:buChar char="-"/>
            </a:pPr>
            <a:r>
              <a:rPr lang="en-US" sz="1800" dirty="0" smtClean="0"/>
              <a:t>some achieve </a:t>
            </a:r>
            <a:r>
              <a:rPr lang="en-US" sz="1800" dirty="0" smtClean="0">
                <a:solidFill>
                  <a:srgbClr val="006600"/>
                </a:solidFill>
              </a:rPr>
              <a:t>&gt;40 MV/m</a:t>
            </a:r>
          </a:p>
          <a:p>
            <a:endParaRPr lang="en-US" sz="1800" b="1" dirty="0" smtClean="0"/>
          </a:p>
          <a:p>
            <a:r>
              <a:rPr lang="en-US" sz="1800" b="1" dirty="0" smtClean="0"/>
              <a:t>- Main limitation is </a:t>
            </a:r>
            <a:r>
              <a:rPr lang="en-US" sz="1800" b="1" dirty="0" smtClean="0">
                <a:solidFill>
                  <a:srgbClr val="FF0000"/>
                </a:solidFill>
              </a:rPr>
              <a:t>FE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10" name="Pfeil nach rechts 109"/>
          <p:cNvSpPr>
            <a:spLocks noChangeArrowheads="1"/>
          </p:cNvSpPr>
          <p:nvPr/>
        </p:nvSpPr>
        <p:spPr bwMode="auto">
          <a:xfrm>
            <a:off x="3560722" y="6065152"/>
            <a:ext cx="652197" cy="484282"/>
          </a:xfrm>
          <a:prstGeom prst="rightArrow">
            <a:avLst>
              <a:gd name="adj1" fmla="val 50000"/>
              <a:gd name="adj2" fmla="val 50039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eaLnBrk="0" hangingPunct="0"/>
            <a:endParaRPr lang="en-US" sz="1600" baseline="0"/>
          </a:p>
        </p:txBody>
      </p:sp>
      <p:sp>
        <p:nvSpPr>
          <p:cNvPr id="4" name="Ellipse 3"/>
          <p:cNvSpPr/>
          <p:nvPr/>
        </p:nvSpPr>
        <p:spPr bwMode="auto">
          <a:xfrm>
            <a:off x="5611193" y="2653651"/>
            <a:ext cx="916649" cy="361075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Ellipse 14"/>
          <p:cNvSpPr/>
          <p:nvPr/>
        </p:nvSpPr>
        <p:spPr bwMode="auto">
          <a:xfrm>
            <a:off x="4239685" y="5991549"/>
            <a:ext cx="2633691" cy="635023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532"/>
          <a:stretch/>
        </p:blipFill>
        <p:spPr bwMode="auto">
          <a:xfrm>
            <a:off x="1" y="383672"/>
            <a:ext cx="4674859" cy="3556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Gerade Verbindung mit Pfeil 5"/>
          <p:cNvCxnSpPr/>
          <p:nvPr/>
        </p:nvCxnSpPr>
        <p:spPr bwMode="auto">
          <a:xfrm flipV="1">
            <a:off x="2514600" y="2329543"/>
            <a:ext cx="1626288" cy="48764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feld 7"/>
          <p:cNvSpPr txBox="1"/>
          <p:nvPr/>
        </p:nvSpPr>
        <p:spPr>
          <a:xfrm>
            <a:off x="2721112" y="2289669"/>
            <a:ext cx="73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+HPR</a:t>
            </a:r>
            <a:endParaRPr lang="en-US" dirty="0"/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98" t="31458" r="-1086" b="31851"/>
          <a:stretch/>
        </p:blipFill>
        <p:spPr bwMode="auto">
          <a:xfrm>
            <a:off x="521505" y="2548021"/>
            <a:ext cx="1815925" cy="1049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Geschweifte Klammer links 10"/>
          <p:cNvSpPr/>
          <p:nvPr/>
        </p:nvSpPr>
        <p:spPr bwMode="auto">
          <a:xfrm>
            <a:off x="4471639" y="2329543"/>
            <a:ext cx="413883" cy="1464122"/>
          </a:xfrm>
          <a:prstGeom prst="leftBrace">
            <a:avLst>
              <a:gd name="adj1" fmla="val 34591"/>
              <a:gd name="adj2" fmla="val 50000"/>
            </a:avLst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3287488" y="2886529"/>
            <a:ext cx="1238582" cy="26437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Aft>
                <a:spcPct val="50000"/>
              </a:spcAft>
              <a:buClr>
                <a:srgbClr val="F28E00"/>
              </a:buClr>
            </a:pPr>
            <a:r>
              <a:rPr lang="en-GB" sz="1600" b="1" baseline="0" dirty="0" smtClean="0"/>
              <a:t>ILC recipe</a:t>
            </a:r>
            <a:endParaRPr lang="en-GB" sz="1600" b="1" baseline="0" dirty="0"/>
          </a:p>
        </p:txBody>
      </p:sp>
      <p:sp>
        <p:nvSpPr>
          <p:cNvPr id="21" name="Textfeld 20"/>
          <p:cNvSpPr txBox="1"/>
          <p:nvPr/>
        </p:nvSpPr>
        <p:spPr>
          <a:xfrm>
            <a:off x="6650503" y="2458946"/>
            <a:ext cx="73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+HPR</a:t>
            </a:r>
            <a:endParaRPr lang="en-US" dirty="0"/>
          </a:p>
        </p:txBody>
      </p:sp>
      <p:cxnSp>
        <p:nvCxnSpPr>
          <p:cNvPr id="22" name="Gerade Verbindung mit Pfeil 21"/>
          <p:cNvCxnSpPr/>
          <p:nvPr/>
        </p:nvCxnSpPr>
        <p:spPr bwMode="auto">
          <a:xfrm flipV="1">
            <a:off x="6727367" y="2787985"/>
            <a:ext cx="989277" cy="462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Ellipse 24"/>
          <p:cNvSpPr/>
          <p:nvPr/>
        </p:nvSpPr>
        <p:spPr bwMode="auto">
          <a:xfrm>
            <a:off x="7716644" y="2548021"/>
            <a:ext cx="802888" cy="296519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Pfeil nach unten 13"/>
          <p:cNvSpPr/>
          <p:nvPr/>
        </p:nvSpPr>
        <p:spPr bwMode="auto">
          <a:xfrm rot="10800000">
            <a:off x="7402928" y="3895551"/>
            <a:ext cx="272143" cy="54582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Pfeil nach unten 22"/>
          <p:cNvSpPr/>
          <p:nvPr/>
        </p:nvSpPr>
        <p:spPr bwMode="auto">
          <a:xfrm rot="10800000">
            <a:off x="7740389" y="3939091"/>
            <a:ext cx="272143" cy="789846"/>
          </a:xfrm>
          <a:prstGeom prst="downArrow">
            <a:avLst/>
          </a:prstGeom>
          <a:solidFill>
            <a:srgbClr val="00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51430" y="3894563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Definition of usable </a:t>
            </a:r>
            <a:r>
              <a:rPr lang="en-US" b="1" dirty="0" smtClean="0"/>
              <a:t>gradient: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acc</a:t>
            </a:r>
            <a:r>
              <a:rPr lang="en-US" dirty="0" smtClean="0"/>
              <a:t> of quench </a:t>
            </a:r>
            <a:r>
              <a:rPr lang="en-US" dirty="0"/>
              <a:t>or 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acc</a:t>
            </a:r>
            <a:r>
              <a:rPr lang="en-US" dirty="0" smtClean="0"/>
              <a:t> at Q</a:t>
            </a:r>
            <a:r>
              <a:rPr lang="en-US" baseline="-25000" dirty="0" smtClean="0"/>
              <a:t>0</a:t>
            </a:r>
            <a:r>
              <a:rPr lang="en-US" dirty="0" smtClean="0"/>
              <a:t> </a:t>
            </a:r>
            <a:r>
              <a:rPr lang="en-US" dirty="0"/>
              <a:t>≤ </a:t>
            </a:r>
            <a:r>
              <a:rPr lang="en-US" dirty="0" smtClean="0"/>
              <a:t>1x10</a:t>
            </a:r>
            <a:r>
              <a:rPr lang="en-US" baseline="30000" dirty="0" smtClean="0"/>
              <a:t>10</a:t>
            </a:r>
            <a:r>
              <a:rPr lang="en-US" dirty="0" smtClean="0"/>
              <a:t> or</a:t>
            </a:r>
          </a:p>
          <a:p>
            <a:r>
              <a:rPr lang="en-US" dirty="0" smtClean="0"/>
              <a:t>- </a:t>
            </a:r>
            <a:r>
              <a:rPr lang="en-US" dirty="0" err="1"/>
              <a:t>E</a:t>
            </a:r>
            <a:r>
              <a:rPr lang="en-US" baseline="-25000" dirty="0" err="1"/>
              <a:t>acc</a:t>
            </a:r>
            <a:r>
              <a:rPr lang="en-US" dirty="0"/>
              <a:t> </a:t>
            </a:r>
            <a:r>
              <a:rPr lang="en-US" dirty="0" smtClean="0"/>
              <a:t>at excess of </a:t>
            </a:r>
            <a:r>
              <a:rPr lang="en-US" dirty="0"/>
              <a:t>X-ray </a:t>
            </a:r>
            <a:r>
              <a:rPr lang="en-US" dirty="0" smtClean="0"/>
              <a:t>radiation:</a:t>
            </a:r>
            <a:br>
              <a:rPr lang="en-US" dirty="0" smtClean="0"/>
            </a:br>
            <a:r>
              <a:rPr lang="en-US" dirty="0" smtClean="0"/>
              <a:t>   &gt;0.01 (0.12) </a:t>
            </a:r>
            <a:r>
              <a:rPr lang="en-US" dirty="0" err="1" smtClean="0"/>
              <a:t>mGy</a:t>
            </a:r>
            <a:r>
              <a:rPr lang="en-US" dirty="0" smtClean="0"/>
              <a:t>/min for upper(lower) det.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023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02"/>
          <a:stretch/>
        </p:blipFill>
        <p:spPr bwMode="auto">
          <a:xfrm>
            <a:off x="183632" y="3689176"/>
            <a:ext cx="4841730" cy="268837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0" h="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81000"/>
          </a:xfrm>
        </p:spPr>
        <p:txBody>
          <a:bodyPr/>
          <a:lstStyle/>
          <a:p>
            <a:pPr algn="ctr"/>
            <a:r>
              <a:rPr lang="en-US" sz="2200" dirty="0" smtClean="0"/>
              <a:t>Optical inspection of the cavities</a:t>
            </a:r>
            <a:endParaRPr lang="en-US" sz="2200" dirty="0"/>
          </a:p>
        </p:txBody>
      </p:sp>
      <p:grpSp>
        <p:nvGrpSpPr>
          <p:cNvPr id="16" name="Gruppieren 15"/>
          <p:cNvGrpSpPr/>
          <p:nvPr/>
        </p:nvGrpSpPr>
        <p:grpSpPr>
          <a:xfrm>
            <a:off x="7093638" y="2449151"/>
            <a:ext cx="2183712" cy="1815296"/>
            <a:chOff x="6272893" y="746048"/>
            <a:chExt cx="2183712" cy="1815296"/>
          </a:xfrm>
        </p:grpSpPr>
        <p:pic>
          <p:nvPicPr>
            <p:cNvPr id="17" name="Picture 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984" t="54350" r="14134"/>
            <a:stretch/>
          </p:blipFill>
          <p:spPr bwMode="auto">
            <a:xfrm>
              <a:off x="6410329" y="1008027"/>
              <a:ext cx="1854247" cy="1553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Rectangle 4"/>
            <p:cNvSpPr txBox="1">
              <a:spLocks noChangeArrowheads="1"/>
            </p:cNvSpPr>
            <p:nvPr/>
          </p:nvSpPr>
          <p:spPr bwMode="auto">
            <a:xfrm>
              <a:off x="6272893" y="746048"/>
              <a:ext cx="2183712" cy="3300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65113" indent="-265113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rgbClr val="F28E00"/>
                </a:buClr>
                <a:buFont typeface="Arial Black" pitchFamily="34" charset="0"/>
                <a:buChar char="&gt;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28650" indent="-184150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</a:defRPr>
              </a:lvl2pPr>
              <a:lvl3pPr marL="1236663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Arial Black" pitchFamily="34" charset="0"/>
                <a:defRPr sz="1200">
                  <a:solidFill>
                    <a:schemeClr val="tx1"/>
                  </a:solidFill>
                  <a:latin typeface="+mn-lt"/>
                </a:defRPr>
              </a:lvl3pPr>
              <a:lvl4pPr marL="1644650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400" b="1" dirty="0" smtClean="0"/>
                <a:t>“Very rough polishing”</a:t>
              </a:r>
              <a:endParaRPr lang="en-US" sz="1400" dirty="0" smtClean="0"/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5798966" y="2441423"/>
            <a:ext cx="1838498" cy="1826148"/>
            <a:chOff x="3188244" y="4760898"/>
            <a:chExt cx="1838498" cy="1826148"/>
          </a:xfrm>
        </p:grpSpPr>
        <p:pic>
          <p:nvPicPr>
            <p:cNvPr id="23" name="Picture 1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24" t="27383" r="17715" b="27297"/>
            <a:stretch/>
          </p:blipFill>
          <p:spPr bwMode="auto">
            <a:xfrm>
              <a:off x="3257551" y="5022527"/>
              <a:ext cx="1314284" cy="1564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Rectangle 4"/>
            <p:cNvSpPr txBox="1">
              <a:spLocks noChangeArrowheads="1"/>
            </p:cNvSpPr>
            <p:nvPr/>
          </p:nvSpPr>
          <p:spPr bwMode="auto">
            <a:xfrm>
              <a:off x="3188244" y="4760898"/>
              <a:ext cx="1838498" cy="368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65113" indent="-265113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rgbClr val="F28E00"/>
                </a:buClr>
                <a:buFont typeface="Arial Black" pitchFamily="34" charset="0"/>
                <a:buChar char="&gt;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28650" indent="-184150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</a:defRPr>
              </a:lvl2pPr>
              <a:lvl3pPr marL="1236663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Arial Black" pitchFamily="34" charset="0"/>
                <a:defRPr sz="1200">
                  <a:solidFill>
                    <a:schemeClr val="tx1"/>
                  </a:solidFill>
                  <a:latin typeface="+mn-lt"/>
                </a:defRPr>
              </a:lvl3pPr>
              <a:lvl4pPr marL="1644650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400" b="1" dirty="0" smtClean="0"/>
                <a:t>“Spatters”</a:t>
              </a:r>
              <a:endParaRPr lang="en-US" sz="1400" dirty="0" smtClean="0"/>
            </a:p>
          </p:txBody>
        </p:sp>
      </p:grpSp>
      <p:grpSp>
        <p:nvGrpSpPr>
          <p:cNvPr id="28" name="Gruppieren 27"/>
          <p:cNvGrpSpPr/>
          <p:nvPr/>
        </p:nvGrpSpPr>
        <p:grpSpPr>
          <a:xfrm>
            <a:off x="2118209" y="2423366"/>
            <a:ext cx="2410619" cy="1183398"/>
            <a:chOff x="5808871" y="1148819"/>
            <a:chExt cx="2410619" cy="1183398"/>
          </a:xfrm>
        </p:grpSpPr>
        <p:pic>
          <p:nvPicPr>
            <p:cNvPr id="29" name="Grafik 1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345" t="43981" r="23328" b="41777"/>
            <a:stretch/>
          </p:blipFill>
          <p:spPr bwMode="auto">
            <a:xfrm>
              <a:off x="5901625" y="1413749"/>
              <a:ext cx="1040138" cy="918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Rectangle 4"/>
            <p:cNvSpPr txBox="1">
              <a:spLocks noChangeArrowheads="1"/>
            </p:cNvSpPr>
            <p:nvPr/>
          </p:nvSpPr>
          <p:spPr bwMode="auto">
            <a:xfrm>
              <a:off x="5808871" y="1148819"/>
              <a:ext cx="2410619" cy="3690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65113" indent="-265113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rgbClr val="F28E00"/>
                </a:buClr>
                <a:buFont typeface="Arial Black" pitchFamily="34" charset="0"/>
                <a:buChar char="&gt;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28650" indent="-184150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</a:defRPr>
              </a:lvl2pPr>
              <a:lvl3pPr marL="1236663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Arial Black" pitchFamily="34" charset="0"/>
                <a:defRPr sz="1200">
                  <a:solidFill>
                    <a:schemeClr val="tx1"/>
                  </a:solidFill>
                  <a:latin typeface="+mn-lt"/>
                </a:defRPr>
              </a:lvl3pPr>
              <a:lvl4pPr marL="1644650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400" b="1" dirty="0" smtClean="0"/>
                <a:t>Pits                Inclusions</a:t>
              </a:r>
              <a:endParaRPr lang="en-US" sz="1400" dirty="0" smtClean="0"/>
            </a:p>
          </p:txBody>
        </p:sp>
      </p:grpSp>
      <p:grpSp>
        <p:nvGrpSpPr>
          <p:cNvPr id="50" name="Gruppieren 49"/>
          <p:cNvGrpSpPr/>
          <p:nvPr/>
        </p:nvGrpSpPr>
        <p:grpSpPr>
          <a:xfrm>
            <a:off x="1039032" y="2406285"/>
            <a:ext cx="1205309" cy="1290233"/>
            <a:chOff x="1677648" y="2987870"/>
            <a:chExt cx="1205309" cy="1290233"/>
          </a:xfrm>
        </p:grpSpPr>
        <p:grpSp>
          <p:nvGrpSpPr>
            <p:cNvPr id="13" name="Gruppieren 12"/>
            <p:cNvGrpSpPr/>
            <p:nvPr/>
          </p:nvGrpSpPr>
          <p:grpSpPr>
            <a:xfrm>
              <a:off x="1677648" y="2987870"/>
              <a:ext cx="1205309" cy="1290233"/>
              <a:chOff x="2129268" y="925658"/>
              <a:chExt cx="1205309" cy="1290233"/>
            </a:xfrm>
          </p:grpSpPr>
          <p:pic>
            <p:nvPicPr>
              <p:cNvPr id="14" name="Grafik 7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982" t="33003" r="30170" b="33058"/>
              <a:stretch/>
            </p:blipFill>
            <p:spPr bwMode="auto">
              <a:xfrm>
                <a:off x="2240280" y="1204567"/>
                <a:ext cx="1000125" cy="1011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" name="Rectangle 4"/>
              <p:cNvSpPr txBox="1">
                <a:spLocks noChangeArrowheads="1"/>
              </p:cNvSpPr>
              <p:nvPr/>
            </p:nvSpPr>
            <p:spPr bwMode="auto">
              <a:xfrm>
                <a:off x="2129268" y="925658"/>
                <a:ext cx="1205309" cy="2766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265113" indent="-265113" algn="l" rtl="0" eaLnBrk="1" fontAlgn="base" hangingPunct="1">
                  <a:spcBef>
                    <a:spcPct val="0"/>
                  </a:spcBef>
                  <a:spcAft>
                    <a:spcPct val="50000"/>
                  </a:spcAft>
                  <a:buClr>
                    <a:srgbClr val="F28E00"/>
                  </a:buClr>
                  <a:buFont typeface="Arial Black" pitchFamily="34" charset="0"/>
                  <a:buChar char="&gt;"/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184150" algn="l" rtl="0" eaLnBrk="1" fontAlgn="base" hangingPunct="1">
                  <a:spcBef>
                    <a:spcPct val="0"/>
                  </a:spcBef>
                  <a:spcAft>
                    <a:spcPct val="5000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</a:defRPr>
                </a:lvl2pPr>
                <a:lvl3pPr marL="1236663" indent="-2286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rgbClr val="FF9900"/>
                  </a:buClr>
                  <a:buFont typeface="Arial Black" pitchFamily="34" charset="0"/>
                  <a:defRPr sz="1200">
                    <a:solidFill>
                      <a:schemeClr val="tx1"/>
                    </a:solidFill>
                    <a:latin typeface="+mn-lt"/>
                  </a:defRPr>
                </a:lvl3pPr>
                <a:lvl4pPr marL="1644650" indent="-2286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b="1" dirty="0" smtClean="0"/>
                  <a:t>“Cat eyes”</a:t>
                </a:r>
                <a:endParaRPr lang="en-US" sz="1400" dirty="0" smtClean="0"/>
              </a:p>
            </p:txBody>
          </p:sp>
        </p:grpSp>
        <p:sp>
          <p:nvSpPr>
            <p:cNvPr id="31" name="Rechteck 30"/>
            <p:cNvSpPr/>
            <p:nvPr/>
          </p:nvSpPr>
          <p:spPr bwMode="auto">
            <a:xfrm>
              <a:off x="1906304" y="4158060"/>
              <a:ext cx="764835" cy="6760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1952859" y="3882917"/>
              <a:ext cx="6992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1 mm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Rechteck 32"/>
          <p:cNvSpPr/>
          <p:nvPr/>
        </p:nvSpPr>
        <p:spPr bwMode="auto">
          <a:xfrm>
            <a:off x="2404419" y="3504316"/>
            <a:ext cx="764835" cy="6760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2410445" y="3203553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 mm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9" name="Gruppieren 48"/>
          <p:cNvGrpSpPr/>
          <p:nvPr/>
        </p:nvGrpSpPr>
        <p:grpSpPr>
          <a:xfrm>
            <a:off x="-44219" y="2408997"/>
            <a:ext cx="1665288" cy="1302035"/>
            <a:chOff x="129949" y="2729330"/>
            <a:chExt cx="1665288" cy="1302035"/>
          </a:xfrm>
        </p:grpSpPr>
        <p:grpSp>
          <p:nvGrpSpPr>
            <p:cNvPr id="10" name="Gruppieren 9"/>
            <p:cNvGrpSpPr/>
            <p:nvPr/>
          </p:nvGrpSpPr>
          <p:grpSpPr>
            <a:xfrm>
              <a:off x="129949" y="2729330"/>
              <a:ext cx="1665288" cy="1302035"/>
              <a:chOff x="-17613" y="2044270"/>
              <a:chExt cx="2020887" cy="1562437"/>
            </a:xfrm>
          </p:grpSpPr>
          <p:pic>
            <p:nvPicPr>
              <p:cNvPr id="11" name="Picture 4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044" t="42152" r="11301" b="30661"/>
              <a:stretch/>
            </p:blipFill>
            <p:spPr bwMode="auto">
              <a:xfrm>
                <a:off x="104975" y="2373020"/>
                <a:ext cx="1272427" cy="12336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Rectangle 4"/>
              <p:cNvSpPr txBox="1">
                <a:spLocks noChangeArrowheads="1"/>
              </p:cNvSpPr>
              <p:nvPr/>
            </p:nvSpPr>
            <p:spPr bwMode="auto">
              <a:xfrm>
                <a:off x="-17613" y="2044270"/>
                <a:ext cx="2020887" cy="3471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265113" indent="-265113" algn="l" rtl="0" eaLnBrk="1" fontAlgn="base" hangingPunct="1">
                  <a:spcBef>
                    <a:spcPct val="0"/>
                  </a:spcBef>
                  <a:spcAft>
                    <a:spcPct val="50000"/>
                  </a:spcAft>
                  <a:buClr>
                    <a:srgbClr val="F28E00"/>
                  </a:buClr>
                  <a:buFont typeface="Arial Black" pitchFamily="34" charset="0"/>
                  <a:buChar char="&gt;"/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184150" algn="l" rtl="0" eaLnBrk="1" fontAlgn="base" hangingPunct="1">
                  <a:spcBef>
                    <a:spcPct val="0"/>
                  </a:spcBef>
                  <a:spcAft>
                    <a:spcPct val="5000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</a:defRPr>
                </a:lvl2pPr>
                <a:lvl3pPr marL="1236663" indent="-2286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rgbClr val="FF9900"/>
                  </a:buClr>
                  <a:buFont typeface="Arial Black" pitchFamily="34" charset="0"/>
                  <a:defRPr sz="1200">
                    <a:solidFill>
                      <a:schemeClr val="tx1"/>
                    </a:solidFill>
                    <a:latin typeface="+mn-lt"/>
                  </a:defRPr>
                </a:lvl3pPr>
                <a:lvl4pPr marL="1644650" indent="-2286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b="1" dirty="0" smtClean="0"/>
                  <a:t>Scratches</a:t>
                </a:r>
                <a:endParaRPr lang="en-US" sz="1400" dirty="0" smtClean="0"/>
              </a:p>
            </p:txBody>
          </p:sp>
        </p:grpSp>
        <p:sp>
          <p:nvSpPr>
            <p:cNvPr id="35" name="Rechteck 34"/>
            <p:cNvSpPr/>
            <p:nvPr/>
          </p:nvSpPr>
          <p:spPr bwMode="auto">
            <a:xfrm>
              <a:off x="822325" y="3919131"/>
              <a:ext cx="346607" cy="5156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713946" y="3695615"/>
              <a:ext cx="5693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1 mm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Gruppieren 50"/>
          <p:cNvGrpSpPr/>
          <p:nvPr/>
        </p:nvGrpSpPr>
        <p:grpSpPr>
          <a:xfrm>
            <a:off x="4262243" y="2440331"/>
            <a:ext cx="2355988" cy="1555713"/>
            <a:chOff x="5078038" y="6715501"/>
            <a:chExt cx="2355988" cy="1555713"/>
          </a:xfrm>
        </p:grpSpPr>
        <p:grpSp>
          <p:nvGrpSpPr>
            <p:cNvPr id="19" name="Gruppieren 18"/>
            <p:cNvGrpSpPr/>
            <p:nvPr/>
          </p:nvGrpSpPr>
          <p:grpSpPr>
            <a:xfrm>
              <a:off x="5078038" y="6715501"/>
              <a:ext cx="2355988" cy="1555713"/>
              <a:chOff x="603791" y="4131204"/>
              <a:chExt cx="2355988" cy="1555713"/>
            </a:xfrm>
          </p:grpSpPr>
          <p:pic>
            <p:nvPicPr>
              <p:cNvPr id="20" name="Picture 2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365" r="31128" b="59935"/>
              <a:stretch/>
            </p:blipFill>
            <p:spPr bwMode="auto">
              <a:xfrm>
                <a:off x="678472" y="4388804"/>
                <a:ext cx="1490663" cy="1298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1" name="Rectangle 4"/>
              <p:cNvSpPr txBox="1">
                <a:spLocks noChangeArrowheads="1"/>
              </p:cNvSpPr>
              <p:nvPr/>
            </p:nvSpPr>
            <p:spPr bwMode="auto">
              <a:xfrm>
                <a:off x="603791" y="4131204"/>
                <a:ext cx="2355988" cy="3689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265113" indent="-265113" algn="l" rtl="0" eaLnBrk="1" fontAlgn="base" hangingPunct="1">
                  <a:spcBef>
                    <a:spcPct val="0"/>
                  </a:spcBef>
                  <a:spcAft>
                    <a:spcPct val="50000"/>
                  </a:spcAft>
                  <a:buClr>
                    <a:srgbClr val="F28E00"/>
                  </a:buClr>
                  <a:buFont typeface="Arial Black" pitchFamily="34" charset="0"/>
                  <a:buChar char="&gt;"/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184150" algn="l" rtl="0" eaLnBrk="1" fontAlgn="base" hangingPunct="1">
                  <a:spcBef>
                    <a:spcPct val="0"/>
                  </a:spcBef>
                  <a:spcAft>
                    <a:spcPct val="5000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</a:defRPr>
                </a:lvl2pPr>
                <a:lvl3pPr marL="1236663" indent="-2286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rgbClr val="FF9900"/>
                  </a:buClr>
                  <a:buFont typeface="Arial Black" pitchFamily="34" charset="0"/>
                  <a:defRPr sz="1200">
                    <a:solidFill>
                      <a:schemeClr val="tx1"/>
                    </a:solidFill>
                    <a:latin typeface="+mn-lt"/>
                  </a:defRPr>
                </a:lvl3pPr>
                <a:lvl4pPr marL="1644650" indent="-2286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b="1" dirty="0" smtClean="0"/>
                  <a:t>Incomplete weld</a:t>
                </a:r>
                <a:endParaRPr lang="en-US" sz="1400" dirty="0" smtClean="0"/>
              </a:p>
            </p:txBody>
          </p:sp>
        </p:grpSp>
        <p:sp>
          <p:nvSpPr>
            <p:cNvPr id="37" name="Rechteck 36"/>
            <p:cNvSpPr/>
            <p:nvPr/>
          </p:nvSpPr>
          <p:spPr bwMode="auto">
            <a:xfrm>
              <a:off x="6220978" y="8137808"/>
              <a:ext cx="373009" cy="7074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5995764" y="7837045"/>
              <a:ext cx="6992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1 mm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Rechteck 38"/>
          <p:cNvSpPr/>
          <p:nvPr/>
        </p:nvSpPr>
        <p:spPr bwMode="auto">
          <a:xfrm>
            <a:off x="6470502" y="4107754"/>
            <a:ext cx="655687" cy="7074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6454040" y="3833419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 mm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1" name="Rechteck 40"/>
          <p:cNvSpPr/>
          <p:nvPr/>
        </p:nvSpPr>
        <p:spPr bwMode="auto">
          <a:xfrm>
            <a:off x="8402255" y="4086891"/>
            <a:ext cx="533153" cy="9160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8263259" y="3812557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 mm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5" name="Picture 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52" t="17889" r="27577" b="27959"/>
          <a:stretch/>
        </p:blipFill>
        <p:spPr bwMode="auto">
          <a:xfrm>
            <a:off x="3316211" y="2702810"/>
            <a:ext cx="980018" cy="921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792" y="3225857"/>
            <a:ext cx="797229" cy="37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Rectangle 4"/>
          <p:cNvSpPr txBox="1">
            <a:spLocks noChangeArrowheads="1"/>
          </p:cNvSpPr>
          <p:nvPr/>
        </p:nvSpPr>
        <p:spPr bwMode="auto">
          <a:xfrm>
            <a:off x="20637" y="2107483"/>
            <a:ext cx="2979738" cy="311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800" b="1" dirty="0" smtClean="0"/>
              <a:t>Examples of defects:</a:t>
            </a:r>
            <a:endParaRPr lang="en-US" sz="1800" dirty="0" smtClean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5" y="415584"/>
            <a:ext cx="9137645" cy="1691899"/>
          </a:xfrm>
        </p:spPr>
        <p:txBody>
          <a:bodyPr/>
          <a:lstStyle/>
          <a:p>
            <a:pPr marL="0" indent="0">
              <a:buNone/>
            </a:pPr>
            <a:r>
              <a:rPr lang="en-US" sz="1600" b="1" u="sng" dirty="0" smtClean="0"/>
              <a:t>OBACHT</a:t>
            </a:r>
            <a:r>
              <a:rPr lang="en-US" sz="1600" dirty="0" smtClean="0"/>
              <a:t> (for </a:t>
            </a:r>
            <a:r>
              <a:rPr lang="en-US" sz="1600" b="1" u="sng" dirty="0" smtClean="0"/>
              <a:t>optical scan of inner cavity surface</a:t>
            </a:r>
            <a:r>
              <a:rPr lang="en-US" sz="1600" dirty="0" smtClean="0"/>
              <a:t>) is </a:t>
            </a:r>
            <a:r>
              <a:rPr lang="en-US" sz="1600" dirty="0"/>
              <a:t>in routine and successful operation for </a:t>
            </a:r>
            <a:r>
              <a:rPr lang="en-US" sz="1600" dirty="0" smtClean="0"/>
              <a:t>all ILC-</a:t>
            </a:r>
            <a:r>
              <a:rPr lang="en-US" sz="1600" dirty="0" err="1" smtClean="0"/>
              <a:t>HiGrade</a:t>
            </a:r>
            <a:r>
              <a:rPr lang="en-US" sz="1600" dirty="0" smtClean="0"/>
              <a:t> </a:t>
            </a:r>
            <a:r>
              <a:rPr lang="en-US" sz="1600" dirty="0"/>
              <a:t>and </a:t>
            </a:r>
            <a:r>
              <a:rPr lang="en-US" sz="1600" dirty="0" smtClean="0"/>
              <a:t>suspicious EXFEL cavities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altLang="en-US" sz="1600" b="1" dirty="0" smtClean="0">
                <a:solidFill>
                  <a:srgbClr val="006600"/>
                </a:solidFill>
              </a:rPr>
              <a:t>Quality control </a:t>
            </a:r>
            <a:r>
              <a:rPr lang="en-US" altLang="en-US" sz="1600" b="1" dirty="0" smtClean="0"/>
              <a:t>(-&gt; correct QA scheme is an essential issue)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altLang="en-US" sz="1600" b="1" dirty="0" smtClean="0">
                <a:solidFill>
                  <a:srgbClr val="006600"/>
                </a:solidFill>
              </a:rPr>
              <a:t>Valuable </a:t>
            </a:r>
            <a:r>
              <a:rPr lang="en-US" altLang="en-US" sz="1600" dirty="0"/>
              <a:t>feedback to the </a:t>
            </a:r>
            <a:r>
              <a:rPr lang="en-US" altLang="en-US" sz="1600" dirty="0" smtClean="0"/>
              <a:t>production</a:t>
            </a:r>
            <a:endParaRPr lang="en-US" altLang="en-US" sz="1600" dirty="0"/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altLang="en-US" sz="1600" dirty="0"/>
              <a:t>Failure reason </a:t>
            </a:r>
            <a:r>
              <a:rPr lang="en-US" altLang="en-US" sz="1600" b="1" dirty="0" smtClean="0">
                <a:solidFill>
                  <a:srgbClr val="006600"/>
                </a:solidFill>
              </a:rPr>
              <a:t>clarification</a:t>
            </a:r>
            <a:endParaRPr lang="en-US" altLang="en-US" sz="1600" b="1" dirty="0">
              <a:solidFill>
                <a:srgbClr val="006600"/>
              </a:solidFill>
            </a:endParaRPr>
          </a:p>
        </p:txBody>
      </p:sp>
      <p:sp>
        <p:nvSpPr>
          <p:cNvPr id="78" name="Rectangle 4"/>
          <p:cNvSpPr txBox="1">
            <a:spLocks noChangeArrowheads="1"/>
          </p:cNvSpPr>
          <p:nvPr/>
        </p:nvSpPr>
        <p:spPr bwMode="auto">
          <a:xfrm>
            <a:off x="198061" y="6182393"/>
            <a:ext cx="2355988" cy="368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400" b="1" dirty="0" smtClean="0">
                <a:solidFill>
                  <a:schemeClr val="bg1"/>
                </a:solidFill>
              </a:rPr>
              <a:t>OBACHT</a:t>
            </a:r>
          </a:p>
        </p:txBody>
      </p:sp>
      <p:pic>
        <p:nvPicPr>
          <p:cNvPr id="52" name="Picture 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074" y="4315897"/>
            <a:ext cx="1863512" cy="1397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Rechteck 52"/>
          <p:cNvSpPr/>
          <p:nvPr/>
        </p:nvSpPr>
        <p:spPr bwMode="auto">
          <a:xfrm>
            <a:off x="7280993" y="5545611"/>
            <a:ext cx="464400" cy="9160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7141997" y="5271277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 mm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741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02"/>
          <a:stretch/>
        </p:blipFill>
        <p:spPr bwMode="auto">
          <a:xfrm>
            <a:off x="85658" y="3724094"/>
            <a:ext cx="4841730" cy="268837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0" h="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81000"/>
          </a:xfrm>
        </p:spPr>
        <p:txBody>
          <a:bodyPr/>
          <a:lstStyle/>
          <a:p>
            <a:pPr algn="ctr"/>
            <a:r>
              <a:rPr lang="en-US" sz="2200" dirty="0" smtClean="0"/>
              <a:t>Progress in quality assurance for industrial cavity production</a:t>
            </a:r>
            <a:endParaRPr lang="en-US" sz="2200" dirty="0"/>
          </a:p>
        </p:txBody>
      </p:sp>
      <p:grpSp>
        <p:nvGrpSpPr>
          <p:cNvPr id="16" name="Gruppieren 15"/>
          <p:cNvGrpSpPr/>
          <p:nvPr/>
        </p:nvGrpSpPr>
        <p:grpSpPr>
          <a:xfrm>
            <a:off x="7093638" y="2440525"/>
            <a:ext cx="2183712" cy="1815296"/>
            <a:chOff x="6272893" y="746048"/>
            <a:chExt cx="2183712" cy="1815296"/>
          </a:xfrm>
        </p:grpSpPr>
        <p:pic>
          <p:nvPicPr>
            <p:cNvPr id="17" name="Picture 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984" t="54350" r="14134"/>
            <a:stretch/>
          </p:blipFill>
          <p:spPr bwMode="auto">
            <a:xfrm>
              <a:off x="6410329" y="1008027"/>
              <a:ext cx="1854247" cy="1553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Rectangle 4"/>
            <p:cNvSpPr txBox="1">
              <a:spLocks noChangeArrowheads="1"/>
            </p:cNvSpPr>
            <p:nvPr/>
          </p:nvSpPr>
          <p:spPr bwMode="auto">
            <a:xfrm>
              <a:off x="6272893" y="746048"/>
              <a:ext cx="2183712" cy="3300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65113" indent="-265113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rgbClr val="F28E00"/>
                </a:buClr>
                <a:buFont typeface="Arial Black" pitchFamily="34" charset="0"/>
                <a:buChar char="&gt;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28650" indent="-184150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</a:defRPr>
              </a:lvl2pPr>
              <a:lvl3pPr marL="1236663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Arial Black" pitchFamily="34" charset="0"/>
                <a:defRPr sz="1200">
                  <a:solidFill>
                    <a:schemeClr val="tx1"/>
                  </a:solidFill>
                  <a:latin typeface="+mn-lt"/>
                </a:defRPr>
              </a:lvl3pPr>
              <a:lvl4pPr marL="1644650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400" b="1" dirty="0" smtClean="0"/>
                <a:t>“Very rough polishing”</a:t>
              </a:r>
              <a:endParaRPr lang="en-US" sz="1400" dirty="0" smtClean="0"/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5798966" y="2432797"/>
            <a:ext cx="1838498" cy="1826148"/>
            <a:chOff x="3188244" y="4760898"/>
            <a:chExt cx="1838498" cy="1826148"/>
          </a:xfrm>
        </p:grpSpPr>
        <p:pic>
          <p:nvPicPr>
            <p:cNvPr id="23" name="Picture 1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24" t="27383" r="17715" b="27297"/>
            <a:stretch/>
          </p:blipFill>
          <p:spPr bwMode="auto">
            <a:xfrm>
              <a:off x="3257551" y="5022527"/>
              <a:ext cx="1314284" cy="1564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Rectangle 4"/>
            <p:cNvSpPr txBox="1">
              <a:spLocks noChangeArrowheads="1"/>
            </p:cNvSpPr>
            <p:nvPr/>
          </p:nvSpPr>
          <p:spPr bwMode="auto">
            <a:xfrm>
              <a:off x="3188244" y="4760898"/>
              <a:ext cx="1838498" cy="368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65113" indent="-265113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rgbClr val="F28E00"/>
                </a:buClr>
                <a:buFont typeface="Arial Black" pitchFamily="34" charset="0"/>
                <a:buChar char="&gt;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28650" indent="-184150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</a:defRPr>
              </a:lvl2pPr>
              <a:lvl3pPr marL="1236663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Arial Black" pitchFamily="34" charset="0"/>
                <a:defRPr sz="1200">
                  <a:solidFill>
                    <a:schemeClr val="tx1"/>
                  </a:solidFill>
                  <a:latin typeface="+mn-lt"/>
                </a:defRPr>
              </a:lvl3pPr>
              <a:lvl4pPr marL="1644650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400" b="1" dirty="0" smtClean="0"/>
                <a:t>“Spatters”</a:t>
              </a:r>
              <a:endParaRPr lang="en-US" sz="1400" dirty="0" smtClean="0"/>
            </a:p>
          </p:txBody>
        </p:sp>
      </p:grpSp>
      <p:grpSp>
        <p:nvGrpSpPr>
          <p:cNvPr id="28" name="Gruppieren 27"/>
          <p:cNvGrpSpPr/>
          <p:nvPr/>
        </p:nvGrpSpPr>
        <p:grpSpPr>
          <a:xfrm>
            <a:off x="2118209" y="2414740"/>
            <a:ext cx="2410619" cy="1183398"/>
            <a:chOff x="5808871" y="1148819"/>
            <a:chExt cx="2410619" cy="1183398"/>
          </a:xfrm>
        </p:grpSpPr>
        <p:pic>
          <p:nvPicPr>
            <p:cNvPr id="29" name="Grafik 1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345" t="43981" r="23328" b="41777"/>
            <a:stretch/>
          </p:blipFill>
          <p:spPr bwMode="auto">
            <a:xfrm>
              <a:off x="5901625" y="1413749"/>
              <a:ext cx="1040138" cy="918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Rectangle 4"/>
            <p:cNvSpPr txBox="1">
              <a:spLocks noChangeArrowheads="1"/>
            </p:cNvSpPr>
            <p:nvPr/>
          </p:nvSpPr>
          <p:spPr bwMode="auto">
            <a:xfrm>
              <a:off x="5808871" y="1148819"/>
              <a:ext cx="2410619" cy="3690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65113" indent="-265113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rgbClr val="F28E00"/>
                </a:buClr>
                <a:buFont typeface="Arial Black" pitchFamily="34" charset="0"/>
                <a:buChar char="&gt;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28650" indent="-184150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</a:defRPr>
              </a:lvl2pPr>
              <a:lvl3pPr marL="1236663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Arial Black" pitchFamily="34" charset="0"/>
                <a:defRPr sz="1200">
                  <a:solidFill>
                    <a:schemeClr val="tx1"/>
                  </a:solidFill>
                  <a:latin typeface="+mn-lt"/>
                </a:defRPr>
              </a:lvl3pPr>
              <a:lvl4pPr marL="1644650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400" b="1" dirty="0" smtClean="0"/>
                <a:t>Pits                Inclusions</a:t>
              </a:r>
              <a:endParaRPr lang="en-US" sz="1400" dirty="0" smtClean="0"/>
            </a:p>
          </p:txBody>
        </p:sp>
      </p:grpSp>
      <p:grpSp>
        <p:nvGrpSpPr>
          <p:cNvPr id="50" name="Gruppieren 49"/>
          <p:cNvGrpSpPr/>
          <p:nvPr/>
        </p:nvGrpSpPr>
        <p:grpSpPr>
          <a:xfrm>
            <a:off x="1039032" y="2397659"/>
            <a:ext cx="1205309" cy="1290233"/>
            <a:chOff x="1677648" y="2987870"/>
            <a:chExt cx="1205309" cy="1290233"/>
          </a:xfrm>
        </p:grpSpPr>
        <p:grpSp>
          <p:nvGrpSpPr>
            <p:cNvPr id="13" name="Gruppieren 12"/>
            <p:cNvGrpSpPr/>
            <p:nvPr/>
          </p:nvGrpSpPr>
          <p:grpSpPr>
            <a:xfrm>
              <a:off x="1677648" y="2987870"/>
              <a:ext cx="1205309" cy="1290233"/>
              <a:chOff x="2129268" y="925658"/>
              <a:chExt cx="1205309" cy="1290233"/>
            </a:xfrm>
          </p:grpSpPr>
          <p:pic>
            <p:nvPicPr>
              <p:cNvPr id="14" name="Grafik 7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982" t="33003" r="30170" b="33058"/>
              <a:stretch/>
            </p:blipFill>
            <p:spPr bwMode="auto">
              <a:xfrm>
                <a:off x="2240280" y="1204567"/>
                <a:ext cx="1000125" cy="1011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" name="Rectangle 4"/>
              <p:cNvSpPr txBox="1">
                <a:spLocks noChangeArrowheads="1"/>
              </p:cNvSpPr>
              <p:nvPr/>
            </p:nvSpPr>
            <p:spPr bwMode="auto">
              <a:xfrm>
                <a:off x="2129268" y="925658"/>
                <a:ext cx="1205309" cy="2766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265113" indent="-265113" algn="l" rtl="0" eaLnBrk="1" fontAlgn="base" hangingPunct="1">
                  <a:spcBef>
                    <a:spcPct val="0"/>
                  </a:spcBef>
                  <a:spcAft>
                    <a:spcPct val="50000"/>
                  </a:spcAft>
                  <a:buClr>
                    <a:srgbClr val="F28E00"/>
                  </a:buClr>
                  <a:buFont typeface="Arial Black" pitchFamily="34" charset="0"/>
                  <a:buChar char="&gt;"/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184150" algn="l" rtl="0" eaLnBrk="1" fontAlgn="base" hangingPunct="1">
                  <a:spcBef>
                    <a:spcPct val="0"/>
                  </a:spcBef>
                  <a:spcAft>
                    <a:spcPct val="5000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</a:defRPr>
                </a:lvl2pPr>
                <a:lvl3pPr marL="1236663" indent="-2286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rgbClr val="FF9900"/>
                  </a:buClr>
                  <a:buFont typeface="Arial Black" pitchFamily="34" charset="0"/>
                  <a:defRPr sz="1200">
                    <a:solidFill>
                      <a:schemeClr val="tx1"/>
                    </a:solidFill>
                    <a:latin typeface="+mn-lt"/>
                  </a:defRPr>
                </a:lvl3pPr>
                <a:lvl4pPr marL="1644650" indent="-2286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b="1" dirty="0" smtClean="0"/>
                  <a:t>“Cat eyes”</a:t>
                </a:r>
                <a:endParaRPr lang="en-US" sz="1400" dirty="0" smtClean="0"/>
              </a:p>
            </p:txBody>
          </p:sp>
        </p:grpSp>
        <p:sp>
          <p:nvSpPr>
            <p:cNvPr id="31" name="Rechteck 30"/>
            <p:cNvSpPr/>
            <p:nvPr/>
          </p:nvSpPr>
          <p:spPr bwMode="auto">
            <a:xfrm>
              <a:off x="1906304" y="4158060"/>
              <a:ext cx="764835" cy="6760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1952859" y="3882917"/>
              <a:ext cx="6992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1 mm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Rechteck 32"/>
          <p:cNvSpPr/>
          <p:nvPr/>
        </p:nvSpPr>
        <p:spPr bwMode="auto">
          <a:xfrm>
            <a:off x="2404419" y="3495690"/>
            <a:ext cx="764835" cy="6760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2410445" y="3194927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 mm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9" name="Gruppieren 48"/>
          <p:cNvGrpSpPr/>
          <p:nvPr/>
        </p:nvGrpSpPr>
        <p:grpSpPr>
          <a:xfrm>
            <a:off x="-44219" y="2400371"/>
            <a:ext cx="1665288" cy="1302035"/>
            <a:chOff x="129949" y="2729330"/>
            <a:chExt cx="1665288" cy="1302035"/>
          </a:xfrm>
        </p:grpSpPr>
        <p:grpSp>
          <p:nvGrpSpPr>
            <p:cNvPr id="10" name="Gruppieren 9"/>
            <p:cNvGrpSpPr/>
            <p:nvPr/>
          </p:nvGrpSpPr>
          <p:grpSpPr>
            <a:xfrm>
              <a:off x="129949" y="2729330"/>
              <a:ext cx="1665288" cy="1302035"/>
              <a:chOff x="-17613" y="2044270"/>
              <a:chExt cx="2020887" cy="1562437"/>
            </a:xfrm>
          </p:grpSpPr>
          <p:pic>
            <p:nvPicPr>
              <p:cNvPr id="11" name="Picture 4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044" t="42152" r="11301" b="30661"/>
              <a:stretch/>
            </p:blipFill>
            <p:spPr bwMode="auto">
              <a:xfrm>
                <a:off x="104975" y="2373020"/>
                <a:ext cx="1272427" cy="12336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Rectangle 4"/>
              <p:cNvSpPr txBox="1">
                <a:spLocks noChangeArrowheads="1"/>
              </p:cNvSpPr>
              <p:nvPr/>
            </p:nvSpPr>
            <p:spPr bwMode="auto">
              <a:xfrm>
                <a:off x="-17613" y="2044270"/>
                <a:ext cx="2020887" cy="3471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265113" indent="-265113" algn="l" rtl="0" eaLnBrk="1" fontAlgn="base" hangingPunct="1">
                  <a:spcBef>
                    <a:spcPct val="0"/>
                  </a:spcBef>
                  <a:spcAft>
                    <a:spcPct val="50000"/>
                  </a:spcAft>
                  <a:buClr>
                    <a:srgbClr val="F28E00"/>
                  </a:buClr>
                  <a:buFont typeface="Arial Black" pitchFamily="34" charset="0"/>
                  <a:buChar char="&gt;"/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184150" algn="l" rtl="0" eaLnBrk="1" fontAlgn="base" hangingPunct="1">
                  <a:spcBef>
                    <a:spcPct val="0"/>
                  </a:spcBef>
                  <a:spcAft>
                    <a:spcPct val="5000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</a:defRPr>
                </a:lvl2pPr>
                <a:lvl3pPr marL="1236663" indent="-2286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rgbClr val="FF9900"/>
                  </a:buClr>
                  <a:buFont typeface="Arial Black" pitchFamily="34" charset="0"/>
                  <a:defRPr sz="1200">
                    <a:solidFill>
                      <a:schemeClr val="tx1"/>
                    </a:solidFill>
                    <a:latin typeface="+mn-lt"/>
                  </a:defRPr>
                </a:lvl3pPr>
                <a:lvl4pPr marL="1644650" indent="-2286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b="1" dirty="0" smtClean="0"/>
                  <a:t>Scratches</a:t>
                </a:r>
                <a:endParaRPr lang="en-US" sz="1400" dirty="0" smtClean="0"/>
              </a:p>
            </p:txBody>
          </p:sp>
        </p:grpSp>
        <p:sp>
          <p:nvSpPr>
            <p:cNvPr id="35" name="Rechteck 34"/>
            <p:cNvSpPr/>
            <p:nvPr/>
          </p:nvSpPr>
          <p:spPr bwMode="auto">
            <a:xfrm>
              <a:off x="822325" y="3919131"/>
              <a:ext cx="346607" cy="5156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713946" y="3695615"/>
              <a:ext cx="5693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1 mm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Gruppieren 50"/>
          <p:cNvGrpSpPr/>
          <p:nvPr/>
        </p:nvGrpSpPr>
        <p:grpSpPr>
          <a:xfrm>
            <a:off x="4262243" y="2431705"/>
            <a:ext cx="2355988" cy="1555713"/>
            <a:chOff x="5078038" y="6715501"/>
            <a:chExt cx="2355988" cy="1555713"/>
          </a:xfrm>
        </p:grpSpPr>
        <p:grpSp>
          <p:nvGrpSpPr>
            <p:cNvPr id="19" name="Gruppieren 18"/>
            <p:cNvGrpSpPr/>
            <p:nvPr/>
          </p:nvGrpSpPr>
          <p:grpSpPr>
            <a:xfrm>
              <a:off x="5078038" y="6715501"/>
              <a:ext cx="2355988" cy="1555713"/>
              <a:chOff x="603791" y="4131204"/>
              <a:chExt cx="2355988" cy="1555713"/>
            </a:xfrm>
          </p:grpSpPr>
          <p:pic>
            <p:nvPicPr>
              <p:cNvPr id="20" name="Picture 2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365" r="31128" b="59935"/>
              <a:stretch/>
            </p:blipFill>
            <p:spPr bwMode="auto">
              <a:xfrm>
                <a:off x="678472" y="4388804"/>
                <a:ext cx="1490663" cy="1298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1" name="Rectangle 4"/>
              <p:cNvSpPr txBox="1">
                <a:spLocks noChangeArrowheads="1"/>
              </p:cNvSpPr>
              <p:nvPr/>
            </p:nvSpPr>
            <p:spPr bwMode="auto">
              <a:xfrm>
                <a:off x="603791" y="4131204"/>
                <a:ext cx="2355988" cy="3689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265113" indent="-265113" algn="l" rtl="0" eaLnBrk="1" fontAlgn="base" hangingPunct="1">
                  <a:spcBef>
                    <a:spcPct val="0"/>
                  </a:spcBef>
                  <a:spcAft>
                    <a:spcPct val="50000"/>
                  </a:spcAft>
                  <a:buClr>
                    <a:srgbClr val="F28E00"/>
                  </a:buClr>
                  <a:buFont typeface="Arial Black" pitchFamily="34" charset="0"/>
                  <a:buChar char="&gt;"/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184150" algn="l" rtl="0" eaLnBrk="1" fontAlgn="base" hangingPunct="1">
                  <a:spcBef>
                    <a:spcPct val="0"/>
                  </a:spcBef>
                  <a:spcAft>
                    <a:spcPct val="5000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</a:defRPr>
                </a:lvl2pPr>
                <a:lvl3pPr marL="1236663" indent="-2286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rgbClr val="FF9900"/>
                  </a:buClr>
                  <a:buFont typeface="Arial Black" pitchFamily="34" charset="0"/>
                  <a:defRPr sz="1200">
                    <a:solidFill>
                      <a:schemeClr val="tx1"/>
                    </a:solidFill>
                    <a:latin typeface="+mn-lt"/>
                  </a:defRPr>
                </a:lvl3pPr>
                <a:lvl4pPr marL="1644650" indent="-2286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b="1" dirty="0" smtClean="0"/>
                  <a:t>Incomplete weld</a:t>
                </a:r>
                <a:endParaRPr lang="en-US" sz="1400" dirty="0" smtClean="0"/>
              </a:p>
            </p:txBody>
          </p:sp>
        </p:grpSp>
        <p:sp>
          <p:nvSpPr>
            <p:cNvPr id="37" name="Rechteck 36"/>
            <p:cNvSpPr/>
            <p:nvPr/>
          </p:nvSpPr>
          <p:spPr bwMode="auto">
            <a:xfrm>
              <a:off x="6220978" y="8137808"/>
              <a:ext cx="373009" cy="7074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5995764" y="7837045"/>
              <a:ext cx="6992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1 mm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Rechteck 38"/>
          <p:cNvSpPr/>
          <p:nvPr/>
        </p:nvSpPr>
        <p:spPr bwMode="auto">
          <a:xfrm>
            <a:off x="6470502" y="4099128"/>
            <a:ext cx="655687" cy="7074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6454040" y="3868337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 mm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1" name="Rechteck 40"/>
          <p:cNvSpPr/>
          <p:nvPr/>
        </p:nvSpPr>
        <p:spPr bwMode="auto">
          <a:xfrm>
            <a:off x="8402255" y="4078265"/>
            <a:ext cx="533153" cy="9160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8263259" y="3847475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 mm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5" name="Picture 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52" t="17889" r="27577" b="27959"/>
          <a:stretch/>
        </p:blipFill>
        <p:spPr bwMode="auto">
          <a:xfrm>
            <a:off x="3316211" y="2694184"/>
            <a:ext cx="980018" cy="921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792" y="3217231"/>
            <a:ext cx="797229" cy="37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Rectangle 4"/>
          <p:cNvSpPr txBox="1">
            <a:spLocks noChangeArrowheads="1"/>
          </p:cNvSpPr>
          <p:nvPr/>
        </p:nvSpPr>
        <p:spPr bwMode="auto">
          <a:xfrm>
            <a:off x="20637" y="2098857"/>
            <a:ext cx="2979738" cy="311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800" b="1" dirty="0" smtClean="0"/>
              <a:t>Examples of defects:</a:t>
            </a:r>
            <a:endParaRPr lang="en-US" sz="1800" dirty="0" smtClean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5" y="406958"/>
            <a:ext cx="9137645" cy="1691899"/>
          </a:xfrm>
        </p:spPr>
        <p:txBody>
          <a:bodyPr/>
          <a:lstStyle/>
          <a:p>
            <a:pPr marL="0" indent="0">
              <a:buNone/>
            </a:pPr>
            <a:r>
              <a:rPr lang="en-US" sz="1600" b="1" u="sng" dirty="0" smtClean="0"/>
              <a:t>OBACHT</a:t>
            </a:r>
            <a:r>
              <a:rPr lang="en-US" sz="1600" dirty="0" smtClean="0"/>
              <a:t> (for </a:t>
            </a:r>
            <a:r>
              <a:rPr lang="en-US" sz="1600" b="1" u="sng" dirty="0" smtClean="0"/>
              <a:t>optical scan of inner cavity surface</a:t>
            </a:r>
            <a:r>
              <a:rPr lang="en-US" sz="1600" dirty="0" smtClean="0"/>
              <a:t>) is </a:t>
            </a:r>
            <a:r>
              <a:rPr lang="en-US" sz="1600" dirty="0"/>
              <a:t>in routine and successful operation for </a:t>
            </a:r>
            <a:r>
              <a:rPr lang="en-US" sz="1600" dirty="0" smtClean="0"/>
              <a:t>all ILC-</a:t>
            </a:r>
            <a:r>
              <a:rPr lang="en-US" sz="1600" dirty="0" err="1" smtClean="0"/>
              <a:t>HiGrade</a:t>
            </a:r>
            <a:r>
              <a:rPr lang="en-US" sz="1600" dirty="0" smtClean="0"/>
              <a:t> </a:t>
            </a:r>
            <a:r>
              <a:rPr lang="en-US" sz="1600" dirty="0"/>
              <a:t>and </a:t>
            </a:r>
            <a:r>
              <a:rPr lang="en-US" sz="1600" dirty="0" smtClean="0"/>
              <a:t>suspicious EXFEL cavities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altLang="en-US" sz="1600" b="1" dirty="0" smtClean="0">
                <a:solidFill>
                  <a:srgbClr val="006600"/>
                </a:solidFill>
              </a:rPr>
              <a:t>Quality control </a:t>
            </a:r>
            <a:r>
              <a:rPr lang="en-US" altLang="en-US" sz="1600" b="1" dirty="0" smtClean="0"/>
              <a:t>(-&gt; correct QA scheme is an essential issue)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altLang="en-US" sz="1600" b="1" dirty="0" smtClean="0">
                <a:solidFill>
                  <a:srgbClr val="006600"/>
                </a:solidFill>
              </a:rPr>
              <a:t>Valuable </a:t>
            </a:r>
            <a:r>
              <a:rPr lang="en-US" altLang="en-US" sz="1600" dirty="0"/>
              <a:t>feedback to the </a:t>
            </a:r>
            <a:r>
              <a:rPr lang="en-US" altLang="en-US" sz="1600" dirty="0" smtClean="0"/>
              <a:t>production</a:t>
            </a:r>
            <a:endParaRPr lang="en-US" altLang="en-US" sz="1600" dirty="0"/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altLang="en-US" sz="1600" dirty="0"/>
              <a:t>Failure reason </a:t>
            </a:r>
            <a:r>
              <a:rPr lang="en-US" altLang="en-US" sz="1600" b="1" dirty="0" smtClean="0">
                <a:solidFill>
                  <a:srgbClr val="006600"/>
                </a:solidFill>
              </a:rPr>
              <a:t>clarification</a:t>
            </a:r>
            <a:endParaRPr lang="en-US" altLang="en-US" sz="1600" b="1" dirty="0">
              <a:solidFill>
                <a:srgbClr val="006600"/>
              </a:solidFill>
            </a:endParaRPr>
          </a:p>
        </p:txBody>
      </p:sp>
      <p:sp>
        <p:nvSpPr>
          <p:cNvPr id="78" name="Rectangle 4"/>
          <p:cNvSpPr txBox="1">
            <a:spLocks noChangeArrowheads="1"/>
          </p:cNvSpPr>
          <p:nvPr/>
        </p:nvSpPr>
        <p:spPr bwMode="auto">
          <a:xfrm>
            <a:off x="100087" y="6092027"/>
            <a:ext cx="2355988" cy="368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400" b="1" dirty="0" smtClean="0">
                <a:solidFill>
                  <a:schemeClr val="bg1"/>
                </a:solidFill>
              </a:rPr>
              <a:t>OBACHT</a:t>
            </a:r>
          </a:p>
        </p:txBody>
      </p:sp>
      <p:sp>
        <p:nvSpPr>
          <p:cNvPr id="2" name="Abgerundetes Rechteck 1"/>
          <p:cNvSpPr/>
          <p:nvPr/>
        </p:nvSpPr>
        <p:spPr bwMode="auto">
          <a:xfrm rot="1518497">
            <a:off x="17286" y="3866317"/>
            <a:ext cx="1261741" cy="337457"/>
          </a:xfrm>
          <a:prstGeom prst="roundRect">
            <a:avLst>
              <a:gd name="adj" fmla="val 30645"/>
            </a:avLst>
          </a:prstGeom>
          <a:solidFill>
            <a:srgbClr val="FF0000"/>
          </a:solidFill>
          <a:ln w="9525" cap="flat" cmpd="sng" algn="ctr">
            <a:solidFill>
              <a:schemeClr val="tx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/>
              <a:t>Still an issue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3" name="Abgerundetes Rechteck 42"/>
          <p:cNvSpPr/>
          <p:nvPr/>
        </p:nvSpPr>
        <p:spPr bwMode="auto">
          <a:xfrm rot="1518497">
            <a:off x="1175367" y="3713657"/>
            <a:ext cx="975370" cy="337457"/>
          </a:xfrm>
          <a:prstGeom prst="roundRect">
            <a:avLst>
              <a:gd name="adj" fmla="val 30645"/>
            </a:avLst>
          </a:prstGeom>
          <a:solidFill>
            <a:srgbClr val="00B050"/>
          </a:solidFill>
          <a:ln w="9525" cap="flat" cmpd="sng" algn="ctr">
            <a:solidFill>
              <a:schemeClr val="tx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Harmless</a:t>
            </a:r>
          </a:p>
        </p:txBody>
      </p:sp>
      <p:sp>
        <p:nvSpPr>
          <p:cNvPr id="44" name="Abgerundetes Rechteck 43"/>
          <p:cNvSpPr/>
          <p:nvPr/>
        </p:nvSpPr>
        <p:spPr bwMode="auto">
          <a:xfrm rot="1518497">
            <a:off x="2217100" y="3744610"/>
            <a:ext cx="1261741" cy="337457"/>
          </a:xfrm>
          <a:prstGeom prst="roundRect">
            <a:avLst>
              <a:gd name="adj" fmla="val 30645"/>
            </a:avLst>
          </a:prstGeom>
          <a:solidFill>
            <a:srgbClr val="FFFF00"/>
          </a:solidFill>
          <a:ln w="9525" cap="flat" cmpd="sng" algn="ctr">
            <a:solidFill>
              <a:schemeClr val="tx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/>
              <a:t>???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7" name="Abgerundetes Rechteck 46"/>
          <p:cNvSpPr/>
          <p:nvPr/>
        </p:nvSpPr>
        <p:spPr bwMode="auto">
          <a:xfrm rot="1518497">
            <a:off x="3263698" y="3857626"/>
            <a:ext cx="1891234" cy="337457"/>
          </a:xfrm>
          <a:prstGeom prst="roundRect">
            <a:avLst>
              <a:gd name="adj" fmla="val 30645"/>
            </a:avLst>
          </a:prstGeom>
          <a:solidFill>
            <a:srgbClr val="FF0000"/>
          </a:solidFill>
          <a:ln w="9525" cap="flat" cmpd="sng" algn="ctr">
            <a:solidFill>
              <a:schemeClr val="tx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/>
              <a:t>Rarely, still an issue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2" name="Abgerundetes Rechteck 51"/>
          <p:cNvSpPr/>
          <p:nvPr/>
        </p:nvSpPr>
        <p:spPr bwMode="auto">
          <a:xfrm rot="19711989">
            <a:off x="4790160" y="2328054"/>
            <a:ext cx="1046197" cy="337457"/>
          </a:xfrm>
          <a:prstGeom prst="roundRect">
            <a:avLst>
              <a:gd name="adj" fmla="val 30645"/>
            </a:avLst>
          </a:prstGeom>
          <a:solidFill>
            <a:srgbClr val="00B050"/>
          </a:solidFill>
          <a:ln w="9525" cap="flat" cmpd="sng" algn="ctr">
            <a:solidFill>
              <a:schemeClr val="tx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/>
              <a:t>Ruled out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3" name="Abgerundetes Rechteck 52"/>
          <p:cNvSpPr/>
          <p:nvPr/>
        </p:nvSpPr>
        <p:spPr bwMode="auto">
          <a:xfrm rot="1518497">
            <a:off x="5703935" y="4219851"/>
            <a:ext cx="2144783" cy="572112"/>
          </a:xfrm>
          <a:prstGeom prst="roundRect">
            <a:avLst>
              <a:gd name="adj" fmla="val 30645"/>
            </a:avLst>
          </a:prstGeom>
          <a:solidFill>
            <a:srgbClr val="FF0000"/>
          </a:solidFill>
          <a:ln w="9525" cap="flat" cmpd="sng" algn="ctr">
            <a:solidFill>
              <a:schemeClr val="tx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/>
              <a:t>Rarely, seems under control, repair required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4" name="Abgerundetes Rechteck 53"/>
          <p:cNvSpPr/>
          <p:nvPr/>
        </p:nvSpPr>
        <p:spPr bwMode="auto">
          <a:xfrm rot="1575731">
            <a:off x="7307250" y="4200300"/>
            <a:ext cx="1040945" cy="337457"/>
          </a:xfrm>
          <a:prstGeom prst="roundRect">
            <a:avLst>
              <a:gd name="adj" fmla="val 30645"/>
            </a:avLst>
          </a:prstGeom>
          <a:solidFill>
            <a:srgbClr val="00B050"/>
          </a:solidFill>
          <a:ln w="9525" cap="flat" cmpd="sng" algn="ctr">
            <a:solidFill>
              <a:schemeClr val="tx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/>
              <a:t>Ruled out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5" name="TextBox 6"/>
          <p:cNvSpPr txBox="1"/>
          <p:nvPr/>
        </p:nvSpPr>
        <p:spPr>
          <a:xfrm>
            <a:off x="5071983" y="5062288"/>
            <a:ext cx="3952272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Symbol"/>
              <a:buChar char="Þ"/>
            </a:pPr>
            <a:r>
              <a:rPr lang="en-US" dirty="0" smtClean="0"/>
              <a:t>Similar system/QC at the companies would </a:t>
            </a:r>
            <a:r>
              <a:rPr lang="en-US" b="1" dirty="0" smtClean="0">
                <a:solidFill>
                  <a:srgbClr val="006600"/>
                </a:solidFill>
              </a:rPr>
              <a:t>reduce significantly </a:t>
            </a:r>
            <a:r>
              <a:rPr lang="en-US" b="1" dirty="0" smtClean="0">
                <a:solidFill>
                  <a:srgbClr val="C00000"/>
                </a:solidFill>
              </a:rPr>
              <a:t>re-tests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rgbClr val="C00000"/>
                </a:solidFill>
              </a:rPr>
              <a:t>re-treatments</a:t>
            </a:r>
            <a:r>
              <a:rPr lang="en-US" dirty="0" smtClean="0"/>
              <a:t> by earlier detection</a:t>
            </a:r>
          </a:p>
          <a:p>
            <a:pPr marL="285750" indent="-285750">
              <a:buFont typeface="Symbol"/>
              <a:buChar char="Þ"/>
            </a:pPr>
            <a:r>
              <a:rPr lang="en-US" dirty="0" smtClean="0"/>
              <a:t>The actual system is to be </a:t>
            </a:r>
            <a:r>
              <a:rPr lang="en-US" b="1" dirty="0" smtClean="0">
                <a:solidFill>
                  <a:srgbClr val="006600"/>
                </a:solidFill>
              </a:rPr>
              <a:t>speedup</a:t>
            </a:r>
            <a:r>
              <a:rPr lang="en-US" dirty="0" smtClean="0"/>
              <a:t> at least factor 3-4 and automated to be production-friendly </a:t>
            </a:r>
          </a:p>
        </p:txBody>
      </p:sp>
    </p:spTree>
    <p:extLst>
      <p:ext uri="{BB962C8B-B14F-4D97-AF65-F5344CB8AC3E}">
        <p14:creationId xmlns:p14="http://schemas.microsoft.com/office/powerpoint/2010/main" val="3601091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Cold </a:t>
            </a:r>
            <a:r>
              <a:rPr lang="en-US" dirty="0" smtClean="0"/>
              <a:t>RF tests vs. surface quality</a:t>
            </a:r>
            <a:endParaRPr lang="en-US" dirty="0"/>
          </a:p>
        </p:txBody>
      </p:sp>
      <p:pic>
        <p:nvPicPr>
          <p:cNvPr id="2049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57" y="1404977"/>
            <a:ext cx="4123207" cy="3964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21" r="18918" b="-1"/>
          <a:stretch/>
        </p:blipFill>
        <p:spPr bwMode="auto">
          <a:xfrm>
            <a:off x="2979372" y="1238475"/>
            <a:ext cx="2518727" cy="23339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17370" y="426002"/>
            <a:ext cx="1098335" cy="377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176713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176713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176713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176713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176713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4176713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4176713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4176713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4176713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</a:pPr>
            <a:r>
              <a:rPr lang="en-GB" sz="1600" b="1" baseline="0" dirty="0" smtClean="0"/>
              <a:t>CAV00532:</a:t>
            </a:r>
            <a:endParaRPr lang="en-GB" sz="1600" b="1" baseline="0" dirty="0">
              <a:solidFill>
                <a:srgbClr val="FF0000"/>
              </a:solidFill>
            </a:endParaRPr>
          </a:p>
        </p:txBody>
      </p:sp>
      <p:pic>
        <p:nvPicPr>
          <p:cNvPr id="8" name="Picture 2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099" y="1354733"/>
            <a:ext cx="3602355" cy="3110865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5430546" y="443094"/>
            <a:ext cx="1326680" cy="377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176713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176713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176713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176713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176713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4176713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4176713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4176713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4176713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</a:pPr>
            <a:r>
              <a:rPr lang="en-GB" sz="1600" b="1" baseline="0" dirty="0" smtClean="0"/>
              <a:t>CAV00518:</a:t>
            </a:r>
            <a:endParaRPr lang="en-GB" sz="1600" b="1" baseline="0" dirty="0">
              <a:solidFill>
                <a:srgbClr val="FF0000"/>
              </a:solidFill>
            </a:endParaRPr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223202" y="5363853"/>
            <a:ext cx="3662997" cy="539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50000"/>
              </a:spcAft>
              <a:buClr>
                <a:srgbClr val="F28E00"/>
              </a:buClr>
            </a:pPr>
            <a:r>
              <a:rPr lang="en-GB" sz="1600" b="1" baseline="0" dirty="0" smtClean="0">
                <a:solidFill>
                  <a:srgbClr val="006600"/>
                </a:solidFill>
              </a:rPr>
              <a:t>-&gt; Nice</a:t>
            </a:r>
            <a:r>
              <a:rPr lang="en-GB" sz="1600" baseline="0" dirty="0" smtClean="0">
                <a:solidFill>
                  <a:srgbClr val="006600"/>
                </a:solidFill>
              </a:rPr>
              <a:t> </a:t>
            </a:r>
            <a:r>
              <a:rPr lang="en-GB" sz="1600" baseline="0" dirty="0"/>
              <a:t>RF result </a:t>
            </a:r>
            <a:r>
              <a:rPr lang="en-GB" sz="1600" baseline="0" dirty="0" smtClean="0"/>
              <a:t>despite </a:t>
            </a:r>
            <a:r>
              <a:rPr lang="en-GB" sz="1600" baseline="0" dirty="0"/>
              <a:t>of “pits” and “cat-eyes” on the surface</a:t>
            </a: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223202" y="5962793"/>
            <a:ext cx="8724899" cy="3819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/>
          <a:lstStyle>
            <a:lvl1pPr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None/>
            </a:pPr>
            <a:r>
              <a:rPr lang="en-GB" sz="1600" b="1" baseline="0" dirty="0">
                <a:solidFill>
                  <a:srgbClr val="006600"/>
                </a:solidFill>
              </a:rPr>
              <a:t>→ </a:t>
            </a:r>
            <a:r>
              <a:rPr lang="en-US" sz="1600" b="1" baseline="0" dirty="0" smtClean="0">
                <a:solidFill>
                  <a:srgbClr val="006600"/>
                </a:solidFill>
              </a:rPr>
              <a:t>Second Sound </a:t>
            </a:r>
            <a:r>
              <a:rPr lang="en-US" sz="1600" baseline="0" dirty="0"/>
              <a:t>&amp; </a:t>
            </a:r>
            <a:r>
              <a:rPr lang="en-US" sz="1600" b="1" baseline="0" dirty="0">
                <a:solidFill>
                  <a:srgbClr val="006600"/>
                </a:solidFill>
              </a:rPr>
              <a:t>T-mapping</a:t>
            </a:r>
            <a:r>
              <a:rPr lang="en-US" sz="1600" baseline="0" dirty="0"/>
              <a:t> </a:t>
            </a:r>
            <a:r>
              <a:rPr lang="en-US" sz="1600" baseline="0" dirty="0" smtClean="0"/>
              <a:t>is </a:t>
            </a:r>
            <a:r>
              <a:rPr lang="en-US" sz="1600" baseline="0" dirty="0"/>
              <a:t>applied for the quench </a:t>
            </a:r>
            <a:r>
              <a:rPr lang="en-US" sz="1600" baseline="0" dirty="0" smtClean="0"/>
              <a:t>localization and further studies</a:t>
            </a:r>
            <a:endParaRPr lang="en-GB" sz="1600" baseline="0" dirty="0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4705500" y="5348080"/>
            <a:ext cx="4310313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None/>
            </a:pPr>
            <a:r>
              <a:rPr lang="en-GB" sz="1600" b="1" baseline="0" dirty="0" smtClean="0">
                <a:solidFill>
                  <a:srgbClr val="C00000"/>
                </a:solidFill>
              </a:rPr>
              <a:t>-&gt;</a:t>
            </a:r>
            <a:r>
              <a:rPr lang="en-GB" sz="1600" baseline="0" dirty="0" smtClean="0"/>
              <a:t> OBACHT </a:t>
            </a:r>
            <a:r>
              <a:rPr lang="en-GB" sz="1600" baseline="0" dirty="0"/>
              <a:t>indicates defective welding as </a:t>
            </a:r>
            <a:r>
              <a:rPr lang="en-GB" sz="1600" baseline="0" dirty="0" smtClean="0"/>
              <a:t>a</a:t>
            </a:r>
            <a:br>
              <a:rPr lang="en-GB" sz="1600" baseline="0" dirty="0" smtClean="0"/>
            </a:br>
            <a:r>
              <a:rPr lang="en-GB" sz="1600" baseline="0" dirty="0" smtClean="0"/>
              <a:t>possible </a:t>
            </a:r>
            <a:r>
              <a:rPr lang="en-GB" sz="1600" baseline="0" dirty="0"/>
              <a:t>quench </a:t>
            </a:r>
            <a:r>
              <a:rPr lang="en-GB" sz="1600" baseline="0" dirty="0" smtClean="0"/>
              <a:t>reason</a:t>
            </a:r>
            <a:endParaRPr lang="en-GB" sz="1600" baseline="0" dirty="0"/>
          </a:p>
        </p:txBody>
      </p:sp>
      <p:sp>
        <p:nvSpPr>
          <p:cNvPr id="15" name="Rectangle 4"/>
          <p:cNvSpPr txBox="1">
            <a:spLocks noChangeArrowheads="1"/>
          </p:cNvSpPr>
          <p:nvPr/>
        </p:nvSpPr>
        <p:spPr bwMode="auto">
          <a:xfrm>
            <a:off x="223202" y="719930"/>
            <a:ext cx="3662997" cy="579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None/>
            </a:pPr>
            <a:r>
              <a:rPr lang="en-GB" sz="1600" b="1" baseline="0" dirty="0">
                <a:solidFill>
                  <a:srgbClr val="006600"/>
                </a:solidFill>
              </a:rPr>
              <a:t>→ </a:t>
            </a:r>
            <a:r>
              <a:rPr lang="en-GB" sz="1600" b="1" baseline="0" dirty="0" smtClean="0">
                <a:solidFill>
                  <a:srgbClr val="006600"/>
                </a:solidFill>
              </a:rPr>
              <a:t>Successful </a:t>
            </a:r>
            <a:r>
              <a:rPr lang="en-GB" sz="1600" baseline="0" dirty="0" smtClean="0"/>
              <a:t>cold RF test result with </a:t>
            </a:r>
            <a:r>
              <a:rPr lang="en-GB" sz="1600" b="1" baseline="0" dirty="0" smtClean="0">
                <a:solidFill>
                  <a:srgbClr val="006600"/>
                </a:solidFill>
              </a:rPr>
              <a:t>no FE</a:t>
            </a:r>
            <a:r>
              <a:rPr lang="en-GB" sz="1600" baseline="0" dirty="0" smtClean="0"/>
              <a:t>, RF power limited at 200W P</a:t>
            </a:r>
            <a:r>
              <a:rPr lang="en-GB" sz="1600" dirty="0" smtClean="0"/>
              <a:t>in</a:t>
            </a:r>
            <a:r>
              <a:rPr lang="en-GB" sz="1600" baseline="0" dirty="0" smtClean="0"/>
              <a:t>)</a:t>
            </a:r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 bwMode="auto">
          <a:xfrm>
            <a:off x="5362178" y="733686"/>
            <a:ext cx="3773287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2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2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50000"/>
              </a:spcAft>
              <a:buClr>
                <a:srgbClr val="F28E00"/>
              </a:buClr>
            </a:pPr>
            <a:r>
              <a:rPr lang="en-GB" sz="1600" b="1" baseline="0" dirty="0" smtClean="0">
                <a:solidFill>
                  <a:srgbClr val="006600"/>
                </a:solidFill>
              </a:rPr>
              <a:t>→ </a:t>
            </a:r>
            <a:r>
              <a:rPr lang="en-GB" sz="1600" baseline="0" dirty="0" smtClean="0"/>
              <a:t>Unsuccessful cold RF test result with</a:t>
            </a:r>
            <a:br>
              <a:rPr lang="en-GB" sz="1600" baseline="0" dirty="0" smtClean="0"/>
            </a:br>
            <a:r>
              <a:rPr lang="en-GB" sz="1600" baseline="0" dirty="0" smtClean="0"/>
              <a:t>quench at </a:t>
            </a:r>
            <a:r>
              <a:rPr lang="en-GB" sz="1600" b="1" baseline="0" dirty="0" smtClean="0">
                <a:solidFill>
                  <a:srgbClr val="FF0000"/>
                </a:solidFill>
              </a:rPr>
              <a:t>22 MV/m</a:t>
            </a:r>
            <a:r>
              <a:rPr lang="en-GB" sz="1600" b="1" baseline="0" dirty="0" smtClean="0"/>
              <a:t>, </a:t>
            </a:r>
            <a:r>
              <a:rPr lang="en-GB" sz="1600" b="1" baseline="0" dirty="0" smtClean="0">
                <a:solidFill>
                  <a:srgbClr val="006600"/>
                </a:solidFill>
              </a:rPr>
              <a:t>no FE</a:t>
            </a:r>
          </a:p>
        </p:txBody>
      </p:sp>
    </p:spTree>
    <p:extLst>
      <p:ext uri="{BB962C8B-B14F-4D97-AF65-F5344CB8AC3E}">
        <p14:creationId xmlns:p14="http://schemas.microsoft.com/office/powerpoint/2010/main" val="2792167322"/>
      </p:ext>
    </p:extLst>
  </p:cSld>
  <p:clrMapOvr>
    <a:masterClrMapping/>
  </p:clrMapOvr>
</p:sld>
</file>

<file path=ppt/theme/theme1.xml><?xml version="1.0" encoding="utf-8"?>
<a:theme xmlns:a="http://schemas.openxmlformats.org/drawingml/2006/main" name="PPT-Vorlage_en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PPT-Vorlage_en</Template>
  <TotalTime>0</TotalTime>
  <Words>1367</Words>
  <Application>Microsoft Office PowerPoint</Application>
  <PresentationFormat>Bildschirmpräsentation (4:3)</PresentationFormat>
  <Paragraphs>271</Paragraphs>
  <Slides>24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5" baseType="lpstr">
      <vt:lpstr>PPT-Vorlage_en</vt:lpstr>
      <vt:lpstr>PowerPoint-Präsentation</vt:lpstr>
      <vt:lpstr>PowerPoint-Präsentation</vt:lpstr>
      <vt:lpstr>Goal of the SRF R&amp;D</vt:lpstr>
      <vt:lpstr>European ILC-HiGrade programme</vt:lpstr>
      <vt:lpstr>Fabrication scheme of the ILC-HiGrade cavities</vt:lpstr>
      <vt:lpstr>Cold RF results of ILC-HiGrade cavities</vt:lpstr>
      <vt:lpstr>Optical inspection of the cavities</vt:lpstr>
      <vt:lpstr>Progress in quality assurance for industrial cavity production</vt:lpstr>
      <vt:lpstr>Cold RF tests vs. surface quality</vt:lpstr>
      <vt:lpstr>Typical surface defects: welding spatters</vt:lpstr>
      <vt:lpstr>Surface profilometry by using “Replica”</vt:lpstr>
      <vt:lpstr>Typical surface defects: foreign inclusions</vt:lpstr>
      <vt:lpstr>Quench localization: T-mapping</vt:lpstr>
      <vt:lpstr>Quench localization by “Second sound”</vt:lpstr>
      <vt:lpstr>“Mapping” new approach the 2nd sound quench localization</vt:lpstr>
      <vt:lpstr>PowerPoint-Präsentation</vt:lpstr>
      <vt:lpstr>Cavity treatment and repair techniques</vt:lpstr>
      <vt:lpstr>Centrifugal Barrel Polishing (CBP) of Nb cavities</vt:lpstr>
      <vt:lpstr>PowerPoint-Präsentation</vt:lpstr>
      <vt:lpstr>CBP optimization using a coupon cavity</vt:lpstr>
      <vt:lpstr>Profilometry of coupons</vt:lpstr>
      <vt:lpstr>PowerPoint-Präsentation</vt:lpstr>
      <vt:lpstr>High Q0 R&amp;D</vt:lpstr>
      <vt:lpstr>PowerPoint-Präsentation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A. Navitski</dc:creator>
  <cp:lastModifiedBy>Navitski, Aliaksandr</cp:lastModifiedBy>
  <cp:revision>1045</cp:revision>
  <cp:lastPrinted>2012-10-31T21:54:44Z</cp:lastPrinted>
  <dcterms:created xsi:type="dcterms:W3CDTF">2011-11-28T09:11:10Z</dcterms:created>
  <dcterms:modified xsi:type="dcterms:W3CDTF">2014-12-12T11:25:09Z</dcterms:modified>
</cp:coreProperties>
</file>