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avi" ContentType="video/x-msvide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8" r:id="rId5"/>
  </p:sldMasterIdLst>
  <p:notesMasterIdLst>
    <p:notesMasterId r:id="rId32"/>
  </p:notesMasterIdLst>
  <p:sldIdLst>
    <p:sldId id="256" r:id="rId6"/>
    <p:sldId id="283" r:id="rId7"/>
    <p:sldId id="306" r:id="rId8"/>
    <p:sldId id="261" r:id="rId9"/>
    <p:sldId id="271" r:id="rId10"/>
    <p:sldId id="284" r:id="rId11"/>
    <p:sldId id="285" r:id="rId12"/>
    <p:sldId id="286" r:id="rId13"/>
    <p:sldId id="287" r:id="rId14"/>
    <p:sldId id="288" r:id="rId15"/>
    <p:sldId id="289" r:id="rId16"/>
    <p:sldId id="290" r:id="rId17"/>
    <p:sldId id="291" r:id="rId18"/>
    <p:sldId id="292" r:id="rId19"/>
    <p:sldId id="293" r:id="rId20"/>
    <p:sldId id="296" r:id="rId21"/>
    <p:sldId id="307" r:id="rId22"/>
    <p:sldId id="298" r:id="rId23"/>
    <p:sldId id="299" r:id="rId24"/>
    <p:sldId id="300" r:id="rId25"/>
    <p:sldId id="309" r:id="rId26"/>
    <p:sldId id="301" r:id="rId27"/>
    <p:sldId id="303" r:id="rId28"/>
    <p:sldId id="304" r:id="rId29"/>
    <p:sldId id="305" r:id="rId30"/>
    <p:sldId id="308"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3" d="100"/>
          <a:sy n="73" d="100"/>
        </p:scale>
        <p:origin x="460" y="4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A3A62B-AB18-4AD0-A92F-91A7AA6696A3}" type="datetimeFigureOut">
              <a:rPr lang="en-US" smtClean="0"/>
              <a:t>4/20/2015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A49BD4-0278-4CD7-818E-CE650683703C}" type="slidenum">
              <a:rPr lang="en-US" smtClean="0"/>
              <a:t>‹#›</a:t>
            </a:fld>
            <a:endParaRPr lang="en-US"/>
          </a:p>
        </p:txBody>
      </p:sp>
    </p:spTree>
    <p:extLst>
      <p:ext uri="{BB962C8B-B14F-4D97-AF65-F5344CB8AC3E}">
        <p14:creationId xmlns:p14="http://schemas.microsoft.com/office/powerpoint/2010/main" val="2019489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5C96CB-171E-427E-9E15-68A55D082334}" type="datetimeFigureOut">
              <a:rPr lang="en-US" smtClean="0"/>
              <a:pPr/>
              <a:t>4/20/2015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2AD05-9283-47E9-89EB-8F39906D159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5C96CB-171E-427E-9E15-68A55D082334}" type="datetimeFigureOut">
              <a:rPr lang="en-US" smtClean="0"/>
              <a:pPr/>
              <a:t>4/20/2015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2AD05-9283-47E9-89EB-8F39906D159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5C96CB-171E-427E-9E15-68A55D082334}" type="datetimeFigureOut">
              <a:rPr lang="en-US" smtClean="0"/>
              <a:pPr/>
              <a:t>4/20/2015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2AD05-9283-47E9-89EB-8F39906D159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38F9ABA-8C58-4568-ADE5-8A40CB7271F5}" type="slidenum">
              <a:rPr lang="en-US"/>
              <a:pPr/>
              <a:t>‹#›</a:t>
            </a:fld>
            <a:endParaRPr lang="en-US"/>
          </a:p>
        </p:txBody>
      </p:sp>
    </p:spTree>
    <p:extLst>
      <p:ext uri="{BB962C8B-B14F-4D97-AF65-F5344CB8AC3E}">
        <p14:creationId xmlns:p14="http://schemas.microsoft.com/office/powerpoint/2010/main" val="19228326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F458597-2619-490A-A66B-153D05803AE0}" type="slidenum">
              <a:rPr lang="en-US"/>
              <a:pPr/>
              <a:t>‹#›</a:t>
            </a:fld>
            <a:endParaRPr lang="en-US"/>
          </a:p>
        </p:txBody>
      </p:sp>
    </p:spTree>
    <p:extLst>
      <p:ext uri="{BB962C8B-B14F-4D97-AF65-F5344CB8AC3E}">
        <p14:creationId xmlns:p14="http://schemas.microsoft.com/office/powerpoint/2010/main" val="12338668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D8EBD01-EBFD-4A7C-998B-B378E8D61E35}" type="slidenum">
              <a:rPr lang="en-US"/>
              <a:pPr/>
              <a:t>‹#›</a:t>
            </a:fld>
            <a:endParaRPr lang="en-US"/>
          </a:p>
        </p:txBody>
      </p:sp>
    </p:spTree>
    <p:extLst>
      <p:ext uri="{BB962C8B-B14F-4D97-AF65-F5344CB8AC3E}">
        <p14:creationId xmlns:p14="http://schemas.microsoft.com/office/powerpoint/2010/main" val="22240942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61C6B18-64BA-4F62-903A-558236CCF20A}" type="slidenum">
              <a:rPr lang="en-US"/>
              <a:pPr/>
              <a:t>‹#›</a:t>
            </a:fld>
            <a:endParaRPr lang="en-US"/>
          </a:p>
        </p:txBody>
      </p:sp>
    </p:spTree>
    <p:extLst>
      <p:ext uri="{BB962C8B-B14F-4D97-AF65-F5344CB8AC3E}">
        <p14:creationId xmlns:p14="http://schemas.microsoft.com/office/powerpoint/2010/main" val="29800963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09CB1F9B-6A32-445F-A5DA-A323A900C0D0}" type="slidenum">
              <a:rPr lang="en-US"/>
              <a:pPr/>
              <a:t>‹#›</a:t>
            </a:fld>
            <a:endParaRPr lang="en-US"/>
          </a:p>
        </p:txBody>
      </p:sp>
    </p:spTree>
    <p:extLst>
      <p:ext uri="{BB962C8B-B14F-4D97-AF65-F5344CB8AC3E}">
        <p14:creationId xmlns:p14="http://schemas.microsoft.com/office/powerpoint/2010/main" val="1909628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A3A7B7E-33AE-4D88-98D1-EE1B35DB6689}" type="slidenum">
              <a:rPr lang="en-US"/>
              <a:pPr/>
              <a:t>‹#›</a:t>
            </a:fld>
            <a:endParaRPr lang="en-US"/>
          </a:p>
        </p:txBody>
      </p:sp>
    </p:spTree>
    <p:extLst>
      <p:ext uri="{BB962C8B-B14F-4D97-AF65-F5344CB8AC3E}">
        <p14:creationId xmlns:p14="http://schemas.microsoft.com/office/powerpoint/2010/main" val="15674969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D35289A-3D69-4940-8E2F-3808B123D4F5}" type="slidenum">
              <a:rPr lang="en-US"/>
              <a:pPr/>
              <a:t>‹#›</a:t>
            </a:fld>
            <a:endParaRPr lang="en-US"/>
          </a:p>
        </p:txBody>
      </p:sp>
    </p:spTree>
    <p:extLst>
      <p:ext uri="{BB962C8B-B14F-4D97-AF65-F5344CB8AC3E}">
        <p14:creationId xmlns:p14="http://schemas.microsoft.com/office/powerpoint/2010/main" val="24618016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7A3F3DA-8ECD-4B29-A7A1-B381E83823F9}" type="slidenum">
              <a:rPr lang="en-US"/>
              <a:pPr/>
              <a:t>‹#›</a:t>
            </a:fld>
            <a:endParaRPr lang="en-US"/>
          </a:p>
        </p:txBody>
      </p:sp>
    </p:spTree>
    <p:extLst>
      <p:ext uri="{BB962C8B-B14F-4D97-AF65-F5344CB8AC3E}">
        <p14:creationId xmlns:p14="http://schemas.microsoft.com/office/powerpoint/2010/main" val="1299767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5C96CB-171E-427E-9E15-68A55D082334}" type="datetimeFigureOut">
              <a:rPr lang="en-US" smtClean="0"/>
              <a:pPr/>
              <a:t>4/20/2015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2AD05-9283-47E9-89EB-8F39906D1592}"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920571B-ACD3-42EB-81F6-6F2E9A64765F}" type="slidenum">
              <a:rPr lang="en-US"/>
              <a:pPr/>
              <a:t>‹#›</a:t>
            </a:fld>
            <a:endParaRPr lang="en-US"/>
          </a:p>
        </p:txBody>
      </p:sp>
    </p:spTree>
    <p:extLst>
      <p:ext uri="{BB962C8B-B14F-4D97-AF65-F5344CB8AC3E}">
        <p14:creationId xmlns:p14="http://schemas.microsoft.com/office/powerpoint/2010/main" val="21493603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C943CB1-3173-4164-8745-8F6888DBD003}" type="slidenum">
              <a:rPr lang="en-US"/>
              <a:pPr/>
              <a:t>‹#›</a:t>
            </a:fld>
            <a:endParaRPr lang="en-US"/>
          </a:p>
        </p:txBody>
      </p:sp>
    </p:spTree>
    <p:extLst>
      <p:ext uri="{BB962C8B-B14F-4D97-AF65-F5344CB8AC3E}">
        <p14:creationId xmlns:p14="http://schemas.microsoft.com/office/powerpoint/2010/main" val="4145032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DDC2C1B-0C4F-48EF-AEFB-5BC70D45CE4B}" type="slidenum">
              <a:rPr lang="en-US"/>
              <a:pPr/>
              <a:t>‹#›</a:t>
            </a:fld>
            <a:endParaRPr lang="en-US"/>
          </a:p>
        </p:txBody>
      </p:sp>
    </p:spTree>
    <p:extLst>
      <p:ext uri="{BB962C8B-B14F-4D97-AF65-F5344CB8AC3E}">
        <p14:creationId xmlns:p14="http://schemas.microsoft.com/office/powerpoint/2010/main" val="30035362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38F9ABA-8C58-4568-ADE5-8A40CB7271F5}" type="slidenum">
              <a:rPr lang="en-US"/>
              <a:pPr/>
              <a:t>‹#›</a:t>
            </a:fld>
            <a:endParaRPr lang="en-US"/>
          </a:p>
        </p:txBody>
      </p:sp>
    </p:spTree>
    <p:extLst>
      <p:ext uri="{BB962C8B-B14F-4D97-AF65-F5344CB8AC3E}">
        <p14:creationId xmlns:p14="http://schemas.microsoft.com/office/powerpoint/2010/main" val="16274703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F458597-2619-490A-A66B-153D05803AE0}" type="slidenum">
              <a:rPr lang="en-US"/>
              <a:pPr/>
              <a:t>‹#›</a:t>
            </a:fld>
            <a:endParaRPr lang="en-US"/>
          </a:p>
        </p:txBody>
      </p:sp>
    </p:spTree>
    <p:extLst>
      <p:ext uri="{BB962C8B-B14F-4D97-AF65-F5344CB8AC3E}">
        <p14:creationId xmlns:p14="http://schemas.microsoft.com/office/powerpoint/2010/main" val="42091378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D8EBD01-EBFD-4A7C-998B-B378E8D61E35}" type="slidenum">
              <a:rPr lang="en-US"/>
              <a:pPr/>
              <a:t>‹#›</a:t>
            </a:fld>
            <a:endParaRPr lang="en-US"/>
          </a:p>
        </p:txBody>
      </p:sp>
    </p:spTree>
    <p:extLst>
      <p:ext uri="{BB962C8B-B14F-4D97-AF65-F5344CB8AC3E}">
        <p14:creationId xmlns:p14="http://schemas.microsoft.com/office/powerpoint/2010/main" val="36289094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61C6B18-64BA-4F62-903A-558236CCF20A}" type="slidenum">
              <a:rPr lang="en-US"/>
              <a:pPr/>
              <a:t>‹#›</a:t>
            </a:fld>
            <a:endParaRPr lang="en-US"/>
          </a:p>
        </p:txBody>
      </p:sp>
    </p:spTree>
    <p:extLst>
      <p:ext uri="{BB962C8B-B14F-4D97-AF65-F5344CB8AC3E}">
        <p14:creationId xmlns:p14="http://schemas.microsoft.com/office/powerpoint/2010/main" val="17328057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09CB1F9B-6A32-445F-A5DA-A323A900C0D0}" type="slidenum">
              <a:rPr lang="en-US"/>
              <a:pPr/>
              <a:t>‹#›</a:t>
            </a:fld>
            <a:endParaRPr lang="en-US"/>
          </a:p>
        </p:txBody>
      </p:sp>
    </p:spTree>
    <p:extLst>
      <p:ext uri="{BB962C8B-B14F-4D97-AF65-F5344CB8AC3E}">
        <p14:creationId xmlns:p14="http://schemas.microsoft.com/office/powerpoint/2010/main" val="5085145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A3A7B7E-33AE-4D88-98D1-EE1B35DB6689}" type="slidenum">
              <a:rPr lang="en-US"/>
              <a:pPr/>
              <a:t>‹#›</a:t>
            </a:fld>
            <a:endParaRPr lang="en-US"/>
          </a:p>
        </p:txBody>
      </p:sp>
    </p:spTree>
    <p:extLst>
      <p:ext uri="{BB962C8B-B14F-4D97-AF65-F5344CB8AC3E}">
        <p14:creationId xmlns:p14="http://schemas.microsoft.com/office/powerpoint/2010/main" val="15304663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D35289A-3D69-4940-8E2F-3808B123D4F5}" type="slidenum">
              <a:rPr lang="en-US"/>
              <a:pPr/>
              <a:t>‹#›</a:t>
            </a:fld>
            <a:endParaRPr lang="en-US"/>
          </a:p>
        </p:txBody>
      </p:sp>
    </p:spTree>
    <p:extLst>
      <p:ext uri="{BB962C8B-B14F-4D97-AF65-F5344CB8AC3E}">
        <p14:creationId xmlns:p14="http://schemas.microsoft.com/office/powerpoint/2010/main" val="1574241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5C96CB-171E-427E-9E15-68A55D082334}" type="datetimeFigureOut">
              <a:rPr lang="en-US" smtClean="0"/>
              <a:pPr/>
              <a:t>4/20/2015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2AD05-9283-47E9-89EB-8F39906D1592}"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7A3F3DA-8ECD-4B29-A7A1-B381E83823F9}" type="slidenum">
              <a:rPr lang="en-US"/>
              <a:pPr/>
              <a:t>‹#›</a:t>
            </a:fld>
            <a:endParaRPr lang="en-US"/>
          </a:p>
        </p:txBody>
      </p:sp>
    </p:spTree>
    <p:extLst>
      <p:ext uri="{BB962C8B-B14F-4D97-AF65-F5344CB8AC3E}">
        <p14:creationId xmlns:p14="http://schemas.microsoft.com/office/powerpoint/2010/main" val="9377419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920571B-ACD3-42EB-81F6-6F2E9A64765F}" type="slidenum">
              <a:rPr lang="en-US"/>
              <a:pPr/>
              <a:t>‹#›</a:t>
            </a:fld>
            <a:endParaRPr lang="en-US"/>
          </a:p>
        </p:txBody>
      </p:sp>
    </p:spTree>
    <p:extLst>
      <p:ext uri="{BB962C8B-B14F-4D97-AF65-F5344CB8AC3E}">
        <p14:creationId xmlns:p14="http://schemas.microsoft.com/office/powerpoint/2010/main" val="97331638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C943CB1-3173-4164-8745-8F6888DBD003}" type="slidenum">
              <a:rPr lang="en-US"/>
              <a:pPr/>
              <a:t>‹#›</a:t>
            </a:fld>
            <a:endParaRPr lang="en-US"/>
          </a:p>
        </p:txBody>
      </p:sp>
    </p:spTree>
    <p:extLst>
      <p:ext uri="{BB962C8B-B14F-4D97-AF65-F5344CB8AC3E}">
        <p14:creationId xmlns:p14="http://schemas.microsoft.com/office/powerpoint/2010/main" val="325670951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DDC2C1B-0C4F-48EF-AEFB-5BC70D45CE4B}" type="slidenum">
              <a:rPr lang="en-US"/>
              <a:pPr/>
              <a:t>‹#›</a:t>
            </a:fld>
            <a:endParaRPr lang="en-US"/>
          </a:p>
        </p:txBody>
      </p:sp>
    </p:spTree>
    <p:extLst>
      <p:ext uri="{BB962C8B-B14F-4D97-AF65-F5344CB8AC3E}">
        <p14:creationId xmlns:p14="http://schemas.microsoft.com/office/powerpoint/2010/main" val="267245389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CD39AB4-E2D2-4FC3-838C-1650C7BAFE87}" type="slidenum">
              <a:rPr lang="en-US"/>
              <a:pPr>
                <a:defRPr/>
              </a:pPr>
              <a:t>‹#›</a:t>
            </a:fld>
            <a:endParaRPr lang="en-US"/>
          </a:p>
        </p:txBody>
      </p:sp>
    </p:spTree>
    <p:extLst>
      <p:ext uri="{BB962C8B-B14F-4D97-AF65-F5344CB8AC3E}">
        <p14:creationId xmlns:p14="http://schemas.microsoft.com/office/powerpoint/2010/main" val="88278613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A512830-E9AD-427C-86BA-1E8F86D4819A}" type="slidenum">
              <a:rPr lang="en-US"/>
              <a:pPr>
                <a:defRPr/>
              </a:pPr>
              <a:t>‹#›</a:t>
            </a:fld>
            <a:endParaRPr lang="en-US"/>
          </a:p>
        </p:txBody>
      </p:sp>
    </p:spTree>
    <p:extLst>
      <p:ext uri="{BB962C8B-B14F-4D97-AF65-F5344CB8AC3E}">
        <p14:creationId xmlns:p14="http://schemas.microsoft.com/office/powerpoint/2010/main" val="275775520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8181A75-6360-49BD-A8D5-35D1BDB965FC}" type="slidenum">
              <a:rPr lang="en-US"/>
              <a:pPr>
                <a:defRPr/>
              </a:pPr>
              <a:t>‹#›</a:t>
            </a:fld>
            <a:endParaRPr lang="en-US"/>
          </a:p>
        </p:txBody>
      </p:sp>
    </p:spTree>
    <p:extLst>
      <p:ext uri="{BB962C8B-B14F-4D97-AF65-F5344CB8AC3E}">
        <p14:creationId xmlns:p14="http://schemas.microsoft.com/office/powerpoint/2010/main" val="264275262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11AE6C9-481A-4C67-A2E9-AEECCD32E6E9}" type="slidenum">
              <a:rPr lang="en-US"/>
              <a:pPr>
                <a:defRPr/>
              </a:pPr>
              <a:t>‹#›</a:t>
            </a:fld>
            <a:endParaRPr lang="en-US"/>
          </a:p>
        </p:txBody>
      </p:sp>
    </p:spTree>
    <p:extLst>
      <p:ext uri="{BB962C8B-B14F-4D97-AF65-F5344CB8AC3E}">
        <p14:creationId xmlns:p14="http://schemas.microsoft.com/office/powerpoint/2010/main" val="291029026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5D72DFA-A496-496D-B491-C8C10E067C7E}" type="slidenum">
              <a:rPr lang="en-US"/>
              <a:pPr>
                <a:defRPr/>
              </a:pPr>
              <a:t>‹#›</a:t>
            </a:fld>
            <a:endParaRPr lang="en-US"/>
          </a:p>
        </p:txBody>
      </p:sp>
    </p:spTree>
    <p:extLst>
      <p:ext uri="{BB962C8B-B14F-4D97-AF65-F5344CB8AC3E}">
        <p14:creationId xmlns:p14="http://schemas.microsoft.com/office/powerpoint/2010/main" val="277941659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D9C9C7A-36DD-4375-913E-82B8E83451C9}" type="slidenum">
              <a:rPr lang="en-US"/>
              <a:pPr>
                <a:defRPr/>
              </a:pPr>
              <a:t>‹#›</a:t>
            </a:fld>
            <a:endParaRPr lang="en-US"/>
          </a:p>
        </p:txBody>
      </p:sp>
    </p:spTree>
    <p:extLst>
      <p:ext uri="{BB962C8B-B14F-4D97-AF65-F5344CB8AC3E}">
        <p14:creationId xmlns:p14="http://schemas.microsoft.com/office/powerpoint/2010/main" val="1029948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5C96CB-171E-427E-9E15-68A55D082334}" type="datetimeFigureOut">
              <a:rPr lang="en-US" smtClean="0"/>
              <a:pPr/>
              <a:t>4/20/2015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12AD05-9283-47E9-89EB-8F39906D1592}"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AF4C8BF-2D8C-406A-B733-DC923378D68B}" type="slidenum">
              <a:rPr lang="en-US"/>
              <a:pPr>
                <a:defRPr/>
              </a:pPr>
              <a:t>‹#›</a:t>
            </a:fld>
            <a:endParaRPr lang="en-US"/>
          </a:p>
        </p:txBody>
      </p:sp>
    </p:spTree>
    <p:extLst>
      <p:ext uri="{BB962C8B-B14F-4D97-AF65-F5344CB8AC3E}">
        <p14:creationId xmlns:p14="http://schemas.microsoft.com/office/powerpoint/2010/main" val="67223584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33ACF4B-045F-4D67-8ED5-B45E91F4994D}" type="slidenum">
              <a:rPr lang="en-US"/>
              <a:pPr>
                <a:defRPr/>
              </a:pPr>
              <a:t>‹#›</a:t>
            </a:fld>
            <a:endParaRPr lang="en-US"/>
          </a:p>
        </p:txBody>
      </p:sp>
    </p:spTree>
    <p:extLst>
      <p:ext uri="{BB962C8B-B14F-4D97-AF65-F5344CB8AC3E}">
        <p14:creationId xmlns:p14="http://schemas.microsoft.com/office/powerpoint/2010/main" val="7163447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621FDEA-5EF0-4E91-8618-5C63639221BD}" type="slidenum">
              <a:rPr lang="en-US"/>
              <a:pPr>
                <a:defRPr/>
              </a:pPr>
              <a:t>‹#›</a:t>
            </a:fld>
            <a:endParaRPr lang="en-US"/>
          </a:p>
        </p:txBody>
      </p:sp>
    </p:spTree>
    <p:extLst>
      <p:ext uri="{BB962C8B-B14F-4D97-AF65-F5344CB8AC3E}">
        <p14:creationId xmlns:p14="http://schemas.microsoft.com/office/powerpoint/2010/main" val="118581141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ABB2575-FE83-4EB4-B596-742A43C0690E}" type="slidenum">
              <a:rPr lang="en-US"/>
              <a:pPr>
                <a:defRPr/>
              </a:pPr>
              <a:t>‹#›</a:t>
            </a:fld>
            <a:endParaRPr lang="en-US"/>
          </a:p>
        </p:txBody>
      </p:sp>
    </p:spTree>
    <p:extLst>
      <p:ext uri="{BB962C8B-B14F-4D97-AF65-F5344CB8AC3E}">
        <p14:creationId xmlns:p14="http://schemas.microsoft.com/office/powerpoint/2010/main" val="104245127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BA0D0B0-05B6-4F76-ADA4-214C22BC1F8A}" type="slidenum">
              <a:rPr lang="en-US"/>
              <a:pPr>
                <a:defRPr/>
              </a:pPr>
              <a:t>‹#›</a:t>
            </a:fld>
            <a:endParaRPr lang="en-US"/>
          </a:p>
        </p:txBody>
      </p:sp>
    </p:spTree>
    <p:extLst>
      <p:ext uri="{BB962C8B-B14F-4D97-AF65-F5344CB8AC3E}">
        <p14:creationId xmlns:p14="http://schemas.microsoft.com/office/powerpoint/2010/main" val="1993526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FF58F4F-208F-4526-919F-08078AE0FA2E}" type="slidenum">
              <a:rPr lang="en-US"/>
              <a:pPr>
                <a:defRPr/>
              </a:pPr>
              <a:t>‹#›</a:t>
            </a:fld>
            <a:endParaRPr lang="en-US"/>
          </a:p>
        </p:txBody>
      </p:sp>
    </p:spTree>
    <p:extLst>
      <p:ext uri="{BB962C8B-B14F-4D97-AF65-F5344CB8AC3E}">
        <p14:creationId xmlns:p14="http://schemas.microsoft.com/office/powerpoint/2010/main" val="15483587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50C8646-B8F4-48E5-A29F-F5628E96A318}" type="slidenum">
              <a:rPr lang="en-US"/>
              <a:pPr>
                <a:defRPr/>
              </a:pPr>
              <a:t>‹#›</a:t>
            </a:fld>
            <a:endParaRPr lang="en-US"/>
          </a:p>
        </p:txBody>
      </p:sp>
    </p:spTree>
    <p:extLst>
      <p:ext uri="{BB962C8B-B14F-4D97-AF65-F5344CB8AC3E}">
        <p14:creationId xmlns:p14="http://schemas.microsoft.com/office/powerpoint/2010/main" val="201726297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2015/4/20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922498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2015/4/20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223811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2015/4/20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80522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5C96CB-171E-427E-9E15-68A55D082334}" type="datetimeFigureOut">
              <a:rPr lang="en-US" smtClean="0"/>
              <a:pPr/>
              <a:t>4/20/2015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12AD05-9283-47E9-89EB-8F39906D1592}"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2015/4/20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609398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2015/4/20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864662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2015/4/20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473844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2015/4/20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114056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2015/4/20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62943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2015/4/20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695058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2015/4/20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09916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2015/4/20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8513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5C96CB-171E-427E-9E15-68A55D082334}" type="datetimeFigureOut">
              <a:rPr lang="en-US" smtClean="0"/>
              <a:pPr/>
              <a:t>4/20/2015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12AD05-9283-47E9-89EB-8F39906D159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5C96CB-171E-427E-9E15-68A55D082334}" type="datetimeFigureOut">
              <a:rPr lang="en-US" smtClean="0"/>
              <a:pPr/>
              <a:t>4/20/2015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12AD05-9283-47E9-89EB-8F39906D159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5C96CB-171E-427E-9E15-68A55D082334}" type="datetimeFigureOut">
              <a:rPr lang="en-US" smtClean="0"/>
              <a:pPr/>
              <a:t>4/20/2015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12AD05-9283-47E9-89EB-8F39906D159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5C96CB-171E-427E-9E15-68A55D082334}" type="datetimeFigureOut">
              <a:rPr lang="en-US" smtClean="0"/>
              <a:pPr/>
              <a:t>4/20/2015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12AD05-9283-47E9-89EB-8F39906D159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6" Type="http://schemas.openxmlformats.org/officeDocument/2006/relationships/image" Target="../media/image2.jpeg"/><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1.jpe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5C96CB-171E-427E-9E15-68A55D082334}" type="datetimeFigureOut">
              <a:rPr lang="en-US" smtClean="0"/>
              <a:pPr/>
              <a:t>4/20/2015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12AD05-9283-47E9-89EB-8F39906D159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194" name="Picture 11" descr="SlideFooterBlue.jp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6334125"/>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Picture 10" descr="SlideHeaderBlue.jpg"/>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9144000" cy="13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819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7F7F7F"/>
                </a:solidFill>
                <a:latin typeface="+mn-lt"/>
                <a:ea typeface="+mn-ea"/>
              </a:defRPr>
            </a:lvl1pPr>
          </a:lstStyle>
          <a:p>
            <a:pPr fontAlgn="base">
              <a:spcBef>
                <a:spcPct val="0"/>
              </a:spcBef>
              <a:spcAft>
                <a:spcPct val="0"/>
              </a:spcAft>
            </a:pPr>
            <a:endParaRPr lang="en-US" smtClean="0"/>
          </a:p>
        </p:txBody>
      </p:sp>
      <p:sp>
        <p:nvSpPr>
          <p:cNvPr id="12"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7F7F7F"/>
                </a:solidFill>
                <a:latin typeface="+mn-lt"/>
                <a:ea typeface="+mn-ea"/>
              </a:defRPr>
            </a:lvl1pPr>
          </a:lstStyle>
          <a:p>
            <a:pPr fontAlgn="base">
              <a:spcBef>
                <a:spcPct val="0"/>
              </a:spcBef>
              <a:spcAft>
                <a:spcPct val="0"/>
              </a:spcAft>
            </a:pPr>
            <a:endParaRPr lang="en-US" smtClean="0"/>
          </a:p>
        </p:txBody>
      </p:sp>
      <p:sp>
        <p:nvSpPr>
          <p:cNvPr id="13" name="Slide Number Placeholder 5"/>
          <p:cNvSpPr>
            <a:spLocks noGrp="1"/>
          </p:cNvSpPr>
          <p:nvPr>
            <p:ph type="sldNum" sz="quarter" idx="4"/>
          </p:nvPr>
        </p:nvSpPr>
        <p:spPr>
          <a:xfrm>
            <a:off x="68580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BFBFBF"/>
                </a:solidFill>
                <a:latin typeface="+mn-lt"/>
                <a:ea typeface="+mn-ea"/>
              </a:defRPr>
            </a:lvl1pPr>
          </a:lstStyle>
          <a:p>
            <a:pPr fontAlgn="base">
              <a:spcBef>
                <a:spcPct val="0"/>
              </a:spcBef>
              <a:spcAft>
                <a:spcPct val="0"/>
              </a:spcAft>
            </a:pPr>
            <a:fld id="{2D779453-217D-4C6B-A1CE-4E2E37D948BD}" type="slidenum">
              <a:rPr lang="en-US" smtClean="0"/>
              <a:pPr fontAlgn="base">
                <a:spcBef>
                  <a:spcPct val="0"/>
                </a:spcBef>
                <a:spcAft>
                  <a:spcPct val="0"/>
                </a:spcAft>
              </a:pPr>
              <a:t>‹#›</a:t>
            </a:fld>
            <a:endParaRPr lang="en-US" smtClean="0"/>
          </a:p>
        </p:txBody>
      </p:sp>
    </p:spTree>
    <p:extLst>
      <p:ext uri="{BB962C8B-B14F-4D97-AF65-F5344CB8AC3E}">
        <p14:creationId xmlns:p14="http://schemas.microsoft.com/office/powerpoint/2010/main" val="28556822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457200" rtl="0" fontAlgn="base">
        <a:spcBef>
          <a:spcPct val="0"/>
        </a:spcBef>
        <a:spcAft>
          <a:spcPct val="0"/>
        </a:spcAft>
        <a:defRPr sz="2600" b="1">
          <a:solidFill>
            <a:srgbClr val="1F497D"/>
          </a:solidFill>
          <a:latin typeface="+mj-lt"/>
          <a:ea typeface="+mj-ea"/>
          <a:cs typeface="+mj-cs"/>
        </a:defRPr>
      </a:lvl1pPr>
      <a:lvl2pPr algn="l" defTabSz="457200" rtl="0" fontAlgn="base">
        <a:spcBef>
          <a:spcPct val="0"/>
        </a:spcBef>
        <a:spcAft>
          <a:spcPct val="0"/>
        </a:spcAft>
        <a:defRPr sz="2600" b="1">
          <a:solidFill>
            <a:srgbClr val="1F497D"/>
          </a:solidFill>
          <a:latin typeface="Trebuchet MS" pitchFamily="34" charset="0"/>
          <a:ea typeface="ＭＳ Ｐゴシック" pitchFamily="34" charset="-128"/>
        </a:defRPr>
      </a:lvl2pPr>
      <a:lvl3pPr algn="l" defTabSz="457200" rtl="0" fontAlgn="base">
        <a:spcBef>
          <a:spcPct val="0"/>
        </a:spcBef>
        <a:spcAft>
          <a:spcPct val="0"/>
        </a:spcAft>
        <a:defRPr sz="2600" b="1">
          <a:solidFill>
            <a:srgbClr val="1F497D"/>
          </a:solidFill>
          <a:latin typeface="Trebuchet MS" pitchFamily="34" charset="0"/>
          <a:ea typeface="ＭＳ Ｐゴシック" pitchFamily="34" charset="-128"/>
        </a:defRPr>
      </a:lvl3pPr>
      <a:lvl4pPr algn="l" defTabSz="457200" rtl="0" fontAlgn="base">
        <a:spcBef>
          <a:spcPct val="0"/>
        </a:spcBef>
        <a:spcAft>
          <a:spcPct val="0"/>
        </a:spcAft>
        <a:defRPr sz="2600" b="1">
          <a:solidFill>
            <a:srgbClr val="1F497D"/>
          </a:solidFill>
          <a:latin typeface="Trebuchet MS" pitchFamily="34" charset="0"/>
          <a:ea typeface="ＭＳ Ｐゴシック" pitchFamily="34" charset="-128"/>
        </a:defRPr>
      </a:lvl4pPr>
      <a:lvl5pPr algn="l" defTabSz="457200" rtl="0" fontAlgn="base">
        <a:spcBef>
          <a:spcPct val="0"/>
        </a:spcBef>
        <a:spcAft>
          <a:spcPct val="0"/>
        </a:spcAft>
        <a:defRPr sz="2600" b="1">
          <a:solidFill>
            <a:srgbClr val="1F497D"/>
          </a:solidFill>
          <a:latin typeface="Trebuchet MS" pitchFamily="34" charset="0"/>
          <a:ea typeface="ＭＳ Ｐゴシック" pitchFamily="34" charset="-128"/>
        </a:defRPr>
      </a:lvl5pPr>
      <a:lvl6pPr marL="457200" algn="l" defTabSz="457200" rtl="0" fontAlgn="base">
        <a:spcBef>
          <a:spcPct val="0"/>
        </a:spcBef>
        <a:spcAft>
          <a:spcPct val="0"/>
        </a:spcAft>
        <a:defRPr sz="2600" b="1">
          <a:solidFill>
            <a:srgbClr val="1F497D"/>
          </a:solidFill>
          <a:latin typeface="Trebuchet MS" pitchFamily="34" charset="0"/>
          <a:ea typeface="ＭＳ Ｐゴシック" pitchFamily="34" charset="-128"/>
        </a:defRPr>
      </a:lvl6pPr>
      <a:lvl7pPr marL="914400" algn="l" defTabSz="457200" rtl="0" fontAlgn="base">
        <a:spcBef>
          <a:spcPct val="0"/>
        </a:spcBef>
        <a:spcAft>
          <a:spcPct val="0"/>
        </a:spcAft>
        <a:defRPr sz="2600" b="1">
          <a:solidFill>
            <a:srgbClr val="1F497D"/>
          </a:solidFill>
          <a:latin typeface="Trebuchet MS" pitchFamily="34" charset="0"/>
          <a:ea typeface="ＭＳ Ｐゴシック" pitchFamily="34" charset="-128"/>
        </a:defRPr>
      </a:lvl7pPr>
      <a:lvl8pPr marL="1371600" algn="l" defTabSz="457200" rtl="0" fontAlgn="base">
        <a:spcBef>
          <a:spcPct val="0"/>
        </a:spcBef>
        <a:spcAft>
          <a:spcPct val="0"/>
        </a:spcAft>
        <a:defRPr sz="2600" b="1">
          <a:solidFill>
            <a:srgbClr val="1F497D"/>
          </a:solidFill>
          <a:latin typeface="Trebuchet MS" pitchFamily="34" charset="0"/>
          <a:ea typeface="ＭＳ Ｐゴシック" pitchFamily="34" charset="-128"/>
        </a:defRPr>
      </a:lvl8pPr>
      <a:lvl9pPr marL="1828800" algn="l" defTabSz="457200" rtl="0" fontAlgn="base">
        <a:spcBef>
          <a:spcPct val="0"/>
        </a:spcBef>
        <a:spcAft>
          <a:spcPct val="0"/>
        </a:spcAft>
        <a:defRPr sz="2600" b="1">
          <a:solidFill>
            <a:srgbClr val="1F497D"/>
          </a:solidFill>
          <a:latin typeface="Trebuchet MS" pitchFamily="34" charset="0"/>
          <a:ea typeface="ＭＳ Ｐゴシック" pitchFamily="34" charset="-128"/>
        </a:defRPr>
      </a:lvl9pPr>
    </p:titleStyle>
    <p:bodyStyle>
      <a:lvl1pPr marL="342900" indent="-342900" algn="l" defTabSz="457200" rtl="0" fontAlgn="base">
        <a:spcBef>
          <a:spcPct val="20000"/>
        </a:spcBef>
        <a:spcAft>
          <a:spcPct val="0"/>
        </a:spcAft>
        <a:buClr>
          <a:srgbClr val="1F497D"/>
        </a:buClr>
        <a:buFont typeface="Arial" charset="0"/>
        <a:buChar char="•"/>
        <a:defRPr>
          <a:solidFill>
            <a:srgbClr val="7F7F7F"/>
          </a:solidFill>
          <a:latin typeface="+mn-lt"/>
          <a:ea typeface="+mn-ea"/>
          <a:cs typeface="+mn-cs"/>
        </a:defRPr>
      </a:lvl1pPr>
      <a:lvl2pPr marL="742950" indent="-285750" algn="l" defTabSz="457200" rtl="0" fontAlgn="base">
        <a:spcBef>
          <a:spcPct val="20000"/>
        </a:spcBef>
        <a:spcAft>
          <a:spcPct val="0"/>
        </a:spcAft>
        <a:buClr>
          <a:srgbClr val="1F497D"/>
        </a:buClr>
        <a:buFont typeface="Arial" charset="0"/>
        <a:buChar char="–"/>
        <a:defRPr sz="1600">
          <a:solidFill>
            <a:srgbClr val="7F7F7F"/>
          </a:solidFill>
          <a:latin typeface="+mn-lt"/>
          <a:ea typeface="+mn-ea"/>
        </a:defRPr>
      </a:lvl2pPr>
      <a:lvl3pPr marL="1143000" indent="-228600" algn="l" defTabSz="457200" rtl="0" fontAlgn="base">
        <a:spcBef>
          <a:spcPct val="20000"/>
        </a:spcBef>
        <a:spcAft>
          <a:spcPct val="0"/>
        </a:spcAft>
        <a:buClr>
          <a:srgbClr val="1F497D"/>
        </a:buClr>
        <a:buFont typeface="Arial" charset="0"/>
        <a:buChar char="•"/>
        <a:defRPr sz="1400">
          <a:solidFill>
            <a:srgbClr val="7F7F7F"/>
          </a:solidFill>
          <a:latin typeface="+mn-lt"/>
          <a:ea typeface="+mn-ea"/>
        </a:defRPr>
      </a:lvl3pPr>
      <a:lvl4pPr marL="1600200" indent="-228600" algn="l" defTabSz="457200" rtl="0" fontAlgn="base">
        <a:spcBef>
          <a:spcPct val="20000"/>
        </a:spcBef>
        <a:spcAft>
          <a:spcPct val="0"/>
        </a:spcAft>
        <a:buClr>
          <a:srgbClr val="1F497D"/>
        </a:buClr>
        <a:buFont typeface="Arial" charset="0"/>
        <a:buChar char="–"/>
        <a:defRPr sz="1400">
          <a:solidFill>
            <a:srgbClr val="7F7F7F"/>
          </a:solidFill>
          <a:latin typeface="+mn-lt"/>
          <a:ea typeface="+mn-ea"/>
        </a:defRPr>
      </a:lvl4pPr>
      <a:lvl5pPr marL="2057400" indent="-228600" algn="l" defTabSz="457200" rtl="0" fontAlgn="base">
        <a:spcBef>
          <a:spcPct val="20000"/>
        </a:spcBef>
        <a:spcAft>
          <a:spcPct val="0"/>
        </a:spcAft>
        <a:buClr>
          <a:srgbClr val="1F497D"/>
        </a:buClr>
        <a:buFont typeface="Arial" charset="0"/>
        <a:buChar char="»"/>
        <a:defRPr sz="1400">
          <a:solidFill>
            <a:srgbClr val="7F7F7F"/>
          </a:solidFill>
          <a:latin typeface="+mn-lt"/>
          <a:ea typeface="+mn-ea"/>
        </a:defRPr>
      </a:lvl5pPr>
      <a:lvl6pPr marL="2514600" indent="-228600" algn="l" defTabSz="457200" rtl="0" fontAlgn="base">
        <a:spcBef>
          <a:spcPct val="20000"/>
        </a:spcBef>
        <a:spcAft>
          <a:spcPct val="0"/>
        </a:spcAft>
        <a:buClr>
          <a:srgbClr val="1F497D"/>
        </a:buClr>
        <a:buFont typeface="Arial" charset="0"/>
        <a:buChar char="»"/>
        <a:defRPr sz="1400">
          <a:solidFill>
            <a:srgbClr val="7F7F7F"/>
          </a:solidFill>
          <a:latin typeface="+mn-lt"/>
          <a:ea typeface="+mn-ea"/>
        </a:defRPr>
      </a:lvl6pPr>
      <a:lvl7pPr marL="2971800" indent="-228600" algn="l" defTabSz="457200" rtl="0" fontAlgn="base">
        <a:spcBef>
          <a:spcPct val="20000"/>
        </a:spcBef>
        <a:spcAft>
          <a:spcPct val="0"/>
        </a:spcAft>
        <a:buClr>
          <a:srgbClr val="1F497D"/>
        </a:buClr>
        <a:buFont typeface="Arial" charset="0"/>
        <a:buChar char="»"/>
        <a:defRPr sz="1400">
          <a:solidFill>
            <a:srgbClr val="7F7F7F"/>
          </a:solidFill>
          <a:latin typeface="+mn-lt"/>
          <a:ea typeface="+mn-ea"/>
        </a:defRPr>
      </a:lvl7pPr>
      <a:lvl8pPr marL="3429000" indent="-228600" algn="l" defTabSz="457200" rtl="0" fontAlgn="base">
        <a:spcBef>
          <a:spcPct val="20000"/>
        </a:spcBef>
        <a:spcAft>
          <a:spcPct val="0"/>
        </a:spcAft>
        <a:buClr>
          <a:srgbClr val="1F497D"/>
        </a:buClr>
        <a:buFont typeface="Arial" charset="0"/>
        <a:buChar char="»"/>
        <a:defRPr sz="1400">
          <a:solidFill>
            <a:srgbClr val="7F7F7F"/>
          </a:solidFill>
          <a:latin typeface="+mn-lt"/>
          <a:ea typeface="+mn-ea"/>
        </a:defRPr>
      </a:lvl8pPr>
      <a:lvl9pPr marL="3886200" indent="-228600" algn="l" defTabSz="457200" rtl="0" fontAlgn="base">
        <a:spcBef>
          <a:spcPct val="20000"/>
        </a:spcBef>
        <a:spcAft>
          <a:spcPct val="0"/>
        </a:spcAft>
        <a:buClr>
          <a:srgbClr val="1F497D"/>
        </a:buClr>
        <a:buFont typeface="Arial" charset="0"/>
        <a:buChar char="»"/>
        <a:defRPr sz="1400">
          <a:solidFill>
            <a:srgbClr val="7F7F7F"/>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194" name="Picture 11" descr="SlideFooterBlue.jp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6334125"/>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Picture 10" descr="SlideHeaderBlue.jpg"/>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9144000" cy="13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819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7F7F7F"/>
                </a:solidFill>
                <a:latin typeface="+mn-lt"/>
                <a:ea typeface="+mn-ea"/>
              </a:defRPr>
            </a:lvl1pPr>
          </a:lstStyle>
          <a:p>
            <a:pPr fontAlgn="base">
              <a:spcBef>
                <a:spcPct val="0"/>
              </a:spcBef>
              <a:spcAft>
                <a:spcPct val="0"/>
              </a:spcAft>
            </a:pPr>
            <a:endParaRPr lang="en-US" smtClean="0"/>
          </a:p>
        </p:txBody>
      </p:sp>
      <p:sp>
        <p:nvSpPr>
          <p:cNvPr id="12"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7F7F7F"/>
                </a:solidFill>
                <a:latin typeface="+mn-lt"/>
                <a:ea typeface="+mn-ea"/>
              </a:defRPr>
            </a:lvl1pPr>
          </a:lstStyle>
          <a:p>
            <a:pPr fontAlgn="base">
              <a:spcBef>
                <a:spcPct val="0"/>
              </a:spcBef>
              <a:spcAft>
                <a:spcPct val="0"/>
              </a:spcAft>
            </a:pPr>
            <a:endParaRPr lang="en-US" smtClean="0"/>
          </a:p>
        </p:txBody>
      </p:sp>
      <p:sp>
        <p:nvSpPr>
          <p:cNvPr id="13" name="Slide Number Placeholder 5"/>
          <p:cNvSpPr>
            <a:spLocks noGrp="1"/>
          </p:cNvSpPr>
          <p:nvPr>
            <p:ph type="sldNum" sz="quarter" idx="4"/>
          </p:nvPr>
        </p:nvSpPr>
        <p:spPr>
          <a:xfrm>
            <a:off x="68580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BFBFBF"/>
                </a:solidFill>
                <a:latin typeface="+mn-lt"/>
                <a:ea typeface="+mn-ea"/>
              </a:defRPr>
            </a:lvl1pPr>
          </a:lstStyle>
          <a:p>
            <a:pPr fontAlgn="base">
              <a:spcBef>
                <a:spcPct val="0"/>
              </a:spcBef>
              <a:spcAft>
                <a:spcPct val="0"/>
              </a:spcAft>
            </a:pPr>
            <a:fld id="{2D779453-217D-4C6B-A1CE-4E2E37D948BD}" type="slidenum">
              <a:rPr lang="en-US" smtClean="0"/>
              <a:pPr fontAlgn="base">
                <a:spcBef>
                  <a:spcPct val="0"/>
                </a:spcBef>
                <a:spcAft>
                  <a:spcPct val="0"/>
                </a:spcAft>
              </a:pPr>
              <a:t>‹#›</a:t>
            </a:fld>
            <a:endParaRPr lang="en-US" smtClean="0"/>
          </a:p>
        </p:txBody>
      </p:sp>
    </p:spTree>
    <p:extLst>
      <p:ext uri="{BB962C8B-B14F-4D97-AF65-F5344CB8AC3E}">
        <p14:creationId xmlns:p14="http://schemas.microsoft.com/office/powerpoint/2010/main" val="272002076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457200" rtl="0" fontAlgn="base">
        <a:spcBef>
          <a:spcPct val="0"/>
        </a:spcBef>
        <a:spcAft>
          <a:spcPct val="0"/>
        </a:spcAft>
        <a:defRPr sz="2600" b="1">
          <a:solidFill>
            <a:srgbClr val="1F497D"/>
          </a:solidFill>
          <a:latin typeface="+mj-lt"/>
          <a:ea typeface="+mj-ea"/>
          <a:cs typeface="+mj-cs"/>
        </a:defRPr>
      </a:lvl1pPr>
      <a:lvl2pPr algn="l" defTabSz="457200" rtl="0" fontAlgn="base">
        <a:spcBef>
          <a:spcPct val="0"/>
        </a:spcBef>
        <a:spcAft>
          <a:spcPct val="0"/>
        </a:spcAft>
        <a:defRPr sz="2600" b="1">
          <a:solidFill>
            <a:srgbClr val="1F497D"/>
          </a:solidFill>
          <a:latin typeface="Trebuchet MS" pitchFamily="34" charset="0"/>
          <a:ea typeface="ＭＳ Ｐゴシック" pitchFamily="34" charset="-128"/>
        </a:defRPr>
      </a:lvl2pPr>
      <a:lvl3pPr algn="l" defTabSz="457200" rtl="0" fontAlgn="base">
        <a:spcBef>
          <a:spcPct val="0"/>
        </a:spcBef>
        <a:spcAft>
          <a:spcPct val="0"/>
        </a:spcAft>
        <a:defRPr sz="2600" b="1">
          <a:solidFill>
            <a:srgbClr val="1F497D"/>
          </a:solidFill>
          <a:latin typeface="Trebuchet MS" pitchFamily="34" charset="0"/>
          <a:ea typeface="ＭＳ Ｐゴシック" pitchFamily="34" charset="-128"/>
        </a:defRPr>
      </a:lvl3pPr>
      <a:lvl4pPr algn="l" defTabSz="457200" rtl="0" fontAlgn="base">
        <a:spcBef>
          <a:spcPct val="0"/>
        </a:spcBef>
        <a:spcAft>
          <a:spcPct val="0"/>
        </a:spcAft>
        <a:defRPr sz="2600" b="1">
          <a:solidFill>
            <a:srgbClr val="1F497D"/>
          </a:solidFill>
          <a:latin typeface="Trebuchet MS" pitchFamily="34" charset="0"/>
          <a:ea typeface="ＭＳ Ｐゴシック" pitchFamily="34" charset="-128"/>
        </a:defRPr>
      </a:lvl4pPr>
      <a:lvl5pPr algn="l" defTabSz="457200" rtl="0" fontAlgn="base">
        <a:spcBef>
          <a:spcPct val="0"/>
        </a:spcBef>
        <a:spcAft>
          <a:spcPct val="0"/>
        </a:spcAft>
        <a:defRPr sz="2600" b="1">
          <a:solidFill>
            <a:srgbClr val="1F497D"/>
          </a:solidFill>
          <a:latin typeface="Trebuchet MS" pitchFamily="34" charset="0"/>
          <a:ea typeface="ＭＳ Ｐゴシック" pitchFamily="34" charset="-128"/>
        </a:defRPr>
      </a:lvl5pPr>
      <a:lvl6pPr marL="457200" algn="l" defTabSz="457200" rtl="0" fontAlgn="base">
        <a:spcBef>
          <a:spcPct val="0"/>
        </a:spcBef>
        <a:spcAft>
          <a:spcPct val="0"/>
        </a:spcAft>
        <a:defRPr sz="2600" b="1">
          <a:solidFill>
            <a:srgbClr val="1F497D"/>
          </a:solidFill>
          <a:latin typeface="Trebuchet MS" pitchFamily="34" charset="0"/>
          <a:ea typeface="ＭＳ Ｐゴシック" pitchFamily="34" charset="-128"/>
        </a:defRPr>
      </a:lvl6pPr>
      <a:lvl7pPr marL="914400" algn="l" defTabSz="457200" rtl="0" fontAlgn="base">
        <a:spcBef>
          <a:spcPct val="0"/>
        </a:spcBef>
        <a:spcAft>
          <a:spcPct val="0"/>
        </a:spcAft>
        <a:defRPr sz="2600" b="1">
          <a:solidFill>
            <a:srgbClr val="1F497D"/>
          </a:solidFill>
          <a:latin typeface="Trebuchet MS" pitchFamily="34" charset="0"/>
          <a:ea typeface="ＭＳ Ｐゴシック" pitchFamily="34" charset="-128"/>
        </a:defRPr>
      </a:lvl7pPr>
      <a:lvl8pPr marL="1371600" algn="l" defTabSz="457200" rtl="0" fontAlgn="base">
        <a:spcBef>
          <a:spcPct val="0"/>
        </a:spcBef>
        <a:spcAft>
          <a:spcPct val="0"/>
        </a:spcAft>
        <a:defRPr sz="2600" b="1">
          <a:solidFill>
            <a:srgbClr val="1F497D"/>
          </a:solidFill>
          <a:latin typeface="Trebuchet MS" pitchFamily="34" charset="0"/>
          <a:ea typeface="ＭＳ Ｐゴシック" pitchFamily="34" charset="-128"/>
        </a:defRPr>
      </a:lvl8pPr>
      <a:lvl9pPr marL="1828800" algn="l" defTabSz="457200" rtl="0" fontAlgn="base">
        <a:spcBef>
          <a:spcPct val="0"/>
        </a:spcBef>
        <a:spcAft>
          <a:spcPct val="0"/>
        </a:spcAft>
        <a:defRPr sz="2600" b="1">
          <a:solidFill>
            <a:srgbClr val="1F497D"/>
          </a:solidFill>
          <a:latin typeface="Trebuchet MS" pitchFamily="34" charset="0"/>
          <a:ea typeface="ＭＳ Ｐゴシック" pitchFamily="34" charset="-128"/>
        </a:defRPr>
      </a:lvl9pPr>
    </p:titleStyle>
    <p:bodyStyle>
      <a:lvl1pPr marL="342900" indent="-342900" algn="l" defTabSz="457200" rtl="0" fontAlgn="base">
        <a:spcBef>
          <a:spcPct val="20000"/>
        </a:spcBef>
        <a:spcAft>
          <a:spcPct val="0"/>
        </a:spcAft>
        <a:buClr>
          <a:srgbClr val="1F497D"/>
        </a:buClr>
        <a:buFont typeface="Arial" charset="0"/>
        <a:buChar char="•"/>
        <a:defRPr>
          <a:solidFill>
            <a:srgbClr val="7F7F7F"/>
          </a:solidFill>
          <a:latin typeface="+mn-lt"/>
          <a:ea typeface="+mn-ea"/>
          <a:cs typeface="+mn-cs"/>
        </a:defRPr>
      </a:lvl1pPr>
      <a:lvl2pPr marL="742950" indent="-285750" algn="l" defTabSz="457200" rtl="0" fontAlgn="base">
        <a:spcBef>
          <a:spcPct val="20000"/>
        </a:spcBef>
        <a:spcAft>
          <a:spcPct val="0"/>
        </a:spcAft>
        <a:buClr>
          <a:srgbClr val="1F497D"/>
        </a:buClr>
        <a:buFont typeface="Arial" charset="0"/>
        <a:buChar char="–"/>
        <a:defRPr sz="1600">
          <a:solidFill>
            <a:srgbClr val="7F7F7F"/>
          </a:solidFill>
          <a:latin typeface="+mn-lt"/>
          <a:ea typeface="+mn-ea"/>
        </a:defRPr>
      </a:lvl2pPr>
      <a:lvl3pPr marL="1143000" indent="-228600" algn="l" defTabSz="457200" rtl="0" fontAlgn="base">
        <a:spcBef>
          <a:spcPct val="20000"/>
        </a:spcBef>
        <a:spcAft>
          <a:spcPct val="0"/>
        </a:spcAft>
        <a:buClr>
          <a:srgbClr val="1F497D"/>
        </a:buClr>
        <a:buFont typeface="Arial" charset="0"/>
        <a:buChar char="•"/>
        <a:defRPr sz="1400">
          <a:solidFill>
            <a:srgbClr val="7F7F7F"/>
          </a:solidFill>
          <a:latin typeface="+mn-lt"/>
          <a:ea typeface="+mn-ea"/>
        </a:defRPr>
      </a:lvl3pPr>
      <a:lvl4pPr marL="1600200" indent="-228600" algn="l" defTabSz="457200" rtl="0" fontAlgn="base">
        <a:spcBef>
          <a:spcPct val="20000"/>
        </a:spcBef>
        <a:spcAft>
          <a:spcPct val="0"/>
        </a:spcAft>
        <a:buClr>
          <a:srgbClr val="1F497D"/>
        </a:buClr>
        <a:buFont typeface="Arial" charset="0"/>
        <a:buChar char="–"/>
        <a:defRPr sz="1400">
          <a:solidFill>
            <a:srgbClr val="7F7F7F"/>
          </a:solidFill>
          <a:latin typeface="+mn-lt"/>
          <a:ea typeface="+mn-ea"/>
        </a:defRPr>
      </a:lvl4pPr>
      <a:lvl5pPr marL="2057400" indent="-228600" algn="l" defTabSz="457200" rtl="0" fontAlgn="base">
        <a:spcBef>
          <a:spcPct val="20000"/>
        </a:spcBef>
        <a:spcAft>
          <a:spcPct val="0"/>
        </a:spcAft>
        <a:buClr>
          <a:srgbClr val="1F497D"/>
        </a:buClr>
        <a:buFont typeface="Arial" charset="0"/>
        <a:buChar char="»"/>
        <a:defRPr sz="1400">
          <a:solidFill>
            <a:srgbClr val="7F7F7F"/>
          </a:solidFill>
          <a:latin typeface="+mn-lt"/>
          <a:ea typeface="+mn-ea"/>
        </a:defRPr>
      </a:lvl5pPr>
      <a:lvl6pPr marL="2514600" indent="-228600" algn="l" defTabSz="457200" rtl="0" fontAlgn="base">
        <a:spcBef>
          <a:spcPct val="20000"/>
        </a:spcBef>
        <a:spcAft>
          <a:spcPct val="0"/>
        </a:spcAft>
        <a:buClr>
          <a:srgbClr val="1F497D"/>
        </a:buClr>
        <a:buFont typeface="Arial" charset="0"/>
        <a:buChar char="»"/>
        <a:defRPr sz="1400">
          <a:solidFill>
            <a:srgbClr val="7F7F7F"/>
          </a:solidFill>
          <a:latin typeface="+mn-lt"/>
          <a:ea typeface="+mn-ea"/>
        </a:defRPr>
      </a:lvl6pPr>
      <a:lvl7pPr marL="2971800" indent="-228600" algn="l" defTabSz="457200" rtl="0" fontAlgn="base">
        <a:spcBef>
          <a:spcPct val="20000"/>
        </a:spcBef>
        <a:spcAft>
          <a:spcPct val="0"/>
        </a:spcAft>
        <a:buClr>
          <a:srgbClr val="1F497D"/>
        </a:buClr>
        <a:buFont typeface="Arial" charset="0"/>
        <a:buChar char="»"/>
        <a:defRPr sz="1400">
          <a:solidFill>
            <a:srgbClr val="7F7F7F"/>
          </a:solidFill>
          <a:latin typeface="+mn-lt"/>
          <a:ea typeface="+mn-ea"/>
        </a:defRPr>
      </a:lvl7pPr>
      <a:lvl8pPr marL="3429000" indent="-228600" algn="l" defTabSz="457200" rtl="0" fontAlgn="base">
        <a:spcBef>
          <a:spcPct val="20000"/>
        </a:spcBef>
        <a:spcAft>
          <a:spcPct val="0"/>
        </a:spcAft>
        <a:buClr>
          <a:srgbClr val="1F497D"/>
        </a:buClr>
        <a:buFont typeface="Arial" charset="0"/>
        <a:buChar char="»"/>
        <a:defRPr sz="1400">
          <a:solidFill>
            <a:srgbClr val="7F7F7F"/>
          </a:solidFill>
          <a:latin typeface="+mn-lt"/>
          <a:ea typeface="+mn-ea"/>
        </a:defRPr>
      </a:lvl8pPr>
      <a:lvl9pPr marL="3886200" indent="-228600" algn="l" defTabSz="457200" rtl="0" fontAlgn="base">
        <a:spcBef>
          <a:spcPct val="20000"/>
        </a:spcBef>
        <a:spcAft>
          <a:spcPct val="0"/>
        </a:spcAft>
        <a:buClr>
          <a:srgbClr val="1F497D"/>
        </a:buClr>
        <a:buFont typeface="Arial" charset="0"/>
        <a:buChar char="»"/>
        <a:defRPr sz="1400">
          <a:solidFill>
            <a:srgbClr val="7F7F7F"/>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7762" name="Picture 11" descr="SlideFooterBlue.jpg"/>
          <p:cNvPicPr>
            <a:picLocks noChangeAspect="1"/>
          </p:cNvPicPr>
          <p:nvPr/>
        </p:nvPicPr>
        <p:blipFill>
          <a:blip r:embed="rId15" cstate="print"/>
          <a:srcRect/>
          <a:stretch>
            <a:fillRect/>
          </a:stretch>
        </p:blipFill>
        <p:spPr bwMode="auto">
          <a:xfrm>
            <a:off x="0" y="6334125"/>
            <a:ext cx="9144000" cy="523875"/>
          </a:xfrm>
          <a:prstGeom prst="rect">
            <a:avLst/>
          </a:prstGeom>
          <a:noFill/>
          <a:ln w="9525">
            <a:noFill/>
            <a:miter lim="800000"/>
            <a:headEnd/>
            <a:tailEnd/>
          </a:ln>
        </p:spPr>
      </p:pic>
      <p:pic>
        <p:nvPicPr>
          <p:cNvPr id="117763" name="Picture 10" descr="SlideHeaderBlue.jpg"/>
          <p:cNvPicPr>
            <a:picLocks noChangeAspect="1"/>
          </p:cNvPicPr>
          <p:nvPr/>
        </p:nvPicPr>
        <p:blipFill>
          <a:blip r:embed="rId16" cstate="print"/>
          <a:srcRect/>
          <a:stretch>
            <a:fillRect/>
          </a:stretch>
        </p:blipFill>
        <p:spPr bwMode="auto">
          <a:xfrm>
            <a:off x="0" y="0"/>
            <a:ext cx="9144000" cy="133350"/>
          </a:xfrm>
          <a:prstGeom prst="rect">
            <a:avLst/>
          </a:prstGeom>
          <a:noFill/>
          <a:ln w="9525">
            <a:noFill/>
            <a:miter lim="800000"/>
            <a:headEnd/>
            <a:tailEnd/>
          </a:ln>
        </p:spPr>
      </p:pic>
      <p:sp>
        <p:nvSpPr>
          <p:cNvPr id="11776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1776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7F7F7F"/>
                </a:solidFill>
                <a:latin typeface="Calibri" pitchFamily="34" charset="0"/>
              </a:defRPr>
            </a:lvl1pPr>
          </a:lstStyle>
          <a:p>
            <a:pPr fontAlgn="base">
              <a:spcBef>
                <a:spcPct val="0"/>
              </a:spcBef>
              <a:spcAft>
                <a:spcPct val="0"/>
              </a:spcAft>
              <a:defRPr/>
            </a:pPr>
            <a:endParaRPr lang="en-US"/>
          </a:p>
        </p:txBody>
      </p:sp>
      <p:sp>
        <p:nvSpPr>
          <p:cNvPr id="12"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7F7F7F"/>
                </a:solidFill>
                <a:latin typeface="Calibri" pitchFamily="34" charset="0"/>
              </a:defRPr>
            </a:lvl1pPr>
          </a:lstStyle>
          <a:p>
            <a:pPr fontAlgn="base">
              <a:spcBef>
                <a:spcPct val="0"/>
              </a:spcBef>
              <a:spcAft>
                <a:spcPct val="0"/>
              </a:spcAft>
              <a:defRPr/>
            </a:pPr>
            <a:endParaRPr lang="en-US"/>
          </a:p>
        </p:txBody>
      </p:sp>
      <p:sp>
        <p:nvSpPr>
          <p:cNvPr id="13" name="Slide Number Placeholder 5"/>
          <p:cNvSpPr>
            <a:spLocks noGrp="1"/>
          </p:cNvSpPr>
          <p:nvPr>
            <p:ph type="sldNum" sz="quarter" idx="4"/>
          </p:nvPr>
        </p:nvSpPr>
        <p:spPr>
          <a:xfrm>
            <a:off x="68580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BFBFBF"/>
                </a:solidFill>
                <a:latin typeface="Calibri" pitchFamily="34" charset="0"/>
              </a:defRPr>
            </a:lvl1pPr>
          </a:lstStyle>
          <a:p>
            <a:pPr fontAlgn="base">
              <a:spcBef>
                <a:spcPct val="0"/>
              </a:spcBef>
              <a:spcAft>
                <a:spcPct val="0"/>
              </a:spcAft>
              <a:defRPr/>
            </a:pPr>
            <a:fld id="{D9D4F87E-98EA-4921-A185-9CA7C602E528}"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16159029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Lst>
  <p:hf hdr="0" ftr="0" dt="0"/>
  <p:txStyles>
    <p:titleStyle>
      <a:lvl1pPr algn="l" defTabSz="457200" rtl="0" eaLnBrk="0" fontAlgn="base" hangingPunct="0">
        <a:spcBef>
          <a:spcPct val="0"/>
        </a:spcBef>
        <a:spcAft>
          <a:spcPct val="0"/>
        </a:spcAft>
        <a:defRPr sz="2600" b="1">
          <a:solidFill>
            <a:srgbClr val="1F497D"/>
          </a:solidFill>
          <a:latin typeface="+mj-lt"/>
          <a:ea typeface="ＭＳ Ｐゴシック" pitchFamily="34" charset="-128"/>
          <a:cs typeface="+mj-cs"/>
        </a:defRPr>
      </a:lvl1pPr>
      <a:lvl2pPr algn="l" defTabSz="457200" rtl="0" eaLnBrk="0" fontAlgn="base" hangingPunct="0">
        <a:spcBef>
          <a:spcPct val="0"/>
        </a:spcBef>
        <a:spcAft>
          <a:spcPct val="0"/>
        </a:spcAft>
        <a:defRPr sz="2600" b="1">
          <a:solidFill>
            <a:srgbClr val="1F497D"/>
          </a:solidFill>
          <a:latin typeface="Trebuchet MS" pitchFamily="34" charset="0"/>
          <a:ea typeface="ＭＳ Ｐゴシック" pitchFamily="34" charset="-128"/>
        </a:defRPr>
      </a:lvl2pPr>
      <a:lvl3pPr algn="l" defTabSz="457200" rtl="0" eaLnBrk="0" fontAlgn="base" hangingPunct="0">
        <a:spcBef>
          <a:spcPct val="0"/>
        </a:spcBef>
        <a:spcAft>
          <a:spcPct val="0"/>
        </a:spcAft>
        <a:defRPr sz="2600" b="1">
          <a:solidFill>
            <a:srgbClr val="1F497D"/>
          </a:solidFill>
          <a:latin typeface="Trebuchet MS" pitchFamily="34" charset="0"/>
          <a:ea typeface="ＭＳ Ｐゴシック" pitchFamily="34" charset="-128"/>
        </a:defRPr>
      </a:lvl3pPr>
      <a:lvl4pPr algn="l" defTabSz="457200" rtl="0" eaLnBrk="0" fontAlgn="base" hangingPunct="0">
        <a:spcBef>
          <a:spcPct val="0"/>
        </a:spcBef>
        <a:spcAft>
          <a:spcPct val="0"/>
        </a:spcAft>
        <a:defRPr sz="2600" b="1">
          <a:solidFill>
            <a:srgbClr val="1F497D"/>
          </a:solidFill>
          <a:latin typeface="Trebuchet MS" pitchFamily="34" charset="0"/>
          <a:ea typeface="ＭＳ Ｐゴシック" pitchFamily="34" charset="-128"/>
        </a:defRPr>
      </a:lvl4pPr>
      <a:lvl5pPr algn="l" defTabSz="457200" rtl="0" eaLnBrk="0" fontAlgn="base" hangingPunct="0">
        <a:spcBef>
          <a:spcPct val="0"/>
        </a:spcBef>
        <a:spcAft>
          <a:spcPct val="0"/>
        </a:spcAft>
        <a:defRPr sz="2600" b="1">
          <a:solidFill>
            <a:srgbClr val="1F497D"/>
          </a:solidFill>
          <a:latin typeface="Trebuchet MS" pitchFamily="34" charset="0"/>
          <a:ea typeface="ＭＳ Ｐゴシック" pitchFamily="34" charset="-128"/>
        </a:defRPr>
      </a:lvl5pPr>
      <a:lvl6pPr marL="457200" algn="l" defTabSz="457200" rtl="0" fontAlgn="base">
        <a:spcBef>
          <a:spcPct val="0"/>
        </a:spcBef>
        <a:spcAft>
          <a:spcPct val="0"/>
        </a:spcAft>
        <a:defRPr sz="2600" b="1">
          <a:solidFill>
            <a:srgbClr val="1F497D"/>
          </a:solidFill>
          <a:latin typeface="Trebuchet MS" pitchFamily="34" charset="0"/>
          <a:ea typeface="ＭＳ Ｐゴシック" pitchFamily="34" charset="-128"/>
        </a:defRPr>
      </a:lvl6pPr>
      <a:lvl7pPr marL="914400" algn="l" defTabSz="457200" rtl="0" fontAlgn="base">
        <a:spcBef>
          <a:spcPct val="0"/>
        </a:spcBef>
        <a:spcAft>
          <a:spcPct val="0"/>
        </a:spcAft>
        <a:defRPr sz="2600" b="1">
          <a:solidFill>
            <a:srgbClr val="1F497D"/>
          </a:solidFill>
          <a:latin typeface="Trebuchet MS" pitchFamily="34" charset="0"/>
          <a:ea typeface="ＭＳ Ｐゴシック" pitchFamily="34" charset="-128"/>
        </a:defRPr>
      </a:lvl7pPr>
      <a:lvl8pPr marL="1371600" algn="l" defTabSz="457200" rtl="0" fontAlgn="base">
        <a:spcBef>
          <a:spcPct val="0"/>
        </a:spcBef>
        <a:spcAft>
          <a:spcPct val="0"/>
        </a:spcAft>
        <a:defRPr sz="2600" b="1">
          <a:solidFill>
            <a:srgbClr val="1F497D"/>
          </a:solidFill>
          <a:latin typeface="Trebuchet MS" pitchFamily="34" charset="0"/>
          <a:ea typeface="ＭＳ Ｐゴシック" pitchFamily="34" charset="-128"/>
        </a:defRPr>
      </a:lvl8pPr>
      <a:lvl9pPr marL="1828800" algn="l" defTabSz="457200" rtl="0" fontAlgn="base">
        <a:spcBef>
          <a:spcPct val="0"/>
        </a:spcBef>
        <a:spcAft>
          <a:spcPct val="0"/>
        </a:spcAft>
        <a:defRPr sz="2600" b="1">
          <a:solidFill>
            <a:srgbClr val="1F497D"/>
          </a:solidFill>
          <a:latin typeface="Trebuchet MS" pitchFamily="34" charset="0"/>
          <a:ea typeface="ＭＳ Ｐゴシック" pitchFamily="34" charset="-128"/>
        </a:defRPr>
      </a:lvl9pPr>
    </p:titleStyle>
    <p:bodyStyle>
      <a:lvl1pPr marL="342900" indent="-342900" algn="l" defTabSz="457200" rtl="0" eaLnBrk="0" fontAlgn="base" hangingPunct="0">
        <a:spcBef>
          <a:spcPct val="20000"/>
        </a:spcBef>
        <a:spcAft>
          <a:spcPct val="0"/>
        </a:spcAft>
        <a:buClr>
          <a:srgbClr val="1F497D"/>
        </a:buClr>
        <a:buFont typeface="Arial" charset="0"/>
        <a:buChar char="•"/>
        <a:defRPr>
          <a:solidFill>
            <a:srgbClr val="7F7F7F"/>
          </a:solidFill>
          <a:latin typeface="+mn-lt"/>
          <a:ea typeface="ＭＳ Ｐゴシック" pitchFamily="34" charset="-128"/>
          <a:cs typeface="+mn-cs"/>
        </a:defRPr>
      </a:lvl1pPr>
      <a:lvl2pPr marL="742950" indent="-285750" algn="l" defTabSz="457200" rtl="0" eaLnBrk="0" fontAlgn="base" hangingPunct="0">
        <a:spcBef>
          <a:spcPct val="20000"/>
        </a:spcBef>
        <a:spcAft>
          <a:spcPct val="0"/>
        </a:spcAft>
        <a:buClr>
          <a:srgbClr val="1F497D"/>
        </a:buClr>
        <a:buFont typeface="Arial" charset="0"/>
        <a:buChar char="–"/>
        <a:defRPr sz="1600">
          <a:solidFill>
            <a:srgbClr val="7F7F7F"/>
          </a:solidFill>
          <a:latin typeface="+mn-lt"/>
          <a:ea typeface="ＭＳ Ｐゴシック" pitchFamily="34" charset="-128"/>
        </a:defRPr>
      </a:lvl2pPr>
      <a:lvl3pPr marL="1143000" indent="-228600" algn="l" defTabSz="457200" rtl="0" eaLnBrk="0" fontAlgn="base" hangingPunct="0">
        <a:spcBef>
          <a:spcPct val="20000"/>
        </a:spcBef>
        <a:spcAft>
          <a:spcPct val="0"/>
        </a:spcAft>
        <a:buClr>
          <a:srgbClr val="1F497D"/>
        </a:buClr>
        <a:buFont typeface="Arial" charset="0"/>
        <a:buChar char="•"/>
        <a:defRPr sz="1400">
          <a:solidFill>
            <a:srgbClr val="7F7F7F"/>
          </a:solidFill>
          <a:latin typeface="+mn-lt"/>
          <a:ea typeface="ＭＳ Ｐゴシック" pitchFamily="34" charset="-128"/>
        </a:defRPr>
      </a:lvl3pPr>
      <a:lvl4pPr marL="1600200" indent="-228600" algn="l" defTabSz="457200" rtl="0" eaLnBrk="0" fontAlgn="base" hangingPunct="0">
        <a:spcBef>
          <a:spcPct val="20000"/>
        </a:spcBef>
        <a:spcAft>
          <a:spcPct val="0"/>
        </a:spcAft>
        <a:buClr>
          <a:srgbClr val="1F497D"/>
        </a:buClr>
        <a:buFont typeface="Arial" charset="0"/>
        <a:buChar char="–"/>
        <a:defRPr sz="1400">
          <a:solidFill>
            <a:srgbClr val="7F7F7F"/>
          </a:solidFill>
          <a:latin typeface="+mn-lt"/>
          <a:ea typeface="ＭＳ Ｐゴシック" pitchFamily="34" charset="-128"/>
        </a:defRPr>
      </a:lvl4pPr>
      <a:lvl5pPr marL="2057400" indent="-228600" algn="l" defTabSz="457200" rtl="0" eaLnBrk="0" fontAlgn="base" hangingPunct="0">
        <a:spcBef>
          <a:spcPct val="20000"/>
        </a:spcBef>
        <a:spcAft>
          <a:spcPct val="0"/>
        </a:spcAft>
        <a:buClr>
          <a:srgbClr val="1F497D"/>
        </a:buClr>
        <a:buFont typeface="Arial" charset="0"/>
        <a:buChar char="»"/>
        <a:defRPr sz="1400">
          <a:solidFill>
            <a:srgbClr val="7F7F7F"/>
          </a:solidFill>
          <a:latin typeface="+mn-lt"/>
          <a:ea typeface="ＭＳ Ｐゴシック" pitchFamily="34" charset="-128"/>
        </a:defRPr>
      </a:lvl5pPr>
      <a:lvl6pPr marL="2514600" indent="-228600" algn="l" defTabSz="457200" rtl="0" fontAlgn="base">
        <a:spcBef>
          <a:spcPct val="20000"/>
        </a:spcBef>
        <a:spcAft>
          <a:spcPct val="0"/>
        </a:spcAft>
        <a:buClr>
          <a:srgbClr val="1F497D"/>
        </a:buClr>
        <a:buFont typeface="Arial" charset="0"/>
        <a:buChar char="»"/>
        <a:defRPr sz="1400">
          <a:solidFill>
            <a:srgbClr val="7F7F7F"/>
          </a:solidFill>
          <a:latin typeface="+mn-lt"/>
          <a:ea typeface="+mn-ea"/>
        </a:defRPr>
      </a:lvl6pPr>
      <a:lvl7pPr marL="2971800" indent="-228600" algn="l" defTabSz="457200" rtl="0" fontAlgn="base">
        <a:spcBef>
          <a:spcPct val="20000"/>
        </a:spcBef>
        <a:spcAft>
          <a:spcPct val="0"/>
        </a:spcAft>
        <a:buClr>
          <a:srgbClr val="1F497D"/>
        </a:buClr>
        <a:buFont typeface="Arial" charset="0"/>
        <a:buChar char="»"/>
        <a:defRPr sz="1400">
          <a:solidFill>
            <a:srgbClr val="7F7F7F"/>
          </a:solidFill>
          <a:latin typeface="+mn-lt"/>
          <a:ea typeface="+mn-ea"/>
        </a:defRPr>
      </a:lvl7pPr>
      <a:lvl8pPr marL="3429000" indent="-228600" algn="l" defTabSz="457200" rtl="0" fontAlgn="base">
        <a:spcBef>
          <a:spcPct val="20000"/>
        </a:spcBef>
        <a:spcAft>
          <a:spcPct val="0"/>
        </a:spcAft>
        <a:buClr>
          <a:srgbClr val="1F497D"/>
        </a:buClr>
        <a:buFont typeface="Arial" charset="0"/>
        <a:buChar char="»"/>
        <a:defRPr sz="1400">
          <a:solidFill>
            <a:srgbClr val="7F7F7F"/>
          </a:solidFill>
          <a:latin typeface="+mn-lt"/>
          <a:ea typeface="+mn-ea"/>
        </a:defRPr>
      </a:lvl8pPr>
      <a:lvl9pPr marL="3886200" indent="-228600" algn="l" defTabSz="457200" rtl="0" fontAlgn="base">
        <a:spcBef>
          <a:spcPct val="20000"/>
        </a:spcBef>
        <a:spcAft>
          <a:spcPct val="0"/>
        </a:spcAft>
        <a:buClr>
          <a:srgbClr val="1F497D"/>
        </a:buClr>
        <a:buFont typeface="Arial" charset="0"/>
        <a:buChar char="»"/>
        <a:defRPr sz="1400">
          <a:solidFill>
            <a:srgbClr val="7F7F7F"/>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2015/4/20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2934261"/>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8.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13.xml"/><Relationship Id="rId5" Type="http://schemas.openxmlformats.org/officeDocument/2006/relationships/image" Target="../media/image15.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3.xml"/><Relationship Id="rId5" Type="http://schemas.openxmlformats.org/officeDocument/2006/relationships/image" Target="../media/image20.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video" Target="../media/media1.avi"/><Relationship Id="rId1" Type="http://schemas.microsoft.com/office/2007/relationships/media" Target="../media/media1.avi"/><Relationship Id="rId5" Type="http://schemas.openxmlformats.org/officeDocument/2006/relationships/image" Target="../media/image22.png"/><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3.xml"/><Relationship Id="rId5" Type="http://schemas.openxmlformats.org/officeDocument/2006/relationships/image" Target="../media/image25.jpeg"/><Relationship Id="rId4" Type="http://schemas.openxmlformats.org/officeDocument/2006/relationships/image" Target="../media/image12.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3.xml"/><Relationship Id="rId5" Type="http://schemas.openxmlformats.org/officeDocument/2006/relationships/image" Target="../media/image29.jpeg"/><Relationship Id="rId4" Type="http://schemas.openxmlformats.org/officeDocument/2006/relationships/image" Target="../media/image28.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The </a:t>
            </a:r>
            <a:r>
              <a:rPr lang="en-US" dirty="0" err="1" smtClean="0"/>
              <a:t>undulator</a:t>
            </a:r>
            <a:r>
              <a:rPr lang="en-US" dirty="0" smtClean="0"/>
              <a:t> based ILC positron </a:t>
            </a:r>
            <a:r>
              <a:rPr lang="en-US" dirty="0" smtClean="0"/>
              <a:t>source activities at ANL</a:t>
            </a:r>
            <a:endParaRPr lang="en-US" dirty="0"/>
          </a:p>
        </p:txBody>
      </p:sp>
      <p:sp>
        <p:nvSpPr>
          <p:cNvPr id="3" name="Subtitle 2"/>
          <p:cNvSpPr>
            <a:spLocks noGrp="1"/>
          </p:cNvSpPr>
          <p:nvPr>
            <p:ph type="subTitle" idx="1"/>
          </p:nvPr>
        </p:nvSpPr>
        <p:spPr/>
        <p:txBody>
          <a:bodyPr>
            <a:normAutofit fontScale="70000" lnSpcReduction="20000"/>
          </a:bodyPr>
          <a:lstStyle/>
          <a:p>
            <a:r>
              <a:rPr lang="en-US" dirty="0" smtClean="0"/>
              <a:t>Wei </a:t>
            </a:r>
            <a:r>
              <a:rPr lang="en-US" dirty="0" err="1" smtClean="0"/>
              <a:t>Gai</a:t>
            </a:r>
            <a:endParaRPr lang="en-US" dirty="0" smtClean="0"/>
          </a:p>
          <a:p>
            <a:endParaRPr lang="en-US" dirty="0"/>
          </a:p>
          <a:p>
            <a:r>
              <a:rPr lang="en-US" altLang="zh-CN" dirty="0" smtClean="0"/>
              <a:t>ANL/Tsinghua University</a:t>
            </a:r>
            <a:endParaRPr lang="en-US" dirty="0" smtClean="0"/>
          </a:p>
          <a:p>
            <a:endParaRPr lang="en-US" dirty="0"/>
          </a:p>
          <a:p>
            <a:r>
              <a:rPr lang="en-US" dirty="0" smtClean="0"/>
              <a:t>AWLC </a:t>
            </a:r>
            <a:r>
              <a:rPr lang="en-US" dirty="0" smtClean="0"/>
              <a:t>15, KEK</a:t>
            </a:r>
            <a:endParaRPr lang="en-US"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dirty="0" smtClean="0"/>
              <a:t>Vacuum compatible electrical motor</a:t>
            </a:r>
            <a:endParaRPr lang="en-US" dirty="0"/>
          </a:p>
        </p:txBody>
      </p:sp>
      <p:pic>
        <p:nvPicPr>
          <p:cNvPr id="7" name="Content Placeholder 6"/>
          <p:cNvPicPr>
            <a:picLocks noGrp="1" noChangeAspect="1"/>
          </p:cNvPicPr>
          <p:nvPr>
            <p:ph idx="1"/>
          </p:nvPr>
        </p:nvPicPr>
        <p:blipFill>
          <a:blip r:embed="rId2"/>
          <a:stretch>
            <a:fillRect/>
          </a:stretch>
        </p:blipFill>
        <p:spPr>
          <a:xfrm>
            <a:off x="118336" y="1447800"/>
            <a:ext cx="4453664" cy="2561777"/>
          </a:xfrm>
          <a:prstGeom prst="rect">
            <a:avLst/>
          </a:prstGeom>
        </p:spPr>
      </p:pic>
      <p:sp>
        <p:nvSpPr>
          <p:cNvPr id="4" name="Date Placeholder 3"/>
          <p:cNvSpPr>
            <a:spLocks noGrp="1"/>
          </p:cNvSpPr>
          <p:nvPr>
            <p:ph type="dt" sz="half" idx="10"/>
          </p:nvPr>
        </p:nvSpPr>
        <p:spPr/>
        <p:txBody>
          <a:bodyPr/>
          <a:lstStyle/>
          <a:p>
            <a:r>
              <a:rPr lang="en-US" smtClean="0"/>
              <a:t>8/27/2014</a:t>
            </a:r>
            <a:endParaRPr lang="en-US"/>
          </a:p>
        </p:txBody>
      </p:sp>
      <p:sp>
        <p:nvSpPr>
          <p:cNvPr id="5" name="Footer Placeholder 4"/>
          <p:cNvSpPr>
            <a:spLocks noGrp="1"/>
          </p:cNvSpPr>
          <p:nvPr>
            <p:ph type="ftr" sz="quarter" idx="11"/>
          </p:nvPr>
        </p:nvSpPr>
        <p:spPr/>
        <p:txBody>
          <a:bodyPr/>
          <a:lstStyle/>
          <a:p>
            <a:r>
              <a:rPr lang="en-US" smtClean="0"/>
              <a:t>POSIPOL 2014, ICHINOSEKI CITY, IWATE, JAPAN, AUGUST 27 - 29, 2014</a:t>
            </a:r>
            <a:endParaRPr lang="en-US"/>
          </a:p>
        </p:txBody>
      </p:sp>
      <p:sp>
        <p:nvSpPr>
          <p:cNvPr id="6" name="Slide Number Placeholder 5"/>
          <p:cNvSpPr>
            <a:spLocks noGrp="1"/>
          </p:cNvSpPr>
          <p:nvPr>
            <p:ph type="sldNum" sz="quarter" idx="12"/>
          </p:nvPr>
        </p:nvSpPr>
        <p:spPr/>
        <p:txBody>
          <a:bodyPr/>
          <a:lstStyle/>
          <a:p>
            <a:fld id="{87034D8C-3CB4-402A-BC46-2AB14C0FE90A}" type="slidenum">
              <a:rPr lang="en-US" smtClean="0"/>
              <a:pPr/>
              <a:t>10</a:t>
            </a:fld>
            <a:endParaRPr lang="en-US"/>
          </a:p>
        </p:txBody>
      </p:sp>
      <p:sp>
        <p:nvSpPr>
          <p:cNvPr id="8" name="TextBox 7"/>
          <p:cNvSpPr txBox="1"/>
          <p:nvPr/>
        </p:nvSpPr>
        <p:spPr>
          <a:xfrm>
            <a:off x="5029200" y="1600200"/>
            <a:ext cx="3810000" cy="1477328"/>
          </a:xfrm>
          <a:prstGeom prst="rect">
            <a:avLst/>
          </a:prstGeom>
          <a:noFill/>
        </p:spPr>
        <p:txBody>
          <a:bodyPr wrap="square" rtlCol="0">
            <a:spAutoFit/>
          </a:bodyPr>
          <a:lstStyle/>
          <a:p>
            <a:r>
              <a:rPr lang="en-US" dirty="0"/>
              <a:t>One needs to remember that magnetic motor does not require lubrication itself as long as bearings are lubricated correctly. We consider a motor drive that is oil free and </a:t>
            </a:r>
            <a:r>
              <a:rPr lang="en-US" dirty="0" smtClean="0"/>
              <a:t>maintenance free.</a:t>
            </a:r>
            <a:endParaRPr lang="en-US" dirty="0"/>
          </a:p>
        </p:txBody>
      </p:sp>
      <p:sp>
        <p:nvSpPr>
          <p:cNvPr id="9" name="TextBox 8"/>
          <p:cNvSpPr txBox="1"/>
          <p:nvPr/>
        </p:nvSpPr>
        <p:spPr>
          <a:xfrm>
            <a:off x="457200" y="4343400"/>
            <a:ext cx="8229600" cy="923330"/>
          </a:xfrm>
          <a:prstGeom prst="rect">
            <a:avLst/>
          </a:prstGeom>
          <a:noFill/>
        </p:spPr>
        <p:txBody>
          <a:bodyPr wrap="square" rtlCol="0">
            <a:spAutoFit/>
          </a:bodyPr>
          <a:lstStyle/>
          <a:p>
            <a:r>
              <a:rPr lang="en-US" dirty="0" smtClean="0"/>
              <a:t>Through the web search, we found the </a:t>
            </a:r>
            <a:r>
              <a:rPr lang="en-US" dirty="0" err="1" smtClean="0"/>
              <a:t>MiTi</a:t>
            </a:r>
            <a:r>
              <a:rPr lang="en-US" dirty="0"/>
              <a:t>®’s 32 kW, 60,000 rpm Oil-Free, High-Speed Motor</a:t>
            </a:r>
            <a:r>
              <a:rPr lang="en-US" dirty="0" smtClean="0"/>
              <a:t>.  </a:t>
            </a:r>
            <a:endParaRPr lang="en-US" dirty="0"/>
          </a:p>
          <a:p>
            <a:endParaRPr lang="en-US" dirty="0"/>
          </a:p>
        </p:txBody>
      </p:sp>
    </p:spTree>
    <p:extLst>
      <p:ext uri="{BB962C8B-B14F-4D97-AF65-F5344CB8AC3E}">
        <p14:creationId xmlns:p14="http://schemas.microsoft.com/office/powerpoint/2010/main" val="37910797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Magnetic bearing</a:t>
            </a:r>
            <a:endParaRPr lang="en-US" dirty="0"/>
          </a:p>
        </p:txBody>
      </p:sp>
      <p:pic>
        <p:nvPicPr>
          <p:cNvPr id="7" name="Content Placeholder 6"/>
          <p:cNvPicPr>
            <a:picLocks noGrp="1" noChangeAspect="1"/>
          </p:cNvPicPr>
          <p:nvPr>
            <p:ph idx="1"/>
          </p:nvPr>
        </p:nvPicPr>
        <p:blipFill>
          <a:blip r:embed="rId2"/>
          <a:stretch>
            <a:fillRect/>
          </a:stretch>
        </p:blipFill>
        <p:spPr>
          <a:xfrm>
            <a:off x="381000" y="990600"/>
            <a:ext cx="3810330" cy="3249450"/>
          </a:xfrm>
          <a:prstGeom prst="rect">
            <a:avLst/>
          </a:prstGeom>
        </p:spPr>
      </p:pic>
      <p:sp>
        <p:nvSpPr>
          <p:cNvPr id="4" name="Date Placeholder 3"/>
          <p:cNvSpPr>
            <a:spLocks noGrp="1"/>
          </p:cNvSpPr>
          <p:nvPr>
            <p:ph type="dt" sz="half" idx="10"/>
          </p:nvPr>
        </p:nvSpPr>
        <p:spPr/>
        <p:txBody>
          <a:bodyPr/>
          <a:lstStyle/>
          <a:p>
            <a:r>
              <a:rPr lang="en-US" smtClean="0"/>
              <a:t>8/27/2014</a:t>
            </a:r>
            <a:endParaRPr lang="en-US"/>
          </a:p>
        </p:txBody>
      </p:sp>
      <p:sp>
        <p:nvSpPr>
          <p:cNvPr id="6" name="Slide Number Placeholder 5"/>
          <p:cNvSpPr>
            <a:spLocks noGrp="1"/>
          </p:cNvSpPr>
          <p:nvPr>
            <p:ph type="sldNum" sz="quarter" idx="12"/>
          </p:nvPr>
        </p:nvSpPr>
        <p:spPr/>
        <p:txBody>
          <a:bodyPr/>
          <a:lstStyle/>
          <a:p>
            <a:fld id="{87034D8C-3CB4-402A-BC46-2AB14C0FE90A}" type="slidenum">
              <a:rPr lang="en-US" smtClean="0"/>
              <a:pPr/>
              <a:t>11</a:t>
            </a:fld>
            <a:endParaRPr lang="en-US"/>
          </a:p>
        </p:txBody>
      </p:sp>
      <p:pic>
        <p:nvPicPr>
          <p:cNvPr id="8" name="Picture 7"/>
          <p:cNvPicPr>
            <a:picLocks noChangeAspect="1"/>
          </p:cNvPicPr>
          <p:nvPr/>
        </p:nvPicPr>
        <p:blipFill>
          <a:blip r:embed="rId3"/>
          <a:stretch>
            <a:fillRect/>
          </a:stretch>
        </p:blipFill>
        <p:spPr>
          <a:xfrm>
            <a:off x="4189803" y="990600"/>
            <a:ext cx="4573197" cy="3249450"/>
          </a:xfrm>
          <a:prstGeom prst="rect">
            <a:avLst/>
          </a:prstGeom>
        </p:spPr>
      </p:pic>
      <p:sp>
        <p:nvSpPr>
          <p:cNvPr id="9" name="Rectangle 8"/>
          <p:cNvSpPr/>
          <p:nvPr/>
        </p:nvSpPr>
        <p:spPr>
          <a:xfrm>
            <a:off x="371474" y="4350264"/>
            <a:ext cx="8391525" cy="1477328"/>
          </a:xfrm>
          <a:prstGeom prst="rect">
            <a:avLst/>
          </a:prstGeom>
        </p:spPr>
        <p:txBody>
          <a:bodyPr wrap="square">
            <a:spAutoFit/>
          </a:bodyPr>
          <a:lstStyle/>
          <a:p>
            <a:r>
              <a:rPr lang="en-US" dirty="0"/>
              <a:t>The principle of magnetic bearing is simple, it has been used extensively in aerospace industry. </a:t>
            </a:r>
            <a:endParaRPr lang="en-US" dirty="0" smtClean="0"/>
          </a:p>
          <a:p>
            <a:r>
              <a:rPr lang="en-US" dirty="0"/>
              <a:t>Active bearing basics. Electromagnetic fields support moving parts without contact; servo control system stabilizes suspended element by increasing supporting force in direction opposite that of any displacement, to restore correct </a:t>
            </a:r>
            <a:r>
              <a:rPr lang="en-US" dirty="0" smtClean="0"/>
              <a:t>position.</a:t>
            </a:r>
            <a:endParaRPr lang="en-US" dirty="0"/>
          </a:p>
        </p:txBody>
      </p:sp>
    </p:spTree>
    <p:extLst>
      <p:ext uri="{BB962C8B-B14F-4D97-AF65-F5344CB8AC3E}">
        <p14:creationId xmlns:p14="http://schemas.microsoft.com/office/powerpoint/2010/main" val="8336024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Autofit/>
          </a:bodyPr>
          <a:lstStyle/>
          <a:p>
            <a:r>
              <a:rPr lang="en-US" sz="2400" dirty="0" smtClean="0"/>
              <a:t>Conduction cooling using spring loaded cooling pads</a:t>
            </a:r>
            <a:br>
              <a:rPr lang="en-US" sz="2400" dirty="0" smtClean="0"/>
            </a:br>
            <a:r>
              <a:rPr lang="en-US" sz="2400" dirty="0"/>
              <a:t>	</a:t>
            </a:r>
            <a:r>
              <a:rPr lang="en-US" sz="2400" dirty="0" smtClean="0"/>
              <a:t>- the game changer</a:t>
            </a:r>
            <a:endParaRPr lang="en-US" sz="2400" dirty="0"/>
          </a:p>
        </p:txBody>
      </p:sp>
      <p:sp>
        <p:nvSpPr>
          <p:cNvPr id="3" name="Content Placeholder 2"/>
          <p:cNvSpPr>
            <a:spLocks noGrp="1"/>
          </p:cNvSpPr>
          <p:nvPr>
            <p:ph idx="1"/>
          </p:nvPr>
        </p:nvSpPr>
        <p:spPr>
          <a:xfrm>
            <a:off x="5105400" y="1531232"/>
            <a:ext cx="4114800" cy="5059363"/>
          </a:xfrm>
        </p:spPr>
        <p:txBody>
          <a:bodyPr>
            <a:normAutofit fontScale="62500" lnSpcReduction="20000"/>
          </a:bodyPr>
          <a:lstStyle/>
          <a:p>
            <a:r>
              <a:rPr lang="en-US" dirty="0" smtClean="0"/>
              <a:t>By using the spring loaded cooling pads in close contact with the target rim, we can easily remove the power deposited in target.</a:t>
            </a:r>
          </a:p>
          <a:p>
            <a:r>
              <a:rPr lang="en-US" dirty="0" smtClean="0"/>
              <a:t>As we removed the need of cooling water channel inside the target wheel, we eliminated the need of feeding cooling water in the shaft and thus eliminated the need of rotating vacuum seal altogether and make it possible to have the target system enclosed completely inside a vacuum chamber with only electrical connections and stationary cooling water feed through.</a:t>
            </a:r>
            <a:endParaRPr lang="en-US" dirty="0"/>
          </a:p>
        </p:txBody>
      </p:sp>
      <p:sp>
        <p:nvSpPr>
          <p:cNvPr id="6" name="Slide Number Placeholder 5"/>
          <p:cNvSpPr>
            <a:spLocks noGrp="1"/>
          </p:cNvSpPr>
          <p:nvPr>
            <p:ph type="sldNum" sz="quarter" idx="12"/>
          </p:nvPr>
        </p:nvSpPr>
        <p:spPr/>
        <p:txBody>
          <a:bodyPr/>
          <a:lstStyle/>
          <a:p>
            <a:fld id="{87034D8C-3CB4-402A-BC46-2AB14C0FE90A}" type="slidenum">
              <a:rPr lang="en-US" smtClean="0"/>
              <a:pPr/>
              <a:t>12</a:t>
            </a:fld>
            <a:endParaRPr lang="en-US"/>
          </a:p>
        </p:txBody>
      </p:sp>
      <p:pic>
        <p:nvPicPr>
          <p:cNvPr id="7" name="Picture 6"/>
          <p:cNvPicPr>
            <a:picLocks noChangeAspect="1"/>
          </p:cNvPicPr>
          <p:nvPr/>
        </p:nvPicPr>
        <p:blipFill>
          <a:blip r:embed="rId2"/>
          <a:stretch>
            <a:fillRect/>
          </a:stretch>
        </p:blipFill>
        <p:spPr>
          <a:xfrm>
            <a:off x="0" y="1415872"/>
            <a:ext cx="4572000" cy="4480400"/>
          </a:xfrm>
          <a:prstGeom prst="rect">
            <a:avLst/>
          </a:prstGeom>
        </p:spPr>
      </p:pic>
    </p:spTree>
    <p:extLst>
      <p:ext uri="{BB962C8B-B14F-4D97-AF65-F5344CB8AC3E}">
        <p14:creationId xmlns:p14="http://schemas.microsoft.com/office/powerpoint/2010/main" val="15549093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Autofit/>
          </a:bodyPr>
          <a:lstStyle/>
          <a:p>
            <a:r>
              <a:rPr lang="en-US" sz="2400" dirty="0" smtClean="0"/>
              <a:t>Summary of the scheme: The </a:t>
            </a:r>
            <a:r>
              <a:rPr lang="en-US" sz="2400" dirty="0" smtClean="0"/>
              <a:t>friction between target wheel and cooling pad</a:t>
            </a:r>
            <a:endParaRPr lang="en-US" sz="2400" dirty="0"/>
          </a:p>
        </p:txBody>
      </p:sp>
      <p:sp>
        <p:nvSpPr>
          <p:cNvPr id="3" name="Content Placeholder 2"/>
          <p:cNvSpPr>
            <a:spLocks noGrp="1"/>
          </p:cNvSpPr>
          <p:nvPr>
            <p:ph idx="1"/>
          </p:nvPr>
        </p:nvSpPr>
        <p:spPr>
          <a:xfrm>
            <a:off x="457200" y="990601"/>
            <a:ext cx="8229600" cy="4571999"/>
          </a:xfrm>
        </p:spPr>
        <p:txBody>
          <a:bodyPr>
            <a:normAutofit fontScale="62500" lnSpcReduction="20000"/>
          </a:bodyPr>
          <a:lstStyle/>
          <a:p>
            <a:r>
              <a:rPr lang="en-US" dirty="0" smtClean="0"/>
              <a:t>The friction between target wheel and cooling pad would be a problem if there is not a vacuum compatible lubricant</a:t>
            </a:r>
            <a:r>
              <a:rPr lang="en-US" dirty="0"/>
              <a:t> </a:t>
            </a:r>
            <a:r>
              <a:rPr lang="en-US" dirty="0" smtClean="0"/>
              <a:t>as the target wheel is in constant contact with the cooling pads.</a:t>
            </a:r>
          </a:p>
          <a:p>
            <a:r>
              <a:rPr lang="en-US" dirty="0" smtClean="0"/>
              <a:t> The friction problem will be solved by coating the wheel and cooling pads with </a:t>
            </a:r>
            <a:r>
              <a:rPr lang="en-US" dirty="0"/>
              <a:t>a solid film of Tungsten Disulfide (WS2). </a:t>
            </a:r>
            <a:endParaRPr lang="en-US" dirty="0" smtClean="0"/>
          </a:p>
          <a:p>
            <a:r>
              <a:rPr lang="en-US" dirty="0"/>
              <a:t>WS2 is a magic material, which has following properties:  Tungsten Disulfide (WS2) or Tungsten </a:t>
            </a:r>
            <a:r>
              <a:rPr lang="en-US" dirty="0" err="1"/>
              <a:t>Disulphide</a:t>
            </a:r>
            <a:r>
              <a:rPr lang="en-US" dirty="0"/>
              <a:t> is an extremely slick, dry film lubricant coating. WS2 has an extremely low coefficient of friction of 0.03 -- lower than that of Teflon, Graphite, or Molybdenum Disulfide (MoS2). The film is remarkably durable compared to many other lubricant materials and can withstand tremendously high loads of over 300,000 psi! WS2 has unsurpassed performance properties for lubricity, non-stick, low drag, wear life, and load rating. </a:t>
            </a:r>
            <a:endParaRPr lang="en-US" dirty="0" smtClean="0"/>
          </a:p>
          <a:p>
            <a:r>
              <a:rPr lang="en-US" dirty="0" smtClean="0"/>
              <a:t>WS2 has an electrical conductivity in the order of 10</a:t>
            </a:r>
            <a:r>
              <a:rPr lang="en-US" baseline="30000" dirty="0" smtClean="0"/>
              <a:t>-3</a:t>
            </a:r>
            <a:r>
              <a:rPr lang="en-US" dirty="0" smtClean="0"/>
              <a:t> (ohm.cm)</a:t>
            </a:r>
            <a:r>
              <a:rPr lang="en-US" baseline="30000" dirty="0" smtClean="0"/>
              <a:t>-1</a:t>
            </a:r>
            <a:r>
              <a:rPr lang="en-US" dirty="0" smtClean="0"/>
              <a:t> [1].  With a half micron coating, the electrical/thermal resistance introduced by the coating will be negligible </a:t>
            </a:r>
            <a:endParaRPr lang="en-US" dirty="0"/>
          </a:p>
        </p:txBody>
      </p:sp>
      <p:sp>
        <p:nvSpPr>
          <p:cNvPr id="6" name="Slide Number Placeholder 5"/>
          <p:cNvSpPr>
            <a:spLocks noGrp="1"/>
          </p:cNvSpPr>
          <p:nvPr>
            <p:ph type="sldNum" sz="quarter" idx="12"/>
          </p:nvPr>
        </p:nvSpPr>
        <p:spPr/>
        <p:txBody>
          <a:bodyPr/>
          <a:lstStyle/>
          <a:p>
            <a:fld id="{87034D8C-3CB4-402A-BC46-2AB14C0FE90A}" type="slidenum">
              <a:rPr lang="en-US" smtClean="0"/>
              <a:pPr/>
              <a:t>13</a:t>
            </a:fld>
            <a:endParaRPr lang="en-US"/>
          </a:p>
        </p:txBody>
      </p:sp>
      <p:sp>
        <p:nvSpPr>
          <p:cNvPr id="7" name="TextBox 6"/>
          <p:cNvSpPr txBox="1"/>
          <p:nvPr/>
        </p:nvSpPr>
        <p:spPr>
          <a:xfrm>
            <a:off x="457200" y="5383808"/>
            <a:ext cx="8077200" cy="923330"/>
          </a:xfrm>
          <a:prstGeom prst="rect">
            <a:avLst/>
          </a:prstGeom>
          <a:noFill/>
        </p:spPr>
        <p:txBody>
          <a:bodyPr wrap="square" rtlCol="0">
            <a:spAutoFit/>
          </a:bodyPr>
          <a:lstStyle/>
          <a:p>
            <a:r>
              <a:rPr lang="en-US" dirty="0" smtClean="0"/>
              <a:t>[1]. </a:t>
            </a:r>
            <a:r>
              <a:rPr lang="en-US" dirty="0"/>
              <a:t>P. A. </a:t>
            </a:r>
            <a:r>
              <a:rPr lang="en-US" dirty="0" err="1" smtClean="0"/>
              <a:t>Chate</a:t>
            </a:r>
            <a:r>
              <a:rPr lang="en-US" dirty="0" smtClean="0"/>
              <a:t>, </a:t>
            </a:r>
            <a:r>
              <a:rPr lang="en-US" dirty="0"/>
              <a:t>D. J. </a:t>
            </a:r>
            <a:r>
              <a:rPr lang="en-US" dirty="0" err="1" smtClean="0"/>
              <a:t>Sathe</a:t>
            </a:r>
            <a:r>
              <a:rPr lang="en-US" dirty="0" smtClean="0"/>
              <a:t> and </a:t>
            </a:r>
            <a:r>
              <a:rPr lang="en-US" dirty="0"/>
              <a:t>P. P. </a:t>
            </a:r>
            <a:r>
              <a:rPr lang="en-US" dirty="0" err="1" smtClean="0"/>
              <a:t>Hankare</a:t>
            </a:r>
            <a:r>
              <a:rPr lang="en-US" dirty="0" smtClean="0"/>
              <a:t>, </a:t>
            </a:r>
            <a:r>
              <a:rPr lang="en-US" dirty="0"/>
              <a:t>Electrical, optical and morphological properties of chemically </a:t>
            </a:r>
            <a:r>
              <a:rPr lang="en-US" dirty="0" smtClean="0"/>
              <a:t>deposited </a:t>
            </a:r>
            <a:r>
              <a:rPr lang="en-US" dirty="0"/>
              <a:t>nanostructured tungsten disulﬁde thin </a:t>
            </a:r>
            <a:r>
              <a:rPr lang="en-US" dirty="0" smtClean="0"/>
              <a:t>ﬁlms. </a:t>
            </a:r>
            <a:r>
              <a:rPr lang="en-US" dirty="0" err="1"/>
              <a:t>Appl</a:t>
            </a:r>
            <a:r>
              <a:rPr lang="en-US" dirty="0"/>
              <a:t> </a:t>
            </a:r>
            <a:r>
              <a:rPr lang="en-US" dirty="0" err="1"/>
              <a:t>Nanosci</a:t>
            </a:r>
            <a:r>
              <a:rPr lang="en-US" dirty="0"/>
              <a:t> (2013) 3:19–23, DOI 10.1007/s13204-012-0073-0</a:t>
            </a:r>
            <a:r>
              <a:rPr lang="en-US" dirty="0" smtClean="0"/>
              <a:t> </a:t>
            </a:r>
            <a:endParaRPr lang="en-US" dirty="0"/>
          </a:p>
        </p:txBody>
      </p:sp>
    </p:spTree>
    <p:extLst>
      <p:ext uri="{BB962C8B-B14F-4D97-AF65-F5344CB8AC3E}">
        <p14:creationId xmlns:p14="http://schemas.microsoft.com/office/powerpoint/2010/main" val="25205558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Proposed Parameters</a:t>
            </a:r>
            <a:endParaRPr lang="en-US" dirty="0"/>
          </a:p>
        </p:txBody>
      </p:sp>
      <p:sp>
        <p:nvSpPr>
          <p:cNvPr id="3" name="Content Placeholder 2"/>
          <p:cNvSpPr>
            <a:spLocks noGrp="1"/>
          </p:cNvSpPr>
          <p:nvPr>
            <p:ph idx="1"/>
          </p:nvPr>
        </p:nvSpPr>
        <p:spPr>
          <a:xfrm>
            <a:off x="304800" y="1120775"/>
            <a:ext cx="8534400" cy="5105400"/>
          </a:xfrm>
        </p:spPr>
        <p:txBody>
          <a:bodyPr>
            <a:normAutofit lnSpcReduction="10000"/>
          </a:bodyPr>
          <a:lstStyle/>
          <a:p>
            <a:r>
              <a:rPr lang="en-US" sz="2400" dirty="0" smtClean="0"/>
              <a:t>The </a:t>
            </a:r>
            <a:r>
              <a:rPr lang="en-US" sz="2400" dirty="0"/>
              <a:t>ILC </a:t>
            </a:r>
            <a:r>
              <a:rPr lang="en-US" sz="2400" dirty="0" smtClean="0"/>
              <a:t>target rim </a:t>
            </a:r>
            <a:r>
              <a:rPr lang="en-US" sz="2400" dirty="0"/>
              <a:t>has area of &gt; 1000 </a:t>
            </a:r>
            <a:r>
              <a:rPr lang="en-US" sz="2400" dirty="0" smtClean="0"/>
              <a:t>cm^2</a:t>
            </a:r>
            <a:r>
              <a:rPr lang="en-US" sz="2400" dirty="0"/>
              <a:t> </a:t>
            </a:r>
            <a:r>
              <a:rPr lang="en-US" sz="2400" dirty="0" smtClean="0"/>
              <a:t>and will be coated with WS2.</a:t>
            </a:r>
          </a:p>
          <a:p>
            <a:r>
              <a:rPr lang="en-US" sz="2400" dirty="0" smtClean="0"/>
              <a:t>The cooling pad will be spring loaded and also coated with WS2.</a:t>
            </a:r>
          </a:p>
          <a:p>
            <a:r>
              <a:rPr lang="en-US" sz="2400" dirty="0" smtClean="0"/>
              <a:t>The contacting area is assumed to be 300cm</a:t>
            </a:r>
            <a:r>
              <a:rPr lang="en-US" sz="2400" baseline="30000" dirty="0" smtClean="0"/>
              <a:t>2</a:t>
            </a:r>
            <a:r>
              <a:rPr lang="en-US" sz="2400" dirty="0" smtClean="0"/>
              <a:t> with a contact pressure of 1N/cm</a:t>
            </a:r>
            <a:r>
              <a:rPr lang="en-US" sz="2400" baseline="30000" dirty="0" smtClean="0"/>
              <a:t>2 </a:t>
            </a:r>
            <a:r>
              <a:rPr lang="en-US" sz="2400" dirty="0" smtClean="0"/>
              <a:t> (1.45psi).  The heat generated by the friction is estimated to be 3kW.</a:t>
            </a:r>
          </a:p>
          <a:p>
            <a:r>
              <a:rPr lang="en-US" sz="2400" dirty="0" smtClean="0"/>
              <a:t>If </a:t>
            </a:r>
            <a:r>
              <a:rPr lang="en-US" sz="2400" dirty="0"/>
              <a:t>Tungsten(173 W/m/K) is used for the cooling pads, then the temperature at the surface of target will be estimated at about 38 K above ambient for 20kW power removal. </a:t>
            </a:r>
            <a:r>
              <a:rPr lang="en-US" sz="2400" dirty="0" smtClean="0"/>
              <a:t> </a:t>
            </a:r>
          </a:p>
          <a:p>
            <a:r>
              <a:rPr lang="en-US" sz="2400" dirty="0" smtClean="0"/>
              <a:t>The cooling pad will have cooling channel inside and connected with cooling water manifolds.  As the cooling pad is stationary, a vacuum compatible cooling water manifold should be easily implemented.</a:t>
            </a:r>
            <a:endParaRPr lang="en-US" sz="2400" dirty="0"/>
          </a:p>
        </p:txBody>
      </p:sp>
      <p:sp>
        <p:nvSpPr>
          <p:cNvPr id="4" name="Date Placeholder 3"/>
          <p:cNvSpPr>
            <a:spLocks noGrp="1"/>
          </p:cNvSpPr>
          <p:nvPr>
            <p:ph type="dt" sz="half" idx="10"/>
          </p:nvPr>
        </p:nvSpPr>
        <p:spPr/>
        <p:txBody>
          <a:bodyPr/>
          <a:lstStyle/>
          <a:p>
            <a:r>
              <a:rPr lang="en-US" smtClean="0"/>
              <a:t>8/27/2014</a:t>
            </a:r>
            <a:endParaRPr lang="en-US"/>
          </a:p>
        </p:txBody>
      </p:sp>
      <p:sp>
        <p:nvSpPr>
          <p:cNvPr id="5" name="Footer Placeholder 4"/>
          <p:cNvSpPr>
            <a:spLocks noGrp="1"/>
          </p:cNvSpPr>
          <p:nvPr>
            <p:ph type="ftr" sz="quarter" idx="11"/>
          </p:nvPr>
        </p:nvSpPr>
        <p:spPr/>
        <p:txBody>
          <a:bodyPr/>
          <a:lstStyle/>
          <a:p>
            <a:r>
              <a:rPr lang="en-US" smtClean="0"/>
              <a:t>POSIPOL 2014, ICHINOSEKI CITY, IWATE, JAPAN, AUGUST 27 - 29, 2014</a:t>
            </a:r>
            <a:endParaRPr lang="en-US"/>
          </a:p>
        </p:txBody>
      </p:sp>
      <p:sp>
        <p:nvSpPr>
          <p:cNvPr id="6" name="Slide Number Placeholder 5"/>
          <p:cNvSpPr>
            <a:spLocks noGrp="1"/>
          </p:cNvSpPr>
          <p:nvPr>
            <p:ph type="sldNum" sz="quarter" idx="12"/>
          </p:nvPr>
        </p:nvSpPr>
        <p:spPr/>
        <p:txBody>
          <a:bodyPr/>
          <a:lstStyle/>
          <a:p>
            <a:fld id="{87034D8C-3CB4-402A-BC46-2AB14C0FE90A}" type="slidenum">
              <a:rPr lang="en-US" smtClean="0"/>
              <a:pPr/>
              <a:t>14</a:t>
            </a:fld>
            <a:endParaRPr lang="en-US"/>
          </a:p>
        </p:txBody>
      </p:sp>
    </p:spTree>
    <p:extLst>
      <p:ext uri="{BB962C8B-B14F-4D97-AF65-F5344CB8AC3E}">
        <p14:creationId xmlns:p14="http://schemas.microsoft.com/office/powerpoint/2010/main" val="15254703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R&amp;D issues and Risks</a:t>
            </a:r>
            <a:endParaRPr lang="en-US" dirty="0"/>
          </a:p>
        </p:txBody>
      </p:sp>
      <p:sp>
        <p:nvSpPr>
          <p:cNvPr id="3" name="Content Placeholder 2"/>
          <p:cNvSpPr>
            <a:spLocks noGrp="1"/>
          </p:cNvSpPr>
          <p:nvPr>
            <p:ph idx="1"/>
          </p:nvPr>
        </p:nvSpPr>
        <p:spPr>
          <a:xfrm>
            <a:off x="457200" y="990600"/>
            <a:ext cx="8229600" cy="5135563"/>
          </a:xfrm>
        </p:spPr>
        <p:txBody>
          <a:bodyPr>
            <a:normAutofit fontScale="70000" lnSpcReduction="20000"/>
          </a:bodyPr>
          <a:lstStyle/>
          <a:p>
            <a:r>
              <a:rPr lang="en-US" dirty="0" smtClean="0"/>
              <a:t>R&amp;D issues:</a:t>
            </a:r>
          </a:p>
          <a:p>
            <a:pPr lvl="1"/>
            <a:r>
              <a:rPr lang="en-US" dirty="0"/>
              <a:t>Design a vacuum chamber that can house 1 meter wheel with cooling system implemented on the outer wall and pads.</a:t>
            </a:r>
          </a:p>
          <a:p>
            <a:pPr lvl="1"/>
            <a:r>
              <a:rPr lang="en-US" dirty="0"/>
              <a:t>Purchase a vacuum compatible motor capable of 10 kW, and 4000 rpm.</a:t>
            </a:r>
          </a:p>
          <a:p>
            <a:pPr lvl="1"/>
            <a:r>
              <a:rPr lang="en-US" dirty="0"/>
              <a:t>A set of magnetic bearing to support the shaft with TI wheel.  Or use the WS2 coating if ball bearings are used.</a:t>
            </a:r>
          </a:p>
          <a:p>
            <a:pPr lvl="1"/>
            <a:r>
              <a:rPr lang="en-US" dirty="0"/>
              <a:t>Gain experience on WS2 coating</a:t>
            </a:r>
            <a:r>
              <a:rPr lang="en-US" dirty="0" smtClean="0"/>
              <a:t>.</a:t>
            </a:r>
          </a:p>
          <a:p>
            <a:r>
              <a:rPr lang="en-US" dirty="0" smtClean="0"/>
              <a:t>Risks: Based </a:t>
            </a:r>
            <a:r>
              <a:rPr lang="en-US" dirty="0"/>
              <a:t>the data we find, we could not identify any major risk associate with the design.  However, we would like to prototype the system on the full scale to gain the experiences </a:t>
            </a:r>
            <a:r>
              <a:rPr lang="en-US" dirty="0" smtClean="0"/>
              <a:t>on</a:t>
            </a:r>
          </a:p>
          <a:p>
            <a:pPr lvl="1"/>
            <a:r>
              <a:rPr lang="en-US" dirty="0"/>
              <a:t>Lifetime of the WS2 coating;</a:t>
            </a:r>
          </a:p>
          <a:p>
            <a:pPr lvl="1"/>
            <a:r>
              <a:rPr lang="en-US" dirty="0"/>
              <a:t>Vacuum compatible motor selections;</a:t>
            </a:r>
          </a:p>
          <a:p>
            <a:pPr lvl="1"/>
            <a:r>
              <a:rPr lang="en-US" dirty="0"/>
              <a:t>Heat removal from a high vacuum chamber;</a:t>
            </a:r>
          </a:p>
          <a:p>
            <a:pPr lvl="1"/>
            <a:r>
              <a:rPr lang="en-US" dirty="0"/>
              <a:t>Stabilization of wheel with magnetic bearing/WS2 coated bearing;</a:t>
            </a:r>
          </a:p>
          <a:p>
            <a:pPr lvl="1"/>
            <a:r>
              <a:rPr lang="en-US" dirty="0"/>
              <a:t>Eliminate any unwarranted concerns on the </a:t>
            </a:r>
            <a:r>
              <a:rPr lang="en-US" dirty="0" err="1"/>
              <a:t>undulator</a:t>
            </a:r>
            <a:r>
              <a:rPr lang="en-US" dirty="0"/>
              <a:t> based source</a:t>
            </a:r>
            <a:endParaRPr lang="en-US" dirty="0" smtClean="0"/>
          </a:p>
          <a:p>
            <a:endParaRPr lang="en-US" dirty="0"/>
          </a:p>
        </p:txBody>
      </p:sp>
      <p:sp>
        <p:nvSpPr>
          <p:cNvPr id="4" name="Date Placeholder 3"/>
          <p:cNvSpPr>
            <a:spLocks noGrp="1"/>
          </p:cNvSpPr>
          <p:nvPr>
            <p:ph type="dt" sz="half" idx="10"/>
          </p:nvPr>
        </p:nvSpPr>
        <p:spPr/>
        <p:txBody>
          <a:bodyPr/>
          <a:lstStyle/>
          <a:p>
            <a:r>
              <a:rPr lang="en-US" smtClean="0"/>
              <a:t>8/27/2014</a:t>
            </a:r>
            <a:endParaRPr lang="en-US"/>
          </a:p>
        </p:txBody>
      </p:sp>
      <p:sp>
        <p:nvSpPr>
          <p:cNvPr id="5" name="Footer Placeholder 4"/>
          <p:cNvSpPr>
            <a:spLocks noGrp="1"/>
          </p:cNvSpPr>
          <p:nvPr>
            <p:ph type="ftr" sz="quarter" idx="11"/>
          </p:nvPr>
        </p:nvSpPr>
        <p:spPr/>
        <p:txBody>
          <a:bodyPr/>
          <a:lstStyle/>
          <a:p>
            <a:r>
              <a:rPr lang="en-US" smtClean="0"/>
              <a:t>POSIPOL 2014, ICHINOSEKI CITY, IWATE, JAPAN, AUGUST 27 - 29, 2014</a:t>
            </a:r>
            <a:endParaRPr lang="en-US"/>
          </a:p>
        </p:txBody>
      </p:sp>
      <p:sp>
        <p:nvSpPr>
          <p:cNvPr id="6" name="Slide Number Placeholder 5"/>
          <p:cNvSpPr>
            <a:spLocks noGrp="1"/>
          </p:cNvSpPr>
          <p:nvPr>
            <p:ph type="sldNum" sz="quarter" idx="12"/>
          </p:nvPr>
        </p:nvSpPr>
        <p:spPr/>
        <p:txBody>
          <a:bodyPr/>
          <a:lstStyle/>
          <a:p>
            <a:fld id="{87034D8C-3CB4-402A-BC46-2AB14C0FE90A}" type="slidenum">
              <a:rPr lang="en-US" smtClean="0"/>
              <a:pPr/>
              <a:t>15</a:t>
            </a:fld>
            <a:endParaRPr lang="en-US"/>
          </a:p>
        </p:txBody>
      </p:sp>
    </p:spTree>
    <p:extLst>
      <p:ext uri="{BB962C8B-B14F-4D97-AF65-F5344CB8AC3E}">
        <p14:creationId xmlns:p14="http://schemas.microsoft.com/office/powerpoint/2010/main" val="38038352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150938" y="1631950"/>
            <a:ext cx="6813550" cy="3597275"/>
          </a:xfrm>
        </p:spPr>
        <p:txBody>
          <a:bodyPr/>
          <a:lstStyle/>
          <a:p>
            <a:r>
              <a:rPr lang="en-US" altLang="zh-CN" dirty="0" smtClean="0"/>
              <a:t>Report on initial </a:t>
            </a:r>
            <a:r>
              <a:rPr lang="en-US" altLang="zh-CN" dirty="0" smtClean="0"/>
              <a:t>sliding </a:t>
            </a:r>
            <a:r>
              <a:rPr lang="en-US" altLang="zh-CN" dirty="0" smtClean="0"/>
              <a:t>cooling </a:t>
            </a:r>
            <a:r>
              <a:rPr lang="en-US" altLang="zh-CN" dirty="0" smtClean="0"/>
              <a:t>test at Institute of Moder</a:t>
            </a:r>
            <a:r>
              <a:rPr lang="en-US" altLang="zh-CN" dirty="0" smtClean="0"/>
              <a:t>n Physics, China</a:t>
            </a:r>
            <a:r>
              <a:rPr lang="en-US" altLang="zh-CN" dirty="0" smtClean="0"/>
              <a:t/>
            </a:r>
            <a:br>
              <a:rPr lang="en-US" altLang="zh-CN" dirty="0" smtClean="0"/>
            </a:br>
            <a:r>
              <a:rPr lang="en-US" altLang="zh-CN" dirty="0"/>
              <a:t/>
            </a:r>
            <a:br>
              <a:rPr lang="en-US" altLang="zh-CN" dirty="0"/>
            </a:br>
            <a:r>
              <a:rPr lang="zh-CN" altLang="en-US" dirty="0" smtClean="0"/>
              <a:t>摩</a:t>
            </a:r>
            <a:r>
              <a:rPr lang="zh-CN" altLang="en-US" dirty="0"/>
              <a:t>擦冷却实验报告</a:t>
            </a:r>
            <a:br>
              <a:rPr lang="zh-CN" altLang="en-US" dirty="0"/>
            </a:br>
            <a:r>
              <a:rPr lang="zh-CN" altLang="en-US" dirty="0"/>
              <a:t/>
            </a:r>
            <a:br>
              <a:rPr lang="zh-CN" altLang="en-US" dirty="0"/>
            </a:br>
            <a:r>
              <a:rPr lang="zh-CN" altLang="en-US" dirty="0"/>
              <a:t/>
            </a:r>
            <a:br>
              <a:rPr lang="zh-CN" altLang="en-US" dirty="0"/>
            </a:br>
            <a:endParaRPr lang="en-US" altLang="en-US" dirty="0"/>
          </a:p>
        </p:txBody>
      </p:sp>
      <p:sp>
        <p:nvSpPr>
          <p:cNvPr id="5123" name="Rectangle 3"/>
          <p:cNvSpPr>
            <a:spLocks noGrp="1" noChangeArrowheads="1"/>
          </p:cNvSpPr>
          <p:nvPr>
            <p:ph type="subTitle" idx="1"/>
          </p:nvPr>
        </p:nvSpPr>
        <p:spPr>
          <a:xfrm>
            <a:off x="1014549" y="4704806"/>
            <a:ext cx="4271554" cy="354874"/>
          </a:xfrm>
        </p:spPr>
        <p:txBody>
          <a:bodyPr/>
          <a:lstStyle/>
          <a:p>
            <a:r>
              <a:rPr lang="en-US" altLang="zh-CN" dirty="0" smtClean="0"/>
              <a:t>By XM Zhang, ZM Zhang and Wei </a:t>
            </a:r>
            <a:r>
              <a:rPr lang="en-US" altLang="zh-CN" dirty="0" err="1" smtClean="0"/>
              <a:t>Gai</a:t>
            </a:r>
            <a:endParaRPr lang="en-US" altLang="en-US" dirty="0"/>
          </a:p>
        </p:txBody>
      </p:sp>
    </p:spTree>
    <p:extLst>
      <p:ext uri="{BB962C8B-B14F-4D97-AF65-F5344CB8AC3E}">
        <p14:creationId xmlns:p14="http://schemas.microsoft.com/office/powerpoint/2010/main" val="36659982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1026" name="Picture 2"/>
          <p:cNvPicPr>
            <a:picLocks noChangeAspect="1" noChangeArrowheads="1"/>
          </p:cNvPicPr>
          <p:nvPr/>
        </p:nvPicPr>
        <p:blipFill>
          <a:blip r:embed="rId2"/>
          <a:srcRect/>
          <a:stretch>
            <a:fillRect/>
          </a:stretch>
        </p:blipFill>
        <p:spPr bwMode="auto">
          <a:xfrm>
            <a:off x="539552" y="404664"/>
            <a:ext cx="7803783" cy="5616624"/>
          </a:xfrm>
          <a:prstGeom prst="rect">
            <a:avLst/>
          </a:prstGeom>
          <a:noFill/>
          <a:ln w="9525">
            <a:noFill/>
            <a:miter lim="800000"/>
            <a:headEnd/>
            <a:tailEnd/>
          </a:ln>
          <a:effectLst/>
        </p:spPr>
      </p:pic>
    </p:spTree>
    <p:extLst>
      <p:ext uri="{BB962C8B-B14F-4D97-AF65-F5344CB8AC3E}">
        <p14:creationId xmlns:p14="http://schemas.microsoft.com/office/powerpoint/2010/main" val="36352219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zh-CN" altLang="en-US" dirty="0"/>
              <a:t>（1）理论计算（多层平壁的稳态热传导</a:t>
            </a:r>
            <a:r>
              <a:rPr lang="zh-CN" altLang="en-US" dirty="0" smtClean="0"/>
              <a:t>）</a:t>
            </a:r>
            <a:r>
              <a:rPr lang="en-US" altLang="zh-CN" dirty="0" smtClean="0"/>
              <a:t/>
            </a:r>
            <a:br>
              <a:rPr lang="en-US" altLang="zh-CN" dirty="0" smtClean="0"/>
            </a:br>
            <a:r>
              <a:rPr lang="en-US" altLang="zh-CN" dirty="0" smtClean="0"/>
              <a:t>Heat transfer m</a:t>
            </a:r>
            <a:r>
              <a:rPr lang="en-US" altLang="zh-CN" dirty="0" smtClean="0"/>
              <a:t>odeling of multi-layered system</a:t>
            </a:r>
            <a:endParaRPr lang="en-US" altLang="en-US" dirty="0"/>
          </a:p>
        </p:txBody>
      </p:sp>
      <p:sp>
        <p:nvSpPr>
          <p:cNvPr id="7171" name="Rectangle 3"/>
          <p:cNvSpPr>
            <a:spLocks noGrp="1" noChangeArrowheads="1"/>
          </p:cNvSpPr>
          <p:nvPr>
            <p:ph idx="1"/>
          </p:nvPr>
        </p:nvSpPr>
        <p:spPr/>
        <p:txBody>
          <a:bodyPr/>
          <a:lstStyle/>
          <a:p>
            <a:endParaRPr lang="en-US"/>
          </a:p>
        </p:txBody>
      </p:sp>
      <p:pic>
        <p:nvPicPr>
          <p:cNvPr id="7172" name="Picture 4" descr="9C82C00AC5DC62BB37C911A8200F591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8313" y="1412875"/>
            <a:ext cx="3346450" cy="219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5" descr="]S6QRWE5H6Q7J@9Z0HV238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363" y="1485900"/>
            <a:ext cx="3763962" cy="2428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174" name="Text Box 6"/>
          <p:cNvSpPr txBox="1">
            <a:spLocks noChangeArrowheads="1"/>
          </p:cNvSpPr>
          <p:nvPr/>
        </p:nvSpPr>
        <p:spPr bwMode="auto">
          <a:xfrm>
            <a:off x="539750" y="3717925"/>
            <a:ext cx="58499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buFont typeface="Arial" panose="020B0604020202020204" pitchFamily="34" charset="0"/>
              <a:buNone/>
            </a:pPr>
            <a:r>
              <a:rPr lang="zh-CN" altLang="en-US" smtClean="0">
                <a:solidFill>
                  <a:srgbClr val="3F3F3F"/>
                </a:solidFill>
                <a:ea typeface="宋体" panose="02010600030101010101" pitchFamily="2" charset="-122"/>
              </a:rPr>
              <a:t>在稳定状态下，</a:t>
            </a:r>
            <a:r>
              <a:rPr lang="en-US" altLang="en-US" smtClean="0">
                <a:solidFill>
                  <a:srgbClr val="3F3F3F"/>
                </a:solidFill>
                <a:ea typeface="宋体" panose="02010600030101010101" pitchFamily="2" charset="-122"/>
              </a:rPr>
              <a:t>通过各层的热流量均等于Q</a:t>
            </a:r>
            <a:r>
              <a:rPr lang="zh-CN" altLang="en-US" smtClean="0">
                <a:solidFill>
                  <a:srgbClr val="3F3F3F"/>
                </a:solidFill>
                <a:ea typeface="宋体" panose="02010600030101010101" pitchFamily="2" charset="-122"/>
              </a:rPr>
              <a:t>，</a:t>
            </a:r>
            <a:endParaRPr lang="en-US" altLang="en-US" smtClean="0">
              <a:solidFill>
                <a:srgbClr val="3F3F3F"/>
              </a:solidFill>
              <a:ea typeface="宋体" panose="02010600030101010101" pitchFamily="2" charset="-122"/>
            </a:endParaRPr>
          </a:p>
        </p:txBody>
      </p:sp>
      <p:pic>
        <p:nvPicPr>
          <p:cNvPr id="717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4076700"/>
            <a:ext cx="2352675" cy="2200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176"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4525" y="3789363"/>
            <a:ext cx="1873250" cy="2551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7435982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1538" y="661988"/>
            <a:ext cx="7399337" cy="553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236992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Title 2"/>
          <p:cNvSpPr>
            <a:spLocks noGrp="1"/>
          </p:cNvSpPr>
          <p:nvPr>
            <p:ph type="title"/>
          </p:nvPr>
        </p:nvSpPr>
        <p:spPr>
          <a:xfrm>
            <a:off x="457200" y="274638"/>
            <a:ext cx="8229600" cy="868362"/>
          </a:xfrm>
        </p:spPr>
        <p:txBody>
          <a:bodyPr/>
          <a:lstStyle/>
          <a:p>
            <a:r>
              <a:rPr lang="en-US" smtClean="0"/>
              <a:t>Beamline Lattice </a:t>
            </a:r>
          </a:p>
        </p:txBody>
      </p:sp>
      <p:sp>
        <p:nvSpPr>
          <p:cNvPr id="136194" name="Content Placeholder 3"/>
          <p:cNvSpPr>
            <a:spLocks noGrp="1"/>
          </p:cNvSpPr>
          <p:nvPr>
            <p:ph idx="1"/>
          </p:nvPr>
        </p:nvSpPr>
        <p:spPr>
          <a:xfrm>
            <a:off x="533400" y="1371600"/>
            <a:ext cx="8229600" cy="4525963"/>
          </a:xfrm>
        </p:spPr>
        <p:txBody>
          <a:bodyPr/>
          <a:lstStyle/>
          <a:p>
            <a:r>
              <a:rPr lang="en-US" smtClean="0"/>
              <a:t>New lattice design has been done to comply with the new layouts as follow.</a:t>
            </a:r>
          </a:p>
        </p:txBody>
      </p:sp>
      <p:sp>
        <p:nvSpPr>
          <p:cNvPr id="136195" name="Slide Number Placeholder 1"/>
          <p:cNvSpPr>
            <a:spLocks noGrp="1"/>
          </p:cNvSpPr>
          <p:nvPr>
            <p:ph type="sldNum" sz="quarter" idx="12"/>
          </p:nvPr>
        </p:nvSpPr>
        <p:spPr bwMode="auto">
          <a:noFill/>
          <a:ln>
            <a:miter lim="800000"/>
            <a:headEnd/>
            <a:tailEnd/>
          </a:ln>
        </p:spPr>
        <p:txBody>
          <a:bodyPr/>
          <a:lstStyle/>
          <a:p>
            <a:fld id="{C46F97FD-8BF6-4687-BC5E-DFCA0C157BE8}" type="slidenum">
              <a:rPr lang="en-US" smtClean="0"/>
              <a:pPr/>
              <a:t>2</a:t>
            </a:fld>
            <a:endParaRPr lang="en-US" smtClean="0"/>
          </a:p>
        </p:txBody>
      </p:sp>
      <p:pic>
        <p:nvPicPr>
          <p:cNvPr id="136196" name="Picture 4"/>
          <p:cNvPicPr>
            <a:picLocks noChangeAspect="1" noChangeArrowheads="1"/>
          </p:cNvPicPr>
          <p:nvPr/>
        </p:nvPicPr>
        <p:blipFill>
          <a:blip r:embed="rId2" cstate="print"/>
          <a:srcRect/>
          <a:stretch>
            <a:fillRect/>
          </a:stretch>
        </p:blipFill>
        <p:spPr bwMode="auto">
          <a:xfrm>
            <a:off x="838200" y="1905000"/>
            <a:ext cx="7696200" cy="4267200"/>
          </a:xfrm>
          <a:prstGeom prst="rect">
            <a:avLst/>
          </a:prstGeom>
          <a:noFill/>
          <a:ln w="9525">
            <a:noFill/>
            <a:miter lim="800000"/>
            <a:headEnd/>
            <a:tailEnd/>
          </a:ln>
        </p:spPr>
      </p:pic>
    </p:spTree>
    <p:extLst>
      <p:ext uri="{BB962C8B-B14F-4D97-AF65-F5344CB8AC3E}">
        <p14:creationId xmlns:p14="http://schemas.microsoft.com/office/powerpoint/2010/main" val="22841829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60400" y="-95114"/>
            <a:ext cx="8026400" cy="792162"/>
          </a:xfrm>
        </p:spPr>
        <p:txBody>
          <a:bodyPr/>
          <a:lstStyle/>
          <a:p>
            <a:r>
              <a:rPr lang="zh-CN" altLang="en-US" sz="2800"/>
              <a:t>理论的计算（mathmatica 300degree）</a:t>
            </a:r>
            <a:endParaRPr lang="en-US" altLang="en-US" sz="2800"/>
          </a:p>
        </p:txBody>
      </p:sp>
      <p:sp>
        <p:nvSpPr>
          <p:cNvPr id="9219" name="Rectangle 3"/>
          <p:cNvSpPr>
            <a:spLocks noGrp="1" noChangeArrowheads="1"/>
          </p:cNvSpPr>
          <p:nvPr>
            <p:ph idx="1"/>
          </p:nvPr>
        </p:nvSpPr>
        <p:spPr/>
        <p:txBody>
          <a:bodyPr/>
          <a:lstStyle/>
          <a:p>
            <a:pPr marL="0" indent="0">
              <a:buFont typeface="Wingdings 2" panose="05020102010507070707" pitchFamily="18" charset="2"/>
              <a:buNone/>
            </a:pPr>
            <a:endParaRPr lang="en-US"/>
          </a:p>
        </p:txBody>
      </p:sp>
      <p:sp>
        <p:nvSpPr>
          <p:cNvPr id="9220" name="Text Box 4"/>
          <p:cNvSpPr txBox="1">
            <a:spLocks noChangeArrowheads="1"/>
          </p:cNvSpPr>
          <p:nvPr/>
        </p:nvSpPr>
        <p:spPr bwMode="auto">
          <a:xfrm>
            <a:off x="4416425" y="3246438"/>
            <a:ext cx="3111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endParaRPr lang="en-US" smtClean="0">
              <a:solidFill>
                <a:srgbClr val="3F3F3F"/>
              </a:solidFill>
              <a:ea typeface="宋体" panose="02010600030101010101" pitchFamily="2" charset="-122"/>
            </a:endParaRPr>
          </a:p>
        </p:txBody>
      </p:sp>
      <p:pic>
        <p:nvPicPr>
          <p:cNvPr id="9221" name="Picture 5" descr="CC4)XC27TCB[@J6H}JM0MD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25" y="1125539"/>
            <a:ext cx="4528366" cy="2693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6" descr="27JV)5Z]OTG{@HLU5@{C{[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99008" y="1169804"/>
            <a:ext cx="4714875" cy="25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Picture 7" descr="[~${[`M%2IV7Z@){~R9`@P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4663" y="3717925"/>
            <a:ext cx="4535487" cy="254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4" name="Picture 8" descr="OB@L}8SEI_0H79[5ZR2%`4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388" y="3790950"/>
            <a:ext cx="4032250" cy="251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63907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MVI_2751~1">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457200" y="274638"/>
            <a:ext cx="6023518" cy="3346269"/>
          </a:xfrm>
        </p:spPr>
      </p:pic>
      <p:sp>
        <p:nvSpPr>
          <p:cNvPr id="4" name="Slide Number Placeholder 3"/>
          <p:cNvSpPr>
            <a:spLocks noGrp="1"/>
          </p:cNvSpPr>
          <p:nvPr>
            <p:ph type="sldNum" sz="quarter" idx="12"/>
          </p:nvPr>
        </p:nvSpPr>
        <p:spPr/>
        <p:txBody>
          <a:bodyPr/>
          <a:lstStyle/>
          <a:p>
            <a:fld id="{7F458597-2619-490A-A66B-153D05803AE0}" type="slidenum">
              <a:rPr lang="en-US" smtClean="0"/>
              <a:pPr/>
              <a:t>21</a:t>
            </a:fld>
            <a:endParaRPr lang="en-US"/>
          </a:p>
        </p:txBody>
      </p:sp>
      <p:pic>
        <p:nvPicPr>
          <p:cNvPr id="6" name="Picture 5"/>
          <p:cNvPicPr>
            <a:picLocks noChangeAspect="1"/>
          </p:cNvPicPr>
          <p:nvPr/>
        </p:nvPicPr>
        <p:blipFill>
          <a:blip r:embed="rId5"/>
          <a:stretch>
            <a:fillRect/>
          </a:stretch>
        </p:blipFill>
        <p:spPr>
          <a:xfrm>
            <a:off x="4291385" y="3474721"/>
            <a:ext cx="4584589" cy="2755631"/>
          </a:xfrm>
          <a:prstGeom prst="rect">
            <a:avLst/>
          </a:prstGeom>
        </p:spPr>
      </p:pic>
    </p:spTree>
    <p:extLst>
      <p:ext uri="{BB962C8B-B14F-4D97-AF65-F5344CB8AC3E}">
        <p14:creationId xmlns:p14="http://schemas.microsoft.com/office/powerpoint/2010/main" val="113167248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274638"/>
            <a:ext cx="8229600" cy="587511"/>
          </a:xfrm>
        </p:spPr>
        <p:txBody>
          <a:bodyPr/>
          <a:lstStyle/>
          <a:p>
            <a:r>
              <a:rPr lang="zh-CN" altLang="en-US" dirty="0"/>
              <a:t>（</a:t>
            </a:r>
            <a:r>
              <a:rPr lang="zh-CN" altLang="en-US" dirty="0" smtClean="0"/>
              <a:t>2）</a:t>
            </a:r>
            <a:r>
              <a:rPr lang="en-US" altLang="zh-CN" dirty="0" smtClean="0"/>
              <a:t>Experiment Set-up</a:t>
            </a:r>
            <a:endParaRPr lang="en-US" altLang="en-US" dirty="0"/>
          </a:p>
        </p:txBody>
      </p:sp>
      <p:sp>
        <p:nvSpPr>
          <p:cNvPr id="10243" name="Rectangle 3"/>
          <p:cNvSpPr>
            <a:spLocks noGrp="1" noChangeArrowheads="1"/>
          </p:cNvSpPr>
          <p:nvPr>
            <p:ph idx="1"/>
          </p:nvPr>
        </p:nvSpPr>
        <p:spPr/>
        <p:txBody>
          <a:bodyPr/>
          <a:lstStyle/>
          <a:p>
            <a:endParaRPr lang="en-US"/>
          </a:p>
        </p:txBody>
      </p:sp>
      <p:pic>
        <p:nvPicPr>
          <p:cNvPr id="10244" name="Picture 4" descr="71E17501F3835C4E29143D04CC48B3B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8313" y="1412875"/>
            <a:ext cx="3967162"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5" descr="C11354F33FF230F4689FE782EA437B1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1412875"/>
            <a:ext cx="3968750"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6" name="Picture 6" descr="9C82C00AC5DC62BB37C911A8200F591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288" y="3933825"/>
            <a:ext cx="3932237" cy="221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7" name="Picture 7" descr="4D630A36F24D4E1A739DF9B40583F9D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3933825"/>
            <a:ext cx="4121150" cy="231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90651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ltLang="zh-CN" dirty="0" smtClean="0"/>
              <a:t>Initial Analysis:</a:t>
            </a:r>
            <a:endParaRPr lang="en-US" altLang="en-US" dirty="0"/>
          </a:p>
        </p:txBody>
      </p:sp>
      <p:sp>
        <p:nvSpPr>
          <p:cNvPr id="12291" name="Text Box 3"/>
          <p:cNvSpPr txBox="1">
            <a:spLocks noChangeArrowheads="1"/>
          </p:cNvSpPr>
          <p:nvPr/>
        </p:nvSpPr>
        <p:spPr bwMode="auto">
          <a:xfrm>
            <a:off x="539750" y="1628775"/>
            <a:ext cx="7921625" cy="420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buFont typeface="Arial" panose="020B0604020202020204" pitchFamily="34" charset="0"/>
              <a:buNone/>
            </a:pPr>
            <a:r>
              <a:rPr lang="zh-CN" altLang="en-US" smtClean="0">
                <a:solidFill>
                  <a:srgbClr val="3F3F3F"/>
                </a:solidFill>
                <a:ea typeface="宋体" panose="02010600030101010101" pitchFamily="2" charset="-122"/>
              </a:rPr>
              <a:t>（1）上面的图形表示：转靶不同频率下通水与不通水之间靶的温度、石墨的温度、铜块的温度的对比图。比较而言，通水的确可以带走热量。</a:t>
            </a:r>
          </a:p>
          <a:p>
            <a:pPr fontAlgn="base">
              <a:spcBef>
                <a:spcPct val="0"/>
              </a:spcBef>
              <a:spcAft>
                <a:spcPct val="0"/>
              </a:spcAft>
              <a:buFont typeface="Arial" panose="020B0604020202020204" pitchFamily="34" charset="0"/>
              <a:buNone/>
            </a:pPr>
            <a:endParaRPr lang="zh-CN" altLang="en-US" smtClean="0">
              <a:solidFill>
                <a:srgbClr val="3F3F3F"/>
              </a:solidFill>
              <a:ea typeface="宋体" panose="02010600030101010101" pitchFamily="2" charset="-122"/>
            </a:endParaRPr>
          </a:p>
          <a:p>
            <a:pPr fontAlgn="base">
              <a:spcBef>
                <a:spcPct val="0"/>
              </a:spcBef>
              <a:spcAft>
                <a:spcPct val="0"/>
              </a:spcAft>
              <a:buFont typeface="Arial" panose="020B0604020202020204" pitchFamily="34" charset="0"/>
              <a:buNone/>
            </a:pPr>
            <a:endParaRPr lang="zh-CN" altLang="en-US" smtClean="0">
              <a:solidFill>
                <a:srgbClr val="3F3F3F"/>
              </a:solidFill>
              <a:ea typeface="宋体" panose="02010600030101010101" pitchFamily="2" charset="-122"/>
            </a:endParaRPr>
          </a:p>
          <a:p>
            <a:pPr fontAlgn="base">
              <a:spcBef>
                <a:spcPct val="0"/>
              </a:spcBef>
              <a:spcAft>
                <a:spcPct val="0"/>
              </a:spcAft>
              <a:buFont typeface="Arial" panose="020B0604020202020204" pitchFamily="34" charset="0"/>
              <a:buNone/>
            </a:pPr>
            <a:r>
              <a:rPr lang="zh-CN" altLang="en-US" smtClean="0">
                <a:solidFill>
                  <a:srgbClr val="3F3F3F"/>
                </a:solidFill>
                <a:ea typeface="宋体" panose="02010600030101010101" pitchFamily="2" charset="-122"/>
              </a:rPr>
              <a:t>（2）根据材料的属性，大概有37%摩擦产生的热作用于转靶。63%作用于石墨，根据具体情况，</a:t>
            </a:r>
          </a:p>
          <a:p>
            <a:pPr fontAlgn="base">
              <a:spcBef>
                <a:spcPct val="0"/>
              </a:spcBef>
              <a:spcAft>
                <a:spcPct val="0"/>
              </a:spcAft>
              <a:buFont typeface="Arial" panose="020B0604020202020204" pitchFamily="34" charset="0"/>
              <a:buNone/>
            </a:pPr>
            <a:endParaRPr lang="zh-CN" altLang="en-US" smtClean="0">
              <a:solidFill>
                <a:srgbClr val="3F3F3F"/>
              </a:solidFill>
              <a:ea typeface="宋体" panose="02010600030101010101" pitchFamily="2" charset="-122"/>
            </a:endParaRPr>
          </a:p>
          <a:p>
            <a:pPr fontAlgn="base">
              <a:spcBef>
                <a:spcPct val="0"/>
              </a:spcBef>
              <a:spcAft>
                <a:spcPct val="0"/>
              </a:spcAft>
              <a:buFont typeface="Arial" panose="020B0604020202020204" pitchFamily="34" charset="0"/>
              <a:buNone/>
            </a:pPr>
            <a:r>
              <a:rPr lang="zh-CN" altLang="en-US" smtClean="0">
                <a:solidFill>
                  <a:srgbClr val="3F3F3F"/>
                </a:solidFill>
                <a:ea typeface="宋体" panose="02010600030101010101" pitchFamily="2" charset="-122"/>
              </a:rPr>
              <a:t>17HZ(10min)下，摩擦力产热14kJ,摩擦力的功率22w</a:t>
            </a:r>
          </a:p>
          <a:p>
            <a:pPr fontAlgn="base">
              <a:spcBef>
                <a:spcPct val="0"/>
              </a:spcBef>
              <a:spcAft>
                <a:spcPct val="0"/>
              </a:spcAft>
              <a:buFont typeface="Arial" panose="020B0604020202020204" pitchFamily="34" charset="0"/>
              <a:buNone/>
            </a:pPr>
            <a:endParaRPr lang="zh-CN" altLang="en-US" smtClean="0">
              <a:solidFill>
                <a:srgbClr val="3F3F3F"/>
              </a:solidFill>
              <a:ea typeface="宋体" panose="02010600030101010101" pitchFamily="2" charset="-122"/>
            </a:endParaRPr>
          </a:p>
          <a:p>
            <a:pPr fontAlgn="base">
              <a:spcBef>
                <a:spcPct val="0"/>
              </a:spcBef>
              <a:spcAft>
                <a:spcPct val="0"/>
              </a:spcAft>
              <a:buFont typeface="Arial" panose="020B0604020202020204" pitchFamily="34" charset="0"/>
              <a:buNone/>
            </a:pPr>
            <a:endParaRPr lang="zh-CN" altLang="en-US" smtClean="0">
              <a:solidFill>
                <a:srgbClr val="3F3F3F"/>
              </a:solidFill>
              <a:ea typeface="宋体" panose="02010600030101010101" pitchFamily="2" charset="-122"/>
            </a:endParaRPr>
          </a:p>
          <a:p>
            <a:pPr fontAlgn="base">
              <a:spcBef>
                <a:spcPct val="0"/>
              </a:spcBef>
              <a:spcAft>
                <a:spcPct val="0"/>
              </a:spcAft>
              <a:buFont typeface="Arial" panose="020B0604020202020204" pitchFamily="34" charset="0"/>
              <a:buNone/>
            </a:pPr>
            <a:r>
              <a:rPr lang="zh-CN" altLang="en-US" smtClean="0">
                <a:solidFill>
                  <a:srgbClr val="3F3F3F"/>
                </a:solidFill>
                <a:ea typeface="宋体" panose="02010600030101010101" pitchFamily="2" charset="-122"/>
              </a:rPr>
              <a:t>34HZ(10min)下，摩擦力产热22KJ，摩擦力的功率36w</a:t>
            </a:r>
          </a:p>
          <a:p>
            <a:pPr fontAlgn="base">
              <a:spcBef>
                <a:spcPct val="0"/>
              </a:spcBef>
              <a:spcAft>
                <a:spcPct val="0"/>
              </a:spcAft>
              <a:buFont typeface="Arial" panose="020B0604020202020204" pitchFamily="34" charset="0"/>
              <a:buNone/>
            </a:pPr>
            <a:endParaRPr lang="zh-CN" altLang="en-US" smtClean="0">
              <a:solidFill>
                <a:srgbClr val="3F3F3F"/>
              </a:solidFill>
              <a:ea typeface="宋体" panose="02010600030101010101" pitchFamily="2" charset="-122"/>
            </a:endParaRPr>
          </a:p>
          <a:p>
            <a:pPr fontAlgn="base">
              <a:spcBef>
                <a:spcPct val="0"/>
              </a:spcBef>
              <a:spcAft>
                <a:spcPct val="0"/>
              </a:spcAft>
              <a:buFont typeface="Arial" panose="020B0604020202020204" pitchFamily="34" charset="0"/>
              <a:buNone/>
            </a:pPr>
            <a:r>
              <a:rPr lang="zh-CN" altLang="en-US" smtClean="0">
                <a:solidFill>
                  <a:srgbClr val="3F3F3F"/>
                </a:solidFill>
                <a:ea typeface="宋体" panose="02010600030101010101" pitchFamily="2" charset="-122"/>
              </a:rPr>
              <a:t>摩擦力做功，相对比较小。</a:t>
            </a:r>
          </a:p>
          <a:p>
            <a:pPr fontAlgn="base">
              <a:spcBef>
                <a:spcPct val="0"/>
              </a:spcBef>
              <a:spcAft>
                <a:spcPct val="0"/>
              </a:spcAft>
              <a:buFont typeface="Arial" panose="020B0604020202020204" pitchFamily="34" charset="0"/>
              <a:buNone/>
            </a:pPr>
            <a:endParaRPr lang="zh-CN" altLang="en-US" smtClean="0">
              <a:solidFill>
                <a:srgbClr val="3F3F3F"/>
              </a:solidFill>
              <a:ea typeface="宋体" panose="02010600030101010101" pitchFamily="2" charset="-122"/>
            </a:endParaRPr>
          </a:p>
          <a:p>
            <a:pPr fontAlgn="base">
              <a:spcBef>
                <a:spcPct val="0"/>
              </a:spcBef>
              <a:spcAft>
                <a:spcPct val="0"/>
              </a:spcAft>
              <a:buFont typeface="Arial" panose="020B0604020202020204" pitchFamily="34" charset="0"/>
              <a:buNone/>
            </a:pPr>
            <a:endParaRPr lang="zh-CN" altLang="en-US" smtClean="0">
              <a:solidFill>
                <a:srgbClr val="3F3F3F"/>
              </a:solidFill>
              <a:ea typeface="宋体" panose="02010600030101010101" pitchFamily="2" charset="-122"/>
            </a:endParaRPr>
          </a:p>
        </p:txBody>
      </p:sp>
    </p:spTree>
    <p:extLst>
      <p:ext uri="{BB962C8B-B14F-4D97-AF65-F5344CB8AC3E}">
        <p14:creationId xmlns:p14="http://schemas.microsoft.com/office/powerpoint/2010/main" val="7640850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274638"/>
            <a:ext cx="8229600" cy="578802"/>
          </a:xfrm>
        </p:spPr>
        <p:txBody>
          <a:bodyPr/>
          <a:lstStyle/>
          <a:p>
            <a:r>
              <a:rPr lang="zh-CN" altLang="en-US" dirty="0"/>
              <a:t>（</a:t>
            </a:r>
            <a:r>
              <a:rPr lang="zh-CN" altLang="en-US" dirty="0" smtClean="0"/>
              <a:t>3）</a:t>
            </a:r>
            <a:r>
              <a:rPr lang="en-US" altLang="zh-CN" dirty="0" smtClean="0"/>
              <a:t>Next Step, fully instrumented/quantitative tests</a:t>
            </a:r>
            <a:endParaRPr lang="en-US" altLang="en-US" dirty="0"/>
          </a:p>
        </p:txBody>
      </p:sp>
      <p:pic>
        <p:nvPicPr>
          <p:cNvPr id="13315" name="Picture 3" descr="9FFD57551FE4D53126AC02CAA3CE241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3573463"/>
            <a:ext cx="3529013" cy="261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Text Box 4"/>
          <p:cNvSpPr txBox="1">
            <a:spLocks noChangeArrowheads="1"/>
          </p:cNvSpPr>
          <p:nvPr/>
        </p:nvSpPr>
        <p:spPr bwMode="auto">
          <a:xfrm>
            <a:off x="5797549" y="1406068"/>
            <a:ext cx="305906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buFont typeface="Arial" panose="020B0604020202020204" pitchFamily="34" charset="0"/>
              <a:buNone/>
            </a:pPr>
            <a:r>
              <a:rPr lang="en-US" altLang="zh-CN" dirty="0" smtClean="0">
                <a:solidFill>
                  <a:srgbClr val="3F3F3F"/>
                </a:solidFill>
                <a:ea typeface="宋体" panose="02010600030101010101" pitchFamily="2" charset="-122"/>
              </a:rPr>
              <a:t>1</a:t>
            </a:r>
            <a:r>
              <a:rPr lang="zh-CN" altLang="en-US" dirty="0" smtClean="0">
                <a:solidFill>
                  <a:srgbClr val="3F3F3F"/>
                </a:solidFill>
                <a:ea typeface="宋体" panose="02010600030101010101" pitchFamily="2" charset="-122"/>
              </a:rPr>
              <a:t>）</a:t>
            </a:r>
            <a:r>
              <a:rPr lang="en-US" altLang="zh-CN" dirty="0" smtClean="0">
                <a:solidFill>
                  <a:srgbClr val="3F3F3F"/>
                </a:solidFill>
                <a:ea typeface="宋体" panose="02010600030101010101" pitchFamily="2" charset="-122"/>
              </a:rPr>
              <a:t>External heat</a:t>
            </a:r>
          </a:p>
          <a:p>
            <a:pPr fontAlgn="base">
              <a:spcBef>
                <a:spcPct val="0"/>
              </a:spcBef>
              <a:spcAft>
                <a:spcPct val="0"/>
              </a:spcAft>
              <a:buFont typeface="Arial" panose="020B0604020202020204" pitchFamily="34" charset="0"/>
              <a:buNone/>
            </a:pPr>
            <a:r>
              <a:rPr lang="zh-CN" altLang="en-US" dirty="0" smtClean="0">
                <a:solidFill>
                  <a:srgbClr val="3F3F3F"/>
                </a:solidFill>
                <a:ea typeface="宋体" panose="02010600030101010101" pitchFamily="2" charset="-122"/>
              </a:rPr>
              <a:t>2）</a:t>
            </a:r>
            <a:r>
              <a:rPr lang="en-US" altLang="zh-CN" dirty="0" smtClean="0">
                <a:solidFill>
                  <a:srgbClr val="3F3F3F"/>
                </a:solidFill>
                <a:ea typeface="宋体" panose="02010600030101010101" pitchFamily="2" charset="-122"/>
              </a:rPr>
              <a:t>Apply M</a:t>
            </a:r>
            <a:r>
              <a:rPr lang="zh-CN" altLang="en-US" dirty="0" smtClean="0">
                <a:solidFill>
                  <a:srgbClr val="3F3F3F"/>
                </a:solidFill>
                <a:ea typeface="宋体" panose="02010600030101010101" pitchFamily="2" charset="-122"/>
              </a:rPr>
              <a:t>o</a:t>
            </a:r>
            <a:r>
              <a:rPr lang="en-US" altLang="zh-CN" dirty="0" smtClean="0">
                <a:solidFill>
                  <a:srgbClr val="3F3F3F"/>
                </a:solidFill>
                <a:ea typeface="宋体" panose="02010600030101010101" pitchFamily="2" charset="-122"/>
              </a:rPr>
              <a:t>S</a:t>
            </a:r>
            <a:r>
              <a:rPr lang="zh-CN" altLang="en-US" dirty="0" smtClean="0">
                <a:solidFill>
                  <a:srgbClr val="3F3F3F"/>
                </a:solidFill>
                <a:ea typeface="宋体" panose="02010600030101010101" pitchFamily="2" charset="-122"/>
              </a:rPr>
              <a:t>2</a:t>
            </a:r>
            <a:endParaRPr lang="zh-CN" altLang="en-US" dirty="0" smtClean="0">
              <a:solidFill>
                <a:srgbClr val="3F3F3F"/>
              </a:solidFill>
              <a:ea typeface="宋体" panose="02010600030101010101" pitchFamily="2" charset="-122"/>
            </a:endParaRPr>
          </a:p>
          <a:p>
            <a:pPr fontAlgn="base">
              <a:spcBef>
                <a:spcPct val="0"/>
              </a:spcBef>
              <a:spcAft>
                <a:spcPct val="0"/>
              </a:spcAft>
              <a:buFont typeface="Arial" panose="020B0604020202020204" pitchFamily="34" charset="0"/>
              <a:buNone/>
            </a:pPr>
            <a:r>
              <a:rPr lang="zh-CN" altLang="en-US" dirty="0" smtClean="0">
                <a:solidFill>
                  <a:srgbClr val="3F3F3F"/>
                </a:solidFill>
                <a:ea typeface="宋体" panose="02010600030101010101" pitchFamily="2" charset="-122"/>
              </a:rPr>
              <a:t>3）</a:t>
            </a:r>
            <a:r>
              <a:rPr lang="en-US" altLang="zh-CN" dirty="0" smtClean="0">
                <a:solidFill>
                  <a:srgbClr val="3F3F3F"/>
                </a:solidFill>
                <a:ea typeface="宋体" panose="02010600030101010101" pitchFamily="2" charset="-122"/>
              </a:rPr>
              <a:t>Instrument temperature sensors everywhere. </a:t>
            </a:r>
            <a:endParaRPr lang="zh-CN" altLang="en-US" dirty="0" smtClean="0">
              <a:solidFill>
                <a:srgbClr val="3F3F3F"/>
              </a:solidFill>
              <a:ea typeface="宋体" panose="02010600030101010101" pitchFamily="2" charset="-122"/>
            </a:endParaRPr>
          </a:p>
        </p:txBody>
      </p:sp>
      <p:pic>
        <p:nvPicPr>
          <p:cNvPr id="13317" name="Picture 5" descr="0FA7AD507B5DDDEA441501D43AC450E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8313" y="1485900"/>
            <a:ext cx="1878012" cy="181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Picture 6" descr="B1B5628BB00EAD7012A0A956B41E0AB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0338" y="1485900"/>
            <a:ext cx="2447925" cy="187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9" name="Text Box 7"/>
          <p:cNvSpPr txBox="1">
            <a:spLocks noChangeArrowheads="1"/>
          </p:cNvSpPr>
          <p:nvPr/>
        </p:nvSpPr>
        <p:spPr bwMode="auto">
          <a:xfrm>
            <a:off x="4416425" y="3246438"/>
            <a:ext cx="3111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endParaRPr lang="en-US" smtClean="0">
              <a:solidFill>
                <a:srgbClr val="3F3F3F"/>
              </a:solidFill>
              <a:ea typeface="宋体" panose="02010600030101010101" pitchFamily="2" charset="-122"/>
            </a:endParaRPr>
          </a:p>
        </p:txBody>
      </p:sp>
      <p:pic>
        <p:nvPicPr>
          <p:cNvPr id="13320" name="Picture 8" descr="F90F986303AFF7D07797EF857668835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2725" y="3573463"/>
            <a:ext cx="2663825"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984747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Future Plan (or recommendations)</a:t>
            </a:r>
            <a:endParaRPr lang="en-US" dirty="0"/>
          </a:p>
        </p:txBody>
      </p:sp>
      <p:sp>
        <p:nvSpPr>
          <p:cNvPr id="3" name="Content Placeholder 2"/>
          <p:cNvSpPr>
            <a:spLocks noGrp="1"/>
          </p:cNvSpPr>
          <p:nvPr>
            <p:ph idx="1"/>
          </p:nvPr>
        </p:nvSpPr>
        <p:spPr/>
        <p:txBody>
          <a:bodyPr>
            <a:normAutofit/>
          </a:bodyPr>
          <a:lstStyle/>
          <a:p>
            <a:r>
              <a:rPr lang="en-US" dirty="0" smtClean="0"/>
              <a:t>At IMP</a:t>
            </a:r>
            <a:endParaRPr lang="en-US" dirty="0" smtClean="0"/>
          </a:p>
          <a:p>
            <a:pPr lvl="1"/>
            <a:r>
              <a:rPr lang="en-US" dirty="0" smtClean="0"/>
              <a:t>More </a:t>
            </a:r>
            <a:r>
              <a:rPr lang="en-US" dirty="0" smtClean="0"/>
              <a:t>quantitative tests of components, investigate critical engineering issues.  </a:t>
            </a:r>
          </a:p>
          <a:p>
            <a:pPr lvl="1"/>
            <a:r>
              <a:rPr lang="en-US" dirty="0" smtClean="0"/>
              <a:t>External heat sources (10 kW) and  a full wheel (1 meter ) at 2000 rpm.</a:t>
            </a:r>
            <a:endParaRPr lang="en-US" dirty="0" smtClean="0"/>
          </a:p>
          <a:p>
            <a:pPr lvl="1"/>
            <a:r>
              <a:rPr lang="en-US" dirty="0" smtClean="0"/>
              <a:t>Investigate mechanics of the sliding contacts, </a:t>
            </a:r>
            <a:endParaRPr lang="en-US" dirty="0" smtClean="0"/>
          </a:p>
          <a:p>
            <a:r>
              <a:rPr lang="en-US" dirty="0" smtClean="0"/>
              <a:t>At ANL (working with Tribology Grou</a:t>
            </a:r>
            <a:r>
              <a:rPr lang="en-US" dirty="0" smtClean="0"/>
              <a:t>p)</a:t>
            </a:r>
            <a:endParaRPr lang="en-US" dirty="0" smtClean="0"/>
          </a:p>
          <a:p>
            <a:pPr lvl="1"/>
            <a:r>
              <a:rPr lang="en-US" dirty="0" smtClean="0"/>
              <a:t>Support the IMP tests, </a:t>
            </a:r>
            <a:endParaRPr lang="en-US" dirty="0" smtClean="0"/>
          </a:p>
          <a:p>
            <a:pPr lvl="1"/>
            <a:r>
              <a:rPr lang="en-US" dirty="0" smtClean="0"/>
              <a:t>An optimized design for ILC parameters, including advanced surface coating techniques,   </a:t>
            </a:r>
            <a:endParaRPr lang="en-US" dirty="0"/>
          </a:p>
          <a:p>
            <a:pPr lvl="1"/>
            <a:r>
              <a:rPr lang="en-US" dirty="0" smtClean="0"/>
              <a:t>Design and test vacuum compatible components, </a:t>
            </a:r>
          </a:p>
          <a:p>
            <a:pPr lvl="1"/>
            <a:r>
              <a:rPr lang="en-US" dirty="0"/>
              <a:t>C</a:t>
            </a:r>
            <a:r>
              <a:rPr lang="en-US" dirty="0" smtClean="0"/>
              <a:t>onstruct a realistic target that can operate continuously for years.</a:t>
            </a:r>
            <a:r>
              <a:rPr lang="en-US" dirty="0" smtClean="0"/>
              <a:t> </a:t>
            </a:r>
            <a:endParaRPr lang="en-US" dirty="0" smtClean="0"/>
          </a:p>
          <a:p>
            <a:pPr lvl="1"/>
            <a:endParaRPr lang="en-US" dirty="0" smtClean="0"/>
          </a:p>
          <a:p>
            <a:r>
              <a:rPr lang="en-US" dirty="0" smtClean="0"/>
              <a:t>Working </a:t>
            </a:r>
            <a:r>
              <a:rPr lang="en-US" dirty="0" smtClean="0"/>
              <a:t>with good engineering </a:t>
            </a:r>
            <a:r>
              <a:rPr lang="en-US" dirty="0" smtClean="0"/>
              <a:t>team, </a:t>
            </a:r>
            <a:r>
              <a:rPr lang="en-US" dirty="0" smtClean="0"/>
              <a:t>I am </a:t>
            </a:r>
            <a:r>
              <a:rPr lang="en-US" dirty="0" smtClean="0"/>
              <a:t>optimistic and confident.  </a:t>
            </a:r>
          </a:p>
          <a:p>
            <a:endParaRPr lang="en-US" dirty="0"/>
          </a:p>
          <a:p>
            <a:r>
              <a:rPr lang="en-US" dirty="0" smtClean="0"/>
              <a:t>One more thing……</a:t>
            </a:r>
            <a:endParaRPr lang="en-US" dirty="0" smtClean="0"/>
          </a:p>
          <a:p>
            <a:pPr marL="0" indent="0">
              <a:buNone/>
            </a:pPr>
            <a:endParaRPr lang="en-US" dirty="0"/>
          </a:p>
        </p:txBody>
      </p:sp>
    </p:spTree>
    <p:extLst>
      <p:ext uri="{BB962C8B-B14F-4D97-AF65-F5344CB8AC3E}">
        <p14:creationId xmlns:p14="http://schemas.microsoft.com/office/powerpoint/2010/main" val="15106575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395385" y="1151164"/>
            <a:ext cx="2631233" cy="258924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4" name="Straight Connector 3"/>
          <p:cNvCxnSpPr/>
          <p:nvPr/>
        </p:nvCxnSpPr>
        <p:spPr>
          <a:xfrm>
            <a:off x="1378598" y="3726414"/>
            <a:ext cx="664807" cy="13996"/>
          </a:xfrm>
          <a:prstGeom prst="line">
            <a:avLst/>
          </a:prstGeom>
        </p:spPr>
        <p:style>
          <a:lnRef idx="3">
            <a:schemeClr val="accent2"/>
          </a:lnRef>
          <a:fillRef idx="0">
            <a:schemeClr val="accent2"/>
          </a:fillRef>
          <a:effectRef idx="2">
            <a:schemeClr val="accent2"/>
          </a:effectRef>
          <a:fontRef idx="minor">
            <a:schemeClr val="tx1"/>
          </a:fontRef>
        </p:style>
      </p:cxnSp>
      <p:cxnSp>
        <p:nvCxnSpPr>
          <p:cNvPr id="6" name="Straight Connector 5"/>
          <p:cNvCxnSpPr/>
          <p:nvPr/>
        </p:nvCxnSpPr>
        <p:spPr>
          <a:xfrm flipH="1">
            <a:off x="2792186" y="4958054"/>
            <a:ext cx="699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2025909" y="3726413"/>
            <a:ext cx="398884" cy="6998"/>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sp>
        <p:nvSpPr>
          <p:cNvPr id="9" name="Rounded Rectangle 8"/>
          <p:cNvSpPr/>
          <p:nvPr/>
        </p:nvSpPr>
        <p:spPr>
          <a:xfrm>
            <a:off x="2399208" y="3659529"/>
            <a:ext cx="295664" cy="12946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Oval 9"/>
          <p:cNvSpPr/>
          <p:nvPr/>
        </p:nvSpPr>
        <p:spPr>
          <a:xfrm>
            <a:off x="2935643" y="3068605"/>
            <a:ext cx="654310" cy="67180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7" name="Straight Arrow Connector 16"/>
          <p:cNvCxnSpPr>
            <a:stCxn id="9" idx="3"/>
          </p:cNvCxnSpPr>
          <p:nvPr/>
        </p:nvCxnSpPr>
        <p:spPr>
          <a:xfrm>
            <a:off x="2694872" y="3724260"/>
            <a:ext cx="482859" cy="13996"/>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22" name="Straight Arrow Connector 21"/>
          <p:cNvCxnSpPr/>
          <p:nvPr/>
        </p:nvCxnSpPr>
        <p:spPr>
          <a:xfrm flipH="1">
            <a:off x="2432007" y="3122044"/>
            <a:ext cx="636413" cy="429155"/>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5" name="TextBox 24"/>
          <p:cNvSpPr txBox="1"/>
          <p:nvPr/>
        </p:nvSpPr>
        <p:spPr>
          <a:xfrm>
            <a:off x="395386" y="4300245"/>
            <a:ext cx="1648019" cy="923330"/>
          </a:xfrm>
          <a:prstGeom prst="rect">
            <a:avLst/>
          </a:prstGeom>
          <a:noFill/>
        </p:spPr>
        <p:txBody>
          <a:bodyPr wrap="square" rtlCol="0">
            <a:spAutoFit/>
          </a:bodyPr>
          <a:lstStyle/>
          <a:p>
            <a:r>
              <a:rPr lang="en-US" altLang="zh-CN" sz="1350" dirty="0"/>
              <a:t>4 meter Helical </a:t>
            </a:r>
            <a:r>
              <a:rPr lang="en-US" altLang="zh-CN" sz="1350" dirty="0" err="1"/>
              <a:t>undulators</a:t>
            </a:r>
            <a:endParaRPr lang="en-US" altLang="zh-CN" sz="1350" dirty="0"/>
          </a:p>
          <a:p>
            <a:r>
              <a:rPr lang="en-US" altLang="zh-CN" sz="1350" dirty="0"/>
              <a:t>Either in booster or </a:t>
            </a:r>
          </a:p>
          <a:p>
            <a:r>
              <a:rPr lang="en-US" altLang="zh-CN" sz="1350" dirty="0"/>
              <a:t>Main ring</a:t>
            </a:r>
            <a:endParaRPr lang="zh-CN" altLang="en-US" sz="1350" dirty="0"/>
          </a:p>
        </p:txBody>
      </p:sp>
      <p:sp>
        <p:nvSpPr>
          <p:cNvPr id="26" name="TextBox 25"/>
          <p:cNvSpPr txBox="1"/>
          <p:nvPr/>
        </p:nvSpPr>
        <p:spPr>
          <a:xfrm>
            <a:off x="2043404" y="4300245"/>
            <a:ext cx="1644521" cy="1131079"/>
          </a:xfrm>
          <a:prstGeom prst="rect">
            <a:avLst/>
          </a:prstGeom>
          <a:noFill/>
        </p:spPr>
        <p:txBody>
          <a:bodyPr wrap="square" rtlCol="0">
            <a:spAutoFit/>
          </a:bodyPr>
          <a:lstStyle/>
          <a:p>
            <a:r>
              <a:rPr lang="en-US" altLang="zh-CN" sz="1350" dirty="0"/>
              <a:t>Target, capturing for positron and acceleration 6 GeV for both electron and positron  </a:t>
            </a:r>
            <a:endParaRPr lang="zh-CN" altLang="en-US" sz="1350" dirty="0"/>
          </a:p>
        </p:txBody>
      </p:sp>
      <p:cxnSp>
        <p:nvCxnSpPr>
          <p:cNvPr id="28" name="Straight Arrow Connector 27"/>
          <p:cNvCxnSpPr/>
          <p:nvPr/>
        </p:nvCxnSpPr>
        <p:spPr>
          <a:xfrm flipV="1">
            <a:off x="1287625" y="3791145"/>
            <a:ext cx="307910" cy="50910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9" name="TextBox 28"/>
          <p:cNvSpPr txBox="1"/>
          <p:nvPr/>
        </p:nvSpPr>
        <p:spPr>
          <a:xfrm>
            <a:off x="3746634" y="3484404"/>
            <a:ext cx="4392036" cy="300082"/>
          </a:xfrm>
          <a:prstGeom prst="rect">
            <a:avLst/>
          </a:prstGeom>
          <a:noFill/>
        </p:spPr>
        <p:txBody>
          <a:bodyPr wrap="none" rtlCol="0">
            <a:spAutoFit/>
          </a:bodyPr>
          <a:lstStyle/>
          <a:p>
            <a:r>
              <a:rPr lang="en-US" altLang="zh-CN" sz="1350" dirty="0"/>
              <a:t>Stacking as in CLIC design and with some damping damping </a:t>
            </a:r>
            <a:endParaRPr lang="zh-CN" altLang="en-US" sz="1350" dirty="0"/>
          </a:p>
        </p:txBody>
      </p:sp>
      <p:sp>
        <p:nvSpPr>
          <p:cNvPr id="30" name="TextBox 29"/>
          <p:cNvSpPr txBox="1"/>
          <p:nvPr/>
        </p:nvSpPr>
        <p:spPr>
          <a:xfrm>
            <a:off x="3435998" y="2760695"/>
            <a:ext cx="4624920" cy="300082"/>
          </a:xfrm>
          <a:prstGeom prst="rect">
            <a:avLst/>
          </a:prstGeom>
          <a:noFill/>
        </p:spPr>
        <p:txBody>
          <a:bodyPr wrap="none" rtlCol="0">
            <a:spAutoFit/>
          </a:bodyPr>
          <a:lstStyle/>
          <a:p>
            <a:r>
              <a:rPr lang="en-US" altLang="zh-CN" sz="1350" dirty="0"/>
              <a:t>Injection into booster ring at 6 GeV, (Tang made direction right)</a:t>
            </a:r>
            <a:endParaRPr lang="zh-CN" altLang="en-US" sz="1350" dirty="0"/>
          </a:p>
        </p:txBody>
      </p:sp>
      <p:cxnSp>
        <p:nvCxnSpPr>
          <p:cNvPr id="32" name="Straight Arrow Connector 31"/>
          <p:cNvCxnSpPr>
            <a:endCxn id="9" idx="2"/>
          </p:cNvCxnSpPr>
          <p:nvPr/>
        </p:nvCxnSpPr>
        <p:spPr>
          <a:xfrm flipH="1" flipV="1">
            <a:off x="2547040" y="3788991"/>
            <a:ext cx="147832" cy="50910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2" name="TextBox 11"/>
          <p:cNvSpPr txBox="1"/>
          <p:nvPr/>
        </p:nvSpPr>
        <p:spPr>
          <a:xfrm>
            <a:off x="3173575" y="329574"/>
            <a:ext cx="5970425" cy="1754326"/>
          </a:xfrm>
          <a:prstGeom prst="rect">
            <a:avLst/>
          </a:prstGeom>
          <a:noFill/>
        </p:spPr>
        <p:txBody>
          <a:bodyPr wrap="square" rtlCol="0">
            <a:spAutoFit/>
          </a:bodyPr>
          <a:lstStyle/>
          <a:p>
            <a:r>
              <a:rPr lang="en-US" altLang="zh-CN" sz="3600" dirty="0" err="1" smtClean="0"/>
              <a:t>Undulator</a:t>
            </a:r>
            <a:r>
              <a:rPr lang="en-US" altLang="zh-CN" sz="3600" dirty="0" smtClean="0"/>
              <a:t> based positron source can be adapted for FCC and CEPC </a:t>
            </a:r>
            <a:endParaRPr lang="zh-CN" altLang="en-US" sz="3600" dirty="0"/>
          </a:p>
        </p:txBody>
      </p:sp>
      <p:sp>
        <p:nvSpPr>
          <p:cNvPr id="13" name="TextBox 12"/>
          <p:cNvSpPr txBox="1"/>
          <p:nvPr/>
        </p:nvSpPr>
        <p:spPr>
          <a:xfrm>
            <a:off x="499306" y="2360296"/>
            <a:ext cx="2808980" cy="300082"/>
          </a:xfrm>
          <a:prstGeom prst="rect">
            <a:avLst/>
          </a:prstGeom>
          <a:noFill/>
        </p:spPr>
        <p:txBody>
          <a:bodyPr wrap="square" rtlCol="0">
            <a:spAutoFit/>
          </a:bodyPr>
          <a:lstStyle/>
          <a:p>
            <a:r>
              <a:rPr lang="en-US" altLang="zh-CN" sz="1350" dirty="0"/>
              <a:t>~ 50 km of main ring and booster</a:t>
            </a:r>
            <a:endParaRPr lang="zh-CN" altLang="en-US" sz="1350" dirty="0"/>
          </a:p>
        </p:txBody>
      </p:sp>
      <p:cxnSp>
        <p:nvCxnSpPr>
          <p:cNvPr id="5" name="Straight Arrow Connector 4"/>
          <p:cNvCxnSpPr/>
          <p:nvPr/>
        </p:nvCxnSpPr>
        <p:spPr>
          <a:xfrm flipV="1">
            <a:off x="2067897" y="3733411"/>
            <a:ext cx="314908" cy="415499"/>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1" name="Straight Arrow Connector 10"/>
          <p:cNvCxnSpPr/>
          <p:nvPr/>
        </p:nvCxnSpPr>
        <p:spPr>
          <a:xfrm flipV="1">
            <a:off x="2713461" y="2685479"/>
            <a:ext cx="287011" cy="1051653"/>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783423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5591"/>
          </a:xfrm>
        </p:spPr>
        <p:txBody>
          <a:bodyPr/>
          <a:lstStyle/>
          <a:p>
            <a:r>
              <a:rPr lang="en-US" sz="2400" dirty="0"/>
              <a:t>Existing (unsolved) Issues for </a:t>
            </a:r>
            <a:r>
              <a:rPr lang="en-US" sz="2400" dirty="0" err="1"/>
              <a:t>Undulator</a:t>
            </a:r>
            <a:r>
              <a:rPr lang="en-US" sz="2400" dirty="0"/>
              <a:t> based source</a:t>
            </a:r>
          </a:p>
        </p:txBody>
      </p:sp>
      <p:sp>
        <p:nvSpPr>
          <p:cNvPr id="3" name="Content Placeholder 2"/>
          <p:cNvSpPr>
            <a:spLocks noGrp="1"/>
          </p:cNvSpPr>
          <p:nvPr>
            <p:ph idx="1"/>
          </p:nvPr>
        </p:nvSpPr>
        <p:spPr>
          <a:xfrm>
            <a:off x="766354" y="1169126"/>
            <a:ext cx="7644221" cy="4982766"/>
          </a:xfrm>
        </p:spPr>
        <p:txBody>
          <a:bodyPr>
            <a:normAutofit lnSpcReduction="10000"/>
          </a:bodyPr>
          <a:lstStyle/>
          <a:p>
            <a:r>
              <a:rPr lang="en-US" dirty="0" smtClean="0"/>
              <a:t>Beam dynamics, (OK)</a:t>
            </a:r>
          </a:p>
          <a:p>
            <a:r>
              <a:rPr lang="en-US" dirty="0" err="1" smtClean="0"/>
              <a:t>Undulator</a:t>
            </a:r>
            <a:r>
              <a:rPr lang="en-US" dirty="0" smtClean="0"/>
              <a:t> (OK? Or @95%)</a:t>
            </a:r>
          </a:p>
          <a:p>
            <a:r>
              <a:rPr lang="en-US" dirty="0" smtClean="0"/>
              <a:t>Target (heating and shocks)</a:t>
            </a:r>
          </a:p>
          <a:p>
            <a:pPr lvl="1"/>
            <a:r>
              <a:rPr lang="en-US" dirty="0" smtClean="0"/>
              <a:t>Good? No issues? No critical problems (97%), there is rooms for further improvements. </a:t>
            </a:r>
          </a:p>
          <a:p>
            <a:r>
              <a:rPr lang="en-US" dirty="0" smtClean="0"/>
              <a:t>Target support vacuum chamber, test at LLNL.  </a:t>
            </a:r>
          </a:p>
          <a:p>
            <a:pPr lvl="1"/>
            <a:r>
              <a:rPr lang="en-US" dirty="0" smtClean="0"/>
              <a:t>Life time of the vacuum seal (short time survival, but long term &gt; a few weeks with vacuum spikes, no clear path forward at this point), no radiation damaging testing yet. , and </a:t>
            </a:r>
          </a:p>
          <a:p>
            <a:pPr lvl="1"/>
            <a:r>
              <a:rPr lang="en-US" dirty="0" smtClean="0"/>
              <a:t>Cooling water impact on wheel dynamics (simulation should be done).  </a:t>
            </a:r>
          </a:p>
          <a:p>
            <a:pPr lvl="1"/>
            <a:r>
              <a:rPr lang="en-US" dirty="0" smtClean="0"/>
              <a:t>Rotating Seal leak tests at KEK planned.</a:t>
            </a:r>
          </a:p>
          <a:p>
            <a:pPr lvl="1"/>
            <a:r>
              <a:rPr lang="en-US" dirty="0" smtClean="0"/>
              <a:t>New ideas: Non-contact (</a:t>
            </a:r>
            <a:r>
              <a:rPr lang="en-US" dirty="0" err="1" smtClean="0"/>
              <a:t>differenetial</a:t>
            </a:r>
            <a:r>
              <a:rPr lang="en-US" dirty="0" smtClean="0"/>
              <a:t> pumping), support, radiation cooling. Many others (later in the talk).</a:t>
            </a:r>
          </a:p>
          <a:p>
            <a:r>
              <a:rPr lang="en-US" dirty="0" smtClean="0"/>
              <a:t>OMD, (OK)</a:t>
            </a:r>
          </a:p>
          <a:p>
            <a:r>
              <a:rPr lang="en-US" dirty="0" smtClean="0"/>
              <a:t>Accelerator (NC)</a:t>
            </a:r>
          </a:p>
          <a:p>
            <a:pPr lvl="1"/>
            <a:r>
              <a:rPr lang="en-US" dirty="0" smtClean="0"/>
              <a:t>SLAC test showed 14 MV/m.</a:t>
            </a:r>
          </a:p>
          <a:p>
            <a:r>
              <a:rPr lang="en-US" dirty="0" smtClean="0"/>
              <a:t>Interfacing with damping ring (OK)</a:t>
            </a:r>
          </a:p>
          <a:p>
            <a:endParaRPr lang="en-US" dirty="0" smtClean="0"/>
          </a:p>
          <a:p>
            <a:pPr lvl="1"/>
            <a:endParaRPr lang="en-US" dirty="0" smtClean="0"/>
          </a:p>
          <a:p>
            <a:endParaRPr lang="en-US" dirty="0"/>
          </a:p>
        </p:txBody>
      </p:sp>
    </p:spTree>
    <p:extLst>
      <p:ext uri="{BB962C8B-B14F-4D97-AF65-F5344CB8AC3E}">
        <p14:creationId xmlns:p14="http://schemas.microsoft.com/office/powerpoint/2010/main" val="425242961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2518"/>
          </a:xfrm>
        </p:spPr>
        <p:txBody>
          <a:bodyPr>
            <a:normAutofit fontScale="90000"/>
          </a:bodyPr>
          <a:lstStyle/>
          <a:p>
            <a:r>
              <a:rPr lang="en-US" dirty="0" smtClean="0"/>
              <a:t>Positron Source Spinning Wheel Target</a:t>
            </a:r>
            <a:endParaRPr lang="en-US" dirty="0"/>
          </a:p>
        </p:txBody>
      </p:sp>
      <p:sp>
        <p:nvSpPr>
          <p:cNvPr id="3" name="Content Placeholder 2"/>
          <p:cNvSpPr>
            <a:spLocks noGrp="1"/>
          </p:cNvSpPr>
          <p:nvPr>
            <p:ph idx="1"/>
          </p:nvPr>
        </p:nvSpPr>
        <p:spPr>
          <a:xfrm>
            <a:off x="457200" y="1147156"/>
            <a:ext cx="8229600" cy="4979007"/>
          </a:xfrm>
        </p:spPr>
        <p:txBody>
          <a:bodyPr/>
          <a:lstStyle/>
          <a:p>
            <a:r>
              <a:rPr lang="en-US" dirty="0" smtClean="0"/>
              <a:t>Prototype has been built and tested for eddy current issue.</a:t>
            </a:r>
          </a:p>
          <a:p>
            <a:r>
              <a:rPr lang="en-US" dirty="0" smtClean="0"/>
              <a:t>Vacuum seal test of supporting shaft was not very successful.  The current prototype is not robust enough for production system.</a:t>
            </a:r>
          </a:p>
          <a:p>
            <a:r>
              <a:rPr lang="en-US" dirty="0" smtClean="0"/>
              <a:t>Still need to demonstrate full wheel with cooling channel. </a:t>
            </a:r>
          </a:p>
          <a:p>
            <a:r>
              <a:rPr lang="en-US" dirty="0" smtClean="0"/>
              <a:t>Not funded for further test and demonstration</a:t>
            </a:r>
            <a:r>
              <a:rPr lang="en-US" dirty="0"/>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Major Concerns on positron sources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Issues on moving forward on the current LLNL test.</a:t>
            </a:r>
          </a:p>
          <a:p>
            <a:pPr lvl="1"/>
            <a:r>
              <a:rPr lang="en-US" dirty="0" smtClean="0"/>
              <a:t>Approaches are still viable?</a:t>
            </a:r>
          </a:p>
          <a:p>
            <a:pPr lvl="1"/>
            <a:r>
              <a:rPr lang="en-US" dirty="0" smtClean="0"/>
              <a:t>Funding</a:t>
            </a:r>
          </a:p>
          <a:p>
            <a:pPr lvl="1"/>
            <a:r>
              <a:rPr lang="en-US" dirty="0" smtClean="0"/>
              <a:t>Technical support</a:t>
            </a:r>
          </a:p>
          <a:p>
            <a:r>
              <a:rPr lang="en-US" dirty="0" smtClean="0"/>
              <a:t>Alternative target design for </a:t>
            </a:r>
            <a:r>
              <a:rPr lang="en-US" dirty="0" err="1" smtClean="0"/>
              <a:t>undulator</a:t>
            </a:r>
            <a:r>
              <a:rPr lang="en-US" dirty="0" smtClean="0"/>
              <a:t> sources</a:t>
            </a:r>
          </a:p>
          <a:p>
            <a:pPr lvl="1"/>
            <a:r>
              <a:rPr lang="en-US" dirty="0" smtClean="0"/>
              <a:t>Other </a:t>
            </a:r>
            <a:r>
              <a:rPr lang="en-US" dirty="0" smtClean="0"/>
              <a:t>type of targets </a:t>
            </a:r>
            <a:endParaRPr lang="en-US" dirty="0" smtClean="0"/>
          </a:p>
          <a:p>
            <a:pPr lvl="2"/>
            <a:r>
              <a:rPr lang="en-US" dirty="0" smtClean="0"/>
              <a:t>Radiative cooling,</a:t>
            </a:r>
          </a:p>
          <a:p>
            <a:pPr lvl="2"/>
            <a:r>
              <a:rPr lang="en-US" dirty="0" smtClean="0"/>
              <a:t>Sliding cooling</a:t>
            </a:r>
          </a:p>
          <a:p>
            <a:pPr lvl="2"/>
            <a:r>
              <a:rPr lang="en-US" dirty="0" smtClean="0"/>
              <a:t>….</a:t>
            </a:r>
            <a:endParaRPr lang="en-US" dirty="0"/>
          </a:p>
        </p:txBody>
      </p:sp>
    </p:spTree>
    <p:extLst>
      <p:ext uri="{BB962C8B-B14F-4D97-AF65-F5344CB8AC3E}">
        <p14:creationId xmlns:p14="http://schemas.microsoft.com/office/powerpoint/2010/main" val="27074672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Remedies and benefits</a:t>
            </a:r>
            <a:endParaRPr lang="en-US" dirty="0"/>
          </a:p>
        </p:txBody>
      </p:sp>
      <p:sp>
        <p:nvSpPr>
          <p:cNvPr id="3" name="Content Placeholder 2"/>
          <p:cNvSpPr>
            <a:spLocks noGrp="1"/>
          </p:cNvSpPr>
          <p:nvPr>
            <p:ph idx="1"/>
          </p:nvPr>
        </p:nvSpPr>
        <p:spPr>
          <a:xfrm>
            <a:off x="420624" y="1166018"/>
            <a:ext cx="8229600" cy="4525963"/>
          </a:xfrm>
        </p:spPr>
        <p:txBody>
          <a:bodyPr/>
          <a:lstStyle/>
          <a:p>
            <a:r>
              <a:rPr lang="en-US" sz="2400" dirty="0" smtClean="0"/>
              <a:t>Eliminate the need of rotating vacuum seal by putting the whole target system in vacuum chamber.  </a:t>
            </a:r>
          </a:p>
          <a:p>
            <a:r>
              <a:rPr lang="en-US" sz="2400" dirty="0" smtClean="0"/>
              <a:t>Eliminate the need of rotating water union and the complicated cooling channels in target wheel by using conduction cooling from spring loaded cooling pads</a:t>
            </a:r>
          </a:p>
          <a:p>
            <a:r>
              <a:rPr lang="en-US" sz="2400" dirty="0" smtClean="0"/>
              <a:t>The eliminating of rotating vacuum seal problem will enable us to support the shaft on both ends without concerning the vacuum.</a:t>
            </a:r>
          </a:p>
          <a:p>
            <a:r>
              <a:rPr lang="en-US" sz="2400" dirty="0" smtClean="0"/>
              <a:t>The eliminating of cooling channels in target wheel will simplify the target wheel design process and allows more freedom on optimization.</a:t>
            </a:r>
            <a:endParaRPr lang="en-US" sz="2400" dirty="0"/>
          </a:p>
        </p:txBody>
      </p:sp>
      <p:sp>
        <p:nvSpPr>
          <p:cNvPr id="4" name="Date Placeholder 3"/>
          <p:cNvSpPr>
            <a:spLocks noGrp="1"/>
          </p:cNvSpPr>
          <p:nvPr>
            <p:ph type="dt" sz="half" idx="10"/>
          </p:nvPr>
        </p:nvSpPr>
        <p:spPr/>
        <p:txBody>
          <a:bodyPr/>
          <a:lstStyle/>
          <a:p>
            <a:r>
              <a:rPr lang="en-US" smtClean="0"/>
              <a:t>8/27/2014</a:t>
            </a:r>
            <a:endParaRPr lang="en-US"/>
          </a:p>
        </p:txBody>
      </p:sp>
      <p:sp>
        <p:nvSpPr>
          <p:cNvPr id="6" name="Slide Number Placeholder 5"/>
          <p:cNvSpPr>
            <a:spLocks noGrp="1"/>
          </p:cNvSpPr>
          <p:nvPr>
            <p:ph type="sldNum" sz="quarter" idx="12"/>
          </p:nvPr>
        </p:nvSpPr>
        <p:spPr/>
        <p:txBody>
          <a:bodyPr/>
          <a:lstStyle/>
          <a:p>
            <a:fld id="{87034D8C-3CB4-402A-BC46-2AB14C0FE90A}" type="slidenum">
              <a:rPr lang="en-US" smtClean="0"/>
              <a:pPr/>
              <a:t>6</a:t>
            </a:fld>
            <a:endParaRPr lang="en-US"/>
          </a:p>
        </p:txBody>
      </p:sp>
    </p:spTree>
    <p:extLst>
      <p:ext uri="{BB962C8B-B14F-4D97-AF65-F5344CB8AC3E}">
        <p14:creationId xmlns:p14="http://schemas.microsoft.com/office/powerpoint/2010/main" val="2742340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288925" indent="-288925"/>
            <a:r>
              <a:rPr lang="en-US" sz="2400" dirty="0" smtClean="0"/>
              <a:t>Looking from outside, </a:t>
            </a:r>
            <a:br>
              <a:rPr lang="en-US" sz="2400" dirty="0" smtClean="0"/>
            </a:br>
            <a:r>
              <a:rPr lang="en-US" sz="2400" dirty="0" smtClean="0"/>
              <a:t>-A vacuum chamber without external drive except electrical and cooling water feed-</a:t>
            </a:r>
            <a:r>
              <a:rPr lang="en-US" sz="2400" dirty="0" err="1" smtClean="0"/>
              <a:t>throughs</a:t>
            </a:r>
            <a:r>
              <a:rPr lang="en-US" sz="2400" dirty="0" smtClean="0"/>
              <a:t> </a:t>
            </a:r>
            <a:endParaRPr lang="en-US" sz="2400" dirty="0"/>
          </a:p>
        </p:txBody>
      </p:sp>
      <p:pic>
        <p:nvPicPr>
          <p:cNvPr id="7" name="Content Placeholder 6"/>
          <p:cNvPicPr>
            <a:picLocks noGrp="1" noChangeAspect="1"/>
          </p:cNvPicPr>
          <p:nvPr>
            <p:ph idx="1"/>
          </p:nvPr>
        </p:nvPicPr>
        <p:blipFill>
          <a:blip r:embed="rId2"/>
          <a:stretch>
            <a:fillRect/>
          </a:stretch>
        </p:blipFill>
        <p:spPr>
          <a:xfrm>
            <a:off x="657225" y="1830387"/>
            <a:ext cx="4618494" cy="4525963"/>
          </a:xfrm>
          <a:prstGeom prst="rect">
            <a:avLst/>
          </a:prstGeom>
        </p:spPr>
      </p:pic>
      <p:sp>
        <p:nvSpPr>
          <p:cNvPr id="6" name="Slide Number Placeholder 5"/>
          <p:cNvSpPr>
            <a:spLocks noGrp="1"/>
          </p:cNvSpPr>
          <p:nvPr>
            <p:ph type="sldNum" sz="quarter" idx="12"/>
          </p:nvPr>
        </p:nvSpPr>
        <p:spPr/>
        <p:txBody>
          <a:bodyPr/>
          <a:lstStyle/>
          <a:p>
            <a:fld id="{87034D8C-3CB4-402A-BC46-2AB14C0FE90A}" type="slidenum">
              <a:rPr lang="en-US" smtClean="0"/>
              <a:pPr/>
              <a:t>7</a:t>
            </a:fld>
            <a:endParaRPr lang="en-US"/>
          </a:p>
        </p:txBody>
      </p:sp>
    </p:spTree>
    <p:extLst>
      <p:ext uri="{BB962C8B-B14F-4D97-AF65-F5344CB8AC3E}">
        <p14:creationId xmlns:p14="http://schemas.microsoft.com/office/powerpoint/2010/main" val="25481526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8094"/>
          </a:xfrm>
        </p:spPr>
        <p:txBody>
          <a:bodyPr>
            <a:normAutofit fontScale="90000"/>
          </a:bodyPr>
          <a:lstStyle/>
          <a:p>
            <a:r>
              <a:rPr lang="en-US" dirty="0" smtClean="0"/>
              <a:t>Inside the chamber</a:t>
            </a:r>
            <a:endParaRPr lang="en-US" dirty="0"/>
          </a:p>
        </p:txBody>
      </p:sp>
      <p:pic>
        <p:nvPicPr>
          <p:cNvPr id="7" name="Content Placeholder 6"/>
          <p:cNvPicPr>
            <a:picLocks noGrp="1" noChangeAspect="1"/>
          </p:cNvPicPr>
          <p:nvPr>
            <p:ph idx="1"/>
          </p:nvPr>
        </p:nvPicPr>
        <p:blipFill>
          <a:blip r:embed="rId2"/>
          <a:stretch>
            <a:fillRect/>
          </a:stretch>
        </p:blipFill>
        <p:spPr>
          <a:xfrm>
            <a:off x="609600" y="914400"/>
            <a:ext cx="5301162" cy="5150093"/>
          </a:xfrm>
          <a:prstGeom prst="rect">
            <a:avLst/>
          </a:prstGeom>
        </p:spPr>
      </p:pic>
      <p:sp>
        <p:nvSpPr>
          <p:cNvPr id="6" name="Slide Number Placeholder 5"/>
          <p:cNvSpPr>
            <a:spLocks noGrp="1"/>
          </p:cNvSpPr>
          <p:nvPr>
            <p:ph type="sldNum" sz="quarter" idx="12"/>
          </p:nvPr>
        </p:nvSpPr>
        <p:spPr/>
        <p:txBody>
          <a:bodyPr/>
          <a:lstStyle/>
          <a:p>
            <a:fld id="{87034D8C-3CB4-402A-BC46-2AB14C0FE90A}" type="slidenum">
              <a:rPr lang="en-US" smtClean="0"/>
              <a:pPr/>
              <a:t>8</a:t>
            </a:fld>
            <a:endParaRPr lang="en-US"/>
          </a:p>
        </p:txBody>
      </p:sp>
      <p:sp>
        <p:nvSpPr>
          <p:cNvPr id="8" name="TextBox 7"/>
          <p:cNvSpPr txBox="1"/>
          <p:nvPr/>
        </p:nvSpPr>
        <p:spPr>
          <a:xfrm>
            <a:off x="5791200" y="1066800"/>
            <a:ext cx="3203575" cy="1200329"/>
          </a:xfrm>
          <a:prstGeom prst="rect">
            <a:avLst/>
          </a:prstGeom>
          <a:noFill/>
        </p:spPr>
        <p:txBody>
          <a:bodyPr wrap="square" rtlCol="0">
            <a:spAutoFit/>
          </a:bodyPr>
          <a:lstStyle/>
          <a:p>
            <a:r>
              <a:rPr lang="en-US" dirty="0" smtClean="0"/>
              <a:t>Target </a:t>
            </a:r>
            <a:r>
              <a:rPr lang="en-US" dirty="0"/>
              <a:t>wheel, geometry may be optimized for cooling efficiency and wheel balance</a:t>
            </a:r>
          </a:p>
          <a:p>
            <a:endParaRPr lang="en-US" dirty="0"/>
          </a:p>
        </p:txBody>
      </p:sp>
      <p:cxnSp>
        <p:nvCxnSpPr>
          <p:cNvPr id="10" name="Straight Arrow Connector 9"/>
          <p:cNvCxnSpPr>
            <a:stCxn id="8" idx="1"/>
          </p:cNvCxnSpPr>
          <p:nvPr/>
        </p:nvCxnSpPr>
        <p:spPr bwMode="auto">
          <a:xfrm flipH="1">
            <a:off x="3962400" y="1666965"/>
            <a:ext cx="1828800" cy="161835"/>
          </a:xfrm>
          <a:prstGeom prst="straightConnector1">
            <a:avLst/>
          </a:prstGeom>
          <a:noFill/>
          <a:ln w="28575" cap="flat" cmpd="sng" algn="ctr">
            <a:solidFill>
              <a:schemeClr val="accent3"/>
            </a:solidFill>
            <a:prstDash val="solid"/>
            <a:round/>
            <a:headEnd type="none" w="med" len="med"/>
            <a:tailEnd type="triangle"/>
          </a:ln>
          <a:effectLst/>
        </p:spPr>
      </p:cxnSp>
      <p:sp>
        <p:nvSpPr>
          <p:cNvPr id="11" name="TextBox 10"/>
          <p:cNvSpPr txBox="1"/>
          <p:nvPr/>
        </p:nvSpPr>
        <p:spPr>
          <a:xfrm rot="2786350">
            <a:off x="6371015" y="2518652"/>
            <a:ext cx="2345571" cy="646331"/>
          </a:xfrm>
          <a:prstGeom prst="rect">
            <a:avLst/>
          </a:prstGeom>
          <a:noFill/>
        </p:spPr>
        <p:txBody>
          <a:bodyPr wrap="square" rtlCol="0">
            <a:spAutoFit/>
          </a:bodyPr>
          <a:lstStyle/>
          <a:p>
            <a:r>
              <a:rPr lang="en-US" dirty="0" smtClean="0"/>
              <a:t>Cooling pads and supporting structures</a:t>
            </a:r>
            <a:endParaRPr lang="en-US" dirty="0"/>
          </a:p>
        </p:txBody>
      </p:sp>
      <p:cxnSp>
        <p:nvCxnSpPr>
          <p:cNvPr id="13" name="Straight Arrow Connector 12"/>
          <p:cNvCxnSpPr/>
          <p:nvPr/>
        </p:nvCxnSpPr>
        <p:spPr bwMode="auto">
          <a:xfrm flipH="1" flipV="1">
            <a:off x="3124200" y="1981200"/>
            <a:ext cx="3581400" cy="369332"/>
          </a:xfrm>
          <a:prstGeom prst="straightConnector1">
            <a:avLst/>
          </a:prstGeom>
          <a:noFill/>
          <a:ln w="28575" cap="flat" cmpd="sng" algn="ctr">
            <a:solidFill>
              <a:schemeClr val="accent3"/>
            </a:solidFill>
            <a:prstDash val="solid"/>
            <a:round/>
            <a:headEnd type="none" w="med" len="med"/>
            <a:tailEnd type="triangle"/>
          </a:ln>
          <a:effectLst/>
        </p:spPr>
      </p:cxnSp>
      <p:cxnSp>
        <p:nvCxnSpPr>
          <p:cNvPr id="14" name="Straight Arrow Connector 13"/>
          <p:cNvCxnSpPr/>
          <p:nvPr/>
        </p:nvCxnSpPr>
        <p:spPr bwMode="auto">
          <a:xfrm flipH="1">
            <a:off x="4191000" y="2502932"/>
            <a:ext cx="2667000" cy="11668"/>
          </a:xfrm>
          <a:prstGeom prst="straightConnector1">
            <a:avLst/>
          </a:prstGeom>
          <a:noFill/>
          <a:ln w="28575" cap="flat" cmpd="sng" algn="ctr">
            <a:solidFill>
              <a:schemeClr val="accent3"/>
            </a:solidFill>
            <a:prstDash val="solid"/>
            <a:round/>
            <a:headEnd type="none" w="med" len="med"/>
            <a:tailEnd type="triangle"/>
          </a:ln>
          <a:effectLst/>
        </p:spPr>
      </p:cxnSp>
      <p:cxnSp>
        <p:nvCxnSpPr>
          <p:cNvPr id="15" name="Straight Arrow Connector 14"/>
          <p:cNvCxnSpPr/>
          <p:nvPr/>
        </p:nvCxnSpPr>
        <p:spPr bwMode="auto">
          <a:xfrm flipH="1">
            <a:off x="4343400" y="2655332"/>
            <a:ext cx="2667000" cy="1535668"/>
          </a:xfrm>
          <a:prstGeom prst="straightConnector1">
            <a:avLst/>
          </a:prstGeom>
          <a:noFill/>
          <a:ln w="28575" cap="flat" cmpd="sng" algn="ctr">
            <a:solidFill>
              <a:schemeClr val="accent3"/>
            </a:solidFill>
            <a:prstDash val="solid"/>
            <a:round/>
            <a:headEnd type="none" w="med" len="med"/>
            <a:tailEnd type="triangle"/>
          </a:ln>
          <a:effectLst/>
        </p:spPr>
      </p:cxnSp>
      <p:sp>
        <p:nvSpPr>
          <p:cNvPr id="21" name="TextBox 20"/>
          <p:cNvSpPr txBox="1"/>
          <p:nvPr/>
        </p:nvSpPr>
        <p:spPr>
          <a:xfrm>
            <a:off x="6096000" y="4572000"/>
            <a:ext cx="3144194" cy="369332"/>
          </a:xfrm>
          <a:prstGeom prst="rect">
            <a:avLst/>
          </a:prstGeom>
          <a:noFill/>
        </p:spPr>
        <p:txBody>
          <a:bodyPr wrap="none" rtlCol="0">
            <a:spAutoFit/>
          </a:bodyPr>
          <a:lstStyle/>
          <a:p>
            <a:r>
              <a:rPr lang="en-US" dirty="0" smtClean="0"/>
              <a:t>Magnetic bearing on both sides</a:t>
            </a:r>
            <a:endParaRPr lang="en-US" dirty="0"/>
          </a:p>
        </p:txBody>
      </p:sp>
      <p:cxnSp>
        <p:nvCxnSpPr>
          <p:cNvPr id="23" name="Straight Arrow Connector 22"/>
          <p:cNvCxnSpPr/>
          <p:nvPr/>
        </p:nvCxnSpPr>
        <p:spPr bwMode="auto">
          <a:xfrm flipH="1" flipV="1">
            <a:off x="4267200" y="3124200"/>
            <a:ext cx="2438400" cy="1447800"/>
          </a:xfrm>
          <a:prstGeom prst="straightConnector1">
            <a:avLst/>
          </a:prstGeom>
          <a:noFill/>
          <a:ln w="9525" cap="flat" cmpd="sng" algn="ctr">
            <a:solidFill>
              <a:srgbClr val="00B050"/>
            </a:solidFill>
            <a:prstDash val="solid"/>
            <a:round/>
            <a:headEnd type="none" w="med" len="med"/>
            <a:tailEnd type="triangle"/>
          </a:ln>
          <a:effectLst/>
        </p:spPr>
      </p:cxnSp>
      <p:cxnSp>
        <p:nvCxnSpPr>
          <p:cNvPr id="25" name="Straight Arrow Connector 24"/>
          <p:cNvCxnSpPr/>
          <p:nvPr/>
        </p:nvCxnSpPr>
        <p:spPr bwMode="auto">
          <a:xfrm flipH="1" flipV="1">
            <a:off x="3260181" y="3206194"/>
            <a:ext cx="3339057" cy="1359673"/>
          </a:xfrm>
          <a:prstGeom prst="straightConnector1">
            <a:avLst/>
          </a:prstGeom>
          <a:noFill/>
          <a:ln w="9525" cap="flat" cmpd="sng" algn="ctr">
            <a:solidFill>
              <a:srgbClr val="00B050"/>
            </a:solidFill>
            <a:prstDash val="solid"/>
            <a:round/>
            <a:headEnd type="none" w="med" len="med"/>
            <a:tailEnd type="triangle"/>
          </a:ln>
          <a:effectLst/>
        </p:spPr>
      </p:cxnSp>
      <p:sp>
        <p:nvSpPr>
          <p:cNvPr id="3" name="TextBox 2"/>
          <p:cNvSpPr txBox="1"/>
          <p:nvPr/>
        </p:nvSpPr>
        <p:spPr>
          <a:xfrm>
            <a:off x="3657600" y="2514600"/>
            <a:ext cx="1828800" cy="1828800"/>
          </a:xfrm>
          <a:prstGeom prst="rect">
            <a:avLst/>
          </a:prstGeom>
          <a:noFill/>
        </p:spPr>
        <p:txBody>
          <a:bodyPr wrap="square" rtlCol="0">
            <a:spAutoFit/>
          </a:bodyPr>
          <a:lstStyle/>
          <a:p>
            <a:r>
              <a:rPr lang="en-US" sz="1800" kern="1200" dirty="0">
                <a:solidFill>
                  <a:schemeClr val="tx1"/>
                </a:solidFill>
                <a:latin typeface="+mn-lt"/>
                <a:ea typeface="+mn-ea"/>
                <a:cs typeface="+mn-cs"/>
              </a:rPr>
              <a:t>Your text here</a:t>
            </a:r>
          </a:p>
        </p:txBody>
      </p:sp>
      <p:sp>
        <p:nvSpPr>
          <p:cNvPr id="9" name="TextBox 8"/>
          <p:cNvSpPr txBox="1"/>
          <p:nvPr/>
        </p:nvSpPr>
        <p:spPr>
          <a:xfrm>
            <a:off x="4948428" y="5365449"/>
            <a:ext cx="4063273" cy="923330"/>
          </a:xfrm>
          <a:prstGeom prst="rect">
            <a:avLst/>
          </a:prstGeom>
          <a:noFill/>
        </p:spPr>
        <p:txBody>
          <a:bodyPr wrap="square" rtlCol="0">
            <a:spAutoFit/>
          </a:bodyPr>
          <a:lstStyle/>
          <a:p>
            <a:r>
              <a:rPr lang="en-US" dirty="0" smtClean="0"/>
              <a:t>Cooling water manifolds are not showing.</a:t>
            </a:r>
          </a:p>
          <a:p>
            <a:r>
              <a:rPr lang="en-US" dirty="0" smtClean="0"/>
              <a:t>Flux concentrator and accessories are not included in this conceptual illustration.</a:t>
            </a:r>
            <a:endParaRPr lang="en-US" dirty="0"/>
          </a:p>
        </p:txBody>
      </p:sp>
    </p:spTree>
    <p:extLst>
      <p:ext uri="{BB962C8B-B14F-4D97-AF65-F5344CB8AC3E}">
        <p14:creationId xmlns:p14="http://schemas.microsoft.com/office/powerpoint/2010/main" val="2785600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Cross section view</a:t>
            </a:r>
            <a:endParaRPr lang="en-US" dirty="0"/>
          </a:p>
        </p:txBody>
      </p:sp>
      <p:pic>
        <p:nvPicPr>
          <p:cNvPr id="7" name="Content Placeholder 6"/>
          <p:cNvPicPr>
            <a:picLocks noGrp="1" noChangeAspect="1"/>
          </p:cNvPicPr>
          <p:nvPr>
            <p:ph idx="1"/>
          </p:nvPr>
        </p:nvPicPr>
        <p:blipFill>
          <a:blip r:embed="rId2"/>
          <a:stretch>
            <a:fillRect/>
          </a:stretch>
        </p:blipFill>
        <p:spPr>
          <a:xfrm>
            <a:off x="914400" y="1166018"/>
            <a:ext cx="4419600" cy="4855518"/>
          </a:xfrm>
          <a:prstGeom prst="rect">
            <a:avLst/>
          </a:prstGeom>
        </p:spPr>
      </p:pic>
      <p:sp>
        <p:nvSpPr>
          <p:cNvPr id="4" name="Date Placeholder 3"/>
          <p:cNvSpPr>
            <a:spLocks noGrp="1"/>
          </p:cNvSpPr>
          <p:nvPr>
            <p:ph type="dt" sz="half" idx="10"/>
          </p:nvPr>
        </p:nvSpPr>
        <p:spPr/>
        <p:txBody>
          <a:bodyPr/>
          <a:lstStyle/>
          <a:p>
            <a:r>
              <a:rPr lang="en-US" smtClean="0"/>
              <a:t>8/27/2014</a:t>
            </a:r>
            <a:endParaRPr lang="en-US"/>
          </a:p>
        </p:txBody>
      </p:sp>
      <p:sp>
        <p:nvSpPr>
          <p:cNvPr id="5" name="Footer Placeholder 4"/>
          <p:cNvSpPr>
            <a:spLocks noGrp="1"/>
          </p:cNvSpPr>
          <p:nvPr>
            <p:ph type="ftr" sz="quarter" idx="11"/>
          </p:nvPr>
        </p:nvSpPr>
        <p:spPr/>
        <p:txBody>
          <a:bodyPr/>
          <a:lstStyle/>
          <a:p>
            <a:r>
              <a:rPr lang="en-US" smtClean="0"/>
              <a:t>POSIPOL 2014, ICHINOSEKI CITY, IWATE, JAPAN, AUGUST 27 - 29, 2014</a:t>
            </a:r>
            <a:endParaRPr lang="en-US"/>
          </a:p>
        </p:txBody>
      </p:sp>
      <p:sp>
        <p:nvSpPr>
          <p:cNvPr id="6" name="Slide Number Placeholder 5"/>
          <p:cNvSpPr>
            <a:spLocks noGrp="1"/>
          </p:cNvSpPr>
          <p:nvPr>
            <p:ph type="sldNum" sz="quarter" idx="12"/>
          </p:nvPr>
        </p:nvSpPr>
        <p:spPr/>
        <p:txBody>
          <a:bodyPr/>
          <a:lstStyle/>
          <a:p>
            <a:fld id="{87034D8C-3CB4-402A-BC46-2AB14C0FE90A}" type="slidenum">
              <a:rPr lang="en-US" smtClean="0"/>
              <a:pPr/>
              <a:t>9</a:t>
            </a:fld>
            <a:endParaRPr lang="en-US"/>
          </a:p>
        </p:txBody>
      </p:sp>
      <p:sp>
        <p:nvSpPr>
          <p:cNvPr id="8" name="TextBox 7"/>
          <p:cNvSpPr txBox="1"/>
          <p:nvPr/>
        </p:nvSpPr>
        <p:spPr>
          <a:xfrm>
            <a:off x="4876800" y="1066800"/>
            <a:ext cx="4117975" cy="646331"/>
          </a:xfrm>
          <a:prstGeom prst="rect">
            <a:avLst/>
          </a:prstGeom>
          <a:noFill/>
        </p:spPr>
        <p:txBody>
          <a:bodyPr wrap="square" rtlCol="0">
            <a:spAutoFit/>
          </a:bodyPr>
          <a:lstStyle/>
          <a:p>
            <a:r>
              <a:rPr lang="en-US" dirty="0" smtClean="0"/>
              <a:t>Target wheel, geometry may be optimized for cooling efficiency and wheel balance</a:t>
            </a:r>
            <a:endParaRPr lang="en-US" dirty="0"/>
          </a:p>
        </p:txBody>
      </p:sp>
      <p:cxnSp>
        <p:nvCxnSpPr>
          <p:cNvPr id="10" name="Straight Arrow Connector 9"/>
          <p:cNvCxnSpPr/>
          <p:nvPr/>
        </p:nvCxnSpPr>
        <p:spPr bwMode="auto">
          <a:xfrm flipH="1">
            <a:off x="3886200" y="1713131"/>
            <a:ext cx="1600200" cy="725269"/>
          </a:xfrm>
          <a:prstGeom prst="straightConnector1">
            <a:avLst/>
          </a:prstGeom>
          <a:noFill/>
          <a:ln w="12700" cap="flat" cmpd="sng" algn="ctr">
            <a:solidFill>
              <a:srgbClr val="FF0000"/>
            </a:solidFill>
            <a:prstDash val="solid"/>
            <a:round/>
            <a:headEnd type="none" w="med" len="med"/>
            <a:tailEnd type="triangle"/>
          </a:ln>
          <a:effectLst/>
        </p:spPr>
      </p:cxnSp>
      <p:sp>
        <p:nvSpPr>
          <p:cNvPr id="11" name="TextBox 10"/>
          <p:cNvSpPr txBox="1"/>
          <p:nvPr/>
        </p:nvSpPr>
        <p:spPr>
          <a:xfrm>
            <a:off x="4948428" y="5365449"/>
            <a:ext cx="4063273" cy="923330"/>
          </a:xfrm>
          <a:prstGeom prst="rect">
            <a:avLst/>
          </a:prstGeom>
          <a:noFill/>
        </p:spPr>
        <p:txBody>
          <a:bodyPr wrap="square" rtlCol="0">
            <a:spAutoFit/>
          </a:bodyPr>
          <a:lstStyle/>
          <a:p>
            <a:r>
              <a:rPr lang="en-US" dirty="0" smtClean="0"/>
              <a:t>Cooling water manifolds are not showing.</a:t>
            </a:r>
          </a:p>
          <a:p>
            <a:r>
              <a:rPr lang="en-US" dirty="0" smtClean="0"/>
              <a:t>Flux concentrator and accessories are not included in this conceptual illustration.</a:t>
            </a:r>
            <a:endParaRPr lang="en-US" dirty="0"/>
          </a:p>
        </p:txBody>
      </p:sp>
      <p:sp>
        <p:nvSpPr>
          <p:cNvPr id="12" name="TextBox 11"/>
          <p:cNvSpPr txBox="1"/>
          <p:nvPr/>
        </p:nvSpPr>
        <p:spPr>
          <a:xfrm>
            <a:off x="5334001" y="1996602"/>
            <a:ext cx="3160776" cy="369332"/>
          </a:xfrm>
          <a:prstGeom prst="rect">
            <a:avLst/>
          </a:prstGeom>
          <a:noFill/>
        </p:spPr>
        <p:txBody>
          <a:bodyPr wrap="square" rtlCol="0">
            <a:spAutoFit/>
          </a:bodyPr>
          <a:lstStyle/>
          <a:p>
            <a:r>
              <a:rPr lang="en-US" dirty="0" smtClean="0"/>
              <a:t>Magnetic bearing on both side</a:t>
            </a:r>
            <a:endParaRPr lang="en-US" dirty="0"/>
          </a:p>
        </p:txBody>
      </p:sp>
      <p:cxnSp>
        <p:nvCxnSpPr>
          <p:cNvPr id="14" name="Straight Arrow Connector 13"/>
          <p:cNvCxnSpPr/>
          <p:nvPr/>
        </p:nvCxnSpPr>
        <p:spPr bwMode="auto">
          <a:xfrm flipH="1">
            <a:off x="4267200" y="2365934"/>
            <a:ext cx="2332038" cy="605866"/>
          </a:xfrm>
          <a:prstGeom prst="straightConnector1">
            <a:avLst/>
          </a:prstGeom>
          <a:noFill/>
          <a:ln w="9525" cap="flat" cmpd="sng" algn="ctr">
            <a:solidFill>
              <a:srgbClr val="FF0000"/>
            </a:solidFill>
            <a:prstDash val="solid"/>
            <a:round/>
            <a:headEnd type="none" w="med" len="med"/>
            <a:tailEnd type="triangle"/>
          </a:ln>
          <a:effectLst/>
        </p:spPr>
      </p:cxnSp>
      <p:cxnSp>
        <p:nvCxnSpPr>
          <p:cNvPr id="16" name="Straight Arrow Connector 15"/>
          <p:cNvCxnSpPr/>
          <p:nvPr/>
        </p:nvCxnSpPr>
        <p:spPr bwMode="auto">
          <a:xfrm flipH="1">
            <a:off x="3352800" y="2384293"/>
            <a:ext cx="3246438" cy="1044707"/>
          </a:xfrm>
          <a:prstGeom prst="straightConnector1">
            <a:avLst/>
          </a:prstGeom>
          <a:noFill/>
          <a:ln w="9525" cap="flat" cmpd="sng" algn="ctr">
            <a:solidFill>
              <a:srgbClr val="FF0000"/>
            </a:solidFill>
            <a:prstDash val="solid"/>
            <a:round/>
            <a:headEnd type="none" w="med" len="med"/>
            <a:tailEnd type="triangle"/>
          </a:ln>
          <a:effectLst/>
        </p:spPr>
      </p:cxnSp>
      <p:sp>
        <p:nvSpPr>
          <p:cNvPr id="18" name="TextBox 17"/>
          <p:cNvSpPr txBox="1"/>
          <p:nvPr/>
        </p:nvSpPr>
        <p:spPr>
          <a:xfrm>
            <a:off x="5670065" y="3317637"/>
            <a:ext cx="2680670" cy="369332"/>
          </a:xfrm>
          <a:prstGeom prst="rect">
            <a:avLst/>
          </a:prstGeom>
          <a:noFill/>
        </p:spPr>
        <p:txBody>
          <a:bodyPr wrap="none" rtlCol="0">
            <a:spAutoFit/>
          </a:bodyPr>
          <a:lstStyle/>
          <a:p>
            <a:r>
              <a:rPr lang="en-US" dirty="0" smtClean="0"/>
              <a:t>Vacuum compatible motor</a:t>
            </a:r>
            <a:endParaRPr lang="en-US" dirty="0"/>
          </a:p>
        </p:txBody>
      </p:sp>
      <p:cxnSp>
        <p:nvCxnSpPr>
          <p:cNvPr id="20" name="Straight Arrow Connector 19"/>
          <p:cNvCxnSpPr/>
          <p:nvPr/>
        </p:nvCxnSpPr>
        <p:spPr bwMode="auto">
          <a:xfrm flipH="1">
            <a:off x="2133600" y="3593777"/>
            <a:ext cx="3581400" cy="128355"/>
          </a:xfrm>
          <a:prstGeom prst="straightConnector1">
            <a:avLst/>
          </a:prstGeom>
          <a:noFill/>
          <a:ln w="9525"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31416772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2009_visual identity">
  <a:themeElements>
    <a:clrScheme name="2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fontScheme name="2_2009_visual identity">
      <a:majorFont>
        <a:latin typeface="Trebuchet MS"/>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5_2009_visual identity">
  <a:themeElements>
    <a:clrScheme name="2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fontScheme name="2_2009_visual identity">
      <a:majorFont>
        <a:latin typeface="Trebuchet MS"/>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2009_visual identity">
  <a:themeElements>
    <a:clrScheme name="2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fontScheme name="2_2009_visual identity">
      <a:majorFont>
        <a:latin typeface="Trebuchet MS"/>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2009_visual identity 1">
        <a:dk1>
          <a:srgbClr val="7F7F7F"/>
        </a:dk1>
        <a:lt1>
          <a:srgbClr val="FFFFFF"/>
        </a:lt1>
        <a:dk2>
          <a:srgbClr val="1F497D"/>
        </a:dk2>
        <a:lt2>
          <a:srgbClr val="EEECE1"/>
        </a:lt2>
        <a:accent1>
          <a:srgbClr val="5C0426"/>
        </a:accent1>
        <a:accent2>
          <a:srgbClr val="9D7D9E"/>
        </a:accent2>
        <a:accent3>
          <a:srgbClr val="FFFFFF"/>
        </a:accent3>
        <a:accent4>
          <a:srgbClr val="6C6C6C"/>
        </a:accent4>
        <a:accent5>
          <a:srgbClr val="B5AAAC"/>
        </a:accent5>
        <a:accent6>
          <a:srgbClr val="8E718F"/>
        </a:accent6>
        <a:hlink>
          <a:srgbClr val="253D51"/>
        </a:hlink>
        <a:folHlink>
          <a:srgbClr val="1B1545"/>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12343</TotalTime>
  <Words>1691</Words>
  <Application>Microsoft Office PowerPoint</Application>
  <PresentationFormat>On-screen Show (4:3)</PresentationFormat>
  <Paragraphs>156</Paragraphs>
  <Slides>26</Slides>
  <Notes>0</Notes>
  <HiddenSlides>0</HiddenSlides>
  <MMClips>1</MMClips>
  <ScaleCrop>false</ScaleCrop>
  <HeadingPairs>
    <vt:vector size="6" baseType="variant">
      <vt:variant>
        <vt:lpstr>Fonts Used</vt:lpstr>
      </vt:variant>
      <vt:variant>
        <vt:i4>6</vt:i4>
      </vt:variant>
      <vt:variant>
        <vt:lpstr>Theme</vt:lpstr>
      </vt:variant>
      <vt:variant>
        <vt:i4>5</vt:i4>
      </vt:variant>
      <vt:variant>
        <vt:lpstr>Slide Titles</vt:lpstr>
      </vt:variant>
      <vt:variant>
        <vt:i4>26</vt:i4>
      </vt:variant>
    </vt:vector>
  </HeadingPairs>
  <TitlesOfParts>
    <vt:vector size="37" baseType="lpstr">
      <vt:lpstr>ＭＳ Ｐゴシック</vt:lpstr>
      <vt:lpstr>宋体</vt:lpstr>
      <vt:lpstr>Arial</vt:lpstr>
      <vt:lpstr>Calibri</vt:lpstr>
      <vt:lpstr>Trebuchet MS</vt:lpstr>
      <vt:lpstr>Wingdings 2</vt:lpstr>
      <vt:lpstr>Office Theme</vt:lpstr>
      <vt:lpstr>4_2009_visual identity</vt:lpstr>
      <vt:lpstr>5_2009_visual identity</vt:lpstr>
      <vt:lpstr>2_2009_visual identity</vt:lpstr>
      <vt:lpstr>Office 主题</vt:lpstr>
      <vt:lpstr>The undulator based ILC positron source activities at ANL</vt:lpstr>
      <vt:lpstr>Beamline Lattice </vt:lpstr>
      <vt:lpstr>Existing (unsolved) Issues for Undulator based source</vt:lpstr>
      <vt:lpstr>Positron Source Spinning Wheel Target</vt:lpstr>
      <vt:lpstr>Major Concerns on positron sources</vt:lpstr>
      <vt:lpstr>Remedies and benefits</vt:lpstr>
      <vt:lpstr>Looking from outside,  -A vacuum chamber without external drive except electrical and cooling water feed-throughs </vt:lpstr>
      <vt:lpstr>Inside the chamber</vt:lpstr>
      <vt:lpstr>Cross section view</vt:lpstr>
      <vt:lpstr>Vacuum compatible electrical motor</vt:lpstr>
      <vt:lpstr>Magnetic bearing</vt:lpstr>
      <vt:lpstr>Conduction cooling using spring loaded cooling pads  - the game changer</vt:lpstr>
      <vt:lpstr>Summary of the scheme: The friction between target wheel and cooling pad</vt:lpstr>
      <vt:lpstr>Proposed Parameters</vt:lpstr>
      <vt:lpstr>R&amp;D issues and Risks</vt:lpstr>
      <vt:lpstr>Report on initial sliding cooling test at Institute of Modern Physics, China  摩擦冷却实验报告   </vt:lpstr>
      <vt:lpstr>PowerPoint Presentation</vt:lpstr>
      <vt:lpstr>（1）理论计算（多层平壁的稳态热传导） Heat transfer modeling of multi-layered system</vt:lpstr>
      <vt:lpstr>PowerPoint Presentation</vt:lpstr>
      <vt:lpstr>理论的计算（mathmatica 300degree）</vt:lpstr>
      <vt:lpstr>PowerPoint Presentation</vt:lpstr>
      <vt:lpstr>（2）Experiment Set-up</vt:lpstr>
      <vt:lpstr>Initial Analysis:</vt:lpstr>
      <vt:lpstr>（3）Next Step, fully instrumented/quantitative tests</vt:lpstr>
      <vt:lpstr>Future Plan (or recommendations)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Key luminosity issues of the positron source</dc:title>
  <dc:creator>wmliu</dc:creator>
  <cp:lastModifiedBy>Wei</cp:lastModifiedBy>
  <cp:revision>59</cp:revision>
  <dcterms:created xsi:type="dcterms:W3CDTF">2013-10-30T03:47:06Z</dcterms:created>
  <dcterms:modified xsi:type="dcterms:W3CDTF">2015-04-23T01:49:43Z</dcterms:modified>
</cp:coreProperties>
</file>