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73" r:id="rId8"/>
    <p:sldId id="262" r:id="rId9"/>
    <p:sldId id="263" r:id="rId10"/>
    <p:sldId id="266" r:id="rId11"/>
    <p:sldId id="265" r:id="rId12"/>
    <p:sldId id="268" r:id="rId13"/>
    <p:sldId id="267" r:id="rId14"/>
    <p:sldId id="270" r:id="rId15"/>
    <p:sldId id="272" r:id="rId16"/>
    <p:sldId id="271" r:id="rId17"/>
    <p:sldId id="274" r:id="rId18"/>
    <p:sldId id="275" r:id="rId19"/>
    <p:sldId id="276" r:id="rId20"/>
    <p:sldId id="277" r:id="rId21"/>
    <p:sldId id="279" r:id="rId22"/>
    <p:sldId id="280" r:id="rId23"/>
    <p:sldId id="278" r:id="rId24"/>
    <p:sldId id="281" r:id="rId25"/>
    <p:sldId id="283" r:id="rId26"/>
    <p:sldId id="282" r:id="rId27"/>
    <p:sldId id="269" r:id="rId28"/>
    <p:sldId id="264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42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44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64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7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15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286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59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71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94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77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26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A029F-D5E2-4127-818E-CCE3D6F811AA}" type="datetimeFigureOut">
              <a:rPr kumimoji="1" lang="ja-JP" altLang="en-US" smtClean="0"/>
              <a:t>2015/4/20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0FC2B-C9D4-4D73-98D2-DA0604323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23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5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 smtClean="0"/>
              <a:t>Search for Charged Higgs Production </a:t>
            </a:r>
            <a:br>
              <a:rPr lang="en-US" altLang="ja-JP" sz="4000" dirty="0" smtClean="0"/>
            </a:br>
            <a:r>
              <a:rPr lang="en-US" altLang="ja-JP" sz="4000" dirty="0" smtClean="0"/>
              <a:t>Associated with W boson </a:t>
            </a:r>
            <a:br>
              <a:rPr lang="en-US" altLang="ja-JP" sz="4000" dirty="0" smtClean="0"/>
            </a:br>
            <a:r>
              <a:rPr lang="en-US" altLang="ja-JP" sz="4000" dirty="0" smtClean="0"/>
              <a:t>with the ILD at the ILC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807437"/>
            <a:ext cx="6858000" cy="2215131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sz="2600" u="sng" dirty="0" smtClean="0"/>
              <a:t>Akimasa Ishikawa</a:t>
            </a:r>
            <a:r>
              <a:rPr lang="en-US" altLang="ja-JP" sz="2600" dirty="0" smtClean="0"/>
              <a:t> for Yuko </a:t>
            </a:r>
            <a:r>
              <a:rPr lang="en-US" altLang="ja-JP" sz="2600" dirty="0" err="1" smtClean="0"/>
              <a:t>Shinzaki</a:t>
            </a:r>
            <a:endParaRPr kumimoji="1" lang="en-US" altLang="ja-JP" sz="2600" dirty="0" smtClean="0"/>
          </a:p>
          <a:p>
            <a:r>
              <a:rPr lang="en-US" altLang="ja-JP" sz="2600" dirty="0" smtClean="0"/>
              <a:t>(Tohoku University)</a:t>
            </a:r>
          </a:p>
          <a:p>
            <a:endParaRPr kumimoji="1" lang="en-US" altLang="ja-JP" dirty="0"/>
          </a:p>
          <a:p>
            <a:r>
              <a:rPr kumimoji="1" lang="en-US" altLang="ja-JP" sz="2100" dirty="0" smtClean="0"/>
              <a:t>Jan </a:t>
            </a:r>
            <a:r>
              <a:rPr kumimoji="1" lang="en-US" altLang="ja-JP" sz="2100" dirty="0" err="1" smtClean="0"/>
              <a:t>Strube</a:t>
            </a:r>
            <a:r>
              <a:rPr kumimoji="1" lang="en-US" altLang="ja-JP" sz="2100" dirty="0" smtClean="0"/>
              <a:t>, Hitoshi Yamamoto,</a:t>
            </a:r>
          </a:p>
          <a:p>
            <a:r>
              <a:rPr lang="en-US" altLang="ja-JP" sz="2100" dirty="0" smtClean="0"/>
              <a:t>Keisuke </a:t>
            </a:r>
            <a:r>
              <a:rPr lang="en-US" altLang="ja-JP" sz="2100" dirty="0" err="1" smtClean="0"/>
              <a:t>Fujii</a:t>
            </a:r>
            <a:r>
              <a:rPr lang="en-US" altLang="ja-JP" sz="2100" baseline="30000" dirty="0" err="1" smtClean="0"/>
              <a:t>A</a:t>
            </a:r>
            <a:r>
              <a:rPr lang="en-US" altLang="ja-JP" sz="2100" dirty="0" smtClean="0"/>
              <a:t>, Shinya </a:t>
            </a:r>
            <a:r>
              <a:rPr lang="en-US" altLang="ja-JP" sz="2100" dirty="0" err="1" smtClean="0"/>
              <a:t>Kanemura</a:t>
            </a:r>
            <a:r>
              <a:rPr lang="en-US" altLang="ja-JP" sz="2100" baseline="30000" dirty="0" err="1" smtClean="0"/>
              <a:t>B</a:t>
            </a:r>
            <a:r>
              <a:rPr lang="en-US" altLang="ja-JP" sz="2100" dirty="0" smtClean="0"/>
              <a:t>, Kei </a:t>
            </a:r>
            <a:r>
              <a:rPr lang="en-US" altLang="ja-JP" sz="2100" dirty="0" err="1" smtClean="0"/>
              <a:t>Yagyu</a:t>
            </a:r>
            <a:r>
              <a:rPr lang="en-US" altLang="ja-JP" sz="2100" baseline="30000" dirty="0" err="1" smtClean="0"/>
              <a:t>C</a:t>
            </a:r>
            <a:endParaRPr lang="en-US" altLang="ja-JP" sz="2100" baseline="30000" dirty="0" smtClean="0"/>
          </a:p>
          <a:p>
            <a:endParaRPr lang="en-US" altLang="ja-JP" sz="2100" dirty="0" smtClean="0"/>
          </a:p>
          <a:p>
            <a:r>
              <a:rPr lang="en-US" altLang="ja-JP" sz="2100" dirty="0" smtClean="0"/>
              <a:t>Tohoku, KEK</a:t>
            </a:r>
            <a:r>
              <a:rPr lang="en-US" altLang="ja-JP" sz="2100" baseline="30000" dirty="0" smtClean="0"/>
              <a:t>A</a:t>
            </a:r>
            <a:r>
              <a:rPr lang="en-US" altLang="ja-JP" sz="2100" dirty="0" smtClean="0"/>
              <a:t>, </a:t>
            </a:r>
            <a:r>
              <a:rPr lang="en-US" altLang="ja-JP" sz="2100" dirty="0" err="1" smtClean="0"/>
              <a:t>Toyama</a:t>
            </a:r>
            <a:r>
              <a:rPr lang="en-US" altLang="ja-JP" sz="2100" baseline="30000" dirty="0" err="1" smtClean="0"/>
              <a:t>B</a:t>
            </a:r>
            <a:r>
              <a:rPr lang="en-US" altLang="ja-JP" sz="2100" dirty="0" smtClean="0"/>
              <a:t>, </a:t>
            </a:r>
            <a:r>
              <a:rPr lang="en-US" altLang="ja-JP" sz="2100" dirty="0" err="1" smtClean="0"/>
              <a:t>Southampton</a:t>
            </a:r>
            <a:r>
              <a:rPr lang="en-US" altLang="ja-JP" sz="2100" baseline="30000" dirty="0" err="1" smtClean="0"/>
              <a:t>C</a:t>
            </a:r>
            <a:endParaRPr kumimoji="1" lang="ja-JP" altLang="en-US" sz="2100" baseline="30000" dirty="0"/>
          </a:p>
        </p:txBody>
      </p:sp>
      <p:pic>
        <p:nvPicPr>
          <p:cNvPr id="4" name="Picture 3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8" y="0"/>
            <a:ext cx="1101988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64" y="0"/>
            <a:ext cx="1224136" cy="8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-conf.kek.jp/alcw2015/ALCW2015_logo1412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09" y="0"/>
            <a:ext cx="1761347" cy="81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37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Visible Energy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Suppress </a:t>
            </a:r>
            <a:r>
              <a:rPr kumimoji="1" lang="en-US" altLang="ja-JP" dirty="0" err="1" smtClean="0"/>
              <a:t>neutrinoless</a:t>
            </a:r>
            <a:r>
              <a:rPr kumimoji="1" lang="en-US" altLang="ja-JP" dirty="0" smtClean="0"/>
              <a:t> processes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230" y="2879706"/>
            <a:ext cx="5040630" cy="3993832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584516" y="2527404"/>
            <a:ext cx="3799114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Evis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&lt; 170 (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 flipV="1">
            <a:off x="4523778" y="3277979"/>
            <a:ext cx="0" cy="3197713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右矢印 6"/>
          <p:cNvSpPr/>
          <p:nvPr/>
        </p:nvSpPr>
        <p:spPr>
          <a:xfrm>
            <a:off x="4575170" y="4938431"/>
            <a:ext cx="631373" cy="55082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9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Production angle of </a:t>
            </a:r>
            <a:r>
              <a:rPr kumimoji="1" lang="en-US" altLang="ja-JP" dirty="0" smtClean="0"/>
              <a:t>W boson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Suppress </a:t>
            </a:r>
            <a:r>
              <a:rPr kumimoji="1" lang="en-US" altLang="ja-JP" dirty="0" err="1" smtClean="0"/>
              <a:t>dijet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688" y="2854662"/>
            <a:ext cx="5040630" cy="3993832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V="1">
            <a:off x="2912146" y="3088413"/>
            <a:ext cx="0" cy="3479501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flipH="1" flipV="1">
            <a:off x="6361629" y="3102703"/>
            <a:ext cx="16488" cy="3518999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右矢印 6"/>
          <p:cNvSpPr/>
          <p:nvPr/>
        </p:nvSpPr>
        <p:spPr>
          <a:xfrm>
            <a:off x="6393903" y="4839462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左矢印 7"/>
          <p:cNvSpPr/>
          <p:nvPr/>
        </p:nvSpPr>
        <p:spPr>
          <a:xfrm>
            <a:off x="2258417" y="4839461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60812" y="2476498"/>
            <a:ext cx="3845442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0.95 &lt; | 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cosθ</a:t>
            </a:r>
            <a:r>
              <a:rPr lang="en-US" altLang="ja-JP" sz="1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Wangle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| 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BDT inputs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Input variables</a:t>
            </a:r>
          </a:p>
          <a:p>
            <a:pPr lvl="1"/>
            <a:r>
              <a:rPr lang="en-US" altLang="ja-JP" sz="2000" dirty="0" smtClean="0"/>
              <a:t>Y23, thrust, </a:t>
            </a:r>
            <a:r>
              <a:rPr lang="en-US" altLang="ja-JP" sz="2000" dirty="0" err="1" smtClean="0"/>
              <a:t>nPFO</a:t>
            </a:r>
            <a:r>
              <a:rPr lang="en-US" altLang="ja-JP" sz="2000" dirty="0" smtClean="0"/>
              <a:t>, No of charged, Missing mass, max(E</a:t>
            </a:r>
            <a:r>
              <a:rPr lang="en-US" altLang="ja-JP" sz="2000" baseline="-25000" dirty="0" smtClean="0"/>
              <a:t>PFO</a:t>
            </a:r>
            <a:r>
              <a:rPr lang="en-US" altLang="ja-JP" sz="2000" dirty="0" smtClean="0"/>
              <a:t>)/E</a:t>
            </a:r>
            <a:r>
              <a:rPr lang="en-US" altLang="ja-JP" sz="2000" baseline="-25000" dirty="0" smtClean="0"/>
              <a:t>3jet</a:t>
            </a:r>
            <a:endParaRPr kumimoji="1" lang="ja-JP" altLang="en-US" sz="2000" baseline="-25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68" y="2721849"/>
            <a:ext cx="7878902" cy="409577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4118385" y="1615090"/>
            <a:ext cx="1219200" cy="33855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6804" y="3059106"/>
            <a:ext cx="1118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Y23</a:t>
            </a:r>
            <a:endParaRPr lang="en-US" altLang="ja-JP" sz="1600" b="1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98423" y="3059105"/>
            <a:ext cx="2319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nPFO</a:t>
            </a:r>
            <a:r>
              <a:rPr lang="en-US" altLang="ja-JP" sz="2400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(3</a:t>
            </a:r>
            <a:r>
              <a:rPr lang="en-US" altLang="ja-JP" sz="2400" b="1" baseline="30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rd</a:t>
            </a:r>
            <a:r>
              <a:rPr lang="en-US" altLang="ja-JP" sz="2400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jet)</a:t>
            </a:r>
            <a:endParaRPr lang="en-US" altLang="ja-JP" sz="2000" b="1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09718" y="5119818"/>
            <a:ext cx="1739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No of charged</a:t>
            </a:r>
            <a:endParaRPr lang="en-US" altLang="ja-JP" sz="1600" b="1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13603" y="5079704"/>
            <a:ext cx="149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Missing mass</a:t>
            </a:r>
            <a:endParaRPr lang="en-US" altLang="ja-JP" sz="1600" b="1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94504" y="3059104"/>
            <a:ext cx="1552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thrust</a:t>
            </a:r>
            <a:endParaRPr lang="en-US" altLang="ja-JP" sz="2000" b="1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正方形/長方形 15"/>
              <p:cNvSpPr/>
              <p:nvPr/>
            </p:nvSpPr>
            <p:spPr>
              <a:xfrm>
                <a:off x="6266166" y="5119818"/>
                <a:ext cx="1419855" cy="702052"/>
              </a:xfrm>
              <a:prstGeom prst="rect">
                <a:avLst/>
              </a:prstGeom>
              <a:noFill/>
              <a:ln w="38100"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1" i="1" smtClean="0"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  <m:r>
                                <a:rPr lang="en-US" altLang="ja-JP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ja-JP" b="1" i="1" smtClean="0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altLang="ja-JP" b="1" i="1" smtClean="0">
                                  <a:latin typeface="Cambria Math" panose="02040503050406030204" pitchFamily="18" charset="0"/>
                                </a:rPr>
                                <m:t>𝑷𝑭𝑶</m:t>
                              </m:r>
                            </m:sub>
                          </m:sSub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  <m:t>𝒋𝒆𝒕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b="1" dirty="0"/>
              </a:p>
            </p:txBody>
          </p:sp>
        </mc:Choice>
        <mc:Fallback xmlns="">
          <p:sp>
            <p:nvSpPr>
              <p:cNvPr id="16" name="正方形/長方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166" y="5119818"/>
                <a:ext cx="1419855" cy="7020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8236484" y="2944961"/>
            <a:ext cx="615553" cy="33174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ja-JP" altLang="en-US" sz="2800" b="1" dirty="0" smtClean="0">
                <a:solidFill>
                  <a:srgbClr val="0070C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青</a:t>
            </a:r>
            <a:r>
              <a:rPr lang="en-US" altLang="ja-JP" sz="2800" b="1" dirty="0" smtClean="0">
                <a:solidFill>
                  <a:srgbClr val="0070C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…</a:t>
            </a:r>
            <a:r>
              <a:rPr lang="ja-JP" altLang="en-US" sz="2800" b="1" dirty="0" smtClean="0">
                <a:solidFill>
                  <a:srgbClr val="0070C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信号</a:t>
            </a:r>
            <a:r>
              <a:rPr lang="ja-JP" altLang="en-US" sz="2800" b="1" dirty="0">
                <a:solidFill>
                  <a:srgbClr val="0070C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　</a:t>
            </a:r>
            <a:r>
              <a:rPr lang="ja-JP" altLang="en-US" sz="2800" b="1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赤</a:t>
            </a:r>
            <a:r>
              <a:rPr lang="en-US" altLang="ja-JP" sz="2800" b="1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…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背景</a:t>
            </a:r>
            <a:endParaRPr lang="ja-JP" altLang="en-US" sz="2800" b="1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BDT output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Keeping 70% signal while reducing 80% backgrounds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59" y="3830865"/>
            <a:ext cx="3883102" cy="287637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96944"/>
            <a:ext cx="4250517" cy="3148531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V="1">
            <a:off x="5860837" y="3496944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下矢印 6"/>
          <p:cNvSpPr/>
          <p:nvPr/>
        </p:nvSpPr>
        <p:spPr>
          <a:xfrm rot="16200000">
            <a:off x="6041959" y="3435745"/>
            <a:ext cx="497541" cy="61994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87078" y="2412697"/>
            <a:ext cx="16834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104530" y="2468908"/>
            <a:ext cx="3845442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-0.675&lt;BDTG 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5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Cut-flow Table for 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702875"/>
              </p:ext>
            </p:extLst>
          </p:nvPr>
        </p:nvGraphicFramePr>
        <p:xfrm>
          <a:off x="0" y="2785793"/>
          <a:ext cx="9144001" cy="25764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11098"/>
                <a:gridCol w="1301474"/>
                <a:gridCol w="1270689"/>
                <a:gridCol w="1341882"/>
                <a:gridCol w="1306286"/>
                <a:gridCol w="1306286"/>
                <a:gridCol w="1306286"/>
              </a:tblGrid>
              <a:tr h="351384">
                <a:tc>
                  <a:txBody>
                    <a:bodyPr/>
                    <a:lstStyle/>
                    <a:p>
                      <a:pPr algn="r"/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WH(</a:t>
                      </a: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τν</a:t>
                      </a: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Di-jet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eνW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e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νjj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lν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ll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others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no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53618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11553700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111356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189596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116797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518315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</a:t>
                      </a: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</a:t>
                      </a:r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&amp;m</a:t>
                      </a: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rec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31958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1307060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23795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35671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28561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18920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29624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31281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22005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32323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21021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4873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Evis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27255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9375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11437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21191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18580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1219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Wangle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26177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5421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10423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19408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17205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1147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BDTG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17961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1459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2131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5025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1834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230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4034120" y="4603230"/>
            <a:ext cx="2680493" cy="787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692402" y="3117330"/>
            <a:ext cx="1231900" cy="18411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8175173" y="3117330"/>
            <a:ext cx="968829" cy="2273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44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r>
              <a:rPr kumimoji="1" lang="en-US" altLang="ja-JP" dirty="0" smtClean="0"/>
              <a:t>Recoil mass distribution for 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Efficiency 26.6%</a:t>
            </a:r>
          </a:p>
          <a:p>
            <a:r>
              <a:rPr lang="en-US" altLang="ja-JP" dirty="0" smtClean="0"/>
              <a:t>Significance S=105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67" y="1443014"/>
            <a:ext cx="4320540" cy="3434715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7259750" y="1759640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V="1">
            <a:off x="6372798" y="1759640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右矢印 8"/>
          <p:cNvSpPr/>
          <p:nvPr/>
        </p:nvSpPr>
        <p:spPr>
          <a:xfrm>
            <a:off x="7311148" y="3286603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左矢印 9"/>
          <p:cNvSpPr/>
          <p:nvPr/>
        </p:nvSpPr>
        <p:spPr>
          <a:xfrm>
            <a:off x="5651307" y="3286602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16866"/>
              </p:ext>
            </p:extLst>
          </p:nvPr>
        </p:nvGraphicFramePr>
        <p:xfrm>
          <a:off x="-36893" y="5409085"/>
          <a:ext cx="9144000" cy="109306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42961"/>
                <a:gridCol w="1245588"/>
                <a:gridCol w="1426914"/>
                <a:gridCol w="1409679"/>
                <a:gridCol w="1306286"/>
                <a:gridCol w="1306286"/>
                <a:gridCol w="1306286"/>
              </a:tblGrid>
              <a:tr h="351384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WH(</a:t>
                      </a: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τν</a:t>
                      </a: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Di-jet</a:t>
                      </a:r>
                      <a:endParaRPr kumimoji="1" lang="ja-JP" altLang="en-US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eνW</a:t>
                      </a:r>
                      <a:r>
                        <a:rPr kumimoji="1" lang="en-US" altLang="ja-JP" sz="1600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e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νjj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WW</a:t>
                      </a:r>
                      <a:r>
                        <a:rPr kumimoji="1" lang="en-US" altLang="ja-JP" sz="1600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lν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</a:t>
                      </a:r>
                      <a:r>
                        <a:rPr kumimoji="1" lang="en-US" altLang="ja-JP" sz="1600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ll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others</a:t>
                      </a:r>
                      <a:endParaRPr kumimoji="1" lang="ja-JP" altLang="en-US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no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53618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11553700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111356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189596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116797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518315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after</a:t>
                      </a:r>
                      <a:r>
                        <a:rPr kumimoji="1" lang="en-US" altLang="ja-JP" sz="18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14276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581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837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1729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863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93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793530"/>
            <a:ext cx="7886700" cy="1325563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/>
              <a:t>WZ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33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Process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Final states used is H</a:t>
            </a:r>
            <a:r>
              <a:rPr lang="en-US" altLang="ja-JP" dirty="0" smtClean="0">
                <a:sym typeface="Wingdings" panose="05000000000000000000" pitchFamily="2" charset="2"/>
              </a:rPr>
              <a:t>WZ </a:t>
            </a:r>
            <a:r>
              <a:rPr lang="en-US" altLang="ja-JP" dirty="0" err="1" smtClean="0">
                <a:sym typeface="Wingdings" panose="05000000000000000000" pitchFamily="2" charset="2"/>
              </a:rPr>
              <a:t>l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nnn</a:t>
            </a:r>
            <a:endParaRPr kumimoji="1" lang="ja-JP" altLang="en-US" dirty="0" smtClean="0">
              <a:latin typeface="Symbol" panose="05050102010706020507" pitchFamily="18" charset="2"/>
            </a:endParaRPr>
          </a:p>
          <a:p>
            <a:pPr lvl="1"/>
            <a:r>
              <a:rPr lang="en-US" altLang="ja-JP" dirty="0" smtClean="0"/>
              <a:t>The BF is about 6%</a:t>
            </a:r>
          </a:p>
          <a:p>
            <a:pPr lvl="1"/>
            <a:r>
              <a:rPr lang="en-US" altLang="ja-JP" dirty="0" smtClean="0"/>
              <a:t>Not major decay process but easy to extend from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lang="en-US" altLang="ja-JP" dirty="0" smtClean="0">
              <a:latin typeface="Symbol" panose="05050102010706020507" pitchFamily="18" charset="2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735212"/>
              </p:ext>
            </p:extLst>
          </p:nvPr>
        </p:nvGraphicFramePr>
        <p:xfrm>
          <a:off x="1707941" y="3559452"/>
          <a:ext cx="5715680" cy="276743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664845"/>
                <a:gridCol w="1289154"/>
                <a:gridCol w="1332761"/>
                <a:gridCol w="1428920"/>
              </a:tblGrid>
              <a:tr h="1083811">
                <a:tc>
                  <a:txBody>
                    <a:bodyPr/>
                    <a:lstStyle/>
                    <a:p>
                      <a:endParaRPr kumimoji="1" lang="ja-JP" altLang="en-US" sz="2000" b="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Z</a:t>
                      </a:r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qq</a:t>
                      </a:r>
                      <a:endParaRPr kumimoji="1" lang="en-US" altLang="ja-JP" sz="2000" b="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r>
                        <a:rPr kumimoji="1" lang="en-US" altLang="ja-JP" sz="2000" b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(~70%)</a:t>
                      </a:r>
                      <a:endParaRPr kumimoji="1" lang="ja-JP" altLang="en-US" sz="2000" b="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Z</a:t>
                      </a:r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ll</a:t>
                      </a:r>
                      <a:endParaRPr kumimoji="1" lang="en-US" altLang="ja-JP" sz="1800" b="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r>
                        <a:rPr kumimoji="1" lang="en-US" altLang="ja-JP" sz="2000" b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(~10%)</a:t>
                      </a:r>
                      <a:endParaRPr kumimoji="1" lang="ja-JP" altLang="en-US" sz="2000" b="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Z</a:t>
                      </a:r>
                      <a:r>
                        <a:rPr kumimoji="1" lang="en-US" altLang="ja-JP" sz="2000" b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2000" b="0" dirty="0" err="1" smtClean="0">
                          <a:latin typeface="Symbol" panose="05050102010706020507" pitchFamily="18" charset="2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nn</a:t>
                      </a:r>
                      <a:endParaRPr kumimoji="1" lang="en-US" altLang="ja-JP" sz="2000" b="0" dirty="0" smtClean="0">
                        <a:latin typeface="Symbol" panose="05050102010706020507" pitchFamily="18" charset="2"/>
                        <a:ea typeface="游ゴシック" panose="020B0400000000000000" pitchFamily="50" charset="-128"/>
                      </a:endParaRPr>
                    </a:p>
                    <a:p>
                      <a:r>
                        <a:rPr kumimoji="1" lang="en-US" altLang="ja-JP" sz="2000" b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(~20%)</a:t>
                      </a:r>
                      <a:endParaRPr kumimoji="1" lang="ja-JP" altLang="en-US" sz="2000" b="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41812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r>
                        <a:rPr kumimoji="1" lang="en-US" altLang="ja-JP" sz="20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qq</a:t>
                      </a:r>
                      <a:endParaRPr kumimoji="1" lang="en-US" altLang="ja-JP" sz="20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(~70%)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49%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41812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r>
                        <a:rPr kumimoji="1" lang="en-US" altLang="ja-JP" sz="20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l</a:t>
                      </a:r>
                      <a:r>
                        <a:rPr kumimoji="1" lang="en-US" altLang="ja-JP" sz="2000" dirty="0" err="1" smtClean="0">
                          <a:latin typeface="Symbol" panose="05050102010706020507" pitchFamily="18" charset="2"/>
                          <a:ea typeface="游ゴシック" panose="020B0400000000000000" pitchFamily="50" charset="-128"/>
                          <a:sym typeface="Wingdings" panose="05000000000000000000" pitchFamily="2" charset="2"/>
                        </a:rPr>
                        <a:t>n</a:t>
                      </a:r>
                      <a:endParaRPr kumimoji="1" lang="en-US" altLang="ja-JP" sz="2000" dirty="0" smtClean="0">
                        <a:latin typeface="Symbol" panose="05050102010706020507" pitchFamily="18" charset="2"/>
                        <a:ea typeface="游ゴシック" panose="020B0400000000000000" pitchFamily="50" charset="-128"/>
                      </a:endParaRPr>
                    </a:p>
                    <a:p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(~30%)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21%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6%</a:t>
                      </a:r>
                      <a:endParaRPr kumimoji="1" lang="ja-JP" altLang="en-US" sz="20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4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 mass and Recoil Mass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51" y="4031897"/>
            <a:ext cx="3600450" cy="2852738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1543113" y="6557331"/>
            <a:ext cx="383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pic>
        <p:nvPicPr>
          <p:cNvPr id="58" name="図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750" y="4054778"/>
            <a:ext cx="2951922" cy="2347225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81" y="1315327"/>
            <a:ext cx="3600450" cy="2852738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750" y="1369757"/>
            <a:ext cx="2951922" cy="2347225"/>
          </a:xfrm>
          <a:prstGeom prst="rect">
            <a:avLst/>
          </a:prstGeom>
        </p:spPr>
      </p:pic>
      <p:cxnSp>
        <p:nvCxnSpPr>
          <p:cNvPr id="61" name="直線コネクタ 60"/>
          <p:cNvCxnSpPr/>
          <p:nvPr/>
        </p:nvCxnSpPr>
        <p:spPr>
          <a:xfrm flipH="1" flipV="1">
            <a:off x="2560382" y="1330175"/>
            <a:ext cx="38456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V="1">
            <a:off x="2000126" y="1330175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右矢印 62"/>
          <p:cNvSpPr/>
          <p:nvPr/>
        </p:nvSpPr>
        <p:spPr>
          <a:xfrm>
            <a:off x="2661122" y="2590921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左矢印 63"/>
          <p:cNvSpPr/>
          <p:nvPr/>
        </p:nvSpPr>
        <p:spPr>
          <a:xfrm>
            <a:off x="1278635" y="2590920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線コネクタ 64"/>
          <p:cNvCxnSpPr/>
          <p:nvPr/>
        </p:nvCxnSpPr>
        <p:spPr>
          <a:xfrm flipV="1">
            <a:off x="4038777" y="4062627"/>
            <a:ext cx="0" cy="2859895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 flipV="1">
            <a:off x="1734642" y="4040852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右矢印 66"/>
          <p:cNvSpPr/>
          <p:nvPr/>
        </p:nvSpPr>
        <p:spPr>
          <a:xfrm>
            <a:off x="4089278" y="4985912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左矢印 67"/>
          <p:cNvSpPr/>
          <p:nvPr/>
        </p:nvSpPr>
        <p:spPr>
          <a:xfrm>
            <a:off x="1013151" y="4985912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 flipV="1">
            <a:off x="6039607" y="1482482"/>
            <a:ext cx="17643" cy="206295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H="1" flipV="1">
            <a:off x="5579588" y="1482481"/>
            <a:ext cx="13705" cy="2062953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右矢印 70">
            <a:hlinkClick r:id="" action="ppaction://noaction"/>
          </p:cNvPr>
          <p:cNvSpPr/>
          <p:nvPr/>
        </p:nvSpPr>
        <p:spPr>
          <a:xfrm>
            <a:off x="6091802" y="2422733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左矢印 71"/>
          <p:cNvSpPr/>
          <p:nvPr/>
        </p:nvSpPr>
        <p:spPr>
          <a:xfrm>
            <a:off x="4855302" y="2422733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線コネクタ 72"/>
          <p:cNvCxnSpPr/>
          <p:nvPr/>
        </p:nvCxnSpPr>
        <p:spPr>
          <a:xfrm flipV="1">
            <a:off x="7239430" y="4223923"/>
            <a:ext cx="0" cy="2043040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 flipV="1">
            <a:off x="5353806" y="4223923"/>
            <a:ext cx="19406" cy="201038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右矢印 74"/>
          <p:cNvSpPr/>
          <p:nvPr/>
        </p:nvSpPr>
        <p:spPr>
          <a:xfrm>
            <a:off x="7272088" y="5427999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左矢印 75"/>
          <p:cNvSpPr/>
          <p:nvPr/>
        </p:nvSpPr>
        <p:spPr>
          <a:xfrm>
            <a:off x="4616127" y="5431163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4607790" y="3606339"/>
            <a:ext cx="3295671" cy="456288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70 &lt; Mw &lt; 90 (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4607790" y="6266963"/>
            <a:ext cx="3685160" cy="433322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110 &lt; 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Mrec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&lt; 190 (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976808" y="3834483"/>
            <a:ext cx="383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363854" y="3443341"/>
            <a:ext cx="38305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171980" y="6115359"/>
            <a:ext cx="38305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</p:spTree>
    <p:extLst>
      <p:ext uri="{BB962C8B-B14F-4D97-AF65-F5344CB8AC3E}">
        <p14:creationId xmlns:p14="http://schemas.microsoft.com/office/powerpoint/2010/main" val="136145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412" y="36701"/>
            <a:ext cx="7886700" cy="911343"/>
          </a:xfrm>
        </p:spPr>
        <p:txBody>
          <a:bodyPr/>
          <a:lstStyle/>
          <a:p>
            <a:r>
              <a:rPr lang="en-US" altLang="ja-JP" dirty="0" smtClean="0"/>
              <a:t>Other Selections for H</a:t>
            </a:r>
            <a:r>
              <a:rPr lang="en-US" altLang="ja-JP" dirty="0" smtClean="0">
                <a:sym typeface="Wingdings" panose="05000000000000000000" pitchFamily="2" charset="2"/>
              </a:rPr>
              <a:t>WZ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813872"/>
            <a:ext cx="8446524" cy="4351338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Selections are same as 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 analysis except</a:t>
            </a:r>
          </a:p>
          <a:p>
            <a:pPr lvl="1"/>
            <a:r>
              <a:rPr lang="en-US" altLang="ja-JP" sz="2000" dirty="0" err="1" smtClean="0">
                <a:sym typeface="Wingdings" panose="05000000000000000000" pitchFamily="2" charset="2"/>
              </a:rPr>
              <a:t>Evis</a:t>
            </a:r>
            <a:r>
              <a:rPr lang="en-US" altLang="ja-JP" sz="2000" dirty="0" smtClean="0">
                <a:sym typeface="Wingdings" panose="05000000000000000000" pitchFamily="2" charset="2"/>
              </a:rPr>
              <a:t> was loosened from 170 GeV to 200 GeV</a:t>
            </a:r>
          </a:p>
          <a:p>
            <a:pPr lvl="1"/>
            <a:r>
              <a:rPr kumimoji="1" lang="en-US" altLang="ja-JP" sz="2000" dirty="0" smtClean="0">
                <a:sym typeface="Wingdings" panose="05000000000000000000" pitchFamily="2" charset="2"/>
              </a:rPr>
              <a:t>No BDT </a:t>
            </a:r>
            <a:r>
              <a:rPr lang="en-US" altLang="ja-JP" sz="2000" dirty="0" smtClean="0">
                <a:sym typeface="Wingdings" panose="05000000000000000000" pitchFamily="2" charset="2"/>
              </a:rPr>
              <a:t>since we quickly tried it but sensitivity not improved.</a:t>
            </a:r>
          </a:p>
          <a:p>
            <a:pPr lvl="2"/>
            <a:r>
              <a:rPr kumimoji="1" lang="en-US" altLang="ja-JP" sz="1800" dirty="0" smtClean="0">
                <a:sym typeface="Wingdings" panose="05000000000000000000" pitchFamily="2" charset="2"/>
              </a:rPr>
              <a:t>Need more study</a:t>
            </a:r>
            <a:endParaRPr kumimoji="1" lang="ja-JP" altLang="en-US" sz="1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343" y="2030351"/>
            <a:ext cx="2951922" cy="23472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45" y="2043502"/>
            <a:ext cx="2865199" cy="2268428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H="1" flipV="1">
            <a:off x="1640771" y="2263053"/>
            <a:ext cx="1" cy="186757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左矢印 7"/>
          <p:cNvSpPr/>
          <p:nvPr/>
        </p:nvSpPr>
        <p:spPr>
          <a:xfrm>
            <a:off x="995539" y="3037063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6419281" y="2287093"/>
            <a:ext cx="13516" cy="185017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矢印 9"/>
          <p:cNvSpPr/>
          <p:nvPr/>
        </p:nvSpPr>
        <p:spPr>
          <a:xfrm>
            <a:off x="5776763" y="2360228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632543" y="3813303"/>
            <a:ext cx="3277420" cy="446728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15 &lt; total Pt (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21" y="4088398"/>
            <a:ext cx="3098586" cy="2453204"/>
          </a:xfrm>
          <a:prstGeom prst="rect">
            <a:avLst/>
          </a:prstGeom>
        </p:spPr>
      </p:pic>
      <p:cxnSp>
        <p:nvCxnSpPr>
          <p:cNvPr id="13" name="直線コネクタ 12"/>
          <p:cNvCxnSpPr/>
          <p:nvPr/>
        </p:nvCxnSpPr>
        <p:spPr>
          <a:xfrm flipV="1">
            <a:off x="2664052" y="4392118"/>
            <a:ext cx="0" cy="2043051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右矢印 13"/>
          <p:cNvSpPr/>
          <p:nvPr/>
        </p:nvSpPr>
        <p:spPr>
          <a:xfrm>
            <a:off x="2677218" y="5643027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25" y="4107521"/>
            <a:ext cx="3074431" cy="2434080"/>
          </a:xfrm>
          <a:prstGeom prst="rect">
            <a:avLst/>
          </a:prstGeom>
        </p:spPr>
      </p:pic>
      <p:cxnSp>
        <p:nvCxnSpPr>
          <p:cNvPr id="16" name="直線コネクタ 15"/>
          <p:cNvCxnSpPr/>
          <p:nvPr/>
        </p:nvCxnSpPr>
        <p:spPr>
          <a:xfrm flipV="1">
            <a:off x="5061778" y="4392118"/>
            <a:ext cx="0" cy="1919781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 flipV="1">
            <a:off x="7060559" y="4392118"/>
            <a:ext cx="12299" cy="1909928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右矢印 17"/>
          <p:cNvSpPr/>
          <p:nvPr/>
        </p:nvSpPr>
        <p:spPr>
          <a:xfrm>
            <a:off x="7060559" y="5599281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左矢印 18"/>
          <p:cNvSpPr/>
          <p:nvPr/>
        </p:nvSpPr>
        <p:spPr>
          <a:xfrm>
            <a:off x="4412737" y="5312460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081464" y="6395075"/>
            <a:ext cx="3277024" cy="441396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Evis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&lt;</a:t>
            </a:r>
            <a:r>
              <a:rPr lang="ja-JP" altLang="en-US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200 (GeV)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4752088" y="6378799"/>
            <a:ext cx="3277024" cy="44435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0.95 &lt; | </a:t>
            </a:r>
            <a:r>
              <a:rPr lang="en-US" altLang="ja-JP" sz="2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cosθ</a:t>
            </a:r>
            <a:r>
              <a:rPr lang="en-US" altLang="ja-JP" sz="1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Wangle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| 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82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9165" y="1645543"/>
            <a:ext cx="6356766" cy="453020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400" dirty="0" smtClean="0"/>
              <a:t>Charged Higgs bosons can exist </a:t>
            </a:r>
            <a:r>
              <a:rPr lang="en-US" altLang="ja-JP" sz="2400" dirty="0"/>
              <a:t>i</a:t>
            </a:r>
            <a:r>
              <a:rPr kumimoji="1" lang="en-US" altLang="ja-JP" sz="2400" dirty="0" smtClean="0"/>
              <a:t>n the extended Higgs models.</a:t>
            </a:r>
          </a:p>
          <a:p>
            <a:pPr lvl="1"/>
            <a:r>
              <a:rPr lang="en-US" altLang="ja-JP" sz="2000" dirty="0" smtClean="0"/>
              <a:t>2HDM</a:t>
            </a:r>
          </a:p>
          <a:p>
            <a:pPr lvl="1"/>
            <a:r>
              <a:rPr kumimoji="1" lang="en-US" altLang="ja-JP" sz="2000" dirty="0" smtClean="0"/>
              <a:t>Higgs Triplet models </a:t>
            </a:r>
          </a:p>
          <a:p>
            <a:pPr lvl="2"/>
            <a:r>
              <a:rPr lang="en-US" altLang="ja-JP" sz="1800" dirty="0" smtClean="0"/>
              <a:t>Explains neutrino mass</a:t>
            </a:r>
          </a:p>
          <a:p>
            <a:pPr lvl="2"/>
            <a:r>
              <a:rPr lang="en-US" altLang="ja-JP" sz="1800" dirty="0" err="1" smtClean="0"/>
              <a:t>Georgi-Machacek</a:t>
            </a:r>
            <a:r>
              <a:rPr lang="en-US" altLang="ja-JP" sz="1800" dirty="0" smtClean="0"/>
              <a:t> model</a:t>
            </a:r>
          </a:p>
          <a:p>
            <a:pPr lvl="3"/>
            <a:r>
              <a:rPr lang="en-US" altLang="ja-JP" sz="1600" dirty="0" smtClean="0"/>
              <a:t>Real Y=0 and complex Y=1 triplet Higgs fields</a:t>
            </a:r>
          </a:p>
          <a:p>
            <a:pPr lvl="4"/>
            <a:r>
              <a:rPr lang="en-US" altLang="ja-JP" sz="1600" dirty="0" smtClean="0"/>
              <a:t>Additional 3 and 6 physical </a:t>
            </a:r>
            <a:r>
              <a:rPr lang="en-US" altLang="ja-JP" sz="1600" dirty="0" err="1" smtClean="0"/>
              <a:t>higgs</a:t>
            </a:r>
            <a:r>
              <a:rPr lang="en-US" altLang="ja-JP" sz="1600" dirty="0" smtClean="0"/>
              <a:t> bosons</a:t>
            </a:r>
          </a:p>
          <a:p>
            <a:pPr lvl="3"/>
            <a:r>
              <a:rPr lang="en-US" altLang="ja-JP" sz="1600" dirty="0" smtClean="0">
                <a:latin typeface="Symbol" panose="05050102010706020507" pitchFamily="18" charset="2"/>
              </a:rPr>
              <a:t>r</a:t>
            </a:r>
            <a:r>
              <a:rPr lang="en-US" altLang="ja-JP" sz="1600" dirty="0" smtClean="0"/>
              <a:t> = 1 at tree level</a:t>
            </a:r>
          </a:p>
          <a:p>
            <a:r>
              <a:rPr kumimoji="1" lang="en-US" altLang="ja-JP" sz="2400" dirty="0" smtClean="0"/>
              <a:t>Which can have HWV coupling</a:t>
            </a:r>
          </a:p>
          <a:p>
            <a:pPr lvl="1"/>
            <a:r>
              <a:rPr lang="en-US" altLang="ja-JP" sz="2000" dirty="0" smtClean="0"/>
              <a:t>One loop in 2HDM</a:t>
            </a:r>
          </a:p>
          <a:p>
            <a:pPr lvl="1"/>
            <a:r>
              <a:rPr kumimoji="1" lang="en-US" altLang="ja-JP" sz="2000" dirty="0" smtClean="0"/>
              <a:t>Tree level in triplet models</a:t>
            </a:r>
          </a:p>
          <a:p>
            <a:pPr lvl="1"/>
            <a:endParaRPr kumimoji="1" lang="en-US" altLang="ja-JP" sz="2000" dirty="0" smtClean="0"/>
          </a:p>
          <a:p>
            <a:r>
              <a:rPr lang="en-US" altLang="ja-JP" sz="2400" dirty="0"/>
              <a:t>E</a:t>
            </a:r>
            <a:r>
              <a:rPr lang="en-US" altLang="ja-JP" sz="2400" dirty="0" smtClean="0"/>
              <a:t>ffective </a:t>
            </a:r>
            <a:r>
              <a:rPr lang="en-US" altLang="ja-JP" sz="2400" dirty="0" err="1" smtClean="0"/>
              <a:t>Lagrangian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can be expressed in terms of form factor </a:t>
            </a:r>
            <a:r>
              <a:rPr lang="en-US" altLang="ja-JP" sz="2400" i="1" dirty="0" err="1" smtClean="0"/>
              <a:t>f</a:t>
            </a:r>
            <a:r>
              <a:rPr lang="en-US" altLang="ja-JP" sz="2400" i="1" baseline="-25000" dirty="0" err="1" smtClean="0"/>
              <a:t>HWV</a:t>
            </a:r>
            <a:r>
              <a:rPr lang="en-US" altLang="ja-JP" sz="2400" dirty="0" smtClean="0"/>
              <a:t> which can be constrained from the </a:t>
            </a:r>
            <a:r>
              <a:rPr lang="en-US" altLang="ja-JP" sz="2400" dirty="0" err="1" smtClean="0"/>
              <a:t>e</a:t>
            </a:r>
            <a:r>
              <a:rPr lang="en-US" altLang="ja-JP" sz="2400" baseline="30000" dirty="0" err="1" smtClean="0"/>
              <a:t>+</a:t>
            </a:r>
            <a:r>
              <a:rPr lang="en-US" altLang="ja-JP" sz="2400" dirty="0" err="1" smtClean="0"/>
              <a:t>e</a:t>
            </a:r>
            <a:r>
              <a:rPr lang="en-US" altLang="ja-JP" sz="2400" baseline="30000" dirty="0" smtClean="0"/>
              <a:t>-</a:t>
            </a:r>
            <a:r>
              <a:rPr lang="en-US" altLang="ja-JP" sz="2400" dirty="0" smtClean="0">
                <a:sym typeface="Wingdings" panose="05000000000000000000" pitchFamily="2" charset="2"/>
              </a:rPr>
              <a:t>W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2400" dirty="0" smtClean="0">
                <a:sym typeface="Wingdings" panose="05000000000000000000" pitchFamily="2" charset="2"/>
              </a:rPr>
              <a:t>H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sz="2400" dirty="0" smtClean="0">
                <a:sym typeface="Wingdings" panose="05000000000000000000" pitchFamily="2" charset="2"/>
              </a:rPr>
              <a:t> search</a:t>
            </a:r>
            <a:r>
              <a:rPr lang="en-US" altLang="ja-JP" sz="2400" dirty="0" smtClean="0"/>
              <a:t> and can be used for model discrimination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125" y="507945"/>
            <a:ext cx="2103710" cy="16994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125" y="2915193"/>
            <a:ext cx="1951207" cy="169943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016" y="6175748"/>
            <a:ext cx="3881825" cy="54884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8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Cut-flow Table for 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>
                <a:sym typeface="Wingdings" panose="05000000000000000000" pitchFamily="2" charset="2"/>
              </a:rPr>
              <a:t>WZ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119130"/>
              </p:ext>
            </p:extLst>
          </p:nvPr>
        </p:nvGraphicFramePr>
        <p:xfrm>
          <a:off x="-2" y="2297948"/>
          <a:ext cx="9144001" cy="220558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11098"/>
                <a:gridCol w="1301474"/>
                <a:gridCol w="1270689"/>
                <a:gridCol w="1341882"/>
                <a:gridCol w="1306286"/>
                <a:gridCol w="1306286"/>
                <a:gridCol w="1306286"/>
              </a:tblGrid>
              <a:tr h="351384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WH(WZ)</a:t>
                      </a:r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Di-jet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eνW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e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νjj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lν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ll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others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no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53613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11553700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111356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189596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116797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518315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</a:t>
                      </a: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</a:t>
                      </a:r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&amp;m</a:t>
                      </a:r>
                      <a:r>
                        <a:rPr kumimoji="1"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rec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13399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1307060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23795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35671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28561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18920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11575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31281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22005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32323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21021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4873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Evis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10435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14339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19568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30155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20351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2677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Wangle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9938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10048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17827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27496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18853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2511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6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8637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Recoil Mass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45" y="823553"/>
            <a:ext cx="4320540" cy="3423285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57177" y="5479841"/>
            <a:ext cx="6441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Efficiency ε</a:t>
            </a:r>
            <a:r>
              <a:rPr kumimoji="1"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= 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8.89%</a:t>
            </a:r>
          </a:p>
          <a:p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Significance </a:t>
            </a:r>
            <a:r>
              <a:rPr lang="en-US" altLang="ja-JP" sz="2400" i="1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= 27.29</a:t>
            </a:r>
          </a:p>
          <a:p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(F</a:t>
            </a:r>
            <a:r>
              <a:rPr lang="en-US" altLang="ja-JP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HWZ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=1</a:t>
            </a:r>
            <a:r>
              <a:rPr lang="en-US" altLang="ja-JP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, </a:t>
            </a:r>
            <a:r>
              <a:rPr lang="en-US" altLang="ja-JP" sz="2400" dirty="0" err="1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F</a:t>
            </a:r>
            <a:r>
              <a:rPr lang="en-US" altLang="ja-JP" dirty="0" err="1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HWγ</a:t>
            </a:r>
            <a:r>
              <a:rPr lang="en-US" altLang="ja-JP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=0,</a:t>
            </a:r>
            <a:r>
              <a:rPr lang="ja-JP" altLang="en-US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BR(H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  <a:sym typeface="Wingdings" panose="05000000000000000000" pitchFamily="2" charset="2"/>
              </a:rPr>
              <a:t>WZ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)=100</a:t>
            </a:r>
            <a:r>
              <a:rPr lang="ja-JP" altLang="en-US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％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702343"/>
              </p:ext>
            </p:extLst>
          </p:nvPr>
        </p:nvGraphicFramePr>
        <p:xfrm>
          <a:off x="-1" y="4315325"/>
          <a:ext cx="9144001" cy="109306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11098"/>
                <a:gridCol w="1301474"/>
                <a:gridCol w="1270689"/>
                <a:gridCol w="1341882"/>
                <a:gridCol w="1306286"/>
                <a:gridCol w="1306286"/>
                <a:gridCol w="1306286"/>
              </a:tblGrid>
              <a:tr h="351384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WH(WZ)</a:t>
                      </a:r>
                      <a:endParaRPr kumimoji="1" lang="ja-JP" altLang="en-US" sz="1600" b="1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Di-jet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eνW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e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νjj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WW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lν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</a:t>
                      </a:r>
                      <a:r>
                        <a:rPr kumimoji="1" lang="en-US" altLang="ja-JP" sz="1600" b="1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jj</a:t>
                      </a:r>
                      <a:r>
                        <a:rPr lang="en-US" altLang="ja-JP" sz="1600" b="1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ll</a:t>
                      </a:r>
                      <a:endParaRPr lang="en-US" altLang="ja-JP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others</a:t>
                      </a:r>
                      <a:endParaRPr kumimoji="1" lang="ja-JP" altLang="en-US" sz="1600" b="1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no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53613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11553700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111356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189596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116797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518315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after cut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4768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4792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5835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8697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5438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987</a:t>
                      </a:r>
                      <a:endParaRPr kumimoji="1" lang="ja-JP" altLang="en-US" sz="1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2" name="直線コネクタ 21"/>
          <p:cNvCxnSpPr/>
          <p:nvPr/>
        </p:nvCxnSpPr>
        <p:spPr>
          <a:xfrm flipV="1">
            <a:off x="3002985" y="1085083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2116033" y="1085083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矢印 23"/>
          <p:cNvSpPr/>
          <p:nvPr/>
        </p:nvSpPr>
        <p:spPr>
          <a:xfrm>
            <a:off x="3054383" y="3445760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左矢印 24"/>
          <p:cNvSpPr/>
          <p:nvPr/>
        </p:nvSpPr>
        <p:spPr>
          <a:xfrm>
            <a:off x="1394542" y="3445759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7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Upper Limits on </a:t>
            </a:r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/>
              <a:t> and F</a:t>
            </a:r>
            <a:r>
              <a:rPr lang="en-US" altLang="ja-JP" baseline="-25000" dirty="0"/>
              <a:t>HWZ 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From the obtained efficiency and number of backgrounds, upper limits are calculated. </a:t>
            </a:r>
          </a:p>
          <a:p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en-US" altLang="ja-JP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H</a:t>
            </a:r>
            <a:r>
              <a:rPr lang="en-US" altLang="ja-JP" dirty="0" smtClean="0">
                <a:sym typeface="Wingdings" panose="05000000000000000000" pitchFamily="2" charset="2"/>
              </a:rPr>
              <a:t>WZ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801975" y="3447958"/>
                <a:ext cx="6678118" cy="690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4625" indent="-174625">
                  <a:buClr>
                    <a:schemeClr val="accent1"/>
                  </a:buClr>
                </a:pPr>
                <a:r>
                  <a:rPr lang="en-US" altLang="ja-JP" dirty="0" smtClean="0"/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1.92 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fb</m:t>
                    </m:r>
                  </m:oMath>
                </a14:m>
                <a:r>
                  <a:rPr lang="en-US" altLang="ja-JP" dirty="0" smtClean="0">
                    <a:latin typeface="游ゴシック" panose="020B0400000000000000" pitchFamily="50" charset="-128"/>
                    <a:ea typeface="游ゴシック" panose="020B0400000000000000" pitchFamily="50" charset="-128"/>
                    <a:cs typeface="Arial" panose="020B0604020202020204" pitchFamily="34" charset="0"/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0974</m:t>
                    </m:r>
                  </m:oMath>
                </a14:m>
                <a:endParaRPr lang="en-US" altLang="ja-JP" i="1" dirty="0" smtClean="0">
                  <a:latin typeface="Cambria Math" panose="02040503050406030204" pitchFamily="18" charset="0"/>
                </a:endParaRPr>
              </a:p>
              <a:p>
                <a:pPr marL="174625" indent="-174625">
                  <a:buClr>
                    <a:schemeClr val="accent1"/>
                  </a:buClr>
                </a:pPr>
                <a:r>
                  <a:rPr lang="en-US" altLang="ja-JP" dirty="0"/>
                  <a:t>	</a:t>
                </a:r>
                <a:r>
                  <a:rPr lang="en-US" altLang="ja-JP" dirty="0" smtClean="0"/>
                  <a:t>			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ja-JP" b="0" i="1" baseline="30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=0.00897)</m:t>
                    </m:r>
                  </m:oMath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975" y="3447958"/>
                <a:ext cx="6678118" cy="690317"/>
              </a:xfrm>
              <a:prstGeom prst="rect">
                <a:avLst/>
              </a:prstGeom>
              <a:blipFill rotWithShape="0">
                <a:blip r:embed="rId2"/>
                <a:stretch>
                  <a:fillRect t="-3540" b="-6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1686394" y="5247572"/>
                <a:ext cx="4572000" cy="6903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4625" indent="-174625">
                  <a:buClr>
                    <a:schemeClr val="accent1"/>
                  </a:buCl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14.4 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fb</m:t>
                    </m:r>
                  </m:oMath>
                </a14:m>
                <a:r>
                  <a:rPr lang="en-US" altLang="ja-JP" dirty="0" smtClean="0">
                    <a:latin typeface="游ゴシック" panose="020B0400000000000000" pitchFamily="50" charset="-128"/>
                    <a:ea typeface="游ゴシック" panose="020B0400000000000000" pitchFamily="50" charset="-128"/>
                    <a:cs typeface="Arial" panose="020B0604020202020204" pitchFamily="34" charset="0"/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=0.259</m:t>
                    </m:r>
                  </m:oMath>
                </a14:m>
                <a:endParaRPr lang="en-US" altLang="ja-JP" b="0" i="1" dirty="0" smtClean="0">
                  <a:latin typeface="Cambria Math" panose="02040503050406030204" pitchFamily="18" charset="0"/>
                </a:endParaRPr>
              </a:p>
              <a:p>
                <a:pPr marL="174625" indent="-174625">
                  <a:buClr>
                    <a:schemeClr val="accent1"/>
                  </a:buClr>
                </a:pPr>
                <a:r>
                  <a:rPr lang="en-US" altLang="ja-JP" dirty="0" smtClean="0"/>
                  <a:t>			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95%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𝑈𝐿</m:t>
                        </m:r>
                      </m:sup>
                    </m:sSubSup>
                    <m:r>
                      <a:rPr lang="en-US" altLang="ja-JP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ja-JP" i="1" baseline="300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0673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ja-JP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Arial" panose="020B060402020202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394" y="5247572"/>
                <a:ext cx="4572000" cy="690317"/>
              </a:xfrm>
              <a:prstGeom prst="rect">
                <a:avLst/>
              </a:prstGeom>
              <a:blipFill rotWithShape="0">
                <a:blip r:embed="rId3"/>
                <a:stretch>
                  <a:fillRect t="-3540" b="-6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7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74" y="1976473"/>
            <a:ext cx="4587126" cy="330108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9629"/>
            <a:ext cx="9144000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Interpretation to 2HDM type-X with </a:t>
            </a:r>
            <a:r>
              <a:rPr kumimoji="1" lang="en-US" altLang="ja-JP" sz="4000" dirty="0" err="1" smtClean="0"/>
              <a:t>H</a:t>
            </a:r>
            <a:r>
              <a:rPr kumimoji="1" lang="en-US" altLang="ja-JP" sz="4000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sz="4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ja-JP" altLang="en-US" sz="4000" dirty="0">
              <a:latin typeface="Symbol" panose="05050102010706020507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2522" y="1570792"/>
            <a:ext cx="4602917" cy="4351338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2</a:t>
            </a:r>
            <a:r>
              <a:rPr kumimoji="1" lang="en-US" altLang="ja-JP" sz="2400" dirty="0" smtClean="0"/>
              <a:t>HDM  type-X</a:t>
            </a:r>
          </a:p>
          <a:p>
            <a:pPr lvl="1"/>
            <a:r>
              <a:rPr lang="en-US" altLang="ja-JP" sz="2000" dirty="0" smtClean="0"/>
              <a:t>Lepton specific</a:t>
            </a:r>
          </a:p>
          <a:p>
            <a:pPr lvl="1"/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can be dominant</a:t>
            </a:r>
          </a:p>
          <a:p>
            <a:pPr lvl="1"/>
            <a:r>
              <a:rPr kumimoji="1" lang="en-US" altLang="ja-JP" sz="2000" dirty="0" smtClean="0"/>
              <a:t>Type-II is strongly constraint by LHC</a:t>
            </a:r>
          </a:p>
          <a:p>
            <a:r>
              <a:rPr lang="en-US" altLang="ja-JP" sz="2400" dirty="0" smtClean="0"/>
              <a:t>Shaded region (</a:t>
            </a:r>
            <a:r>
              <a:rPr lang="en-US" altLang="ja-JP" sz="2400" dirty="0" err="1" smtClean="0"/>
              <a:t>tan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b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&lt; 1) is constraint from B-B-bar mixing</a:t>
            </a:r>
          </a:p>
          <a:p>
            <a:endParaRPr lang="en-US" altLang="ja-JP" sz="2400" dirty="0"/>
          </a:p>
          <a:p>
            <a:r>
              <a:rPr lang="en-US" altLang="ja-JP" sz="2400" dirty="0" smtClean="0"/>
              <a:t>We cannot set better limit on 2HDM type-X</a:t>
            </a:r>
          </a:p>
          <a:p>
            <a:pPr lvl="1"/>
            <a:r>
              <a:rPr lang="en-US" altLang="ja-JP" sz="2000" dirty="0" smtClean="0"/>
              <a:t>Since loop suppressed</a:t>
            </a:r>
          </a:p>
          <a:p>
            <a:pPr lvl="1"/>
            <a:endParaRPr kumimoji="1" lang="ja-JP" altLang="en-US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5249339" y="2120699"/>
            <a:ext cx="1266964" cy="2677890"/>
          </a:xfrm>
          <a:prstGeom prst="rect">
            <a:avLst/>
          </a:prstGeom>
          <a:solidFill>
            <a:schemeClr val="bg1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27189" y="5179526"/>
            <a:ext cx="2401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  <a:sym typeface="Wingdings" panose="05000000000000000000" pitchFamily="2" charset="2"/>
              </a:rPr>
              <a:t>(figures by </a:t>
            </a:r>
            <a:r>
              <a:rPr lang="en-US" altLang="ja-JP" sz="14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  <a:sym typeface="Wingdings" panose="05000000000000000000" pitchFamily="2" charset="2"/>
              </a:rPr>
              <a:t>Kanemura</a:t>
            </a:r>
            <a:r>
              <a:rPr lang="en-US" altLang="ja-JP" sz="1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endParaRPr kumimoji="1" lang="ja-JP" altLang="en-US" sz="1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" name="星 5 7"/>
          <p:cNvSpPr/>
          <p:nvPr/>
        </p:nvSpPr>
        <p:spPr>
          <a:xfrm>
            <a:off x="6443612" y="3217649"/>
            <a:ext cx="143089" cy="130629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5249339" y="2184960"/>
            <a:ext cx="3679518" cy="36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6516303" y="1570792"/>
            <a:ext cx="70398" cy="5499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正方形/長方形 13"/>
              <p:cNvSpPr/>
              <p:nvPr/>
            </p:nvSpPr>
            <p:spPr>
              <a:xfrm>
                <a:off x="5465802" y="1103116"/>
                <a:ext cx="2262221" cy="4246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95%</m:t>
                          </m:r>
                        </m:sub>
                        <m:sup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𝑈𝐿</m:t>
                          </m:r>
                        </m:sup>
                      </m:sSubSup>
                      <m:r>
                        <a:rPr lang="en-US" altLang="ja-JP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ja-JP" sz="2000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ja-JP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=0.00897</m:t>
                      </m:r>
                    </m:oMath>
                  </m:oMathPara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14" name="正方形/長方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802" y="1103116"/>
                <a:ext cx="2262221" cy="424603"/>
              </a:xfrm>
              <a:prstGeom prst="rect">
                <a:avLst/>
              </a:prstGeom>
              <a:blipFill rotWithShape="0">
                <a:blip r:embed="rId3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4" y="5366700"/>
            <a:ext cx="1827503" cy="147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9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0336"/>
            <a:ext cx="9144000" cy="639215"/>
          </a:xfrm>
        </p:spPr>
        <p:txBody>
          <a:bodyPr>
            <a:normAutofit/>
          </a:bodyPr>
          <a:lstStyle/>
          <a:p>
            <a:r>
              <a:rPr lang="en-US" altLang="ja-JP" sz="3200" dirty="0" err="1" smtClean="0"/>
              <a:t>Georgi-Machacek</a:t>
            </a:r>
            <a:r>
              <a:rPr lang="en-US" altLang="ja-JP" sz="3200" dirty="0" smtClean="0"/>
              <a:t> model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1" y="1026458"/>
            <a:ext cx="6489291" cy="464675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400" dirty="0" smtClean="0"/>
              <a:t>GM</a:t>
            </a:r>
          </a:p>
          <a:p>
            <a:pPr lvl="1"/>
            <a:r>
              <a:rPr lang="en-US" altLang="ja-JP" sz="2000" dirty="0" smtClean="0"/>
              <a:t>Additional complex Y=1 and real Y=0 triplet fields</a:t>
            </a:r>
          </a:p>
          <a:p>
            <a:pPr lvl="2"/>
            <a:r>
              <a:rPr lang="en-US" altLang="ja-JP" sz="1600" dirty="0" smtClean="0"/>
              <a:t>H</a:t>
            </a:r>
            <a:r>
              <a:rPr lang="en-US" altLang="ja-JP" sz="1600" baseline="-25000" dirty="0" smtClean="0"/>
              <a:t>1</a:t>
            </a:r>
            <a:r>
              <a:rPr lang="en-US" altLang="ja-JP" sz="1600" baseline="30000" dirty="0" smtClean="0"/>
              <a:t>0</a:t>
            </a:r>
            <a:r>
              <a:rPr lang="en-US" altLang="ja-JP" sz="1600" dirty="0"/>
              <a:t>, </a:t>
            </a:r>
            <a:r>
              <a:rPr lang="en-US" altLang="ja-JP" sz="1600" dirty="0" smtClean="0"/>
              <a:t>(H</a:t>
            </a:r>
            <a:r>
              <a:rPr lang="en-US" altLang="ja-JP" sz="1600" baseline="-25000" dirty="0" smtClean="0"/>
              <a:t>3</a:t>
            </a:r>
            <a:r>
              <a:rPr lang="en-US" altLang="ja-JP" sz="1600" baseline="30000" dirty="0" smtClean="0"/>
              <a:t>±</a:t>
            </a:r>
            <a:r>
              <a:rPr lang="en-US" altLang="ja-JP" sz="1600" dirty="0" smtClean="0"/>
              <a:t>, H</a:t>
            </a:r>
            <a:r>
              <a:rPr lang="en-US" altLang="ja-JP" sz="1600" baseline="-25000" dirty="0" smtClean="0"/>
              <a:t>3</a:t>
            </a:r>
            <a:r>
              <a:rPr lang="en-US" altLang="ja-JP" sz="1600" baseline="30000" dirty="0" smtClean="0"/>
              <a:t>0</a:t>
            </a:r>
            <a:r>
              <a:rPr lang="en-US" altLang="ja-JP" sz="1600" dirty="0" smtClean="0"/>
              <a:t>),(H</a:t>
            </a:r>
            <a:r>
              <a:rPr lang="en-US" altLang="ja-JP" sz="1600" baseline="-25000" dirty="0" smtClean="0"/>
              <a:t>5</a:t>
            </a:r>
            <a:r>
              <a:rPr lang="en-US" altLang="ja-JP" sz="1600" baseline="30000" dirty="0" smtClean="0"/>
              <a:t>±±</a:t>
            </a:r>
            <a:r>
              <a:rPr lang="en-US" altLang="ja-JP" sz="1600" dirty="0"/>
              <a:t>, H</a:t>
            </a:r>
            <a:r>
              <a:rPr lang="en-US" altLang="ja-JP" sz="1600" baseline="-25000" dirty="0"/>
              <a:t>5</a:t>
            </a:r>
            <a:r>
              <a:rPr lang="en-US" altLang="ja-JP" sz="1600" baseline="30000" dirty="0" smtClean="0"/>
              <a:t>±</a:t>
            </a:r>
            <a:r>
              <a:rPr lang="en-US" altLang="ja-JP" sz="1600" dirty="0"/>
              <a:t>, </a:t>
            </a:r>
            <a:r>
              <a:rPr lang="en-US" altLang="ja-JP" sz="1600" dirty="0" smtClean="0"/>
              <a:t>H</a:t>
            </a:r>
            <a:r>
              <a:rPr lang="en-US" altLang="ja-JP" sz="1600" baseline="-25000" dirty="0" smtClean="0"/>
              <a:t>5</a:t>
            </a:r>
            <a:r>
              <a:rPr lang="en-US" altLang="ja-JP" sz="1600" baseline="30000" dirty="0" smtClean="0"/>
              <a:t>0</a:t>
            </a:r>
            <a:r>
              <a:rPr lang="en-US" altLang="ja-JP" sz="1600" dirty="0" smtClean="0"/>
              <a:t>)</a:t>
            </a:r>
          </a:p>
          <a:p>
            <a:pPr lvl="1"/>
            <a:r>
              <a:rPr lang="en-US" altLang="ja-JP" sz="2000" dirty="0" smtClean="0">
                <a:latin typeface="Symbol" panose="05050102010706020507" pitchFamily="18" charset="2"/>
              </a:rPr>
              <a:t>r</a:t>
            </a:r>
            <a:r>
              <a:rPr lang="en-US" altLang="ja-JP" sz="2000" dirty="0" smtClean="0"/>
              <a:t>=1 at tree level</a:t>
            </a:r>
          </a:p>
          <a:p>
            <a:pPr lvl="2"/>
            <a:r>
              <a:rPr lang="en-US" altLang="ja-JP" sz="1600" dirty="0" smtClean="0"/>
              <a:t>Due to custodial symmetry</a:t>
            </a:r>
          </a:p>
          <a:p>
            <a:pPr lvl="2"/>
            <a:r>
              <a:rPr lang="en-US" altLang="ja-JP" sz="1600" dirty="0" smtClean="0"/>
              <a:t>Large (a few 10GeV) triplet VEV, </a:t>
            </a:r>
            <a:r>
              <a:rPr lang="en-US" altLang="ja-JP" sz="1600" dirty="0" err="1" smtClean="0"/>
              <a:t>v</a:t>
            </a:r>
            <a:r>
              <a:rPr lang="en-US" altLang="ja-JP" sz="1600" baseline="-25000" dirty="0" err="1" smtClean="0">
                <a:latin typeface="Symbol" panose="05050102010706020507" pitchFamily="18" charset="2"/>
              </a:rPr>
              <a:t>D</a:t>
            </a:r>
            <a:r>
              <a:rPr lang="en-US" altLang="ja-JP" sz="1600" dirty="0" smtClean="0"/>
              <a:t>, possible </a:t>
            </a:r>
          </a:p>
          <a:p>
            <a:pPr lvl="1"/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5</a:t>
            </a:r>
            <a:r>
              <a:rPr lang="en-US" altLang="ja-JP" sz="2000" dirty="0" smtClean="0"/>
              <a:t> mainly decays to gauge bosons if triplet VEV is not small (</a:t>
            </a:r>
            <a:r>
              <a:rPr lang="en-US" altLang="ja-JP" sz="2000" dirty="0" err="1" smtClean="0"/>
              <a:t>v</a:t>
            </a:r>
            <a:r>
              <a:rPr lang="en-US" altLang="ja-JP" sz="2000" baseline="-25000" dirty="0" err="1" smtClean="0">
                <a:latin typeface="Symbol" panose="05050102010706020507" pitchFamily="18" charset="2"/>
              </a:rPr>
              <a:t>D</a:t>
            </a:r>
            <a:r>
              <a:rPr lang="en-US" altLang="ja-JP" sz="2000" dirty="0" smtClean="0"/>
              <a:t> &gt;~ MeV) and H</a:t>
            </a:r>
            <a:r>
              <a:rPr lang="en-US" altLang="ja-JP" sz="2000" baseline="-25000" dirty="0" smtClean="0"/>
              <a:t>5</a:t>
            </a:r>
            <a:r>
              <a:rPr lang="en-US" altLang="ja-JP" sz="2000" dirty="0" smtClean="0"/>
              <a:t> lighter than H</a:t>
            </a:r>
            <a:r>
              <a:rPr lang="en-US" altLang="ja-JP" sz="2000" baseline="-25000" dirty="0" smtClean="0"/>
              <a:t>3</a:t>
            </a:r>
            <a:r>
              <a:rPr lang="en-US" altLang="ja-JP" sz="2000" dirty="0" smtClean="0"/>
              <a:t>.</a:t>
            </a:r>
          </a:p>
          <a:p>
            <a:pPr lvl="2"/>
            <a:r>
              <a:rPr lang="en-US" altLang="ja-JP" sz="1600" dirty="0" smtClean="0"/>
              <a:t>H</a:t>
            </a:r>
            <a:r>
              <a:rPr lang="en-US" altLang="ja-JP" sz="1600" baseline="-25000" dirty="0" smtClean="0"/>
              <a:t>3</a:t>
            </a:r>
            <a:r>
              <a:rPr lang="en-US" altLang="ja-JP" sz="1600" dirty="0" smtClean="0"/>
              <a:t> mainly to fermion pairs.</a:t>
            </a:r>
          </a:p>
          <a:p>
            <a:pPr lvl="1"/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Tree level ZWH</a:t>
            </a:r>
            <a:r>
              <a:rPr kumimoji="1" lang="en-US" altLang="ja-JP" sz="2000" baseline="-25000" dirty="0" smtClean="0"/>
              <a:t>5</a:t>
            </a:r>
            <a:r>
              <a:rPr lang="en-US" altLang="ja-JP" sz="2000" baseline="30000" dirty="0" smtClean="0"/>
              <a:t>±</a:t>
            </a:r>
            <a:r>
              <a:rPr kumimoji="1" lang="en-US" altLang="ja-JP" sz="2000" dirty="0" smtClean="0"/>
              <a:t> coupling</a:t>
            </a:r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en-US" altLang="ja-JP" sz="2400" dirty="0" smtClean="0"/>
              <a:t>Current LHC result can make a constraint from 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k</a:t>
            </a:r>
            <a:r>
              <a:rPr lang="en-US" altLang="ja-JP" sz="2400" baseline="-25000" dirty="0" err="1" smtClean="0"/>
              <a:t>F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latin typeface="Symbol" panose="05050102010706020507" pitchFamily="18" charset="2"/>
              </a:rPr>
              <a:t>k</a:t>
            </a:r>
            <a:r>
              <a:rPr lang="en-US" altLang="ja-JP" sz="2400" baseline="-25000" dirty="0" smtClean="0"/>
              <a:t>V</a:t>
            </a:r>
            <a:r>
              <a:rPr lang="en-US" altLang="ja-JP" sz="2400" dirty="0" smtClean="0"/>
              <a:t>, and </a:t>
            </a:r>
            <a:r>
              <a:rPr lang="en-US" altLang="ja-JP" sz="2400" dirty="0"/>
              <a:t>also from direct </a:t>
            </a:r>
            <a:r>
              <a:rPr lang="en-US" altLang="ja-JP" sz="2400" dirty="0" smtClean="0"/>
              <a:t>searches </a:t>
            </a:r>
            <a:r>
              <a:rPr lang="en-US" altLang="ja-JP" sz="2400" dirty="0"/>
              <a:t>for </a:t>
            </a:r>
            <a:r>
              <a:rPr lang="en-US" altLang="ja-JP" sz="2400" dirty="0" smtClean="0"/>
              <a:t>H</a:t>
            </a:r>
            <a:r>
              <a:rPr lang="en-US" altLang="ja-JP" sz="2400" baseline="-25000" dirty="0"/>
              <a:t>5</a:t>
            </a:r>
            <a:r>
              <a:rPr lang="en-US" altLang="ja-JP" sz="2400" baseline="30000" dirty="0" smtClean="0"/>
              <a:t>0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anose="05000000000000000000" pitchFamily="2" charset="2"/>
              </a:rPr>
              <a:t> WW,ZZ </a:t>
            </a:r>
            <a:r>
              <a:rPr lang="en-US" altLang="ja-JP" sz="2400" dirty="0" smtClean="0"/>
              <a:t>H</a:t>
            </a:r>
            <a:r>
              <a:rPr lang="en-US" altLang="ja-JP" sz="2400" baseline="-25000" dirty="0" smtClean="0"/>
              <a:t>5</a:t>
            </a:r>
            <a:r>
              <a:rPr lang="en-US" altLang="ja-JP" sz="2400" baseline="30000" dirty="0" smtClean="0"/>
              <a:t>±</a:t>
            </a:r>
            <a:r>
              <a:rPr lang="en-US" altLang="ja-JP" sz="2400" dirty="0" smtClean="0">
                <a:sym typeface="Wingdings" panose="05000000000000000000" pitchFamily="2" charset="2"/>
              </a:rPr>
              <a:t></a:t>
            </a:r>
            <a:r>
              <a:rPr lang="en-US" altLang="ja-JP" sz="2400" dirty="0">
                <a:sym typeface="Wingdings" panose="05000000000000000000" pitchFamily="2" charset="2"/>
              </a:rPr>
              <a:t>WZ and </a:t>
            </a:r>
            <a:r>
              <a:rPr lang="en-US" altLang="ja-JP" sz="2400" dirty="0" smtClean="0">
                <a:sym typeface="Wingdings" panose="05000000000000000000" pitchFamily="2" charset="2"/>
              </a:rPr>
              <a:t>H</a:t>
            </a:r>
            <a:r>
              <a:rPr lang="en-US" altLang="ja-JP" sz="2400" baseline="-25000" dirty="0" smtClean="0">
                <a:sym typeface="Wingdings" panose="05000000000000000000" pitchFamily="2" charset="2"/>
              </a:rPr>
              <a:t>5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±± </a:t>
            </a:r>
            <a:r>
              <a:rPr lang="en-US" altLang="ja-JP" sz="2400" dirty="0" smtClean="0">
                <a:sym typeface="Wingdings" panose="05000000000000000000" pitchFamily="2" charset="2"/>
              </a:rPr>
              <a:t></a:t>
            </a:r>
            <a:r>
              <a:rPr lang="en-US" altLang="ja-JP" sz="2400" dirty="0" smtClean="0">
                <a:sym typeface="Wingdings" panose="05000000000000000000" pitchFamily="2" charset="2"/>
              </a:rPr>
              <a:t>WW </a:t>
            </a:r>
            <a:endParaRPr lang="en-US" altLang="ja-JP" sz="2400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(see Chiang’s </a:t>
            </a:r>
            <a:r>
              <a:rPr lang="en-US" altLang="ja-JP" sz="2000" dirty="0" smtClean="0">
                <a:sym typeface="Wingdings" panose="05000000000000000000" pitchFamily="2" charset="2"/>
              </a:rPr>
              <a:t>talk </a:t>
            </a:r>
            <a:r>
              <a:rPr lang="en-US" altLang="ja-JP" sz="2000" dirty="0" smtClean="0">
                <a:sym typeface="Wingdings" panose="05000000000000000000" pitchFamily="2" charset="2"/>
              </a:rPr>
              <a:t>slides at </a:t>
            </a:r>
            <a:r>
              <a:rPr lang="en-US" altLang="ja-JP" sz="2000" dirty="0" smtClean="0">
                <a:sym typeface="Wingdings" panose="05000000000000000000" pitchFamily="2" charset="2"/>
              </a:rPr>
              <a:t>this workshop)</a:t>
            </a:r>
            <a:endParaRPr lang="en-US" altLang="ja-JP" sz="2000" baseline="-250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934" y="2672412"/>
            <a:ext cx="2529021" cy="2202695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3336370" y="3423688"/>
            <a:ext cx="2726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Chiang, </a:t>
            </a:r>
            <a:r>
              <a:rPr lang="en-US" altLang="ja-JP" sz="1400" dirty="0" err="1" smtClean="0"/>
              <a:t>Yagyu</a:t>
            </a:r>
            <a:r>
              <a:rPr lang="en-US" altLang="ja-JP" sz="1400" dirty="0" smtClean="0"/>
              <a:t>, </a:t>
            </a:r>
            <a:r>
              <a:rPr lang="en-US" altLang="ja-JP" sz="1400" dirty="0"/>
              <a:t>JHEP 01, 026 (2013)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1874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Interpretation to GM model with H</a:t>
            </a:r>
            <a:r>
              <a:rPr kumimoji="1" lang="en-US" altLang="ja-JP" sz="3600" dirty="0" smtClean="0">
                <a:sym typeface="Wingdings" panose="05000000000000000000" pitchFamily="2" charset="2"/>
              </a:rPr>
              <a:t>WZ</a:t>
            </a:r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4515026" cy="435133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dirty="0"/>
                  <a:t>Relation btw triplet VEV and FF</a:t>
                </a:r>
              </a:p>
              <a:p>
                <a:endParaRPr lang="en-US" altLang="ja-JP" sz="2000" dirty="0" smtClean="0"/>
              </a:p>
              <a:p>
                <a:endParaRPr lang="en-US" altLang="ja-JP" sz="2000" dirty="0"/>
              </a:p>
              <a:p>
                <a:endParaRPr lang="en-US" altLang="ja-JP" sz="2000" dirty="0" smtClean="0"/>
              </a:p>
              <a:p>
                <a:endParaRPr lang="en-US" altLang="ja-JP" sz="2000" dirty="0" smtClean="0"/>
              </a:p>
              <a:p>
                <a:r>
                  <a:rPr lang="en-US" altLang="ja-JP" sz="2000" dirty="0" smtClean="0"/>
                  <a:t>Our result</a:t>
                </a:r>
              </a:p>
              <a:p>
                <a:endParaRPr lang="en-US" altLang="ja-JP" sz="2000" dirty="0"/>
              </a:p>
              <a:p>
                <a:endParaRPr lang="en-US" altLang="ja-JP" sz="2000" dirty="0" smtClean="0"/>
              </a:p>
              <a:p>
                <a:r>
                  <a:rPr lang="en-US" altLang="ja-JP" sz="2000" dirty="0" smtClean="0"/>
                  <a:t>This </a:t>
                </a:r>
                <a:r>
                  <a:rPr lang="en-US" altLang="ja-JP" sz="2000" dirty="0"/>
                  <a:t>study </a:t>
                </a:r>
                <a:r>
                  <a:rPr lang="en-US" altLang="ja-JP" sz="2000"/>
                  <a:t>can </a:t>
                </a:r>
                <a:r>
                  <a:rPr lang="en-US" altLang="ja-JP" sz="2000" smtClean="0"/>
                  <a:t>set a </a:t>
                </a:r>
                <a:r>
                  <a:rPr lang="en-US" altLang="ja-JP" sz="2000" dirty="0"/>
                  <a:t>limit on triplet VEV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ja-JP" alt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FF0000"/>
                    </a:solidFill>
                  </a:rPr>
                  <a:t> &lt; 30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GeV for M</a:t>
                </a:r>
                <a:r>
                  <a:rPr lang="en-US" altLang="ja-JP" sz="2000" baseline="-25000" dirty="0" smtClean="0">
                    <a:solidFill>
                      <a:srgbClr val="FF0000"/>
                    </a:solidFill>
                  </a:rPr>
                  <a:t>H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 = 150GeV</a:t>
                </a:r>
                <a:endParaRPr lang="en-US" altLang="ja-JP" sz="2000" dirty="0">
                  <a:solidFill>
                    <a:srgbClr val="FF0000"/>
                  </a:solidFill>
                </a:endParaRPr>
              </a:p>
              <a:p>
                <a:endParaRPr kumimoji="1" lang="ja-JP" altLang="en-US" sz="20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4515026" cy="4351338"/>
              </a:xfrm>
              <a:blipFill rotWithShape="0">
                <a:blip r:embed="rId2"/>
                <a:stretch>
                  <a:fillRect l="-1215" t="-1401" r="-8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正方形/長方形 3"/>
              <p:cNvSpPr/>
              <p:nvPr/>
            </p:nvSpPr>
            <p:spPr>
              <a:xfrm>
                <a:off x="1098264" y="2165697"/>
                <a:ext cx="2928046" cy="13120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p>
                          <m:r>
                            <a:rPr lang="en-US" altLang="ja-JP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ja-JP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sSubSup>
                            <m:sSubSupPr>
                              <m:ctrlP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  <m:sup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func>
                            <m:funcPr>
                              <m:ctrlP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ja-JP" b="1" i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altLang="ja-JP" b="1" i="1" baseline="3000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altLang="ja-JP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altLang="ja-JP" b="1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sub>
                              </m:sSub>
                            </m:e>
                          </m:func>
                          <m: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sSubSup>
                            <m:sSubSupPr>
                              <m:ctrlP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  <m:sup>
                              <m:r>
                                <a:rPr lang="en-US" altLang="ja-JP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altLang="ja-JP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ja-JP" dirty="0" smtClean="0"/>
              </a:p>
              <a:p>
                <a:r>
                  <a:rPr lang="en-US" altLang="ja-JP" b="1" dirty="0" smtClean="0">
                    <a:solidFill>
                      <a:schemeClr val="accent1"/>
                    </a:solidFill>
                  </a:rPr>
                  <a:t>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ja-JP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Sup>
                      <m:sSubSupPr>
                        <m:ctrlPr>
                          <a:rPr lang="en-US" altLang="ja-JP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ja-JP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𝟐𝟒𝟔</m:t>
                        </m:r>
                        <m:r>
                          <a:rPr lang="en-US" altLang="ja-JP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𝐆𝐞𝐕</m:t>
                        </m:r>
                      </m:e>
                    </m:d>
                    <m:r>
                      <a:rPr lang="en-US" altLang="ja-JP" b="1" i="1" baseline="3000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ja-JP" altLang="en-US" baseline="30000" dirty="0"/>
              </a:p>
              <a:p>
                <a:endParaRPr lang="ja-JP" altLang="en-US" dirty="0"/>
              </a:p>
            </p:txBody>
          </p:sp>
        </mc:Choice>
        <mc:Fallback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264" y="2165697"/>
                <a:ext cx="2928046" cy="131209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l="2959" t="1463" r="1653" b="2782"/>
          <a:stretch/>
        </p:blipFill>
        <p:spPr>
          <a:xfrm>
            <a:off x="5143676" y="1282711"/>
            <a:ext cx="4000324" cy="3178340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V="1">
            <a:off x="5772942" y="2221388"/>
            <a:ext cx="3341562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6123272" y="1406179"/>
                <a:ext cx="2119555" cy="4246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95%</m:t>
                          </m:r>
                        </m:sub>
                        <m:sup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𝑈𝐿</m:t>
                          </m:r>
                        </m:sup>
                      </m:sSubSup>
                      <m:r>
                        <a:rPr lang="en-US" altLang="ja-JP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ja-JP" sz="20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ja-JP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altLang="ja-JP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0673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272" y="1406179"/>
                <a:ext cx="2119555" cy="424603"/>
              </a:xfrm>
              <a:prstGeom prst="rect">
                <a:avLst/>
              </a:prstGeom>
              <a:blipFill rotWithShape="0">
                <a:blip r:embed="rId5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矢印コネクタ 7"/>
          <p:cNvCxnSpPr/>
          <p:nvPr/>
        </p:nvCxnSpPr>
        <p:spPr>
          <a:xfrm flipH="1">
            <a:off x="6089125" y="1830782"/>
            <a:ext cx="342577" cy="2857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8232995" y="2165697"/>
            <a:ext cx="11670" cy="18063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723654" y="4216268"/>
                <a:ext cx="3677265" cy="967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4625" indent="-174625"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95%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𝑈𝐿</m:t>
                          </m:r>
                        </m:sup>
                      </m:sSubSup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=0.259</m:t>
                      </m:r>
                    </m:oMath>
                  </m:oMathPara>
                </a14:m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174625" indent="-174625"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95%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𝑈𝐿</m:t>
                          </m:r>
                        </m:sup>
                      </m:sSubSup>
                      <m:r>
                        <a:rPr lang="en-US" altLang="ja-JP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ja-JP" i="1" baseline="30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=0.0673)</m:t>
                      </m:r>
                    </m:oMath>
                  </m:oMathPara>
                </a14:m>
                <a:endParaRPr lang="en-US" altLang="ja-JP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54" y="4216268"/>
                <a:ext cx="3677265" cy="9673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正方形/長方形 11"/>
          <p:cNvSpPr/>
          <p:nvPr/>
        </p:nvSpPr>
        <p:spPr>
          <a:xfrm>
            <a:off x="1608749" y="3283248"/>
            <a:ext cx="37389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Kanemura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Yagyu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Yanase</a:t>
            </a:r>
            <a:r>
              <a:rPr lang="en-US" altLang="ja-JP" sz="1400" dirty="0" smtClean="0"/>
              <a:t>, </a:t>
            </a:r>
            <a:r>
              <a:rPr lang="ja-JP" altLang="en-US" sz="1400" dirty="0" smtClean="0"/>
              <a:t>PR</a:t>
            </a:r>
            <a:r>
              <a:rPr lang="en-US" altLang="ja-JP" sz="1400" dirty="0" smtClean="0"/>
              <a:t>D </a:t>
            </a:r>
            <a:r>
              <a:rPr lang="ja-JP" altLang="en-US" sz="1400" dirty="0" smtClean="0"/>
              <a:t>83 075018 </a:t>
            </a:r>
            <a:r>
              <a:rPr lang="en-US" altLang="ja-JP" sz="1400" dirty="0" smtClean="0"/>
              <a:t>(2011)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07967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11149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/>
              <a:t>We studied charged Higgs production associated with W boson.</a:t>
            </a:r>
          </a:p>
          <a:p>
            <a:r>
              <a:rPr lang="en-US" altLang="ja-JP" sz="2400" dirty="0" smtClean="0"/>
              <a:t>Two charged Higgs decays are considered</a:t>
            </a:r>
          </a:p>
          <a:p>
            <a:pPr lvl="1"/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lang="en-US" altLang="ja-JP" sz="20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HWZ 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nnn</a:t>
            </a:r>
            <a:endParaRPr lang="en-US" altLang="ja-JP" sz="2000" dirty="0" smtClean="0">
              <a:latin typeface="Symbol" panose="05050102010706020507" pitchFamily="18" charset="2"/>
            </a:endParaRPr>
          </a:p>
          <a:p>
            <a:r>
              <a:rPr lang="en-US" altLang="ja-JP" sz="2400" dirty="0" smtClean="0"/>
              <a:t>Interpretations to 2HDM type-X and GM model.</a:t>
            </a:r>
          </a:p>
          <a:p>
            <a:pPr lvl="1"/>
            <a:r>
              <a:rPr kumimoji="1" lang="en-US" altLang="ja-JP" sz="2000" dirty="0" smtClean="0"/>
              <a:t>No constraint on 2HDM type-X with </a:t>
            </a:r>
            <a:r>
              <a:rPr kumimoji="1" lang="en-US" altLang="ja-JP" sz="2000" dirty="0" err="1" smtClean="0"/>
              <a:t>H</a:t>
            </a:r>
            <a:r>
              <a:rPr kumimoji="1" lang="en-US" altLang="ja-JP" sz="2000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en-US" altLang="ja-JP" sz="20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Give constraint on GM model with HWZ</a:t>
            </a:r>
          </a:p>
          <a:p>
            <a:pPr marL="0" indent="0">
              <a:buNone/>
            </a:pPr>
            <a:endParaRPr lang="en-US" altLang="ja-JP" sz="2400" dirty="0" smtClean="0"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Possible Improvements</a:t>
            </a:r>
          </a:p>
          <a:p>
            <a:pPr lvl="1"/>
            <a:r>
              <a:rPr kumimoji="1" lang="en-US" altLang="ja-JP" sz="2000" dirty="0" smtClean="0">
                <a:sym typeface="Wingdings" panose="05000000000000000000" pitchFamily="2" charset="2"/>
              </a:rPr>
              <a:t>Exclusive analysis</a:t>
            </a:r>
          </a:p>
          <a:p>
            <a:pPr lvl="1"/>
            <a:r>
              <a:rPr kumimoji="1" lang="en-US" altLang="ja-JP" sz="2000" dirty="0" smtClean="0"/>
              <a:t>Inclusion of other decay processes </a:t>
            </a:r>
            <a:r>
              <a:rPr kumimoji="1" lang="en-US" altLang="ja-JP" sz="2000" dirty="0" err="1" smtClean="0"/>
              <a:t>H</a:t>
            </a:r>
            <a:r>
              <a:rPr kumimoji="1" lang="en-US" altLang="ja-JP" sz="2000" dirty="0" err="1" smtClean="0">
                <a:sym typeface="Wingdings" panose="05000000000000000000" pitchFamily="2" charset="2"/>
              </a:rPr>
              <a:t>WZl</a:t>
            </a:r>
            <a:r>
              <a:rPr kumimoji="1"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kumimoji="1" lang="en-US" altLang="ja-JP" sz="2000" dirty="0" err="1" smtClean="0">
                <a:sym typeface="Wingdings" panose="05000000000000000000" pitchFamily="2" charset="2"/>
              </a:rPr>
              <a:t>ll</a:t>
            </a:r>
            <a:endParaRPr kumimoji="1" lang="en-US" altLang="ja-JP" sz="2000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err="1" smtClean="0">
                <a:sym typeface="Wingdings" panose="05000000000000000000" pitchFamily="2" charset="2"/>
              </a:rPr>
              <a:t>Ecm</a:t>
            </a:r>
            <a:r>
              <a:rPr lang="en-US" altLang="ja-JP" sz="2000" dirty="0" smtClean="0">
                <a:sym typeface="Wingdings" panose="05000000000000000000" pitchFamily="2" charset="2"/>
              </a:rPr>
              <a:t>=500GeV with heavier H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+</a:t>
            </a:r>
            <a:endParaRPr kumimoji="1" lang="en-US" altLang="ja-JP" sz="20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264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54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94426"/>
            <a:ext cx="7886700" cy="992526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1105703" y="2685639"/>
          <a:ext cx="6683829" cy="4023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28740"/>
                <a:gridCol w="1966748"/>
                <a:gridCol w="2213339"/>
                <a:gridCol w="1575002"/>
              </a:tblGrid>
              <a:tr h="314369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Process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Cross section (</a:t>
                      </a: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fb)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Events</a:t>
                      </a:r>
                      <a:r>
                        <a:rPr kumimoji="1"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(k)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Sig</a:t>
                      </a:r>
                      <a:r>
                        <a:rPr lang="ja-JP" altLang="en-US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①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WH (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Hτν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Sig</a:t>
                      </a:r>
                      <a:r>
                        <a:rPr lang="ja-JP" altLang="en-US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②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WH (HWZ)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rowSpan="9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SM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BG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Di-jet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46200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12000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eνW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eνjj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445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Zee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jjee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74</a:t>
                      </a:r>
                      <a:endParaRPr kumimoji="1" lang="ja-JP" altLang="en-US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WW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jjlν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758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190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WW  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150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ZZ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jjll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467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120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ZZ  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402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ZZWWmix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altLang="ja-JP" sz="1600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565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140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Zh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ffh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205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88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934" y="-28648"/>
            <a:ext cx="7886700" cy="942159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Condition for the 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/>
              <a:t>Full Simulation</a:t>
            </a:r>
          </a:p>
          <a:p>
            <a:r>
              <a:rPr kumimoji="1" lang="en-US" altLang="ja-JP" sz="2400" dirty="0" smtClean="0"/>
              <a:t>Process : </a:t>
            </a:r>
            <a:r>
              <a:rPr kumimoji="1" lang="en-US" altLang="ja-JP" sz="2400" dirty="0" err="1" smtClean="0"/>
              <a:t>e</a:t>
            </a:r>
            <a:r>
              <a:rPr kumimoji="1" lang="en-US" altLang="ja-JP" sz="2400" baseline="30000" dirty="0" err="1" smtClean="0"/>
              <a:t>+</a:t>
            </a:r>
            <a:r>
              <a:rPr kumimoji="1" lang="en-US" altLang="ja-JP" sz="2400" dirty="0" err="1" smtClean="0"/>
              <a:t>e</a:t>
            </a:r>
            <a:r>
              <a:rPr kumimoji="1" lang="en-US" altLang="ja-JP" sz="2400" baseline="30000" dirty="0" smtClean="0"/>
              <a:t>-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 WH</a:t>
            </a:r>
            <a:endParaRPr kumimoji="1" lang="en-US" altLang="ja-JP" sz="2400" dirty="0" smtClean="0"/>
          </a:p>
          <a:p>
            <a:r>
              <a:rPr kumimoji="1" lang="en-US" altLang="ja-JP" sz="2400" i="1" dirty="0" err="1" smtClean="0"/>
              <a:t>f</a:t>
            </a:r>
            <a:r>
              <a:rPr kumimoji="1" lang="en-US" altLang="ja-JP" sz="2400" i="1" baseline="-25000" dirty="0" err="1" smtClean="0"/>
              <a:t>HWZ</a:t>
            </a:r>
            <a:r>
              <a:rPr kumimoji="1" lang="en-US" altLang="ja-JP" sz="2400" dirty="0" smtClean="0"/>
              <a:t> = 1 and </a:t>
            </a:r>
            <a:r>
              <a:rPr lang="en-US" altLang="ja-JP" sz="2400" i="1" dirty="0" err="1" smtClean="0"/>
              <a:t>f</a:t>
            </a:r>
            <a:r>
              <a:rPr lang="en-US" altLang="ja-JP" sz="2400" i="1" baseline="-25000" dirty="0" err="1" smtClean="0"/>
              <a:t>HW</a:t>
            </a:r>
            <a:r>
              <a:rPr lang="en-US" altLang="ja-JP" sz="2400" i="1" baseline="-25000" dirty="0" err="1" smtClean="0">
                <a:latin typeface="Symbol" panose="05050102010706020507" pitchFamily="18" charset="2"/>
              </a:rPr>
              <a:t>g</a:t>
            </a:r>
            <a:r>
              <a:rPr lang="en-US" altLang="ja-JP" sz="2400" i="1" baseline="-25000" dirty="0" smtClean="0"/>
              <a:t> </a:t>
            </a:r>
            <a:r>
              <a:rPr kumimoji="1" lang="en-US" altLang="ja-JP" sz="2400" dirty="0" smtClean="0"/>
              <a:t> =0</a:t>
            </a:r>
          </a:p>
          <a:p>
            <a:pPr lvl="1"/>
            <a:r>
              <a:rPr lang="en-US" altLang="ja-JP" sz="2000" dirty="0" smtClean="0"/>
              <a:t>Only couples to Z</a:t>
            </a:r>
          </a:p>
          <a:p>
            <a:r>
              <a:rPr kumimoji="1" lang="en-US" altLang="ja-JP" sz="2400" dirty="0" smtClean="0"/>
              <a:t>Decay : 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 or HW</a:t>
            </a:r>
            <a:r>
              <a:rPr kumimoji="1" lang="en-US" altLang="ja-JP" sz="24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2400" dirty="0" smtClean="0">
                <a:sym typeface="Wingdings" panose="05000000000000000000" pitchFamily="2" charset="2"/>
              </a:rPr>
              <a:t>*</a:t>
            </a:r>
            <a:r>
              <a:rPr kumimoji="1" lang="en-US" altLang="ja-JP" sz="2400" baseline="30000" dirty="0" smtClean="0">
                <a:sym typeface="Wingdings" panose="05000000000000000000" pitchFamily="2" charset="2"/>
              </a:rPr>
              <a:t>)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Z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2400" dirty="0" smtClean="0">
                <a:sym typeface="Wingdings" panose="05000000000000000000" pitchFamily="2" charset="2"/>
              </a:rPr>
              <a:t>*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)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nnn</a:t>
            </a:r>
            <a:endParaRPr kumimoji="1" lang="ja-JP" altLang="en-US" sz="2400" dirty="0" smtClean="0">
              <a:latin typeface="Symbol" panose="05050102010706020507" pitchFamily="18" charset="2"/>
            </a:endParaRPr>
          </a:p>
          <a:p>
            <a:r>
              <a:rPr kumimoji="1" lang="en-US" altLang="ja-JP" sz="2400" dirty="0" err="1" smtClean="0"/>
              <a:t>Ecm</a:t>
            </a:r>
            <a:r>
              <a:rPr kumimoji="1" lang="en-US" altLang="ja-JP" sz="2400" dirty="0" smtClean="0"/>
              <a:t> = 250GeV</a:t>
            </a:r>
            <a:endParaRPr lang="en-US" altLang="ja-JP" sz="2000" dirty="0" smtClean="0"/>
          </a:p>
          <a:p>
            <a:r>
              <a:rPr kumimoji="1" lang="en-US" altLang="ja-JP" sz="2400" dirty="0" smtClean="0"/>
              <a:t>M</a:t>
            </a:r>
            <a:r>
              <a:rPr kumimoji="1" lang="en-US" altLang="ja-JP" sz="2400" baseline="-25000" dirty="0" smtClean="0"/>
              <a:t>H+</a:t>
            </a:r>
            <a:r>
              <a:rPr kumimoji="1" lang="en-US" altLang="ja-JP" sz="2400" dirty="0" smtClean="0"/>
              <a:t> = 150GeV</a:t>
            </a:r>
          </a:p>
          <a:p>
            <a:pPr lvl="1"/>
            <a:r>
              <a:rPr lang="en-US" altLang="ja-JP" sz="2000" dirty="0" smtClean="0"/>
              <a:t>Pair production very suppressed</a:t>
            </a:r>
          </a:p>
          <a:p>
            <a:pPr lvl="1"/>
            <a:r>
              <a:rPr lang="en-US" altLang="ja-JP" sz="2000" dirty="0" smtClean="0"/>
              <a:t>Almost maximal cross sections</a:t>
            </a:r>
          </a:p>
          <a:p>
            <a:r>
              <a:rPr lang="en-US" altLang="ja-JP" sz="2400" dirty="0" smtClean="0"/>
              <a:t>L</a:t>
            </a:r>
            <a:r>
              <a:rPr lang="en-US" altLang="ja-JP" sz="2400" baseline="-25000" dirty="0" smtClean="0"/>
              <a:t>int</a:t>
            </a:r>
            <a:r>
              <a:rPr lang="en-US" altLang="ja-JP" sz="2400" dirty="0" smtClean="0"/>
              <a:t> = 250fb</a:t>
            </a:r>
            <a:r>
              <a:rPr lang="en-US" altLang="ja-JP" sz="2400" baseline="30000" dirty="0" smtClean="0"/>
              <a:t>-1</a:t>
            </a:r>
          </a:p>
          <a:p>
            <a:r>
              <a:rPr lang="en-US" altLang="ja-JP" sz="2400" dirty="0" smtClean="0"/>
              <a:t>P(e-,e+) = (+0.8, - 0.3)</a:t>
            </a:r>
          </a:p>
          <a:p>
            <a:pPr lvl="1"/>
            <a:r>
              <a:rPr lang="en-US" altLang="ja-JP" sz="2000" dirty="0" smtClean="0"/>
              <a:t>Right handed to suppress WW backgrounds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" t="8070" r="5164"/>
          <a:stretch/>
        </p:blipFill>
        <p:spPr>
          <a:xfrm>
            <a:off x="5938684" y="1080745"/>
            <a:ext cx="2934982" cy="229446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765" y="3439619"/>
            <a:ext cx="2407901" cy="154573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764" y="5251929"/>
            <a:ext cx="2407901" cy="136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Dominant 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Irreducible </a:t>
            </a:r>
          </a:p>
          <a:p>
            <a:pPr lvl="1"/>
            <a:r>
              <a:rPr kumimoji="1" lang="en-US" altLang="ja-JP" dirty="0" err="1" smtClean="0"/>
              <a:t>WW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jjl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kumimoji="1" lang="en-US" altLang="ja-JP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e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dirty="0" err="1" smtClean="0">
                <a:sym typeface="Wingdings" panose="05000000000000000000" pitchFamily="2" charset="2"/>
              </a:rPr>
              <a:t>Wenjj</a:t>
            </a:r>
          </a:p>
          <a:p>
            <a:r>
              <a:rPr lang="en-US" altLang="ja-JP" dirty="0" smtClean="0"/>
              <a:t>Reducible</a:t>
            </a:r>
          </a:p>
          <a:p>
            <a:pPr lvl="1"/>
            <a:r>
              <a:rPr lang="en-US" altLang="ja-JP" dirty="0" smtClean="0"/>
              <a:t>ZZ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jjll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endParaRPr lang="en-US" altLang="ja-JP" dirty="0" smtClean="0">
              <a:sym typeface="Wingdings" panose="05000000000000000000" pitchFamily="2" charset="2"/>
            </a:endParaRP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Large Cross section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Di-jet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203" y="3609517"/>
            <a:ext cx="2580219" cy="186525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68" y="188309"/>
            <a:ext cx="2490493" cy="167919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451" y="1949974"/>
            <a:ext cx="2441725" cy="170445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204" y="5617002"/>
            <a:ext cx="2309082" cy="120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94426"/>
            <a:ext cx="7886700" cy="992526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738048"/>
              </p:ext>
            </p:extLst>
          </p:nvPr>
        </p:nvGraphicFramePr>
        <p:xfrm>
          <a:off x="800903" y="2685639"/>
          <a:ext cx="6683829" cy="4023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28740"/>
                <a:gridCol w="1966748"/>
                <a:gridCol w="2213339"/>
                <a:gridCol w="1575002"/>
              </a:tblGrid>
              <a:tr h="314369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Process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Cross section (</a:t>
                      </a: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fb)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Events</a:t>
                      </a:r>
                      <a:r>
                        <a:rPr kumimoji="1"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(k)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Sig</a:t>
                      </a:r>
                      <a:r>
                        <a:rPr lang="ja-JP" altLang="en-US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①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WH (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Hτν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Sig</a:t>
                      </a:r>
                      <a:r>
                        <a:rPr lang="ja-JP" altLang="en-US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②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WH (HWZ)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214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54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rowSpan="9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SM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BG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Di-jet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46200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12000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eνW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eνjj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445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110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WW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jjlν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758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190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ZZ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jjll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467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120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WW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150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Zee 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jjee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74</a:t>
                      </a:r>
                      <a:endParaRPr kumimoji="1" lang="ja-JP" altLang="en-US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ZZ  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402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100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ZZWWmix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altLang="ja-JP" sz="1600" baseline="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altLang="ja-JP" sz="1600" baseline="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jjjj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565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140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4369">
                <a:tc vMerge="1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Zh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ja-JP" sz="1600" dirty="0" err="1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ffh</a:t>
                      </a:r>
                      <a:endParaRPr lang="en-US" altLang="ja-JP" sz="1600" dirty="0" smtClean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205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51</a:t>
                      </a:r>
                      <a:endParaRPr kumimoji="1" lang="ja-JP" altLang="en-US" sz="1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右中かっこ 5"/>
          <p:cNvSpPr/>
          <p:nvPr/>
        </p:nvSpPr>
        <p:spPr>
          <a:xfrm>
            <a:off x="7629831" y="3716594"/>
            <a:ext cx="216310" cy="12683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905135" y="3893574"/>
            <a:ext cx="132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Dominant background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04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Reconstruction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Forced three jet analysis with Durham (somewhat inclusive)</a:t>
            </a:r>
            <a:endParaRPr lang="en-US" altLang="ja-JP" sz="2400" dirty="0"/>
          </a:p>
          <a:p>
            <a:pPr lvl="1"/>
            <a:r>
              <a:rPr lang="en-US" altLang="ja-JP" sz="2000" dirty="0" smtClean="0"/>
              <a:t>Final states for both channels are di-jet and lepton with missing energy</a:t>
            </a:r>
          </a:p>
          <a:p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en-US" altLang="ja-JP" sz="2400" dirty="0" smtClean="0"/>
              <a:t>W boson mass with </a:t>
            </a:r>
            <a:r>
              <a:rPr lang="en-US" altLang="ja-JP" sz="2400" dirty="0" smtClean="0">
                <a:latin typeface="Symbol" panose="05050102010706020507" pitchFamily="18" charset="2"/>
              </a:rPr>
              <a:t>c</a:t>
            </a:r>
            <a:r>
              <a:rPr lang="en-US" altLang="ja-JP" sz="2400" baseline="30000" dirty="0" smtClean="0"/>
              <a:t>2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r>
              <a:rPr lang="en-US" altLang="ja-JP" sz="2400" dirty="0" smtClean="0"/>
              <a:t>Recoil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1452417" y="2926241"/>
                <a:ext cx="3414268" cy="7800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)(1−</m:t>
                              </m:r>
                              <m:func>
                                <m:func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ja-JP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𝑣𝑖𝑠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  <m:sup/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417" y="2926241"/>
                <a:ext cx="3414268" cy="78008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1480105" y="4276205"/>
                <a:ext cx="2520112" cy="665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𝑗𝑒𝑡𝑝𝑎𝑖𝑟</m:t>
                                  </m:r>
                                </m:sub>
                              </m:s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105" y="4276205"/>
                <a:ext cx="2520112" cy="6654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1480105" y="5878103"/>
                <a:ext cx="2183739" cy="3731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𝐸𝑐𝑚</m:t>
                              </m:r>
                            </m:sub>
                          </m:s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</m:sSub>
                        </m:e>
                      </m:d>
                      <m:r>
                        <a:rPr lang="en-US" altLang="ja-JP" baseline="3000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altLang="ja-JP" baseline="30000" dirty="0"/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105" y="5878103"/>
                <a:ext cx="2183739" cy="373179"/>
              </a:xfrm>
              <a:prstGeom prst="rect">
                <a:avLst/>
              </a:prstGeom>
              <a:blipFill rotWithShape="0"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51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298857"/>
            <a:ext cx="7886700" cy="1325563"/>
          </a:xfrm>
        </p:spPr>
        <p:txBody>
          <a:bodyPr/>
          <a:lstStyle/>
          <a:p>
            <a:pPr algn="ctr"/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tn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00136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W mass and Recoil Mass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99" y="3967573"/>
            <a:ext cx="3607904" cy="28564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706" y="3967573"/>
            <a:ext cx="3279913" cy="2596764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V="1">
            <a:off x="1023983" y="3993071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V="1">
            <a:off x="3342645" y="4001397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右矢印 7"/>
          <p:cNvSpPr/>
          <p:nvPr/>
        </p:nvSpPr>
        <p:spPr>
          <a:xfrm>
            <a:off x="3387607" y="5262142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左矢印 8"/>
          <p:cNvSpPr/>
          <p:nvPr/>
        </p:nvSpPr>
        <p:spPr>
          <a:xfrm>
            <a:off x="328714" y="5275588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6695073" y="3729936"/>
            <a:ext cx="0" cy="2859895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V="1">
            <a:off x="4565750" y="4107535"/>
            <a:ext cx="12699" cy="240814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右矢印 11"/>
          <p:cNvSpPr/>
          <p:nvPr/>
        </p:nvSpPr>
        <p:spPr>
          <a:xfrm>
            <a:off x="6745574" y="4653221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左矢印 12"/>
          <p:cNvSpPr/>
          <p:nvPr/>
        </p:nvSpPr>
        <p:spPr>
          <a:xfrm>
            <a:off x="3844259" y="4680115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6895" y="6483621"/>
            <a:ext cx="629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86921" y="6262167"/>
            <a:ext cx="383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5736702" y="4046700"/>
            <a:ext cx="3189584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110 &lt; </a:t>
            </a:r>
            <a:r>
              <a:rPr lang="en-US" altLang="ja-JP" sz="20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Mrec</a:t>
            </a:r>
            <a:r>
              <a:rPr lang="en-US" altLang="ja-JP" sz="2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 &lt; 190 (</a:t>
            </a:r>
            <a:r>
              <a:rPr lang="en-US" altLang="ja-JP" sz="20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0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12" y="1336614"/>
            <a:ext cx="3607904" cy="285644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563" y="1326156"/>
            <a:ext cx="3279913" cy="2596764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 flipV="1">
            <a:off x="1900518" y="1456483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1333180" y="1443036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矢印 20"/>
          <p:cNvSpPr/>
          <p:nvPr/>
        </p:nvSpPr>
        <p:spPr>
          <a:xfrm>
            <a:off x="1951916" y="2717229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左矢印 21"/>
          <p:cNvSpPr/>
          <p:nvPr/>
        </p:nvSpPr>
        <p:spPr>
          <a:xfrm>
            <a:off x="611689" y="2703781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367800" y="1428943"/>
            <a:ext cx="2061" cy="2483814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4849946" y="1415496"/>
            <a:ext cx="0" cy="2445818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矢印 24"/>
          <p:cNvSpPr/>
          <p:nvPr/>
        </p:nvSpPr>
        <p:spPr>
          <a:xfrm>
            <a:off x="5470601" y="2689689"/>
            <a:ext cx="631373" cy="47897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左矢印 25"/>
          <p:cNvSpPr/>
          <p:nvPr/>
        </p:nvSpPr>
        <p:spPr>
          <a:xfrm>
            <a:off x="4128455" y="2676241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6441345" y="1435467"/>
            <a:ext cx="1629204" cy="531564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Signal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96620" y="3861314"/>
            <a:ext cx="417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36702" y="3606284"/>
            <a:ext cx="383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110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5710083" y="2080467"/>
            <a:ext cx="2801905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70 &lt; Mw &lt; 90 (</a:t>
            </a:r>
            <a:r>
              <a:rPr lang="en-US" altLang="ja-JP" sz="200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GeV</a:t>
            </a:r>
            <a:r>
              <a:rPr lang="en-US" altLang="ja-JP" sz="20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)</a:t>
            </a:r>
            <a:endParaRPr kumimoji="1" lang="ja-JP" altLang="en-US" sz="20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7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Transverse Momentum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Suppress </a:t>
            </a:r>
            <a:r>
              <a:rPr kumimoji="1" lang="en-US" altLang="ja-JP" dirty="0" err="1" smtClean="0"/>
              <a:t>neutrinoless</a:t>
            </a:r>
            <a:r>
              <a:rPr kumimoji="1" lang="en-US" altLang="ja-JP" dirty="0" smtClean="0"/>
              <a:t> processes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9" y="3513716"/>
            <a:ext cx="3600450" cy="28527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36" y="3300523"/>
            <a:ext cx="4320540" cy="3423285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3238860" y="2738575"/>
            <a:ext cx="3799114" cy="598714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15 &lt; </a:t>
            </a:r>
            <a:r>
              <a:rPr lang="en-US" altLang="ja-JP" sz="2400" dirty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total Pt </a:t>
            </a:r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(GeV)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1338945" y="3626368"/>
            <a:ext cx="0" cy="2780622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左矢印 8"/>
          <p:cNvSpPr/>
          <p:nvPr/>
        </p:nvSpPr>
        <p:spPr>
          <a:xfrm>
            <a:off x="638991" y="4881045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5838372" y="3775381"/>
            <a:ext cx="27032" cy="2454648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左矢印 10"/>
          <p:cNvSpPr/>
          <p:nvPr/>
        </p:nvSpPr>
        <p:spPr>
          <a:xfrm>
            <a:off x="5138417" y="4704084"/>
            <a:ext cx="664031" cy="478971"/>
          </a:xfrm>
          <a:prstGeom prst="lef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921524" y="3830704"/>
            <a:ext cx="1629204" cy="531564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Signal</a:t>
            </a:r>
            <a:endParaRPr kumimoji="1" lang="ja-JP" altLang="en-US" sz="2400" dirty="0"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24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1958</TotalTime>
  <Words>1215</Words>
  <Application>Microsoft Office PowerPoint</Application>
  <PresentationFormat>画面に合わせる (4:3)</PresentationFormat>
  <Paragraphs>440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8" baseType="lpstr">
      <vt:lpstr>HGPｺﾞｼｯｸE</vt:lpstr>
      <vt:lpstr>ＭＳ Ｐゴシック</vt:lpstr>
      <vt:lpstr>游ゴシック</vt:lpstr>
      <vt:lpstr>Arial</vt:lpstr>
      <vt:lpstr>Calibri</vt:lpstr>
      <vt:lpstr>Calibri Light</vt:lpstr>
      <vt:lpstr>Cambria Math</vt:lpstr>
      <vt:lpstr>Symbol</vt:lpstr>
      <vt:lpstr>Wingdings</vt:lpstr>
      <vt:lpstr>Office テーマ</vt:lpstr>
      <vt:lpstr>Search for Charged Higgs Production  Associated with W boson  with the ILD at the ILC</vt:lpstr>
      <vt:lpstr>Introduction</vt:lpstr>
      <vt:lpstr>Condition for the Simulation</vt:lpstr>
      <vt:lpstr>Dominant Backgrounds</vt:lpstr>
      <vt:lpstr>Cross Section</vt:lpstr>
      <vt:lpstr>Reconstruction</vt:lpstr>
      <vt:lpstr>Htn</vt:lpstr>
      <vt:lpstr>W mass and Recoil Mass</vt:lpstr>
      <vt:lpstr>Transverse Momentum</vt:lpstr>
      <vt:lpstr>Visible Energy</vt:lpstr>
      <vt:lpstr>Production angle of W boson</vt:lpstr>
      <vt:lpstr>BDT inputs</vt:lpstr>
      <vt:lpstr>BDT output</vt:lpstr>
      <vt:lpstr>Cut-flow Table for H+tn</vt:lpstr>
      <vt:lpstr>Recoil mass distribution for H+tn</vt:lpstr>
      <vt:lpstr>H+WZ</vt:lpstr>
      <vt:lpstr>Process</vt:lpstr>
      <vt:lpstr>W mass and Recoil Mass </vt:lpstr>
      <vt:lpstr>Other Selections for HWZ</vt:lpstr>
      <vt:lpstr>Cut-flow Table for H+WZ</vt:lpstr>
      <vt:lpstr>Recoil Mass </vt:lpstr>
      <vt:lpstr>Upper Limits on s and FHWZ </vt:lpstr>
      <vt:lpstr>Interpretation to 2HDM type-X with Htn</vt:lpstr>
      <vt:lpstr>Georgi-Machacek model</vt:lpstr>
      <vt:lpstr>Interpretation to GM model with HWZ</vt:lpstr>
      <vt:lpstr>Summary</vt:lpstr>
      <vt:lpstr>backup</vt:lpstr>
      <vt:lpstr>Cross Section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Charged Higgs Production  Associated with W boson  with the ILD at the ILC</dc:title>
  <dc:creator>akimasa</dc:creator>
  <cp:lastModifiedBy>akimasa</cp:lastModifiedBy>
  <cp:revision>162</cp:revision>
  <dcterms:created xsi:type="dcterms:W3CDTF">2015-04-11T02:45:27Z</dcterms:created>
  <dcterms:modified xsi:type="dcterms:W3CDTF">2015-04-20T08:23:25Z</dcterms:modified>
</cp:coreProperties>
</file>