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7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>
        <p:scale>
          <a:sx n="70" d="100"/>
          <a:sy n="70" d="100"/>
        </p:scale>
        <p:origin x="-1380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CER\Documents\mpvvsdate2014-1-16%20(Autosaved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altLang="zh-HK" baseline="0" dirty="0" smtClean="0"/>
              <a:t> </a:t>
            </a:r>
            <a:r>
              <a:rPr lang="en-US" altLang="zh-HK" baseline="0" dirty="0"/>
              <a:t>Charge </a:t>
            </a:r>
            <a:r>
              <a:rPr lang="en-US" altLang="zh-HK" baseline="0" dirty="0" smtClean="0"/>
              <a:t>(MPV) </a:t>
            </a:r>
            <a:r>
              <a:rPr lang="en-US" altLang="zh-HK" baseline="0" dirty="0"/>
              <a:t>vs Date</a:t>
            </a:r>
            <a:endParaRPr lang="zh-HK" alt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Before pressure correction</c:v>
          </c:tx>
          <c:errBars>
            <c:errDir val="y"/>
            <c:errBarType val="both"/>
            <c:errValType val="cust"/>
            <c:noEndCap val="0"/>
            <c:plus>
              <c:numRef>
                <c:f>工作表1!$D$17:$D$61</c:f>
                <c:numCache>
                  <c:formatCode>General</c:formatCode>
                  <c:ptCount val="45"/>
                  <c:pt idx="0">
                    <c:v>1.55</c:v>
                  </c:pt>
                  <c:pt idx="1">
                    <c:v>3</c:v>
                  </c:pt>
                  <c:pt idx="2">
                    <c:v>1</c:v>
                  </c:pt>
                  <c:pt idx="3">
                    <c:v>1.1100000000000001</c:v>
                  </c:pt>
                  <c:pt idx="4">
                    <c:v>2.04</c:v>
                  </c:pt>
                  <c:pt idx="5">
                    <c:v>1.32</c:v>
                  </c:pt>
                  <c:pt idx="6">
                    <c:v>1.36</c:v>
                  </c:pt>
                  <c:pt idx="7">
                    <c:v>1.06</c:v>
                  </c:pt>
                  <c:pt idx="8">
                    <c:v>1.1299999999999988</c:v>
                  </c:pt>
                  <c:pt idx="9">
                    <c:v>1.07</c:v>
                  </c:pt>
                  <c:pt idx="10">
                    <c:v>0.88000000000000034</c:v>
                  </c:pt>
                  <c:pt idx="11">
                    <c:v>0.62000000000000055</c:v>
                  </c:pt>
                  <c:pt idx="12">
                    <c:v>1.180000000000001</c:v>
                  </c:pt>
                  <c:pt idx="13">
                    <c:v>1.7300000000000006</c:v>
                  </c:pt>
                  <c:pt idx="14">
                    <c:v>1.46</c:v>
                  </c:pt>
                  <c:pt idx="15">
                    <c:v>1.1000000000000001</c:v>
                  </c:pt>
                  <c:pt idx="16">
                    <c:v>3.22</c:v>
                  </c:pt>
                  <c:pt idx="17">
                    <c:v>1.34</c:v>
                  </c:pt>
                  <c:pt idx="18">
                    <c:v>1.55</c:v>
                  </c:pt>
                  <c:pt idx="19">
                    <c:v>0.9700000000000002</c:v>
                  </c:pt>
                  <c:pt idx="20">
                    <c:v>1.5</c:v>
                  </c:pt>
                  <c:pt idx="21">
                    <c:v>1.5</c:v>
                  </c:pt>
                  <c:pt idx="22">
                    <c:v>6.08</c:v>
                  </c:pt>
                  <c:pt idx="23">
                    <c:v>1.04</c:v>
                  </c:pt>
                  <c:pt idx="24">
                    <c:v>1.06</c:v>
                  </c:pt>
                  <c:pt idx="25">
                    <c:v>2.3499999999999988</c:v>
                  </c:pt>
                  <c:pt idx="26">
                    <c:v>1.33</c:v>
                  </c:pt>
                  <c:pt idx="27">
                    <c:v>1.34</c:v>
                  </c:pt>
                  <c:pt idx="28">
                    <c:v>1.21</c:v>
                  </c:pt>
                  <c:pt idx="29">
                    <c:v>1.02</c:v>
                  </c:pt>
                  <c:pt idx="30">
                    <c:v>0.88000000000000034</c:v>
                  </c:pt>
                  <c:pt idx="31">
                    <c:v>1.54</c:v>
                  </c:pt>
                  <c:pt idx="32">
                    <c:v>0.86000000000000054</c:v>
                  </c:pt>
                  <c:pt idx="33">
                    <c:v>1.81</c:v>
                  </c:pt>
                  <c:pt idx="34">
                    <c:v>1</c:v>
                  </c:pt>
                  <c:pt idx="35">
                    <c:v>0.72000000000000053</c:v>
                  </c:pt>
                  <c:pt idx="36">
                    <c:v>1.1900000000000011</c:v>
                  </c:pt>
                  <c:pt idx="37">
                    <c:v>0.9400000000000005</c:v>
                  </c:pt>
                  <c:pt idx="38">
                    <c:v>1.170000000000001</c:v>
                  </c:pt>
                  <c:pt idx="39">
                    <c:v>1.27</c:v>
                  </c:pt>
                  <c:pt idx="40">
                    <c:v>1.01</c:v>
                  </c:pt>
                  <c:pt idx="41">
                    <c:v>0.8</c:v>
                  </c:pt>
                  <c:pt idx="42">
                    <c:v>0.9400000000000005</c:v>
                  </c:pt>
                  <c:pt idx="43">
                    <c:v>1.9500000000000004</c:v>
                  </c:pt>
                  <c:pt idx="44">
                    <c:v>1.680000000000001</c:v>
                  </c:pt>
                </c:numCache>
              </c:numRef>
            </c:plus>
            <c:minus>
              <c:numRef>
                <c:f>工作表1!$D$17:$D$61</c:f>
                <c:numCache>
                  <c:formatCode>General</c:formatCode>
                  <c:ptCount val="45"/>
                  <c:pt idx="0">
                    <c:v>1.55</c:v>
                  </c:pt>
                  <c:pt idx="1">
                    <c:v>3</c:v>
                  </c:pt>
                  <c:pt idx="2">
                    <c:v>1</c:v>
                  </c:pt>
                  <c:pt idx="3">
                    <c:v>1.1100000000000001</c:v>
                  </c:pt>
                  <c:pt idx="4">
                    <c:v>2.04</c:v>
                  </c:pt>
                  <c:pt idx="5">
                    <c:v>1.32</c:v>
                  </c:pt>
                  <c:pt idx="6">
                    <c:v>1.36</c:v>
                  </c:pt>
                  <c:pt idx="7">
                    <c:v>1.06</c:v>
                  </c:pt>
                  <c:pt idx="8">
                    <c:v>1.1299999999999988</c:v>
                  </c:pt>
                  <c:pt idx="9">
                    <c:v>1.07</c:v>
                  </c:pt>
                  <c:pt idx="10">
                    <c:v>0.88000000000000034</c:v>
                  </c:pt>
                  <c:pt idx="11">
                    <c:v>0.62000000000000055</c:v>
                  </c:pt>
                  <c:pt idx="12">
                    <c:v>1.180000000000001</c:v>
                  </c:pt>
                  <c:pt idx="13">
                    <c:v>1.7300000000000006</c:v>
                  </c:pt>
                  <c:pt idx="14">
                    <c:v>1.46</c:v>
                  </c:pt>
                  <c:pt idx="15">
                    <c:v>1.1000000000000001</c:v>
                  </c:pt>
                  <c:pt idx="16">
                    <c:v>3.22</c:v>
                  </c:pt>
                  <c:pt idx="17">
                    <c:v>1.34</c:v>
                  </c:pt>
                  <c:pt idx="18">
                    <c:v>1.55</c:v>
                  </c:pt>
                  <c:pt idx="19">
                    <c:v>0.9700000000000002</c:v>
                  </c:pt>
                  <c:pt idx="20">
                    <c:v>1.5</c:v>
                  </c:pt>
                  <c:pt idx="21">
                    <c:v>1.5</c:v>
                  </c:pt>
                  <c:pt idx="22">
                    <c:v>6.08</c:v>
                  </c:pt>
                  <c:pt idx="23">
                    <c:v>1.04</c:v>
                  </c:pt>
                  <c:pt idx="24">
                    <c:v>1.06</c:v>
                  </c:pt>
                  <c:pt idx="25">
                    <c:v>2.3499999999999988</c:v>
                  </c:pt>
                  <c:pt idx="26">
                    <c:v>1.33</c:v>
                  </c:pt>
                  <c:pt idx="27">
                    <c:v>1.34</c:v>
                  </c:pt>
                  <c:pt idx="28">
                    <c:v>1.21</c:v>
                  </c:pt>
                  <c:pt idx="29">
                    <c:v>1.02</c:v>
                  </c:pt>
                  <c:pt idx="30">
                    <c:v>0.88000000000000034</c:v>
                  </c:pt>
                  <c:pt idx="31">
                    <c:v>1.54</c:v>
                  </c:pt>
                  <c:pt idx="32">
                    <c:v>0.86000000000000054</c:v>
                  </c:pt>
                  <c:pt idx="33">
                    <c:v>1.81</c:v>
                  </c:pt>
                  <c:pt idx="34">
                    <c:v>1</c:v>
                  </c:pt>
                  <c:pt idx="35">
                    <c:v>0.72000000000000053</c:v>
                  </c:pt>
                  <c:pt idx="36">
                    <c:v>1.1900000000000011</c:v>
                  </c:pt>
                  <c:pt idx="37">
                    <c:v>0.9400000000000005</c:v>
                  </c:pt>
                  <c:pt idx="38">
                    <c:v>1.170000000000001</c:v>
                  </c:pt>
                  <c:pt idx="39">
                    <c:v>1.27</c:v>
                  </c:pt>
                  <c:pt idx="40">
                    <c:v>1.01</c:v>
                  </c:pt>
                  <c:pt idx="41">
                    <c:v>0.8</c:v>
                  </c:pt>
                  <c:pt idx="42">
                    <c:v>0.9400000000000005</c:v>
                  </c:pt>
                  <c:pt idx="43">
                    <c:v>1.9500000000000004</c:v>
                  </c:pt>
                  <c:pt idx="44">
                    <c:v>1.680000000000001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工作表1!$B$17:$B$64</c:f>
              <c:numCache>
                <c:formatCode>General</c:formatCode>
                <c:ptCount val="48"/>
                <c:pt idx="0">
                  <c:v>65</c:v>
                </c:pt>
                <c:pt idx="1">
                  <c:v>80</c:v>
                </c:pt>
                <c:pt idx="2">
                  <c:v>84</c:v>
                </c:pt>
                <c:pt idx="3">
                  <c:v>87</c:v>
                </c:pt>
                <c:pt idx="4">
                  <c:v>115</c:v>
                </c:pt>
                <c:pt idx="5">
                  <c:v>117</c:v>
                </c:pt>
                <c:pt idx="6">
                  <c:v>139</c:v>
                </c:pt>
                <c:pt idx="7">
                  <c:v>142</c:v>
                </c:pt>
                <c:pt idx="8">
                  <c:v>147</c:v>
                </c:pt>
                <c:pt idx="9">
                  <c:v>163</c:v>
                </c:pt>
                <c:pt idx="10">
                  <c:v>164</c:v>
                </c:pt>
                <c:pt idx="11">
                  <c:v>169</c:v>
                </c:pt>
                <c:pt idx="12">
                  <c:v>173</c:v>
                </c:pt>
                <c:pt idx="13">
                  <c:v>175</c:v>
                </c:pt>
                <c:pt idx="14">
                  <c:v>176</c:v>
                </c:pt>
                <c:pt idx="15">
                  <c:v>177</c:v>
                </c:pt>
                <c:pt idx="16">
                  <c:v>181</c:v>
                </c:pt>
                <c:pt idx="17" formatCode="0_);[Red]\(0\)">
                  <c:v>183</c:v>
                </c:pt>
                <c:pt idx="18">
                  <c:v>185</c:v>
                </c:pt>
                <c:pt idx="19">
                  <c:v>189</c:v>
                </c:pt>
                <c:pt idx="20">
                  <c:v>192</c:v>
                </c:pt>
                <c:pt idx="21">
                  <c:v>197</c:v>
                </c:pt>
                <c:pt idx="22">
                  <c:v>245</c:v>
                </c:pt>
                <c:pt idx="23">
                  <c:v>291</c:v>
                </c:pt>
                <c:pt idx="24">
                  <c:v>310</c:v>
                </c:pt>
                <c:pt idx="25">
                  <c:v>317</c:v>
                </c:pt>
                <c:pt idx="26">
                  <c:v>321</c:v>
                </c:pt>
                <c:pt idx="27">
                  <c:v>323</c:v>
                </c:pt>
                <c:pt idx="28">
                  <c:v>329</c:v>
                </c:pt>
                <c:pt idx="29">
                  <c:v>522</c:v>
                </c:pt>
                <c:pt idx="30">
                  <c:v>525</c:v>
                </c:pt>
                <c:pt idx="31">
                  <c:v>534</c:v>
                </c:pt>
                <c:pt idx="32">
                  <c:v>538</c:v>
                </c:pt>
                <c:pt idx="33">
                  <c:v>541</c:v>
                </c:pt>
                <c:pt idx="34">
                  <c:v>547</c:v>
                </c:pt>
                <c:pt idx="35">
                  <c:v>550</c:v>
                </c:pt>
                <c:pt idx="36">
                  <c:v>554</c:v>
                </c:pt>
                <c:pt idx="37">
                  <c:v>557</c:v>
                </c:pt>
                <c:pt idx="38">
                  <c:v>561</c:v>
                </c:pt>
                <c:pt idx="39">
                  <c:v>564</c:v>
                </c:pt>
                <c:pt idx="40">
                  <c:v>571</c:v>
                </c:pt>
                <c:pt idx="41">
                  <c:v>575</c:v>
                </c:pt>
                <c:pt idx="42">
                  <c:v>580</c:v>
                </c:pt>
                <c:pt idx="43">
                  <c:v>583</c:v>
                </c:pt>
                <c:pt idx="44" formatCode="0.00_);[Red]\(0.00\)">
                  <c:v>613</c:v>
                </c:pt>
                <c:pt idx="45">
                  <c:v>728</c:v>
                </c:pt>
                <c:pt idx="46">
                  <c:v>730</c:v>
                </c:pt>
                <c:pt idx="47">
                  <c:v>735</c:v>
                </c:pt>
              </c:numCache>
            </c:numRef>
          </c:xVal>
          <c:yVal>
            <c:numRef>
              <c:f>工作表1!$C$17:$C$64</c:f>
              <c:numCache>
                <c:formatCode>General</c:formatCode>
                <c:ptCount val="48"/>
                <c:pt idx="0">
                  <c:v>36.910000000000004</c:v>
                </c:pt>
                <c:pt idx="1">
                  <c:v>41.42</c:v>
                </c:pt>
                <c:pt idx="2">
                  <c:v>36.160000000000011</c:v>
                </c:pt>
                <c:pt idx="3">
                  <c:v>38.04</c:v>
                </c:pt>
                <c:pt idx="4">
                  <c:v>36.08</c:v>
                </c:pt>
                <c:pt idx="5">
                  <c:v>34.17</c:v>
                </c:pt>
                <c:pt idx="6">
                  <c:v>32.349999999999994</c:v>
                </c:pt>
                <c:pt idx="7">
                  <c:v>32.42</c:v>
                </c:pt>
                <c:pt idx="8">
                  <c:v>31.03</c:v>
                </c:pt>
                <c:pt idx="9">
                  <c:v>34.61</c:v>
                </c:pt>
                <c:pt idx="10">
                  <c:v>35.260000000000012</c:v>
                </c:pt>
                <c:pt idx="11">
                  <c:v>29.279999999999987</c:v>
                </c:pt>
                <c:pt idx="12">
                  <c:v>28.74</c:v>
                </c:pt>
                <c:pt idx="13">
                  <c:v>32.190000000000012</c:v>
                </c:pt>
                <c:pt idx="14">
                  <c:v>35.300000000000004</c:v>
                </c:pt>
                <c:pt idx="15">
                  <c:v>35.270000000000003</c:v>
                </c:pt>
                <c:pt idx="16">
                  <c:v>30.779999999999987</c:v>
                </c:pt>
                <c:pt idx="17">
                  <c:v>31.69</c:v>
                </c:pt>
                <c:pt idx="18">
                  <c:v>33.46</c:v>
                </c:pt>
                <c:pt idx="19">
                  <c:v>35.4</c:v>
                </c:pt>
                <c:pt idx="20">
                  <c:v>30.09</c:v>
                </c:pt>
                <c:pt idx="21">
                  <c:v>33.97</c:v>
                </c:pt>
                <c:pt idx="22">
                  <c:v>32.54</c:v>
                </c:pt>
                <c:pt idx="23">
                  <c:v>34.160000000000011</c:v>
                </c:pt>
                <c:pt idx="24">
                  <c:v>35.050000000000004</c:v>
                </c:pt>
                <c:pt idx="25">
                  <c:v>35.349999999999994</c:v>
                </c:pt>
                <c:pt idx="26">
                  <c:v>35.65</c:v>
                </c:pt>
                <c:pt idx="27">
                  <c:v>39.33</c:v>
                </c:pt>
                <c:pt idx="28">
                  <c:v>40.760000000000012</c:v>
                </c:pt>
                <c:pt idx="29">
                  <c:v>36.290000000000013</c:v>
                </c:pt>
                <c:pt idx="30">
                  <c:v>32.630000000000003</c:v>
                </c:pt>
                <c:pt idx="31">
                  <c:v>33.36</c:v>
                </c:pt>
                <c:pt idx="32">
                  <c:v>32.99</c:v>
                </c:pt>
                <c:pt idx="33">
                  <c:v>34.809999999999995</c:v>
                </c:pt>
                <c:pt idx="34">
                  <c:v>33.700000000000003</c:v>
                </c:pt>
                <c:pt idx="35">
                  <c:v>32.08</c:v>
                </c:pt>
                <c:pt idx="36">
                  <c:v>35.67</c:v>
                </c:pt>
                <c:pt idx="37">
                  <c:v>33.349999999999994</c:v>
                </c:pt>
                <c:pt idx="38">
                  <c:v>33.92</c:v>
                </c:pt>
                <c:pt idx="39">
                  <c:v>33.56</c:v>
                </c:pt>
                <c:pt idx="40">
                  <c:v>34.980000000000004</c:v>
                </c:pt>
                <c:pt idx="41">
                  <c:v>34.300000000000004</c:v>
                </c:pt>
                <c:pt idx="42">
                  <c:v>33.67</c:v>
                </c:pt>
                <c:pt idx="43">
                  <c:v>31.71</c:v>
                </c:pt>
                <c:pt idx="44">
                  <c:v>31.150000000000016</c:v>
                </c:pt>
                <c:pt idx="45">
                  <c:v>35.690000000000012</c:v>
                </c:pt>
                <c:pt idx="46">
                  <c:v>37.630000000000003</c:v>
                </c:pt>
                <c:pt idx="47">
                  <c:v>42.61</c:v>
                </c:pt>
              </c:numCache>
            </c:numRef>
          </c:yVal>
          <c:smooth val="0"/>
        </c:ser>
        <c:ser>
          <c:idx val="1"/>
          <c:order val="1"/>
          <c:tx>
            <c:v>After pressure correction</c:v>
          </c:tx>
          <c:dPt>
            <c:idx val="13"/>
            <c:marker>
              <c:symbol val="square"/>
              <c:size val="2"/>
              <c:spPr>
                <a:solidFill>
                  <a:schemeClr val="accent1"/>
                </a:solidFill>
              </c:spPr>
            </c:marker>
            <c:bubble3D val="0"/>
          </c:dPt>
          <c:dPt>
            <c:idx val="29"/>
            <c:marker>
              <c:symbol val="square"/>
              <c:size val="2"/>
            </c:marker>
            <c:bubble3D val="0"/>
          </c:dPt>
          <c:dPt>
            <c:idx val="30"/>
            <c:marker>
              <c:symbol val="square"/>
              <c:size val="2"/>
              <c:spPr>
                <a:solidFill>
                  <a:schemeClr val="accent1"/>
                </a:solidFill>
              </c:spPr>
            </c:marker>
            <c:bubble3D val="0"/>
          </c:dPt>
          <c:errBars>
            <c:errDir val="y"/>
            <c:errBarType val="both"/>
            <c:errValType val="cust"/>
            <c:noEndCap val="0"/>
            <c:plus>
              <c:numRef>
                <c:f>工作表1!$K$14:$K$57</c:f>
                <c:numCache>
                  <c:formatCode>General</c:formatCode>
                  <c:ptCount val="44"/>
                  <c:pt idx="0">
                    <c:v>2.29</c:v>
                  </c:pt>
                  <c:pt idx="1">
                    <c:v>1.05</c:v>
                  </c:pt>
                  <c:pt idx="2">
                    <c:v>1.05</c:v>
                  </c:pt>
                  <c:pt idx="3">
                    <c:v>1.1000000000000001</c:v>
                  </c:pt>
                  <c:pt idx="4">
                    <c:v>1.5</c:v>
                  </c:pt>
                  <c:pt idx="5">
                    <c:v>1.07</c:v>
                  </c:pt>
                  <c:pt idx="6">
                    <c:v>1.7300000000000006</c:v>
                  </c:pt>
                  <c:pt idx="7">
                    <c:v>1.1000000000000001</c:v>
                  </c:pt>
                  <c:pt idx="8">
                    <c:v>1.04</c:v>
                  </c:pt>
                  <c:pt idx="9">
                    <c:v>0.71000000000000052</c:v>
                  </c:pt>
                  <c:pt idx="10">
                    <c:v>1.48</c:v>
                  </c:pt>
                  <c:pt idx="11">
                    <c:v>1.1100000000000001</c:v>
                  </c:pt>
                  <c:pt idx="12">
                    <c:v>2.16</c:v>
                  </c:pt>
                  <c:pt idx="13">
                    <c:v>4.0199999999999996</c:v>
                  </c:pt>
                  <c:pt idx="14">
                    <c:v>1.4</c:v>
                  </c:pt>
                  <c:pt idx="15">
                    <c:v>1.6400000000000001</c:v>
                  </c:pt>
                  <c:pt idx="16">
                    <c:v>2.2000000000000002</c:v>
                  </c:pt>
                  <c:pt idx="17">
                    <c:v>1.47</c:v>
                  </c:pt>
                  <c:pt idx="18">
                    <c:v>1.680000000000001</c:v>
                  </c:pt>
                  <c:pt idx="19">
                    <c:v>1.1000000000000001</c:v>
                  </c:pt>
                  <c:pt idx="20">
                    <c:v>1.37</c:v>
                  </c:pt>
                  <c:pt idx="21">
                    <c:v>0.91</c:v>
                  </c:pt>
                  <c:pt idx="22">
                    <c:v>1.43</c:v>
                  </c:pt>
                  <c:pt idx="23">
                    <c:v>1.04</c:v>
                  </c:pt>
                  <c:pt idx="24">
                    <c:v>1.7000000000000006</c:v>
                  </c:pt>
                  <c:pt idx="25">
                    <c:v>2.38</c:v>
                  </c:pt>
                  <c:pt idx="26">
                    <c:v>1.36</c:v>
                  </c:pt>
                  <c:pt idx="27">
                    <c:v>1.36</c:v>
                  </c:pt>
                  <c:pt idx="28">
                    <c:v>1.1599999999999988</c:v>
                  </c:pt>
                  <c:pt idx="29">
                    <c:v>1.02</c:v>
                  </c:pt>
                  <c:pt idx="30">
                    <c:v>1.58</c:v>
                  </c:pt>
                  <c:pt idx="31">
                    <c:v>0.91</c:v>
                  </c:pt>
                  <c:pt idx="32">
                    <c:v>3.46</c:v>
                  </c:pt>
                  <c:pt idx="33">
                    <c:v>0.98</c:v>
                  </c:pt>
                  <c:pt idx="34">
                    <c:v>0.77000000000000024</c:v>
                  </c:pt>
                  <c:pt idx="35">
                    <c:v>1.1000000000000001</c:v>
                  </c:pt>
                  <c:pt idx="36">
                    <c:v>0.91</c:v>
                  </c:pt>
                  <c:pt idx="37">
                    <c:v>1.21</c:v>
                  </c:pt>
                  <c:pt idx="38">
                    <c:v>1.26</c:v>
                  </c:pt>
                  <c:pt idx="39">
                    <c:v>1.07</c:v>
                  </c:pt>
                  <c:pt idx="40">
                    <c:v>0.88000000000000034</c:v>
                  </c:pt>
                  <c:pt idx="41">
                    <c:v>0.9400000000000005</c:v>
                  </c:pt>
                  <c:pt idx="42">
                    <c:v>1.9400000000000004</c:v>
                  </c:pt>
                  <c:pt idx="43">
                    <c:v>2.11</c:v>
                  </c:pt>
                </c:numCache>
              </c:numRef>
            </c:plus>
            <c:minus>
              <c:numRef>
                <c:f>工作表1!$K$14:$K$57</c:f>
                <c:numCache>
                  <c:formatCode>General</c:formatCode>
                  <c:ptCount val="44"/>
                  <c:pt idx="0">
                    <c:v>2.29</c:v>
                  </c:pt>
                  <c:pt idx="1">
                    <c:v>1.05</c:v>
                  </c:pt>
                  <c:pt idx="2">
                    <c:v>1.05</c:v>
                  </c:pt>
                  <c:pt idx="3">
                    <c:v>1.1000000000000001</c:v>
                  </c:pt>
                  <c:pt idx="4">
                    <c:v>1.5</c:v>
                  </c:pt>
                  <c:pt idx="5">
                    <c:v>1.07</c:v>
                  </c:pt>
                  <c:pt idx="6">
                    <c:v>1.7300000000000006</c:v>
                  </c:pt>
                  <c:pt idx="7">
                    <c:v>1.1000000000000001</c:v>
                  </c:pt>
                  <c:pt idx="8">
                    <c:v>1.04</c:v>
                  </c:pt>
                  <c:pt idx="9">
                    <c:v>0.71000000000000052</c:v>
                  </c:pt>
                  <c:pt idx="10">
                    <c:v>1.48</c:v>
                  </c:pt>
                  <c:pt idx="11">
                    <c:v>1.1100000000000001</c:v>
                  </c:pt>
                  <c:pt idx="12">
                    <c:v>2.16</c:v>
                  </c:pt>
                  <c:pt idx="13">
                    <c:v>4.0199999999999996</c:v>
                  </c:pt>
                  <c:pt idx="14">
                    <c:v>1.4</c:v>
                  </c:pt>
                  <c:pt idx="15">
                    <c:v>1.6400000000000001</c:v>
                  </c:pt>
                  <c:pt idx="16">
                    <c:v>2.2000000000000002</c:v>
                  </c:pt>
                  <c:pt idx="17">
                    <c:v>1.47</c:v>
                  </c:pt>
                  <c:pt idx="18">
                    <c:v>1.680000000000001</c:v>
                  </c:pt>
                  <c:pt idx="19">
                    <c:v>1.1000000000000001</c:v>
                  </c:pt>
                  <c:pt idx="20">
                    <c:v>1.37</c:v>
                  </c:pt>
                  <c:pt idx="21">
                    <c:v>0.91</c:v>
                  </c:pt>
                  <c:pt idx="22">
                    <c:v>1.43</c:v>
                  </c:pt>
                  <c:pt idx="23">
                    <c:v>1.04</c:v>
                  </c:pt>
                  <c:pt idx="24">
                    <c:v>1.7000000000000006</c:v>
                  </c:pt>
                  <c:pt idx="25">
                    <c:v>2.38</c:v>
                  </c:pt>
                  <c:pt idx="26">
                    <c:v>1.36</c:v>
                  </c:pt>
                  <c:pt idx="27">
                    <c:v>1.36</c:v>
                  </c:pt>
                  <c:pt idx="28">
                    <c:v>1.1599999999999988</c:v>
                  </c:pt>
                  <c:pt idx="29">
                    <c:v>1.02</c:v>
                  </c:pt>
                  <c:pt idx="30">
                    <c:v>1.58</c:v>
                  </c:pt>
                  <c:pt idx="31">
                    <c:v>0.91</c:v>
                  </c:pt>
                  <c:pt idx="32">
                    <c:v>3.46</c:v>
                  </c:pt>
                  <c:pt idx="33">
                    <c:v>0.98</c:v>
                  </c:pt>
                  <c:pt idx="34">
                    <c:v>0.77000000000000024</c:v>
                  </c:pt>
                  <c:pt idx="35">
                    <c:v>1.1000000000000001</c:v>
                  </c:pt>
                  <c:pt idx="36">
                    <c:v>0.91</c:v>
                  </c:pt>
                  <c:pt idx="37">
                    <c:v>1.21</c:v>
                  </c:pt>
                  <c:pt idx="38">
                    <c:v>1.26</c:v>
                  </c:pt>
                  <c:pt idx="39">
                    <c:v>1.07</c:v>
                  </c:pt>
                  <c:pt idx="40">
                    <c:v>0.88000000000000034</c:v>
                  </c:pt>
                  <c:pt idx="41">
                    <c:v>0.9400000000000005</c:v>
                  </c:pt>
                  <c:pt idx="42">
                    <c:v>1.9400000000000004</c:v>
                  </c:pt>
                  <c:pt idx="43">
                    <c:v>2.11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工作表1!$I$14:$I$60</c:f>
              <c:numCache>
                <c:formatCode>General</c:formatCode>
                <c:ptCount val="47"/>
                <c:pt idx="0">
                  <c:v>65</c:v>
                </c:pt>
                <c:pt idx="1">
                  <c:v>80</c:v>
                </c:pt>
                <c:pt idx="2">
                  <c:v>84</c:v>
                </c:pt>
                <c:pt idx="3">
                  <c:v>115</c:v>
                </c:pt>
                <c:pt idx="4">
                  <c:v>117</c:v>
                </c:pt>
                <c:pt idx="5">
                  <c:v>139</c:v>
                </c:pt>
                <c:pt idx="6">
                  <c:v>142</c:v>
                </c:pt>
                <c:pt idx="7">
                  <c:v>147</c:v>
                </c:pt>
                <c:pt idx="8">
                  <c:v>163</c:v>
                </c:pt>
                <c:pt idx="9">
                  <c:v>164</c:v>
                </c:pt>
                <c:pt idx="10">
                  <c:v>170</c:v>
                </c:pt>
                <c:pt idx="11">
                  <c:v>173</c:v>
                </c:pt>
                <c:pt idx="12">
                  <c:v>175</c:v>
                </c:pt>
                <c:pt idx="13">
                  <c:v>175.5</c:v>
                </c:pt>
                <c:pt idx="14">
                  <c:v>176</c:v>
                </c:pt>
                <c:pt idx="15">
                  <c:v>177</c:v>
                </c:pt>
                <c:pt idx="16">
                  <c:v>181</c:v>
                </c:pt>
                <c:pt idx="17">
                  <c:v>183</c:v>
                </c:pt>
                <c:pt idx="18">
                  <c:v>185</c:v>
                </c:pt>
                <c:pt idx="19">
                  <c:v>189</c:v>
                </c:pt>
                <c:pt idx="20">
                  <c:v>192</c:v>
                </c:pt>
                <c:pt idx="21">
                  <c:v>197</c:v>
                </c:pt>
                <c:pt idx="22">
                  <c:v>245</c:v>
                </c:pt>
                <c:pt idx="23">
                  <c:v>291</c:v>
                </c:pt>
                <c:pt idx="24">
                  <c:v>310</c:v>
                </c:pt>
                <c:pt idx="25">
                  <c:v>317</c:v>
                </c:pt>
                <c:pt idx="26">
                  <c:v>321</c:v>
                </c:pt>
                <c:pt idx="27">
                  <c:v>323</c:v>
                </c:pt>
                <c:pt idx="28">
                  <c:v>329</c:v>
                </c:pt>
                <c:pt idx="29">
                  <c:v>522</c:v>
                </c:pt>
                <c:pt idx="30">
                  <c:v>534</c:v>
                </c:pt>
                <c:pt idx="31">
                  <c:v>538</c:v>
                </c:pt>
                <c:pt idx="32">
                  <c:v>541</c:v>
                </c:pt>
                <c:pt idx="33">
                  <c:v>547</c:v>
                </c:pt>
                <c:pt idx="34">
                  <c:v>550</c:v>
                </c:pt>
                <c:pt idx="35">
                  <c:v>554</c:v>
                </c:pt>
                <c:pt idx="36">
                  <c:v>557</c:v>
                </c:pt>
                <c:pt idx="37">
                  <c:v>561</c:v>
                </c:pt>
                <c:pt idx="38">
                  <c:v>564</c:v>
                </c:pt>
                <c:pt idx="39">
                  <c:v>571</c:v>
                </c:pt>
                <c:pt idx="40">
                  <c:v>575</c:v>
                </c:pt>
                <c:pt idx="41">
                  <c:v>580</c:v>
                </c:pt>
                <c:pt idx="42">
                  <c:v>583</c:v>
                </c:pt>
                <c:pt idx="43">
                  <c:v>613</c:v>
                </c:pt>
                <c:pt idx="44">
                  <c:v>737</c:v>
                </c:pt>
                <c:pt idx="45">
                  <c:v>739</c:v>
                </c:pt>
                <c:pt idx="46">
                  <c:v>735</c:v>
                </c:pt>
              </c:numCache>
            </c:numRef>
          </c:xVal>
          <c:yVal>
            <c:numRef>
              <c:f>工作表1!$J$14:$J$60</c:f>
              <c:numCache>
                <c:formatCode>General</c:formatCode>
                <c:ptCount val="47"/>
                <c:pt idx="0">
                  <c:v>35.790000000000013</c:v>
                </c:pt>
                <c:pt idx="1">
                  <c:v>36.370000000000005</c:v>
                </c:pt>
                <c:pt idx="2">
                  <c:v>36.370000000000005</c:v>
                </c:pt>
                <c:pt idx="3">
                  <c:v>35.700000000000003</c:v>
                </c:pt>
                <c:pt idx="4">
                  <c:v>35.04</c:v>
                </c:pt>
                <c:pt idx="5">
                  <c:v>33.24</c:v>
                </c:pt>
                <c:pt idx="6">
                  <c:v>32.82</c:v>
                </c:pt>
                <c:pt idx="7">
                  <c:v>30.959999999999987</c:v>
                </c:pt>
                <c:pt idx="8">
                  <c:v>35.18</c:v>
                </c:pt>
                <c:pt idx="9">
                  <c:v>35.630000000000003</c:v>
                </c:pt>
                <c:pt idx="10">
                  <c:v>29.87</c:v>
                </c:pt>
                <c:pt idx="11">
                  <c:v>35.89</c:v>
                </c:pt>
                <c:pt idx="12">
                  <c:v>36.46</c:v>
                </c:pt>
                <c:pt idx="13">
                  <c:v>41.99</c:v>
                </c:pt>
                <c:pt idx="14">
                  <c:v>31.3</c:v>
                </c:pt>
                <c:pt idx="15">
                  <c:v>31.459999999999987</c:v>
                </c:pt>
                <c:pt idx="16">
                  <c:v>33.520000000000003</c:v>
                </c:pt>
                <c:pt idx="17">
                  <c:v>36.449999999999996</c:v>
                </c:pt>
                <c:pt idx="18">
                  <c:v>31.09</c:v>
                </c:pt>
                <c:pt idx="19">
                  <c:v>35</c:v>
                </c:pt>
                <c:pt idx="20">
                  <c:v>36.370000000000005</c:v>
                </c:pt>
                <c:pt idx="21">
                  <c:v>33.97</c:v>
                </c:pt>
                <c:pt idx="22">
                  <c:v>38.25</c:v>
                </c:pt>
                <c:pt idx="23">
                  <c:v>33.53</c:v>
                </c:pt>
                <c:pt idx="24">
                  <c:v>37.6</c:v>
                </c:pt>
                <c:pt idx="25">
                  <c:v>38.18</c:v>
                </c:pt>
                <c:pt idx="26">
                  <c:v>36.32</c:v>
                </c:pt>
                <c:pt idx="27">
                  <c:v>36.39</c:v>
                </c:pt>
                <c:pt idx="28">
                  <c:v>41.05</c:v>
                </c:pt>
                <c:pt idx="29">
                  <c:v>35.120000000000012</c:v>
                </c:pt>
                <c:pt idx="30">
                  <c:v>32.65</c:v>
                </c:pt>
                <c:pt idx="31">
                  <c:v>33.520000000000003</c:v>
                </c:pt>
                <c:pt idx="32">
                  <c:v>34.99</c:v>
                </c:pt>
                <c:pt idx="33">
                  <c:v>33.660000000000011</c:v>
                </c:pt>
                <c:pt idx="34">
                  <c:v>32.760000000000012</c:v>
                </c:pt>
                <c:pt idx="35">
                  <c:v>33.4</c:v>
                </c:pt>
                <c:pt idx="36">
                  <c:v>33.130000000000003</c:v>
                </c:pt>
                <c:pt idx="37">
                  <c:v>35.130000000000003</c:v>
                </c:pt>
                <c:pt idx="38">
                  <c:v>33.18</c:v>
                </c:pt>
                <c:pt idx="39">
                  <c:v>35.08</c:v>
                </c:pt>
                <c:pt idx="40">
                  <c:v>35.43</c:v>
                </c:pt>
                <c:pt idx="41">
                  <c:v>34.53</c:v>
                </c:pt>
                <c:pt idx="42">
                  <c:v>32.11</c:v>
                </c:pt>
                <c:pt idx="43">
                  <c:v>32.65</c:v>
                </c:pt>
                <c:pt idx="44">
                  <c:v>35.790000000000013</c:v>
                </c:pt>
                <c:pt idx="45">
                  <c:v>37.74</c:v>
                </c:pt>
                <c:pt idx="46">
                  <c:v>41.71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981120"/>
        <c:axId val="72983296"/>
      </c:scatterChart>
      <c:valAx>
        <c:axId val="72981120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HK"/>
                  <a:t>Date(days)</a:t>
                </a:r>
                <a:endParaRPr lang="zh-HK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2983296"/>
        <c:crosses val="autoZero"/>
        <c:crossBetween val="midCat"/>
      </c:valAx>
      <c:valAx>
        <c:axId val="72983296"/>
        <c:scaling>
          <c:orientation val="minMax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altLang="zh-HK"/>
                  <a:t>MPV</a:t>
                </a:r>
                <a:r>
                  <a:rPr lang="en-US" altLang="zh-HK" baseline="0"/>
                  <a:t> (fC)</a:t>
                </a:r>
                <a:endParaRPr lang="zh-HK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298112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7CD370-9D9E-41CE-8208-8BC7C30B51DE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9060B-DA5C-44F0-A67C-31041803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62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9060B-DA5C-44F0-A67C-3104180336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8820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9060B-DA5C-44F0-A67C-3104180336B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3299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9060B-DA5C-44F0-A67C-3104180336B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986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9060B-DA5C-44F0-A67C-3104180336B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620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9060B-DA5C-44F0-A67C-3104180336B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7333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9060B-DA5C-44F0-A67C-3104180336B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0600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9060B-DA5C-44F0-A67C-3104180336B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68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9060B-DA5C-44F0-A67C-3104180336B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0943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9060B-DA5C-44F0-A67C-3104180336B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2640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9060B-DA5C-44F0-A67C-3104180336B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214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9060B-DA5C-44F0-A67C-3104180336B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10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9060B-DA5C-44F0-A67C-3104180336B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05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9060B-DA5C-44F0-A67C-3104180336B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9173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9060B-DA5C-44F0-A67C-3104180336B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259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9060B-DA5C-44F0-A67C-3104180336B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455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9060B-DA5C-44F0-A67C-3104180336B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7444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9060B-DA5C-44F0-A67C-3104180336B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7205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9060B-DA5C-44F0-A67C-3104180336B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983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37832-E579-43C5-A2F0-8CFF08714F3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AAAC-61BA-40DB-9F91-95299754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194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37832-E579-43C5-A2F0-8CFF08714F3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AAAC-61BA-40DB-9F91-95299754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252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37832-E579-43C5-A2F0-8CFF08714F3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AAAC-61BA-40DB-9F91-95299754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056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37832-E579-43C5-A2F0-8CFF08714F3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AAAC-61BA-40DB-9F91-95299754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561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37832-E579-43C5-A2F0-8CFF08714F3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AAAC-61BA-40DB-9F91-95299754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451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37832-E579-43C5-A2F0-8CFF08714F3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AAAC-61BA-40DB-9F91-95299754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124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37832-E579-43C5-A2F0-8CFF08714F3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AAAC-61BA-40DB-9F91-95299754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85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37832-E579-43C5-A2F0-8CFF08714F3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AAAC-61BA-40DB-9F91-95299754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920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37832-E579-43C5-A2F0-8CFF08714F3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AAAC-61BA-40DB-9F91-95299754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861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37832-E579-43C5-A2F0-8CFF08714F3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AAAC-61BA-40DB-9F91-95299754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007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37832-E579-43C5-A2F0-8CFF08714F3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AAAC-61BA-40DB-9F91-95299754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37832-E579-43C5-A2F0-8CFF08714F3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EAAAC-61BA-40DB-9F91-95299754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798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9.jpe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chart" Target="../charts/chart1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6106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SiD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Hadron Calorimeter System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828800"/>
            <a:ext cx="8305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</a:t>
            </a:r>
            <a:r>
              <a:rPr lang="en-US" sz="2400" dirty="0" smtClean="0">
                <a:solidFill>
                  <a:srgbClr val="FF0000"/>
                </a:solidFill>
              </a:rPr>
              <a:t>purpose</a:t>
            </a:r>
            <a:r>
              <a:rPr lang="en-US" sz="2400" dirty="0" smtClean="0"/>
              <a:t> of this talk:</a:t>
            </a:r>
          </a:p>
          <a:p>
            <a:endParaRPr lang="en-US" sz="2400" dirty="0" smtClean="0"/>
          </a:p>
          <a:p>
            <a:r>
              <a:rPr lang="en-US" sz="2400" dirty="0" smtClean="0"/>
              <a:t> </a:t>
            </a:r>
            <a:r>
              <a:rPr lang="en-US" sz="2400" dirty="0" smtClean="0">
                <a:sym typeface="Wingdings 2"/>
              </a:rPr>
              <a:t> Describe the current design of the </a:t>
            </a:r>
            <a:r>
              <a:rPr lang="en-US" sz="2400" dirty="0" err="1" smtClean="0">
                <a:sym typeface="Wingdings 2"/>
              </a:rPr>
              <a:t>SiD</a:t>
            </a:r>
            <a:r>
              <a:rPr lang="en-US" sz="2400" dirty="0" smtClean="0">
                <a:sym typeface="Wingdings 2"/>
              </a:rPr>
              <a:t> </a:t>
            </a:r>
            <a:r>
              <a:rPr lang="en-US" sz="2400" dirty="0" err="1" smtClean="0">
                <a:sym typeface="Wingdings 2"/>
              </a:rPr>
              <a:t>HCal</a:t>
            </a:r>
            <a:r>
              <a:rPr lang="en-US" sz="2400" dirty="0" smtClean="0">
                <a:sym typeface="Wingdings 2"/>
              </a:rPr>
              <a:t> System</a:t>
            </a:r>
          </a:p>
          <a:p>
            <a:endParaRPr lang="en-US" sz="2400" dirty="0" smtClean="0">
              <a:sym typeface="Wingdings 2"/>
            </a:endParaRPr>
          </a:p>
          <a:p>
            <a:r>
              <a:rPr lang="en-US" sz="2400" dirty="0" smtClean="0">
                <a:sym typeface="Wingdings 2"/>
              </a:rPr>
              <a:t>  List the possible alternative technology options</a:t>
            </a:r>
          </a:p>
          <a:p>
            <a:endParaRPr lang="en-US" sz="2400" dirty="0">
              <a:sym typeface="Wingdings 2"/>
            </a:endParaRPr>
          </a:p>
          <a:p>
            <a:r>
              <a:rPr lang="en-US" sz="2400" dirty="0">
                <a:sym typeface="Wingdings 2"/>
              </a:rPr>
              <a:t> </a:t>
            </a:r>
            <a:r>
              <a:rPr lang="en-US" sz="2400" dirty="0" smtClean="0">
                <a:sym typeface="Wingdings 2"/>
              </a:rPr>
              <a:t> Discuss “baseline” choice</a:t>
            </a:r>
          </a:p>
          <a:p>
            <a:endParaRPr lang="en-US" sz="2400" dirty="0" smtClean="0">
              <a:sym typeface="Wingdings 2"/>
            </a:endParaRPr>
          </a:p>
          <a:p>
            <a:r>
              <a:rPr lang="en-US" sz="2400" dirty="0" smtClean="0">
                <a:sym typeface="Wingdings 2"/>
              </a:rPr>
              <a:t>  Discuss issues/ideas for improvement</a:t>
            </a:r>
          </a:p>
          <a:p>
            <a:endParaRPr lang="en-US" sz="2400" dirty="0" smtClean="0">
              <a:sym typeface="Wingdings 2"/>
            </a:endParaRPr>
          </a:p>
          <a:p>
            <a:r>
              <a:rPr lang="en-US" sz="2400" dirty="0" smtClean="0">
                <a:sym typeface="Wingdings 2"/>
              </a:rPr>
              <a:t>  Invite your participation in future development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7288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86868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SiD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Hadron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Calorimeter - Options 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44487"/>
            <a:ext cx="4070294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859" y="1118969"/>
            <a:ext cx="1785937" cy="1840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39491" y="70557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Tile evolution</a:t>
            </a:r>
            <a:endParaRPr lang="en-US" sz="2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15" y="3655631"/>
            <a:ext cx="2390775" cy="178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44260" y="3149676"/>
            <a:ext cx="4905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Large-scale production - automation</a:t>
            </a:r>
            <a:endParaRPr lang="en-US" sz="24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368" y="3655631"/>
            <a:ext cx="4916848" cy="2272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27873" y="1788507"/>
            <a:ext cx="1594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“</a:t>
            </a:r>
            <a:r>
              <a:rPr lang="en-US" dirty="0" err="1" smtClean="0"/>
              <a:t>Megatile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1" y="61722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sym typeface="Wingdings 3"/>
              </a:rPr>
              <a:t> Study the scintillator AHCAL as a possible technology for </a:t>
            </a:r>
            <a:r>
              <a:rPr lang="en-US" sz="2400" dirty="0" err="1" smtClean="0">
                <a:solidFill>
                  <a:srgbClr val="FF0000"/>
                </a:solidFill>
                <a:sym typeface="Wingdings 3"/>
              </a:rPr>
              <a:t>SiD</a:t>
            </a:r>
            <a:r>
              <a:rPr lang="en-US" sz="2400" dirty="0" smtClean="0">
                <a:solidFill>
                  <a:srgbClr val="FF0000"/>
                </a:solidFill>
                <a:sym typeface="Wingdings 3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sym typeface="Wingdings 3"/>
              </a:rPr>
              <a:t>HCal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81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86868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SiD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Hadron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Calorimeter - Options 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xfrm>
            <a:off x="762000" y="6492875"/>
            <a:ext cx="2133600" cy="365125"/>
          </a:xfrm>
        </p:spPr>
        <p:txBody>
          <a:bodyPr/>
          <a:lstStyle/>
          <a:p>
            <a:fld id="{22363CF7-4A0E-42AC-9E78-0348D356EDAA}" type="datetime1">
              <a:rPr lang="en-US" smtClean="0"/>
              <a:pPr/>
              <a:t>4/22/2015</a:t>
            </a:fld>
            <a:endParaRPr lang="en-US"/>
          </a:p>
        </p:txBody>
      </p:sp>
      <p:pic>
        <p:nvPicPr>
          <p:cNvPr id="4" name="Picture 2" descr="D:\UTA Research\Photos\2012_07_19\IMG_2237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90600"/>
            <a:ext cx="2492443" cy="332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371600"/>
            <a:ext cx="3048000" cy="187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352800" y="9144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alibri" pitchFamily="34" charset="0"/>
                <a:cs typeface="Calibri" pitchFamily="34" charset="0"/>
              </a:rPr>
              <a:t>GEM DHCAL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2" name="圖表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7956168"/>
              </p:ext>
            </p:extLst>
          </p:nvPr>
        </p:nvGraphicFramePr>
        <p:xfrm>
          <a:off x="3810000" y="3756422"/>
          <a:ext cx="5105400" cy="1935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724400"/>
            <a:ext cx="2621925" cy="1778087"/>
          </a:xfrm>
          <a:prstGeom prst="rect">
            <a:avLst/>
          </a:prstGeom>
        </p:spPr>
      </p:pic>
      <p:pic>
        <p:nvPicPr>
          <p:cNvPr id="14" name="Picture 13" descr="EffvsMean.pd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00800" y="1814028"/>
            <a:ext cx="2540975" cy="1676400"/>
          </a:xfrm>
          <a:prstGeom prst="rect">
            <a:avLst/>
          </a:prstGeom>
        </p:spPr>
      </p:pic>
      <p:pic>
        <p:nvPicPr>
          <p:cNvPr id="40962" name="Picture 2" descr="CAlorimeter for the LInear Collider Experimen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00" y="914400"/>
            <a:ext cx="1295400" cy="61361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86200" y="5791200"/>
            <a:ext cx="502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sym typeface="Wingdings 3"/>
              </a:rPr>
              <a:t></a:t>
            </a:r>
            <a:r>
              <a:rPr lang="en-US" sz="2400" dirty="0" smtClean="0">
                <a:solidFill>
                  <a:srgbClr val="FF0000"/>
                </a:solidFill>
              </a:rPr>
              <a:t>Stalled by lack of detector R&amp;D support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58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86868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SiD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Hadron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Calorimeter - Options 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228600" y="7620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ThickGEM</a:t>
            </a:r>
            <a:endParaRPr lang="en-US" sz="2400" dirty="0"/>
          </a:p>
        </p:txBody>
      </p:sp>
      <p:pic>
        <p:nvPicPr>
          <p:cNvPr id="4" name="Picture 1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3264396" cy="1342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895600"/>
            <a:ext cx="2815233" cy="270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6"/>
          <p:cNvSpPr>
            <a:spLocks/>
          </p:cNvSpPr>
          <p:nvPr/>
        </p:nvSpPr>
        <p:spPr bwMode="auto">
          <a:xfrm>
            <a:off x="762000" y="5715000"/>
            <a:ext cx="1474482" cy="945279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algn="l"/>
            <a:r>
              <a:rPr lang="en-US" sz="1400" dirty="0">
                <a:solidFill>
                  <a:srgbClr val="00FFFF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Single; 5.9 mm     </a:t>
            </a:r>
            <a:endParaRPr lang="en-US" sz="1400" dirty="0">
              <a:latin typeface="Times New Roman" charset="0"/>
              <a:ea typeface="ＭＳ Ｐゴシック" charset="0"/>
              <a:cs typeface="Times" charset="0"/>
              <a:sym typeface="Times New Roman" charset="0"/>
            </a:endParaRPr>
          </a:p>
          <a:p>
            <a:pPr algn="l"/>
            <a:r>
              <a:rPr lang="en-US" sz="1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Single; 5.8 mm</a:t>
            </a:r>
          </a:p>
          <a:p>
            <a:pPr algn="l"/>
            <a:r>
              <a:rPr lang="en-US" sz="1400" dirty="0">
                <a:solidFill>
                  <a:srgbClr val="FF00FF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Double; 6.3 mm</a:t>
            </a:r>
          </a:p>
          <a:p>
            <a:pPr algn="l"/>
            <a:r>
              <a:rPr lang="en-US" sz="1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Double; 5.3 mm</a:t>
            </a:r>
          </a:p>
          <a:p>
            <a:pPr algn="l"/>
            <a:r>
              <a:rPr lang="en-US" sz="1400" dirty="0">
                <a:solidFill>
                  <a:srgbClr val="00FF00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Double; 4.8 mm</a:t>
            </a:r>
          </a:p>
          <a:p>
            <a:pPr algn="l"/>
            <a:endParaRPr lang="en-US" sz="1400" dirty="0">
              <a:solidFill>
                <a:srgbClr val="FF0000"/>
              </a:solidFill>
              <a:latin typeface="Times New Roman" charset="0"/>
              <a:ea typeface="ＭＳ Ｐゴシック" charset="0"/>
              <a:cs typeface="Times" charset="0"/>
              <a:sym typeface="Times New Roman" charset="0"/>
            </a:endParaRPr>
          </a:p>
          <a:p>
            <a:pPr algn="l"/>
            <a:endParaRPr lang="en-US" sz="1400" dirty="0">
              <a:solidFill>
                <a:srgbClr val="FF00FF"/>
              </a:solidFill>
              <a:latin typeface="Times New Roman" charset="0"/>
              <a:ea typeface="ＭＳ Ｐゴシック" charset="0"/>
              <a:cs typeface="Times New Roman" charset="0"/>
              <a:sym typeface="Times New Roman" charset="0"/>
            </a:endParaRPr>
          </a:p>
        </p:txBody>
      </p:sp>
      <p:sp>
        <p:nvSpPr>
          <p:cNvPr id="7" name="Rectangle 5"/>
          <p:cNvSpPr>
            <a:spLocks/>
          </p:cNvSpPr>
          <p:nvPr/>
        </p:nvSpPr>
        <p:spPr bwMode="auto">
          <a:xfrm>
            <a:off x="152400" y="2519042"/>
            <a:ext cx="3124200" cy="61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600" dirty="0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The DHCAL requirements were met</a:t>
            </a:r>
            <a:endParaRPr lang="en-US" sz="1600" dirty="0">
              <a:solidFill>
                <a:srgbClr val="0000FF"/>
              </a:solidFill>
              <a:latin typeface="Times New Roman" charset="0"/>
              <a:ea typeface="ＭＳ Ｐゴシック" charset="0"/>
              <a:cs typeface="Times New Roman" charset="0"/>
              <a:sym typeface="Times New Roman" charset="0"/>
            </a:endParaRPr>
          </a:p>
        </p:txBody>
      </p:sp>
      <p:pic>
        <p:nvPicPr>
          <p:cNvPr id="8" name="Picture 7" descr="CIMG2962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143000"/>
            <a:ext cx="2438400" cy="1828800"/>
          </a:xfrm>
          <a:prstGeom prst="rect">
            <a:avLst/>
          </a:prstGeom>
        </p:spPr>
      </p:pic>
      <p:pic>
        <p:nvPicPr>
          <p:cNvPr id="9" name="Picture 8" descr="cluster_spectrum_1cl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838200"/>
            <a:ext cx="2438400" cy="234021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514600" y="3886200"/>
            <a:ext cx="5029200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6100" indent="0">
              <a:buNone/>
            </a:pPr>
            <a:r>
              <a:rPr lang="en-US" dirty="0" smtClean="0">
                <a:latin typeface="Times New Roman" charset="0"/>
                <a:cs typeface="Times New Roman" charset="0"/>
                <a:sym typeface="Times New Roman" charset="0"/>
              </a:rPr>
              <a:t>Build meter-scale single-stage detector</a:t>
            </a:r>
          </a:p>
          <a:p>
            <a:pPr marL="889000">
              <a:lnSpc>
                <a:spcPct val="60000"/>
              </a:lnSpc>
              <a:buFont typeface="Times New Roman" charset="0"/>
              <a:buChar char="•"/>
            </a:pPr>
            <a:r>
              <a:rPr lang="en-US" dirty="0" smtClean="0">
                <a:latin typeface="Times New Roman" charset="0"/>
                <a:ea typeface="ヒラギノ明朝 ProN W3" charset="0"/>
                <a:cs typeface="Times New Roman" charset="0"/>
                <a:sym typeface="Times New Roman" charset="0"/>
              </a:rPr>
              <a:t>One prototype in collaboration with Israeli industry </a:t>
            </a:r>
          </a:p>
          <a:p>
            <a:pPr marL="889000">
              <a:lnSpc>
                <a:spcPct val="60000"/>
              </a:lnSpc>
              <a:buFont typeface="Times New Roman" charset="0"/>
              <a:buChar char="•"/>
            </a:pPr>
            <a:r>
              <a:rPr lang="en-US" dirty="0" smtClean="0">
                <a:latin typeface="Times New Roman" charset="0"/>
                <a:ea typeface="ヒラギノ明朝 ProN W3" charset="0"/>
                <a:cs typeface="Times New Roman" charset="0"/>
                <a:sym typeface="Times New Roman" charset="0"/>
              </a:rPr>
              <a:t>Prototype(s) to test within CALICE’s DHCAL module</a:t>
            </a:r>
          </a:p>
          <a:p>
            <a:pPr marL="889000">
              <a:lnSpc>
                <a:spcPct val="60000"/>
              </a:lnSpc>
              <a:buFont typeface="Times New Roman" charset="0"/>
              <a:buChar char="•"/>
            </a:pPr>
            <a:endParaRPr lang="en-US" dirty="0" smtClean="0">
              <a:latin typeface="Times New Roman" charset="0"/>
              <a:cs typeface="Times New Roman" charset="0"/>
              <a:sym typeface="Times New Roman" charset="0"/>
            </a:endParaRPr>
          </a:p>
          <a:p>
            <a:pPr marL="546100" indent="0">
              <a:buNone/>
            </a:pPr>
            <a:r>
              <a:rPr lang="en-US" dirty="0" smtClean="0">
                <a:latin typeface="Times New Roman" charset="0"/>
                <a:cs typeface="Times New Roman" charset="0"/>
                <a:sym typeface="Times New Roman" charset="0"/>
              </a:rPr>
              <a:t>Study extensively THGEM concepts with broader dynamic range</a:t>
            </a:r>
            <a:endParaRPr lang="en-US" dirty="0" smtClean="0">
              <a:latin typeface="Times New Roman" charset="0"/>
              <a:ea typeface="ヒラギノ明朝 ProN W3" charset="0"/>
              <a:cs typeface="Times New Roman" charset="0"/>
              <a:sym typeface="Times New Roman" charset="0"/>
            </a:endParaRPr>
          </a:p>
          <a:p>
            <a:pPr marL="889000">
              <a:lnSpc>
                <a:spcPct val="60000"/>
              </a:lnSpc>
              <a:buFont typeface="Times New Roman" charset="0"/>
              <a:buChar char="•"/>
            </a:pPr>
            <a:r>
              <a:rPr lang="en-US" dirty="0" smtClean="0">
                <a:latin typeface="Times New Roman" charset="0"/>
                <a:ea typeface="ヒラギノ明朝 ProN W3" charset="0"/>
                <a:cs typeface="Times New Roman" charset="0"/>
                <a:sym typeface="Times New Roman" charset="0"/>
              </a:rPr>
              <a:t>RPWELL </a:t>
            </a:r>
          </a:p>
          <a:p>
            <a:pPr marL="889000">
              <a:lnSpc>
                <a:spcPct val="60000"/>
              </a:lnSpc>
              <a:buFont typeface="Times New Roman" charset="0"/>
              <a:buChar char="•"/>
            </a:pPr>
            <a:r>
              <a:rPr lang="en-US" dirty="0" smtClean="0">
                <a:latin typeface="Times New Roman" charset="0"/>
                <a:ea typeface="ヒラギノ明朝 ProN W3" charset="0"/>
                <a:cs typeface="Times New Roman" charset="0"/>
                <a:sym typeface="Times New Roman" charset="0"/>
              </a:rPr>
              <a:t>Using newly developed techniques  </a:t>
            </a:r>
          </a:p>
          <a:p>
            <a:pPr marL="889000">
              <a:lnSpc>
                <a:spcPct val="60000"/>
              </a:lnSpc>
              <a:buFont typeface="Times New Roman" charset="0"/>
              <a:buChar char="•"/>
            </a:pPr>
            <a:r>
              <a:rPr lang="en-US" dirty="0" smtClean="0">
                <a:latin typeface="Times New Roman" charset="0"/>
                <a:ea typeface="ヒラギノ明朝 ProN W3" charset="0"/>
                <a:cs typeface="Times New Roman" charset="0"/>
                <a:sym typeface="Times New Roman" charset="0"/>
              </a:rPr>
              <a:t>Test in beam of 100 x 100 mm</a:t>
            </a:r>
            <a:r>
              <a:rPr lang="en-US" baseline="30000" dirty="0" smtClean="0">
                <a:latin typeface="Times New Roman" charset="0"/>
                <a:ea typeface="ヒラギノ明朝 ProN W3" charset="0"/>
                <a:cs typeface="Times New Roman" charset="0"/>
                <a:sym typeface="Times New Roman" charset="0"/>
              </a:rPr>
              <a:t>2</a:t>
            </a:r>
            <a:r>
              <a:rPr lang="en-US" dirty="0" smtClean="0">
                <a:latin typeface="Times New Roman" charset="0"/>
                <a:ea typeface="ヒラギノ明朝 ProN W3" charset="0"/>
                <a:cs typeface="Times New Roman" charset="0"/>
                <a:sym typeface="Times New Roman" charset="0"/>
              </a:rPr>
              <a:t> prototype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876800" y="5486400"/>
            <a:ext cx="21866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b="1" dirty="0" smtClean="0">
                <a:solidFill>
                  <a:srgbClr val="00B050"/>
                </a:solidFill>
              </a:rPr>
              <a:t>Rubin 2013 </a:t>
            </a:r>
            <a:r>
              <a:rPr lang="en-CA" sz="1400" b="1" dirty="0">
                <a:solidFill>
                  <a:srgbClr val="00B050"/>
                </a:solidFill>
              </a:rPr>
              <a:t>JINST 8 </a:t>
            </a:r>
            <a:r>
              <a:rPr lang="en-CA" sz="1400" b="1" dirty="0" smtClean="0">
                <a:solidFill>
                  <a:srgbClr val="00B050"/>
                </a:solidFill>
              </a:rPr>
              <a:t>P11004</a:t>
            </a:r>
            <a:endParaRPr lang="en-CA" sz="1400" b="1" dirty="0">
              <a:solidFill>
                <a:srgbClr val="00B05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95793" y="5638800"/>
            <a:ext cx="23482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b="1" dirty="0" smtClean="0">
                <a:solidFill>
                  <a:srgbClr val="00B050"/>
                </a:solidFill>
              </a:rPr>
              <a:t>Bressler 2014 </a:t>
            </a:r>
            <a:r>
              <a:rPr lang="en-CA" sz="1400" b="1" dirty="0">
                <a:solidFill>
                  <a:srgbClr val="00B050"/>
                </a:solidFill>
              </a:rPr>
              <a:t>JINST </a:t>
            </a:r>
            <a:r>
              <a:rPr lang="en-CA" sz="1400" b="1" dirty="0" smtClean="0">
                <a:solidFill>
                  <a:srgbClr val="00B050"/>
                </a:solidFill>
              </a:rPr>
              <a:t>9 P03005</a:t>
            </a:r>
            <a:endParaRPr lang="en-CA" sz="1400" b="1" dirty="0">
              <a:solidFill>
                <a:srgbClr val="00B05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276600" y="3429000"/>
            <a:ext cx="5257800" cy="60420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 Bold" charset="0"/>
                <a:ea typeface="+mj-ea"/>
                <a:cs typeface="Times New Roman Bold" charset="0"/>
                <a:sym typeface="Times New Roman Bold" charset="0"/>
              </a:rPr>
              <a:t>(Near) future plans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00" y="63246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ym typeface="Wingdings 3"/>
              </a:rPr>
              <a:t></a:t>
            </a:r>
            <a:r>
              <a:rPr lang="en-US" sz="2400" dirty="0" smtClean="0">
                <a:solidFill>
                  <a:srgbClr val="FF0000"/>
                </a:solidFill>
              </a:rPr>
              <a:t>Development of large boards?  Tiling, dead regions?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66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86868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SiD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Hadron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Calorimeter - Options 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590800" y="6492875"/>
            <a:ext cx="2133600" cy="365125"/>
          </a:xfrm>
        </p:spPr>
        <p:txBody>
          <a:bodyPr/>
          <a:lstStyle/>
          <a:p>
            <a:fld id="{015C2068-A11B-4D6A-991F-7C96A981CA8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6858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219200"/>
            <a:ext cx="2644775" cy="224329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981200" y="838200"/>
            <a:ext cx="411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Micromegas</a:t>
            </a:r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64636" y="2819400"/>
            <a:ext cx="5726951" cy="3477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3352800"/>
            <a:ext cx="2801574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 descr="CAlorimeter for the LInear Collider Experimen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761999"/>
            <a:ext cx="1066800" cy="5053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313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62999"/>
            <a:ext cx="86868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SiD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Hadron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Calorimeter - Options 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914400"/>
            <a:ext cx="86106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number of technologies have demonstrated the essential characteristics required for </a:t>
            </a:r>
            <a:r>
              <a:rPr lang="en-US" sz="2400" dirty="0" err="1" smtClean="0"/>
              <a:t>hadronic</a:t>
            </a:r>
            <a:r>
              <a:rPr lang="en-US" sz="2400" dirty="0" smtClean="0"/>
              <a:t> </a:t>
            </a:r>
            <a:r>
              <a:rPr lang="en-US" sz="2400" dirty="0" err="1" smtClean="0"/>
              <a:t>calorimetry</a:t>
            </a:r>
            <a:r>
              <a:rPr lang="en-US" sz="2400" dirty="0" smtClean="0"/>
              <a:t> as part of an integrated PFA-based system.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Technology selection </a:t>
            </a:r>
            <a:r>
              <a:rPr lang="en-US" sz="2400" dirty="0" smtClean="0"/>
              <a:t>will focus on:</a:t>
            </a:r>
          </a:p>
          <a:p>
            <a:endParaRPr lang="en-US" sz="2400" dirty="0" smtClean="0"/>
          </a:p>
          <a:p>
            <a:r>
              <a:rPr lang="en-US" sz="2000" dirty="0" smtClean="0"/>
              <a:t> - Efficiency/hit multiplicity performance</a:t>
            </a:r>
          </a:p>
          <a:p>
            <a:r>
              <a:rPr lang="en-US" sz="2000" dirty="0" smtClean="0"/>
              <a:t> - Scalability of technology</a:t>
            </a:r>
          </a:p>
          <a:p>
            <a:r>
              <a:rPr lang="en-US" sz="2000" dirty="0" smtClean="0"/>
              <a:t> - Robustness of technology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- Assembly issues</a:t>
            </a:r>
          </a:p>
          <a:p>
            <a:r>
              <a:rPr lang="en-US" sz="2000" dirty="0" smtClean="0"/>
              <a:t> - Cost/m</a:t>
            </a:r>
            <a:r>
              <a:rPr lang="en-US" sz="2000" baseline="30000" dirty="0" smtClean="0"/>
              <a:t>2</a:t>
            </a:r>
          </a:p>
          <a:p>
            <a:r>
              <a:rPr lang="en-US" sz="2000" dirty="0" smtClean="0"/>
              <a:t> - Long –term performance/stability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- Calibration issues (initial, ongoing)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- % dead regions</a:t>
            </a:r>
          </a:p>
          <a:p>
            <a:r>
              <a:rPr lang="en-US" sz="2000" dirty="0" smtClean="0"/>
              <a:t> - Barrel/</a:t>
            </a:r>
            <a:r>
              <a:rPr lang="en-US" sz="2000" dirty="0" err="1" smtClean="0"/>
              <a:t>endcap</a:t>
            </a:r>
            <a:r>
              <a:rPr lang="en-US" sz="2000" dirty="0" smtClean="0"/>
              <a:t> rate requirements</a:t>
            </a:r>
          </a:p>
          <a:p>
            <a:r>
              <a:rPr lang="en-US" sz="2000" dirty="0" smtClean="0"/>
              <a:t> - Compatibility with other subsystems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- Maintenance/access requirements</a:t>
            </a:r>
          </a:p>
          <a:p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265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86868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SiD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Calorimeter - mechanics 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55" t="24483" r="6250" b="48517"/>
          <a:stretch/>
        </p:blipFill>
        <p:spPr bwMode="auto">
          <a:xfrm>
            <a:off x="2552772" y="616274"/>
            <a:ext cx="6302359" cy="1344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0" t="17334" r="26583" b="11333"/>
          <a:stretch/>
        </p:blipFill>
        <p:spPr bwMode="auto">
          <a:xfrm>
            <a:off x="5295971" y="2895600"/>
            <a:ext cx="3848029" cy="3756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25724" y="2280916"/>
            <a:ext cx="3676188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en-US" dirty="0">
                <a:latin typeface="+mn-lt"/>
              </a:rPr>
              <a:t>HCAL module supports ECAL module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1625140"/>
            <a:ext cx="2835837" cy="655776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en-US" dirty="0" smtClean="0">
                <a:latin typeface="+mn-lt"/>
              </a:rPr>
              <a:t>ECAL module is built on first layer of HCal</a:t>
            </a:r>
            <a:endParaRPr lang="en-US" dirty="0"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39" t="26159" r="15011" b="3400"/>
          <a:stretch/>
        </p:blipFill>
        <p:spPr bwMode="auto">
          <a:xfrm>
            <a:off x="208514" y="3429000"/>
            <a:ext cx="3441950" cy="314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605358" y="-663477"/>
            <a:ext cx="4357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Mechanical Progress</a:t>
            </a:r>
            <a:endParaRPr lang="en-US" sz="2000" dirty="0">
              <a:latin typeface="+mn-lt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457200" y="1288507"/>
            <a:ext cx="3326902" cy="46409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1417918" y="844874"/>
            <a:ext cx="2723942" cy="121252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457200" y="2556164"/>
            <a:ext cx="1628815" cy="94903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3398459" y="4627662"/>
            <a:ext cx="15642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 module overlap: No gaps; service cables at ends.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4876800" y="3810000"/>
            <a:ext cx="2171628" cy="79527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4030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8686800" cy="132343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SiD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Calorimeter System </a:t>
            </a:r>
          </a:p>
          <a:p>
            <a:pPr algn="ctr"/>
            <a:r>
              <a:rPr lang="en-US" sz="4000" dirty="0" smtClean="0">
                <a:latin typeface="Calibri" pitchFamily="34" charset="0"/>
                <a:cs typeface="Calibri" pitchFamily="34" charset="0"/>
              </a:rPr>
              <a:t>Questions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1600200"/>
            <a:ext cx="8458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basic calorimeter system design is 10 years old.</a:t>
            </a:r>
          </a:p>
          <a:p>
            <a:r>
              <a:rPr lang="en-US" sz="2400" dirty="0" smtClean="0"/>
              <a:t>And we know (see the DBD) that we can deliver good results for the ILC Physics program, but…</a:t>
            </a:r>
          </a:p>
          <a:p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Is the present </a:t>
            </a:r>
            <a:r>
              <a:rPr lang="en-US" sz="2400" dirty="0" err="1" smtClean="0"/>
              <a:t>ECal</a:t>
            </a:r>
            <a:r>
              <a:rPr lang="en-US" sz="2400" dirty="0" smtClean="0"/>
              <a:t> + </a:t>
            </a:r>
            <a:r>
              <a:rPr lang="en-US" sz="2400" dirty="0" err="1" smtClean="0"/>
              <a:t>HCal</a:t>
            </a:r>
            <a:r>
              <a:rPr lang="en-US" sz="2400" dirty="0" smtClean="0"/>
              <a:t> arrangement </a:t>
            </a:r>
            <a:r>
              <a:rPr lang="en-US" sz="2400" dirty="0" smtClean="0">
                <a:solidFill>
                  <a:srgbClr val="FF0000"/>
                </a:solidFill>
              </a:rPr>
              <a:t>optimized for PFA</a:t>
            </a:r>
            <a:r>
              <a:rPr lang="en-US" sz="2400" dirty="0" smtClean="0"/>
              <a:t>?</a:t>
            </a:r>
          </a:p>
          <a:p>
            <a:pPr>
              <a:buFontTx/>
              <a:buChar char="-"/>
            </a:pPr>
            <a:r>
              <a:rPr lang="en-US" sz="2400" dirty="0" smtClean="0"/>
              <a:t> If we started with our present knowledge from PFA studies,  would we arrive at the same calorimeter system design?</a:t>
            </a:r>
          </a:p>
          <a:p>
            <a:pPr>
              <a:buFontTx/>
              <a:buChar char="-"/>
            </a:pPr>
            <a:r>
              <a:rPr lang="en-US" sz="2400" dirty="0" smtClean="0"/>
              <a:t> Is the </a:t>
            </a:r>
            <a:r>
              <a:rPr lang="en-US" sz="2400" dirty="0" smtClean="0">
                <a:solidFill>
                  <a:srgbClr val="FF0000"/>
                </a:solidFill>
              </a:rPr>
              <a:t>aspect ratio </a:t>
            </a:r>
            <a:r>
              <a:rPr lang="en-US" sz="2400" dirty="0" smtClean="0"/>
              <a:t>optimized?</a:t>
            </a:r>
          </a:p>
          <a:p>
            <a:pPr>
              <a:buFontTx/>
              <a:buChar char="-"/>
            </a:pPr>
            <a:r>
              <a:rPr lang="en-US" sz="2400" dirty="0" smtClean="0"/>
              <a:t> Are the </a:t>
            </a:r>
            <a:r>
              <a:rPr lang="en-US" sz="2400" dirty="0" err="1" smtClean="0">
                <a:solidFill>
                  <a:srgbClr val="FF0000"/>
                </a:solidFill>
              </a:rPr>
              <a:t>ECal</a:t>
            </a:r>
            <a:r>
              <a:rPr lang="en-US" sz="2400" dirty="0" smtClean="0">
                <a:solidFill>
                  <a:srgbClr val="FF0000"/>
                </a:solidFill>
              </a:rPr>
              <a:t> and </a:t>
            </a:r>
            <a:r>
              <a:rPr lang="en-US" sz="2400" dirty="0" err="1" smtClean="0">
                <a:solidFill>
                  <a:srgbClr val="FF0000"/>
                </a:solidFill>
              </a:rPr>
              <a:t>HCal</a:t>
            </a:r>
            <a:r>
              <a:rPr lang="en-US" sz="2400" dirty="0" smtClean="0">
                <a:solidFill>
                  <a:srgbClr val="FF0000"/>
                </a:solidFill>
              </a:rPr>
              <a:t> depths </a:t>
            </a:r>
            <a:r>
              <a:rPr lang="en-US" sz="2400" dirty="0" smtClean="0"/>
              <a:t>optimized?</a:t>
            </a:r>
          </a:p>
          <a:p>
            <a:pPr>
              <a:buFontTx/>
              <a:buChar char="-"/>
            </a:pPr>
            <a:r>
              <a:rPr lang="en-US" sz="2400" dirty="0" smtClean="0"/>
              <a:t> What are the optimum </a:t>
            </a:r>
            <a:r>
              <a:rPr lang="en-US" sz="2400" dirty="0" smtClean="0">
                <a:solidFill>
                  <a:srgbClr val="FF0000"/>
                </a:solidFill>
              </a:rPr>
              <a:t>cell sizes </a:t>
            </a:r>
            <a:r>
              <a:rPr lang="en-US" sz="2400" dirty="0" smtClean="0"/>
              <a:t>for </a:t>
            </a:r>
            <a:r>
              <a:rPr lang="en-US" sz="2400" dirty="0" err="1" smtClean="0"/>
              <a:t>ECal</a:t>
            </a:r>
            <a:r>
              <a:rPr lang="en-US" sz="2400" dirty="0" smtClean="0"/>
              <a:t>, </a:t>
            </a:r>
            <a:r>
              <a:rPr lang="en-US" sz="2400" dirty="0" err="1" smtClean="0"/>
              <a:t>HCal</a:t>
            </a:r>
            <a:r>
              <a:rPr lang="en-US" sz="2400" dirty="0" smtClean="0"/>
              <a:t>?</a:t>
            </a:r>
          </a:p>
          <a:p>
            <a:pPr>
              <a:buFontTx/>
              <a:buChar char="-"/>
            </a:pPr>
            <a:r>
              <a:rPr lang="en-US" sz="2400" dirty="0" smtClean="0"/>
              <a:t> What are the issues with a detailed (= realistic) implementation of the </a:t>
            </a:r>
            <a:r>
              <a:rPr lang="en-US" sz="2400" dirty="0" err="1" smtClean="0"/>
              <a:t>HCal</a:t>
            </a:r>
            <a:r>
              <a:rPr lang="en-US" sz="2400" dirty="0" smtClean="0"/>
              <a:t> in the </a:t>
            </a:r>
            <a:r>
              <a:rPr lang="en-US" sz="2400" dirty="0" err="1" smtClean="0"/>
              <a:t>SiD</a:t>
            </a:r>
            <a:r>
              <a:rPr lang="en-US" sz="2400" dirty="0" smtClean="0"/>
              <a:t> simulation?</a:t>
            </a:r>
          </a:p>
        </p:txBody>
      </p:sp>
    </p:spTree>
    <p:extLst>
      <p:ext uri="{BB962C8B-B14F-4D97-AF65-F5344CB8AC3E}">
        <p14:creationId xmlns:p14="http://schemas.microsoft.com/office/powerpoint/2010/main" val="281109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8686800" cy="132343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SiD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Calorimeter System </a:t>
            </a:r>
          </a:p>
          <a:p>
            <a:pPr algn="ctr"/>
            <a:r>
              <a:rPr lang="en-US" sz="4000" dirty="0" smtClean="0">
                <a:latin typeface="Calibri" pitchFamily="34" charset="0"/>
                <a:cs typeface="Calibri" pitchFamily="34" charset="0"/>
              </a:rPr>
              <a:t>New Ideas ??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447800"/>
            <a:ext cx="8153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 Can we design a better integrated tracking/calorimeter system oriented for PFA</a:t>
            </a:r>
          </a:p>
          <a:p>
            <a:endParaRPr lang="en-US" sz="2400" dirty="0" smtClean="0"/>
          </a:p>
          <a:p>
            <a:r>
              <a:rPr lang="en-US" sz="2400" dirty="0" smtClean="0"/>
              <a:t>- Layer to layer intelligence – PFA ?</a:t>
            </a:r>
          </a:p>
          <a:p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How much of the PFA can we move into the “front-end”?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For ILC, we have a large time interval (199ms) between bunch crossings – can we use this for PFA style processing?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 Could we use continuous feedback to do on-the-fly calibrations?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What have we missed?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0794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8686800" cy="132343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SiD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Calorimeter System </a:t>
            </a:r>
          </a:p>
          <a:p>
            <a:pPr algn="ctr"/>
            <a:r>
              <a:rPr lang="en-US" sz="4000" dirty="0" smtClean="0">
                <a:latin typeface="Calibri" pitchFamily="34" charset="0"/>
                <a:cs typeface="Calibri" pitchFamily="34" charset="0"/>
              </a:rPr>
              <a:t>Conclusions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447800"/>
            <a:ext cx="84582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r>
              <a:rPr lang="en-US" sz="2400" dirty="0"/>
              <a:t>W</a:t>
            </a:r>
            <a:r>
              <a:rPr lang="en-US" sz="2400" dirty="0" smtClean="0"/>
              <a:t>e have  a number of alternative technology choices for </a:t>
            </a:r>
            <a:r>
              <a:rPr lang="en-US" sz="2400" dirty="0" err="1" smtClean="0"/>
              <a:t>HCal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How do we best optimize the design and implementation of the system?</a:t>
            </a:r>
          </a:p>
          <a:p>
            <a:endParaRPr lang="en-US" sz="2400" dirty="0" smtClean="0"/>
          </a:p>
          <a:p>
            <a:r>
              <a:rPr lang="en-US" sz="2400" dirty="0" smtClean="0"/>
              <a:t>Are there new ideas we should consider/test before embarking on the TDR?</a:t>
            </a:r>
          </a:p>
          <a:p>
            <a:endParaRPr lang="en-US" sz="2000" dirty="0" smtClean="0"/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We welcome your ideas and input!</a:t>
            </a:r>
          </a:p>
          <a:p>
            <a:pPr algn="ctr"/>
            <a:endParaRPr lang="en-US" sz="2400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Let us know if you would like to join this work in any aspect.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62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962" descr="calo2"/>
          <p:cNvPicPr>
            <a:picLocks noChangeAspect="1" noChangeArrowheads="1"/>
          </p:cNvPicPr>
          <p:nvPr/>
        </p:nvPicPr>
        <p:blipFill>
          <a:blip r:embed="rId3" cstate="print"/>
          <a:srcRect t="10994" b="9053"/>
          <a:stretch>
            <a:fillRect/>
          </a:stretch>
        </p:blipFill>
        <p:spPr bwMode="auto">
          <a:xfrm>
            <a:off x="1600200" y="1600200"/>
            <a:ext cx="6042025" cy="473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1955"/>
          <p:cNvSpPr txBox="1">
            <a:spLocks noChangeArrowheads="1"/>
          </p:cNvSpPr>
          <p:nvPr/>
        </p:nvSpPr>
        <p:spPr bwMode="auto">
          <a:xfrm rot="1838291">
            <a:off x="3886200" y="2735262"/>
            <a:ext cx="2190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Hcal-b 453t</a:t>
            </a:r>
          </a:p>
        </p:txBody>
      </p:sp>
      <p:sp>
        <p:nvSpPr>
          <p:cNvPr id="5" name="Text Box 1956"/>
          <p:cNvSpPr txBox="1">
            <a:spLocks noChangeArrowheads="1"/>
          </p:cNvSpPr>
          <p:nvPr/>
        </p:nvSpPr>
        <p:spPr bwMode="auto">
          <a:xfrm rot="1620245">
            <a:off x="4508500" y="3662362"/>
            <a:ext cx="1319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Ecal-b 60t</a:t>
            </a:r>
          </a:p>
        </p:txBody>
      </p:sp>
      <p:sp>
        <p:nvSpPr>
          <p:cNvPr id="6" name="Text Box 1959"/>
          <p:cNvSpPr txBox="1">
            <a:spLocks noChangeArrowheads="1"/>
          </p:cNvSpPr>
          <p:nvPr/>
        </p:nvSpPr>
        <p:spPr bwMode="auto">
          <a:xfrm>
            <a:off x="3244850" y="2797175"/>
            <a:ext cx="1190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Fcal 2t</a:t>
            </a:r>
          </a:p>
        </p:txBody>
      </p:sp>
      <p:sp>
        <p:nvSpPr>
          <p:cNvPr id="7" name="Text Box 1964"/>
          <p:cNvSpPr txBox="1">
            <a:spLocks noChangeArrowheads="1"/>
          </p:cNvSpPr>
          <p:nvPr/>
        </p:nvSpPr>
        <p:spPr bwMode="auto">
          <a:xfrm>
            <a:off x="1600200" y="1289050"/>
            <a:ext cx="1585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err="1"/>
              <a:t>Hcal</a:t>
            </a:r>
            <a:r>
              <a:rPr lang="en-US" dirty="0"/>
              <a:t>-F 38t</a:t>
            </a:r>
          </a:p>
        </p:txBody>
      </p:sp>
      <p:sp>
        <p:nvSpPr>
          <p:cNvPr id="8" name="Text Box 1965"/>
          <p:cNvSpPr txBox="1">
            <a:spLocks noChangeArrowheads="1"/>
          </p:cNvSpPr>
          <p:nvPr/>
        </p:nvSpPr>
        <p:spPr bwMode="auto">
          <a:xfrm>
            <a:off x="1600200" y="4706937"/>
            <a:ext cx="1171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Ecal-F 9t</a:t>
            </a:r>
          </a:p>
        </p:txBody>
      </p:sp>
      <p:sp>
        <p:nvSpPr>
          <p:cNvPr id="9" name="Line 1966"/>
          <p:cNvSpPr>
            <a:spLocks noChangeShapeType="1"/>
          </p:cNvSpPr>
          <p:nvPr/>
        </p:nvSpPr>
        <p:spPr bwMode="auto">
          <a:xfrm flipV="1">
            <a:off x="1944688" y="3400425"/>
            <a:ext cx="677862" cy="1317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" name="Line 1967"/>
          <p:cNvSpPr>
            <a:spLocks noChangeShapeType="1"/>
          </p:cNvSpPr>
          <p:nvPr/>
        </p:nvSpPr>
        <p:spPr bwMode="auto">
          <a:xfrm>
            <a:off x="2170113" y="1670050"/>
            <a:ext cx="363537" cy="511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81000" y="381000"/>
            <a:ext cx="86106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SiD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Calorimeter System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35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72E3A-9BF5-4DBF-A7B6-04354E44649B}" type="datetime1">
              <a:rPr lang="en-US" smtClean="0"/>
              <a:pPr/>
              <a:t>4/22/2015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  <a:cs typeface="Calibri" pitchFamily="34" charset="0"/>
              </a:rPr>
              <a:t>SiD Detector                A. White</a:t>
            </a:r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C2068-A11B-4D6A-991F-7C96A981CA8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152400"/>
            <a:ext cx="86106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SiD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Calorimetry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– Design Criteria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422564" y="860286"/>
            <a:ext cx="8001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000" dirty="0"/>
          </a:p>
          <a:p>
            <a:r>
              <a:rPr lang="en-US" sz="2400" dirty="0">
                <a:latin typeface="Calibri" pitchFamily="34" charset="0"/>
                <a:cs typeface="Calibri" pitchFamily="34" charset="0"/>
              </a:rPr>
              <a:t>-&gt;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PFA-based system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-&gt; Integrated part of </a:t>
            </a:r>
            <a:r>
              <a:rPr lang="en-US" sz="2400" dirty="0" err="1" smtClean="0">
                <a:latin typeface="Calibri" pitchFamily="34" charset="0"/>
                <a:cs typeface="Calibri" pitchFamily="34" charset="0"/>
              </a:rPr>
              <a:t>SiD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with tracking, </a:t>
            </a:r>
            <a:r>
              <a:rPr lang="en-US" sz="2400" dirty="0" err="1" smtClean="0">
                <a:latin typeface="Calibri" pitchFamily="34" charset="0"/>
                <a:cs typeface="Calibri" pitchFamily="34" charset="0"/>
              </a:rPr>
              <a:t>muon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systems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r>
              <a:rPr lang="en-US" sz="2400" dirty="0">
                <a:latin typeface="Calibri" pitchFamily="34" charset="0"/>
                <a:cs typeface="Calibri" pitchFamily="34" charset="0"/>
              </a:rPr>
              <a:t>-&gt; Calorimetry optimized for jet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reconstruction and energy resolution </a:t>
            </a:r>
          </a:p>
          <a:p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-&gt; “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T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racking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calorimeters”, compact showers in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ECAL, highly segmented (longitudinally and transversely) ECAL and HCAL.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-&gt; Compact design – </a:t>
            </a:r>
            <a:r>
              <a:rPr lang="en-US" sz="2400" dirty="0" err="1" smtClean="0">
                <a:latin typeface="Calibri" pitchFamily="34" charset="0"/>
                <a:cs typeface="Calibri" pitchFamily="34" charset="0"/>
              </a:rPr>
              <a:t>radially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inside the superconducting solenoid</a:t>
            </a:r>
          </a:p>
          <a:p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r>
              <a:rPr lang="en-US" sz="2400" dirty="0">
                <a:latin typeface="Calibri" pitchFamily="34" charset="0"/>
                <a:cs typeface="Calibri" pitchFamily="34" charset="0"/>
              </a:rPr>
              <a:t>-&gt; Iron flux return/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muon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identifier/energy leakage indicator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endParaRPr lang="en-US" sz="24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6534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609600"/>
            <a:ext cx="8086725" cy="603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8600" y="0"/>
            <a:ext cx="86868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SiD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- 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HCal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 RPC Baseline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90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0225D-46BB-47CA-94BB-9876E8AF6FDD}" type="datetime1">
              <a:rPr lang="en-US" smtClean="0"/>
              <a:pPr/>
              <a:t>4/22/2015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Detector                A. White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C2068-A11B-4D6A-991F-7C96A981CA8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0"/>
            <a:ext cx="86868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SiD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Detector - 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Hadron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Calorimeter 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838200"/>
            <a:ext cx="5486400" cy="381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505200"/>
            <a:ext cx="3657600" cy="114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dmean9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838200"/>
            <a:ext cx="1912723" cy="1337960"/>
          </a:xfrm>
          <a:prstGeom prst="rect">
            <a:avLst/>
          </a:prstGeom>
          <a:noFill/>
        </p:spPr>
      </p:pic>
      <p:pic>
        <p:nvPicPr>
          <p:cNvPr id="9" name="Picture 7" descr="dmean9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2133600"/>
            <a:ext cx="1970484" cy="137826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657600" y="1600200"/>
            <a:ext cx="114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Proj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3733800" y="2971800"/>
            <a:ext cx="114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Non-</a:t>
            </a:r>
            <a:r>
              <a:rPr lang="en-US" sz="1600" dirty="0" err="1" smtClean="0"/>
              <a:t>proj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12" name="Picture 11" descr="proj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4800" y="990600"/>
            <a:ext cx="3015534" cy="1998844"/>
          </a:xfrm>
          <a:prstGeom prst="rect">
            <a:avLst/>
          </a:prstGeom>
        </p:spPr>
      </p:pic>
      <p:sp>
        <p:nvSpPr>
          <p:cNvPr id="13" name="Shape 232"/>
          <p:cNvSpPr/>
          <p:nvPr/>
        </p:nvSpPr>
        <p:spPr>
          <a:xfrm>
            <a:off x="5715000" y="1295400"/>
            <a:ext cx="3252298" cy="303122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</p:spPr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4724400"/>
            <a:ext cx="41243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05350" y="4800600"/>
            <a:ext cx="443865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5715000" y="43434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alibri" pitchFamily="34" charset="0"/>
                <a:cs typeface="Calibri" pitchFamily="34" charset="0"/>
              </a:rPr>
              <a:t>RPC has been </a:t>
            </a:r>
            <a:r>
              <a:rPr lang="en-US" sz="2400" dirty="0" err="1" smtClean="0">
                <a:latin typeface="Calibri" pitchFamily="34" charset="0"/>
                <a:cs typeface="Calibri" pitchFamily="34" charset="0"/>
              </a:rPr>
              <a:t>SiD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Baseline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434" name="AutoShape 2" descr="https://twiki.cern.ch/twiki/pub/CALICE/CaliceLogos/Newlogo-calice_18pc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36" name="Picture 4" descr="CAlorimeter for the LInear Collider Experiment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05600" y="762000"/>
            <a:ext cx="1143000" cy="5414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5434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4ADB6-CE05-4865-A159-D054A53E7318}" type="datetime1">
              <a:rPr lang="en-US" smtClean="0"/>
              <a:pPr/>
              <a:t>4/22/2015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Detector                A. White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C2068-A11B-4D6A-991F-7C96A981CA8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0" y="838200"/>
            <a:ext cx="771525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6853" y="3657600"/>
            <a:ext cx="2962275" cy="270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8600" y="0"/>
            <a:ext cx="86868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SiD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Detector - 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Hadron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Calorimeter - RPC 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48400" y="4094820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Calibration somewhat improves 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pion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resolution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810000" y="4556485"/>
            <a:ext cx="2438400" cy="70131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0" y="1371600"/>
            <a:ext cx="1447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Many results!</a:t>
            </a:r>
          </a:p>
          <a:p>
            <a:endParaRPr lang="en-US" sz="24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Some examples:</a:t>
            </a:r>
            <a:endParaRPr 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70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9pPr>
          </a:lstStyle>
          <a:p>
            <a:pPr eaLnBrk="1" hangingPunct="1"/>
            <a:fld id="{7F4FBF36-CF8D-4327-B624-2AFBB8B18DBF}" type="slidenum">
              <a:rPr lang="en-US" altLang="en-US" sz="1000">
                <a:solidFill>
                  <a:srgbClr val="BFBFBF"/>
                </a:solidFill>
                <a:latin typeface="Calibri" pitchFamily="-112" charset="0"/>
              </a:rPr>
              <a:pPr eaLnBrk="1" hangingPunct="1"/>
              <a:t>7</a:t>
            </a:fld>
            <a:endParaRPr lang="en-US" altLang="en-US" sz="1000">
              <a:solidFill>
                <a:srgbClr val="BFBFBF"/>
              </a:solidFill>
              <a:latin typeface="Calibri" pitchFamily="-11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3000" y="762000"/>
            <a:ext cx="2483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1-glass RPCs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1375350"/>
            <a:ext cx="439607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Offers many </a:t>
            </a:r>
            <a:r>
              <a:rPr lang="en-US" b="1" dirty="0" smtClean="0"/>
              <a:t>advantages</a:t>
            </a:r>
          </a:p>
          <a:p>
            <a:endParaRPr lang="en-US" sz="1600" dirty="0"/>
          </a:p>
          <a:p>
            <a:r>
              <a:rPr lang="en-US" sz="1600" dirty="0" smtClean="0"/>
              <a:t>      Pad </a:t>
            </a:r>
            <a:r>
              <a:rPr lang="en-US" sz="1600" dirty="0"/>
              <a:t>multiplicity close to </a:t>
            </a:r>
            <a:r>
              <a:rPr lang="en-US" sz="1600" dirty="0" smtClean="0"/>
              <a:t>one</a:t>
            </a:r>
          </a:p>
          <a:p>
            <a:r>
              <a:rPr lang="en-US" sz="1600" dirty="0" smtClean="0"/>
              <a:t>       </a:t>
            </a:r>
            <a:r>
              <a:rPr lang="en-US" sz="1600" dirty="0" smtClean="0">
                <a:latin typeface="Times New Roman"/>
                <a:cs typeface="Times New Roman"/>
              </a:rPr>
              <a:t>→</a:t>
            </a:r>
            <a:r>
              <a:rPr lang="en-US" sz="1600" dirty="0" smtClean="0"/>
              <a:t> easier to calibrate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Better position resolution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smtClean="0">
                <a:latin typeface="Times New Roman"/>
                <a:cs typeface="Times New Roman"/>
              </a:rPr>
              <a:t>→ </a:t>
            </a:r>
            <a:r>
              <a:rPr lang="en-US" sz="1600" dirty="0" smtClean="0"/>
              <a:t>if smaller pads are desired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Thinner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smtClean="0">
                <a:latin typeface="Times New Roman"/>
                <a:cs typeface="Times New Roman"/>
              </a:rPr>
              <a:t>→</a:t>
            </a:r>
            <a:r>
              <a:rPr lang="en-US" sz="1600" dirty="0" smtClean="0"/>
              <a:t> </a:t>
            </a:r>
            <a:r>
              <a:rPr lang="en-US" sz="1600" dirty="0" smtClean="0"/>
              <a:t>saves </a:t>
            </a:r>
            <a:r>
              <a:rPr lang="en-US" sz="1600" dirty="0" smtClean="0"/>
              <a:t>on cost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Higher </a:t>
            </a:r>
            <a:r>
              <a:rPr lang="en-US" sz="1600" dirty="0"/>
              <a:t>rate </a:t>
            </a:r>
            <a:r>
              <a:rPr lang="en-US" sz="1600" dirty="0" smtClean="0"/>
              <a:t>capability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smtClean="0">
                <a:latin typeface="Times New Roman"/>
                <a:cs typeface="Times New Roman"/>
              </a:rPr>
              <a:t>→</a:t>
            </a:r>
            <a:r>
              <a:rPr lang="en-US" sz="1600" dirty="0" smtClean="0"/>
              <a:t>  roughly a factor of 2</a:t>
            </a:r>
          </a:p>
          <a:p>
            <a:endParaRPr lang="en-US" sz="1600" dirty="0"/>
          </a:p>
          <a:p>
            <a:r>
              <a:rPr lang="en-US" b="1" dirty="0" smtClean="0"/>
              <a:t>Status</a:t>
            </a:r>
          </a:p>
          <a:p>
            <a:endParaRPr lang="en-US" sz="1600" dirty="0"/>
          </a:p>
          <a:p>
            <a:r>
              <a:rPr lang="en-US" sz="1600" dirty="0"/>
              <a:t>      Built several large chambers</a:t>
            </a:r>
          </a:p>
          <a:p>
            <a:r>
              <a:rPr lang="en-US" sz="1600" dirty="0"/>
              <a:t>      Tests with </a:t>
            </a:r>
            <a:r>
              <a:rPr lang="en-US" sz="1600" dirty="0" smtClean="0"/>
              <a:t>cosmic </a:t>
            </a:r>
            <a:r>
              <a:rPr lang="en-US" sz="1600" dirty="0"/>
              <a:t>rays very </a:t>
            </a:r>
            <a:r>
              <a:rPr lang="en-US" sz="1600" dirty="0" smtClean="0"/>
              <a:t>successful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smtClean="0">
                <a:latin typeface="Times New Roman"/>
                <a:cs typeface="Times New Roman"/>
              </a:rPr>
              <a:t>→</a:t>
            </a:r>
            <a:r>
              <a:rPr lang="en-US" sz="1600" dirty="0" smtClean="0"/>
              <a:t> chambers ran for months without problems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Both efficiency and pad multiplicity look good</a:t>
            </a:r>
            <a:endParaRPr lang="en-US" sz="1600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685800"/>
            <a:ext cx="2924447" cy="1006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798111"/>
            <a:ext cx="2321243" cy="17409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798111"/>
            <a:ext cx="2321243" cy="174093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173" y="4648200"/>
            <a:ext cx="2103027" cy="1295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514" y="4648202"/>
            <a:ext cx="2103027" cy="12954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123021" y="4343400"/>
            <a:ext cx="1029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Efficiency</a:t>
            </a:r>
            <a:endParaRPr lang="en-US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162800" y="4340423"/>
            <a:ext cx="1507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Pad multiplicity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0"/>
            <a:ext cx="86868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SiD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Hadron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Calorimeter – RPC new 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85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616161"/>
                </a:solidFill>
              </a:rPr>
              <a:t>J.Repond: DHCAL </a:t>
            </a:r>
            <a:endParaRPr lang="en-US">
              <a:solidFill>
                <a:srgbClr val="61616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>
                <a:solidFill>
                  <a:srgbClr val="616161"/>
                </a:solidFill>
              </a:rPr>
              <a:pPr/>
              <a:t>8</a:t>
            </a:fld>
            <a:endParaRPr lang="en-US">
              <a:solidFill>
                <a:srgbClr val="61616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685800"/>
            <a:ext cx="36606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rgbClr val="616161"/>
                </a:solidFill>
                <a:latin typeface="Calibri"/>
              </a:rPr>
              <a:t>High-rate Bakelite RPCs</a:t>
            </a:r>
            <a:endParaRPr lang="en-US" sz="2800" b="1" dirty="0">
              <a:solidFill>
                <a:srgbClr val="616161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3997" y="1192185"/>
            <a:ext cx="43299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616161"/>
                </a:solidFill>
                <a:latin typeface="Calibri"/>
              </a:rPr>
              <a:t>Bakelite does not break like glass,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616161"/>
                </a:solidFill>
                <a:latin typeface="Calibri"/>
              </a:rPr>
              <a:t> </a:t>
            </a:r>
            <a:r>
              <a:rPr lang="en-US" sz="1600" dirty="0" smtClean="0">
                <a:solidFill>
                  <a:srgbClr val="616161"/>
                </a:solidFill>
                <a:latin typeface="Calibri"/>
              </a:rPr>
              <a:t>               is laminated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616161"/>
                </a:solidFill>
                <a:latin typeface="Calibri"/>
              </a:rPr>
              <a:t> </a:t>
            </a:r>
            <a:r>
              <a:rPr lang="en-US" sz="1600" b="1" dirty="0" smtClean="0">
                <a:solidFill>
                  <a:srgbClr val="616161"/>
                </a:solidFill>
                <a:latin typeface="Calibri"/>
              </a:rPr>
              <a:t>   but</a:t>
            </a:r>
            <a:r>
              <a:rPr lang="en-US" sz="1600" dirty="0" smtClean="0">
                <a:solidFill>
                  <a:srgbClr val="616161"/>
                </a:solidFill>
                <a:latin typeface="Calibri"/>
              </a:rPr>
              <a:t> changes </a:t>
            </a:r>
            <a:r>
              <a:rPr lang="en-US" sz="1600" dirty="0" err="1" smtClean="0">
                <a:solidFill>
                  <a:srgbClr val="616161"/>
                </a:solidFill>
                <a:latin typeface="Calibri"/>
              </a:rPr>
              <a:t>R</a:t>
            </a:r>
            <a:r>
              <a:rPr lang="en-US" sz="1600" baseline="-25000" dirty="0" err="1" smtClean="0">
                <a:solidFill>
                  <a:srgbClr val="616161"/>
                </a:solidFill>
                <a:latin typeface="Calibri"/>
              </a:rPr>
              <a:t>bulk</a:t>
            </a:r>
            <a:r>
              <a:rPr lang="en-US" sz="1600" dirty="0" smtClean="0">
                <a:solidFill>
                  <a:srgbClr val="616161"/>
                </a:solidFill>
                <a:latin typeface="Calibri"/>
              </a:rPr>
              <a:t> with dependence on humidity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616161"/>
                </a:solidFill>
                <a:latin typeface="Calibri"/>
              </a:rPr>
              <a:t> </a:t>
            </a:r>
            <a:r>
              <a:rPr lang="en-US" sz="1600" dirty="0" smtClean="0">
                <a:solidFill>
                  <a:srgbClr val="616161"/>
                </a:solidFill>
                <a:latin typeface="Calibri"/>
              </a:rPr>
              <a:t>   </a:t>
            </a:r>
            <a:r>
              <a:rPr lang="en-US" sz="1600" b="1" dirty="0" smtClean="0">
                <a:solidFill>
                  <a:srgbClr val="616161"/>
                </a:solidFill>
                <a:latin typeface="Calibri"/>
              </a:rPr>
              <a:t>but</a:t>
            </a:r>
            <a:r>
              <a:rPr lang="en-US" sz="1600" dirty="0" smtClean="0">
                <a:solidFill>
                  <a:srgbClr val="616161"/>
                </a:solidFill>
                <a:latin typeface="Calibri"/>
              </a:rPr>
              <a:t> needs to be coated with linseed oil </a:t>
            </a:r>
            <a:endParaRPr lang="en-US" sz="1600" dirty="0">
              <a:solidFill>
                <a:srgbClr val="616161"/>
              </a:solidFill>
              <a:latin typeface="Calibri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4135582" y="1730794"/>
            <a:ext cx="4816033" cy="4223266"/>
            <a:chOff x="533400" y="2286000"/>
            <a:chExt cx="4816033" cy="4223266"/>
          </a:xfrm>
        </p:grpSpPr>
        <p:sp>
          <p:nvSpPr>
            <p:cNvPr id="9" name="Rectangle 8"/>
            <p:cNvSpPr/>
            <p:nvPr/>
          </p:nvSpPr>
          <p:spPr>
            <a:xfrm>
              <a:off x="533400" y="2667000"/>
              <a:ext cx="3200400" cy="3124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flipH="1" flipV="1">
              <a:off x="1295399" y="2667000"/>
              <a:ext cx="1" cy="31242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 flipV="1">
              <a:off x="2133599" y="2667000"/>
              <a:ext cx="1" cy="31242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 flipV="1">
              <a:off x="2895600" y="2667000"/>
              <a:ext cx="1" cy="31242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1295401" y="3048000"/>
              <a:ext cx="76200" cy="27432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133600" y="2667000"/>
              <a:ext cx="76200" cy="27432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95600" y="3048000"/>
              <a:ext cx="76200" cy="27432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14400" y="5791200"/>
              <a:ext cx="762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276600" y="5791200"/>
              <a:ext cx="762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838200" y="3276600"/>
              <a:ext cx="152400" cy="1524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838200" y="4191000"/>
              <a:ext cx="152400" cy="1524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838200" y="5029200"/>
              <a:ext cx="152400" cy="1524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1676400" y="3276600"/>
              <a:ext cx="152400" cy="1524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1676400" y="4191000"/>
              <a:ext cx="152400" cy="1524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1676400" y="5029200"/>
              <a:ext cx="152400" cy="1524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2438400" y="3276600"/>
              <a:ext cx="152400" cy="1524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2438400" y="4191000"/>
              <a:ext cx="152400" cy="1524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2438400" y="5029200"/>
              <a:ext cx="152400" cy="1524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3276600" y="3276600"/>
              <a:ext cx="152400" cy="1524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3276600" y="4191000"/>
              <a:ext cx="152400" cy="1524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3276600" y="5029200"/>
              <a:ext cx="152400" cy="1524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952500" y="5562600"/>
              <a:ext cx="0" cy="685800"/>
            </a:xfrm>
            <a:prstGeom prst="straightConnector1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914400" y="3962400"/>
              <a:ext cx="0" cy="685800"/>
            </a:xfrm>
            <a:prstGeom prst="straightConnector1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V="1">
              <a:off x="2514600" y="3962400"/>
              <a:ext cx="0" cy="685800"/>
            </a:xfrm>
            <a:prstGeom prst="straightConnector1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990600" y="2819400"/>
              <a:ext cx="685800" cy="0"/>
            </a:xfrm>
            <a:prstGeom prst="straightConnector1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2590800" y="2819400"/>
              <a:ext cx="685800" cy="0"/>
            </a:xfrm>
            <a:prstGeom prst="straightConnector1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1828800" y="5562600"/>
              <a:ext cx="685800" cy="0"/>
            </a:xfrm>
            <a:prstGeom prst="straightConnector1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1752600" y="3940629"/>
              <a:ext cx="0" cy="707571"/>
            </a:xfrm>
            <a:prstGeom prst="straightConnector1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3352800" y="3962400"/>
              <a:ext cx="0" cy="707571"/>
            </a:xfrm>
            <a:prstGeom prst="straightConnector1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3352800" y="5486400"/>
              <a:ext cx="0" cy="707571"/>
            </a:xfrm>
            <a:prstGeom prst="straightConnector1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533400" y="6077535"/>
              <a:ext cx="10025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srgbClr val="616161"/>
                  </a:solidFill>
                  <a:latin typeface="Calibri"/>
                </a:rPr>
                <a:t>Gas inlet</a:t>
              </a:r>
              <a:endParaRPr lang="en-US" dirty="0">
                <a:solidFill>
                  <a:srgbClr val="616161"/>
                </a:solidFill>
                <a:latin typeface="Calibri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740472" y="6139934"/>
              <a:ext cx="11484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srgbClr val="616161"/>
                  </a:solidFill>
                  <a:latin typeface="Calibri"/>
                </a:rPr>
                <a:t>Gas outlet</a:t>
              </a:r>
              <a:endParaRPr lang="en-US" dirty="0">
                <a:solidFill>
                  <a:srgbClr val="616161"/>
                </a:solidFill>
                <a:latin typeface="Calibri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112115" y="2819400"/>
              <a:ext cx="10232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srgbClr val="616161"/>
                  </a:solidFill>
                  <a:latin typeface="Calibri"/>
                </a:rPr>
                <a:t>Gas flow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srgbClr val="616161"/>
                  </a:solidFill>
                  <a:latin typeface="Calibri"/>
                </a:rPr>
                <a:t>direction</a:t>
              </a:r>
              <a:endParaRPr lang="en-US" dirty="0">
                <a:solidFill>
                  <a:srgbClr val="616161"/>
                </a:solidFill>
                <a:latin typeface="Calibri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114800" y="2286000"/>
              <a:ext cx="12346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srgbClr val="616161"/>
                  </a:solidFill>
                  <a:latin typeface="Calibri"/>
                </a:rPr>
                <a:t>Fishing line</a:t>
              </a:r>
              <a:endParaRPr lang="en-US" dirty="0">
                <a:solidFill>
                  <a:srgbClr val="616161"/>
                </a:solidFill>
                <a:latin typeface="Calibri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114800" y="3572470"/>
              <a:ext cx="119936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srgbClr val="616161"/>
                  </a:solidFill>
                  <a:latin typeface="Calibri"/>
                </a:rPr>
                <a:t>Sleeve 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>
                  <a:solidFill>
                    <a:srgbClr val="616161"/>
                  </a:solidFill>
                  <a:latin typeface="Calibri"/>
                </a:rPr>
                <a:t>a</a:t>
              </a:r>
              <a:r>
                <a:rPr lang="en-US" dirty="0" smtClean="0">
                  <a:solidFill>
                    <a:srgbClr val="616161"/>
                  </a:solidFill>
                  <a:latin typeface="Calibri"/>
                </a:rPr>
                <a:t>round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>
                  <a:solidFill>
                    <a:srgbClr val="616161"/>
                  </a:solidFill>
                  <a:latin typeface="Calibri"/>
                </a:rPr>
                <a:t>f</a:t>
              </a:r>
              <a:r>
                <a:rPr lang="en-US" dirty="0" smtClean="0">
                  <a:solidFill>
                    <a:srgbClr val="616161"/>
                  </a:solidFill>
                  <a:latin typeface="Calibri"/>
                </a:rPr>
                <a:t>ishing line</a:t>
              </a:r>
              <a:endParaRPr lang="en-US" dirty="0">
                <a:solidFill>
                  <a:srgbClr val="616161"/>
                </a:solidFill>
                <a:latin typeface="Calibri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114800" y="4687669"/>
              <a:ext cx="12041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srgbClr val="616161"/>
                  </a:solidFill>
                  <a:latin typeface="Calibri"/>
                </a:rPr>
                <a:t>Additional 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srgbClr val="616161"/>
                  </a:solidFill>
                  <a:latin typeface="Calibri"/>
                </a:rPr>
                <a:t>spacer</a:t>
              </a:r>
              <a:endParaRPr lang="en-US" dirty="0">
                <a:solidFill>
                  <a:srgbClr val="616161"/>
                </a:solidFill>
                <a:latin typeface="Calibri"/>
              </a:endParaRPr>
            </a:p>
          </p:txBody>
        </p:sp>
        <p:cxnSp>
          <p:nvCxnSpPr>
            <p:cNvPr id="45" name="Straight Arrow Connector 44"/>
            <p:cNvCxnSpPr>
              <a:stCxn id="42" idx="1"/>
            </p:cNvCxnSpPr>
            <p:nvPr/>
          </p:nvCxnSpPr>
          <p:spPr>
            <a:xfrm flipH="1">
              <a:off x="2895600" y="2470666"/>
              <a:ext cx="1219200" cy="27253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H="1" flipV="1">
              <a:off x="3429000" y="2819400"/>
              <a:ext cx="685800" cy="1846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H="1" flipV="1">
              <a:off x="2933700" y="3572470"/>
              <a:ext cx="1181100" cy="23753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>
              <a:endCxn id="29" idx="6"/>
            </p:cNvCxnSpPr>
            <p:nvPr/>
          </p:nvCxnSpPr>
          <p:spPr>
            <a:xfrm flipH="1">
              <a:off x="3429000" y="4961930"/>
              <a:ext cx="647700" cy="14347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228600" y="2362200"/>
            <a:ext cx="356687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616161"/>
                </a:solidFill>
                <a:latin typeface="Calibri"/>
              </a:rPr>
              <a:t>Use of low </a:t>
            </a:r>
            <a:r>
              <a:rPr lang="en-US" dirty="0" err="1" smtClean="0">
                <a:solidFill>
                  <a:srgbClr val="616161"/>
                </a:solidFill>
                <a:latin typeface="Calibri"/>
              </a:rPr>
              <a:t>R</a:t>
            </a:r>
            <a:r>
              <a:rPr lang="en-US" baseline="-25000" dirty="0" err="1" smtClean="0">
                <a:solidFill>
                  <a:srgbClr val="616161"/>
                </a:solidFill>
                <a:latin typeface="Calibri"/>
              </a:rPr>
              <a:t>bulk</a:t>
            </a:r>
            <a:r>
              <a:rPr lang="en-US" baseline="-25000" dirty="0" smtClean="0">
                <a:solidFill>
                  <a:srgbClr val="616161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616161"/>
                </a:solidFill>
                <a:latin typeface="Calibri"/>
              </a:rPr>
              <a:t> Bakelite with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616161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616161"/>
                </a:solidFill>
                <a:latin typeface="Calibri"/>
              </a:rPr>
              <a:t> </a:t>
            </a:r>
            <a:r>
              <a:rPr lang="en-US" dirty="0" err="1" smtClean="0">
                <a:solidFill>
                  <a:srgbClr val="616161"/>
                </a:solidFill>
                <a:latin typeface="Calibri"/>
              </a:rPr>
              <a:t>R</a:t>
            </a:r>
            <a:r>
              <a:rPr lang="en-US" baseline="-25000" dirty="0" err="1" smtClean="0">
                <a:solidFill>
                  <a:srgbClr val="616161"/>
                </a:solidFill>
                <a:latin typeface="Calibri"/>
              </a:rPr>
              <a:t>bulk</a:t>
            </a:r>
            <a:r>
              <a:rPr lang="en-US" dirty="0" smtClean="0">
                <a:solidFill>
                  <a:srgbClr val="616161"/>
                </a:solidFill>
                <a:latin typeface="Calibri"/>
              </a:rPr>
              <a:t> ~ 10</a:t>
            </a:r>
            <a:r>
              <a:rPr lang="en-US" baseline="30000" dirty="0" smtClean="0">
                <a:solidFill>
                  <a:srgbClr val="616161"/>
                </a:solidFill>
                <a:latin typeface="Calibri"/>
              </a:rPr>
              <a:t>8</a:t>
            </a:r>
            <a:r>
              <a:rPr lang="en-US" dirty="0" smtClean="0">
                <a:solidFill>
                  <a:srgbClr val="616161"/>
                </a:solidFill>
                <a:latin typeface="Calibri"/>
              </a:rPr>
              <a:t> - 10</a:t>
            </a:r>
            <a:r>
              <a:rPr lang="en-US" baseline="30000" dirty="0" smtClean="0">
                <a:solidFill>
                  <a:srgbClr val="616161"/>
                </a:solidFill>
                <a:latin typeface="Calibri"/>
              </a:rPr>
              <a:t>10</a:t>
            </a:r>
            <a:r>
              <a:rPr lang="en-US" dirty="0" smtClean="0">
                <a:solidFill>
                  <a:srgbClr val="616161"/>
                </a:solidFill>
                <a:latin typeface="Calibri"/>
              </a:rPr>
              <a:t> and/or Bakelite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616161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616161"/>
                </a:solidFill>
                <a:latin typeface="Calibri"/>
              </a:rPr>
              <a:t> with resistive layer close to gas gap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616161"/>
              </a:solidFill>
              <a:latin typeface="Calibri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616161"/>
                </a:solidFill>
                <a:latin typeface="Calibri"/>
              </a:rPr>
              <a:t>Several chambers built at ANL</a:t>
            </a:r>
            <a:endParaRPr lang="en-US" dirty="0">
              <a:solidFill>
                <a:srgbClr val="616161"/>
              </a:solidFill>
              <a:latin typeface="Calibri"/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54" y="3879510"/>
            <a:ext cx="2674997" cy="2006248"/>
          </a:xfrm>
          <a:prstGeom prst="rect">
            <a:avLst/>
          </a:prstGeom>
        </p:spPr>
      </p:pic>
      <p:sp>
        <p:nvSpPr>
          <p:cNvPr id="51" name="Rectangle 50"/>
          <p:cNvSpPr/>
          <p:nvPr/>
        </p:nvSpPr>
        <p:spPr bwMode="auto">
          <a:xfrm>
            <a:off x="6354983" y="914400"/>
            <a:ext cx="1996633" cy="415498"/>
          </a:xfrm>
          <a:prstGeom prst="rect">
            <a:avLst/>
          </a:prstGeom>
          <a:solidFill>
            <a:srgbClr val="72361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mtClean="0">
              <a:solidFill>
                <a:srgbClr val="616161"/>
              </a:solidFill>
              <a:latin typeface="Calibri" pitchFamily="34" charset="0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6354887" y="1173481"/>
            <a:ext cx="1996633" cy="45719"/>
          </a:xfrm>
          <a:prstGeom prst="rect">
            <a:avLst/>
          </a:prstGeom>
          <a:solidFill>
            <a:schemeClr val="bg2">
              <a:lumMod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mtClean="0">
              <a:solidFill>
                <a:srgbClr val="616161"/>
              </a:solidFill>
              <a:latin typeface="Calibri" pitchFamily="34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6354983" y="1274549"/>
            <a:ext cx="1996633" cy="41549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dirty="0" smtClean="0">
                <a:solidFill>
                  <a:srgbClr val="616161"/>
                </a:solidFill>
                <a:latin typeface="Calibri" pitchFamily="34" charset="0"/>
              </a:rPr>
              <a:t>Gas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972300" y="668030"/>
            <a:ext cx="13805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 smtClean="0">
                <a:solidFill>
                  <a:srgbClr val="616161"/>
                </a:solidFill>
                <a:latin typeface="Calibri"/>
              </a:rPr>
              <a:t>Resistive layer for HV</a:t>
            </a:r>
            <a:endParaRPr lang="en-US" sz="1050" b="1" dirty="0">
              <a:solidFill>
                <a:srgbClr val="616161"/>
              </a:solidFill>
              <a:latin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28600" y="0"/>
            <a:ext cx="86868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SiD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Hadron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Calorimeter – RPC new 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5954060"/>
            <a:ext cx="7746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sym typeface="Wingdings 3"/>
              </a:rPr>
              <a:t> All activity is now stopped on the RPC-DHCAL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90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86868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SiD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Hadron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Calorimeter - Options 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745" y="1911535"/>
            <a:ext cx="3733800" cy="410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57586" y="796635"/>
            <a:ext cx="2486025" cy="241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598" y="3823514"/>
            <a:ext cx="3049509" cy="3034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15530" y="838200"/>
            <a:ext cx="236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latin typeface="Calibri" pitchFamily="34" charset="0"/>
                <a:cs typeface="Calibri" pitchFamily="34" charset="0"/>
              </a:rPr>
              <a:t>Scintillator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AHCAL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962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  <a:cs typeface="Calibri" pitchFamily="34" charset="0"/>
              </a:rPr>
              <a:t>GEM DHCAL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4338" name="Picture 2" descr="CAlorimeter for the LInear Collider Experimen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838200"/>
            <a:ext cx="1286930" cy="6096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516" y="933492"/>
            <a:ext cx="2458203" cy="2139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306908"/>
            <a:ext cx="153352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48545" y="3306908"/>
            <a:ext cx="471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-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2993" y="3232839"/>
            <a:ext cx="15716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64516" y="3232851"/>
            <a:ext cx="1020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hadron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97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9118</TotalTime>
  <Words>949</Words>
  <Application>Microsoft Office PowerPoint</Application>
  <PresentationFormat>On-screen Show (4:3)</PresentationFormat>
  <Paragraphs>214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Texas at Arlington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oit</dc:creator>
  <cp:lastModifiedBy>oit</cp:lastModifiedBy>
  <cp:revision>20</cp:revision>
  <dcterms:created xsi:type="dcterms:W3CDTF">2015-04-10T22:52:02Z</dcterms:created>
  <dcterms:modified xsi:type="dcterms:W3CDTF">2015-04-23T05:30:06Z</dcterms:modified>
</cp:coreProperties>
</file>