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26"/>
  </p:notesMasterIdLst>
  <p:handoutMasterIdLst>
    <p:handoutMasterId r:id="rId27"/>
  </p:handoutMasterIdLst>
  <p:sldIdLst>
    <p:sldId id="536" r:id="rId2"/>
    <p:sldId id="618" r:id="rId3"/>
    <p:sldId id="626" r:id="rId4"/>
    <p:sldId id="551" r:id="rId5"/>
    <p:sldId id="539" r:id="rId6"/>
    <p:sldId id="514" r:id="rId7"/>
    <p:sldId id="632" r:id="rId8"/>
    <p:sldId id="540" r:id="rId9"/>
    <p:sldId id="633" r:id="rId10"/>
    <p:sldId id="634" r:id="rId11"/>
    <p:sldId id="569" r:id="rId12"/>
    <p:sldId id="579" r:id="rId13"/>
    <p:sldId id="588" r:id="rId14"/>
    <p:sldId id="619" r:id="rId15"/>
    <p:sldId id="562" r:id="rId16"/>
    <p:sldId id="599" r:id="rId17"/>
    <p:sldId id="548" r:id="rId18"/>
    <p:sldId id="622" r:id="rId19"/>
    <p:sldId id="639" r:id="rId20"/>
    <p:sldId id="640" r:id="rId21"/>
    <p:sldId id="637" r:id="rId22"/>
    <p:sldId id="638" r:id="rId23"/>
    <p:sldId id="608" r:id="rId24"/>
    <p:sldId id="614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5pPr>
    <a:lvl6pPr marL="2286000" algn="l" defTabSz="457200" rtl="0" eaLnBrk="1" latinLnBrk="0" hangingPunct="1"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6pPr>
    <a:lvl7pPr marL="2743200" algn="l" defTabSz="457200" rtl="0" eaLnBrk="1" latinLnBrk="0" hangingPunct="1"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7pPr>
    <a:lvl8pPr marL="3200400" algn="l" defTabSz="457200" rtl="0" eaLnBrk="1" latinLnBrk="0" hangingPunct="1"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8pPr>
    <a:lvl9pPr marL="3657600" algn="l" defTabSz="457200" rtl="0" eaLnBrk="1" latinLnBrk="0" hangingPunct="1">
      <a:defRPr kumimoji="1" sz="2400" kern="1200">
        <a:solidFill>
          <a:srgbClr val="008080"/>
        </a:solidFill>
        <a:latin typeface="Helvetica" charset="0"/>
        <a:ea typeface="Osaka" charset="-128"/>
        <a:cs typeface="Osaka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19D0"/>
    <a:srgbClr val="EAF4AF"/>
    <a:srgbClr val="ECEEA3"/>
    <a:srgbClr val="240489"/>
    <a:srgbClr val="0C0E40"/>
    <a:srgbClr val="F5899E"/>
    <a:srgbClr val="91B055"/>
    <a:srgbClr val="72DC6F"/>
    <a:srgbClr val="85FF82"/>
    <a:srgbClr val="C8F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間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間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中間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8787" autoAdjust="0"/>
  </p:normalViewPr>
  <p:slideViewPr>
    <p:cSldViewPr>
      <p:cViewPr>
        <p:scale>
          <a:sx n="120" d="100"/>
          <a:sy n="120" d="100"/>
        </p:scale>
        <p:origin x="-64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4" d="100"/>
          <a:sy n="94" d="100"/>
        </p:scale>
        <p:origin x="-266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ehnke\ilc\ILD\organisation\IA\election\ildinst_instlist_val-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Sheet2!$A$24:$A$40</c:f>
              <c:strCache>
                <c:ptCount val="17"/>
                <c:pt idx="0">
                  <c:v>Austria</c:v>
                </c:pt>
                <c:pt idx="1">
                  <c:v>Belgium</c:v>
                </c:pt>
                <c:pt idx="2">
                  <c:v>Canada</c:v>
                </c:pt>
                <c:pt idx="3">
                  <c:v>China</c:v>
                </c:pt>
                <c:pt idx="4">
                  <c:v>Czech Republic</c:v>
                </c:pt>
                <c:pt idx="5">
                  <c:v>France</c:v>
                </c:pt>
                <c:pt idx="6">
                  <c:v>Germany</c:v>
                </c:pt>
                <c:pt idx="7">
                  <c:v>India</c:v>
                </c:pt>
                <c:pt idx="8">
                  <c:v>Japan</c:v>
                </c:pt>
                <c:pt idx="9">
                  <c:v>Netherlands</c:v>
                </c:pt>
                <c:pt idx="10">
                  <c:v>Oman</c:v>
                </c:pt>
                <c:pt idx="11">
                  <c:v>Poland</c:v>
                </c:pt>
                <c:pt idx="12">
                  <c:v>Republic of Korea</c:v>
                </c:pt>
                <c:pt idx="13">
                  <c:v>Russia</c:v>
                </c:pt>
                <c:pt idx="14">
                  <c:v>Spain</c:v>
                </c:pt>
                <c:pt idx="15">
                  <c:v>United Kingdom</c:v>
                </c:pt>
                <c:pt idx="16">
                  <c:v>USA</c:v>
                </c:pt>
              </c:strCache>
            </c:strRef>
          </c:cat>
          <c:val>
            <c:numRef>
              <c:f>Sheet2!$B$24:$B$40</c:f>
              <c:numCache>
                <c:formatCode>General</c:formatCode>
                <c:ptCount val="17"/>
                <c:pt idx="0">
                  <c:v>1.0</c:v>
                </c:pt>
                <c:pt idx="1">
                  <c:v>1.0</c:v>
                </c:pt>
                <c:pt idx="2">
                  <c:v>3.0</c:v>
                </c:pt>
                <c:pt idx="3">
                  <c:v>1.0</c:v>
                </c:pt>
                <c:pt idx="4">
                  <c:v>2.0</c:v>
                </c:pt>
                <c:pt idx="5">
                  <c:v>8.0</c:v>
                </c:pt>
                <c:pt idx="6">
                  <c:v>9.0</c:v>
                </c:pt>
                <c:pt idx="7">
                  <c:v>2.0</c:v>
                </c:pt>
                <c:pt idx="8">
                  <c:v>9.0</c:v>
                </c:pt>
                <c:pt idx="9">
                  <c:v>1.0</c:v>
                </c:pt>
                <c:pt idx="10">
                  <c:v>1.0</c:v>
                </c:pt>
                <c:pt idx="11">
                  <c:v>3.0</c:v>
                </c:pt>
                <c:pt idx="12">
                  <c:v>1.0</c:v>
                </c:pt>
                <c:pt idx="13">
                  <c:v>5.0</c:v>
                </c:pt>
                <c:pt idx="14">
                  <c:v>4.0</c:v>
                </c:pt>
                <c:pt idx="15">
                  <c:v>3.0</c:v>
                </c:pt>
                <c:pt idx="16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5525256"/>
        <c:axId val="2089229112"/>
      </c:barChart>
      <c:catAx>
        <c:axId val="-213552525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9229112"/>
        <c:crosses val="autoZero"/>
        <c:auto val="1"/>
        <c:lblAlgn val="ctr"/>
        <c:lblOffset val="100"/>
        <c:noMultiLvlLbl val="0"/>
      </c:catAx>
      <c:valAx>
        <c:axId val="2089229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5525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altLang="ja-JP"/>
              <a:t>Hitoshi Yamamoto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01E77121-1F7F-8249-B319-863F48905AAA}" type="datetime1">
              <a:rPr lang="en-US" altLang="ja-JP"/>
              <a:pPr>
                <a:defRPr/>
              </a:pPr>
              <a:t>15/04/23</a:t>
            </a:fld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ja-JP" altLang="en-US"/>
              <a:t>タイトル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8A8EE95A-9FDF-0840-BF01-059B92A956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62353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2 レベル</a:t>
            </a:r>
          </a:p>
          <a:p>
            <a:pPr lvl="2"/>
            <a:r>
              <a:rPr lang="ja-JP" altLang="en-US"/>
              <a:t>第 3 レベル</a:t>
            </a:r>
          </a:p>
          <a:p>
            <a:pPr lvl="3"/>
            <a:r>
              <a:rPr lang="ja-JP" altLang="en-US"/>
              <a:t>第 4 レベル</a:t>
            </a:r>
          </a:p>
          <a:p>
            <a:pPr lvl="4"/>
            <a:r>
              <a:rPr lang="ja-JP" altLang="en-US"/>
              <a:t>第 5 レベル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B1637C22-FAA0-6447-A243-6B6113CD344F}" type="datetime1">
              <a:rPr lang="en-US" altLang="ja-JP"/>
              <a:pPr>
                <a:defRPr/>
              </a:pPr>
              <a:t>15/04/23</a:t>
            </a:fld>
            <a:endParaRPr lang="en-US" altLang="ja-JP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680406C6-2C81-774D-8896-F08C6C66B7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76517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-108" charset="0"/>
        <a:ea typeface="平成明朝" pitchFamily="8" charset="-128"/>
        <a:cs typeface="平成明朝" pitchFamily="8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-108" charset="0"/>
        <a:ea typeface="平成明朝" pitchFamily="8" charset="-128"/>
        <a:cs typeface="平成明朝" pitchFamily="8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-108" charset="0"/>
        <a:ea typeface="平成明朝" pitchFamily="8" charset="-128"/>
        <a:cs typeface="平成明朝" pitchFamily="8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-108" charset="0"/>
        <a:ea typeface="平成明朝" pitchFamily="8" charset="-128"/>
        <a:cs typeface="平成明朝" pitchFamily="8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-108" charset="0"/>
        <a:ea typeface="平成明朝" pitchFamily="8" charset="-128"/>
        <a:cs typeface="平成明朝" pitchFamily="8" charset="-128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>
            <a:lvl1pPr algn="l">
              <a:buFont typeface="Wingdings" charset="2"/>
              <a:buChar char="n"/>
              <a:defRPr sz="2400">
                <a:latin typeface="+mj-ea"/>
                <a:ea typeface="+mj-ea"/>
              </a:defRPr>
            </a:lvl1pPr>
            <a:lvl2pPr>
              <a:defRPr sz="2200">
                <a:latin typeface="+mj-ea"/>
                <a:ea typeface="+mj-ea"/>
              </a:defRPr>
            </a:lvl2pPr>
            <a:lvl3pPr>
              <a:defRPr sz="2000">
                <a:latin typeface="+mj-ea"/>
                <a:ea typeface="+mj-ea"/>
              </a:defRPr>
            </a:lvl3pPr>
            <a:lvl4pPr>
              <a:defRPr sz="1800">
                <a:latin typeface="+mj-ea"/>
                <a:ea typeface="+mj-ea"/>
              </a:defRPr>
            </a:lvl4pPr>
            <a:lvl5pPr>
              <a:defRPr sz="1600">
                <a:latin typeface="+mj-ea"/>
                <a:ea typeface="+mj-ea"/>
              </a:defRPr>
            </a:lvl5pPr>
          </a:lstStyle>
          <a:p>
            <a:pPr lvl="0" eaLnBrk="1" latinLnBrk="0" hangingPunct="1"/>
            <a:r>
              <a:rPr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kumimoji="0" 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1CFF6-1752-47FA-957E-24062CFE237D}" type="datetimeFigureOut">
              <a:rPr lang="en-US" smtClean="0"/>
              <a:t>15/04/23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717A6A-032C-4860-98DA-292ACF9EF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C69249-2D10-4E74-A2F0-D9C02BCA304A}" type="datetimeFigureOut">
              <a:rPr lang="en-US" smtClean="0"/>
              <a:t>15/04/23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17F189-A4DA-4CDF-8666-73FBEF9FC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8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C69249-2D10-4E74-A2F0-D9C02BCA304A}" type="datetimeFigureOut">
              <a:rPr lang="en-US" smtClean="0"/>
              <a:t>15/04/23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17F189-A4DA-4CDF-8666-73FBEF9FC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2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2.emf"/><Relationship Id="rId7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EAF4AF"/>
            </a:gs>
            <a:gs pos="100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219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3962400"/>
            <a:ext cx="8229600" cy="152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endParaRPr kumimoji="0" lang="en-US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7239" y="217669"/>
            <a:ext cx="2775432" cy="521208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14400" y="696459"/>
            <a:ext cx="8229600" cy="381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1" sz="4000" b="1" kern="1200" cap="none" baseline="0">
          <a:ln w="6350">
            <a:noFill/>
          </a:ln>
          <a:solidFill>
            <a:schemeClr val="accent3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548640" indent="-411480" algn="ctr" rtl="0" eaLnBrk="1" latinLnBrk="0" hangingPunct="1">
        <a:spcBef>
          <a:spcPct val="20000"/>
        </a:spcBef>
        <a:buClrTx/>
        <a:buSzPct val="65000"/>
        <a:buFont typeface="Wingdings" charset="2"/>
        <a:buNone/>
        <a:defRPr kumimoji="1" sz="2000" b="0" i="0" kern="1200">
          <a:solidFill>
            <a:schemeClr val="accent4">
              <a:lumMod val="75000"/>
            </a:schemeClr>
          </a:solidFill>
          <a:latin typeface="ＭＳ ゴシック"/>
          <a:ea typeface="ＭＳ ゴシック"/>
          <a:cs typeface="ＭＳ ゴシック"/>
        </a:defRPr>
      </a:lvl1pPr>
      <a:lvl2pPr marL="868680" indent="-283464" algn="l" rtl="0" eaLnBrk="1" latinLnBrk="0" hangingPunct="1">
        <a:spcBef>
          <a:spcPct val="20000"/>
        </a:spcBef>
        <a:buClrTx/>
        <a:buSzPct val="80000"/>
        <a:buFont typeface="Wingdings" charset="2"/>
        <a:buChar char="l"/>
        <a:defRPr kumimoji="1" sz="2400" b="0" i="0" kern="1200">
          <a:solidFill>
            <a:srgbClr val="800000"/>
          </a:solidFill>
          <a:latin typeface="ＭＳ ゴシック"/>
          <a:ea typeface="ＭＳ ゴシック"/>
          <a:cs typeface="ＭＳ ゴシック"/>
        </a:defRPr>
      </a:lvl2pPr>
      <a:lvl3pPr marL="1133856" indent="-228600" algn="l" rtl="0" eaLnBrk="1" latinLnBrk="0" hangingPunct="1">
        <a:spcBef>
          <a:spcPct val="20000"/>
        </a:spcBef>
        <a:buClrTx/>
        <a:buSzPct val="95000"/>
        <a:buFont typeface="Arial"/>
        <a:buChar char="•"/>
        <a:defRPr kumimoji="1" sz="2200" b="0" i="0" kern="1200">
          <a:solidFill>
            <a:schemeClr val="bg1"/>
          </a:solidFill>
          <a:latin typeface="ＭＳ Ｐゴシック"/>
          <a:ea typeface="ＭＳ Ｐゴシック"/>
          <a:cs typeface="ＭＳ Ｐゴシック"/>
        </a:defRPr>
      </a:lvl3pPr>
      <a:lvl4pPr marL="1353312" indent="-182880" algn="l" rtl="0" eaLnBrk="1" latinLnBrk="0" hangingPunct="1">
        <a:spcBef>
          <a:spcPct val="20000"/>
        </a:spcBef>
        <a:buClrTx/>
        <a:buSzPct val="100000"/>
        <a:buFont typeface="Wingdings 3"/>
        <a:buChar char=""/>
        <a:defRPr kumimoji="1" sz="2000" b="0" i="0" kern="1200">
          <a:solidFill>
            <a:schemeClr val="bg1"/>
          </a:solidFill>
          <a:latin typeface="ＭＳ Ｐゴシック"/>
          <a:ea typeface="ＭＳ Ｐゴシック"/>
          <a:cs typeface="ＭＳ Ｐゴシック"/>
        </a:defRPr>
      </a:lvl4pPr>
      <a:lvl5pPr marL="1545336" indent="-182880" algn="l" rtl="0" eaLnBrk="1" latinLnBrk="0" hangingPunct="1">
        <a:spcBef>
          <a:spcPct val="20000"/>
        </a:spcBef>
        <a:buClrTx/>
        <a:buFont typeface="Wingdings 2"/>
        <a:buChar char=""/>
        <a:defRPr kumimoji="1" sz="2000" b="0" i="0" kern="1200">
          <a:solidFill>
            <a:schemeClr val="bg1"/>
          </a:solidFill>
          <a:latin typeface="ＭＳ Ｐゴシック"/>
          <a:ea typeface="ＭＳ Ｐゴシック"/>
          <a:cs typeface="ＭＳ Ｐゴシック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tiff"/><Relationship Id="rId3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Relationship Id="rId3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08012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LCC Physics and Detector Report 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23728" y="4005064"/>
            <a:ext cx="4896544" cy="172819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kumimoji="1" lang="en-US" altLang="ja-JP" sz="1800" dirty="0" smtClean="0"/>
              <a:t>Hitoshi Yamamoto</a:t>
            </a:r>
          </a:p>
          <a:p>
            <a:pPr marL="137160" indent="0" algn="ctr">
              <a:buNone/>
            </a:pPr>
            <a:endParaRPr lang="en-US" altLang="ja-JP" sz="1800" dirty="0"/>
          </a:p>
          <a:p>
            <a:pPr marL="137160" indent="0" algn="ctr">
              <a:buNone/>
            </a:pPr>
            <a:r>
              <a:rPr lang="en-US" altLang="ja-JP" sz="1800" dirty="0" smtClean="0"/>
              <a:t>ALCW 2015</a:t>
            </a:r>
          </a:p>
          <a:p>
            <a:pPr marL="137160" indent="0" algn="ctr">
              <a:buNone/>
            </a:pPr>
            <a:r>
              <a:rPr lang="en-US" altLang="ja-JP" sz="1800" dirty="0" smtClean="0"/>
              <a:t>April</a:t>
            </a:r>
            <a:r>
              <a:rPr kumimoji="1" lang="en-US" altLang="ja-JP" sz="1800" dirty="0" smtClean="0"/>
              <a:t> </a:t>
            </a:r>
            <a:r>
              <a:rPr lang="en-US" altLang="ja-JP" sz="1800" dirty="0" smtClean="0"/>
              <a:t>22</a:t>
            </a:r>
            <a:r>
              <a:rPr kumimoji="1" lang="en-US" altLang="ja-JP" sz="1800" dirty="0" smtClean="0"/>
              <a:t>, 2015</a:t>
            </a:r>
            <a:endParaRPr kumimoji="1" lang="ja-JP" altLang="en-US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7715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1840" y="0"/>
            <a:ext cx="6032996" cy="762000"/>
          </a:xfrm>
        </p:spPr>
        <p:txBody>
          <a:bodyPr/>
          <a:lstStyle/>
          <a:p>
            <a:r>
              <a:rPr lang="en-US" altLang="ja-JP" dirty="0" smtClean="0"/>
              <a:t>New Particle Search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738" y="1124744"/>
            <a:ext cx="3325137" cy="309634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103341"/>
            <a:ext cx="3394720" cy="314931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5536" y="4365104"/>
            <a:ext cx="455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0000"/>
                </a:solidFill>
              </a:rPr>
              <a:t>LHC:</a:t>
            </a:r>
            <a:endParaRPr lang="en-US" altLang="ja-JP" sz="1800" dirty="0" smtClean="0">
              <a:solidFill>
                <a:srgbClr val="000000"/>
              </a:solidFill>
            </a:endParaRP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Difficulty when mass difference is small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16016" y="4221088"/>
            <a:ext cx="42385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</a:rPr>
              <a:t>ILC: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Good sensitivity up to kinematic limit for</a:t>
            </a:r>
          </a:p>
          <a:p>
            <a:r>
              <a:rPr kumimoji="1" lang="en-US" altLang="ja-JP" sz="1800" dirty="0" smtClean="0">
                <a:solidFill>
                  <a:srgbClr val="000000"/>
                </a:solidFill>
              </a:rPr>
              <a:t>(essentially) any mass difference</a:t>
            </a:r>
            <a:endParaRPr kumimoji="1" lang="ja-JP" altLang="en-US" sz="1800" dirty="0">
              <a:solidFill>
                <a:srgbClr val="000000"/>
              </a:solidFill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1790699" y="3365500"/>
          <a:ext cx="11969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数式" r:id="rId5" imgW="660400" imgH="203200" progId="Equation.3">
                  <p:embed/>
                </p:oleObj>
              </mc:Choice>
              <mc:Fallback>
                <p:oleObj name="数式" r:id="rId5" imgW="660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699" y="3365500"/>
                        <a:ext cx="11969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95536" y="5157192"/>
            <a:ext cx="84376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 smtClean="0">
                <a:solidFill>
                  <a:srgbClr val="800000"/>
                </a:solidFill>
              </a:rPr>
              <a:t>In general (even when no near degeneracy): </a:t>
            </a:r>
          </a:p>
          <a:p>
            <a:r>
              <a:rPr lang="en-US" altLang="ja-JP" sz="1800" dirty="0" smtClean="0">
                <a:solidFill>
                  <a:srgbClr val="800000"/>
                </a:solidFill>
              </a:rPr>
              <a:t>   LHC can reach higher energy but could miss important phenomena:</a:t>
            </a:r>
          </a:p>
          <a:p>
            <a:pPr lvl="1"/>
            <a:r>
              <a:rPr lang="en-US" altLang="ja-JP" sz="1800" dirty="0" smtClean="0">
                <a:solidFill>
                  <a:srgbClr val="000090"/>
                </a:solidFill>
              </a:rPr>
              <a:t>NB</a:t>
            </a:r>
            <a:r>
              <a:rPr lang="en-US" altLang="ja-JP" sz="1800" dirty="0">
                <a:solidFill>
                  <a:srgbClr val="000090"/>
                </a:solidFill>
              </a:rPr>
              <a:t>: At </a:t>
            </a:r>
            <a:r>
              <a:rPr lang="en-US" altLang="ja-JP" sz="1800" dirty="0" err="1">
                <a:solidFill>
                  <a:srgbClr val="000090"/>
                </a:solidFill>
              </a:rPr>
              <a:t>Tevatron</a:t>
            </a:r>
            <a:r>
              <a:rPr lang="en-US" altLang="ja-JP" sz="1800" dirty="0">
                <a:solidFill>
                  <a:srgbClr val="000090"/>
                </a:solidFill>
              </a:rPr>
              <a:t>, ~20000 Higgs were produced, but no clear signal was </a:t>
            </a:r>
            <a:r>
              <a:rPr lang="en-US" altLang="ja-JP" sz="1800" dirty="0" smtClean="0">
                <a:solidFill>
                  <a:srgbClr val="000090"/>
                </a:solidFill>
              </a:rPr>
              <a:t>seen</a:t>
            </a:r>
          </a:p>
          <a:p>
            <a:r>
              <a:rPr lang="en-US" altLang="ja-JP" sz="1800" dirty="0" smtClean="0">
                <a:solidFill>
                  <a:srgbClr val="800000"/>
                </a:solidFill>
              </a:rPr>
              <a:t>Once found, ILC can measure its properties ~completely</a:t>
            </a:r>
            <a:endParaRPr lang="ja-JP" altLang="en-US" sz="1800" dirty="0">
              <a:solidFill>
                <a:srgbClr val="800000"/>
              </a:solidFill>
            </a:endParaRPr>
          </a:p>
          <a:p>
            <a:endParaRPr kumimoji="1" lang="ja-JP" altLang="en-US" sz="1800" dirty="0">
              <a:solidFill>
                <a:srgbClr val="00009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35696" y="6396335"/>
            <a:ext cx="547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is good at unexpected phenomena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116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23728" y="0"/>
            <a:ext cx="6696744" cy="762000"/>
          </a:xfrm>
        </p:spPr>
        <p:txBody>
          <a:bodyPr/>
          <a:lstStyle/>
          <a:p>
            <a:r>
              <a:rPr lang="en-US" altLang="ja-JP" dirty="0" smtClean="0"/>
              <a:t>ILC Running Scenario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4680520"/>
          </a:xfrm>
        </p:spPr>
        <p:txBody>
          <a:bodyPr>
            <a:normAutofit/>
          </a:bodyPr>
          <a:lstStyle/>
          <a:p>
            <a:pPr marL="585216" lvl="1" indent="0">
              <a:buNone/>
            </a:pPr>
            <a:endParaRPr lang="en-US" altLang="ja-JP" sz="2000" dirty="0" smtClean="0"/>
          </a:p>
          <a:p>
            <a:r>
              <a:rPr lang="en-US" altLang="ja-JP" sz="2000" dirty="0" smtClean="0"/>
              <a:t>Need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for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single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‘official’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running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scenario</a:t>
            </a:r>
          </a:p>
          <a:p>
            <a:pPr lvl="1"/>
            <a:r>
              <a:rPr lang="en-US" altLang="ja-JP" sz="1800" dirty="0" smtClean="0"/>
              <a:t>Consistency among ILC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presentations</a:t>
            </a:r>
          </a:p>
          <a:p>
            <a:pPr lvl="1"/>
            <a:r>
              <a:rPr lang="en-US" altLang="ja-JP" sz="1800" dirty="0" smtClean="0"/>
              <a:t>Realistic ramp up profiles and down times for upgrades</a:t>
            </a:r>
          </a:p>
          <a:p>
            <a:pPr lvl="2"/>
            <a:r>
              <a:rPr lang="en-US" altLang="ja-JP" sz="1600" dirty="0" smtClean="0"/>
              <a:t>Proof that stated luminosities can be taken in stated time</a:t>
            </a:r>
          </a:p>
          <a:p>
            <a:pPr lvl="1"/>
            <a:r>
              <a:rPr lang="en-US" altLang="ja-JP" sz="1800" dirty="0" smtClean="0">
                <a:solidFill>
                  <a:srgbClr val="008000"/>
                </a:solidFill>
              </a:rPr>
              <a:t>Actual running scenario will depend on physics outcomes from LHC and ILC</a:t>
            </a:r>
            <a:endParaRPr lang="en-US" altLang="ja-JP" sz="1800" dirty="0">
              <a:solidFill>
                <a:srgbClr val="008000"/>
              </a:solidFill>
            </a:endParaRP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ILC parameter joint WG</a:t>
            </a:r>
            <a:endParaRPr lang="en-US" altLang="ja-JP" sz="2000" dirty="0"/>
          </a:p>
          <a:p>
            <a:pPr lvl="1"/>
            <a:r>
              <a:rPr lang="en-US" altLang="ja-JP" sz="1800" dirty="0" smtClean="0">
                <a:solidFill>
                  <a:srgbClr val="008000"/>
                </a:solidFill>
              </a:rPr>
              <a:t>Physics/Detector: </a:t>
            </a:r>
            <a:r>
              <a:rPr lang="en-US" altLang="ja-JP" sz="1800" dirty="0" smtClean="0"/>
              <a:t>Tim </a:t>
            </a:r>
            <a:r>
              <a:rPr lang="en-US" altLang="ja-JP" sz="1800" dirty="0" err="1" smtClean="0"/>
              <a:t>Barklow</a:t>
            </a:r>
            <a:r>
              <a:rPr lang="en-US" altLang="ja-JP" sz="1800" dirty="0" smtClean="0"/>
              <a:t>, </a:t>
            </a:r>
            <a:r>
              <a:rPr lang="en-US" altLang="ja-JP" sz="1800" dirty="0" smtClean="0">
                <a:solidFill>
                  <a:schemeClr val="accent6">
                    <a:lumMod val="75000"/>
                  </a:schemeClr>
                </a:solidFill>
              </a:rPr>
              <a:t>Jim </a:t>
            </a:r>
            <a:r>
              <a:rPr lang="en-US" altLang="ja-JP" sz="1800" dirty="0" err="1" smtClean="0">
                <a:solidFill>
                  <a:schemeClr val="accent6">
                    <a:lumMod val="75000"/>
                  </a:schemeClr>
                </a:solidFill>
              </a:rPr>
              <a:t>Brau</a:t>
            </a:r>
            <a:r>
              <a:rPr lang="en-US" altLang="ja-JP" sz="1800" dirty="0" smtClean="0">
                <a:solidFill>
                  <a:schemeClr val="accent6">
                    <a:lumMod val="75000"/>
                  </a:schemeClr>
                </a:solidFill>
              </a:rPr>
              <a:t> (co-convener)</a:t>
            </a:r>
            <a:r>
              <a:rPr lang="en-US" altLang="ja-JP" sz="1800" dirty="0" smtClean="0"/>
              <a:t>, Jenny List, Keisuke </a:t>
            </a:r>
            <a:r>
              <a:rPr lang="en-US" altLang="ja-JP" sz="1800" dirty="0" err="1" smtClean="0"/>
              <a:t>Fujii</a:t>
            </a:r>
            <a:endParaRPr lang="en-US" altLang="ja-JP" sz="1800" dirty="0" smtClean="0"/>
          </a:p>
          <a:p>
            <a:pPr lvl="1"/>
            <a:r>
              <a:rPr lang="en-US" altLang="ja-JP" sz="1800" dirty="0" smtClean="0">
                <a:solidFill>
                  <a:srgbClr val="008000"/>
                </a:solidFill>
              </a:rPr>
              <a:t>Accelerator: </a:t>
            </a:r>
            <a:r>
              <a:rPr lang="en-US" altLang="ja-JP" sz="1800" dirty="0" err="1" smtClean="0"/>
              <a:t>Gao</a:t>
            </a:r>
            <a:r>
              <a:rPr lang="en-US" altLang="ja-JP" sz="1800" dirty="0" smtClean="0"/>
              <a:t> </a:t>
            </a:r>
            <a:r>
              <a:rPr lang="en-US" altLang="ja-JP" sz="1800" dirty="0" err="1" smtClean="0"/>
              <a:t>Jie</a:t>
            </a:r>
            <a:r>
              <a:rPr lang="en-US" altLang="ja-JP" sz="1800" dirty="0" smtClean="0"/>
              <a:t>, </a:t>
            </a:r>
            <a:r>
              <a:rPr lang="en-US" altLang="ja-JP" sz="1800" dirty="0" smtClean="0">
                <a:solidFill>
                  <a:srgbClr val="7E4E99"/>
                </a:solidFill>
              </a:rPr>
              <a:t>Nick Walker (co-convener), </a:t>
            </a:r>
            <a:r>
              <a:rPr lang="en-US" altLang="ja-JP" sz="1800" dirty="0" smtClean="0"/>
              <a:t>Kaoru </a:t>
            </a:r>
            <a:r>
              <a:rPr lang="en-US" altLang="ja-JP" sz="1800" dirty="0" err="1" smtClean="0"/>
              <a:t>Yokoya</a:t>
            </a:r>
            <a:endParaRPr lang="en-US" altLang="ja-JP" sz="1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4407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843808" y="0"/>
            <a:ext cx="5976664" cy="76200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375BB0"/>
                </a:solidFill>
              </a:rPr>
              <a:t>ILC Running Scenarios</a:t>
            </a:r>
            <a:endParaRPr lang="ja-JP" altLang="en-US" sz="2400" dirty="0">
              <a:solidFill>
                <a:srgbClr val="375BB0"/>
              </a:solidFill>
            </a:endParaRPr>
          </a:p>
        </p:txBody>
      </p:sp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>
          <a:xfrm>
            <a:off x="1043608" y="1124744"/>
            <a:ext cx="6912768" cy="4824536"/>
          </a:xfrm>
        </p:spPr>
        <p:txBody>
          <a:bodyPr>
            <a:normAutofit/>
          </a:bodyPr>
          <a:lstStyle/>
          <a:p>
            <a:pPr marL="585216" lvl="1" indent="0">
              <a:buNone/>
            </a:pPr>
            <a:endParaRPr lang="en-US" altLang="ja-JP" sz="2000" dirty="0">
              <a:solidFill>
                <a:srgbClr val="375BB0"/>
              </a:solidFill>
            </a:endParaRPr>
          </a:p>
          <a:p>
            <a:r>
              <a:rPr lang="en-US" altLang="ja-JP" sz="2000" dirty="0" smtClean="0">
                <a:solidFill>
                  <a:srgbClr val="240489"/>
                </a:solidFill>
              </a:rPr>
              <a:t>ILC parameter WG produced </a:t>
            </a:r>
            <a:r>
              <a:rPr lang="ja-JP" altLang="ja-JP" sz="2000" dirty="0" smtClean="0">
                <a:solidFill>
                  <a:srgbClr val="240489"/>
                </a:solidFill>
              </a:rPr>
              <a:t>t</a:t>
            </a:r>
            <a:r>
              <a:rPr lang="en-US" altLang="ja-JP" sz="2000" dirty="0" err="1" smtClean="0">
                <a:solidFill>
                  <a:srgbClr val="240489"/>
                </a:solidFill>
              </a:rPr>
              <a:t>wo</a:t>
            </a:r>
            <a:r>
              <a:rPr lang="ja-JP" altLang="en-US" sz="2000" dirty="0" smtClean="0">
                <a:solidFill>
                  <a:srgbClr val="240489"/>
                </a:solidFill>
              </a:rPr>
              <a:t> </a:t>
            </a:r>
            <a:r>
              <a:rPr lang="en-US" altLang="ja-JP" sz="2000" dirty="0" smtClean="0">
                <a:solidFill>
                  <a:srgbClr val="240489"/>
                </a:solidFill>
              </a:rPr>
              <a:t>documents</a:t>
            </a:r>
          </a:p>
          <a:p>
            <a:pPr lvl="1"/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250 </a:t>
            </a:r>
            <a:r>
              <a:rPr lang="en-US" altLang="ja-JP" sz="16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start up</a:t>
            </a:r>
            <a:r>
              <a:rPr lang="ja-JP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‘</a:t>
            </a:r>
            <a:r>
              <a:rPr lang="ja-JP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LC</a:t>
            </a:r>
            <a:r>
              <a:rPr lang="ja-JP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staging</a:t>
            </a:r>
            <a:r>
              <a:rPr lang="ja-JP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ja-JP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running</a:t>
            </a:r>
            <a:r>
              <a:rPr lang="ja-JP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scenarios’</a:t>
            </a:r>
          </a:p>
          <a:p>
            <a:pPr lvl="1"/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500 </a:t>
            </a:r>
            <a:r>
              <a:rPr lang="en-US" altLang="ja-JP" sz="16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start up ‘500 </a:t>
            </a:r>
            <a:r>
              <a:rPr lang="en-US" altLang="ja-JP" sz="16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r>
              <a:rPr lang="en-US" altLang="ja-JP" sz="1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ILC operating scenarios’</a:t>
            </a:r>
          </a:p>
          <a:p>
            <a:pPr lvl="1"/>
            <a:endParaRPr lang="en-US" altLang="ja-JP" sz="1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2000" dirty="0" smtClean="0">
                <a:solidFill>
                  <a:srgbClr val="240489"/>
                </a:solidFill>
              </a:rPr>
              <a:t>Merits for 500 </a:t>
            </a:r>
            <a:r>
              <a:rPr lang="en-US" altLang="ja-JP" sz="2000" dirty="0" err="1" smtClean="0">
                <a:solidFill>
                  <a:srgbClr val="240489"/>
                </a:solidFill>
              </a:rPr>
              <a:t>GeV</a:t>
            </a:r>
            <a:r>
              <a:rPr lang="en-US" altLang="ja-JP" sz="2000" dirty="0" smtClean="0">
                <a:solidFill>
                  <a:srgbClr val="240489"/>
                </a:solidFill>
              </a:rPr>
              <a:t> startup</a:t>
            </a:r>
          </a:p>
          <a:p>
            <a:pPr lvl="1"/>
            <a:r>
              <a:rPr lang="en-US" altLang="ja-JP" sz="1600" dirty="0"/>
              <a:t>It is the TDR </a:t>
            </a:r>
            <a:r>
              <a:rPr lang="en-US" altLang="ja-JP" sz="1600" dirty="0" smtClean="0"/>
              <a:t>baseline</a:t>
            </a:r>
            <a:endParaRPr lang="en-US" altLang="ja-JP" sz="1600" dirty="0"/>
          </a:p>
          <a:p>
            <a:pPr lvl="2"/>
            <a:r>
              <a:rPr lang="en-US" altLang="ja-JP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TDR 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costing and construction </a:t>
            </a:r>
            <a:r>
              <a:rPr lang="en-US" altLang="ja-JP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schedule 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assume starting </a:t>
            </a:r>
            <a:r>
              <a:rPr lang="en-US" altLang="ja-JP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500 </a:t>
            </a:r>
            <a:r>
              <a:rPr lang="en-US" altLang="ja-JP" sz="1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endParaRPr lang="en-US" altLang="ja-JP" sz="14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905256" lvl="2" indent="0">
              <a:buNone/>
            </a:pPr>
            <a:r>
              <a:rPr lang="en-US" altLang="ja-JP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 (construction takes 1.5 </a:t>
            </a:r>
            <a:r>
              <a:rPr lang="en-US" altLang="ja-JP" sz="1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yr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longer than 250 </a:t>
            </a:r>
            <a:r>
              <a:rPr lang="en-US" altLang="ja-JP" sz="1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starup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)</a:t>
            </a:r>
            <a:endParaRPr lang="en-US" altLang="ja-JP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ja-JP" sz="1600" dirty="0"/>
              <a:t>Competitiveness </a:t>
            </a:r>
            <a:r>
              <a:rPr lang="en-US" altLang="ja-JP" sz="1600" dirty="0" err="1"/>
              <a:t>vis</a:t>
            </a:r>
            <a:r>
              <a:rPr lang="en-US" altLang="ja-JP" sz="1600" dirty="0"/>
              <a:t> a </a:t>
            </a:r>
            <a:r>
              <a:rPr lang="en-US" altLang="ja-JP" sz="1600" dirty="0" err="1"/>
              <a:t>vis</a:t>
            </a:r>
            <a:r>
              <a:rPr lang="en-US" altLang="ja-JP" sz="1600" dirty="0"/>
              <a:t> circular </a:t>
            </a:r>
            <a:r>
              <a:rPr lang="en-US" altLang="ja-JP" sz="1600" dirty="0" smtClean="0"/>
              <a:t>machine</a:t>
            </a:r>
            <a:endParaRPr lang="en-US" altLang="ja-JP" sz="16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US" altLang="ja-JP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iggs-top, Higgs-Higgs coupling</a:t>
            </a:r>
          </a:p>
          <a:p>
            <a:pPr lvl="2"/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Top physics (Z-</a:t>
            </a:r>
            <a:r>
              <a:rPr lang="en-US" altLang="ja-JP" sz="1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top</a:t>
            </a:r>
            <a:r>
              <a:rPr lang="en-US" altLang="ja-JP" sz="1400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LR</a:t>
            </a:r>
            <a:r>
              <a:rPr lang="en-US" altLang="ja-JP" sz="1400" baseline="-25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for new physics)</a:t>
            </a:r>
          </a:p>
          <a:p>
            <a:pPr lvl="2"/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Absolute Higgs couplings (W-fusion Higgs production)</a:t>
            </a:r>
          </a:p>
          <a:p>
            <a:pPr lvl="2"/>
            <a:r>
              <a:rPr lang="en-US" altLang="ja-JP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New particle searches</a:t>
            </a:r>
          </a:p>
          <a:p>
            <a:pPr lvl="2"/>
            <a:endParaRPr lang="en-US" altLang="ja-JP" sz="1400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62000" cy="365125"/>
          </a:xfrm>
        </p:spPr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324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5816" y="19596"/>
            <a:ext cx="6192688" cy="7620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Recommended ILC Running Scenario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1152128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After</a:t>
            </a:r>
            <a:r>
              <a:rPr kumimoji="1" lang="ja-JP" altLang="en-US" sz="1800" dirty="0" smtClean="0"/>
              <a:t> </a:t>
            </a:r>
            <a:r>
              <a:rPr kumimoji="1" lang="en-US" altLang="ja-JP" sz="1800" dirty="0" smtClean="0"/>
              <a:t>examining</a:t>
            </a:r>
            <a:r>
              <a:rPr kumimoji="1" lang="ja-JP" altLang="en-US" sz="1800" dirty="0" smtClean="0"/>
              <a:t> </a:t>
            </a:r>
            <a:r>
              <a:rPr lang="ja-JP" altLang="ja-JP" sz="1800" dirty="0" smtClean="0"/>
              <a:t>v</a:t>
            </a:r>
            <a:r>
              <a:rPr lang="en-US" altLang="ja-JP" sz="1800" dirty="0" err="1" smtClean="0"/>
              <a:t>arious</a:t>
            </a:r>
            <a:r>
              <a:rPr kumimoji="1" lang="ja-JP" altLang="en-US" sz="1800" dirty="0" smtClean="0"/>
              <a:t> </a:t>
            </a:r>
            <a:r>
              <a:rPr kumimoji="1" lang="en-US" altLang="ja-JP" sz="1800" dirty="0" smtClean="0"/>
              <a:t>channels,</a:t>
            </a:r>
            <a:r>
              <a:rPr kumimoji="1" lang="ja-JP" altLang="en-US" sz="1800" dirty="0" smtClean="0"/>
              <a:t> </a:t>
            </a:r>
            <a:r>
              <a:rPr lang="ja-JP" altLang="ja-JP" sz="1800" dirty="0" smtClean="0"/>
              <a:t>o</a:t>
            </a:r>
            <a:r>
              <a:rPr lang="en-US" altLang="ja-JP" sz="1800" dirty="0" smtClean="0"/>
              <a:t>ne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scenario</a:t>
            </a:r>
            <a:r>
              <a:rPr kumimoji="1" lang="en-US" altLang="ja-JP" sz="1800" dirty="0" smtClean="0"/>
              <a:t> (500 </a:t>
            </a:r>
            <a:r>
              <a:rPr kumimoji="1" lang="en-US" altLang="ja-JP" sz="1800" dirty="0" err="1" smtClean="0"/>
              <a:t>GeV</a:t>
            </a:r>
            <a:r>
              <a:rPr kumimoji="1" lang="en-US" altLang="ja-JP" sz="1800" dirty="0" smtClean="0"/>
              <a:t> startup, 20 </a:t>
            </a:r>
            <a:r>
              <a:rPr kumimoji="1" lang="en-US" altLang="ja-JP" sz="1800" dirty="0" err="1" smtClean="0"/>
              <a:t>yr</a:t>
            </a:r>
            <a:r>
              <a:rPr kumimoji="1" lang="en-US" altLang="ja-JP" sz="1800" dirty="0" smtClean="0"/>
              <a:t>) </a:t>
            </a:r>
            <a:r>
              <a:rPr lang="en-US" altLang="ja-JP" sz="1800" dirty="0" smtClean="0"/>
              <a:t>is recommended (H20)</a:t>
            </a:r>
          </a:p>
          <a:p>
            <a:pPr lvl="1"/>
            <a:r>
              <a:rPr lang="en-US" altLang="ja-JP" sz="1600" dirty="0" smtClean="0"/>
              <a:t>To be approved by LCB</a:t>
            </a:r>
            <a:endParaRPr lang="en-US" altLang="ja-JP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5" name="図 4" descr="H20-graph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614165"/>
            <a:ext cx="4523148" cy="3210836"/>
          </a:xfrm>
          <a:prstGeom prst="rect">
            <a:avLst/>
          </a:prstGeom>
        </p:spPr>
      </p:pic>
      <p:pic>
        <p:nvPicPr>
          <p:cNvPr id="6" name="図 5" descr="H20-tabl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04864"/>
            <a:ext cx="5580112" cy="1173677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619672" y="2996952"/>
            <a:ext cx="5544616" cy="36004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800000"/>
              </a:solidFill>
            </a:endParaRPr>
          </a:p>
        </p:txBody>
      </p:sp>
      <p:pic>
        <p:nvPicPr>
          <p:cNvPr id="8" name="図 7" descr="Snowmas-lum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581128"/>
            <a:ext cx="3156247" cy="220486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012160" y="3861048"/>
            <a:ext cx="1736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Reference:</a:t>
            </a:r>
          </a:p>
          <a:p>
            <a:r>
              <a:rPr lang="en-US" altLang="ja-JP" sz="1600" dirty="0" smtClean="0"/>
              <a:t>Snowmass study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3789040"/>
            <a:ext cx="7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‘H20’</a:t>
            </a:r>
            <a:endParaRPr kumimoji="1"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188555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7824" y="0"/>
            <a:ext cx="5987008" cy="7620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ILC Change Requests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97666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en-US" altLang="ja-JP" sz="2000" dirty="0" smtClean="0"/>
          </a:p>
          <a:p>
            <a:r>
              <a:rPr lang="en-US" altLang="ja-JP" sz="2000" dirty="0" smtClean="0"/>
              <a:t>A set of well-defined rules for updating the baseline design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Change Management Board</a:t>
            </a:r>
          </a:p>
          <a:p>
            <a:pPr lvl="1"/>
            <a:r>
              <a:rPr kumimoji="1" lang="en-US" altLang="ja-JP" sz="2000" dirty="0" smtClean="0"/>
              <a:t>Members:</a:t>
            </a:r>
          </a:p>
          <a:p>
            <a:pPr lvl="2"/>
            <a:r>
              <a:rPr lang="en-US" altLang="ja-JP" sz="1800" dirty="0"/>
              <a:t>The ILC accelerator technical board </a:t>
            </a:r>
            <a:r>
              <a:rPr lang="en-US" altLang="ja-JP" sz="1800" dirty="0" smtClean="0"/>
              <a:t>members</a:t>
            </a:r>
          </a:p>
          <a:p>
            <a:pPr lvl="2"/>
            <a:r>
              <a:rPr lang="en-US" altLang="ja-JP" sz="1800" dirty="0" smtClean="0"/>
              <a:t>Two from the physics and detector community</a:t>
            </a:r>
          </a:p>
          <a:p>
            <a:pPr lvl="3"/>
            <a:r>
              <a:rPr kumimoji="1" lang="en-US" altLang="ja-JP" sz="1600" dirty="0" smtClean="0">
                <a:solidFill>
                  <a:schemeClr val="accent3">
                    <a:lumMod val="75000"/>
                  </a:schemeClr>
                </a:solidFill>
              </a:rPr>
              <a:t>Jenny List (ILD, Physics)</a:t>
            </a:r>
          </a:p>
          <a:p>
            <a:pPr lvl="3"/>
            <a:r>
              <a:rPr lang="en-US" altLang="ja-JP" sz="1600" dirty="0" smtClean="0">
                <a:solidFill>
                  <a:schemeClr val="accent3">
                    <a:lumMod val="75000"/>
                  </a:schemeClr>
                </a:solidFill>
              </a:rPr>
              <a:t>Tom </a:t>
            </a:r>
            <a:r>
              <a:rPr lang="en-US" altLang="ja-JP" sz="1600" dirty="0" err="1" smtClean="0">
                <a:solidFill>
                  <a:schemeClr val="accent3">
                    <a:lumMod val="75000"/>
                  </a:schemeClr>
                </a:solidFill>
              </a:rPr>
              <a:t>Markiewicz</a:t>
            </a:r>
            <a:r>
              <a:rPr lang="en-US" altLang="ja-JP" sz="16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n-US" altLang="ja-JP" sz="1600" dirty="0" err="1" smtClean="0">
                <a:solidFill>
                  <a:schemeClr val="accent3">
                    <a:lumMod val="75000"/>
                  </a:schemeClr>
                </a:solidFill>
              </a:rPr>
              <a:t>SiD</a:t>
            </a:r>
            <a:r>
              <a:rPr lang="en-US" altLang="ja-JP" sz="1600" dirty="0" smtClean="0">
                <a:solidFill>
                  <a:schemeClr val="accent3">
                    <a:lumMod val="75000"/>
                  </a:schemeClr>
                </a:solidFill>
              </a:rPr>
              <a:t>, MDI)</a:t>
            </a:r>
          </a:p>
          <a:p>
            <a:pPr lvl="3"/>
            <a:endParaRPr lang="en-US" altLang="ja-JP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altLang="ja-JP" sz="2000" dirty="0" smtClean="0"/>
              <a:t>MDI working group</a:t>
            </a:r>
          </a:p>
          <a:p>
            <a:pPr lvl="1"/>
            <a:r>
              <a:rPr lang="en-US" altLang="ja-JP" sz="1800" dirty="0" smtClean="0"/>
              <a:t>Actual work related to machine-detector interface issues</a:t>
            </a:r>
          </a:p>
          <a:p>
            <a:pPr marL="585216" lvl="1" indent="0">
              <a:buNone/>
            </a:pPr>
            <a:endParaRPr lang="en-US" altLang="ja-JP" sz="2000" dirty="0"/>
          </a:p>
          <a:p>
            <a:r>
              <a:rPr lang="en-US" altLang="ja-JP" sz="2000" dirty="0" smtClean="0"/>
              <a:t>Change requests relevant to </a:t>
            </a:r>
            <a:r>
              <a:rPr lang="en-US" altLang="ja-JP" sz="2000" dirty="0" err="1" smtClean="0"/>
              <a:t>Phys&amp;Det</a:t>
            </a:r>
            <a:r>
              <a:rPr lang="en-US" altLang="ja-JP" sz="2000" dirty="0" smtClean="0"/>
              <a:t>, so far</a:t>
            </a:r>
          </a:p>
          <a:p>
            <a:pPr lvl="1"/>
            <a:r>
              <a:rPr lang="en-US" altLang="ja-JP" sz="1800" dirty="0" smtClean="0"/>
              <a:t>Vertical shaft to detector hall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(CR3)</a:t>
            </a:r>
          </a:p>
          <a:p>
            <a:pPr lvl="1"/>
            <a:r>
              <a:rPr lang="en-US" altLang="ja-JP" sz="1800" dirty="0" smtClean="0"/>
              <a:t>Common L* (CR2)</a:t>
            </a:r>
          </a:p>
          <a:p>
            <a:pPr lvl="1"/>
            <a:r>
              <a:rPr lang="en-US" altLang="ja-JP" sz="1800" dirty="0" err="1" smtClean="0"/>
              <a:t>Linac</a:t>
            </a:r>
            <a:r>
              <a:rPr lang="en-US" altLang="ja-JP" sz="1800" dirty="0" smtClean="0"/>
              <a:t> extension (new)  (CR4)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028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6" name="図 5" descr="vertica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1556792"/>
            <a:ext cx="3131840" cy="415838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860032" y="116632"/>
            <a:ext cx="3865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accent4">
                    <a:lumMod val="75000"/>
                  </a:schemeClr>
                </a:solidFill>
              </a:rPr>
              <a:t>Vertical</a:t>
            </a:r>
            <a:r>
              <a:rPr kumimoji="1" lang="ja-JP" altLang="en-US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kumimoji="1" lang="en-US" altLang="ja-JP" sz="2800" b="1" dirty="0" smtClean="0">
                <a:solidFill>
                  <a:schemeClr val="accent4">
                    <a:lumMod val="75000"/>
                  </a:schemeClr>
                </a:solidFill>
              </a:rPr>
              <a:t>Access</a:t>
            </a:r>
            <a:r>
              <a:rPr kumimoji="1" lang="ja-JP" altLang="en-US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kumimoji="1" lang="en-US" altLang="ja-JP" sz="2800" b="1" dirty="0" smtClean="0">
                <a:solidFill>
                  <a:schemeClr val="accent4">
                    <a:lumMod val="75000"/>
                  </a:schemeClr>
                </a:solidFill>
              </a:rPr>
              <a:t>(CR3)</a:t>
            </a:r>
            <a:endParaRPr kumimoji="1" lang="ja-JP" alt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0" y="1124744"/>
            <a:ext cx="5112568" cy="5328592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Merits</a:t>
            </a:r>
          </a:p>
          <a:p>
            <a:pPr lvl="1"/>
            <a:r>
              <a:rPr lang="en-US" altLang="ja-JP" sz="2000" dirty="0" smtClean="0"/>
              <a:t>Allows CMS style detector assembly</a:t>
            </a:r>
          </a:p>
          <a:p>
            <a:pPr lvl="2"/>
            <a:r>
              <a:rPr kumimoji="1" lang="en-US" altLang="ja-JP" sz="1800" dirty="0" smtClean="0"/>
              <a:t>Assembled mostly on surface</a:t>
            </a:r>
          </a:p>
          <a:p>
            <a:pPr lvl="2"/>
            <a:r>
              <a:rPr lang="en-US" altLang="ja-JP" sz="1800" dirty="0" smtClean="0"/>
              <a:t>Shorten the overall schedule by ~1 year</a:t>
            </a:r>
          </a:p>
          <a:p>
            <a:pPr lvl="2"/>
            <a:r>
              <a:rPr kumimoji="1" lang="en-US" altLang="ja-JP" sz="1800" dirty="0" smtClean="0"/>
              <a:t>Cost is also reduced</a:t>
            </a:r>
            <a:r>
              <a:rPr kumimoji="1" lang="ja-JP" altLang="en-US" sz="1800" dirty="0" smtClean="0"/>
              <a:t> </a:t>
            </a:r>
            <a:r>
              <a:rPr kumimoji="1" lang="en-US" altLang="ja-JP" sz="1800" dirty="0" smtClean="0"/>
              <a:t>(probably)</a:t>
            </a:r>
            <a:endParaRPr lang="en-US" altLang="ja-JP" sz="1800" dirty="0"/>
          </a:p>
          <a:p>
            <a:pPr lvl="2"/>
            <a:r>
              <a:rPr lang="ja-JP" altLang="ja-JP" sz="1800" dirty="0" smtClean="0"/>
              <a:t>S</a:t>
            </a:r>
            <a:r>
              <a:rPr lang="en-US" altLang="ja-JP" sz="1800" dirty="0" err="1" smtClean="0"/>
              <a:t>afety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(ease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of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escape)</a:t>
            </a:r>
            <a:endParaRPr kumimoji="1" lang="en-US" altLang="ja-JP" sz="1800" dirty="0" smtClean="0"/>
          </a:p>
          <a:p>
            <a:pPr lvl="2"/>
            <a:endParaRPr lang="en-US" altLang="ja-JP" sz="1800" dirty="0"/>
          </a:p>
          <a:p>
            <a:pPr marL="137160" indent="0">
              <a:buNone/>
            </a:pPr>
            <a:endParaRPr kumimoji="1" lang="en-US" altLang="ja-JP" sz="2000" dirty="0"/>
          </a:p>
          <a:p>
            <a:r>
              <a:rPr lang="en-US" altLang="ja-JP" sz="2000" dirty="0" smtClean="0"/>
              <a:t>Approved.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Now it is part of the baseline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460607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467544" y="3645024"/>
            <a:ext cx="815340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66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eaLnBrk="1" hangingPunct="1">
              <a:lnSpc>
                <a:spcPct val="80000"/>
              </a:lnSpc>
            </a:pPr>
            <a:r>
              <a:rPr lang="en-US" altLang="ja-JP" dirty="0" smtClean="0">
                <a:latin typeface="Helvetica"/>
                <a:cs typeface="Helvetica"/>
              </a:rPr>
              <a:t>Accelerator</a:t>
            </a:r>
            <a:r>
              <a:rPr lang="ja-JP" altLang="en-US" dirty="0" smtClean="0">
                <a:latin typeface="Helvetica"/>
                <a:cs typeface="Helvetica"/>
              </a:rPr>
              <a:t> </a:t>
            </a:r>
            <a:r>
              <a:rPr lang="en-US" altLang="ja-JP" dirty="0" smtClean="0">
                <a:latin typeface="Helvetica"/>
                <a:cs typeface="Helvetica"/>
              </a:rPr>
              <a:t>people</a:t>
            </a:r>
            <a:r>
              <a:rPr lang="ja-JP" altLang="en-US" dirty="0" smtClean="0">
                <a:latin typeface="Helvetica"/>
                <a:cs typeface="Helvetica"/>
              </a:rPr>
              <a:t> </a:t>
            </a:r>
            <a:r>
              <a:rPr lang="en-US" altLang="ja-JP" dirty="0" smtClean="0">
                <a:latin typeface="Helvetica"/>
                <a:cs typeface="Helvetica"/>
              </a:rPr>
              <a:t>want </a:t>
            </a:r>
            <a:r>
              <a:rPr lang="en-US" altLang="ja-JP" dirty="0">
                <a:latin typeface="Helvetica"/>
                <a:cs typeface="Helvetica"/>
              </a:rPr>
              <a:t>a common L* at around 4 m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000" dirty="0" smtClean="0">
              <a:latin typeface="Helvetica"/>
              <a:cs typeface="Helvetica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err="1" smtClean="0">
                <a:latin typeface="Helvetica"/>
                <a:cs typeface="Helvetica"/>
              </a:rPr>
              <a:t>SiD</a:t>
            </a:r>
            <a:r>
              <a:rPr lang="en-US" altLang="en-US" sz="2000" dirty="0" smtClean="0">
                <a:latin typeface="Helvetica"/>
                <a:cs typeface="Helvetica"/>
              </a:rPr>
              <a:t> can accommodate a L* between 2.6-4.5m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dirty="0" smtClean="0">
                <a:latin typeface="Helvetica"/>
                <a:cs typeface="Helvetica"/>
              </a:rPr>
              <a:t>Minimum L* probably dictated by QD0 technology, not </a:t>
            </a:r>
            <a:r>
              <a:rPr lang="en-US" altLang="en-US" sz="1800" dirty="0" err="1" smtClean="0">
                <a:latin typeface="Helvetica"/>
                <a:cs typeface="Helvetica"/>
              </a:rPr>
              <a:t>SiD</a:t>
            </a:r>
            <a:endParaRPr lang="en-US" altLang="en-US" sz="1800" dirty="0" smtClean="0">
              <a:latin typeface="Helvetica"/>
              <a:cs typeface="Helvetica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800" dirty="0">
              <a:latin typeface="Helvetica"/>
              <a:cs typeface="Helvetica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Helvetica"/>
                <a:cs typeface="Helvetica"/>
              </a:rPr>
              <a:t>ILD needs some work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dirty="0" smtClean="0">
                <a:latin typeface="Helvetica"/>
                <a:cs typeface="Helvetica"/>
              </a:rPr>
              <a:t>Vacuum pump in front of QD0 can be removed?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dirty="0" smtClean="0">
                <a:latin typeface="Helvetica"/>
                <a:cs typeface="Helvetica"/>
              </a:rPr>
              <a:t>Studies (incl. beam backgrounds) are under way</a:t>
            </a:r>
          </a:p>
        </p:txBody>
      </p:sp>
      <p:pic>
        <p:nvPicPr>
          <p:cNvPr id="4" name="図 3" descr="LstIL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7200800" cy="198038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732240" y="3284984"/>
            <a:ext cx="583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ILD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60032" y="116632"/>
            <a:ext cx="3256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chemeClr val="accent4">
                    <a:lumMod val="75000"/>
                  </a:schemeClr>
                </a:solidFill>
              </a:rPr>
              <a:t>Common L*</a:t>
            </a:r>
            <a:r>
              <a:rPr kumimoji="1" lang="ja-JP" altLang="en-US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kumimoji="1" lang="en-US" altLang="ja-JP" sz="2800" b="1" dirty="0" smtClean="0">
                <a:solidFill>
                  <a:schemeClr val="accent4">
                    <a:lumMod val="75000"/>
                  </a:schemeClr>
                </a:solidFill>
              </a:rPr>
              <a:t>(CR2)</a:t>
            </a:r>
            <a:endParaRPr kumimoji="1" lang="ja-JP" alt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00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3584724" y="0"/>
            <a:ext cx="5554960" cy="762000"/>
          </a:xfrm>
        </p:spPr>
        <p:txBody>
          <a:bodyPr/>
          <a:lstStyle/>
          <a:p>
            <a:r>
              <a:rPr lang="en-US" altLang="ja-JP" dirty="0" smtClean="0"/>
              <a:t>Other WGs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052736"/>
            <a:ext cx="8496944" cy="547260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Detector</a:t>
            </a:r>
            <a:r>
              <a:rPr lang="ja-JP" altLang="en-US" dirty="0" smtClean="0"/>
              <a:t> </a:t>
            </a:r>
            <a:r>
              <a:rPr lang="en-US" altLang="ja-JP" dirty="0" smtClean="0"/>
              <a:t>R&amp;D</a:t>
            </a:r>
            <a:r>
              <a:rPr lang="ja-JP" altLang="en-US" dirty="0" smtClean="0"/>
              <a:t> </a:t>
            </a:r>
            <a:r>
              <a:rPr lang="en-US" altLang="ja-JP" dirty="0"/>
              <a:t>l</a:t>
            </a:r>
            <a:r>
              <a:rPr lang="en-US" altLang="ja-JP" dirty="0" smtClean="0"/>
              <a:t>iaison</a:t>
            </a:r>
          </a:p>
          <a:p>
            <a:pPr lvl="1"/>
            <a:r>
              <a:rPr lang="en-US" altLang="ja-JP" dirty="0" smtClean="0"/>
              <a:t>Compiling LC-related detector R&amp;Ds</a:t>
            </a:r>
          </a:p>
          <a:p>
            <a:pPr lvl="1"/>
            <a:r>
              <a:rPr lang="en-US" altLang="ja-JP" dirty="0" smtClean="0"/>
              <a:t>Software efforts to be included</a:t>
            </a:r>
            <a:endParaRPr lang="en-US" altLang="ja-JP" dirty="0"/>
          </a:p>
          <a:p>
            <a:r>
              <a:rPr lang="en-US" altLang="ja-JP" dirty="0" err="1" smtClean="0"/>
              <a:t>Software&amp;computing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Evaluating computing needs for the ILC</a:t>
            </a:r>
          </a:p>
          <a:p>
            <a:pPr lvl="1"/>
            <a:r>
              <a:rPr lang="en-US" altLang="ja-JP" dirty="0" smtClean="0"/>
              <a:t>Common software for ILD/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CLICdp</a:t>
            </a:r>
            <a:endParaRPr lang="en-US" altLang="ja-JP" dirty="0" smtClean="0"/>
          </a:p>
          <a:p>
            <a:r>
              <a:rPr lang="en-US" altLang="ja-JP" dirty="0"/>
              <a:t>ILC</a:t>
            </a:r>
            <a:r>
              <a:rPr lang="ja-JP" altLang="en-US" dirty="0"/>
              <a:t> </a:t>
            </a:r>
            <a:r>
              <a:rPr lang="en-US" altLang="ja-JP" dirty="0"/>
              <a:t>Conference</a:t>
            </a:r>
            <a:r>
              <a:rPr lang="ja-JP" altLang="en-US" dirty="0"/>
              <a:t> </a:t>
            </a:r>
            <a:r>
              <a:rPr lang="en-US" altLang="ja-JP" dirty="0"/>
              <a:t>talks</a:t>
            </a:r>
            <a:r>
              <a:rPr lang="ja-JP" altLang="en-US" dirty="0"/>
              <a:t> </a:t>
            </a:r>
            <a:endParaRPr lang="en-US" altLang="ja-JP" dirty="0"/>
          </a:p>
          <a:p>
            <a:pPr lvl="1"/>
            <a:r>
              <a:rPr lang="en-US" altLang="ja-JP" dirty="0"/>
              <a:t>Coordinating ILC-related talks at workshops</a:t>
            </a:r>
          </a:p>
          <a:p>
            <a:pPr lvl="1"/>
            <a:r>
              <a:rPr lang="en-US" altLang="ja-JP" dirty="0"/>
              <a:t>To be extended to include </a:t>
            </a:r>
            <a:r>
              <a:rPr lang="en-US" altLang="ja-JP" dirty="0" smtClean="0"/>
              <a:t>ILC-related</a:t>
            </a:r>
            <a:r>
              <a:rPr lang="ja-JP" altLang="en-US" dirty="0" smtClean="0"/>
              <a:t> </a:t>
            </a:r>
            <a:r>
              <a:rPr lang="en-US" altLang="ja-JP" dirty="0" smtClean="0"/>
              <a:t>publications</a:t>
            </a:r>
            <a:r>
              <a:rPr lang="en-US" altLang="ja-JP" dirty="0"/>
              <a:t>: under discussion</a:t>
            </a:r>
          </a:p>
          <a:p>
            <a:r>
              <a:rPr lang="en-US" altLang="ja-JP" dirty="0" smtClean="0"/>
              <a:t>ILC </a:t>
            </a:r>
            <a:r>
              <a:rPr lang="en-US" altLang="ja-JP" dirty="0" err="1" smtClean="0"/>
              <a:t>infrastructure&amp;planning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Cost, manpower, and scheduling of the ILC detectors</a:t>
            </a:r>
          </a:p>
          <a:p>
            <a:pPr lvl="1"/>
            <a:r>
              <a:rPr lang="en-US" altLang="ja-JP" dirty="0" smtClean="0"/>
              <a:t>Input to the MEXT subcommittee</a:t>
            </a:r>
          </a:p>
        </p:txBody>
      </p:sp>
    </p:spTree>
    <p:extLst>
      <p:ext uri="{BB962C8B-B14F-4D97-AF65-F5344CB8AC3E}">
        <p14:creationId xmlns:p14="http://schemas.microsoft.com/office/powerpoint/2010/main" val="508019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013578" y="6112770"/>
            <a:ext cx="762000" cy="365125"/>
          </a:xfrm>
        </p:spPr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5" name="Shape 53"/>
          <p:cNvSpPr>
            <a:spLocks noGrp="1"/>
          </p:cNvSpPr>
          <p:nvPr>
            <p:ph type="title"/>
          </p:nvPr>
        </p:nvSpPr>
        <p:spPr>
          <a:xfrm>
            <a:off x="2968699" y="0"/>
            <a:ext cx="6203034" cy="76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295F71"/>
                </a:solidFill>
              </a:rPr>
              <a:t>Possible Timeline of </a:t>
            </a:r>
            <a:r>
              <a:rPr sz="2400" dirty="0" smtClean="0">
                <a:solidFill>
                  <a:srgbClr val="295F71"/>
                </a:solidFill>
              </a:rPr>
              <a:t>ILC</a:t>
            </a:r>
            <a:r>
              <a:rPr lang="en-US" sz="2400" dirty="0" smtClean="0">
                <a:solidFill>
                  <a:srgbClr val="295F71"/>
                </a:solidFill>
              </a:rPr>
              <a:t> Detectors</a:t>
            </a:r>
            <a:r>
              <a:rPr sz="2400" dirty="0" smtClean="0">
                <a:solidFill>
                  <a:srgbClr val="295F71"/>
                </a:solidFill>
              </a:rPr>
              <a:t> </a:t>
            </a:r>
            <a:endParaRPr sz="2400" dirty="0">
              <a:solidFill>
                <a:srgbClr val="295F71"/>
              </a:solidFill>
            </a:endParaRPr>
          </a:p>
        </p:txBody>
      </p:sp>
      <p:sp>
        <p:nvSpPr>
          <p:cNvPr id="9" name="Shape 56"/>
          <p:cNvSpPr/>
          <p:nvPr/>
        </p:nvSpPr>
        <p:spPr>
          <a:xfrm>
            <a:off x="107505" y="1412776"/>
            <a:ext cx="8568955" cy="360043"/>
          </a:xfrm>
          <a:prstGeom prst="rect">
            <a:avLst/>
          </a:prstGeom>
          <a:solidFill>
            <a:srgbClr val="CCFFFF"/>
          </a:solidFill>
          <a:ln w="12700" cap="flat">
            <a:solidFill>
              <a:srgbClr val="96874A"/>
            </a:solidFill>
            <a:prstDash val="solid"/>
            <a:bevel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26056F"/>
                </a:solidFill>
              </a:defRPr>
            </a:pPr>
            <a:endParaRPr sz="2000"/>
          </a:p>
        </p:txBody>
      </p:sp>
      <p:sp>
        <p:nvSpPr>
          <p:cNvPr id="10" name="Shape 57"/>
          <p:cNvSpPr/>
          <p:nvPr/>
        </p:nvSpPr>
        <p:spPr>
          <a:xfrm>
            <a:off x="107505" y="1438909"/>
            <a:ext cx="806489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 algn="ctr">
              <a:defRPr>
                <a:solidFill>
                  <a:srgbClr val="26056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26056F"/>
                </a:solidFill>
              </a:rPr>
              <a:t>2014                        2016                        2018                 </a:t>
            </a:r>
            <a:r>
              <a:rPr sz="2000" dirty="0" smtClean="0">
                <a:solidFill>
                  <a:srgbClr val="26056F"/>
                </a:solidFill>
              </a:rPr>
              <a:t>2020</a:t>
            </a:r>
            <a:r>
              <a:rPr lang="en-US" altLang="ja-JP" sz="2000" dirty="0" smtClean="0">
                <a:solidFill>
                  <a:srgbClr val="26056F"/>
                </a:solidFill>
              </a:rPr>
              <a:t>’s</a:t>
            </a:r>
            <a:endParaRPr sz="2000" dirty="0">
              <a:solidFill>
                <a:srgbClr val="26056F"/>
              </a:solidFill>
            </a:endParaRPr>
          </a:p>
        </p:txBody>
      </p:sp>
      <p:sp>
        <p:nvSpPr>
          <p:cNvPr id="12" name="Shape 59"/>
          <p:cNvSpPr/>
          <p:nvPr/>
        </p:nvSpPr>
        <p:spPr>
          <a:xfrm>
            <a:off x="107504" y="1931679"/>
            <a:ext cx="4464500" cy="510951"/>
          </a:xfrm>
          <a:prstGeom prst="rect">
            <a:avLst/>
          </a:prstGeom>
          <a:solidFill>
            <a:srgbClr val="CCFFCC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1600">
                <a:solidFill>
                  <a:srgbClr val="26056F"/>
                </a:solidFill>
              </a:defRPr>
            </a:pPr>
            <a:endParaRPr sz="1600"/>
          </a:p>
        </p:txBody>
      </p:sp>
      <p:sp>
        <p:nvSpPr>
          <p:cNvPr id="13" name="Shape 60"/>
          <p:cNvSpPr/>
          <p:nvPr/>
        </p:nvSpPr>
        <p:spPr>
          <a:xfrm>
            <a:off x="107504" y="1971710"/>
            <a:ext cx="4464500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 algn="ctr">
              <a:defRPr sz="1600">
                <a:solidFill>
                  <a:srgbClr val="26056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rgbClr val="800000"/>
                </a:solidFill>
              </a:rPr>
              <a:t>Deliberation by the Expert Committee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rgbClr val="800000"/>
                </a:solidFill>
              </a:rPr>
              <a:t>International Talks</a:t>
            </a:r>
            <a:endParaRPr sz="1400" dirty="0">
              <a:solidFill>
                <a:srgbClr val="800000"/>
              </a:solidFill>
            </a:endParaRPr>
          </a:p>
        </p:txBody>
      </p:sp>
      <p:sp>
        <p:nvSpPr>
          <p:cNvPr id="15" name="Shape 62"/>
          <p:cNvSpPr/>
          <p:nvPr/>
        </p:nvSpPr>
        <p:spPr>
          <a:xfrm>
            <a:off x="4572000" y="1936462"/>
            <a:ext cx="4104460" cy="360043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rgbClr val="A7D8A7"/>
              </a:gs>
              <a:gs pos="100000">
                <a:srgbClr val="CCFFCC"/>
              </a:gs>
            </a:gsLst>
            <a:lin ang="108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1600">
                <a:solidFill>
                  <a:srgbClr val="26056F"/>
                </a:solidFill>
              </a:defRPr>
            </a:pPr>
            <a:endParaRPr/>
          </a:p>
        </p:txBody>
      </p:sp>
      <p:sp>
        <p:nvSpPr>
          <p:cNvPr id="16" name="Shape 63"/>
          <p:cNvSpPr/>
          <p:nvPr/>
        </p:nvSpPr>
        <p:spPr>
          <a:xfrm>
            <a:off x="4572000" y="1993373"/>
            <a:ext cx="410446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 algn="ctr">
              <a:defRPr sz="1600">
                <a:solidFill>
                  <a:srgbClr val="26056F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600" dirty="0" smtClean="0">
                <a:solidFill>
                  <a:srgbClr val="26056F"/>
                </a:solidFill>
              </a:rPr>
              <a:t>ＩＬＣ</a:t>
            </a:r>
            <a:r>
              <a:rPr lang="en-US" sz="1600" dirty="0" smtClean="0">
                <a:solidFill>
                  <a:srgbClr val="26056F"/>
                </a:solidFill>
              </a:rPr>
              <a:t> lab extablished</a:t>
            </a:r>
            <a:endParaRPr sz="1600" dirty="0">
              <a:solidFill>
                <a:srgbClr val="26056F"/>
              </a:solidFill>
            </a:endParaRPr>
          </a:p>
        </p:txBody>
      </p:sp>
      <p:sp>
        <p:nvSpPr>
          <p:cNvPr id="18" name="Shape 65"/>
          <p:cNvSpPr/>
          <p:nvPr/>
        </p:nvSpPr>
        <p:spPr>
          <a:xfrm>
            <a:off x="7668344" y="3501010"/>
            <a:ext cx="1296144" cy="1296142"/>
          </a:xfrm>
          <a:prstGeom prst="rect">
            <a:avLst/>
          </a:prstGeom>
          <a:solidFill>
            <a:srgbClr val="00990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1600">
                <a:solidFill>
                  <a:srgbClr val="26056F"/>
                </a:solidFill>
              </a:defRPr>
            </a:pPr>
            <a:endParaRPr/>
          </a:p>
        </p:txBody>
      </p:sp>
      <p:sp>
        <p:nvSpPr>
          <p:cNvPr id="19" name="Shape 66"/>
          <p:cNvSpPr/>
          <p:nvPr/>
        </p:nvSpPr>
        <p:spPr>
          <a:xfrm>
            <a:off x="7596336" y="3904020"/>
            <a:ext cx="1475656" cy="677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/>
          <a:p>
            <a:pPr lvl="0">
              <a:defRPr sz="1800"/>
            </a:pPr>
            <a:endParaRPr sz="1400" dirty="0">
              <a:solidFill>
                <a:srgbClr val="26056F"/>
              </a:solidFill>
            </a:endParaRPr>
          </a:p>
          <a:p>
            <a:pPr lvl="0">
              <a:defRPr sz="1800"/>
            </a:pPr>
            <a:endParaRPr sz="1400" dirty="0">
              <a:solidFill>
                <a:srgbClr val="26056F"/>
              </a:solidFill>
            </a:endParaRPr>
          </a:p>
          <a:p>
            <a:pPr lvl="0" algn="ctr">
              <a:defRPr sz="1800"/>
            </a:pPr>
            <a:r>
              <a:rPr lang="en-US" sz="1600" dirty="0" smtClean="0">
                <a:solidFill>
                  <a:srgbClr val="0C0E40"/>
                </a:solidFill>
              </a:rPr>
              <a:t>Construction</a:t>
            </a:r>
          </a:p>
        </p:txBody>
      </p:sp>
      <p:sp>
        <p:nvSpPr>
          <p:cNvPr id="21" name="Shape 68"/>
          <p:cNvSpPr/>
          <p:nvPr/>
        </p:nvSpPr>
        <p:spPr>
          <a:xfrm>
            <a:off x="4932042" y="3501010"/>
            <a:ext cx="2952332" cy="648075"/>
          </a:xfrm>
          <a:prstGeom prst="rect">
            <a:avLst/>
          </a:prstGeom>
          <a:solidFill>
            <a:srgbClr val="00FF0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1600">
                <a:solidFill>
                  <a:srgbClr val="26056F"/>
                </a:solidFill>
              </a:defRPr>
            </a:pPr>
            <a:endParaRPr/>
          </a:p>
        </p:txBody>
      </p:sp>
      <p:sp>
        <p:nvSpPr>
          <p:cNvPr id="22" name="Shape 69"/>
          <p:cNvSpPr/>
          <p:nvPr/>
        </p:nvSpPr>
        <p:spPr>
          <a:xfrm>
            <a:off x="4932040" y="3686546"/>
            <a:ext cx="295233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defRPr sz="1600">
                <a:solidFill>
                  <a:srgbClr val="26056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dirty="0" smtClean="0"/>
              <a:t>TDR completion</a:t>
            </a:r>
            <a:endParaRPr dirty="0">
              <a:solidFill>
                <a:srgbClr val="26056F"/>
              </a:solidFill>
            </a:endParaRPr>
          </a:p>
        </p:txBody>
      </p:sp>
      <p:sp>
        <p:nvSpPr>
          <p:cNvPr id="23" name="Shape 71"/>
          <p:cNvSpPr/>
          <p:nvPr/>
        </p:nvSpPr>
        <p:spPr>
          <a:xfrm>
            <a:off x="4932042" y="2276873"/>
            <a:ext cx="2304257" cy="1224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EB96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26056F"/>
                </a:solidFill>
              </a:defRPr>
            </a:pPr>
            <a:endParaRPr/>
          </a:p>
        </p:txBody>
      </p:sp>
      <p:sp>
        <p:nvSpPr>
          <p:cNvPr id="24" name="Shape 72"/>
          <p:cNvSpPr/>
          <p:nvPr/>
        </p:nvSpPr>
        <p:spPr>
          <a:xfrm>
            <a:off x="4596652" y="2420890"/>
            <a:ext cx="3426577" cy="58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 sz="1800"/>
            </a:pPr>
            <a:r>
              <a:rPr lang="en-US" sz="1600" dirty="0" smtClean="0">
                <a:solidFill>
                  <a:srgbClr val="0C0E40"/>
                </a:solidFill>
                <a:latin typeface="Osaka"/>
                <a:ea typeface="Osaka"/>
                <a:cs typeface="Osaka"/>
                <a:sym typeface="Osaka"/>
              </a:rPr>
              <a:t>Detector Proposals:</a:t>
            </a:r>
          </a:p>
          <a:p>
            <a:pPr lvl="0" algn="ctr">
              <a:defRPr sz="1800"/>
            </a:pPr>
            <a:r>
              <a:rPr lang="en-US" sz="1600" dirty="0" smtClean="0">
                <a:solidFill>
                  <a:srgbClr val="0C0E40"/>
                </a:solidFill>
                <a:latin typeface="Osaka"/>
                <a:ea typeface="Osaka"/>
                <a:cs typeface="Osaka"/>
                <a:sym typeface="Osaka"/>
              </a:rPr>
              <a:t>Open </a:t>
            </a:r>
            <a:r>
              <a:rPr lang="en-US" sz="1600" dirty="0">
                <a:solidFill>
                  <a:srgbClr val="0C0E40"/>
                </a:solidFill>
                <a:latin typeface="Osaka"/>
                <a:ea typeface="Osaka"/>
                <a:cs typeface="Osaka"/>
                <a:sym typeface="Osaka"/>
              </a:rPr>
              <a:t>c</a:t>
            </a:r>
            <a:r>
              <a:rPr lang="en-US" sz="1600" dirty="0" smtClean="0">
                <a:solidFill>
                  <a:srgbClr val="0C0E40"/>
                </a:solidFill>
                <a:latin typeface="Osaka"/>
                <a:ea typeface="Osaka"/>
                <a:cs typeface="Osaka"/>
                <a:sym typeface="Osaka"/>
              </a:rPr>
              <a:t>all, Submission, and Review</a:t>
            </a:r>
            <a:endParaRPr sz="1600" dirty="0">
              <a:solidFill>
                <a:srgbClr val="0C0E40"/>
              </a:solidFill>
              <a:latin typeface="Osaka"/>
              <a:ea typeface="Osaka"/>
              <a:cs typeface="Osaka"/>
              <a:sym typeface="Osak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4581128"/>
            <a:ext cx="55876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800000"/>
                </a:solidFill>
              </a:rPr>
              <a:t>Detector groups are preparing for this period by</a:t>
            </a:r>
          </a:p>
          <a:p>
            <a:r>
              <a:rPr kumimoji="1" lang="en-US" altLang="ja-JP" sz="2000" dirty="0" smtClean="0">
                <a:solidFill>
                  <a:srgbClr val="800000"/>
                </a:solidFill>
              </a:rPr>
              <a:t>Re-optimizing their detectors and re-organizing.</a:t>
            </a: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Detector subsystem R&amp;Ds are moving ahead.</a:t>
            </a:r>
            <a:endParaRPr kumimoji="1" lang="en-US" altLang="ja-JP" sz="2000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92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20072" y="116632"/>
            <a:ext cx="8459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 smtClean="0"/>
              <a:t>SiD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052736"/>
            <a:ext cx="29222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800000"/>
                </a:solidFill>
              </a:rPr>
              <a:t>SiD</a:t>
            </a:r>
            <a:r>
              <a:rPr lang="en-US" altLang="ja-JP" dirty="0" smtClean="0">
                <a:solidFill>
                  <a:srgbClr val="800000"/>
                </a:solidFill>
              </a:rPr>
              <a:t> Workshop</a:t>
            </a:r>
            <a:r>
              <a:rPr lang="en-US" altLang="ja-JP" dirty="0">
                <a:solidFill>
                  <a:srgbClr val="800000"/>
                </a:solidFill>
              </a:rPr>
              <a:t>s</a:t>
            </a:r>
            <a:r>
              <a:rPr lang="en-US" altLang="ja-JP" dirty="0" smtClean="0">
                <a:solidFill>
                  <a:srgbClr val="800000"/>
                </a:solidFill>
              </a:rPr>
              <a:t> </a:t>
            </a:r>
            <a:endParaRPr lang="en-US" altLang="ja-JP" dirty="0">
              <a:solidFill>
                <a:srgbClr val="800000"/>
              </a:solidFill>
            </a:endParaRP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 Tokyo, Sep 2-3, 2014</a:t>
            </a: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 SLAC, Jan 12-14, 2015</a:t>
            </a:r>
          </a:p>
        </p:txBody>
      </p:sp>
      <p:pic>
        <p:nvPicPr>
          <p:cNvPr id="2" name="図 1" descr="SiD-Toky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80728"/>
            <a:ext cx="4363762" cy="1807215"/>
          </a:xfrm>
          <a:prstGeom prst="rect">
            <a:avLst/>
          </a:prstGeom>
        </p:spPr>
      </p:pic>
      <p:pic>
        <p:nvPicPr>
          <p:cNvPr id="6" name="図 5" descr="SiD-SLAC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24944"/>
            <a:ext cx="3698734" cy="242126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51520" y="2348880"/>
            <a:ext cx="6083717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000" dirty="0" smtClean="0"/>
              <a:t>Critical review of </a:t>
            </a:r>
            <a:r>
              <a:rPr kumimoji="1" lang="en-US" altLang="ja-JP" sz="2000" dirty="0" err="1" smtClean="0"/>
              <a:t>SiD</a:t>
            </a:r>
            <a:r>
              <a:rPr kumimoji="1" lang="en-US" altLang="ja-JP" sz="2000" dirty="0" smtClean="0"/>
              <a:t> concept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/>
              <a:t>Review technology options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dirty="0" smtClean="0"/>
              <a:t>How to proceed</a:t>
            </a:r>
          </a:p>
          <a:p>
            <a:pPr marL="342900" indent="-342900">
              <a:buFont typeface="Arial"/>
              <a:buChar char="•"/>
            </a:pPr>
            <a:endParaRPr lang="en-US" altLang="ja-JP" sz="2000" dirty="0"/>
          </a:p>
          <a:p>
            <a:r>
              <a:rPr lang="en-US" altLang="ja-JP" sz="2000" dirty="0">
                <a:solidFill>
                  <a:schemeClr val="bg1"/>
                </a:solidFill>
              </a:rPr>
              <a:t>P5  Recommendation 11 : </a:t>
            </a:r>
            <a:endParaRPr lang="en-US" altLang="ja-JP" sz="2000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Motivated </a:t>
            </a:r>
            <a:r>
              <a:rPr lang="en-US" altLang="ja-JP" sz="1600" dirty="0">
                <a:solidFill>
                  <a:schemeClr val="bg1"/>
                </a:solidFill>
              </a:rPr>
              <a:t>by the strong </a:t>
            </a:r>
            <a:r>
              <a:rPr lang="en-US" altLang="ja-JP" sz="1600" dirty="0" smtClean="0">
                <a:solidFill>
                  <a:schemeClr val="bg1"/>
                </a:solidFill>
              </a:rPr>
              <a:t>scientific importance </a:t>
            </a:r>
            <a:r>
              <a:rPr lang="en-US" altLang="ja-JP" sz="1600" dirty="0">
                <a:solidFill>
                  <a:schemeClr val="bg1"/>
                </a:solidFill>
              </a:rPr>
              <a:t>of 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the </a:t>
            </a:r>
            <a:r>
              <a:rPr lang="en-US" altLang="ja-JP" sz="1600" dirty="0">
                <a:solidFill>
                  <a:schemeClr val="bg1"/>
                </a:solidFill>
              </a:rPr>
              <a:t>ILC and the recent initiative in Japan to</a:t>
            </a:r>
          </a:p>
          <a:p>
            <a:r>
              <a:rPr lang="en-US" altLang="ja-JP" sz="1600" dirty="0">
                <a:solidFill>
                  <a:schemeClr val="bg1"/>
                </a:solidFill>
              </a:rPr>
              <a:t>host it, the U.S. should engage in modest and 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Appropriate levels </a:t>
            </a:r>
            <a:r>
              <a:rPr lang="en-US" altLang="ja-JP" sz="1600" dirty="0">
                <a:solidFill>
                  <a:schemeClr val="bg1"/>
                </a:solidFill>
              </a:rPr>
              <a:t>of ILC accelerator and 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detector </a:t>
            </a:r>
            <a:r>
              <a:rPr lang="en-US" altLang="ja-JP" sz="1600" dirty="0">
                <a:solidFill>
                  <a:schemeClr val="bg1"/>
                </a:solidFill>
              </a:rPr>
              <a:t>design in areas </a:t>
            </a:r>
            <a:r>
              <a:rPr lang="en-US" altLang="ja-JP" sz="1600" dirty="0" smtClean="0">
                <a:solidFill>
                  <a:schemeClr val="bg1"/>
                </a:solidFill>
              </a:rPr>
              <a:t>where the </a:t>
            </a:r>
            <a:r>
              <a:rPr lang="en-US" altLang="ja-JP" sz="1600" dirty="0">
                <a:solidFill>
                  <a:schemeClr val="bg1"/>
                </a:solidFill>
              </a:rPr>
              <a:t>U.S. can 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contribute </a:t>
            </a:r>
            <a:r>
              <a:rPr lang="en-US" altLang="ja-JP" sz="1600" dirty="0">
                <a:solidFill>
                  <a:schemeClr val="bg1"/>
                </a:solidFill>
              </a:rPr>
              <a:t>critical expertise. Consider higher</a:t>
            </a:r>
          </a:p>
          <a:p>
            <a:r>
              <a:rPr lang="en-US" altLang="ja-JP" sz="1600" dirty="0">
                <a:solidFill>
                  <a:schemeClr val="bg1"/>
                </a:solidFill>
              </a:rPr>
              <a:t>levels of collaboration if ILC proceeds.</a:t>
            </a:r>
            <a:endParaRPr kumimoji="1" lang="en-US" altLang="ja-JP" sz="1600" dirty="0" smtClean="0">
              <a:solidFill>
                <a:schemeClr val="bg1"/>
              </a:solidFill>
            </a:endParaRPr>
          </a:p>
          <a:p>
            <a:endParaRPr lang="en-US" altLang="ja-JP" sz="1600" dirty="0" smtClean="0"/>
          </a:p>
          <a:p>
            <a:r>
              <a:rPr lang="en-US" altLang="ja-JP" sz="2000" dirty="0" smtClean="0">
                <a:solidFill>
                  <a:srgbClr val="FF6600"/>
                </a:solidFill>
              </a:rPr>
              <a:t>Funding</a:t>
            </a:r>
            <a:r>
              <a:rPr kumimoji="1" lang="ja-JP" altLang="en-US" sz="2000" dirty="0" smtClean="0">
                <a:solidFill>
                  <a:srgbClr val="FF66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FF6600"/>
                </a:solidFill>
              </a:rPr>
              <a:t>level</a:t>
            </a:r>
            <a:r>
              <a:rPr kumimoji="1" lang="ja-JP" altLang="en-US" sz="2000" dirty="0" smtClean="0">
                <a:solidFill>
                  <a:srgbClr val="FF66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FF6600"/>
                </a:solidFill>
              </a:rPr>
              <a:t>for ILC detector Is, however, </a:t>
            </a:r>
            <a:r>
              <a:rPr kumimoji="1" lang="ja-JP" altLang="en-US" sz="2000" dirty="0" smtClean="0">
                <a:solidFill>
                  <a:srgbClr val="FF66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FF6600"/>
                </a:solidFill>
              </a:rPr>
              <a:t>very</a:t>
            </a:r>
            <a:r>
              <a:rPr kumimoji="1" lang="ja-JP" altLang="en-US" sz="2000" dirty="0" smtClean="0">
                <a:solidFill>
                  <a:srgbClr val="FF66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FF6600"/>
                </a:solidFill>
              </a:rPr>
              <a:t>low</a:t>
            </a:r>
            <a:endParaRPr kumimoji="1" lang="ja-JP" alt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457200" y="1524000"/>
            <a:ext cx="4953000" cy="5105400"/>
          </a:xfrm>
          <a:prstGeom prst="rect">
            <a:avLst/>
          </a:prstGeom>
          <a:solidFill>
            <a:schemeClr val="accent1">
              <a:lumMod val="75000"/>
              <a:alpha val="16000"/>
            </a:schemeClr>
          </a:solidFill>
          <a:ln>
            <a:solidFill>
              <a:schemeClr val="accent1">
                <a:shade val="48000"/>
                <a:satMod val="110000"/>
                <a:alpha val="88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 rot="5400000">
            <a:off x="1561308" y="4076701"/>
            <a:ext cx="464819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>
            <a:stCxn id="23" idx="3"/>
          </p:cNvCxnSpPr>
          <p:nvPr/>
        </p:nvCxnSpPr>
        <p:spPr>
          <a:xfrm flipV="1">
            <a:off x="3263900" y="3619500"/>
            <a:ext cx="6223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図形グループ 60"/>
          <p:cNvGrpSpPr/>
          <p:nvPr/>
        </p:nvGrpSpPr>
        <p:grpSpPr>
          <a:xfrm>
            <a:off x="3873500" y="2133600"/>
            <a:ext cx="4660900" cy="381000"/>
            <a:chOff x="3873500" y="1371600"/>
            <a:chExt cx="4660900" cy="381000"/>
          </a:xfrm>
        </p:grpSpPr>
        <p:sp>
          <p:nvSpPr>
            <p:cNvPr id="9" name="角丸四角形 8"/>
            <p:cNvSpPr/>
            <p:nvPr/>
          </p:nvSpPr>
          <p:spPr>
            <a:xfrm>
              <a:off x="4572000" y="1371600"/>
              <a:ext cx="3962400" cy="381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 err="1" smtClean="0">
                  <a:solidFill>
                    <a:schemeClr val="bg1"/>
                  </a:solidFill>
                  <a:latin typeface="ＤＦＰ中楷書体"/>
                  <a:ea typeface="ＤＦＰ中楷書体"/>
                  <a:cs typeface="ＤＦＰ中楷書体"/>
                </a:rPr>
                <a:t>SiD</a:t>
              </a:r>
              <a:endPara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endParaRPr>
            </a:p>
          </p:txBody>
        </p:sp>
        <p:cxnSp>
          <p:nvCxnSpPr>
            <p:cNvPr id="10" name="直線コネクタ 9"/>
            <p:cNvCxnSpPr>
              <a:stCxn id="9" idx="1"/>
            </p:cNvCxnSpPr>
            <p:nvPr/>
          </p:nvCxnSpPr>
          <p:spPr>
            <a:xfrm rot="10800000">
              <a:off x="3873500" y="1562100"/>
              <a:ext cx="698500" cy="1588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sp>
          <p:nvSpPr>
            <p:cNvPr id="11" name="円/楕円 10"/>
            <p:cNvSpPr/>
            <p:nvPr/>
          </p:nvSpPr>
          <p:spPr>
            <a:xfrm>
              <a:off x="4641850" y="1485900"/>
              <a:ext cx="152400" cy="152400"/>
            </a:xfrm>
            <a:prstGeom prst="ellipse">
              <a:avLst/>
            </a:prstGeom>
            <a:solidFill>
              <a:srgbClr val="800000"/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</p:grpSp>
      <p:grpSp>
        <p:nvGrpSpPr>
          <p:cNvPr id="12" name="図形グループ 59"/>
          <p:cNvGrpSpPr/>
          <p:nvPr/>
        </p:nvGrpSpPr>
        <p:grpSpPr>
          <a:xfrm>
            <a:off x="3873500" y="2667000"/>
            <a:ext cx="4660900" cy="381000"/>
            <a:chOff x="3873500" y="1981200"/>
            <a:chExt cx="4660900" cy="381000"/>
          </a:xfrm>
        </p:grpSpPr>
        <p:sp>
          <p:nvSpPr>
            <p:cNvPr id="13" name="角丸四角形 12"/>
            <p:cNvSpPr/>
            <p:nvPr/>
          </p:nvSpPr>
          <p:spPr>
            <a:xfrm>
              <a:off x="4572000" y="1981200"/>
              <a:ext cx="3962400" cy="381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 smtClean="0">
                  <a:solidFill>
                    <a:schemeClr val="bg1"/>
                  </a:solidFill>
                  <a:latin typeface="ＤＦＰ中楷書体"/>
                  <a:ea typeface="ＤＦＰ中楷書体"/>
                  <a:cs typeface="ＤＦＰ中楷書体"/>
                </a:rPr>
                <a:t>ILD</a:t>
              </a:r>
            </a:p>
          </p:txBody>
        </p:sp>
        <p:cxnSp>
          <p:nvCxnSpPr>
            <p:cNvPr id="14" name="直線コネクタ 13"/>
            <p:cNvCxnSpPr>
              <a:stCxn id="13" idx="1"/>
            </p:cNvCxnSpPr>
            <p:nvPr/>
          </p:nvCxnSpPr>
          <p:spPr>
            <a:xfrm rot="10800000" flipV="1">
              <a:off x="3873500" y="2171700"/>
              <a:ext cx="698500" cy="6350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sp>
          <p:nvSpPr>
            <p:cNvPr id="15" name="円/楕円 14"/>
            <p:cNvSpPr/>
            <p:nvPr/>
          </p:nvSpPr>
          <p:spPr>
            <a:xfrm>
              <a:off x="4641850" y="2082800"/>
              <a:ext cx="152400" cy="152400"/>
            </a:xfrm>
            <a:prstGeom prst="ellipse">
              <a:avLst/>
            </a:prstGeom>
            <a:solidFill>
              <a:srgbClr val="800000"/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</p:grpSp>
      <p:grpSp>
        <p:nvGrpSpPr>
          <p:cNvPr id="16" name="図形グループ 57"/>
          <p:cNvGrpSpPr/>
          <p:nvPr/>
        </p:nvGrpSpPr>
        <p:grpSpPr>
          <a:xfrm>
            <a:off x="3873500" y="3200400"/>
            <a:ext cx="4660900" cy="381000"/>
            <a:chOff x="3873500" y="2667000"/>
            <a:chExt cx="4660900" cy="381000"/>
          </a:xfrm>
        </p:grpSpPr>
        <p:sp>
          <p:nvSpPr>
            <p:cNvPr id="17" name="角丸四角形 16"/>
            <p:cNvSpPr/>
            <p:nvPr/>
          </p:nvSpPr>
          <p:spPr>
            <a:xfrm>
              <a:off x="4572000" y="2667000"/>
              <a:ext cx="3962400" cy="381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 err="1" smtClean="0">
                  <a:solidFill>
                    <a:schemeClr val="bg1"/>
                  </a:solidFill>
                  <a:latin typeface="ＤＦＰ中楷書体"/>
                  <a:ea typeface="ＤＦＰ中楷書体"/>
                  <a:cs typeface="ＤＦＰ中楷書体"/>
                </a:rPr>
                <a:t>CLICdp</a:t>
              </a:r>
              <a:endPara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endParaRPr>
            </a:p>
          </p:txBody>
        </p:sp>
        <p:cxnSp>
          <p:nvCxnSpPr>
            <p:cNvPr id="18" name="直線コネクタ 17"/>
            <p:cNvCxnSpPr>
              <a:stCxn id="17" idx="1"/>
            </p:cNvCxnSpPr>
            <p:nvPr/>
          </p:nvCxnSpPr>
          <p:spPr>
            <a:xfrm rot="10800000" flipV="1">
              <a:off x="3873500" y="2857500"/>
              <a:ext cx="698500" cy="6350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sp>
          <p:nvSpPr>
            <p:cNvPr id="19" name="円/楕円 18"/>
            <p:cNvSpPr/>
            <p:nvPr/>
          </p:nvSpPr>
          <p:spPr>
            <a:xfrm>
              <a:off x="4641850" y="2781300"/>
              <a:ext cx="152400" cy="152400"/>
            </a:xfrm>
            <a:prstGeom prst="ellipse">
              <a:avLst/>
            </a:prstGeom>
            <a:solidFill>
              <a:srgbClr val="800000"/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</p:grpSp>
      <p:sp>
        <p:nvSpPr>
          <p:cNvPr id="20" name="スライド番号プレースホルダ 3"/>
          <p:cNvSpPr txBox="1">
            <a:spLocks/>
          </p:cNvSpPr>
          <p:nvPr/>
        </p:nvSpPr>
        <p:spPr>
          <a:xfrm>
            <a:off x="8369880" y="6483563"/>
            <a:ext cx="762000" cy="365125"/>
          </a:xfrm>
          <a:prstGeom prst="rect">
            <a:avLst/>
          </a:prstGeom>
        </p:spPr>
        <p:txBody>
          <a:bodyPr vert="horz" lIns="0" rIns="0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D0FDBD3-6B77-9647-AD3E-B02F35DDD76D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ヒラギノ角ゴ Pro W3"/>
                <a:ea typeface="ヒラギノ角ゴ Pro W3"/>
                <a:cs typeface="ヒラギノ角ゴ Pro W3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ヒラギノ角ゴ Pro W3"/>
              <a:ea typeface="ヒラギノ角ゴ Pro W3"/>
              <a:cs typeface="ヒラギノ角ゴ Pro W3"/>
            </a:endParaRPr>
          </a:p>
        </p:txBody>
      </p:sp>
      <p:pic>
        <p:nvPicPr>
          <p:cNvPr id="22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692696"/>
            <a:ext cx="8229600" cy="38100"/>
          </a:xfrm>
          <a:prstGeom prst="rect">
            <a:avLst/>
          </a:prstGeom>
        </p:spPr>
      </p:pic>
      <p:sp>
        <p:nvSpPr>
          <p:cNvPr id="23" name="角丸四角形 22"/>
          <p:cNvSpPr/>
          <p:nvPr/>
        </p:nvSpPr>
        <p:spPr>
          <a:xfrm>
            <a:off x="685800" y="3200400"/>
            <a:ext cx="2578100" cy="8509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PD Associate Director</a:t>
            </a:r>
            <a:endParaRPr kumimoji="1" lang="en-US" altLang="ja-JP" sz="1800" dirty="0" smtClean="0">
              <a:solidFill>
                <a:schemeClr val="bg1"/>
              </a:solidFill>
              <a:latin typeface="ＤＦＰ中楷書体"/>
              <a:ea typeface="ＤＦＰ中楷書体"/>
              <a:cs typeface="ＤＦＰ中楷書体"/>
            </a:endParaRPr>
          </a:p>
        </p:txBody>
      </p:sp>
      <p:grpSp>
        <p:nvGrpSpPr>
          <p:cNvPr id="24" name="図形グループ 46"/>
          <p:cNvGrpSpPr/>
          <p:nvPr/>
        </p:nvGrpSpPr>
        <p:grpSpPr>
          <a:xfrm>
            <a:off x="609600" y="1143000"/>
            <a:ext cx="2590800" cy="2058195"/>
            <a:chOff x="685800" y="1905000"/>
            <a:chExt cx="2514600" cy="1296695"/>
          </a:xfrm>
        </p:grpSpPr>
        <p:sp>
          <p:nvSpPr>
            <p:cNvPr id="25" name="角丸四角形 24"/>
            <p:cNvSpPr/>
            <p:nvPr/>
          </p:nvSpPr>
          <p:spPr>
            <a:xfrm>
              <a:off x="685800" y="1905000"/>
              <a:ext cx="2514600" cy="52807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 smtClean="0">
                  <a:solidFill>
                    <a:schemeClr val="bg1"/>
                  </a:solidFill>
                  <a:latin typeface="ＤＦＰ中楷書体"/>
                  <a:ea typeface="ＤＦＰ中楷書体"/>
                  <a:cs typeface="ＤＦＰ中楷書体"/>
                </a:rPr>
                <a:t>PD Advisory Panel </a:t>
              </a:r>
              <a:endPara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endParaRPr>
            </a:p>
          </p:txBody>
        </p:sp>
        <p:cxnSp>
          <p:nvCxnSpPr>
            <p:cNvPr id="26" name="直線コネクタ 25"/>
            <p:cNvCxnSpPr>
              <a:stCxn id="25" idx="2"/>
            </p:cNvCxnSpPr>
            <p:nvPr/>
          </p:nvCxnSpPr>
          <p:spPr>
            <a:xfrm rot="5400000">
              <a:off x="1559042" y="2816867"/>
              <a:ext cx="768115" cy="154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線コネクタ 28"/>
          <p:cNvCxnSpPr>
            <a:stCxn id="28" idx="1"/>
          </p:cNvCxnSpPr>
          <p:nvPr/>
        </p:nvCxnSpPr>
        <p:spPr>
          <a:xfrm rot="10800000" flipV="1">
            <a:off x="3886200" y="4312270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角丸四角形 31"/>
          <p:cNvSpPr/>
          <p:nvPr/>
        </p:nvSpPr>
        <p:spPr>
          <a:xfrm>
            <a:off x="4572000" y="4509120"/>
            <a:ext cx="396240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MDI WG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4578350" y="4900910"/>
            <a:ext cx="396044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Conference talks group</a:t>
            </a:r>
          </a:p>
        </p:txBody>
      </p:sp>
      <p:cxnSp>
        <p:nvCxnSpPr>
          <p:cNvPr id="33" name="直線コネクタ 32"/>
          <p:cNvCxnSpPr>
            <a:stCxn id="32" idx="1"/>
          </p:cNvCxnSpPr>
          <p:nvPr/>
        </p:nvCxnSpPr>
        <p:spPr>
          <a:xfrm rot="10800000">
            <a:off x="3886200" y="4693270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/>
          <p:cNvSpPr/>
          <p:nvPr/>
        </p:nvSpPr>
        <p:spPr>
          <a:xfrm>
            <a:off x="4572000" y="4121770"/>
            <a:ext cx="396240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Physics WG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4578350" y="5305400"/>
            <a:ext cx="396044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err="1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Software&amp;computing</a:t>
            </a:r>
            <a:r>
              <a:rPr lang="en-US" altLang="ja-JP" sz="1100" dirty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 WG</a:t>
            </a:r>
            <a:endParaRPr lang="en-US" altLang="ja-JP" sz="1100" dirty="0" smtClean="0">
              <a:solidFill>
                <a:schemeClr val="bg1"/>
              </a:solidFill>
              <a:latin typeface="ＤＦＰ中楷書体"/>
              <a:ea typeface="ＤＦＰ中楷書体"/>
              <a:cs typeface="ＤＦＰ中楷書体"/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4629150" y="461645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29150" y="424026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4629150" y="541970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4635624" y="498346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4724400" y="-228600"/>
            <a:ext cx="76200" cy="7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4572000" y="3733800"/>
            <a:ext cx="396240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Detector R&amp;D Liaison</a:t>
            </a:r>
          </a:p>
        </p:txBody>
      </p:sp>
      <p:sp>
        <p:nvSpPr>
          <p:cNvPr id="43" name="円/楕円 42"/>
          <p:cNvSpPr/>
          <p:nvPr/>
        </p:nvSpPr>
        <p:spPr>
          <a:xfrm>
            <a:off x="4635500" y="384810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 rot="10800000" flipV="1">
            <a:off x="3860800" y="3911600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914400" y="6036733"/>
            <a:ext cx="2292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Times"/>
                <a:cs typeface="Times"/>
              </a:rPr>
              <a:t>PD Executive Board</a:t>
            </a:r>
            <a:endParaRPr kumimoji="1" lang="ja-JP" altLang="en-US" sz="2000" dirty="0">
              <a:solidFill>
                <a:schemeClr val="accent1">
                  <a:lumMod val="50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563888" y="159023"/>
            <a:ext cx="2647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LCC PD Structure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grpSp>
        <p:nvGrpSpPr>
          <p:cNvPr id="47" name="図形グループ 61"/>
          <p:cNvGrpSpPr/>
          <p:nvPr/>
        </p:nvGrpSpPr>
        <p:grpSpPr>
          <a:xfrm>
            <a:off x="3873500" y="1600200"/>
            <a:ext cx="4660900" cy="381000"/>
            <a:chOff x="3873500" y="1371600"/>
            <a:chExt cx="4660900" cy="381000"/>
          </a:xfrm>
        </p:grpSpPr>
        <p:sp>
          <p:nvSpPr>
            <p:cNvPr id="48" name="角丸四角形 47"/>
            <p:cNvSpPr/>
            <p:nvPr/>
          </p:nvSpPr>
          <p:spPr>
            <a:xfrm>
              <a:off x="4572000" y="1371600"/>
              <a:ext cx="3962400" cy="381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 smtClean="0">
                  <a:solidFill>
                    <a:schemeClr val="bg1"/>
                  </a:solidFill>
                  <a:latin typeface="ＤＦＰ中楷書体"/>
                  <a:ea typeface="ＤＦＰ中楷書体"/>
                  <a:cs typeface="ＤＦＰ中楷書体"/>
                </a:rPr>
                <a:t>Regional Contacts</a:t>
              </a:r>
            </a:p>
          </p:txBody>
        </p:sp>
        <p:cxnSp>
          <p:nvCxnSpPr>
            <p:cNvPr id="49" name="直線コネクタ 48"/>
            <p:cNvCxnSpPr>
              <a:stCxn id="48" idx="1"/>
            </p:cNvCxnSpPr>
            <p:nvPr/>
          </p:nvCxnSpPr>
          <p:spPr>
            <a:xfrm rot="10800000">
              <a:off x="3873500" y="1562100"/>
              <a:ext cx="6985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円/楕円 49"/>
            <p:cNvSpPr/>
            <p:nvPr/>
          </p:nvSpPr>
          <p:spPr>
            <a:xfrm>
              <a:off x="4641850" y="1485900"/>
              <a:ext cx="152400" cy="1524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4855633" y="1485900"/>
              <a:ext cx="152400" cy="1524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5067300" y="1485900"/>
              <a:ext cx="152400" cy="1524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</a:endParaRPr>
            </a:p>
          </p:txBody>
        </p:sp>
      </p:grpSp>
      <p:cxnSp>
        <p:nvCxnSpPr>
          <p:cNvPr id="53" name="直線コネクタ 52"/>
          <p:cNvCxnSpPr/>
          <p:nvPr/>
        </p:nvCxnSpPr>
        <p:spPr>
          <a:xfrm rot="10800000">
            <a:off x="3886200" y="5484440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rot="10800000">
            <a:off x="3873500" y="5080321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角丸四角形 54"/>
          <p:cNvSpPr/>
          <p:nvPr/>
        </p:nvSpPr>
        <p:spPr>
          <a:xfrm>
            <a:off x="4572000" y="5692750"/>
            <a:ext cx="396044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ILC Infrastructure and Planning WG</a:t>
            </a:r>
          </a:p>
        </p:txBody>
      </p:sp>
      <p:sp>
        <p:nvSpPr>
          <p:cNvPr id="56" name="円/楕円 55"/>
          <p:cNvSpPr/>
          <p:nvPr/>
        </p:nvSpPr>
        <p:spPr>
          <a:xfrm>
            <a:off x="4622800" y="580705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 rot="10800000">
            <a:off x="3879850" y="5871790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角丸四角形 57"/>
          <p:cNvSpPr/>
          <p:nvPr/>
        </p:nvSpPr>
        <p:spPr>
          <a:xfrm>
            <a:off x="4572000" y="6072336"/>
            <a:ext cx="3960440" cy="381000"/>
          </a:xfrm>
          <a:prstGeom prst="round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ILC parameter </a:t>
            </a:r>
            <a:r>
              <a:rPr lang="en-US" altLang="ja-JP" sz="1100" dirty="0" smtClean="0">
                <a:solidFill>
                  <a:schemeClr val="bg1"/>
                </a:solidFill>
                <a:latin typeface="ＤＦＰ中楷書体"/>
                <a:ea typeface="ＤＦＰ中楷書体"/>
                <a:cs typeface="ＤＦＰ中楷書体"/>
              </a:rPr>
              <a:t>joint WG</a:t>
            </a:r>
            <a:endParaRPr lang="en-US" altLang="ja-JP" sz="1100" dirty="0">
              <a:solidFill>
                <a:schemeClr val="bg1"/>
              </a:solidFill>
              <a:latin typeface="ＤＦＰ中楷書体"/>
              <a:ea typeface="ＤＦＰ中楷書体"/>
              <a:cs typeface="ＤＦＰ中楷書体"/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4622800" y="6186636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800000"/>
                </a:solidFill>
              </a:ln>
              <a:solidFill>
                <a:srgbClr val="800000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rot="10800000">
            <a:off x="3879850" y="6251376"/>
            <a:ext cx="68580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923928" y="836712"/>
            <a:ext cx="34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/>
              <a:t>http://</a:t>
            </a:r>
            <a:r>
              <a:rPr lang="en-US" altLang="ja-JP" sz="1800" dirty="0" err="1"/>
              <a:t>www.linearcollider.org</a:t>
            </a:r>
            <a:r>
              <a:rPr lang="en-US" altLang="ja-JP" sz="1800" dirty="0"/>
              <a:t>/P-D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46032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F189-A4DA-4CDF-8666-73FBEF9FC2F0}" type="slidenum">
              <a:rPr lang="en-US" smtClean="0"/>
              <a:t>20</a:t>
            </a:fld>
            <a:endParaRPr lang="en-US"/>
          </a:p>
        </p:txBody>
      </p:sp>
      <p:pic>
        <p:nvPicPr>
          <p:cNvPr id="5" name="図 4" descr="SiD-orgchar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6444208" cy="439968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220072" y="116632"/>
            <a:ext cx="32866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 smtClean="0"/>
              <a:t>SiD</a:t>
            </a:r>
            <a:r>
              <a:rPr lang="en-US" altLang="ja-JP" sz="3200" dirty="0" smtClean="0"/>
              <a:t> Organization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1052736"/>
            <a:ext cx="65486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Adopted a formal organization: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consortium</a:t>
            </a:r>
          </a:p>
          <a:p>
            <a:pPr lvl="1"/>
            <a:r>
              <a:rPr lang="en-US" altLang="ja-JP" sz="2000" dirty="0" smtClean="0"/>
              <a:t>20 institutions signed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1315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5182932" cy="395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501008"/>
            <a:ext cx="3384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85 registered participants</a:t>
            </a:r>
          </a:p>
          <a:p>
            <a:r>
              <a:rPr lang="en-GB" sz="1800" dirty="0"/>
              <a:t>f</a:t>
            </a:r>
            <a:r>
              <a:rPr lang="en-GB" sz="1800" dirty="0" smtClean="0"/>
              <a:t>rom 32 institutes</a:t>
            </a:r>
          </a:p>
          <a:p>
            <a:endParaRPr lang="en-GB" sz="1800" dirty="0"/>
          </a:p>
          <a:p>
            <a:r>
              <a:rPr lang="en-GB" sz="1800" dirty="0" smtClean="0"/>
              <a:t>This meeting represented the start of a coherent optimization effort for ILD</a:t>
            </a:r>
            <a:r>
              <a:rPr lang="en-GB" sz="1800" dirty="0"/>
              <a:t> </a:t>
            </a:r>
            <a:r>
              <a:rPr lang="en-GB" sz="1800" dirty="0" smtClean="0"/>
              <a:t>and the start of</a:t>
            </a:r>
            <a:r>
              <a:rPr lang="en-GB" sz="1800" dirty="0"/>
              <a:t> </a:t>
            </a:r>
            <a:r>
              <a:rPr lang="en-GB" sz="1800" dirty="0" smtClean="0"/>
              <a:t>reorganisation.</a:t>
            </a:r>
            <a:endParaRPr lang="en-GB" sz="1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0072" y="116632"/>
            <a:ext cx="8232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ILD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1988840"/>
            <a:ext cx="21291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800000"/>
                </a:solidFill>
              </a:rPr>
              <a:t>ILD </a:t>
            </a:r>
            <a:r>
              <a:rPr lang="en-US" altLang="ja-JP" dirty="0">
                <a:solidFill>
                  <a:srgbClr val="800000"/>
                </a:solidFill>
              </a:rPr>
              <a:t>Workshop </a:t>
            </a:r>
            <a:endParaRPr lang="en-US" altLang="ja-JP" dirty="0" smtClean="0">
              <a:solidFill>
                <a:srgbClr val="800000"/>
              </a:solidFill>
            </a:endParaRP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800000"/>
                </a:solidFill>
              </a:rPr>
              <a:t>Oshu</a:t>
            </a:r>
            <a:r>
              <a:rPr lang="en-US" altLang="ja-JP" sz="2000" dirty="0">
                <a:solidFill>
                  <a:srgbClr val="800000"/>
                </a:solidFill>
              </a:rPr>
              <a:t>, </a:t>
            </a:r>
            <a:r>
              <a:rPr lang="en-US" altLang="ja-JP" sz="2000" dirty="0" smtClean="0">
                <a:solidFill>
                  <a:srgbClr val="800000"/>
                </a:solidFill>
              </a:rPr>
              <a:t>Tohoku</a:t>
            </a:r>
          </a:p>
          <a:p>
            <a:r>
              <a:rPr lang="en-US" altLang="ja-JP" sz="2000" dirty="0" smtClean="0">
                <a:solidFill>
                  <a:srgbClr val="800000"/>
                </a:solidFill>
              </a:rPr>
              <a:t> Sep </a:t>
            </a:r>
            <a:r>
              <a:rPr lang="en-US" altLang="ja-JP" sz="2000" dirty="0">
                <a:solidFill>
                  <a:srgbClr val="800000"/>
                </a:solidFill>
              </a:rPr>
              <a:t>6 – 9, </a:t>
            </a:r>
            <a:r>
              <a:rPr lang="en-US" altLang="ja-JP" sz="2000" dirty="0" smtClean="0">
                <a:solidFill>
                  <a:srgbClr val="800000"/>
                </a:solidFill>
              </a:rPr>
              <a:t>2014</a:t>
            </a:r>
            <a:endParaRPr lang="en-US" altLang="ja-JP" sz="2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37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698806"/>
              </p:ext>
            </p:extLst>
          </p:nvPr>
        </p:nvGraphicFramePr>
        <p:xfrm>
          <a:off x="592015" y="2286000"/>
          <a:ext cx="5708177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116632"/>
            <a:ext cx="4752528" cy="64807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ILD Organization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5487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Current ILD member-list: grown to 63 institutes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1676400"/>
            <a:ext cx="248016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Have established 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800000"/>
                </a:solidFill>
              </a:rPr>
              <a:t>membership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Chair of </a:t>
            </a:r>
            <a:r>
              <a:rPr lang="en-US" sz="2000" dirty="0" smtClean="0">
                <a:solidFill>
                  <a:srgbClr val="800000"/>
                </a:solidFill>
              </a:rPr>
              <a:t>the Institute</a:t>
            </a:r>
            <a:br>
              <a:rPr lang="en-US" sz="2000" dirty="0" smtClean="0">
                <a:solidFill>
                  <a:srgbClr val="800000"/>
                </a:solidFill>
              </a:rPr>
            </a:br>
            <a:r>
              <a:rPr lang="en-US" sz="2000" dirty="0" smtClean="0">
                <a:solidFill>
                  <a:srgbClr val="800000"/>
                </a:solidFill>
              </a:rPr>
              <a:t>assembly: </a:t>
            </a:r>
            <a:endParaRPr lang="en-US" sz="2000" dirty="0">
              <a:solidFill>
                <a:srgbClr val="800000"/>
              </a:solidFill>
            </a:endParaRPr>
          </a:p>
          <a:p>
            <a:r>
              <a:rPr lang="en-US" sz="2000" dirty="0" smtClean="0"/>
              <a:t>Jan </a:t>
            </a:r>
            <a:r>
              <a:rPr lang="en-US" sz="2000" dirty="0" err="1" smtClean="0"/>
              <a:t>Timmermans</a:t>
            </a:r>
            <a:endParaRPr lang="en-US" sz="2000" dirty="0" smtClean="0"/>
          </a:p>
          <a:p>
            <a:r>
              <a:rPr lang="en-US" sz="2000" dirty="0" smtClean="0"/>
              <a:t>NIKHEF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5665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7C39CEA-1F7B-3444-B605-6C36DF480EDC}" type="slidenum">
              <a:rPr lang="en-US" sz="1600" smtClean="0"/>
              <a:pPr algn="r"/>
              <a:t>23</a:t>
            </a:fld>
            <a:endParaRPr lang="en-US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2" y="1308101"/>
            <a:ext cx="3841938" cy="28701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4626" y="4465877"/>
            <a:ext cx="385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http</a:t>
            </a:r>
            <a:r>
              <a:rPr lang="en-US" sz="1800" b="1" dirty="0">
                <a:solidFill>
                  <a:srgbClr val="0000FF"/>
                </a:solidFill>
              </a:rPr>
              <a:t>://</a:t>
            </a:r>
            <a:r>
              <a:rPr lang="en-US" sz="1800" b="1" dirty="0" err="1" smtClean="0">
                <a:solidFill>
                  <a:srgbClr val="0000FF"/>
                </a:solidFill>
              </a:rPr>
              <a:t>clicdp.web.cern.ch</a:t>
            </a:r>
            <a:r>
              <a:rPr lang="en-US" sz="1800" b="1" dirty="0">
                <a:solidFill>
                  <a:srgbClr val="0000FF"/>
                </a:solidFill>
              </a:rPr>
              <a:t>/</a:t>
            </a:r>
            <a:endParaRPr lang="en-US" sz="1800" b="1" dirty="0" smtClean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607" y="5118370"/>
            <a:ext cx="2583497" cy="369332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c</a:t>
            </a:r>
            <a:r>
              <a:rPr lang="en-US" sz="1800" b="1" dirty="0" smtClean="0">
                <a:solidFill>
                  <a:srgbClr val="0000FF"/>
                </a:solidFill>
              </a:rPr>
              <a:t>urrently 25 institutes</a:t>
            </a:r>
            <a:endParaRPr lang="en-US" sz="2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848100" y="1333501"/>
            <a:ext cx="0" cy="442511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6630" y="1333500"/>
            <a:ext cx="5088471" cy="455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ILC/CLIC synergies in many areas</a:t>
            </a:r>
          </a:p>
          <a:p>
            <a:endParaRPr lang="en-US" sz="1100" dirty="0"/>
          </a:p>
          <a:p>
            <a:pPr algn="ctr"/>
            <a:r>
              <a:rPr lang="en-US" sz="2000" i="1" dirty="0" smtClean="0">
                <a:solidFill>
                  <a:srgbClr val="0000FF"/>
                </a:solidFill>
              </a:rPr>
              <a:t>CLIC CDR detector concepts</a:t>
            </a:r>
            <a:r>
              <a:rPr lang="en-US" sz="2000" i="1" dirty="0">
                <a:solidFill>
                  <a:srgbClr val="0000FF"/>
                </a:solidFill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</a:rPr>
              <a:t>are based on ILC concepts, adapted for CLIC</a:t>
            </a:r>
          </a:p>
          <a:p>
            <a:pPr algn="ctr"/>
            <a:endParaRPr lang="en-US" sz="1100" i="1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40489"/>
                </a:solidFill>
              </a:rPr>
              <a:t>Common software tools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Major upgrade of tools ongoing through a common ILC/CLIC effort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40489"/>
                </a:solidFill>
              </a:rPr>
              <a:t>Overlapping physics case below 1 </a:t>
            </a:r>
            <a:r>
              <a:rPr lang="en-US" sz="1600" dirty="0" err="1" smtClean="0">
                <a:solidFill>
                  <a:srgbClr val="240489"/>
                </a:solidFill>
              </a:rPr>
              <a:t>TeV</a:t>
            </a:r>
            <a:endParaRPr lang="en-US" sz="1600" dirty="0" smtClean="0">
              <a:solidFill>
                <a:srgbClr val="240489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Sharing methods; making cross-checks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40489"/>
                </a:solidFill>
              </a:rPr>
              <a:t>Large overlap in detector technologies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Strong synergies within CALICE and FCAL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Synergies in engineering and magnet design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40489"/>
                </a:solidFill>
              </a:rPr>
              <a:t>Ongoing detector </a:t>
            </a:r>
            <a:r>
              <a:rPr lang="en-US" sz="1600" dirty="0" err="1" smtClean="0">
                <a:solidFill>
                  <a:srgbClr val="240489"/>
                </a:solidFill>
              </a:rPr>
              <a:t>optimisation</a:t>
            </a:r>
            <a:r>
              <a:rPr lang="en-US" sz="1600" dirty="0">
                <a:solidFill>
                  <a:srgbClr val="240489"/>
                </a:solidFill>
              </a:rPr>
              <a:t> </a:t>
            </a:r>
            <a:r>
              <a:rPr lang="en-US" sz="1600" dirty="0" smtClean="0">
                <a:solidFill>
                  <a:srgbClr val="240489"/>
                </a:solidFill>
              </a:rPr>
              <a:t>for ILC and CLIC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Overlapping activities; cross-checks</a:t>
            </a:r>
          </a:p>
          <a:p>
            <a:pPr marL="742950" lvl="1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240489"/>
                </a:solidFill>
              </a:rPr>
              <a:t>Flows are both ways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.g. 350 </a:t>
            </a:r>
            <a:r>
              <a:rPr lang="en-US" sz="1600" dirty="0" err="1" smtClean="0"/>
              <a:t>GeV</a:t>
            </a:r>
            <a:r>
              <a:rPr lang="en-US" sz="1600" dirty="0" smtClean="0"/>
              <a:t> study of CLIC → ILC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91880" y="116632"/>
            <a:ext cx="49059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CLICdp</a:t>
            </a:r>
            <a:r>
              <a:rPr kumimoji="1" lang="en-US" altLang="ja-JP" sz="3200" dirty="0" smtClean="0"/>
              <a:t>: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Synergy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with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ILC</a:t>
            </a:r>
            <a:r>
              <a:rPr kumimoji="1" lang="ja-JP" altLang="en-US" sz="3200" dirty="0" smtClean="0"/>
              <a:t> 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5047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0"/>
            <a:ext cx="5493296" cy="7200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Summary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628800"/>
            <a:ext cx="7981672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are working intensively to update the physics case of the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One</a:t>
            </a:r>
            <a:r>
              <a:rPr lang="en-US" sz="2000" dirty="0" smtClean="0"/>
              <a:t> ILC running scenario is being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Overall, LCC PD working groups are very active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ILD and </a:t>
            </a:r>
            <a:r>
              <a:rPr lang="en-US" sz="2000" dirty="0" err="1" smtClean="0"/>
              <a:t>SiD</a:t>
            </a:r>
            <a:r>
              <a:rPr lang="en-US" sz="2000" dirty="0" smtClean="0"/>
              <a:t> are progressing </a:t>
            </a:r>
            <a:r>
              <a:rPr lang="en-US" altLang="ja-JP" sz="2000" dirty="0" smtClean="0"/>
              <a:t>‘</a:t>
            </a:r>
            <a:r>
              <a:rPr lang="en-US" sz="2000" dirty="0" smtClean="0"/>
              <a:t>reasonably’ well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Both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groups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are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moving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toward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more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well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defined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chemeClr val="accent1">
                    <a:lumMod val="50000"/>
                  </a:schemeClr>
                </a:solidFill>
              </a:rPr>
              <a:t>organizations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en-US" altLang="ja-JP" sz="1800" dirty="0" smtClean="0">
                <a:solidFill>
                  <a:schemeClr val="accent1">
                    <a:lumMod val="50000"/>
                  </a:schemeClr>
                </a:solidFill>
              </a:rPr>
              <a:t>verall detector designs are being re-optimized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ack of funding is particularly serious for </a:t>
            </a:r>
            <a:r>
              <a:rPr lang="en-US" sz="1800" dirty="0" err="1" smtClean="0">
                <a:solidFill>
                  <a:schemeClr val="accent1">
                    <a:lumMod val="50000"/>
                  </a:schemeClr>
                </a:solidFill>
              </a:rPr>
              <a:t>SiD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Synergy of ILC detector efforts and </a:t>
            </a:r>
            <a:r>
              <a:rPr lang="en-US" sz="2000" dirty="0" err="1" smtClean="0"/>
              <a:t>CLICdp</a:t>
            </a:r>
            <a:r>
              <a:rPr lang="en-US" sz="2000" dirty="0" smtClean="0"/>
              <a:t> efforts are working out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productively and efficiently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964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2987824" y="0"/>
            <a:ext cx="6151860" cy="762000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PDAP </a:t>
            </a:r>
            <a:r>
              <a:rPr lang="en-US" altLang="ja-JP" sz="1800" dirty="0" smtClean="0"/>
              <a:t>(Physics and Detector Advisory Panel)</a:t>
            </a:r>
            <a:endParaRPr lang="ja-JP" altLang="en-US" sz="1800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Chair: Paul </a:t>
            </a:r>
            <a:r>
              <a:rPr lang="en-US" altLang="ja-JP" sz="2000" dirty="0" err="1" smtClean="0"/>
              <a:t>Grannis</a:t>
            </a:r>
            <a:endParaRPr lang="en-US" altLang="ja-JP" sz="2000" dirty="0" smtClean="0"/>
          </a:p>
          <a:p>
            <a:r>
              <a:rPr lang="en-US" altLang="ja-JP" sz="2000" dirty="0"/>
              <a:t>Possible issues to review:</a:t>
            </a:r>
          </a:p>
          <a:p>
            <a:pPr lvl="2"/>
            <a:r>
              <a:rPr lang="en-US" altLang="ja-JP" sz="1800" dirty="0"/>
              <a:t>Technical readiness of the detector </a:t>
            </a:r>
            <a:r>
              <a:rPr lang="en-US" altLang="ja-JP" sz="1800" dirty="0" smtClean="0"/>
              <a:t>designs</a:t>
            </a:r>
            <a:endParaRPr lang="en-US" altLang="ja-JP" sz="1800" dirty="0"/>
          </a:p>
          <a:p>
            <a:pPr lvl="2"/>
            <a:r>
              <a:rPr lang="en-US" altLang="ja-JP" sz="1800" dirty="0" smtClean="0"/>
              <a:t>Physics case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for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LC</a:t>
            </a:r>
          </a:p>
          <a:p>
            <a:pPr lvl="2"/>
            <a:r>
              <a:rPr lang="en-US" altLang="ja-JP" sz="1800" dirty="0" smtClean="0"/>
              <a:t>Synergy with </a:t>
            </a:r>
            <a:r>
              <a:rPr lang="en-US" altLang="ja-JP" sz="1800" dirty="0" err="1" smtClean="0"/>
              <a:t>CLICdp</a:t>
            </a:r>
            <a:endParaRPr lang="en-US" altLang="ja-JP" sz="1800" dirty="0" smtClean="0"/>
          </a:p>
          <a:p>
            <a:pPr marL="137160" indent="0">
              <a:buNone/>
            </a:pPr>
            <a:endParaRPr lang="en-US" altLang="ja-JP" sz="2000" dirty="0"/>
          </a:p>
          <a:p>
            <a:r>
              <a:rPr lang="en-US" altLang="ja-JP" sz="2000" dirty="0"/>
              <a:t>D</a:t>
            </a:r>
            <a:r>
              <a:rPr lang="en-US" altLang="ja-JP" sz="2000" dirty="0" smtClean="0"/>
              <a:t>iscussions on-going at LCC Physics and Detector EB</a:t>
            </a:r>
          </a:p>
          <a:p>
            <a:pPr lvl="1"/>
            <a:r>
              <a:rPr lang="en-US" altLang="ja-JP" sz="2000" dirty="0" smtClean="0"/>
              <a:t>Concerns:</a:t>
            </a:r>
          </a:p>
          <a:p>
            <a:pPr lvl="2"/>
            <a:r>
              <a:rPr lang="en-US" altLang="ja-JP" sz="1800" dirty="0" smtClean="0"/>
              <a:t>No clear benchmarks such </a:t>
            </a:r>
            <a:r>
              <a:rPr lang="en-US" altLang="ja-JP" sz="1800" smtClean="0"/>
              <a:t>as </a:t>
            </a:r>
            <a:r>
              <a:rPr lang="en-US" altLang="ja-JP" sz="1800" smtClean="0"/>
              <a:t>D</a:t>
            </a:r>
            <a:r>
              <a:rPr lang="en-US" altLang="ja-JP" sz="1800" smtClean="0"/>
              <a:t>B</a:t>
            </a:r>
            <a:r>
              <a:rPr lang="en-US" altLang="ja-JP" sz="1800" smtClean="0"/>
              <a:t>D </a:t>
            </a:r>
            <a:r>
              <a:rPr lang="en-US" altLang="ja-JP" sz="1800" dirty="0" smtClean="0"/>
              <a:t>or </a:t>
            </a:r>
            <a:r>
              <a:rPr lang="en-US" altLang="ja-JP" sz="1800" dirty="0" err="1" smtClean="0"/>
              <a:t>LoI</a:t>
            </a:r>
            <a:endParaRPr lang="en-US" altLang="ja-JP" sz="1800" dirty="0" smtClean="0"/>
          </a:p>
          <a:p>
            <a:pPr lvl="2"/>
            <a:r>
              <a:rPr lang="en-US" altLang="ja-JP" sz="1800" dirty="0" smtClean="0"/>
              <a:t>Depending on the charge, it may require </a:t>
            </a:r>
            <a:r>
              <a:rPr lang="en-US" altLang="ja-JP" sz="1800" dirty="0"/>
              <a:t>t</a:t>
            </a:r>
            <a:r>
              <a:rPr lang="en-US" altLang="ja-JP" sz="1800" dirty="0" smtClean="0"/>
              <a:t>oo much time and effort for PDAP members</a:t>
            </a:r>
          </a:p>
          <a:p>
            <a:pPr lvl="2"/>
            <a:endParaRPr lang="en-US" altLang="ja-JP" sz="1800" dirty="0"/>
          </a:p>
          <a:p>
            <a:r>
              <a:rPr lang="en-US" altLang="ja-JP" sz="2000" dirty="0" smtClean="0"/>
              <a:t>Clear charges needed</a:t>
            </a:r>
          </a:p>
          <a:p>
            <a:pPr lvl="1"/>
            <a:r>
              <a:rPr lang="en-US" altLang="ja-JP" sz="2000" dirty="0" smtClean="0"/>
              <a:t>Paul and HY are currently working on detailed charges</a:t>
            </a:r>
          </a:p>
          <a:p>
            <a:pPr lvl="2"/>
            <a:r>
              <a:rPr lang="en-US" altLang="ja-JP" sz="1800" dirty="0" smtClean="0"/>
              <a:t>Focus on well-defined issues</a:t>
            </a:r>
          </a:p>
          <a:p>
            <a:pPr marL="137160" indent="0">
              <a:buNone/>
            </a:pP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401857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6351240" cy="540296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 smtClean="0"/>
              <a:t>Physics WG</a:t>
            </a:r>
            <a:endParaRPr lang="ja-JP" altLang="en-US" sz="24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392488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Members: </a:t>
            </a:r>
          </a:p>
          <a:p>
            <a:pPr lvl="1"/>
            <a:r>
              <a:rPr lang="en-US" altLang="ja-JP" sz="1800" dirty="0" smtClean="0"/>
              <a:t>16 total: strong members in theory and experiment</a:t>
            </a:r>
            <a:endParaRPr kumimoji="1" lang="en-US" altLang="ja-JP" sz="1800" dirty="0" smtClean="0"/>
          </a:p>
          <a:p>
            <a:pPr lvl="1"/>
            <a:r>
              <a:rPr lang="en-US" altLang="ja-JP" sz="1800" dirty="0" smtClean="0"/>
              <a:t>3 co-</a:t>
            </a:r>
            <a:r>
              <a:rPr lang="en-US" altLang="ja-JP" sz="1800" dirty="0" err="1" smtClean="0"/>
              <a:t>convenres</a:t>
            </a:r>
            <a:r>
              <a:rPr lang="en-US" altLang="ja-JP" sz="1800" dirty="0"/>
              <a:t>: </a:t>
            </a:r>
            <a:r>
              <a:rPr lang="en-US" altLang="ja-JP" sz="1800" dirty="0" smtClean="0"/>
              <a:t>Keisuke </a:t>
            </a:r>
            <a:r>
              <a:rPr lang="en-US" altLang="ja-JP" sz="1800" dirty="0" err="1" smtClean="0"/>
              <a:t>Fujii</a:t>
            </a:r>
            <a:r>
              <a:rPr lang="en-US" altLang="ja-JP" sz="1800" dirty="0"/>
              <a:t>, Christophe </a:t>
            </a:r>
            <a:r>
              <a:rPr lang="en-US" altLang="ja-JP" sz="1800" dirty="0" err="1"/>
              <a:t>Grojean</a:t>
            </a:r>
            <a:r>
              <a:rPr lang="en-US" altLang="ja-JP" sz="1800" dirty="0"/>
              <a:t>. Michael </a:t>
            </a:r>
            <a:r>
              <a:rPr lang="en-US" altLang="ja-JP" sz="1800" dirty="0" err="1" smtClean="0"/>
              <a:t>Peskin</a:t>
            </a:r>
            <a:endParaRPr lang="en-US" altLang="ja-JP" sz="1800" dirty="0" smtClean="0"/>
          </a:p>
          <a:p>
            <a:pPr lvl="1"/>
            <a:r>
              <a:rPr lang="en-US" altLang="ja-JP" sz="1800" dirty="0" smtClean="0"/>
              <a:t>+ 1 observer: Hitoshi Murayama (LCC deputy director)</a:t>
            </a:r>
          </a:p>
          <a:p>
            <a:pPr marL="137160" indent="0">
              <a:buNone/>
            </a:pPr>
            <a:endParaRPr lang="en-US" altLang="ja-JP" sz="2000" dirty="0"/>
          </a:p>
          <a:p>
            <a:r>
              <a:rPr lang="en-US" altLang="ja-JP" sz="2000" dirty="0" smtClean="0"/>
              <a:t>For the </a:t>
            </a:r>
            <a:r>
              <a:rPr lang="en-US" altLang="ja-JP" sz="2000" dirty="0"/>
              <a:t>MEXT </a:t>
            </a:r>
            <a:r>
              <a:rPr lang="en-US" altLang="ja-JP" sz="2000" dirty="0" err="1"/>
              <a:t>particle&amp;nuclear</a:t>
            </a:r>
            <a:r>
              <a:rPr lang="en-US" altLang="ja-JP" sz="2000" dirty="0"/>
              <a:t> physics WG</a:t>
            </a:r>
            <a:endParaRPr kumimoji="1" lang="en-US" altLang="ja-JP" sz="2000" dirty="0" smtClean="0"/>
          </a:p>
          <a:p>
            <a:pPr lvl="1"/>
            <a:r>
              <a:rPr lang="en-US" altLang="ja-JP" sz="2000" dirty="0" smtClean="0"/>
              <a:t>Prepared </a:t>
            </a:r>
            <a:r>
              <a:rPr lang="en-US" altLang="ja-JP" sz="2000" dirty="0"/>
              <a:t>material </a:t>
            </a:r>
            <a:endParaRPr lang="en-US" altLang="ja-JP" sz="2000" dirty="0" smtClean="0"/>
          </a:p>
          <a:p>
            <a:pPr lvl="2"/>
            <a:r>
              <a:rPr lang="en-US" altLang="ja-JP" sz="1800" dirty="0" smtClean="0"/>
              <a:t>Through Sachio </a:t>
            </a:r>
            <a:r>
              <a:rPr lang="en-US" altLang="ja-JP" sz="1800" dirty="0" err="1" smtClean="0"/>
              <a:t>Komamiya</a:t>
            </a:r>
            <a:r>
              <a:rPr lang="en-US" altLang="ja-JP" sz="1800" dirty="0" smtClean="0"/>
              <a:t> (a member of the MEXT WG)</a:t>
            </a:r>
          </a:p>
          <a:p>
            <a:pPr lvl="1"/>
            <a:r>
              <a:rPr lang="en-US" altLang="ja-JP" sz="2000" dirty="0" smtClean="0"/>
              <a:t>Produced documents </a:t>
            </a:r>
            <a:r>
              <a:rPr lang="en-US" altLang="ja-JP" sz="2000" dirty="0"/>
              <a:t>on the ILC physics </a:t>
            </a:r>
            <a:r>
              <a:rPr lang="en-US" altLang="ja-JP" sz="2000" dirty="0" smtClean="0"/>
              <a:t>case</a:t>
            </a:r>
          </a:p>
          <a:p>
            <a:pPr lvl="2"/>
            <a:r>
              <a:rPr kumimoji="1" lang="en-US" altLang="ja-JP" sz="1800" dirty="0" smtClean="0"/>
              <a:t>‘</a:t>
            </a:r>
            <a:r>
              <a:rPr kumimoji="1" lang="en-US" altLang="ja-JP" sz="1800" dirty="0" err="1" smtClean="0"/>
              <a:t>Precis</a:t>
            </a:r>
            <a:r>
              <a:rPr kumimoji="1" lang="en-US" altLang="ja-JP" sz="1800" dirty="0" smtClean="0"/>
              <a:t> of th</a:t>
            </a:r>
            <a:r>
              <a:rPr lang="en-US" altLang="ja-JP" sz="1800" dirty="0" smtClean="0"/>
              <a:t>e Physics Case for the ILC’</a:t>
            </a:r>
          </a:p>
          <a:p>
            <a:pPr lvl="2"/>
            <a:r>
              <a:rPr lang="en-US" altLang="ja-JP" sz="1800" dirty="0" smtClean="0"/>
              <a:t>‘Scientific motivations for the ILC’</a:t>
            </a:r>
          </a:p>
          <a:p>
            <a:pPr lvl="2"/>
            <a:endParaRPr lang="en-US" altLang="ja-JP" sz="1800" dirty="0" smtClean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792760" y="116632"/>
            <a:ext cx="6351240" cy="54029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1" sz="2800" b="1" kern="1200" cap="none" baseline="0">
                <a:ln w="6350"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Making Physics Case for ILC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040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0584" y="0"/>
            <a:ext cx="7139136" cy="762000"/>
          </a:xfrm>
        </p:spPr>
        <p:txBody>
          <a:bodyPr/>
          <a:lstStyle/>
          <a:p>
            <a:r>
              <a:rPr kumimoji="1" lang="en-US" altLang="ja-JP" dirty="0" smtClean="0"/>
              <a:t>Physics Document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656184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solidFill>
                  <a:srgbClr val="800000"/>
                </a:solidFill>
              </a:rPr>
              <a:t>‘</a:t>
            </a:r>
            <a:r>
              <a:rPr lang="en-US" altLang="ja-JP" sz="2000" dirty="0" err="1" smtClean="0">
                <a:solidFill>
                  <a:srgbClr val="800000"/>
                </a:solidFill>
              </a:rPr>
              <a:t>Precis</a:t>
            </a:r>
            <a:r>
              <a:rPr lang="en-US" altLang="ja-JP" sz="2000" dirty="0" smtClean="0">
                <a:solidFill>
                  <a:srgbClr val="800000"/>
                </a:solidFill>
              </a:rPr>
              <a:t> of the Physics Case for the ILC’</a:t>
            </a:r>
            <a:r>
              <a:rPr lang="ja-JP" altLang="en-US" sz="2000" dirty="0" smtClean="0">
                <a:solidFill>
                  <a:srgbClr val="800000"/>
                </a:solidFill>
              </a:rPr>
              <a:t> </a:t>
            </a:r>
            <a:r>
              <a:rPr lang="en-US" altLang="ja-JP" sz="2000" dirty="0" smtClean="0">
                <a:solidFill>
                  <a:srgbClr val="800000"/>
                </a:solidFill>
              </a:rPr>
              <a:t>(~27</a:t>
            </a:r>
            <a:r>
              <a:rPr lang="ja-JP" altLang="en-US" sz="2000" dirty="0" smtClean="0">
                <a:solidFill>
                  <a:srgbClr val="800000"/>
                </a:solidFill>
              </a:rPr>
              <a:t> </a:t>
            </a:r>
            <a:r>
              <a:rPr lang="en-US" altLang="ja-JP" sz="2000" dirty="0" smtClean="0">
                <a:solidFill>
                  <a:srgbClr val="800000"/>
                </a:solidFill>
              </a:rPr>
              <a:t>pages)</a:t>
            </a:r>
          </a:p>
          <a:p>
            <a:pPr lvl="1"/>
            <a:r>
              <a:rPr lang="en-US" altLang="ja-JP" sz="1800" dirty="0" smtClean="0">
                <a:solidFill>
                  <a:schemeClr val="bg1"/>
                </a:solidFill>
              </a:rPr>
              <a:t>Maybe a bit too technical</a:t>
            </a:r>
            <a:r>
              <a:rPr lang="ja-JP" altLang="en-US" sz="1800" dirty="0" smtClean="0">
                <a:solidFill>
                  <a:schemeClr val="bg1"/>
                </a:solidFill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</a:rPr>
              <a:t>to be submitted directly to</a:t>
            </a:r>
            <a:r>
              <a:rPr lang="ja-JP" altLang="en-US" sz="1800" dirty="0" smtClean="0">
                <a:solidFill>
                  <a:schemeClr val="bg1"/>
                </a:solidFill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</a:rPr>
              <a:t>the</a:t>
            </a:r>
            <a:r>
              <a:rPr lang="ja-JP" altLang="en-US" sz="1800" dirty="0" smtClean="0">
                <a:solidFill>
                  <a:schemeClr val="bg1"/>
                </a:solidFill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</a:rPr>
              <a:t>MEXT</a:t>
            </a:r>
            <a:r>
              <a:rPr lang="ja-JP" altLang="en-US" sz="1800" dirty="0" smtClean="0">
                <a:solidFill>
                  <a:schemeClr val="bg1"/>
                </a:solidFill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</a:rPr>
              <a:t>committee</a:t>
            </a:r>
            <a:r>
              <a:rPr lang="ja-JP" altLang="en-US" sz="1800" dirty="0" smtClean="0">
                <a:solidFill>
                  <a:schemeClr val="bg1"/>
                </a:solidFill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</a:rPr>
              <a:t>members → utilized through Sachio</a:t>
            </a:r>
          </a:p>
          <a:p>
            <a:pPr lvl="1"/>
            <a:r>
              <a:rPr lang="en-US" altLang="ja-JP" sz="1800" dirty="0" smtClean="0">
                <a:solidFill>
                  <a:schemeClr val="bg1"/>
                </a:solidFill>
              </a:rPr>
              <a:t>Excellent introductory document for HEP physicists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5" name="図 4" descr="Precis-to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085035"/>
            <a:ext cx="5199236" cy="336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2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23728" y="0"/>
            <a:ext cx="6696744" cy="762000"/>
          </a:xfrm>
        </p:spPr>
        <p:txBody>
          <a:bodyPr/>
          <a:lstStyle/>
          <a:p>
            <a:r>
              <a:rPr lang="en-US" altLang="ja-JP" dirty="0" smtClean="0"/>
              <a:t>Physics Document 2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472608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LCC physics WG produced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document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for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‘more’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general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audiences</a:t>
            </a:r>
          </a:p>
          <a:p>
            <a:pPr lvl="1"/>
            <a:r>
              <a:rPr lang="en-US" altLang="ja-JP" sz="1800" dirty="0" smtClean="0"/>
              <a:t>’Physics Motivation of the ILC’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(~15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pages)</a:t>
            </a:r>
          </a:p>
          <a:p>
            <a:pPr lvl="2"/>
            <a:r>
              <a:rPr lang="en-US" altLang="ja-JP" sz="1600" dirty="0" smtClean="0"/>
              <a:t>Given to Sachio</a:t>
            </a:r>
            <a:endParaRPr lang="en-US" altLang="ja-JP" sz="1600" dirty="0"/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/>
          </a:p>
          <a:p>
            <a:pPr lvl="1"/>
            <a:r>
              <a:rPr lang="en-US" altLang="ja-JP" sz="1800" dirty="0" smtClean="0"/>
              <a:t>Planning to turn it into a nice-looking brochure</a:t>
            </a:r>
          </a:p>
          <a:p>
            <a:pPr lvl="2"/>
            <a:r>
              <a:rPr lang="en-US" altLang="ja-JP" sz="1600" dirty="0" smtClean="0"/>
              <a:t>with the communicators</a:t>
            </a:r>
          </a:p>
          <a:p>
            <a:endParaRPr lang="en-US" altLang="ja-JP" sz="2000" dirty="0" smtClean="0"/>
          </a:p>
          <a:p>
            <a:endParaRPr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" name="図 4" descr="Scientific-IL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06969"/>
            <a:ext cx="4968552" cy="2418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HiggsKs-Mi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80728"/>
            <a:ext cx="3360548" cy="3112120"/>
          </a:xfrm>
          <a:prstGeom prst="rect">
            <a:avLst/>
          </a:prstGeom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5171" y="1090878"/>
            <a:ext cx="4752528" cy="237626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altLang="ja-JP" dirty="0" smtClean="0">
                <a:solidFill>
                  <a:srgbClr val="800000"/>
                </a:solidFill>
              </a:rPr>
              <a:t>Model-independent</a:t>
            </a:r>
          </a:p>
          <a:p>
            <a:pPr marL="137160" indent="0">
              <a:buNone/>
            </a:pPr>
            <a:r>
              <a:rPr lang="en-US" altLang="ja-JP" sz="1800" dirty="0" smtClean="0"/>
              <a:t>No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assumptions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on universality, no BSM, or </a:t>
            </a:r>
            <a:r>
              <a:rPr lang="en-US" altLang="ja-JP" sz="1800" dirty="0" err="1" smtClean="0"/>
              <a:t>unitarity</a:t>
            </a:r>
            <a:endParaRPr lang="en-US" altLang="ja-JP" sz="1800" dirty="0" smtClean="0"/>
          </a:p>
          <a:p>
            <a:pPr lvl="1"/>
            <a:r>
              <a:rPr lang="en-US" altLang="ja-JP" sz="1600" dirty="0" smtClean="0">
                <a:solidFill>
                  <a:schemeClr val="bg1"/>
                </a:solidFill>
              </a:rPr>
              <a:t>Apart from top and gamma, ILC can reach 1% level in ~15 </a:t>
            </a:r>
            <a:r>
              <a:rPr lang="en-US" altLang="ja-JP" sz="1600" dirty="0" err="1" smtClean="0">
                <a:solidFill>
                  <a:schemeClr val="bg1"/>
                </a:solidFill>
              </a:rPr>
              <a:t>yrs</a:t>
            </a:r>
            <a:r>
              <a:rPr lang="en-US" altLang="ja-JP" sz="1600" dirty="0" smtClean="0">
                <a:solidFill>
                  <a:schemeClr val="bg1"/>
                </a:solidFill>
              </a:rPr>
              <a:t> (up to 500 </a:t>
            </a:r>
            <a:r>
              <a:rPr lang="en-US" altLang="ja-JP" sz="1600" dirty="0" err="1" smtClean="0">
                <a:solidFill>
                  <a:schemeClr val="bg1"/>
                </a:solidFill>
              </a:rPr>
              <a:t>GeV</a:t>
            </a:r>
            <a:r>
              <a:rPr lang="en-US" altLang="ja-JP" sz="1600" dirty="0" smtClean="0">
                <a:solidFill>
                  <a:schemeClr val="bg1"/>
                </a:solidFill>
              </a:rPr>
              <a:t>) (required level to be meaningful</a:t>
            </a:r>
            <a:r>
              <a:rPr lang="en-US" altLang="ja-JP" sz="1600" dirty="0">
                <a:solidFill>
                  <a:schemeClr val="bg1"/>
                </a:solidFill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</a:rPr>
              <a:t>in distinguishing models)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724128" y="1501800"/>
            <a:ext cx="2243584" cy="127000"/>
          </a:xfrm>
          <a:prstGeom prst="rect">
            <a:avLst/>
          </a:prstGeom>
          <a:noFill/>
          <a:ln w="19050" cmpd="sng">
            <a:solidFill>
              <a:srgbClr val="FF700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1916832"/>
            <a:ext cx="1394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7009"/>
                </a:solidFill>
              </a:rPr>
              <a:t>ILC500-up 15 </a:t>
            </a:r>
            <a:r>
              <a:rPr kumimoji="1" lang="en-US" altLang="ja-JP" sz="1400" dirty="0" err="1" smtClean="0">
                <a:solidFill>
                  <a:srgbClr val="FF7009"/>
                </a:solidFill>
              </a:rPr>
              <a:t>yrs</a:t>
            </a:r>
            <a:endParaRPr kumimoji="1" lang="ja-JP" altLang="en-US" sz="1400" dirty="0">
              <a:solidFill>
                <a:srgbClr val="FF7009"/>
              </a:solidFill>
            </a:endParaRPr>
          </a:p>
        </p:txBody>
      </p:sp>
      <p:cxnSp>
        <p:nvCxnSpPr>
          <p:cNvPr id="12" name="直線コネクタ 11"/>
          <p:cNvCxnSpPr>
            <a:stCxn id="10" idx="0"/>
            <a:endCxn id="9" idx="2"/>
          </p:cNvCxnSpPr>
          <p:nvPr/>
        </p:nvCxnSpPr>
        <p:spPr>
          <a:xfrm flipH="1" flipV="1">
            <a:off x="6845920" y="1628800"/>
            <a:ext cx="295767" cy="288032"/>
          </a:xfrm>
          <a:prstGeom prst="line">
            <a:avLst/>
          </a:prstGeom>
          <a:ln>
            <a:solidFill>
              <a:srgbClr val="FF700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084168" y="2204864"/>
            <a:ext cx="185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90"/>
                </a:solidFill>
              </a:rPr>
              <a:t>When combined with </a:t>
            </a:r>
          </a:p>
          <a:p>
            <a:r>
              <a:rPr kumimoji="1" lang="en-US" altLang="ja-JP" sz="1400" dirty="0" smtClean="0">
                <a:solidFill>
                  <a:srgbClr val="000090"/>
                </a:solidFill>
              </a:rPr>
              <a:t>Br(ZZ)/Br(</a:t>
            </a:r>
            <a:r>
              <a:rPr kumimoji="1" lang="en-US" altLang="ja-JP" sz="1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r>
              <a:rPr kumimoji="1" lang="en-US" altLang="ja-JP" sz="1400" dirty="0" smtClean="0">
                <a:solidFill>
                  <a:srgbClr val="000090"/>
                </a:solidFill>
              </a:rPr>
              <a:t>) by LHC</a:t>
            </a: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7081242" y="2708920"/>
            <a:ext cx="1019150" cy="9361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995936" y="23060"/>
            <a:ext cx="4402832" cy="7620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Higgs Couplings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43608" y="4653136"/>
            <a:ext cx="313839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800000"/>
                </a:solidFill>
              </a:rPr>
              <a:t>Higgs-self coupling</a:t>
            </a:r>
          </a:p>
          <a:p>
            <a:pPr lvl="1"/>
            <a:r>
              <a:rPr lang="en-US" altLang="ja-JP" sz="1600" dirty="0" smtClean="0">
                <a:solidFill>
                  <a:schemeClr val="bg1"/>
                </a:solidFill>
              </a:rPr>
              <a:t>500 </a:t>
            </a:r>
            <a:r>
              <a:rPr lang="en-US" altLang="ja-JP" sz="1600" dirty="0" err="1" smtClean="0">
                <a:solidFill>
                  <a:schemeClr val="bg1"/>
                </a:solidFill>
              </a:rPr>
              <a:t>GeV</a:t>
            </a:r>
            <a:r>
              <a:rPr lang="en-US" altLang="ja-JP" sz="1600" dirty="0" smtClean="0">
                <a:solidFill>
                  <a:schemeClr val="bg1"/>
                </a:solidFill>
              </a:rPr>
              <a:t> : 25~30% (20 </a:t>
            </a:r>
            <a:r>
              <a:rPr lang="en-US" altLang="ja-JP" sz="1600" dirty="0" err="1" smtClean="0">
                <a:solidFill>
                  <a:schemeClr val="bg1"/>
                </a:solidFill>
              </a:rPr>
              <a:t>yrs</a:t>
            </a:r>
            <a:r>
              <a:rPr lang="en-US" altLang="ja-JP" sz="1600" dirty="0" smtClean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en-US" altLang="ja-JP" sz="1600" dirty="0" smtClean="0">
                <a:solidFill>
                  <a:schemeClr val="bg1"/>
                </a:solidFill>
              </a:rPr>
              <a:t>1 </a:t>
            </a:r>
            <a:r>
              <a:rPr lang="en-US" altLang="ja-JP" sz="1600" dirty="0" err="1" smtClean="0">
                <a:solidFill>
                  <a:schemeClr val="bg1"/>
                </a:solidFill>
              </a:rPr>
              <a:t>TeV</a:t>
            </a:r>
            <a:r>
              <a:rPr lang="en-US" altLang="ja-JP" sz="1600" dirty="0" smtClean="0">
                <a:solidFill>
                  <a:schemeClr val="bg1"/>
                </a:solidFill>
              </a:rPr>
              <a:t> : ~10%</a:t>
            </a:r>
          </a:p>
          <a:p>
            <a:pPr lvl="1"/>
            <a:r>
              <a:rPr lang="en-US" altLang="ja-JP" sz="1600" dirty="0" smtClean="0">
                <a:solidFill>
                  <a:schemeClr val="bg1"/>
                </a:solidFill>
              </a:rPr>
              <a:t>(HL-LHC : ~50%)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25" name="図 24" descr="Higgs-self-tim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497" y="4293096"/>
            <a:ext cx="3203847" cy="236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0584" y="0"/>
            <a:ext cx="7139136" cy="762000"/>
          </a:xfrm>
        </p:spPr>
        <p:txBody>
          <a:bodyPr/>
          <a:lstStyle/>
          <a:p>
            <a:r>
              <a:rPr kumimoji="1" lang="en-US" altLang="ja-JP" dirty="0" smtClean="0"/>
              <a:t>Higgs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C</a:t>
            </a:r>
            <a:r>
              <a:rPr kumimoji="1" lang="en-US" altLang="ja-JP" dirty="0" smtClean="0"/>
              <a:t>ouplings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5157192"/>
            <a:ext cx="8229600" cy="1440160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solidFill>
                  <a:srgbClr val="375BB0"/>
                </a:solidFill>
              </a:rPr>
              <a:t>Comparing HL-LHC with 500 </a:t>
            </a:r>
            <a:r>
              <a:rPr lang="en-US" altLang="ja-JP" sz="2000" dirty="0" err="1" smtClean="0">
                <a:solidFill>
                  <a:srgbClr val="375BB0"/>
                </a:solidFill>
              </a:rPr>
              <a:t>GeV</a:t>
            </a:r>
            <a:r>
              <a:rPr lang="en-US" altLang="ja-JP" sz="2000" dirty="0" smtClean="0">
                <a:solidFill>
                  <a:srgbClr val="375BB0"/>
                </a:solidFill>
              </a:rPr>
              <a:t> ILC (</a:t>
            </a:r>
            <a:r>
              <a:rPr lang="en-US" altLang="ja-JP" sz="2000" dirty="0" err="1" smtClean="0">
                <a:solidFill>
                  <a:srgbClr val="375BB0"/>
                </a:solidFill>
              </a:rPr>
              <a:t>lum</a:t>
            </a:r>
            <a:r>
              <a:rPr lang="en-US" altLang="ja-JP" sz="2000" dirty="0" smtClean="0">
                <a:solidFill>
                  <a:srgbClr val="375BB0"/>
                </a:solidFill>
              </a:rPr>
              <a:t> up)</a:t>
            </a:r>
          </a:p>
          <a:p>
            <a:pPr lvl="1"/>
            <a:r>
              <a:rPr lang="en-US" altLang="ja-JP" sz="1800" dirty="0" smtClean="0"/>
              <a:t>Typically 3~10 times better errors for ILC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(apart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from</a:t>
            </a:r>
            <a:r>
              <a:rPr lang="ja-JP" altLang="en-US" sz="1800" dirty="0" smtClean="0"/>
              <a:t> </a:t>
            </a:r>
            <a:r>
              <a:rPr lang="en-US" altLang="ja-JP" sz="1800" dirty="0" smtClean="0">
                <a:latin typeface="Symbol" charset="2"/>
                <a:cs typeface="Symbol" charset="2"/>
              </a:rPr>
              <a:t>g</a:t>
            </a:r>
            <a:r>
              <a:rPr lang="en-US" altLang="ja-JP" sz="1800" dirty="0" smtClean="0"/>
              <a:t>)</a:t>
            </a:r>
          </a:p>
          <a:p>
            <a:pPr lvl="1"/>
            <a:r>
              <a:rPr lang="en-US" altLang="ja-JP" sz="1800" dirty="0" smtClean="0"/>
              <a:t>Naively, ILC ~ 10 to 100 HL-LHCs</a:t>
            </a:r>
          </a:p>
          <a:p>
            <a:pPr lvl="1"/>
            <a:r>
              <a:rPr lang="en-US" altLang="ja-JP" sz="1800" dirty="0" smtClean="0"/>
              <a:t>More favorable for the ILC if include effect of systematic errors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5" name="図 4" descr="Higgs-com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22851"/>
            <a:ext cx="4601745" cy="411831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5536" y="1196752"/>
            <a:ext cx="267332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800000"/>
                </a:solidFill>
              </a:rPr>
              <a:t>Model-dependent:</a:t>
            </a:r>
          </a:p>
          <a:p>
            <a:r>
              <a:rPr lang="ja-JP" altLang="ja-JP" sz="1800" dirty="0" smtClean="0">
                <a:solidFill>
                  <a:srgbClr val="000090"/>
                </a:solidFill>
              </a:rPr>
              <a:t>A</a:t>
            </a:r>
            <a:r>
              <a:rPr lang="en-US" altLang="ja-JP" sz="1800" dirty="0" err="1" smtClean="0">
                <a:solidFill>
                  <a:srgbClr val="000090"/>
                </a:solidFill>
              </a:rPr>
              <a:t>ssume</a:t>
            </a:r>
            <a:r>
              <a:rPr lang="en-US" altLang="ja-JP" sz="1800" dirty="0" smtClean="0">
                <a:solidFill>
                  <a:srgbClr val="000090"/>
                </a:solidFill>
              </a:rPr>
              <a:t>,</a:t>
            </a:r>
          </a:p>
          <a:p>
            <a:pPr lvl="1"/>
            <a:r>
              <a:rPr lang="en-US" altLang="ja-JP" sz="18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 smtClean="0">
                <a:solidFill>
                  <a:srgbClr val="800000"/>
                </a:solidFill>
              </a:rPr>
              <a:t>u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>
                <a:solidFill>
                  <a:srgbClr val="800000"/>
                </a:solidFill>
              </a:rPr>
              <a:t>c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 smtClean="0">
                <a:solidFill>
                  <a:srgbClr val="800000"/>
                </a:solidFill>
              </a:rPr>
              <a:t>t</a:t>
            </a:r>
            <a:endParaRPr lang="en-US" altLang="ja-JP" sz="1800" baseline="-25000" dirty="0" smtClean="0">
              <a:solidFill>
                <a:srgbClr val="800000"/>
              </a:solidFill>
            </a:endParaRPr>
          </a:p>
          <a:p>
            <a:pPr lvl="1"/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 smtClean="0">
                <a:solidFill>
                  <a:srgbClr val="800000"/>
                </a:solidFill>
              </a:rPr>
              <a:t>d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 smtClean="0">
                <a:solidFill>
                  <a:srgbClr val="800000"/>
                </a:solidFill>
              </a:rPr>
              <a:t>s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smtClean="0">
                <a:solidFill>
                  <a:srgbClr val="800000"/>
                </a:solidFill>
              </a:rPr>
              <a:t>b</a:t>
            </a:r>
          </a:p>
          <a:p>
            <a:pPr lvl="1"/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 smtClean="0">
                <a:solidFill>
                  <a:srgbClr val="800000"/>
                </a:solidFill>
              </a:rPr>
              <a:t>e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sz="1800" dirty="0" smtClean="0">
                <a:solidFill>
                  <a:srgbClr val="800000"/>
                </a:solidFill>
              </a:rPr>
              <a:t>=</a:t>
            </a:r>
            <a:r>
              <a:rPr lang="en-US" altLang="ja-JP" sz="1800" dirty="0" err="1" smtClean="0">
                <a:solidFill>
                  <a:srgbClr val="800000"/>
                </a:solidFill>
                <a:latin typeface="Symbol" charset="2"/>
                <a:cs typeface="Symbol" charset="2"/>
              </a:rPr>
              <a:t>k</a:t>
            </a:r>
            <a:r>
              <a:rPr lang="en-US" altLang="ja-JP" sz="1800" baseline="-25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t</a:t>
            </a:r>
            <a:endParaRPr lang="en-US" altLang="ja-JP" sz="1800" baseline="-25000" dirty="0" smtClean="0">
              <a:solidFill>
                <a:srgbClr val="800000"/>
              </a:solidFill>
              <a:latin typeface="Symbol" charset="2"/>
              <a:cs typeface="Symbol" charset="2"/>
            </a:endParaRPr>
          </a:p>
          <a:p>
            <a:pPr lvl="1"/>
            <a:r>
              <a:rPr lang="en-US" altLang="ja-JP" sz="1800" dirty="0" smtClean="0">
                <a:solidFill>
                  <a:srgbClr val="800000"/>
                </a:solidFill>
              </a:rPr>
              <a:t>No BSM final states</a:t>
            </a:r>
          </a:p>
          <a:p>
            <a:pPr lvl="1"/>
            <a:r>
              <a:rPr lang="en-US" altLang="ja-JP" sz="1800" dirty="0" err="1" smtClean="0">
                <a:solidFill>
                  <a:srgbClr val="800000"/>
                </a:solidFill>
              </a:rPr>
              <a:t>Unitarity</a:t>
            </a:r>
            <a:r>
              <a:rPr lang="en-US" altLang="ja-JP" sz="1800" dirty="0" smtClean="0">
                <a:solidFill>
                  <a:srgbClr val="800000"/>
                </a:solidFill>
              </a:rPr>
              <a:t> 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→ fit</a:t>
            </a:r>
          </a:p>
          <a:p>
            <a:pPr lvl="1"/>
            <a:endParaRPr lang="en-US" altLang="ja-JP" sz="2000" baseline="-25000" dirty="0">
              <a:solidFill>
                <a:srgbClr val="000000"/>
              </a:solidFill>
            </a:endParaRPr>
          </a:p>
          <a:p>
            <a:pPr lvl="1"/>
            <a:endParaRPr lang="en-US" altLang="ja-JP" sz="2000" baseline="-25000" dirty="0">
              <a:solidFill>
                <a:srgbClr val="000000"/>
              </a:solidFill>
            </a:endParaRPr>
          </a:p>
          <a:p>
            <a:pPr lvl="1"/>
            <a:endParaRPr lang="en-US" altLang="ja-JP" sz="2000" baseline="-25000" dirty="0" smtClean="0">
              <a:solidFill>
                <a:srgbClr val="00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644008" y="1628800"/>
            <a:ext cx="2232248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644008" y="1268760"/>
            <a:ext cx="1872208" cy="216024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316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43200" y="284490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3200" dirty="0">
              <a:solidFill>
                <a:srgbClr val="DFDF5F"/>
              </a:solidFill>
              <a:latin typeface="Helvetica"/>
              <a:cs typeface="Helvetica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491880" y="147638"/>
            <a:ext cx="5194920" cy="545058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solidFill>
                  <a:srgbClr val="800000"/>
                </a:solidFill>
              </a:rPr>
              <a:t>Top Physics</a:t>
            </a:r>
            <a:endParaRPr lang="ja-JP" altLang="en-US" sz="3200" dirty="0">
              <a:solidFill>
                <a:srgbClr val="800000"/>
              </a:solidFill>
            </a:endParaRPr>
          </a:p>
        </p:txBody>
      </p:sp>
      <p:pic>
        <p:nvPicPr>
          <p:cNvPr id="5" name="図 4" descr="tRtL-plo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3972765" cy="295930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788024" y="5661248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0090"/>
                </a:solidFill>
              </a:rPr>
              <a:t>Different new-physics models</a:t>
            </a:r>
          </a:p>
          <a:p>
            <a:r>
              <a:rPr lang="en-US" altLang="ja-JP" sz="1800" dirty="0" smtClean="0">
                <a:solidFill>
                  <a:srgbClr val="000090"/>
                </a:solidFill>
              </a:rPr>
              <a:t>Indicated by </a:t>
            </a:r>
            <a:r>
              <a:rPr lang="en-US" altLang="ja-JP" sz="1800" dirty="0" err="1" smtClean="0">
                <a:solidFill>
                  <a:srgbClr val="000090"/>
                </a:solidFill>
              </a:rPr>
              <a:t>tL</a:t>
            </a:r>
            <a:r>
              <a:rPr lang="en-US" altLang="ja-JP" sz="1800" dirty="0" smtClean="0">
                <a:solidFill>
                  <a:srgbClr val="000090"/>
                </a:solidFill>
              </a:rPr>
              <a:t> and </a:t>
            </a:r>
            <a:r>
              <a:rPr lang="en-US" altLang="ja-JP" sz="1800" dirty="0" err="1" smtClean="0">
                <a:solidFill>
                  <a:srgbClr val="000090"/>
                </a:solidFill>
              </a:rPr>
              <a:t>tR</a:t>
            </a:r>
            <a:r>
              <a:rPr lang="en-US" altLang="ja-JP" sz="1800" dirty="0" smtClean="0">
                <a:solidFill>
                  <a:srgbClr val="000090"/>
                </a:solidFill>
              </a:rPr>
              <a:t> </a:t>
            </a:r>
            <a:endParaRPr kumimoji="1" lang="en-US" altLang="ja-JP" sz="1800" dirty="0" smtClean="0">
              <a:solidFill>
                <a:srgbClr val="00009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16016" y="2530102"/>
            <a:ext cx="1809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800000"/>
                </a:solidFill>
              </a:rPr>
              <a:t>top-Z </a:t>
            </a:r>
            <a:r>
              <a:rPr lang="en-US" altLang="ja-JP" sz="2000" dirty="0" smtClean="0">
                <a:solidFill>
                  <a:srgbClr val="800000"/>
                </a:solidFill>
              </a:rPr>
              <a:t>coupling</a:t>
            </a:r>
            <a:endParaRPr kumimoji="1" lang="ja-JP" altLang="en-US" sz="2000" dirty="0">
              <a:solidFill>
                <a:srgbClr val="800000"/>
              </a:solidFill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179512" y="1484784"/>
            <a:ext cx="3436304" cy="4984970"/>
            <a:chOff x="5148346" y="571677"/>
            <a:chExt cx="3436304" cy="4984970"/>
          </a:xfrm>
        </p:grpSpPr>
        <p:pic>
          <p:nvPicPr>
            <p:cNvPr id="12" name="図 11" descr="topmass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8346" y="1198263"/>
              <a:ext cx="3258504" cy="3475337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5796418" y="571677"/>
              <a:ext cx="239671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kern="12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Top quark mass (</a:t>
              </a:r>
              <a:r>
                <a:rPr lang="en-US" altLang="ja-JP" sz="1600" kern="1200" dirty="0" err="1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msbar</a:t>
              </a:r>
              <a:r>
                <a:rPr lang="en-US" altLang="ja-JP" sz="1600" kern="12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)</a:t>
              </a:r>
            </a:p>
            <a:p>
              <a:r>
                <a:rPr lang="en-US" altLang="ja-JP" sz="16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(@</a:t>
              </a:r>
              <a:r>
                <a:rPr kumimoji="1" lang="en-US" altLang="ja-JP" sz="16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350 </a:t>
              </a:r>
              <a:r>
                <a:rPr kumimoji="1" lang="en-US" altLang="ja-JP" sz="1600" dirty="0" err="1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GeV</a:t>
              </a:r>
              <a:r>
                <a:rPr kumimoji="1" lang="en-US" altLang="ja-JP" sz="16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)</a:t>
              </a:r>
              <a:endParaRPr kumimoji="1" lang="ja-JP" altLang="en-US" sz="1600" kern="1200" dirty="0" smtClean="0">
                <a:solidFill>
                  <a:srgbClr val="000090"/>
                </a:solidFill>
                <a:latin typeface="Arial"/>
                <a:ea typeface="ヒラギノ角ゴ Pro W3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078556" y="4725650"/>
              <a:ext cx="119776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kern="12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HL-LHC</a:t>
              </a:r>
            </a:p>
            <a:p>
              <a:r>
                <a:rPr lang="en-US" altLang="ja-JP" sz="1600" b="1" kern="12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3000 fb</a:t>
              </a:r>
              <a:r>
                <a:rPr lang="en-US" altLang="ja-JP" sz="1600" b="1" kern="1200" baseline="300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-1</a:t>
              </a:r>
            </a:p>
            <a:p>
              <a:r>
                <a:rPr kumimoji="1" lang="en-US" altLang="ja-JP" sz="1600" b="1" kern="1200" dirty="0" smtClean="0">
                  <a:solidFill>
                    <a:srgbClr val="000090"/>
                  </a:solidFill>
                  <a:latin typeface="Arial"/>
                  <a:ea typeface="ヒラギノ角ゴ Pro W3"/>
                  <a:cs typeface="Arial"/>
                </a:rPr>
                <a:t>√s=14 TeV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7220174" y="4718675"/>
              <a:ext cx="13644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kern="1200" dirty="0" smtClean="0">
                  <a:solidFill>
                    <a:srgbClr val="FF0000"/>
                  </a:solidFill>
                  <a:latin typeface="Arial"/>
                  <a:ea typeface="ヒラギノ角ゴ Pro W3"/>
                  <a:cs typeface="Arial"/>
                </a:rPr>
                <a:t>ILC</a:t>
              </a:r>
            </a:p>
            <a:p>
              <a:r>
                <a:rPr lang="en-US" altLang="ja-JP" sz="1600" b="1" kern="1200" dirty="0" smtClean="0">
                  <a:solidFill>
                    <a:srgbClr val="FF0000"/>
                  </a:solidFill>
                  <a:latin typeface="Arial"/>
                  <a:ea typeface="ヒラギノ角ゴ Pro W3"/>
                  <a:cs typeface="Arial"/>
                </a:rPr>
                <a:t>100 fb</a:t>
              </a:r>
              <a:r>
                <a:rPr lang="en-US" altLang="ja-JP" sz="1600" b="1" kern="1200" baseline="30000" dirty="0" smtClean="0">
                  <a:solidFill>
                    <a:srgbClr val="FF0000"/>
                  </a:solidFill>
                  <a:latin typeface="Arial"/>
                  <a:ea typeface="ヒラギノ角ゴ Pro W3"/>
                  <a:cs typeface="Arial"/>
                </a:rPr>
                <a:t>-1</a:t>
              </a:r>
            </a:p>
            <a:p>
              <a:r>
                <a:rPr kumimoji="1" lang="en-US" altLang="ja-JP" sz="1600" b="1" kern="1200" dirty="0" smtClean="0">
                  <a:solidFill>
                    <a:srgbClr val="FF0000"/>
                  </a:solidFill>
                  <a:latin typeface="Arial"/>
                  <a:ea typeface="ヒラギノ角ゴ Pro W3"/>
                  <a:cs typeface="Arial"/>
                </a:rPr>
                <a:t>√s=350 GeV</a:t>
              </a:r>
              <a:endParaRPr kumimoji="1" lang="en-US" altLang="ja-JP" sz="1600" b="1" kern="1200" baseline="30000" dirty="0" smtClean="0">
                <a:solidFill>
                  <a:srgbClr val="FF0000"/>
                </a:solidFill>
                <a:latin typeface="Arial"/>
                <a:ea typeface="ヒラギノ角ゴ Pro W3"/>
                <a:cs typeface="Arial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034698" y="3229014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kern="1200" dirty="0" err="1" smtClean="0"/>
                <a:t>Stat+Sys</a:t>
              </a:r>
              <a:endParaRPr kumimoji="1" lang="ja-JP" altLang="en-US" sz="1800" kern="1200" dirty="0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1403648" y="5219908"/>
            <a:ext cx="595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kern="1200" dirty="0" smtClean="0"/>
              <a:t>Stat</a:t>
            </a:r>
            <a:endParaRPr kumimoji="1" lang="ja-JP" altLang="en-US" sz="1800" kern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23728" y="485986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kern="1200" dirty="0" err="1" smtClean="0"/>
              <a:t>Stat+Sys</a:t>
            </a:r>
            <a:endParaRPr kumimoji="1" lang="ja-JP" altLang="en-US" sz="1800" kern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83768" y="5219908"/>
            <a:ext cx="595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kern="1200" dirty="0" smtClean="0"/>
              <a:t>Stat</a:t>
            </a:r>
            <a:endParaRPr kumimoji="1" lang="ja-JP" altLang="en-US" sz="1800" kern="1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16016" y="1052736"/>
            <a:ext cx="40944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 err="1">
                <a:solidFill>
                  <a:srgbClr val="000090"/>
                </a:solidFill>
                <a:latin typeface="Helvetica"/>
                <a:cs typeface="Helvetica"/>
              </a:rPr>
              <a:t>e+e</a:t>
            </a:r>
            <a:r>
              <a:rPr lang="en-US" altLang="ja-JP" sz="1800" dirty="0">
                <a:solidFill>
                  <a:srgbClr val="000090"/>
                </a:solidFill>
                <a:latin typeface="Helvetica"/>
                <a:cs typeface="Helvetica"/>
              </a:rPr>
              <a:t>- → t </a:t>
            </a:r>
            <a:r>
              <a:rPr lang="en-US" altLang="ja-JP" sz="1800" dirty="0" err="1">
                <a:solidFill>
                  <a:srgbClr val="000090"/>
                </a:solidFill>
                <a:latin typeface="Helvetica"/>
                <a:cs typeface="Helvetica"/>
              </a:rPr>
              <a:t>tbar</a:t>
            </a:r>
            <a:r>
              <a:rPr lang="en-US" altLang="ja-JP" sz="1800" dirty="0">
                <a:solidFill>
                  <a:srgbClr val="000090"/>
                </a:solidFill>
                <a:latin typeface="Helvetica"/>
                <a:cs typeface="Helvetica"/>
              </a:rPr>
              <a:t> (@500 </a:t>
            </a:r>
            <a:r>
              <a:rPr lang="en-US" altLang="ja-JP" sz="1800" dirty="0" err="1">
                <a:solidFill>
                  <a:srgbClr val="000090"/>
                </a:solidFill>
                <a:latin typeface="Helvetica"/>
                <a:cs typeface="Helvetica"/>
              </a:rPr>
              <a:t>GeV</a:t>
            </a:r>
            <a:r>
              <a:rPr lang="en-US" altLang="ja-JP" sz="1800" dirty="0" smtClean="0">
                <a:solidFill>
                  <a:srgbClr val="000090"/>
                </a:solidFill>
                <a:latin typeface="Helvetica"/>
                <a:cs typeface="Helvetica"/>
              </a:rPr>
              <a:t>)</a:t>
            </a:r>
          </a:p>
          <a:p>
            <a:endParaRPr lang="en-US" altLang="ja-JP" sz="1800" dirty="0" smtClean="0">
              <a:solidFill>
                <a:schemeClr val="accent3">
                  <a:lumMod val="50000"/>
                </a:schemeClr>
              </a:solidFill>
              <a:latin typeface="Helvetica"/>
              <a:cs typeface="Helvetica"/>
            </a:endParaRPr>
          </a:p>
          <a:p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Right-handed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e-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does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not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couple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to</a:t>
            </a:r>
            <a:r>
              <a:rPr lang="ja-JP" altLang="en-US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altLang="ja-JP" sz="18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B</a:t>
            </a:r>
            <a:r>
              <a:rPr lang="en-US" altLang="ja-JP" sz="1800" baseline="300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0</a:t>
            </a:r>
          </a:p>
          <a:p>
            <a:r>
              <a:rPr lang="en-US" altLang="ja-JP" sz="1800" dirty="0" smtClean="0">
                <a:solidFill>
                  <a:srgbClr val="000090"/>
                </a:solidFill>
                <a:latin typeface="Helvetica"/>
                <a:cs typeface="Helvetica"/>
              </a:rPr>
              <a:t>Use </a:t>
            </a:r>
            <a:r>
              <a:rPr lang="en-US" altLang="ja-JP" sz="1800" dirty="0">
                <a:solidFill>
                  <a:srgbClr val="000090"/>
                </a:solidFill>
                <a:latin typeface="Helvetica"/>
                <a:cs typeface="Helvetica"/>
              </a:rPr>
              <a:t>polarization to separate Z and </a:t>
            </a:r>
            <a:r>
              <a:rPr lang="en-US" altLang="ja-JP" sz="1800" dirty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sz="1800" dirty="0">
                <a:solidFill>
                  <a:srgbClr val="000090"/>
                </a:solidFill>
                <a:latin typeface="Helvetica"/>
                <a:cs typeface="Helvetica"/>
              </a:rPr>
              <a:t> </a:t>
            </a:r>
            <a:endParaRPr lang="en-US" altLang="ja-JP" sz="1800" dirty="0" smtClean="0">
              <a:solidFill>
                <a:srgbClr val="000090"/>
              </a:solidFill>
              <a:latin typeface="Helvetica"/>
              <a:cs typeface="Helvetica"/>
            </a:endParaRPr>
          </a:p>
          <a:p>
            <a:r>
              <a:rPr lang="en-US" altLang="ja-JP" sz="1800" dirty="0" smtClean="0">
                <a:solidFill>
                  <a:srgbClr val="000090"/>
                </a:solidFill>
                <a:latin typeface="Helvetica"/>
                <a:cs typeface="Helvetica"/>
              </a:rPr>
              <a:t>in </a:t>
            </a:r>
            <a:r>
              <a:rPr lang="en-US" altLang="ja-JP" sz="1800" dirty="0">
                <a:solidFill>
                  <a:srgbClr val="000090"/>
                </a:solidFill>
                <a:latin typeface="Helvetica"/>
                <a:cs typeface="Helvetica"/>
              </a:rPr>
              <a:t>S-</a:t>
            </a:r>
            <a:r>
              <a:rPr lang="en-US" altLang="ja-JP" sz="1800" dirty="0" smtClean="0">
                <a:solidFill>
                  <a:srgbClr val="000090"/>
                </a:solidFill>
                <a:latin typeface="Helvetica"/>
                <a:cs typeface="Helvetica"/>
              </a:rPr>
              <a:t>channel</a:t>
            </a:r>
            <a:endParaRPr lang="en-US" altLang="ja-JP" sz="18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3709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ひらめき">
  <a:themeElements>
    <a:clrScheme name="ユーザー設定 2">
      <a:dk1>
        <a:sysClr val="windowText" lastClr="000000"/>
      </a:dk1>
      <a:lt1>
        <a:srgbClr val="26056F"/>
      </a:lt1>
      <a:dk2>
        <a:srgbClr val="69676D"/>
      </a:dk2>
      <a:lt2>
        <a:srgbClr val="201F22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ひらめき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ひらめき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ひらめき.thmx</Template>
  <TotalTime>12054</TotalTime>
  <Words>1589</Words>
  <Application>Microsoft Macintosh PowerPoint</Application>
  <PresentationFormat>画面に合わせる (4:3)</PresentationFormat>
  <Paragraphs>306</Paragraphs>
  <Slides>24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6" baseType="lpstr">
      <vt:lpstr>ひらめき</vt:lpstr>
      <vt:lpstr>数式</vt:lpstr>
      <vt:lpstr>LCC Physics and Detector Report </vt:lpstr>
      <vt:lpstr>PowerPoint プレゼンテーション</vt:lpstr>
      <vt:lpstr>PDAP (Physics and Detector Advisory Panel)</vt:lpstr>
      <vt:lpstr>Physics WG</vt:lpstr>
      <vt:lpstr>Physics Document 1</vt:lpstr>
      <vt:lpstr>Physics Document 2</vt:lpstr>
      <vt:lpstr>Higgs Couplings</vt:lpstr>
      <vt:lpstr>Higgs Couplings</vt:lpstr>
      <vt:lpstr>Top Physics</vt:lpstr>
      <vt:lpstr>New Particle Search</vt:lpstr>
      <vt:lpstr>ILC Running Scenario</vt:lpstr>
      <vt:lpstr>ILC Running Scenarios</vt:lpstr>
      <vt:lpstr>Recommended ILC Running Scenario</vt:lpstr>
      <vt:lpstr>ILC Change Requests</vt:lpstr>
      <vt:lpstr>PowerPoint プレゼンテーション</vt:lpstr>
      <vt:lpstr>PowerPoint プレゼンテーション</vt:lpstr>
      <vt:lpstr>Other WGs</vt:lpstr>
      <vt:lpstr>Possible Timeline of ILC Detectors </vt:lpstr>
      <vt:lpstr>PowerPoint プレゼンテーション</vt:lpstr>
      <vt:lpstr>PowerPoint プレゼンテーション</vt:lpstr>
      <vt:lpstr>PowerPoint プレゼンテーション</vt:lpstr>
      <vt:lpstr>ILD Organization</vt:lpstr>
      <vt:lpstr>PowerPoint プレゼンテーション</vt:lpstr>
      <vt:lpstr>Summary</vt:lpstr>
    </vt:vector>
  </TitlesOfParts>
  <Company>Tohoku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リニアコライダーの物理</dc:title>
  <dc:creator>Hitoshi Yamamoto</dc:creator>
  <cp:lastModifiedBy>山本 均</cp:lastModifiedBy>
  <cp:revision>465</cp:revision>
  <cp:lastPrinted>2015-02-26T15:18:07Z</cp:lastPrinted>
  <dcterms:created xsi:type="dcterms:W3CDTF">2013-11-11T06:07:27Z</dcterms:created>
  <dcterms:modified xsi:type="dcterms:W3CDTF">2015-04-23T02:45:56Z</dcterms:modified>
</cp:coreProperties>
</file>