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20" r:id="rId2"/>
    <p:sldId id="355" r:id="rId3"/>
    <p:sldId id="353" r:id="rId4"/>
    <p:sldId id="336" r:id="rId5"/>
    <p:sldId id="337" r:id="rId6"/>
    <p:sldId id="347" r:id="rId7"/>
    <p:sldId id="338" r:id="rId8"/>
    <p:sldId id="345" r:id="rId9"/>
    <p:sldId id="344" r:id="rId10"/>
    <p:sldId id="349" r:id="rId11"/>
    <p:sldId id="350" r:id="rId12"/>
    <p:sldId id="339" r:id="rId13"/>
    <p:sldId id="341" r:id="rId14"/>
    <p:sldId id="340" r:id="rId15"/>
    <p:sldId id="351" r:id="rId16"/>
    <p:sldId id="335" r:id="rId17"/>
    <p:sldId id="348" r:id="rId18"/>
    <p:sldId id="354" r:id="rId19"/>
    <p:sldId id="352" r:id="rId20"/>
    <p:sldId id="356" r:id="rId21"/>
    <p:sldId id="294" r:id="rId22"/>
    <p:sldId id="323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93" autoAdjust="0"/>
  </p:normalViewPr>
  <p:slideViewPr>
    <p:cSldViewPr snapToObjects="1">
      <p:cViewPr>
        <p:scale>
          <a:sx n="100" d="100"/>
          <a:sy n="100" d="100"/>
        </p:scale>
        <p:origin x="-952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BD158-7B27-7C4A-9422-450267F89E7D}" type="datetimeFigureOut">
              <a:rPr lang="en-US" smtClean="0"/>
              <a:pPr/>
              <a:t>4/22/15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518FC-C06D-5047-9AA0-EA7953C673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842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4784C-9CAF-5842-8D22-B09ECBEBFD51}" type="datetimeFigureOut">
              <a:rPr lang="en-US" smtClean="0"/>
              <a:pPr/>
              <a:t>4/22/15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CDDB6-8A41-9D40-8C33-5D1F8B1730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034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7CC5CF-AD71-4628-BB29-B1C3AA1B9E7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3D0D03-F1B2-5349-9F34-4DB5F8CFF961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69EF7F6-8CBF-874B-8E2B-9352DBAD35A1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E02A3AB-47A9-484B-9A7D-7EFA140D54B0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BAF3C4-BB82-074A-BA17-862FFFCF7D9D}" type="datetimeFigureOut">
              <a:rPr lang="en-US" smtClean="0"/>
              <a:pPr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9532E8-602D-E04B-9BD3-614CF8BAE9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790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588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82025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5922963" y="64484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17185-6A8C-46C1-9277-346B1D4CB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75698" y="6492875"/>
            <a:ext cx="492099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TTC 2012 Jefferson Lab Nov 5-8,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63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1143000"/>
          </a:xfrm>
          <a:prstGeom prst="rect">
            <a:avLst/>
          </a:prstGeom>
        </p:spPr>
        <p:txBody>
          <a:bodyPr vert="horz"/>
          <a:lstStyle>
            <a:lvl1pPr>
              <a:defRPr sz="3600" b="1" baseline="0"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rtualjournals.org/dbt/dbt.jsp?KEY=APCPCS&amp;Volume=671&amp;Issue=1" TargetMode="External"/><Relationship Id="rId4" Type="http://schemas.openxmlformats.org/officeDocument/2006/relationships/hyperlink" Target="http://www.virtualjournals.org/dbt/dbt.jsp?KEY=APCPCS&amp;Volume=837&amp;Issue=1" TargetMode="External"/><Relationship Id="rId5" Type="http://schemas.openxmlformats.org/officeDocument/2006/relationships/hyperlink" Target="http://www.virtualjournals.org/dbt/dbt.jsp?KEY=APCPCS&amp;Volume=927&amp;Issue=1" TargetMode="External"/><Relationship Id="rId6" Type="http://schemas.openxmlformats.org/officeDocument/2006/relationships/hyperlink" Target="http://scitation.aip.org/dbt/dbt.jsp?KEY=APCPCS&amp;Volume=1352&amp;Issue=1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ctrTitle"/>
          </p:nvPr>
        </p:nvSpPr>
        <p:spPr>
          <a:xfrm>
            <a:off x="0" y="253044"/>
            <a:ext cx="9144000" cy="1470025"/>
          </a:xfrm>
        </p:spPr>
        <p:txBody>
          <a:bodyPr/>
          <a:lstStyle/>
          <a:p>
            <a:r>
              <a:rPr lang="en-US" sz="3200" b="1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Environmental effects on </a:t>
            </a:r>
            <a:r>
              <a:rPr lang="en-US" sz="3200" b="1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the performance </a:t>
            </a:r>
            <a:r>
              <a:rPr lang="en-US" sz="3200" b="1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of high efficiency SRF cavities</a:t>
            </a:r>
            <a:endParaRPr lang="en-US" sz="3200" b="1" dirty="0" smtClean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2051" name="Subtitle 4"/>
          <p:cNvSpPr>
            <a:spLocks noGrp="1"/>
          </p:cNvSpPr>
          <p:nvPr>
            <p:ph type="subTitle" idx="1"/>
          </p:nvPr>
        </p:nvSpPr>
        <p:spPr>
          <a:xfrm>
            <a:off x="1371600" y="1982388"/>
            <a:ext cx="6400800" cy="1635717"/>
          </a:xfrm>
        </p:spPr>
        <p:txBody>
          <a:bodyPr/>
          <a:lstStyle/>
          <a:p>
            <a:r>
              <a:rPr lang="en-US" b="1" i="1" dirty="0" smtClean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rPr>
              <a:t>Ganapati </a:t>
            </a:r>
            <a:r>
              <a:rPr lang="en-US" b="1" i="1" dirty="0" smtClean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rPr>
              <a:t>Myneni</a:t>
            </a:r>
          </a:p>
          <a:p>
            <a:endParaRPr lang="en-US" b="1" i="1" dirty="0" smtClean="0">
              <a:latin typeface="Calibri" pitchFamily="34" charset="0"/>
              <a:ea typeface="ＭＳ Ｐゴシック" pitchFamily="34" charset="-128"/>
            </a:endParaRPr>
          </a:p>
          <a:p>
            <a:endParaRPr lang="en-US" b="1" i="1" dirty="0" smtClean="0">
              <a:latin typeface="Calibri" pitchFamily="34" charset="0"/>
              <a:ea typeface="ＭＳ Ｐゴシック" pitchFamily="34" charset="-128"/>
            </a:endParaRPr>
          </a:p>
          <a:p>
            <a:endParaRPr lang="en-US" b="1" dirty="0" smtClean="0">
              <a:latin typeface="Calibri" pitchFamily="34" charset="0"/>
              <a:ea typeface="ＭＳ Ｐゴシック" pitchFamily="34" charset="-128"/>
            </a:endParaRPr>
          </a:p>
          <a:p>
            <a:r>
              <a:rPr lang="en-US" b="1" i="1" dirty="0" smtClean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rPr>
              <a:t>&amp; </a:t>
            </a:r>
            <a:r>
              <a:rPr lang="en-US" b="1" i="1" dirty="0" err="1" smtClean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rPr>
              <a:t>JLab</a:t>
            </a:r>
            <a:endParaRPr lang="en-US" b="1" i="1" dirty="0" smtClean="0">
              <a:solidFill>
                <a:schemeClr val="tx1"/>
              </a:solidFill>
              <a:latin typeface="Calibri" pitchFamily="34" charset="0"/>
              <a:ea typeface="ＭＳ Ｐゴシック" pitchFamily="34" charset="-128"/>
            </a:endParaRPr>
          </a:p>
          <a:p>
            <a:endParaRPr lang="en-US" b="1" i="1" dirty="0" smtClean="0">
              <a:solidFill>
                <a:schemeClr val="tx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pic>
        <p:nvPicPr>
          <p:cNvPr id="1025" name="Picture 1" descr="hea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852" y="3022538"/>
            <a:ext cx="69088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86100" y="5067300"/>
            <a:ext cx="3639338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latin typeface="Calibri" pitchFamily="34" charset="0"/>
                <a:ea typeface="ＭＳ Ｐゴシック" pitchFamily="34" charset="-128"/>
              </a:rPr>
              <a:t>ALCW15-SRF-WG</a:t>
            </a:r>
          </a:p>
          <a:p>
            <a:pPr algn="ctr"/>
            <a:r>
              <a:rPr lang="en-US" sz="3200" b="1" dirty="0">
                <a:latin typeface="Calibri" pitchFamily="34" charset="0"/>
                <a:ea typeface="ＭＳ Ｐゴシック" pitchFamily="34" charset="-128"/>
              </a:rPr>
              <a:t>KEK, Tsukuba, Japan</a:t>
            </a:r>
          </a:p>
          <a:p>
            <a:pPr algn="ctr"/>
            <a:r>
              <a:rPr lang="en-US" sz="3200" b="1" dirty="0">
                <a:latin typeface="Calibri" pitchFamily="34" charset="0"/>
                <a:ea typeface="ＭＳ Ｐゴシック" pitchFamily="34" charset="-128"/>
              </a:rPr>
              <a:t> April 24,  2015</a:t>
            </a:r>
          </a:p>
          <a:p>
            <a:pPr algn="ctr"/>
            <a:endParaRPr lang="en-US" sz="3200" b="1" dirty="0">
              <a:latin typeface="Calibri" pitchFamily="34" charset="0"/>
              <a:ea typeface="ＭＳ Ｐゴシック" pitchFamily="34" charset="-128"/>
            </a:endParaRPr>
          </a:p>
          <a:p>
            <a:pPr algn="ctr"/>
            <a:endParaRPr lang="en-US" dirty="0">
              <a:latin typeface="Calibri" pitchFamily="34" charset="0"/>
              <a:ea typeface="ＭＳ Ｐゴシック" pitchFamily="34" charset="-128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072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>
          <a:xfrm>
            <a:off x="201613" y="246063"/>
            <a:ext cx="7607300" cy="7620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3333FF"/>
                </a:solidFill>
              </a:rPr>
              <a:t>Comparison of oil and oil free vacuum systems</a:t>
            </a:r>
            <a:endParaRPr lang="en-US" sz="2800" b="1" dirty="0" smtClean="0">
              <a:solidFill>
                <a:srgbClr val="3333FF"/>
              </a:solidFill>
            </a:endParaRPr>
          </a:p>
        </p:txBody>
      </p:sp>
      <p:pic>
        <p:nvPicPr>
          <p:cNvPr id="28676" name="Picture 8" descr="Pump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934976" y="1451120"/>
            <a:ext cx="4216657" cy="28040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677" name="Text Box 9"/>
          <p:cNvSpPr txBox="1">
            <a:spLocks noChangeArrowheads="1"/>
          </p:cNvSpPr>
          <p:nvPr/>
        </p:nvSpPr>
        <p:spPr bwMode="auto">
          <a:xfrm>
            <a:off x="877194" y="5066618"/>
            <a:ext cx="7285543" cy="43088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</a:rPr>
              <a:t>Minimizing organic and particulate recontamination </a:t>
            </a:r>
            <a:r>
              <a:rPr lang="en-US" sz="2200" b="1" dirty="0" smtClean="0">
                <a:solidFill>
                  <a:schemeClr val="bg1"/>
                </a:solidFill>
              </a:rPr>
              <a:t>is crucial</a:t>
            </a:r>
            <a:endParaRPr lang="en-US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779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863600"/>
            <a:ext cx="7569200" cy="5118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9900" y="381000"/>
            <a:ext cx="8200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JLab’s</a:t>
            </a:r>
            <a:r>
              <a:rPr lang="en-US" dirty="0" smtClean="0"/>
              <a:t> FEL was the first SRF </a:t>
            </a:r>
            <a:r>
              <a:rPr lang="en-US" dirty="0" err="1" smtClean="0"/>
              <a:t>linac</a:t>
            </a:r>
            <a:r>
              <a:rPr lang="en-US" dirty="0" smtClean="0"/>
              <a:t> that implemented contamination control procedures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136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666" y="6140450"/>
            <a:ext cx="4258734" cy="501650"/>
          </a:xfrm>
        </p:spPr>
        <p:txBody>
          <a:bodyPr/>
          <a:lstStyle/>
          <a:p>
            <a:r>
              <a:rPr lang="en-US" sz="2400" b="1" dirty="0" smtClean="0"/>
              <a:t>Cavity ion pump particulates</a:t>
            </a:r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5500"/>
            <a:ext cx="9144000" cy="520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93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153150"/>
            <a:ext cx="3657600" cy="365125"/>
          </a:xfrm>
        </p:spPr>
        <p:txBody>
          <a:bodyPr/>
          <a:lstStyle/>
          <a:p>
            <a:r>
              <a:rPr lang="en-US" sz="2400" b="1" dirty="0" smtClean="0"/>
              <a:t>Ion</a:t>
            </a:r>
            <a:r>
              <a:rPr lang="en-US" sz="2400" dirty="0" smtClean="0"/>
              <a:t> </a:t>
            </a:r>
            <a:r>
              <a:rPr lang="en-US" sz="2400" b="1" dirty="0" smtClean="0"/>
              <a:t>Pump particulates</a:t>
            </a:r>
            <a:endParaRPr lang="en-US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1"/>
            <a:ext cx="914400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18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43000" y="6237819"/>
            <a:ext cx="7010400" cy="484717"/>
          </a:xfrm>
        </p:spPr>
        <p:txBody>
          <a:bodyPr/>
          <a:lstStyle/>
          <a:p>
            <a:pPr algn="ctr"/>
            <a:r>
              <a:rPr lang="en-US" sz="2400" b="1" dirty="0" smtClean="0"/>
              <a:t>High pressure water/steam wash of all components</a:t>
            </a:r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900" y="0"/>
            <a:ext cx="5134062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47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100"/>
            <a:ext cx="9144000" cy="650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843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5" y="0"/>
            <a:ext cx="486037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68910" y="1054100"/>
            <a:ext cx="3863896" cy="5909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Contamination control workshop</a:t>
            </a:r>
          </a:p>
          <a:p>
            <a:r>
              <a:rPr lang="en-US" b="1" dirty="0"/>
              <a:t>w</a:t>
            </a:r>
            <a:r>
              <a:rPr lang="en-US" b="1" dirty="0" smtClean="0"/>
              <a:t>as organized by  </a:t>
            </a:r>
            <a:r>
              <a:rPr lang="en-US" b="1" dirty="0" err="1" smtClean="0"/>
              <a:t>Jlab</a:t>
            </a:r>
            <a:r>
              <a:rPr lang="en-US" b="1" dirty="0" smtClean="0"/>
              <a:t> - March 1997</a:t>
            </a:r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err="1" smtClean="0"/>
              <a:t>JLab</a:t>
            </a:r>
            <a:r>
              <a:rPr lang="en-US" b="1" dirty="0" smtClean="0"/>
              <a:t> and DESY procedures were</a:t>
            </a:r>
          </a:p>
          <a:p>
            <a:r>
              <a:rPr lang="en-US" b="1" dirty="0" smtClean="0"/>
              <a:t>reviewed during the first decade</a:t>
            </a:r>
          </a:p>
          <a:p>
            <a:r>
              <a:rPr lang="en-US" b="1" dirty="0"/>
              <a:t>o</a:t>
            </a:r>
            <a:r>
              <a:rPr lang="en-US" b="1" dirty="0" smtClean="0"/>
              <a:t>f   21</a:t>
            </a:r>
            <a:r>
              <a:rPr lang="en-US" b="1" baseline="30000" dirty="0" smtClean="0"/>
              <a:t>st</a:t>
            </a:r>
            <a:r>
              <a:rPr lang="en-US" b="1" dirty="0" smtClean="0"/>
              <a:t> century</a:t>
            </a:r>
          </a:p>
          <a:p>
            <a:endParaRPr lang="en-US" b="1" dirty="0"/>
          </a:p>
          <a:p>
            <a:r>
              <a:rPr lang="en-US" b="1" dirty="0" smtClean="0"/>
              <a:t>CEA </a:t>
            </a:r>
            <a:r>
              <a:rPr lang="en-US" b="1" dirty="0" err="1" smtClean="0"/>
              <a:t>Saclay’s</a:t>
            </a:r>
            <a:r>
              <a:rPr lang="en-US" b="1" dirty="0" smtClean="0"/>
              <a:t> 2014  workshop</a:t>
            </a:r>
          </a:p>
          <a:p>
            <a:r>
              <a:rPr lang="en-US" b="1" dirty="0" smtClean="0"/>
              <a:t>resurrected the contamination control</a:t>
            </a:r>
          </a:p>
          <a:p>
            <a:r>
              <a:rPr lang="en-US" b="1" dirty="0" smtClean="0"/>
              <a:t>strategies</a:t>
            </a:r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ILC project needs to convene periodic</a:t>
            </a:r>
          </a:p>
          <a:p>
            <a:r>
              <a:rPr lang="en-US" b="1" dirty="0"/>
              <a:t>r</a:t>
            </a:r>
            <a:r>
              <a:rPr lang="en-US" b="1" dirty="0" smtClean="0"/>
              <a:t>eview of environmental effects as it </a:t>
            </a:r>
          </a:p>
          <a:p>
            <a:r>
              <a:rPr lang="en-US" b="1" dirty="0"/>
              <a:t>r</a:t>
            </a:r>
            <a:r>
              <a:rPr lang="en-US" b="1" dirty="0" smtClean="0"/>
              <a:t>equires very high gradient</a:t>
            </a:r>
          </a:p>
          <a:p>
            <a:r>
              <a:rPr lang="en-US" b="1" dirty="0" smtClean="0"/>
              <a:t>sustainability at high Q’s</a:t>
            </a:r>
          </a:p>
          <a:p>
            <a:endParaRPr lang="en-US" b="1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797651" y="6352490"/>
            <a:ext cx="5406448" cy="707886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3300"/>
                </a:solidFill>
              </a:rPr>
              <a:t>Re-contamination </a:t>
            </a:r>
            <a:r>
              <a:rPr lang="en-US" sz="2000" b="1" dirty="0" smtClean="0">
                <a:solidFill>
                  <a:srgbClr val="FF3300"/>
                </a:solidFill>
              </a:rPr>
              <a:t>prevention </a:t>
            </a:r>
            <a:r>
              <a:rPr lang="en-US" sz="2000" b="1" dirty="0">
                <a:solidFill>
                  <a:srgbClr val="FF3300"/>
                </a:solidFill>
              </a:rPr>
              <a:t>short courses were </a:t>
            </a:r>
            <a:endParaRPr lang="en-US" sz="2000" b="1" dirty="0" smtClean="0">
              <a:solidFill>
                <a:srgbClr val="FF3300"/>
              </a:solidFill>
            </a:endParaRPr>
          </a:p>
          <a:p>
            <a:r>
              <a:rPr lang="en-US" sz="2000" b="1" dirty="0" smtClean="0">
                <a:solidFill>
                  <a:srgbClr val="FF3300"/>
                </a:solidFill>
              </a:rPr>
              <a:t>organized </a:t>
            </a:r>
            <a:r>
              <a:rPr lang="en-US" sz="2000" b="1" dirty="0">
                <a:solidFill>
                  <a:srgbClr val="FF3300"/>
                </a:solidFill>
              </a:rPr>
              <a:t>at </a:t>
            </a:r>
            <a:r>
              <a:rPr lang="en-US" sz="2000" b="1" dirty="0" err="1">
                <a:solidFill>
                  <a:srgbClr val="FF3300"/>
                </a:solidFill>
              </a:rPr>
              <a:t>JLab</a:t>
            </a:r>
            <a:r>
              <a:rPr lang="en-US" sz="2000" b="1" dirty="0">
                <a:solidFill>
                  <a:srgbClr val="FF3300"/>
                </a:solidFill>
              </a:rPr>
              <a:t> in </a:t>
            </a:r>
            <a:r>
              <a:rPr lang="en-US" sz="2000" b="1" dirty="0" smtClean="0">
                <a:solidFill>
                  <a:srgbClr val="FF3300"/>
                </a:solidFill>
              </a:rPr>
              <a:t>1997, 2000 </a:t>
            </a:r>
            <a:r>
              <a:rPr lang="en-US" sz="2000" b="1" dirty="0">
                <a:solidFill>
                  <a:srgbClr val="FF3300"/>
                </a:solidFill>
              </a:rPr>
              <a:t>and 2005</a:t>
            </a:r>
          </a:p>
        </p:txBody>
      </p:sp>
    </p:spTree>
    <p:extLst>
      <p:ext uri="{BB962C8B-B14F-4D97-AF65-F5344CB8AC3E}">
        <p14:creationId xmlns:p14="http://schemas.microsoft.com/office/powerpoint/2010/main" val="2903298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3588" y="230188"/>
            <a:ext cx="7847012" cy="530225"/>
          </a:xfrm>
        </p:spPr>
        <p:txBody>
          <a:bodyPr/>
          <a:lstStyle/>
          <a:p>
            <a:pPr eaLnBrk="1" hangingPunct="1"/>
            <a:r>
              <a:rPr lang="en-US" altLang="zh-CN" b="1" dirty="0" smtClean="0">
                <a:solidFill>
                  <a:srgbClr val="3333FF"/>
                </a:solidFill>
                <a:ea typeface="宋体" pitchFamily="2" charset="-122"/>
              </a:rPr>
              <a:t>Active NEG </a:t>
            </a:r>
            <a:r>
              <a:rPr lang="en-US" altLang="zh-CN" b="1" dirty="0" smtClean="0">
                <a:solidFill>
                  <a:srgbClr val="3333FF"/>
                </a:solidFill>
                <a:ea typeface="宋体" pitchFamily="2" charset="-122"/>
              </a:rPr>
              <a:t>backed </a:t>
            </a:r>
            <a:r>
              <a:rPr lang="en-US" altLang="zh-CN" b="1" dirty="0">
                <a:solidFill>
                  <a:srgbClr val="3333FF"/>
                </a:solidFill>
                <a:ea typeface="宋体" pitchFamily="2" charset="-122"/>
              </a:rPr>
              <a:t>t</a:t>
            </a:r>
            <a:r>
              <a:rPr lang="en-US" altLang="zh-CN" b="1" dirty="0" smtClean="0">
                <a:solidFill>
                  <a:srgbClr val="3333FF"/>
                </a:solidFill>
                <a:ea typeface="宋体" pitchFamily="2" charset="-122"/>
              </a:rPr>
              <a:t>urbo </a:t>
            </a:r>
            <a:r>
              <a:rPr lang="en-US" altLang="zh-CN" b="1" dirty="0">
                <a:solidFill>
                  <a:srgbClr val="3333FF"/>
                </a:solidFill>
                <a:ea typeface="宋体" pitchFamily="2" charset="-122"/>
              </a:rPr>
              <a:t>p</a:t>
            </a:r>
            <a:r>
              <a:rPr lang="en-US" altLang="zh-CN" b="1" dirty="0" smtClean="0">
                <a:solidFill>
                  <a:srgbClr val="3333FF"/>
                </a:solidFill>
                <a:ea typeface="宋体" pitchFamily="2" charset="-122"/>
              </a:rPr>
              <a:t>ump</a:t>
            </a:r>
            <a:endParaRPr lang="en-US" altLang="zh-CN" b="1" dirty="0" smtClean="0">
              <a:solidFill>
                <a:srgbClr val="3333FF"/>
              </a:solidFill>
              <a:ea typeface="宋体" pitchFamily="2" charset="-122"/>
            </a:endParaRPr>
          </a:p>
        </p:txBody>
      </p:sp>
      <p:pic>
        <p:nvPicPr>
          <p:cNvPr id="43011" name="Picture 3" descr="Turbopump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68438" y="1306813"/>
            <a:ext cx="6207125" cy="4114800"/>
          </a:xfrm>
          <a:noFill/>
        </p:spPr>
      </p:pic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0" y="5750131"/>
            <a:ext cx="9144000" cy="800219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en-US" sz="2600" b="1" dirty="0">
                <a:solidFill>
                  <a:srgbClr val="FF3300"/>
                </a:solidFill>
              </a:rPr>
              <a:t>Low </a:t>
            </a:r>
            <a:r>
              <a:rPr lang="en-US" sz="2600" b="1" dirty="0" smtClean="0">
                <a:solidFill>
                  <a:srgbClr val="FF3300"/>
                </a:solidFill>
              </a:rPr>
              <a:t>contamination </a:t>
            </a:r>
            <a:r>
              <a:rPr lang="en-US" sz="2600" b="1" dirty="0">
                <a:solidFill>
                  <a:srgbClr val="FF3300"/>
                </a:solidFill>
              </a:rPr>
              <a:t>p</a:t>
            </a:r>
            <a:r>
              <a:rPr lang="en-US" sz="2600" b="1" dirty="0" smtClean="0">
                <a:solidFill>
                  <a:srgbClr val="FF3300"/>
                </a:solidFill>
              </a:rPr>
              <a:t>umping </a:t>
            </a:r>
            <a:r>
              <a:rPr lang="en-US" sz="2600" b="1" dirty="0">
                <a:solidFill>
                  <a:srgbClr val="FF3300"/>
                </a:solidFill>
              </a:rPr>
              <a:t>system</a:t>
            </a:r>
            <a:r>
              <a:rPr lang="en-US" sz="2600" b="1" dirty="0"/>
              <a:t> </a:t>
            </a:r>
            <a:endParaRPr lang="en-US" sz="2600" b="1" dirty="0" smtClean="0"/>
          </a:p>
          <a:p>
            <a:pPr algn="ctr"/>
            <a:r>
              <a:rPr lang="en-US" sz="2000" b="1" dirty="0"/>
              <a:t>w</a:t>
            </a:r>
            <a:r>
              <a:rPr lang="en-US" sz="2000" b="1" dirty="0" smtClean="0"/>
              <a:t>ith </a:t>
            </a:r>
            <a:r>
              <a:rPr lang="en-US" sz="2000" b="1" dirty="0" err="1" smtClean="0"/>
              <a:t>nano</a:t>
            </a:r>
            <a:r>
              <a:rPr lang="en-US" sz="2000" b="1" dirty="0" smtClean="0"/>
              <a:t> filter gas inlet and high sensitivity He leak detection &lt;1e-12 </a:t>
            </a:r>
            <a:r>
              <a:rPr lang="en-US" sz="2000" b="1" dirty="0" err="1" smtClean="0"/>
              <a:t>atm</a:t>
            </a:r>
            <a:r>
              <a:rPr lang="en-US" sz="2000" b="1" dirty="0" smtClean="0"/>
              <a:t> ccs</a:t>
            </a:r>
            <a:r>
              <a:rPr lang="en-US" sz="2000" b="1" baseline="30000" dirty="0" smtClean="0"/>
              <a:t>-1</a:t>
            </a:r>
            <a:endParaRPr lang="en-US" sz="2000" b="1" baseline="30000" dirty="0"/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 flipH="1" flipV="1">
            <a:off x="4902337" y="4954933"/>
            <a:ext cx="61913" cy="9017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04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JLab</a:t>
            </a:r>
            <a:r>
              <a:rPr lang="en-US" b="1" dirty="0" smtClean="0"/>
              <a:t>-VCU magnetization studies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55" y="1358883"/>
            <a:ext cx="4588281" cy="3924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136" y="1299618"/>
            <a:ext cx="4902215" cy="3930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36" y="5372100"/>
            <a:ext cx="8534400" cy="1295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05600" y="6451600"/>
            <a:ext cx="1176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In press</a:t>
            </a:r>
            <a:endParaRPr lang="en-US" sz="2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985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0" y="246063"/>
            <a:ext cx="8412163" cy="7620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3333FF"/>
                </a:solidFill>
              </a:rPr>
              <a:t>Low RRR </a:t>
            </a:r>
            <a:r>
              <a:rPr lang="en-US" sz="2800" b="1" dirty="0" smtClean="0">
                <a:solidFill>
                  <a:srgbClr val="3333FF"/>
                </a:solidFill>
              </a:rPr>
              <a:t>uniform grain niobium </a:t>
            </a:r>
            <a:r>
              <a:rPr lang="en-US" sz="2800" b="1" dirty="0" smtClean="0">
                <a:solidFill>
                  <a:srgbClr val="3333FF"/>
                </a:solidFill>
              </a:rPr>
              <a:t>ingot slice </a:t>
            </a:r>
          </a:p>
        </p:txBody>
      </p:sp>
      <p:pic>
        <p:nvPicPr>
          <p:cNvPr id="471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3150" y="1203325"/>
            <a:ext cx="6473825" cy="4889500"/>
          </a:xfrm>
          <a:noFill/>
        </p:spPr>
      </p:pic>
    </p:spTree>
    <p:extLst>
      <p:ext uri="{BB962C8B-B14F-4D97-AF65-F5344CB8AC3E}">
        <p14:creationId xmlns:p14="http://schemas.microsoft.com/office/powerpoint/2010/main" val="428857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8425"/>
            <a:ext cx="7772400" cy="968375"/>
          </a:xfrm>
        </p:spPr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041400"/>
            <a:ext cx="6400800" cy="41529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Contamination from environment surrounding the SRF cavities  always  limits the performance of the </a:t>
            </a:r>
            <a:r>
              <a:rPr lang="en-US" b="1" dirty="0" err="1" smtClean="0">
                <a:solidFill>
                  <a:schemeClr val="tx1"/>
                </a:solidFill>
              </a:rPr>
              <a:t>linacs</a:t>
            </a:r>
            <a:r>
              <a:rPr lang="en-US" b="1" dirty="0" smtClean="0">
                <a:solidFill>
                  <a:schemeClr val="tx1"/>
                </a:solidFill>
              </a:rPr>
              <a:t> at all stages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Intrinsic and extrinsic contamination</a:t>
            </a:r>
          </a:p>
          <a:p>
            <a:pPr marL="742950" lvl="1" indent="-285750" algn="l">
              <a:buFont typeface="Arial"/>
              <a:buChar char="•"/>
            </a:pPr>
            <a:endParaRPr lang="en-US" b="1" dirty="0">
              <a:solidFill>
                <a:schemeClr val="tx1"/>
              </a:solidFill>
            </a:endParaRPr>
          </a:p>
          <a:p>
            <a:pPr marL="742950" lvl="1" indent="-285750" algn="l">
              <a:buFont typeface="Arial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Flux trapping</a:t>
            </a:r>
          </a:p>
          <a:p>
            <a:pPr marL="742950" lvl="1" indent="-285750" algn="l">
              <a:buFont typeface="Arial"/>
              <a:buChar char="•"/>
            </a:pPr>
            <a:endParaRPr lang="en-US" b="1" dirty="0" smtClean="0">
              <a:solidFill>
                <a:schemeClr val="tx1"/>
              </a:solidFill>
            </a:endParaRPr>
          </a:p>
          <a:p>
            <a:pPr marL="742950" lvl="1" indent="-285750" algn="l">
              <a:buFont typeface="Arial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Potential remedies</a:t>
            </a:r>
          </a:p>
          <a:p>
            <a:pPr marL="742950" lvl="1" indent="-285750" algn="l">
              <a:buFont typeface="Arial"/>
              <a:buChar char="•"/>
            </a:pPr>
            <a:endParaRPr lang="en-US" b="1" dirty="0">
              <a:solidFill>
                <a:schemeClr val="tx1"/>
              </a:solidFill>
            </a:endParaRPr>
          </a:p>
          <a:p>
            <a:pPr marL="742950" lvl="1" indent="-285750" algn="l">
              <a:buFont typeface="Arial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Conclusions</a:t>
            </a:r>
          </a:p>
          <a:p>
            <a:pPr marL="285750" indent="-285750" algn="l">
              <a:buFont typeface="Arial"/>
              <a:buChar char="•"/>
            </a:pPr>
            <a:endParaRPr lang="en-US" b="1" dirty="0"/>
          </a:p>
          <a:p>
            <a:pPr marL="285750" indent="-285750" algn="l">
              <a:buFont typeface="Arial"/>
              <a:buChar char="•"/>
            </a:pPr>
            <a:endParaRPr lang="en-US" sz="1400" b="1" dirty="0" smtClean="0"/>
          </a:p>
          <a:p>
            <a:pPr marL="285750" indent="-285750" algn="l">
              <a:buFont typeface="Arial"/>
              <a:buChar char="•"/>
            </a:pPr>
            <a:endParaRPr lang="en-US" sz="1400" b="1" dirty="0" smtClean="0"/>
          </a:p>
          <a:p>
            <a:pPr marL="285750" indent="-285750" algn="l">
              <a:buFont typeface="Arial"/>
              <a:buChar char="•"/>
            </a:pPr>
            <a:endParaRPr lang="en-US" sz="1400" b="1" dirty="0" smtClean="0"/>
          </a:p>
          <a:p>
            <a:pPr marL="285750" indent="-285750" algn="l">
              <a:buFont typeface="Arial"/>
              <a:buChar char="•"/>
            </a:pP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852720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50900"/>
            <a:ext cx="8582025" cy="5486400"/>
          </a:xfrm>
        </p:spPr>
        <p:txBody>
          <a:bodyPr/>
          <a:lstStyle/>
          <a:p>
            <a:r>
              <a:rPr lang="en-US" b="1" dirty="0" smtClean="0"/>
              <a:t>Contamination free vacuum systems &amp; particulate free components and processes are crucial for creating and sustaining high performance SRF </a:t>
            </a:r>
            <a:r>
              <a:rPr lang="en-US" b="1" dirty="0" err="1" smtClean="0"/>
              <a:t>linacs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Magnetic shielding sub-systems must be annealed for minimizing the trapped flux</a:t>
            </a:r>
          </a:p>
          <a:p>
            <a:endParaRPr lang="en-US" b="1" dirty="0" smtClean="0"/>
          </a:p>
          <a:p>
            <a:r>
              <a:rPr lang="en-US" b="1" dirty="0" smtClean="0"/>
              <a:t>Uniform grained ingot niobium technology can be expected to generate high performance, low  cost and sustainable SRF accelerator systems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074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35162"/>
          </a:xfrm>
        </p:spPr>
        <p:txBody>
          <a:bodyPr/>
          <a:lstStyle/>
          <a:p>
            <a:pPr algn="ctr"/>
            <a:r>
              <a:rPr lang="en-US" b="1" dirty="0">
                <a:ea typeface="ＭＳ Ｐゴシック" pitchFamily="1" charset="-128"/>
                <a:cs typeface="ＭＳ Ｐゴシック" pitchFamily="1" charset="-128"/>
              </a:rPr>
              <a:t>International Symposium On Hydrogen In Matter (ISOHIM) Publications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03438"/>
            <a:ext cx="8153400" cy="4525962"/>
          </a:xfrm>
        </p:spPr>
        <p:txBody>
          <a:bodyPr/>
          <a:lstStyle/>
          <a:p>
            <a:pPr>
              <a:buFont typeface="Arial" pitchFamily="1" charset="0"/>
              <a:buNone/>
            </a:pPr>
            <a:r>
              <a:rPr lang="en-US" dirty="0">
                <a:ea typeface="ＭＳ Ｐゴシック" pitchFamily="1" charset="-128"/>
                <a:cs typeface="ＭＳ Ｐゴシック" pitchFamily="1" charset="-128"/>
              </a:rPr>
              <a:t> 	</a:t>
            </a:r>
            <a:r>
              <a:rPr lang="en-US" sz="1800" b="1" dirty="0">
                <a:ea typeface="ＭＳ Ｐゴシック" pitchFamily="1" charset="-128"/>
                <a:cs typeface="ＭＳ Ｐゴシック" pitchFamily="1" charset="-128"/>
              </a:rPr>
              <a:t>Hydrogen in Materials and Vacuum Systems AIP CP  671 </a:t>
            </a:r>
            <a:r>
              <a:rPr lang="en-US" sz="1800" dirty="0">
                <a:ea typeface="ＭＳ Ｐゴシック" pitchFamily="1" charset="-128"/>
                <a:cs typeface="ＭＳ Ｐゴシック" pitchFamily="1" charset="-128"/>
              </a:rPr>
              <a:t/>
            </a:r>
            <a:br>
              <a:rPr lang="en-US" sz="1800" dirty="0">
                <a:ea typeface="ＭＳ Ｐゴシック" pitchFamily="1" charset="-128"/>
                <a:cs typeface="ＭＳ Ｐゴシック" pitchFamily="1" charset="-128"/>
              </a:rPr>
            </a:br>
            <a:r>
              <a:rPr lang="en-US" sz="1800" dirty="0">
                <a:ea typeface="ＭＳ Ｐゴシック" pitchFamily="1" charset="-128"/>
                <a:cs typeface="ＭＳ Ｐゴシック" pitchFamily="1" charset="-128"/>
                <a:hlinkClick r:id="rId3"/>
              </a:rPr>
              <a:t>http://www.virtualjournals.org/dbt/dbt.jsp?KEY=APCPCS&amp;Volume=671&amp;Issue=1</a:t>
            </a:r>
            <a:endParaRPr lang="en-US" sz="1800" dirty="0">
              <a:ea typeface="ＭＳ Ｐゴシック" pitchFamily="1" charset="-128"/>
              <a:cs typeface="ＭＳ Ｐゴシック" pitchFamily="1" charset="-128"/>
            </a:endParaRPr>
          </a:p>
          <a:p>
            <a:pPr>
              <a:buFont typeface="Arial" pitchFamily="1" charset="0"/>
              <a:buNone/>
            </a:pPr>
            <a:endParaRPr lang="en-US" sz="1800" dirty="0">
              <a:ea typeface="ＭＳ Ｐゴシック" pitchFamily="1" charset="-128"/>
              <a:cs typeface="ＭＳ Ｐゴシック" pitchFamily="1" charset="-128"/>
            </a:endParaRPr>
          </a:p>
          <a:p>
            <a:pPr>
              <a:buFont typeface="Arial" pitchFamily="1" charset="0"/>
              <a:buNone/>
            </a:pPr>
            <a:r>
              <a:rPr lang="en-US" sz="1800" dirty="0">
                <a:ea typeface="ＭＳ Ｐゴシック" pitchFamily="1" charset="-128"/>
                <a:cs typeface="ＭＳ Ｐゴシック" pitchFamily="1" charset="-128"/>
              </a:rPr>
              <a:t>	</a:t>
            </a:r>
            <a:r>
              <a:rPr lang="en-US" sz="1800" b="1" dirty="0">
                <a:ea typeface="ＭＳ Ｐゴシック" pitchFamily="1" charset="-128"/>
                <a:cs typeface="ＭＳ Ｐゴシック" pitchFamily="1" charset="-128"/>
              </a:rPr>
              <a:t> Hydrogen in Matter AIP CP 837</a:t>
            </a:r>
            <a:r>
              <a:rPr lang="en-US" sz="1800" dirty="0">
                <a:ea typeface="ＭＳ Ｐゴシック" pitchFamily="1" charset="-128"/>
                <a:cs typeface="ＭＳ Ｐゴシック" pitchFamily="1" charset="-128"/>
              </a:rPr>
              <a:t/>
            </a:r>
            <a:br>
              <a:rPr lang="en-US" sz="1800" dirty="0">
                <a:ea typeface="ＭＳ Ｐゴシック" pitchFamily="1" charset="-128"/>
                <a:cs typeface="ＭＳ Ｐゴシック" pitchFamily="1" charset="-128"/>
              </a:rPr>
            </a:br>
            <a:r>
              <a:rPr lang="en-US" sz="1800" dirty="0">
                <a:ea typeface="ＭＳ Ｐゴシック" pitchFamily="1" charset="-128"/>
                <a:cs typeface="ＭＳ Ｐゴシック" pitchFamily="1" charset="-128"/>
                <a:hlinkClick r:id="rId4"/>
              </a:rPr>
              <a:t>http://www.virtualjournals.org/dbt/dbt.jsp?KEY=APCPCS&amp;Volume=837&amp;Issue=1</a:t>
            </a:r>
            <a:r>
              <a:rPr lang="en-US" sz="1800" dirty="0">
                <a:ea typeface="ＭＳ Ｐゴシック" pitchFamily="1" charset="-128"/>
                <a:cs typeface="ＭＳ Ｐゴシック" pitchFamily="1" charset="-128"/>
              </a:rPr>
              <a:t> </a:t>
            </a:r>
          </a:p>
          <a:p>
            <a:pPr>
              <a:buFont typeface="Arial" pitchFamily="1" charset="0"/>
              <a:buNone/>
            </a:pPr>
            <a:endParaRPr lang="en-US" sz="1800" dirty="0">
              <a:ea typeface="ＭＳ Ｐゴシック" pitchFamily="1" charset="-128"/>
              <a:cs typeface="ＭＳ Ｐゴシック" pitchFamily="1" charset="-128"/>
            </a:endParaRPr>
          </a:p>
          <a:p>
            <a:pPr>
              <a:buFont typeface="Arial" pitchFamily="1" charset="0"/>
              <a:buNone/>
            </a:pPr>
            <a:r>
              <a:rPr lang="en-US" sz="1800" dirty="0">
                <a:ea typeface="ＭＳ Ｐゴシック" pitchFamily="1" charset="-128"/>
                <a:cs typeface="ＭＳ Ｐゴシック" pitchFamily="1" charset="-128"/>
              </a:rPr>
              <a:t>	</a:t>
            </a:r>
            <a:r>
              <a:rPr lang="en-US" sz="1800" b="1" dirty="0">
                <a:ea typeface="ＭＳ Ｐゴシック" pitchFamily="1" charset="-128"/>
                <a:cs typeface="ＭＳ Ｐゴシック" pitchFamily="1" charset="-128"/>
              </a:rPr>
              <a:t>Single Crystal Large Grain Niobium AIP CP 927</a:t>
            </a:r>
            <a:r>
              <a:rPr lang="en-US" sz="1800" dirty="0">
                <a:ea typeface="ＭＳ Ｐゴシック" pitchFamily="1" charset="-128"/>
                <a:cs typeface="ＭＳ Ｐゴシック" pitchFamily="1" charset="-128"/>
              </a:rPr>
              <a:t/>
            </a:r>
            <a:br>
              <a:rPr lang="en-US" sz="1800" dirty="0">
                <a:ea typeface="ＭＳ Ｐゴシック" pitchFamily="1" charset="-128"/>
                <a:cs typeface="ＭＳ Ｐゴシック" pitchFamily="1" charset="-128"/>
              </a:rPr>
            </a:br>
            <a:r>
              <a:rPr lang="en-US" sz="1800" dirty="0">
                <a:ea typeface="ＭＳ Ｐゴシック" pitchFamily="1" charset="-128"/>
                <a:cs typeface="ＭＳ Ｐゴシック" pitchFamily="1" charset="-128"/>
                <a:hlinkClick r:id="rId5"/>
              </a:rPr>
              <a:t>http://www.virtualjournals.org/dbt/dbt.jsp?KEY=APCPCS&amp;Volume=927&amp;Issue=1</a:t>
            </a:r>
            <a:endParaRPr lang="en-US" sz="1800" dirty="0">
              <a:ea typeface="ＭＳ Ｐゴシック" pitchFamily="1" charset="-128"/>
              <a:cs typeface="ＭＳ Ｐゴシック" pitchFamily="1" charset="-128"/>
            </a:endParaRPr>
          </a:p>
          <a:p>
            <a:pPr>
              <a:buFont typeface="Arial" pitchFamily="1" charset="0"/>
              <a:buNone/>
            </a:pPr>
            <a:endParaRPr lang="en-US" sz="1800" dirty="0">
              <a:ea typeface="ＭＳ Ｐゴシック" pitchFamily="1" charset="-128"/>
              <a:cs typeface="ＭＳ Ｐゴシック" pitchFamily="1" charset="-128"/>
            </a:endParaRPr>
          </a:p>
          <a:p>
            <a:pPr>
              <a:buFont typeface="Arial" pitchFamily="1" charset="0"/>
              <a:buNone/>
            </a:pPr>
            <a:r>
              <a:rPr lang="en-US" sz="1800" dirty="0">
                <a:ea typeface="ＭＳ Ｐゴシック" pitchFamily="1" charset="-128"/>
                <a:cs typeface="ＭＳ Ｐゴシック" pitchFamily="1" charset="-128"/>
              </a:rPr>
              <a:t>	</a:t>
            </a:r>
            <a:r>
              <a:rPr lang="en-US" sz="1800" b="1" dirty="0">
                <a:ea typeface="ＭＳ Ｐゴシック" pitchFamily="1" charset="-128"/>
                <a:cs typeface="ＭＳ Ｐゴシック" pitchFamily="1" charset="-128"/>
              </a:rPr>
              <a:t>Superconducting Science and Technology of Ingot Niobium AIP CP 1352  </a:t>
            </a:r>
            <a:r>
              <a:rPr lang="en-US" sz="1800" u="sng" dirty="0">
                <a:ea typeface="ＭＳ Ｐゴシック" pitchFamily="1" charset="-128"/>
                <a:cs typeface="ＭＳ Ｐゴシック" pitchFamily="1" charset="-128"/>
                <a:hlinkClick r:id="rId6"/>
              </a:rPr>
              <a:t>http://scitation.aip.org/dbt/dbt.jsp?KEY=APCPCS&amp;Volume=1352&amp;Issue=1</a:t>
            </a:r>
            <a:r>
              <a:rPr lang="en-US" sz="1800" u="sng" dirty="0">
                <a:ea typeface="ＭＳ Ｐゴシック" pitchFamily="1" charset="-128"/>
                <a:cs typeface="ＭＳ Ｐゴシック" pitchFamily="1" charset="-128"/>
              </a:rPr>
              <a:t> </a:t>
            </a:r>
            <a:endParaRPr lang="en-US" sz="1800" u="sng" dirty="0" smtClean="0">
              <a:ea typeface="ＭＳ Ｐゴシック" pitchFamily="1" charset="-128"/>
              <a:cs typeface="ＭＳ Ｐゴシック" pitchFamily="1" charset="-128"/>
            </a:endParaRPr>
          </a:p>
          <a:p>
            <a:pPr>
              <a:buFont typeface="Arial" pitchFamily="1" charset="0"/>
              <a:buNone/>
            </a:pPr>
            <a:endParaRPr lang="en-US" sz="1800" u="sng" dirty="0">
              <a:ea typeface="ＭＳ Ｐゴシック" pitchFamily="1" charset="-128"/>
              <a:cs typeface="ＭＳ Ｐゴシック" pitchFamily="1" charset="-128"/>
            </a:endParaRPr>
          </a:p>
          <a:p>
            <a:pPr algn="ctr">
              <a:buFont typeface="Arial" pitchFamily="1" charset="0"/>
              <a:buNone/>
            </a:pPr>
            <a:r>
              <a:rPr lang="en-US" sz="1800" u="sng" dirty="0" smtClean="0">
                <a:ea typeface="ＭＳ Ｐゴシック" pitchFamily="1" charset="-128"/>
                <a:cs typeface="ＭＳ Ｐゴシック" pitchFamily="1" charset="-128"/>
              </a:rPr>
              <a:t>Science and Technology of Ingot Niobium for Superconducting Radio </a:t>
            </a:r>
            <a:r>
              <a:rPr lang="en-US" sz="1800" u="sng" dirty="0" err="1" smtClean="0">
                <a:ea typeface="ＭＳ Ｐゴシック" pitchFamily="1" charset="-128"/>
                <a:cs typeface="ＭＳ Ｐゴシック" pitchFamily="1" charset="-128"/>
              </a:rPr>
              <a:t>Frequecy</a:t>
            </a:r>
            <a:r>
              <a:rPr lang="en-US" sz="1800" u="sng" dirty="0" smtClean="0">
                <a:ea typeface="ＭＳ Ｐゴシック" pitchFamily="1" charset="-128"/>
                <a:cs typeface="ＭＳ Ｐゴシック" pitchFamily="1" charset="-128"/>
              </a:rPr>
              <a:t> Applications  to be released Dec 2015 </a:t>
            </a:r>
            <a:r>
              <a:rPr lang="en-US" sz="1800" u="sng" dirty="0">
                <a:ea typeface="ＭＳ Ｐゴシック" pitchFamily="1" charset="-128"/>
                <a:cs typeface="ＭＳ Ｐゴシック" pitchFamily="1" charset="-128"/>
              </a:rPr>
              <a:t/>
            </a:r>
            <a:br>
              <a:rPr lang="en-US" sz="1800" u="sng" dirty="0">
                <a:ea typeface="ＭＳ Ｐゴシック" pitchFamily="1" charset="-128"/>
                <a:cs typeface="ＭＳ Ｐゴシック" pitchFamily="1" charset="-128"/>
              </a:rPr>
            </a:br>
            <a:endParaRPr lang="en-US" sz="1800" u="sng" dirty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5922963" y="644842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B7F602BB-FD96-4698-B046-64130E4044B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>
          <a:xfrm>
            <a:off x="685800" y="204788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sz="2800" b="1" dirty="0" smtClean="0"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US" sz="2800" b="1" dirty="0">
                <a:ea typeface="ＭＳ Ｐゴシック" pitchFamily="1" charset="-128"/>
                <a:cs typeface="ＭＳ Ｐゴシック" pitchFamily="1" charset="-128"/>
              </a:rPr>
              <a:t>W</a:t>
            </a:r>
            <a:r>
              <a:rPr lang="en-US" sz="2800" b="1" dirty="0" smtClean="0">
                <a:ea typeface="ＭＳ Ｐゴシック" pitchFamily="1" charset="-128"/>
                <a:cs typeface="ＭＳ Ｐゴシック" pitchFamily="1" charset="-128"/>
              </a:rPr>
              <a:t>orldwide network of collaborators</a:t>
            </a:r>
            <a:endParaRPr lang="en-US" sz="2800" b="1" dirty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87043" name="Content Placeholder 2"/>
          <p:cNvSpPr>
            <a:spLocks noGrp="1"/>
          </p:cNvSpPr>
          <p:nvPr>
            <p:ph idx="1"/>
          </p:nvPr>
        </p:nvSpPr>
        <p:spPr>
          <a:xfrm>
            <a:off x="609600" y="1182512"/>
            <a:ext cx="7772400" cy="4652963"/>
          </a:xfrm>
        </p:spPr>
        <p:txBody>
          <a:bodyPr/>
          <a:lstStyle/>
          <a:p>
            <a:pPr eaLnBrk="1" hangingPunct="1">
              <a:buFont typeface="Wingdings" pitchFamily="1" charset="2"/>
              <a:buNone/>
            </a:pPr>
            <a:r>
              <a:rPr lang="en-US" sz="1400" dirty="0" err="1">
                <a:latin typeface="+mj-lt"/>
                <a:ea typeface="ＭＳ Ｐゴシック" pitchFamily="1" charset="-128"/>
                <a:cs typeface="ＭＳ Ｐゴシック" pitchFamily="1" charset="-128"/>
              </a:rPr>
              <a:t>Tadeu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US" sz="1400" dirty="0" err="1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Carneiro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, </a:t>
            </a:r>
            <a:r>
              <a:rPr lang="en-US" sz="1400" dirty="0" err="1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Rogerio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US" sz="1400" dirty="0" err="1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Ribas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, </a:t>
            </a:r>
            <a:r>
              <a:rPr lang="en-US" sz="1400" dirty="0">
                <a:ea typeface="ＭＳ Ｐゴシック" pitchFamily="1" charset="-128"/>
                <a:cs typeface="ＭＳ Ｐゴシック" pitchFamily="1" charset="-128"/>
              </a:rPr>
              <a:t>Marcos Stuart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–  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CBMM          	ingot niobium technology</a:t>
            </a:r>
          </a:p>
          <a:p>
            <a:pPr eaLnBrk="1" hangingPunct="1">
              <a:buFont typeface="Wingdings" pitchFamily="1" charset="2"/>
              <a:buNone/>
            </a:pP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F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. Stevie, P. </a:t>
            </a:r>
            <a:r>
              <a:rPr lang="en-US" sz="1400" dirty="0" err="1">
                <a:latin typeface="+mj-lt"/>
                <a:ea typeface="ＭＳ Ｐゴシック" pitchFamily="1" charset="-128"/>
                <a:cs typeface="ＭＳ Ｐゴシック" pitchFamily="1" charset="-128"/>
              </a:rPr>
              <a:t>Maheswari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 (grad student), D. </a:t>
            </a:r>
            <a:r>
              <a:rPr lang="en-US" sz="1400" dirty="0" err="1">
                <a:latin typeface="+mj-lt"/>
                <a:ea typeface="ＭＳ Ｐゴシック" pitchFamily="1" charset="-128"/>
                <a:cs typeface="ＭＳ Ｐゴシック" pitchFamily="1" charset="-128"/>
              </a:rPr>
              <a:t>Griffis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 – 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NCSU    	niobium surface science</a:t>
            </a:r>
          </a:p>
          <a:p>
            <a:pPr eaLnBrk="1" hangingPunct="1">
              <a:buFont typeface="Wingdings" pitchFamily="1" charset="2"/>
              <a:buNone/>
            </a:pP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R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. Ricker – 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NIST								hydrogen-niobium system</a:t>
            </a:r>
          </a:p>
          <a:p>
            <a:pPr eaLnBrk="1" hangingPunct="1">
              <a:buFont typeface="Wingdings" pitchFamily="1" charset="2"/>
              <a:buNone/>
            </a:pP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J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. Wallace – Casting Analysis 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Corporation				co-PI DOE ONP ARRA 										Q</a:t>
            </a:r>
            <a:r>
              <a:rPr lang="en-US" sz="1400" baseline="-250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0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  improvement program</a:t>
            </a:r>
          </a:p>
          <a:p>
            <a:pPr eaLnBrk="1" hangingPunct="1">
              <a:buFont typeface="Wingdings" pitchFamily="1" charset="2"/>
              <a:buNone/>
            </a:pPr>
            <a:r>
              <a:rPr lang="en-US" sz="1400" dirty="0" err="1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Björgvin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US" sz="1400" dirty="0" err="1">
                <a:latin typeface="+mj-lt"/>
                <a:ea typeface="ＭＳ Ｐゴシック" pitchFamily="1" charset="-128"/>
                <a:cs typeface="ＭＳ Ｐゴシック" pitchFamily="1" charset="-128"/>
              </a:rPr>
              <a:t>Hjörvarsson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 – Uppsala 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University				hydrogen-niobium system</a:t>
            </a:r>
          </a:p>
          <a:p>
            <a:pPr eaLnBrk="1" hangingPunct="1">
              <a:buFont typeface="Wingdings" pitchFamily="1" charset="2"/>
              <a:buNone/>
            </a:pP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B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. </a:t>
            </a:r>
            <a:r>
              <a:rPr lang="en-US" sz="1400" dirty="0" err="1">
                <a:latin typeface="+mj-lt"/>
                <a:ea typeface="ＭＳ Ｐゴシック" pitchFamily="1" charset="-128"/>
                <a:cs typeface="ＭＳ Ｐゴシック" pitchFamily="1" charset="-128"/>
              </a:rPr>
              <a:t>Lanford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 – UNY, 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Albany							nuclear reaction analysis</a:t>
            </a:r>
          </a:p>
          <a:p>
            <a:pPr eaLnBrk="1" hangingPunct="1">
              <a:buFont typeface="Wingdings" pitchFamily="1" charset="2"/>
              <a:buNone/>
            </a:pP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R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. Pike and summer student  interns – W&amp;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M			XRD analysis of niobium</a:t>
            </a:r>
          </a:p>
          <a:p>
            <a:pPr eaLnBrk="1" hangingPunct="1">
              <a:buFont typeface="Wingdings" pitchFamily="1" charset="2"/>
              <a:buNone/>
            </a:pP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Hani </a:t>
            </a:r>
            <a:r>
              <a:rPr lang="en-US" sz="1400" dirty="0" err="1">
                <a:latin typeface="+mj-lt"/>
                <a:ea typeface="ＭＳ Ｐゴシック" pitchFamily="1" charset="-128"/>
                <a:cs typeface="ＭＳ Ｐゴシック" pitchFamily="1" charset="-128"/>
              </a:rPr>
              <a:t>Elsayed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-Ali, </a:t>
            </a:r>
            <a:r>
              <a:rPr lang="en-US" sz="1400" dirty="0" err="1">
                <a:latin typeface="+mj-lt"/>
                <a:ea typeface="ＭＳ Ｐゴシック" pitchFamily="1" charset="-128"/>
                <a:cs typeface="ＭＳ Ｐゴシック" pitchFamily="1" charset="-128"/>
              </a:rPr>
              <a:t>Ashraf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 Hassan </a:t>
            </a:r>
            <a:r>
              <a:rPr lang="en-US" sz="1400" dirty="0" err="1">
                <a:latin typeface="+mj-lt"/>
                <a:ea typeface="ＭＳ Ｐゴシック" pitchFamily="1" charset="-128"/>
                <a:cs typeface="ＭＳ Ｐゴシック" pitchFamily="1" charset="-128"/>
              </a:rPr>
              <a:t>Farha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 (grad student) – 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ODU	niobium nitride </a:t>
            </a:r>
          </a:p>
          <a:p>
            <a:pPr eaLnBrk="1" hangingPunct="1">
              <a:buFont typeface="Wingdings" pitchFamily="1" charset="2"/>
              <a:buNone/>
            </a:pPr>
            <a:r>
              <a:rPr lang="en-US" sz="1400" dirty="0" err="1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Asavari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US" sz="1400" dirty="0" err="1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Dhavale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 &amp; J. </a:t>
            </a:r>
            <a:r>
              <a:rPr lang="en-US" sz="1400" dirty="0" err="1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Mondal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(grad 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students) 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– BARC/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HBNI	ingot niobium properties</a:t>
            </a:r>
          </a:p>
          <a:p>
            <a:pPr eaLnBrk="1" hangingPunct="1">
              <a:buFont typeface="Wingdings" pitchFamily="1" charset="2"/>
              <a:buNone/>
            </a:pPr>
            <a:r>
              <a:rPr lang="en-US" sz="1400" dirty="0" err="1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Sindhunil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US" sz="1400" dirty="0">
                <a:latin typeface="+mj-lt"/>
                <a:ea typeface="ＭＳ Ｐゴシック" pitchFamily="1" charset="-128"/>
                <a:cs typeface="ＭＳ Ｐゴシック" pitchFamily="1" charset="-128"/>
              </a:rPr>
              <a:t>Roy – 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RRCAT							SC properties of niobium</a:t>
            </a:r>
          </a:p>
          <a:p>
            <a:pPr eaLnBrk="1" hangingPunct="1">
              <a:buFont typeface="Wingdings" pitchFamily="1" charset="2"/>
              <a:buNone/>
            </a:pPr>
            <a:r>
              <a:rPr lang="en-US" sz="1400" dirty="0" err="1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Saravan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US" sz="1400" dirty="0" err="1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Chandrasekaran</a:t>
            </a: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 – MSU					ingot niobium properties</a:t>
            </a:r>
          </a:p>
          <a:p>
            <a:pPr eaLnBrk="1" hangingPunct="1">
              <a:buFont typeface="Wingdings" pitchFamily="1" charset="2"/>
              <a:buNone/>
            </a:pPr>
            <a:endParaRPr lang="en-US" sz="1400" dirty="0" smtClean="0">
              <a:latin typeface="+mj-lt"/>
              <a:ea typeface="ＭＳ Ｐゴシック" pitchFamily="1" charset="-128"/>
              <a:cs typeface="ＭＳ Ｐゴシック" pitchFamily="1" charset="-128"/>
            </a:endParaRPr>
          </a:p>
          <a:p>
            <a:pPr eaLnBrk="1" hangingPunct="1">
              <a:buFont typeface="Wingdings" pitchFamily="1" charset="2"/>
              <a:buNone/>
            </a:pPr>
            <a:r>
              <a:rPr lang="en-US" sz="1400" dirty="0" smtClean="0">
                <a:latin typeface="+mj-lt"/>
                <a:ea typeface="ＭＳ Ｐゴシック" pitchFamily="1" charset="-128"/>
                <a:cs typeface="ＭＳ Ｐゴシック" pitchFamily="1" charset="-128"/>
              </a:rPr>
              <a:t>International Symposium On Hydrogen In Matter (ISOHIM)	non profit organization for 										education/training</a:t>
            </a:r>
          </a:p>
          <a:p>
            <a:pPr eaLnBrk="1" hangingPunct="1">
              <a:buFont typeface="Wingdings" pitchFamily="1" charset="2"/>
              <a:buNone/>
            </a:pPr>
            <a:endParaRPr lang="en-US" sz="1400" dirty="0" smtClean="0">
              <a:latin typeface="+mj-lt"/>
              <a:ea typeface="ＭＳ Ｐゴシック" pitchFamily="1" charset="-128"/>
              <a:cs typeface="ＭＳ Ｐゴシック" pitchFamily="1" charset="-128"/>
            </a:endParaRPr>
          </a:p>
          <a:p>
            <a:pPr eaLnBrk="1" hangingPunct="1">
              <a:buFont typeface="Wingdings" pitchFamily="1" charset="2"/>
              <a:buNone/>
            </a:pPr>
            <a:endParaRPr lang="en-US" sz="1400" b="1" dirty="0">
              <a:ea typeface="ＭＳ Ｐゴシック" pitchFamily="1" charset="-128"/>
              <a:cs typeface="ＭＳ Ｐゴシック" pitchFamily="1" charset="-128"/>
            </a:endParaRPr>
          </a:p>
          <a:p>
            <a:pPr eaLnBrk="1" hangingPunct="1">
              <a:buFont typeface="Wingdings" pitchFamily="1" charset="2"/>
              <a:buNone/>
            </a:pPr>
            <a:endParaRPr lang="en-US" sz="1400" b="1" dirty="0">
              <a:ea typeface="ＭＳ Ｐゴシック" pitchFamily="1" charset="-128"/>
              <a:cs typeface="ＭＳ Ｐゴシック" pitchFamily="1" charset="-128"/>
            </a:endParaRPr>
          </a:p>
          <a:p>
            <a:pPr eaLnBrk="1" hangingPunct="1">
              <a:buFont typeface="Wingdings" pitchFamily="1" charset="2"/>
              <a:buNone/>
            </a:pPr>
            <a:endParaRPr lang="en-US" sz="1400" b="1" dirty="0">
              <a:ea typeface="ＭＳ Ｐゴシック" pitchFamily="1" charset="-128"/>
              <a:cs typeface="ＭＳ Ｐゴシック" pitchFamily="1" charset="-128"/>
            </a:endParaRPr>
          </a:p>
          <a:p>
            <a:pPr eaLnBrk="1" hangingPunct="1">
              <a:buFont typeface="Wingdings" pitchFamily="1" charset="2"/>
              <a:buNone/>
            </a:pPr>
            <a:endParaRPr lang="en-US" sz="1400" dirty="0">
              <a:ea typeface="ＭＳ Ｐゴシック" pitchFamily="1" charset="-128"/>
              <a:cs typeface="ＭＳ Ｐゴシック" pitchFamily="1" charset="-128"/>
            </a:endParaRPr>
          </a:p>
          <a:p>
            <a:pPr eaLnBrk="1" hangingPunct="1">
              <a:buFont typeface="Wingdings" pitchFamily="1" charset="2"/>
              <a:buNone/>
            </a:pPr>
            <a:endParaRPr lang="en-US" sz="1400" dirty="0">
              <a:ea typeface="ＭＳ Ｐゴシック" pitchFamily="1" charset="-128"/>
              <a:cs typeface="ＭＳ Ｐゴシック" pitchFamily="1" charset="-128"/>
            </a:endParaRPr>
          </a:p>
          <a:p>
            <a:pPr eaLnBrk="1" hangingPunct="1">
              <a:buFont typeface="Wingdings" pitchFamily="1" charset="2"/>
              <a:buNone/>
            </a:pPr>
            <a:endParaRPr lang="en-US" sz="1400" dirty="0">
              <a:ea typeface="ＭＳ Ｐゴシック" pitchFamily="1" charset="-128"/>
              <a:cs typeface="ＭＳ Ｐゴシック" pitchFamily="1" charset="-128"/>
            </a:endParaRPr>
          </a:p>
          <a:p>
            <a:pPr eaLnBrk="1" hangingPunct="1">
              <a:buFont typeface="Wingdings" pitchFamily="1" charset="2"/>
              <a:buNone/>
            </a:pPr>
            <a:endParaRPr lang="en-US" sz="1400" dirty="0">
              <a:ea typeface="ＭＳ Ｐゴシック" pitchFamily="1" charset="-128"/>
              <a:cs typeface="ＭＳ Ｐゴシック" pitchFamily="1" charset="-128"/>
            </a:endParaRPr>
          </a:p>
          <a:p>
            <a:pPr eaLnBrk="1" hangingPunct="1">
              <a:buFont typeface="Wingdings" pitchFamily="1" charset="2"/>
              <a:buNone/>
            </a:pPr>
            <a:endParaRPr lang="en-US" sz="1400" dirty="0">
              <a:ea typeface="ＭＳ Ｐゴシック" pitchFamily="1" charset="-128"/>
              <a:cs typeface="ＭＳ Ｐゴシック" pitchFamily="1" charset="-128"/>
            </a:endParaRPr>
          </a:p>
          <a:p>
            <a:pPr eaLnBrk="1" hangingPunct="1">
              <a:buFont typeface="Wingdings" pitchFamily="1" charset="2"/>
              <a:buNone/>
            </a:pPr>
            <a:endParaRPr lang="en-US" sz="1400" dirty="0">
              <a:ea typeface="ＭＳ Ｐゴシック" pitchFamily="1" charset="-128"/>
              <a:cs typeface="ＭＳ Ｐゴシック" pitchFamily="1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8601" y="6234983"/>
            <a:ext cx="437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Acknowledgements to all colleagues at </a:t>
            </a:r>
            <a:r>
              <a:rPr lang="en-US" b="1" u="sng" dirty="0" err="1" smtClean="0">
                <a:solidFill>
                  <a:srgbClr val="FF0000"/>
                </a:solidFill>
              </a:rPr>
              <a:t>JLab</a:t>
            </a:r>
            <a:endParaRPr lang="en-US" b="1" u="sng" dirty="0">
              <a:solidFill>
                <a:srgbClr val="FF0000"/>
              </a:solidFill>
            </a:endParaRPr>
          </a:p>
        </p:txBody>
      </p:sp>
      <p:pic>
        <p:nvPicPr>
          <p:cNvPr id="1025" name="Picture 1" descr="hea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89" y="5062976"/>
            <a:ext cx="69088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847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36694" y="409219"/>
            <a:ext cx="7772400" cy="658813"/>
          </a:xfrm>
        </p:spPr>
        <p:txBody>
          <a:bodyPr/>
          <a:lstStyle/>
          <a:p>
            <a:r>
              <a:rPr lang="en-US" sz="2800" b="1" dirty="0" smtClean="0">
                <a:ea typeface="ＭＳ Ｐゴシック" pitchFamily="1" charset="-128"/>
                <a:cs typeface="ＭＳ Ｐゴシック" pitchFamily="1" charset="-128"/>
              </a:rPr>
              <a:t>Environmental contamination </a:t>
            </a:r>
            <a:r>
              <a:rPr lang="en-US" sz="2800" b="1" dirty="0">
                <a:ea typeface="ＭＳ Ｐゴシック" pitchFamily="1" charset="-128"/>
                <a:cs typeface="ＭＳ Ｐゴシック" pitchFamily="1" charset="-128"/>
              </a:rPr>
              <a:t>of </a:t>
            </a:r>
            <a:r>
              <a:rPr lang="en-US" sz="2800" b="1" dirty="0" err="1">
                <a:ea typeface="ＭＳ Ｐゴシック" pitchFamily="1" charset="-128"/>
                <a:cs typeface="ＭＳ Ｐゴシック" pitchFamily="1" charset="-128"/>
              </a:rPr>
              <a:t>Nb</a:t>
            </a:r>
            <a:r>
              <a:rPr lang="en-US" sz="2800" b="1" dirty="0"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US" sz="2800" b="1" dirty="0" smtClean="0">
                <a:ea typeface="ＭＳ Ｐゴシック" pitchFamily="1" charset="-128"/>
                <a:cs typeface="ＭＳ Ｐゴシック" pitchFamily="1" charset="-128"/>
              </a:rPr>
              <a:t>surfaces determines </a:t>
            </a:r>
            <a:r>
              <a:rPr lang="en-US" sz="2800" b="1" dirty="0">
                <a:ea typeface="ＭＳ Ｐゴシック" pitchFamily="1" charset="-128"/>
                <a:cs typeface="ＭＳ Ｐゴシック" pitchFamily="1" charset="-128"/>
              </a:rPr>
              <a:t>the performance of the cavities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2975"/>
            <a:ext cx="4038600" cy="4525963"/>
          </a:xfrm>
        </p:spPr>
        <p:txBody>
          <a:bodyPr/>
          <a:lstStyle/>
          <a:p>
            <a:r>
              <a:rPr lang="en-US" b="1" dirty="0">
                <a:ea typeface="ＭＳ Ｐゴシック" pitchFamily="1" charset="-128"/>
                <a:cs typeface="ＭＳ Ｐゴシック" pitchFamily="1" charset="-128"/>
              </a:rPr>
              <a:t>Surface contamination</a:t>
            </a:r>
          </a:p>
          <a:p>
            <a:pPr lvl="1"/>
            <a:r>
              <a:rPr lang="en-US" b="1" dirty="0"/>
              <a:t>Molecular and </a:t>
            </a:r>
            <a:r>
              <a:rPr lang="en-US" b="1" dirty="0" smtClean="0"/>
              <a:t>particulate</a:t>
            </a:r>
          </a:p>
          <a:p>
            <a:pPr marL="457200" lvl="1" indent="0">
              <a:buNone/>
            </a:pPr>
            <a:endParaRPr lang="en-US" b="1" dirty="0" smtClean="0"/>
          </a:p>
          <a:p>
            <a:pPr lvl="1">
              <a:buFontTx/>
              <a:buChar char="•"/>
            </a:pPr>
            <a:r>
              <a:rPr lang="en-US" b="1" dirty="0" smtClean="0"/>
              <a:t>During cavity processes</a:t>
            </a:r>
          </a:p>
          <a:p>
            <a:pPr lvl="1">
              <a:buFontTx/>
              <a:buChar char="•"/>
            </a:pPr>
            <a:r>
              <a:rPr lang="en-US" b="1" dirty="0" err="1" smtClean="0"/>
              <a:t>Cryomodule</a:t>
            </a:r>
            <a:r>
              <a:rPr lang="en-US" b="1" dirty="0" smtClean="0"/>
              <a:t> assembly</a:t>
            </a:r>
          </a:p>
          <a:p>
            <a:pPr lvl="1">
              <a:buFontTx/>
              <a:buChar char="•"/>
            </a:pPr>
            <a:r>
              <a:rPr lang="en-US" b="1" dirty="0" smtClean="0"/>
              <a:t>Operations (field emission enhancement)</a:t>
            </a:r>
            <a:endParaRPr lang="en-US" b="1" dirty="0"/>
          </a:p>
          <a:p>
            <a:pPr marL="514350" indent="-457200"/>
            <a:r>
              <a:rPr lang="en-US" b="1" dirty="0" smtClean="0">
                <a:solidFill>
                  <a:srgbClr val="FF0000"/>
                </a:solidFill>
              </a:rPr>
              <a:t>Magnetic flux trapping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608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12975"/>
            <a:ext cx="4038600" cy="4525963"/>
          </a:xfrm>
        </p:spPr>
        <p:txBody>
          <a:bodyPr/>
          <a:lstStyle/>
          <a:p>
            <a:r>
              <a:rPr lang="en-US" b="1" dirty="0">
                <a:ea typeface="ＭＳ Ｐゴシック" pitchFamily="1" charset="-128"/>
                <a:cs typeface="ＭＳ Ｐゴシック" pitchFamily="1" charset="-128"/>
              </a:rPr>
              <a:t>Niobium is a prolific hydrogen absorber in the absence of the natural surface </a:t>
            </a:r>
            <a:r>
              <a:rPr lang="en-US" b="1" dirty="0" smtClean="0">
                <a:ea typeface="ＭＳ Ｐゴシック" pitchFamily="1" charset="-128"/>
                <a:cs typeface="ＭＳ Ｐゴシック" pitchFamily="1" charset="-128"/>
              </a:rPr>
              <a:t>oxide</a:t>
            </a:r>
          </a:p>
          <a:p>
            <a:pPr marL="0" indent="0">
              <a:buNone/>
            </a:pPr>
            <a:r>
              <a:rPr lang="en-US" b="1" dirty="0">
                <a:ea typeface="ＭＳ Ｐゴシック" pitchFamily="1" charset="-128"/>
                <a:cs typeface="ＭＳ Ｐゴシック" pitchFamily="1" charset="-128"/>
              </a:rPr>
              <a:t> </a:t>
            </a:r>
            <a:r>
              <a:rPr lang="en-US" b="1" dirty="0" smtClean="0">
                <a:ea typeface="ＭＳ Ｐゴシック" pitchFamily="1" charset="-128"/>
                <a:cs typeface="ＭＳ Ｐゴシック" pitchFamily="1" charset="-128"/>
              </a:rPr>
              <a:t>  </a:t>
            </a:r>
            <a:endParaRPr lang="en-US" b="1" dirty="0">
              <a:ea typeface="ＭＳ Ｐゴシック" pitchFamily="1" charset="-128"/>
              <a:cs typeface="ＭＳ Ｐゴシック" pitchFamily="1" charset="-128"/>
            </a:endParaRPr>
          </a:p>
          <a:p>
            <a:pPr lvl="1"/>
            <a:r>
              <a:rPr lang="en-US" b="1" dirty="0"/>
              <a:t>Hydride </a:t>
            </a:r>
            <a:r>
              <a:rPr lang="en-US" b="1" dirty="0" smtClean="0"/>
              <a:t>formation</a:t>
            </a:r>
          </a:p>
          <a:p>
            <a:pPr marL="457200" lvl="1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</a:t>
            </a:r>
            <a:r>
              <a:rPr lang="en-US" b="1" dirty="0">
                <a:ea typeface="ＭＳ Ｐゴシック" pitchFamily="1" charset="-128"/>
                <a:cs typeface="ＭＳ Ｐゴシック" pitchFamily="1" charset="-128"/>
              </a:rPr>
              <a:t> (Ti and N </a:t>
            </a:r>
            <a:r>
              <a:rPr lang="en-US" b="1" dirty="0" smtClean="0">
                <a:ea typeface="ＭＳ Ｐゴシック" pitchFamily="1" charset="-128"/>
                <a:cs typeface="ＭＳ Ｐゴシック" pitchFamily="1" charset="-128"/>
              </a:rPr>
              <a:t>alloying help</a:t>
            </a:r>
          </a:p>
          <a:p>
            <a:pPr marL="457200" lvl="1" indent="0">
              <a:buNone/>
            </a:pPr>
            <a:r>
              <a:rPr lang="en-US" b="1" dirty="0" smtClean="0">
                <a:ea typeface="ＭＳ Ｐゴシック" pitchFamily="1" charset="-128"/>
                <a:cs typeface="ＭＳ Ｐゴシック" pitchFamily="1" charset="-128"/>
              </a:rPr>
              <a:t>     to prevent hydrides</a:t>
            </a:r>
            <a:r>
              <a:rPr lang="en-US" b="1" dirty="0">
                <a:ea typeface="ＭＳ Ｐゴシック" pitchFamily="1" charset="-128"/>
                <a:cs typeface="ＭＳ Ｐゴシック" pitchFamily="1" charset="-128"/>
              </a:rPr>
              <a:t>) </a:t>
            </a:r>
            <a:endParaRPr lang="en-US" b="1" dirty="0"/>
          </a:p>
          <a:p>
            <a:pPr lvl="1"/>
            <a:r>
              <a:rPr lang="en-US" b="1" dirty="0" smtClean="0"/>
              <a:t>Dislocations (residual stress)</a:t>
            </a:r>
            <a:endParaRPr lang="en-US" b="1" dirty="0"/>
          </a:p>
        </p:txBody>
      </p:sp>
      <p:sp>
        <p:nvSpPr>
          <p:cNvPr id="46085" name="TextBox 4"/>
          <p:cNvSpPr txBox="1">
            <a:spLocks noChangeArrowheads="1"/>
          </p:cNvSpPr>
          <p:nvPr/>
        </p:nvSpPr>
        <p:spPr bwMode="auto">
          <a:xfrm>
            <a:off x="1485900" y="1612900"/>
            <a:ext cx="12618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Extrinsic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6086" name="TextBox 5"/>
          <p:cNvSpPr txBox="1">
            <a:spLocks noChangeArrowheads="1"/>
          </p:cNvSpPr>
          <p:nvPr/>
        </p:nvSpPr>
        <p:spPr bwMode="auto">
          <a:xfrm>
            <a:off x="5291138" y="1612900"/>
            <a:ext cx="1566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Intrinsic</a:t>
            </a:r>
          </a:p>
        </p:txBody>
      </p:sp>
    </p:spTree>
    <p:extLst>
      <p:ext uri="{BB962C8B-B14F-4D97-AF65-F5344CB8AC3E}">
        <p14:creationId xmlns:p14="http://schemas.microsoft.com/office/powerpoint/2010/main" val="1770695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300" y="84665"/>
            <a:ext cx="7113762" cy="58589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6974" y="6146800"/>
            <a:ext cx="4836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Oil contamination and vacuum </a:t>
            </a:r>
            <a:r>
              <a:rPr lang="en-US" sz="2400" b="1" dirty="0"/>
              <a:t>leaks 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41742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371600" y="6034622"/>
            <a:ext cx="6400799" cy="365125"/>
          </a:xfrm>
        </p:spPr>
        <p:txBody>
          <a:bodyPr/>
          <a:lstStyle/>
          <a:p>
            <a:r>
              <a:rPr lang="en-US" sz="2400" b="1" dirty="0" smtClean="0"/>
              <a:t>Cavity surface contamination with pump oils</a:t>
            </a:r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1900"/>
            <a:ext cx="9144000" cy="438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78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2088" y="227013"/>
            <a:ext cx="8393112" cy="528637"/>
          </a:xfrm>
        </p:spPr>
        <p:txBody>
          <a:bodyPr/>
          <a:lstStyle/>
          <a:p>
            <a:pPr algn="l" eaLnBrk="1" hangingPunct="1"/>
            <a:r>
              <a:rPr lang="en-US" sz="2800" b="1" dirty="0" err="1" smtClean="0">
                <a:solidFill>
                  <a:srgbClr val="3333FF"/>
                </a:solidFill>
              </a:rPr>
              <a:t>Multipactoring</a:t>
            </a:r>
            <a:r>
              <a:rPr lang="en-US" sz="2800" b="1" dirty="0" smtClean="0">
                <a:solidFill>
                  <a:srgbClr val="3333FF"/>
                </a:solidFill>
              </a:rPr>
              <a:t> problem </a:t>
            </a: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2925" y="1371600"/>
            <a:ext cx="6061075" cy="4132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0"/>
            <a:ext cx="277812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04800" y="167640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3300"/>
                </a:solidFill>
                <a:latin typeface="Arial" charset="0"/>
              </a:rPr>
              <a:t>T-map showing MP at equator</a:t>
            </a:r>
          </a:p>
        </p:txBody>
      </p:sp>
      <p:sp>
        <p:nvSpPr>
          <p:cNvPr id="41990" name="Text Box 7"/>
          <p:cNvSpPr txBox="1">
            <a:spLocks noChangeArrowheads="1"/>
          </p:cNvSpPr>
          <p:nvPr/>
        </p:nvSpPr>
        <p:spPr bwMode="auto">
          <a:xfrm>
            <a:off x="714375" y="5570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1" name="Text Box 8"/>
          <p:cNvSpPr txBox="1">
            <a:spLocks noChangeArrowheads="1"/>
          </p:cNvSpPr>
          <p:nvPr/>
        </p:nvSpPr>
        <p:spPr bwMode="auto">
          <a:xfrm>
            <a:off x="7180263" y="5504831"/>
            <a:ext cx="11160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err="1">
                <a:solidFill>
                  <a:schemeClr val="accent2"/>
                </a:solidFill>
              </a:rPr>
              <a:t>Gigi</a:t>
            </a:r>
            <a:r>
              <a:rPr lang="en-US" sz="1400" b="1" dirty="0">
                <a:solidFill>
                  <a:schemeClr val="accent2"/>
                </a:solidFill>
              </a:rPr>
              <a:t> </a:t>
            </a:r>
            <a:r>
              <a:rPr lang="en-US" sz="1400" b="1" dirty="0" err="1">
                <a:solidFill>
                  <a:schemeClr val="accent2"/>
                </a:solidFill>
              </a:rPr>
              <a:t>Ciovati</a:t>
            </a:r>
            <a:endParaRPr lang="en-US" sz="1400" b="1" dirty="0">
              <a:solidFill>
                <a:schemeClr val="accent2"/>
              </a:solidFill>
            </a:endParaRPr>
          </a:p>
        </p:txBody>
      </p:sp>
      <p:sp>
        <p:nvSpPr>
          <p:cNvPr id="41992" name="TextBox 7"/>
          <p:cNvSpPr txBox="1">
            <a:spLocks noChangeArrowheads="1"/>
          </p:cNvSpPr>
          <p:nvPr/>
        </p:nvSpPr>
        <p:spPr bwMode="auto">
          <a:xfrm>
            <a:off x="277330" y="5910263"/>
            <a:ext cx="8655050" cy="3683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Re-contaminating vacuum systems drastically degrade the performance of the cavities</a:t>
            </a:r>
          </a:p>
        </p:txBody>
      </p:sp>
    </p:spTree>
    <p:extLst>
      <p:ext uri="{BB962C8B-B14F-4D97-AF65-F5344CB8AC3E}">
        <p14:creationId xmlns:p14="http://schemas.microsoft.com/office/powerpoint/2010/main" val="2537758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3019" y="6356350"/>
            <a:ext cx="4825981" cy="365125"/>
          </a:xfrm>
        </p:spPr>
        <p:txBody>
          <a:bodyPr/>
          <a:lstStyle/>
          <a:p>
            <a:r>
              <a:rPr lang="en-US" sz="2400" b="1" dirty="0" smtClean="0"/>
              <a:t>Particulates collected from cavities</a:t>
            </a:r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300" y="0"/>
            <a:ext cx="5592629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713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3333FF"/>
                </a:solidFill>
              </a:rPr>
              <a:t>Particulates in the Cavity Pair</a:t>
            </a: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/>
          <a:srcRect l="5573" t="5518" r="5573" b="3679"/>
          <a:stretch>
            <a:fillRect/>
          </a:stretch>
        </p:blipFill>
        <p:spPr bwMode="auto">
          <a:xfrm>
            <a:off x="499498" y="1157400"/>
            <a:ext cx="8145004" cy="508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5349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01613" y="246063"/>
            <a:ext cx="7046912" cy="7620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rgbClr val="3333FF"/>
                </a:solidFill>
              </a:rPr>
              <a:t>Evacuation is the Final Process step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688" y="1146027"/>
            <a:ext cx="3020460" cy="495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381000" y="6009789"/>
            <a:ext cx="8421703" cy="4001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3300"/>
                </a:solidFill>
              </a:rPr>
              <a:t>Recontamination </a:t>
            </a:r>
            <a:r>
              <a:rPr lang="en-US" sz="2000" b="1" dirty="0" smtClean="0">
                <a:solidFill>
                  <a:srgbClr val="FF3300"/>
                </a:solidFill>
              </a:rPr>
              <a:t>from</a:t>
            </a:r>
            <a:r>
              <a:rPr lang="en-US" sz="2000" b="1" dirty="0" smtClean="0">
                <a:solidFill>
                  <a:srgbClr val="FF3300"/>
                </a:solidFill>
              </a:rPr>
              <a:t>  </a:t>
            </a:r>
            <a:r>
              <a:rPr lang="en-US" sz="2000" b="1" dirty="0">
                <a:solidFill>
                  <a:srgbClr val="FF3300"/>
                </a:solidFill>
              </a:rPr>
              <a:t>vacuum </a:t>
            </a:r>
            <a:r>
              <a:rPr lang="en-US" sz="2000" b="1" dirty="0" smtClean="0">
                <a:solidFill>
                  <a:srgbClr val="FF3300"/>
                </a:solidFill>
              </a:rPr>
              <a:t>systems is a major problem with SRF </a:t>
            </a:r>
            <a:r>
              <a:rPr lang="en-US" sz="2000" b="1" dirty="0" err="1" smtClean="0">
                <a:solidFill>
                  <a:srgbClr val="FF3300"/>
                </a:solidFill>
              </a:rPr>
              <a:t>linacs</a:t>
            </a:r>
            <a:r>
              <a:rPr lang="en-US" sz="2000" b="1" dirty="0" smtClean="0">
                <a:solidFill>
                  <a:srgbClr val="FF3300"/>
                </a:solidFill>
              </a:rPr>
              <a:t> </a:t>
            </a:r>
            <a:endParaRPr lang="en-US" sz="2000" b="1" dirty="0">
              <a:solidFill>
                <a:srgbClr val="FF3300"/>
              </a:solidFill>
            </a:endParaRPr>
          </a:p>
        </p:txBody>
      </p:sp>
      <p:pic>
        <p:nvPicPr>
          <p:cNvPr id="2355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0909" y="1311965"/>
            <a:ext cx="2351794" cy="299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7268" y="1302026"/>
            <a:ext cx="2461413" cy="3010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Box 9"/>
          <p:cNvSpPr txBox="1">
            <a:spLocks noChangeArrowheads="1"/>
          </p:cNvSpPr>
          <p:nvPr/>
        </p:nvSpPr>
        <p:spPr bwMode="auto">
          <a:xfrm>
            <a:off x="3528390" y="4386539"/>
            <a:ext cx="2570577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800" b="1" dirty="0"/>
              <a:t>Ion-Turbo system</a:t>
            </a:r>
          </a:p>
          <a:p>
            <a:r>
              <a:rPr lang="en-US" sz="1800" b="1" dirty="0"/>
              <a:t>cross contamination,</a:t>
            </a:r>
          </a:p>
          <a:p>
            <a:r>
              <a:rPr lang="en-US" sz="1800" b="1" dirty="0"/>
              <a:t>particulate  &amp; hydro carbon problems</a:t>
            </a:r>
          </a:p>
        </p:txBody>
      </p:sp>
      <p:sp>
        <p:nvSpPr>
          <p:cNvPr id="23560" name="TextBox 10"/>
          <p:cNvSpPr txBox="1">
            <a:spLocks noChangeArrowheads="1"/>
          </p:cNvSpPr>
          <p:nvPr/>
        </p:nvSpPr>
        <p:spPr bwMode="auto">
          <a:xfrm>
            <a:off x="6280839" y="4392890"/>
            <a:ext cx="2724012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800" b="1" dirty="0"/>
              <a:t>Improved turbo </a:t>
            </a:r>
          </a:p>
          <a:p>
            <a:r>
              <a:rPr lang="en-US" sz="1800" b="1" dirty="0"/>
              <a:t>pump system with minimum</a:t>
            </a:r>
          </a:p>
          <a:p>
            <a:r>
              <a:rPr lang="en-US" sz="1800" b="1" dirty="0"/>
              <a:t>contamination</a:t>
            </a:r>
          </a:p>
        </p:txBody>
      </p:sp>
      <p:sp>
        <p:nvSpPr>
          <p:cNvPr id="23561" name="TextBox 11"/>
          <p:cNvSpPr txBox="1">
            <a:spLocks noChangeArrowheads="1"/>
          </p:cNvSpPr>
          <p:nvPr/>
        </p:nvSpPr>
        <p:spPr bwMode="auto">
          <a:xfrm>
            <a:off x="0" y="1203325"/>
            <a:ext cx="2460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C00000"/>
                </a:solidFill>
              </a:rPr>
              <a:t>Schematic of the cavity</a:t>
            </a:r>
          </a:p>
          <a:p>
            <a:r>
              <a:rPr lang="en-US" sz="1800" b="1" dirty="0">
                <a:solidFill>
                  <a:srgbClr val="C00000"/>
                </a:solidFill>
              </a:rPr>
              <a:t>test system</a:t>
            </a:r>
          </a:p>
        </p:txBody>
      </p:sp>
    </p:spTree>
    <p:extLst>
      <p:ext uri="{BB962C8B-B14F-4D97-AF65-F5344CB8AC3E}">
        <p14:creationId xmlns:p14="http://schemas.microsoft.com/office/powerpoint/2010/main" val="768860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3282</TotalTime>
  <Words>452</Words>
  <Application>Microsoft Macintosh PowerPoint</Application>
  <PresentationFormat>On-screen Show (4:3)</PresentationFormat>
  <Paragraphs>133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Environmental effects on the performance of high efficiency SRF cavities</vt:lpstr>
      <vt:lpstr>Introduction</vt:lpstr>
      <vt:lpstr>Environmental contamination of Nb surfaces determines the performance of the cavities</vt:lpstr>
      <vt:lpstr>PowerPoint Presentation</vt:lpstr>
      <vt:lpstr>PowerPoint Presentation</vt:lpstr>
      <vt:lpstr>Multipactoring problem </vt:lpstr>
      <vt:lpstr>PowerPoint Presentation</vt:lpstr>
      <vt:lpstr>Particulates in the Cavity Pair</vt:lpstr>
      <vt:lpstr>Evacuation is the Final Process step</vt:lpstr>
      <vt:lpstr>Comparison of oil and oil free vacuum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Active NEG backed turbo pump</vt:lpstr>
      <vt:lpstr>JLab-VCU magnetization studies</vt:lpstr>
      <vt:lpstr>Low RRR uniform grain niobium ingot slice </vt:lpstr>
      <vt:lpstr>Conclusions</vt:lpstr>
      <vt:lpstr>International Symposium On Hydrogen In Matter (ISOHIM) Publications</vt:lpstr>
      <vt:lpstr> Worldwide network of collaborators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tuankiet</dc:creator>
  <cp:lastModifiedBy>Ganapati Myneni</cp:lastModifiedBy>
  <cp:revision>242</cp:revision>
  <cp:lastPrinted>2014-11-24T16:57:19Z</cp:lastPrinted>
  <dcterms:created xsi:type="dcterms:W3CDTF">2013-07-31T15:45:03Z</dcterms:created>
  <dcterms:modified xsi:type="dcterms:W3CDTF">2015-04-23T12:24:46Z</dcterms:modified>
</cp:coreProperties>
</file>