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9" r:id="rId3"/>
    <p:sldId id="262" r:id="rId4"/>
    <p:sldId id="263" r:id="rId5"/>
    <p:sldId id="267" r:id="rId6"/>
    <p:sldId id="273" r:id="rId7"/>
    <p:sldId id="264" r:id="rId8"/>
    <p:sldId id="266" r:id="rId9"/>
    <p:sldId id="265" r:id="rId10"/>
    <p:sldId id="277" r:id="rId11"/>
    <p:sldId id="278" r:id="rId12"/>
    <p:sldId id="279" r:id="rId13"/>
    <p:sldId id="294" r:id="rId14"/>
    <p:sldId id="280" r:id="rId15"/>
    <p:sldId id="283" r:id="rId16"/>
    <p:sldId id="284" r:id="rId17"/>
    <p:sldId id="285" r:id="rId18"/>
    <p:sldId id="286" r:id="rId19"/>
    <p:sldId id="281" r:id="rId20"/>
    <p:sldId id="287" r:id="rId21"/>
    <p:sldId id="282" r:id="rId22"/>
    <p:sldId id="289" r:id="rId23"/>
    <p:sldId id="292" r:id="rId24"/>
    <p:sldId id="288" r:id="rId25"/>
    <p:sldId id="290" r:id="rId26"/>
    <p:sldId id="295" r:id="rId27"/>
    <p:sldId id="293" r:id="rId28"/>
    <p:sldId id="268" r:id="rId29"/>
    <p:sldId id="276" r:id="rId30"/>
    <p:sldId id="29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6" d="100"/>
          <a:sy n="66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323DA-4394-429D-8CFC-CB49A74C959A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E92F3-E3C3-458D-9C67-868E5354C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24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767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6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86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57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64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94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615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1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6000" y="6603601"/>
            <a:ext cx="1564200" cy="228600"/>
          </a:xfrm>
        </p:spPr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603600"/>
            <a:ext cx="2895600" cy="228600"/>
          </a:xfrm>
        </p:spPr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72600" y="6603600"/>
            <a:ext cx="640080" cy="228600"/>
          </a:xfrm>
        </p:spPr>
        <p:txBody>
          <a:bodyPr/>
          <a:lstStyle/>
          <a:p>
            <a:fld id="{CF47E85D-0D22-4F13-B3DA-41ACF745E043}" type="slidenum">
              <a:rPr lang="en-US" smtClean="0"/>
              <a:pPr/>
              <a:t>‹#›</a:t>
            </a:fld>
            <a:r>
              <a:rPr lang="en-US" dirty="0" smtClean="0"/>
              <a:t>/10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06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417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819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4/23/2015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7E85D-0D22-4F13-B3DA-41ACF745E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928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lac.stanford.edu/accel/ilc/lattice/edr/ILC2007b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linearcollider.org/images/resources/lcc/signature_red2-rg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022" y="76200"/>
            <a:ext cx="4455957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19633" b="52973"/>
          <a:stretch/>
        </p:blipFill>
        <p:spPr>
          <a:xfrm>
            <a:off x="1230356" y="5928360"/>
            <a:ext cx="2689413" cy="457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5" t="1" r="-1931" b="42675"/>
          <a:stretch/>
        </p:blipFill>
        <p:spPr>
          <a:xfrm>
            <a:off x="5150125" y="5791200"/>
            <a:ext cx="2763520" cy="73152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6000" y="6603601"/>
            <a:ext cx="1640400" cy="228600"/>
          </a:xfrm>
        </p:spPr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t>1</a:t>
            </a:fld>
            <a:r>
              <a:rPr lang="en-US" dirty="0" smtClean="0"/>
              <a:t> / </a:t>
            </a:r>
            <a:r>
              <a:rPr lang="en-US" dirty="0" smtClean="0"/>
              <a:t>30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12893" y="2362200"/>
            <a:ext cx="612340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/>
              <a:t>TDR lattice (2015a)</a:t>
            </a:r>
          </a:p>
          <a:p>
            <a:pPr algn="ctr"/>
            <a:r>
              <a:rPr lang="en-US" sz="6000" dirty="0" smtClean="0"/>
              <a:t>review and status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7580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803275"/>
            <a:ext cx="9134475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ALCW15 : Accelerator / M. Woodley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10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05038" y="2224314"/>
            <a:ext cx="16466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 INJ/EXT straight</a:t>
            </a:r>
          </a:p>
          <a:p>
            <a:r>
              <a:rPr lang="en-US" sz="1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centerline     </a:t>
            </a:r>
          </a:p>
          <a:p>
            <a:pPr>
              <a:tabLst>
                <a:tab pos="230188" algn="l"/>
              </a:tabLst>
            </a:pP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100.000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tabLst>
                <a:tab pos="230188" algn="l"/>
              </a:tabLst>
            </a:pP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1000" baseline="-25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e+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0.350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endParaRPr lang="en-US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tabLst>
                <a:tab pos="230188" algn="l"/>
              </a:tabLst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1000" baseline="-25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e-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1.650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endParaRPr lang="pl-PL" sz="1000" baseline="-25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tabLst>
                <a:tab pos="230188" algn="l"/>
              </a:tabLst>
            </a:pP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0.000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tabLst>
                <a:tab pos="230188" algn="l"/>
              </a:tabLst>
            </a:pPr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θ</a:t>
            </a:r>
            <a:r>
              <a:rPr lang="en-US" sz="1000" baseline="-25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10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rad</a:t>
            </a:r>
          </a:p>
          <a:p>
            <a:pPr>
              <a:tabLst>
                <a:tab pos="230188" algn="l"/>
              </a:tabLst>
            </a:pPr>
            <a:r>
              <a:rPr lang="el-G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θ</a:t>
            </a:r>
            <a:r>
              <a:rPr lang="en-US" sz="1000" baseline="-25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e-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=    </a:t>
            </a:r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π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rad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648200" y="4520339"/>
            <a:ext cx="152400" cy="152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223452" y="3602720"/>
            <a:ext cx="1371600" cy="947715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408887" y="2204217"/>
            <a:ext cx="15715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IP        </a:t>
            </a:r>
          </a:p>
          <a:p>
            <a:pPr>
              <a:tabLst>
                <a:tab pos="230188" algn="l"/>
              </a:tabLst>
            </a:pP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0.000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tabLst>
                <a:tab pos="230188" algn="l"/>
              </a:tabLst>
            </a:pP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0.000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endParaRPr lang="en-US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tabLst>
                <a:tab pos="230188" algn="l"/>
              </a:tabLst>
            </a:pP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0.000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tabLst>
                <a:tab pos="230188" algn="l"/>
              </a:tabLst>
            </a:pPr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θ</a:t>
            </a:r>
            <a:r>
              <a:rPr lang="en-US" sz="1000" baseline="-25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10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π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007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rad</a:t>
            </a:r>
          </a:p>
          <a:p>
            <a:pPr>
              <a:tabLst>
                <a:tab pos="230188" algn="l"/>
              </a:tabLst>
            </a:pPr>
            <a:r>
              <a:rPr lang="el-GR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θ</a:t>
            </a:r>
            <a:r>
              <a:rPr lang="en-US" sz="1000" baseline="-25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e-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=    -0.007 rad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800600" y="3266770"/>
            <a:ext cx="1394080" cy="184151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655884" y="5108287"/>
            <a:ext cx="152400" cy="152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02705" y="6043127"/>
            <a:ext cx="1162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e- systems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74744" y="6043127"/>
            <a:ext cx="120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e+ systems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036" y="238780"/>
            <a:ext cx="7741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70C0"/>
                </a:solidFill>
              </a:rPr>
              <a:t>eSource</a:t>
            </a:r>
            <a:r>
              <a:rPr lang="en-US" sz="2800" dirty="0" smtClean="0">
                <a:solidFill>
                  <a:srgbClr val="002060"/>
                </a:solidFill>
              </a:rPr>
              <a:t> + </a:t>
            </a:r>
            <a:r>
              <a:rPr lang="en-US" sz="2800" dirty="0" err="1" smtClean="0">
                <a:solidFill>
                  <a:srgbClr val="0070C0"/>
                </a:solidFill>
              </a:rPr>
              <a:t>eDR</a:t>
            </a:r>
            <a:r>
              <a:rPr lang="en-US" sz="2800" dirty="0" smtClean="0"/>
              <a:t> + </a:t>
            </a:r>
            <a:r>
              <a:rPr lang="en-US" sz="2800" dirty="0" err="1" smtClean="0">
                <a:solidFill>
                  <a:srgbClr val="0070C0"/>
                </a:solidFill>
              </a:rPr>
              <a:t>eLET</a:t>
            </a:r>
            <a:r>
              <a:rPr lang="en-US" sz="2800" dirty="0" smtClean="0"/>
              <a:t> + </a:t>
            </a:r>
            <a:r>
              <a:rPr lang="en-US" sz="2800" dirty="0" smtClean="0">
                <a:solidFill>
                  <a:srgbClr val="00B050"/>
                </a:solidFill>
              </a:rPr>
              <a:t>UPT</a:t>
            </a:r>
            <a:r>
              <a:rPr lang="en-US" sz="2800" dirty="0" smtClean="0"/>
              <a:t> + </a:t>
            </a:r>
            <a:r>
              <a:rPr lang="en-US" sz="2800" dirty="0" err="1" smtClean="0">
                <a:solidFill>
                  <a:srgbClr val="FF0000"/>
                </a:solidFill>
              </a:rPr>
              <a:t>pSource</a:t>
            </a:r>
            <a:r>
              <a:rPr lang="en-US" sz="2800" dirty="0" smtClean="0"/>
              <a:t> + </a:t>
            </a:r>
            <a:r>
              <a:rPr lang="en-US" sz="2800" dirty="0" err="1" smtClean="0">
                <a:solidFill>
                  <a:srgbClr val="FF0000"/>
                </a:solidFill>
              </a:rPr>
              <a:t>pDR</a:t>
            </a:r>
            <a:r>
              <a:rPr lang="en-US" sz="2800" dirty="0" smtClean="0"/>
              <a:t> + </a:t>
            </a:r>
            <a:r>
              <a:rPr lang="en-US" sz="2800" dirty="0" err="1" smtClean="0">
                <a:solidFill>
                  <a:srgbClr val="FF0000"/>
                </a:solidFill>
              </a:rPr>
              <a:t>pLET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57600" y="5904628"/>
            <a:ext cx="1110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B050"/>
                </a:solidFill>
              </a:rPr>
              <a:t>undulator</a:t>
            </a:r>
            <a:endParaRPr lang="en-US" dirty="0" smtClean="0">
              <a:solidFill>
                <a:srgbClr val="00B050"/>
              </a:solidFill>
            </a:endParaRP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photons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43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11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803275"/>
            <a:ext cx="9134475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53526" y="238780"/>
            <a:ext cx="3836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Close-up: Central Region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071080" y="1376768"/>
            <a:ext cx="13388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TPS2DR     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</p:txBody>
      </p:sp>
      <p:sp>
        <p:nvSpPr>
          <p:cNvPr id="9" name="Oval 8"/>
          <p:cNvSpPr/>
          <p:nvPr/>
        </p:nvSpPr>
        <p:spPr>
          <a:xfrm>
            <a:off x="4550505" y="1303904"/>
            <a:ext cx="152400" cy="152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472428" y="1437338"/>
            <a:ext cx="1023372" cy="362502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762180" y="1303904"/>
            <a:ext cx="152400" cy="152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973376" y="1437338"/>
            <a:ext cx="1023372" cy="362502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52572" y="1370532"/>
            <a:ext cx="13388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TES2DR     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04372" y="2286000"/>
            <a:ext cx="13388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e+ target   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0.6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45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 0.000 mm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0.00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0.6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45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mm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24688" y="4445981"/>
            <a:ext cx="152400" cy="152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071080" y="3147774"/>
            <a:ext cx="595920" cy="1271826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656015" y="5212730"/>
            <a:ext cx="152400" cy="152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076825" y="3253026"/>
            <a:ext cx="13388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IP (e+)    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-0.085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0.000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0.001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0.085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4823784" y="4100990"/>
            <a:ext cx="738816" cy="1097536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883729" y="4477656"/>
            <a:ext cx="7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PSUNDD</a:t>
            </a:r>
            <a:endParaRPr lang="en-US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16311" y="4923972"/>
            <a:ext cx="593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EBSYD</a:t>
            </a:r>
            <a:endParaRPr lang="en-US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8341" y="4927602"/>
            <a:ext cx="600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PBSYD</a:t>
            </a:r>
            <a:endParaRPr lang="en-US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61722" y="3248025"/>
            <a:ext cx="13388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IP (e-)    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0.369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0.000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0.003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  <a:p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0.369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mm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909384" y="4105275"/>
            <a:ext cx="738816" cy="1097536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14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12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0" y="1959171"/>
            <a:ext cx="9144000" cy="3426955"/>
            <a:chOff x="0" y="1436688"/>
            <a:chExt cx="9144000" cy="3426955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1436688"/>
              <a:ext cx="4572000" cy="3426955"/>
              <a:chOff x="0" y="1436688"/>
              <a:chExt cx="4572000" cy="3426955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436688"/>
                <a:ext cx="4572000" cy="34269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324428" y="2253342"/>
                <a:ext cx="60465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EBC1D</a:t>
                </a:r>
                <a:endParaRPr lang="en-US" sz="12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947719" y="2525484"/>
                <a:ext cx="60465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EBC2D</a:t>
                </a:r>
                <a:endParaRPr lang="en-US" sz="12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572000" y="1436688"/>
              <a:ext cx="4572000" cy="3426955"/>
              <a:chOff x="4572000" y="1436688"/>
              <a:chExt cx="4572000" cy="3426955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0" y="1436688"/>
                <a:ext cx="4572000" cy="34269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033491" y="2253342"/>
                <a:ext cx="6110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PBC1D</a:t>
                </a:r>
                <a:endParaRPr lang="en-US" sz="12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395686" y="2514600"/>
                <a:ext cx="6110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accent6">
                        <a:lumMod val="50000"/>
                      </a:schemeClr>
                    </a:solidFill>
                  </a:rPr>
                  <a:t>P</a:t>
                </a:r>
                <a:r>
                  <a:rPr lang="en-US" sz="12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BC2D</a:t>
                </a:r>
                <a:endParaRPr lang="en-US" sz="12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</p:grpSp>
      <p:sp>
        <p:nvSpPr>
          <p:cNvPr id="12" name="TextBox 11"/>
          <p:cNvSpPr txBox="1"/>
          <p:nvPr/>
        </p:nvSpPr>
        <p:spPr>
          <a:xfrm>
            <a:off x="2653526" y="772180"/>
            <a:ext cx="3476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Close-up: Turnarounds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716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13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0713"/>
            <a:ext cx="4572000" cy="3426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90713"/>
            <a:ext cx="4572000" cy="3426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53151" y="772180"/>
            <a:ext cx="4237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Close-up: Central Region (2)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13230" y="4154008"/>
            <a:ext cx="1144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e- side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80243" y="4143828"/>
            <a:ext cx="1213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e+ side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39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14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66934" y="990600"/>
            <a:ext cx="421532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/>
              <a:t>ILC2015a:</a:t>
            </a:r>
          </a:p>
          <a:p>
            <a:pPr algn="ctr"/>
            <a:r>
              <a:rPr lang="en-US" sz="6000" dirty="0" smtClean="0"/>
              <a:t>Treaty Points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1920409" y="3685163"/>
            <a:ext cx="5303183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Actual MAD8 SURVEY output:</a:t>
            </a:r>
          </a:p>
          <a:p>
            <a:endParaRPr lang="en-US" sz="800" dirty="0" smtClean="0"/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 err="1" smtClean="0"/>
              <a:t>eSource</a:t>
            </a:r>
            <a:r>
              <a:rPr lang="en-US" dirty="0" smtClean="0"/>
              <a:t> (to DR injection septa)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 err="1" smtClean="0"/>
              <a:t>eLET</a:t>
            </a:r>
            <a:r>
              <a:rPr lang="en-US" dirty="0" smtClean="0"/>
              <a:t> (DR extraction septa to post-IP dump)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 smtClean="0"/>
              <a:t>UPT (</a:t>
            </a:r>
            <a:r>
              <a:rPr lang="en-US" dirty="0" err="1" smtClean="0"/>
              <a:t>undulator</a:t>
            </a:r>
            <a:r>
              <a:rPr lang="en-US" dirty="0" smtClean="0"/>
              <a:t> end to e+ production target)</a:t>
            </a:r>
            <a:endParaRPr lang="en-US" dirty="0"/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 err="1" smtClean="0"/>
              <a:t>pSource</a:t>
            </a:r>
            <a:r>
              <a:rPr lang="en-US" dirty="0" smtClean="0"/>
              <a:t> (e</a:t>
            </a:r>
            <a:r>
              <a:rPr lang="en-US" dirty="0"/>
              <a:t> + production target</a:t>
            </a:r>
            <a:r>
              <a:rPr lang="en-US" dirty="0" smtClean="0"/>
              <a:t> to DR injection septa)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 err="1" smtClean="0"/>
              <a:t>pLET</a:t>
            </a:r>
            <a:r>
              <a:rPr lang="en-US" dirty="0" smtClean="0"/>
              <a:t> (DR extraction septa to post-IP dump)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58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15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701457"/>
              </p:ext>
            </p:extLst>
          </p:nvPr>
        </p:nvGraphicFramePr>
        <p:xfrm>
          <a:off x="729762" y="751944"/>
          <a:ext cx="7684477" cy="57330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85770"/>
                <a:gridCol w="1828800"/>
                <a:gridCol w="1022420"/>
                <a:gridCol w="867507"/>
                <a:gridCol w="790053"/>
                <a:gridCol w="1099874"/>
                <a:gridCol w="790053"/>
              </a:tblGrid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Treaty Point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Yaw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TECHIC        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after e-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bunchers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8.918554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814.111109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3.148593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TECHIC2BSTR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booster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48.243465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8.582209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766.062621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3.148593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TEBSTR2LTR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e-  booster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385.625704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6.220552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428.688648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3.148593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TES2DR        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eSource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732.120294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97.812355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98.199761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2.901593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TEDRISEPT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injection septa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751.737194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99.915998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78.707370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3.141594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TEDRINJ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injection kicker chain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810.337194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20.107370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3.141593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TEDR  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center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/Ext straight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830.444564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3.141593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TEDREXT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extraction kicker chain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-15.192630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3.141593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TEDRXSEPT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extraction septa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73.592630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99.958001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-73.592630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3.141594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TEDR2RTML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eRTML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107.530061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94.410000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-106.988000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3.381593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TERTL2LTL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“getaway”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409.335855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4.418560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-393.394549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3.134593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TELTL2TURN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turnaround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15758.676700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115.617751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-15742.300760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3.134593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TETURN2SPIN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spin rotation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16033.576700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108.708520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-15780.486230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6.414619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TESPIN2BC1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e-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bunch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compressor #1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16156.697500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112.825741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-15657.657030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6.276185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TEBC12BC2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bunch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compressor #2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16387.542270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111.211172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-15427.003400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6.276185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TERTML2ML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Main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17295.468720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104.855930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-14519.126900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6.276185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TEML2MPSCOL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MPS collimation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28401.188720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27.116525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-3413.678989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6.276185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TEML2PS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eML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pSource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28483.550730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26.539996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-3331.319000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6.276185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TEMPSCOL2UND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undulator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28483.550730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26.539996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-3331.319000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6.276185</a:t>
                      </a:r>
                    </a:p>
                  </a:txBody>
                  <a:tcPr marL="9525" marR="9525" marT="9525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TEUND2DOGLEG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dogleg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29137.850940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21.959932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-2677.034820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6.276185</a:t>
                      </a:r>
                    </a:p>
                  </a:txBody>
                  <a:tcPr marL="9525" marR="9525" marT="9525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TPS2EBDS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pSource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eBDS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29561.448190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17.440139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-2253.463999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6.276185</a:t>
                      </a:r>
                    </a:p>
                  </a:txBody>
                  <a:tcPr marL="9525" marR="9525" marT="9525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TEBDS2FF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e- BSY; start of e- FF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30232.661660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12.741683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-1582.266996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6.276185</a:t>
                      </a:r>
                    </a:p>
                  </a:txBody>
                  <a:tcPr marL="9525" marR="9525" marT="9525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TEIP  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Interaction Point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31814.980730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0.000369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6.276185</a:t>
                      </a:r>
                    </a:p>
                  </a:txBody>
                  <a:tcPr marL="9525" marR="9525" marT="9525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TEDUMP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primary e- dump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32115.563200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-2.103690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300.575054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6.276185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TERTL2RTLD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RTL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256.236465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56.964009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-250.762131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3.549593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8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TERTLD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e- RTL abort/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296.136464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45.813812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-288.541722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3.142033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TEBC12BC1D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BC1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16356.342270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111.429571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-15458.202640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6.276185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TEBC1D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e- BC1 abort/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16397.742270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105.850529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-15417.750220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5.868883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TEBC22BC2D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BC2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17251.368720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105.164627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-14563.225820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6.276185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TEBC2D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e- BC2 abort/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17319.068720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99.760977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-14495.946090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6.086972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TEUND2UNDD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undulator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abort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28560.140150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26.003874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-3254.731459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6.276185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TEUNDD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e-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undulator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abort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28953.636050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19.726154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-2787.687740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6.267185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TEBSY2BSYD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BSY abort/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29972.315240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14.564093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-1842.607025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6.276185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60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TEBSYD        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 e- BSY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30775.728206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8.293023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-1376.513271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-0.016001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08005" y="133350"/>
            <a:ext cx="4127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e- Treaty Point Coordinates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9837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16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250860"/>
              </p:ext>
            </p:extLst>
          </p:nvPr>
        </p:nvGraphicFramePr>
        <p:xfrm>
          <a:off x="731520" y="817882"/>
          <a:ext cx="7680960" cy="56779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89304"/>
                <a:gridCol w="1828800"/>
                <a:gridCol w="1024128"/>
                <a:gridCol w="868680"/>
                <a:gridCol w="786384"/>
                <a:gridCol w="1097280"/>
                <a:gridCol w="786384"/>
              </a:tblGrid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Treaty Point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Yaw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TEUND2PTGT    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e-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undulator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21.959932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-2677.034820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6.276185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TPTGT 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e+ production target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372.043940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19.355645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-2305.000000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-0.007000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TPTGT2CAP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capture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390.019040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19.229821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-2287.025340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-0.007000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TPCAP2PPA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pre-acceleration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481.522929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18.590086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-2195.636160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-0.007000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TPPA2TRANL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low energy transport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530.129437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18.249843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-2147.030843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-0.007000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TPTRANL2BSTR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booster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941.729437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15.368667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-1735.440927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-0.007000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TPBSTR2TRANH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high energy transport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1314.287815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12.760779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-1362.891677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-0.007000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TPTRANH2LTR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LTR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2248.517095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6.221228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-428.685285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-0.007000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TPS2DR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pSource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2580.749942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94.410000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-112.103000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0.240001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TPDRISEPT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injection septa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2614.680336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99.915998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-78.707370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-0.000002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TPDRINJ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injection kicker chain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2673.280336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-20.107370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TPDR  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center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/Ext straight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2693.387706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TPDREXT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extraction kicker chain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15.192630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TPDRXSEPT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extraction septa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15.192630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99.958001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73.592630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-0.000001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TPDR2RTML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pRTML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49.130061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94.410000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106.988000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-0.240000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TPRTL2LTL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“getaway”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350.936762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4.423948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393.372529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0.007000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TPLTL2TURN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turnaround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14505.068590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105.701928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14547.130730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0.007000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TPTURN2SPIN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spin rotation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14779.968590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98.787051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14585.316070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-3.273026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TPSPIN2BC1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e+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bunch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compressor #1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14903.089380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102.904272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14462.486870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-3.134593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TPBC12BC2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bunch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compressor #2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15133.934160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101.289636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14231.833240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-3.134593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TPRTML2ML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Main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16041.860610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94.934400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13323.956740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-3.134593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TPML2MPSCOL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MPS collimation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27031.212610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18.009564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2334.873978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-3.134593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TPML2BDS        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pML</a:t>
                      </a:r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pBDS</a:t>
                      </a:r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27112.624580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17.439685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2253.464002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-3.134593</a:t>
                      </a:r>
                    </a:p>
                  </a:txBody>
                  <a:tcPr marL="9525" marR="9525" marT="9525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TPBDS2FF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e+ BSY; start of e+ FF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27783.838060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12.741229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1582.266999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-3.134593</a:t>
                      </a:r>
                    </a:p>
                  </a:txBody>
                  <a:tcPr marL="9525" marR="9525" marT="9525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TPIP  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Interaction Point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29366.157130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-0.000085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-3.134593</a:t>
                      </a:r>
                    </a:p>
                  </a:txBody>
                  <a:tcPr marL="9525" marR="9525" marT="9525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TPDUMP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primary e+ dump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29666.739590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-2.104144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-300.575051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-3.134593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TPRTL2RTLD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RTL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197.837372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56.969398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250.740110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-0.408000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TPRTLD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e+ RTL abort/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237.737372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45.928849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288.541636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0.004441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TPBC12BC1D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BC1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15102.734160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101.508034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14263.032480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-3.134593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TPBC1D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e+ BC1 abort/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15144.134160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95.808605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14222.606980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-2.722435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TPBC22BC2D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BC2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15997.760610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95.243097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13368.055660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-3.134593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TPBC2D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e+ BC2 abort/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16065.460610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89.586617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13300.806080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-2.939806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TPBSY2BSYD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BSY abort/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27523.491650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14.563639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1842.607017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-3.134593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  <a:tr h="155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TPBSYD        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 e+ BSY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28385.304580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8.285920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1375.563309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3.157593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473541" y="133350"/>
            <a:ext cx="4196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e+ Treaty Point Coordinates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0483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17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19983" y="467380"/>
            <a:ext cx="4904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e- Treaty Point Twiss parameters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220083"/>
              </p:ext>
            </p:extLst>
          </p:nvPr>
        </p:nvGraphicFramePr>
        <p:xfrm>
          <a:off x="533400" y="1295400"/>
          <a:ext cx="7989798" cy="48719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3056"/>
                <a:gridCol w="1828800"/>
                <a:gridCol w="697002"/>
                <a:gridCol w="622323"/>
                <a:gridCol w="622323"/>
                <a:gridCol w="622323"/>
                <a:gridCol w="697002"/>
                <a:gridCol w="622323"/>
                <a:gridCol w="622323"/>
                <a:gridCol w="622323"/>
              </a:tblGrid>
              <a:tr h="16164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Treaty Point</a:t>
                      </a:r>
                      <a:endParaRPr lang="en-US" sz="1000" dirty="0"/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Description</a:t>
                      </a:r>
                      <a:endParaRPr lang="en-US" sz="1000" dirty="0"/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β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α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η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η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’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β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α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η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η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’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TECHIC        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chicane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8.692797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-0.444200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15.953767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-0.882300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TECHIC2BSTR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booster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2.316036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1.174228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2.316036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-1.174228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TEBSTR2LTR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LTR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17.732206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-2.748741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14.679337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1.230213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TES2DR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eSource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45.941597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0.519403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11.197985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0.016646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TEDRISEPT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injection septa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70.022514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-0.017843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-0.002431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-0.000090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6.330782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-0.205809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TEDRINJ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injection kicker chain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70.972329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-0.117871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17.279650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-1.358325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TEDR  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center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/Ext straight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19.224365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-0.135472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73.462831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-0.034869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TEDREXT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extraction kicker chain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70.926197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0.115013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16.743229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1.325399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TEDRXSEPT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extraction septa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70.022063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0.017843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-0.041848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0.001534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6.330940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0.205799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TEDR2RTML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eRTML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11.934661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0.430680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14.831179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1.547110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TERTL2LTL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getaway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1.655533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0.525789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8.822188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-2.503966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TELTL2TURN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turnaround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10.944657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3.039304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1.259472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-0.425134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TETURN2SPIN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spin rotation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6.704446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0.633287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6.963221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0.889879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TESPIN2BC1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e-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bunch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compressor #1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3.399946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-1.087918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3.764517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1.190676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TEBC12BC2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bunch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compressor #2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78.359911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2.329598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9.543245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-0.733813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TERTML2ML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Main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64.068433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1.160769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75.297201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-1.215643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TEML2MPSCOL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MPS collimation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91.477652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-1.707920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22.961751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0.815368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TEML2PS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eML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pSource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53.912949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-2.362881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13.918641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0.836408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TEMPSCOL2UND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undulator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53.912949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-2.362881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13.918641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0.836408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TEUND2DOGLEG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e- dogleg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63.508534</a:t>
                      </a:r>
                    </a:p>
                  </a:txBody>
                  <a:tcPr marL="9525" marR="9525" marT="9525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-0.000001</a:t>
                      </a:r>
                    </a:p>
                  </a:txBody>
                  <a:tcPr marL="9525" marR="9525" marT="9525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36.626566</a:t>
                      </a:r>
                    </a:p>
                  </a:txBody>
                  <a:tcPr marL="9525" marR="9525" marT="9525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0.000018</a:t>
                      </a:r>
                    </a:p>
                  </a:txBody>
                  <a:tcPr marL="9525" marR="9525" marT="9525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B w="12700" cmpd="sng"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TPS2EBDS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pSource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eBDS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51.329893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-2.401762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9.395810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0.488825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TEBDS2FF        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 of e- Final Focus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82" marR="8082" marT="8082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120.319441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-0.371588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200.149508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-0.924637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TERTL2RTLD    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 of e- RTL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line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42.391657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2.310940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6.225783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-0.845033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TEBC12BC1D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 of e- BC1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line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37.537934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2.304150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5.873474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-0.777073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TEBC22BC2D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 of e- BC2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line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72.260666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2.221088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7.263371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-1.448825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TEUND2UNDD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 of e-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undulator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abort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287.855263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3.201118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65.703007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2.023820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TEBSY2BSYD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 of e- BSY abort/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tuneup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287.855263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3.201118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65.703007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2.023820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16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18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85518" y="330198"/>
            <a:ext cx="4972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e+ Treaty Point Twiss parameters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483693"/>
              </p:ext>
            </p:extLst>
          </p:nvPr>
        </p:nvGraphicFramePr>
        <p:xfrm>
          <a:off x="701041" y="1158218"/>
          <a:ext cx="7878365" cy="5222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672"/>
                <a:gridCol w="1828800"/>
                <a:gridCol w="712099"/>
                <a:gridCol w="635802"/>
                <a:gridCol w="635802"/>
                <a:gridCol w="635802"/>
                <a:gridCol w="638982"/>
                <a:gridCol w="635802"/>
                <a:gridCol w="635802"/>
                <a:gridCol w="635802"/>
              </a:tblGrid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Treaty Point</a:t>
                      </a:r>
                      <a:endParaRPr lang="en-US" sz="1000" dirty="0"/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Description</a:t>
                      </a:r>
                      <a:endParaRPr lang="en-US" sz="1000" dirty="0"/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β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α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η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η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’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β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α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η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η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’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TEUND2PTGT    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end of e-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undulator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63.508534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-0.000001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36.626566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TPTGT2CAP     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capture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1.667821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1.667821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TPCAP2PPA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pre-acceleration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1.667821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1.667821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TPPA2TRANL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low energy transport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5.009221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0.455210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28.195546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-2.407300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TPTRANL2BSTR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booster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28.195546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-2.407300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5.009221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0.455210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TPBSTR2TRANH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high energy transport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38.938852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-1.068935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38.938852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1.068935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TPTRANH2LTR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LTR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9.750866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-3.306658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16.710181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1.848814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TPS2DR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pSource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19" marR="4819" marT="48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7.886916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1.052761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9.476504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-1.239600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TPDRISEPT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injection septa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70.022514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-0.017843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0.004004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0.000148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6.330782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-0.205809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TPDRINJ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injection kicker chain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70.972329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-0.117871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17.279650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-1.358325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TPDR   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center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/Ext straight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19.224365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-0.135472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73.462831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-0.034869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TPDREXT 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extraction kicker chain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70.926197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0.115013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-0.000060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16.743229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1.325399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TPDRXSEPT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of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extraction septa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70.022063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0.017843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0.041848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-0.001534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6.330940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0.205799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TPDR2RTML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pRTML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11.931984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0.430958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14.839667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1.546689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TPRTL2LTL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“getaway”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1.655533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0.525789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8.822188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-2.503966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TPLTL2TURN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turnaround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10.944657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3.039304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1.259470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-0.425128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TPTURN2SPIN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spin rotation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6.704446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0.633287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6.963221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0.889879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TPSPIN2BC1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e+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bunch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compressor #1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3.399946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-1.087918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3.764517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1.190676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TPBC12BC2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bunch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compressor #2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78.359911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2.329598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9.543245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-0.733813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TPRTML2ML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Main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60.495848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-1.097760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79.077841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1.270972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TPML2MPSCOL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of e+ MPS collimation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72.467322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-1.543842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36.223728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1.105583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B w="12700" cmpd="sng">
                      <a:noFill/>
                    </a:lnB>
                  </a:tcPr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TPML2BDS  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pML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pBDS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interface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436" marR="4436" marT="4436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51.329718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-2.401757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9.395846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0.488830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0.000000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TPBDS2FF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 of e- Final Focus</a:t>
                      </a:r>
                    </a:p>
                  </a:txBody>
                  <a:tcPr marL="8704" marR="8704" marT="8704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TPRTL2RTLD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 of e+ RTL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line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42.391657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2.310940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6.225783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-0.845033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TPBC12BC1D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 of e+ BC1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line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37.537934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2.304150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5.873474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-0.777073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TPBC22BC2D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 of e+ BC2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abort/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tuneup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76.478088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2.363521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7.864067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-1.506466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TPBSY2BSYD     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start of e+ BSY abort/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tuneup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287.855263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3.201118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65.703007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2.023820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0.000000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0.000000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56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19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74980" y="2438400"/>
            <a:ext cx="578555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/>
              <a:t>ILC2015a:</a:t>
            </a:r>
          </a:p>
          <a:p>
            <a:pPr algn="ctr"/>
            <a:r>
              <a:rPr lang="en-US" sz="6000" dirty="0" smtClean="0"/>
              <a:t>Lattice Repository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2394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5"/>
          <p:cNvSpPr>
            <a:spLocks noGrp="1"/>
          </p:cNvSpPr>
          <p:nvPr>
            <p:ph type="dt" sz="half" idx="10"/>
          </p:nvPr>
        </p:nvSpPr>
        <p:spPr>
          <a:xfrm>
            <a:off x="36000" y="6603601"/>
            <a:ext cx="1640400" cy="228600"/>
          </a:xfrm>
        </p:spPr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603600"/>
            <a:ext cx="2895600" cy="228600"/>
          </a:xfrm>
        </p:spPr>
        <p:txBody>
          <a:bodyPr/>
          <a:lstStyle/>
          <a:p>
            <a:r>
              <a:rPr lang="en-US" smtClean="0"/>
              <a:t>ALCW15 : Accelerator / M. Woodley</a:t>
            </a:r>
            <a:endParaRPr lang="en-US" dirty="0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72600" y="6603600"/>
            <a:ext cx="640080" cy="228600"/>
          </a:xfrm>
        </p:spPr>
        <p:txBody>
          <a:bodyPr/>
          <a:lstStyle/>
          <a:p>
            <a:fld id="{CF47E85D-0D22-4F13-B3DA-41ACF745E043}" type="slidenum">
              <a:rPr lang="en-US" smtClean="0"/>
              <a:t>2</a:t>
            </a:fld>
            <a:r>
              <a:rPr lang="en-US" dirty="0" smtClean="0"/>
              <a:t> / </a:t>
            </a:r>
            <a:r>
              <a:rPr lang="en-US" dirty="0" smtClean="0"/>
              <a:t>30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04800" y="1143000"/>
            <a:ext cx="8534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the last “official” release of ILC lattice description files (MAD8 Extended Standard Input Format</a:t>
            </a:r>
            <a:r>
              <a:rPr lang="en-US" dirty="0"/>
              <a:t>), corresponding to the </a:t>
            </a:r>
            <a:r>
              <a:rPr lang="en-US" dirty="0" smtClean="0"/>
              <a:t>RDR, was designated “ILC2007b”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www.slac.stanford.edu/accel/ilc/lattice/edr/ILC2007b</a:t>
            </a:r>
            <a:endParaRPr lang="en-US" dirty="0"/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since then others have carried on the lattice work (SB2009, 2012 updates for CFS, the TDR)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goals of present work: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/>
              <a:t>collect set of most up-to-date decks which reflect the lattice described in the TDR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/>
              <a:t>integrate deck sets for major subsystems (</a:t>
            </a:r>
            <a:r>
              <a:rPr lang="en-US" dirty="0" err="1"/>
              <a:t>eSource</a:t>
            </a:r>
            <a:r>
              <a:rPr lang="en-US" dirty="0"/>
              <a:t>, </a:t>
            </a:r>
            <a:r>
              <a:rPr lang="en-US" dirty="0" err="1"/>
              <a:t>pSource</a:t>
            </a:r>
            <a:r>
              <a:rPr lang="en-US" dirty="0"/>
              <a:t>, DRs, ELET, PLET)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/>
              <a:t>reproduce TDR CFS geometry (EDMS Treaty Point </a:t>
            </a:r>
            <a:r>
              <a:rPr lang="en-US" dirty="0" smtClean="0"/>
              <a:t>coordinates)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smtClean="0"/>
              <a:t>perform </a:t>
            </a:r>
            <a:r>
              <a:rPr lang="el-GR" dirty="0" smtClean="0"/>
              <a:t>β</a:t>
            </a:r>
            <a:r>
              <a:rPr lang="en-US" dirty="0" smtClean="0"/>
              <a:t>-matching through all systems</a:t>
            </a:r>
          </a:p>
          <a:p>
            <a:pPr marL="169863" lvl="0" indent="-169863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last status report was at LCWS14 … I’ve been promising this release for more than a year!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2515" y="314980"/>
            <a:ext cx="1858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Perspective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992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20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39773" y="76200"/>
            <a:ext cx="5264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https://bitbucket.org/whitegr/ilc-lattices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28600" y="656688"/>
            <a:ext cx="8686800" cy="5319631"/>
            <a:chOff x="228600" y="656688"/>
            <a:chExt cx="8686800" cy="5319631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656688"/>
              <a:ext cx="8686800" cy="5319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319314" y="4725042"/>
              <a:ext cx="365760" cy="36576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81314" y="4234349"/>
              <a:ext cx="15508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downloads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714102" y="4542972"/>
              <a:ext cx="396240" cy="25762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984689" y="6095142"/>
            <a:ext cx="5174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account (user ID, password) required to download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1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2" y="609600"/>
            <a:ext cx="8686800" cy="5319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21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97390" y="76200"/>
            <a:ext cx="6749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https://</a:t>
            </a:r>
            <a:r>
              <a:rPr lang="en-US" sz="2400" dirty="0" smtClean="0">
                <a:solidFill>
                  <a:srgbClr val="00B0F0"/>
                </a:solidFill>
              </a:rPr>
              <a:t>bitbucket.org/whitegr/ilc-lattices/downloads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732972" y="2866572"/>
            <a:ext cx="1508760" cy="365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512390" y="3338286"/>
            <a:ext cx="396240" cy="257628"/>
          </a:xfrm>
          <a:prstGeom prst="straightConnector1">
            <a:avLst/>
          </a:prstGeom>
          <a:ln w="2222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52172" y="3307140"/>
            <a:ext cx="26499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download the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main branch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(complete set of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ILC MAD input files)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619172" y="4094088"/>
            <a:ext cx="1143000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2" r="-146"/>
          <a:stretch/>
        </p:blipFill>
        <p:spPr bwMode="auto">
          <a:xfrm>
            <a:off x="5974080" y="914400"/>
            <a:ext cx="3017520" cy="55353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73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22</a:t>
            </a:fld>
            <a:r>
              <a:rPr lang="en-US" dirty="0" smtClean="0"/>
              <a:t>/30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41300" y="806753"/>
            <a:ext cx="8661400" cy="5505450"/>
            <a:chOff x="241300" y="676275"/>
            <a:chExt cx="8661400" cy="550545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300" y="676275"/>
              <a:ext cx="4210050" cy="550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2650" y="676275"/>
              <a:ext cx="421005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797555" y="134256"/>
            <a:ext cx="5548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ILC2015a lattice description files (49)</a:t>
            </a:r>
            <a:endParaRPr lang="en-US" sz="28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93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23</a:t>
            </a:fld>
            <a:r>
              <a:rPr lang="en-US" dirty="0" smtClean="0"/>
              <a:t>/30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249699"/>
              </p:ext>
            </p:extLst>
          </p:nvPr>
        </p:nvGraphicFramePr>
        <p:xfrm>
          <a:off x="533400" y="351972"/>
          <a:ext cx="5120640" cy="59338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4128"/>
                <a:gridCol w="1024128"/>
                <a:gridCol w="1024128"/>
                <a:gridCol w="1024128"/>
                <a:gridCol w="1024128"/>
              </a:tblGrid>
              <a:tr h="16037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e- Source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e+ Source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PSUND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PSUNDD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PCAP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PPA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ECHIC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PTRANL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EBSTR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PBSTR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PTRANH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ELTR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PLTR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KAS</a:t>
                      </a:r>
                      <a:endParaRPr lang="en-US" sz="10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271</a:t>
                      </a:r>
                      <a:endParaRPr lang="en-US" sz="10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e- DR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e+ DR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EDRI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PDRI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EDRX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PDRX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e- RTML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e+ RTML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ERTL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PRTL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ERTLD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PRTLD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ELTL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PLTL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ETURN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PTURN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481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ESPIN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PSPIN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491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e- ML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e+ ML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EBC1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PBC1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EBC1D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PBC1D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EBC2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PBC2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EBC2D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PBC2D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ELIN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581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EMPSCOL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PMPSCOL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591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e- FF and dump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e+ FF and dump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EBSY1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PBSY1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EBSY2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PBSY2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EBSYD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PBSYD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EFF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PFF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  <a:tr h="16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EDL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PDL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671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16" marR="5916" marT="5916" marB="0" anchor="b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991900" y="2903411"/>
            <a:ext cx="27398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input file numbering</a:t>
            </a:r>
          </a:p>
          <a:p>
            <a:pPr algn="ctr"/>
            <a:r>
              <a:rPr lang="en-US" sz="2400" dirty="0" err="1" smtClean="0">
                <a:solidFill>
                  <a:srgbClr val="FF0000"/>
                </a:solidFill>
              </a:rPr>
              <a:t>ilc</a:t>
            </a:r>
            <a:r>
              <a:rPr lang="en-US" sz="2400" u="sng" dirty="0" err="1" smtClean="0">
                <a:solidFill>
                  <a:srgbClr val="FF0000"/>
                </a:solidFill>
              </a:rPr>
              <a:t>nnn</a:t>
            </a:r>
            <a:r>
              <a:rPr lang="en-US" sz="2400" dirty="0" smtClean="0">
                <a:solidFill>
                  <a:srgbClr val="FF0000"/>
                </a:solidFill>
              </a:rPr>
              <a:t>.&lt;name&gt;.</a:t>
            </a:r>
            <a:r>
              <a:rPr lang="en-US" sz="2400" dirty="0" err="1" smtClean="0">
                <a:solidFill>
                  <a:srgbClr val="FF0000"/>
                </a:solidFill>
              </a:rPr>
              <a:t>xsif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1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24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97555" y="133350"/>
            <a:ext cx="5216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ILC2015a MAD command files (18)</a:t>
            </a:r>
            <a:endParaRPr lang="en-US" sz="2800" dirty="0"/>
          </a:p>
        </p:txBody>
      </p:sp>
      <p:grpSp>
        <p:nvGrpSpPr>
          <p:cNvPr id="8" name="Group 7"/>
          <p:cNvGrpSpPr/>
          <p:nvPr/>
        </p:nvGrpSpPr>
        <p:grpSpPr>
          <a:xfrm>
            <a:off x="306200" y="915600"/>
            <a:ext cx="8531600" cy="5408667"/>
            <a:chOff x="306200" y="838200"/>
            <a:chExt cx="8531600" cy="5408667"/>
          </a:xfrm>
        </p:grpSpPr>
        <p:grpSp>
          <p:nvGrpSpPr>
            <p:cNvPr id="7" name="Group 6"/>
            <p:cNvGrpSpPr/>
            <p:nvPr/>
          </p:nvGrpSpPr>
          <p:grpSpPr>
            <a:xfrm>
              <a:off x="306200" y="838200"/>
              <a:ext cx="5557105" cy="5408667"/>
              <a:chOff x="283029" y="838200"/>
              <a:chExt cx="5557105" cy="5408667"/>
            </a:xfrm>
          </p:grpSpPr>
          <p:pic>
            <p:nvPicPr>
              <p:cNvPr id="4100" name="Picture 4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4800" y="838200"/>
                <a:ext cx="5535334" cy="54086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Oval 10"/>
              <p:cNvSpPr>
                <a:spLocks/>
              </p:cNvSpPr>
              <p:nvPr/>
            </p:nvSpPr>
            <p:spPr>
              <a:xfrm>
                <a:off x="283029" y="3396342"/>
                <a:ext cx="1969570" cy="32004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>
                <a:spLocks/>
              </p:cNvSpPr>
              <p:nvPr/>
            </p:nvSpPr>
            <p:spPr>
              <a:xfrm>
                <a:off x="283029" y="2833914"/>
                <a:ext cx="1969570" cy="32004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>
                <a:spLocks/>
              </p:cNvSpPr>
              <p:nvPr/>
            </p:nvSpPr>
            <p:spPr>
              <a:xfrm>
                <a:off x="283029" y="2010228"/>
                <a:ext cx="1969570" cy="32004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>
                <a:spLocks/>
              </p:cNvSpPr>
              <p:nvPr/>
            </p:nvSpPr>
            <p:spPr>
              <a:xfrm>
                <a:off x="283029" y="4513218"/>
                <a:ext cx="1969570" cy="32004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>
                <a:spLocks/>
              </p:cNvSpPr>
              <p:nvPr/>
            </p:nvSpPr>
            <p:spPr>
              <a:xfrm>
                <a:off x="283029" y="5334000"/>
                <a:ext cx="1969570" cy="32004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>
                <a:spLocks/>
              </p:cNvSpPr>
              <p:nvPr/>
            </p:nvSpPr>
            <p:spPr>
              <a:xfrm>
                <a:off x="283029" y="5899332"/>
                <a:ext cx="1969570" cy="32004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169505" y="1649707"/>
              <a:ext cx="2668295" cy="37856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MAD matching files</a:t>
              </a:r>
            </a:p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define layout and</a:t>
              </a:r>
            </a:p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1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st</a:t>
              </a:r>
              <a:r>
                <a:rPr lang="en-US" sz="2400" dirty="0" smtClean="0">
                  <a:solidFill>
                    <a:srgbClr val="FF0000"/>
                  </a:solidFill>
                </a:rPr>
                <a:t> order optics</a:t>
              </a:r>
            </a:p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(Twiss parameter)</a:t>
              </a:r>
            </a:p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matching</a:t>
              </a:r>
            </a:p>
            <a:p>
              <a:pPr algn="ctr"/>
              <a:endParaRPr lang="en-US" sz="2400" dirty="0">
                <a:solidFill>
                  <a:srgbClr val="FF0000"/>
                </a:solidFill>
              </a:endParaRPr>
            </a:p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What to match,</a:t>
              </a:r>
            </a:p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where to match,</a:t>
              </a:r>
            </a:p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match values,</a:t>
              </a:r>
            </a:p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what to vary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406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25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82660" y="162580"/>
            <a:ext cx="4778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Example: eSource_match.mad8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165961" y="732972"/>
            <a:ext cx="8812079" cy="5566321"/>
            <a:chOff x="165961" y="947410"/>
            <a:chExt cx="8812079" cy="5566321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33" r="-1331" b="93209"/>
            <a:stretch/>
          </p:blipFill>
          <p:spPr bwMode="auto">
            <a:xfrm>
              <a:off x="4619730" y="1473663"/>
              <a:ext cx="4358310" cy="49601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1" r="42721" b="-1451"/>
            <a:stretch/>
          </p:blipFill>
          <p:spPr bwMode="auto">
            <a:xfrm>
              <a:off x="165961" y="1473662"/>
              <a:ext cx="4287808" cy="42879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813686" y="947410"/>
              <a:ext cx="29923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70C0"/>
                  </a:solidFill>
                </a:rPr>
                <a:t>Layout (SURVEY ) matching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35985" y="947410"/>
              <a:ext cx="29258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70C0"/>
                  </a:solidFill>
                </a:rPr>
                <a:t>Twiss parameter matching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4581" y="5867400"/>
              <a:ext cx="371056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MAD8 v8.52 (SLAC) includes SURVEY</a:t>
              </a:r>
            </a:p>
            <a:p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matching (courtesy of Martin Donald)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29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26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81422" y="162580"/>
            <a:ext cx="2581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Optics_Plots.pdf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838200"/>
            <a:ext cx="8183715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doc</a:t>
            </a:r>
            <a:r>
              <a:rPr lang="en-US" dirty="0" smtClean="0"/>
              <a:t> folder includes a PDF-file that contains a set of annotated MAD8 optics plots. The annotations specify the functional units that comprise each ILC subsystem. There are </a:t>
            </a:r>
            <a:r>
              <a:rPr lang="en-US" dirty="0" smtClean="0"/>
              <a:t>100 </a:t>
            </a:r>
            <a:r>
              <a:rPr lang="en-US" dirty="0" smtClean="0"/>
              <a:t>plots. </a:t>
            </a:r>
            <a:r>
              <a:rPr lang="en-US" dirty="0"/>
              <a:t>A</a:t>
            </a:r>
            <a:r>
              <a:rPr lang="en-US" dirty="0" smtClean="0"/>
              <a:t>bort/</a:t>
            </a:r>
            <a:r>
              <a:rPr lang="en-US" dirty="0" err="1" smtClean="0"/>
              <a:t>tuneup</a:t>
            </a:r>
            <a:r>
              <a:rPr lang="en-US" dirty="0" smtClean="0"/>
              <a:t> lines are not </a:t>
            </a:r>
            <a:r>
              <a:rPr lang="en-US" dirty="0" smtClean="0"/>
              <a:t>included.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85800" y="2072384"/>
            <a:ext cx="7543800" cy="4389120"/>
            <a:chOff x="685800" y="2011680"/>
            <a:chExt cx="7543800" cy="438912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68" t="2000" r="16051" b="11057"/>
            <a:stretch/>
          </p:blipFill>
          <p:spPr bwMode="auto">
            <a:xfrm>
              <a:off x="3200400" y="2011680"/>
              <a:ext cx="5029200" cy="4389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685800" y="2021240"/>
              <a:ext cx="2382310" cy="4370000"/>
              <a:chOff x="685800" y="2030800"/>
              <a:chExt cx="2382310" cy="4370000"/>
            </a:xfrm>
          </p:grpSpPr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142" r="-146"/>
              <a:stretch/>
            </p:blipFill>
            <p:spPr bwMode="auto">
              <a:xfrm>
                <a:off x="685800" y="2030800"/>
                <a:ext cx="2382310" cy="4370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8" name="Oval 7"/>
              <p:cNvSpPr/>
              <p:nvPr/>
            </p:nvSpPr>
            <p:spPr>
              <a:xfrm>
                <a:off x="1019628" y="6005286"/>
                <a:ext cx="685800" cy="2286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468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27</a:t>
            </a:fld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3416" y="690192"/>
            <a:ext cx="8697167" cy="5816977"/>
            <a:chOff x="223416" y="736223"/>
            <a:chExt cx="8697167" cy="5816977"/>
          </a:xfrm>
        </p:grpSpPr>
        <p:sp>
          <p:nvSpPr>
            <p:cNvPr id="5" name="Rectangle 4"/>
            <p:cNvSpPr/>
            <p:nvPr/>
          </p:nvSpPr>
          <p:spPr>
            <a:xfrm>
              <a:off x="4348583" y="736223"/>
              <a:ext cx="4572000" cy="58169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200" dirty="0"/>
                <a:t>Repository (GIT) branches with access control and actions governed by branch type. Master repository hosted at </a:t>
              </a:r>
              <a:r>
                <a:rPr lang="en-US" sz="1200" dirty="0" err="1" smtClean="0"/>
                <a:t>Bitbucket</a:t>
              </a:r>
              <a:r>
                <a:rPr lang="en-US" sz="1200" dirty="0" smtClean="0"/>
                <a:t> </a:t>
              </a:r>
              <a:r>
                <a:rPr lang="en-US" sz="1200" dirty="0"/>
                <a:t>site, with documentation </a:t>
              </a:r>
              <a:r>
                <a:rPr lang="en-US" sz="1200" dirty="0" smtClean="0"/>
                <a:t>etc. </a:t>
              </a:r>
              <a:r>
                <a:rPr lang="en-US" sz="1200" dirty="0"/>
                <a:t>on co-hosted wiki. User base and </a:t>
              </a:r>
              <a:r>
                <a:rPr lang="en-US" sz="1200" dirty="0" smtClean="0"/>
                <a:t>privileges </a:t>
              </a:r>
              <a:r>
                <a:rPr lang="en-US" sz="1200" dirty="0"/>
                <a:t>managed by master repository web site.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sz="1200" b="1" dirty="0"/>
                <a:t>Master branch</a:t>
              </a:r>
              <a:endParaRPr lang="en-US" sz="1200" dirty="0"/>
            </a:p>
            <a:p>
              <a:pPr marL="347663" lvl="1" indent="-173038">
                <a:buFont typeface="Calibri" panose="020F0502020204030204" pitchFamily="34" charset="0"/>
                <a:buChar char="−"/>
              </a:pPr>
              <a:r>
                <a:rPr lang="en-US" sz="1200" dirty="0"/>
                <a:t>World read access</a:t>
              </a:r>
            </a:p>
            <a:p>
              <a:pPr marL="347663" lvl="1" indent="-173038">
                <a:buFont typeface="Calibri" panose="020F0502020204030204" pitchFamily="34" charset="0"/>
                <a:buChar char="−"/>
              </a:pPr>
              <a:r>
                <a:rPr lang="en-US" sz="1200" dirty="0"/>
                <a:t>Write access by “repository manager” only</a:t>
              </a:r>
            </a:p>
            <a:p>
              <a:pPr marL="347663" lvl="1" indent="-173038">
                <a:buFont typeface="Calibri" panose="020F0502020204030204" pitchFamily="34" charset="0"/>
                <a:buChar char="−"/>
              </a:pPr>
              <a:r>
                <a:rPr lang="en-US" sz="1200" dirty="0"/>
                <a:t>Should correspond to currently accepted ILC “baseline” designs</a:t>
              </a:r>
            </a:p>
            <a:p>
              <a:pPr marL="347663" lvl="1" indent="-173038">
                <a:buFont typeface="Calibri" panose="020F0502020204030204" pitchFamily="34" charset="0"/>
                <a:buChar char="−"/>
              </a:pPr>
              <a:r>
                <a:rPr lang="en-US" sz="1200" dirty="0"/>
                <a:t>Only merge-able with “release candidate” or “hotfix” branches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sz="1200" b="1" dirty="0"/>
                <a:t>Hotfix &amp; Release Candidate Branches</a:t>
              </a:r>
              <a:endParaRPr lang="en-US" sz="1200" dirty="0"/>
            </a:p>
            <a:p>
              <a:pPr marL="347663" lvl="1" indent="-173038">
                <a:buFont typeface="Calibri" panose="020F0502020204030204" pitchFamily="34" charset="0"/>
                <a:buChar char="−"/>
              </a:pPr>
              <a:r>
                <a:rPr lang="en-US" sz="1200" dirty="0"/>
                <a:t>Read/write access only be “core s/w development team” or users designated by these</a:t>
              </a:r>
            </a:p>
            <a:p>
              <a:pPr marL="347663" lvl="1" indent="-173038">
                <a:buFont typeface="Calibri" panose="020F0502020204030204" pitchFamily="34" charset="0"/>
                <a:buChar char="−"/>
              </a:pPr>
              <a:r>
                <a:rPr lang="en-US" sz="1200" dirty="0"/>
                <a:t>Apply s/w fixes or prepare releases, including applying unit test procedures to ensure e.g. </a:t>
              </a:r>
              <a:r>
                <a:rPr lang="en-US" sz="1200" dirty="0" smtClean="0"/>
                <a:t>Twiss </a:t>
              </a:r>
              <a:r>
                <a:rPr lang="en-US" sz="1200" dirty="0"/>
                <a:t>parameters correct and representative beams track to give conditions specified in interface documents.</a:t>
              </a:r>
            </a:p>
            <a:p>
              <a:pPr marL="347663" lvl="1" indent="-173038">
                <a:buFont typeface="Calibri" panose="020F0502020204030204" pitchFamily="34" charset="0"/>
                <a:buChar char="−"/>
              </a:pPr>
              <a:r>
                <a:rPr lang="en-US" sz="1200" dirty="0"/>
                <a:t>Final merge done with master branch by “repository manager” and  tagged with a release code and changes fully documented and checked with EDMS document procedures etc.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sz="1200" b="1" dirty="0"/>
                <a:t>Development branch</a:t>
              </a:r>
              <a:endParaRPr lang="en-US" sz="1200" dirty="0"/>
            </a:p>
            <a:p>
              <a:pPr marL="347663" lvl="1" indent="-173038">
                <a:buFont typeface="Calibri" panose="020F0502020204030204" pitchFamily="34" charset="0"/>
                <a:buChar char="−"/>
              </a:pPr>
              <a:r>
                <a:rPr lang="en-US" sz="1200" dirty="0" smtClean="0"/>
                <a:t>read/write by “core s/w </a:t>
              </a:r>
              <a:r>
                <a:rPr lang="en-US" sz="1200" dirty="0" err="1" smtClean="0"/>
                <a:t>develelopment</a:t>
              </a:r>
              <a:r>
                <a:rPr lang="en-US" sz="1200" dirty="0" smtClean="0"/>
                <a:t> team” and invited users (including CR branch managers)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sz="1200" b="1" dirty="0" smtClean="0"/>
                <a:t>Change </a:t>
              </a:r>
              <a:r>
                <a:rPr lang="en-US" sz="1200" b="1" dirty="0"/>
                <a:t>Request Branch</a:t>
              </a:r>
              <a:endParaRPr lang="en-US" sz="1200" dirty="0"/>
            </a:p>
            <a:p>
              <a:pPr marL="347663" lvl="1" indent="-173038">
                <a:buFont typeface="Calibri" panose="020F0502020204030204" pitchFamily="34" charset="0"/>
                <a:buChar char="−"/>
              </a:pPr>
              <a:r>
                <a:rPr lang="en-US" sz="1200" dirty="0"/>
                <a:t>Generated by “repository manager” for approved change requests and control handed over to required users as designated by the ILC CR process.</a:t>
              </a:r>
            </a:p>
            <a:p>
              <a:pPr marL="347663" lvl="1" indent="-173038">
                <a:buFont typeface="Calibri" panose="020F0502020204030204" pitchFamily="34" charset="0"/>
                <a:buChar char="−"/>
              </a:pPr>
              <a:r>
                <a:rPr lang="en-US" sz="1200" dirty="0"/>
                <a:t>Merges in to development branch upon completion and sign-off of CR process.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sz="1200" b="1" dirty="0"/>
                <a:t>Feature Addition Branch</a:t>
              </a:r>
              <a:endParaRPr lang="en-US" sz="1200" dirty="0"/>
            </a:p>
            <a:p>
              <a:pPr marL="347663" lvl="1" indent="-173038">
                <a:buFont typeface="Calibri" panose="020F0502020204030204" pitchFamily="34" charset="0"/>
                <a:buChar char="−"/>
              </a:pPr>
              <a:r>
                <a:rPr lang="en-US" sz="1200" dirty="0"/>
                <a:t>As above, but generated and controlled for s/w management purposes by “core s/w </a:t>
              </a:r>
              <a:r>
                <a:rPr lang="en-US" sz="1200" dirty="0" err="1"/>
                <a:t>devel</a:t>
              </a:r>
              <a:r>
                <a:rPr lang="en-US" sz="1200" dirty="0"/>
                <a:t> team”.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23416" y="2227391"/>
              <a:ext cx="3901751" cy="2834640"/>
              <a:chOff x="1828801" y="1436052"/>
              <a:chExt cx="3901751" cy="2834640"/>
            </a:xfrm>
          </p:grpSpPr>
          <p:grpSp>
            <p:nvGrpSpPr>
              <p:cNvPr id="24" name="Group 23"/>
              <p:cNvGrpSpPr>
                <a:grpSpLocks noChangeAspect="1"/>
              </p:cNvGrpSpPr>
              <p:nvPr/>
            </p:nvGrpSpPr>
            <p:grpSpPr>
              <a:xfrm>
                <a:off x="1828801" y="1436052"/>
                <a:ext cx="3901751" cy="2834640"/>
                <a:chOff x="0" y="0"/>
                <a:chExt cx="5486400" cy="3986106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0" y="0"/>
                  <a:ext cx="5486400" cy="3986106"/>
                  <a:chOff x="0" y="0"/>
                  <a:chExt cx="5486400" cy="3986106"/>
                </a:xfrm>
              </p:grpSpPr>
              <p:pic>
                <p:nvPicPr>
                  <p:cNvPr id="33" name="Picture 32"/>
                  <p:cNvPicPr/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1322281"/>
                    <a:ext cx="5486400" cy="266382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34" name="Picture 33"/>
                  <p:cNvPicPr/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5486400" cy="74041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cxnSp>
              <p:nvCxnSpPr>
                <p:cNvPr id="31" name="Straight Arrow Connector 30"/>
                <p:cNvCxnSpPr/>
                <p:nvPr/>
              </p:nvCxnSpPr>
              <p:spPr>
                <a:xfrm flipH="1">
                  <a:off x="3018367" y="3310361"/>
                  <a:ext cx="328074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 flipH="1">
                  <a:off x="3018368" y="3769174"/>
                  <a:ext cx="740706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Text Box 9"/>
              <p:cNvSpPr txBox="1"/>
              <p:nvPr/>
            </p:nvSpPr>
            <p:spPr>
              <a:xfrm>
                <a:off x="1886856" y="1991221"/>
                <a:ext cx="696024" cy="276999"/>
              </a:xfrm>
              <a:prstGeom prst="rect">
                <a:avLst/>
              </a:prstGeom>
              <a:solidFill>
                <a:srgbClr val="3366FF"/>
              </a:solidFill>
              <a:ln w="28575" cmpd="sng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kern="1200" dirty="0">
                    <a:solidFill>
                      <a:srgbClr val="000000"/>
                    </a:solidFill>
                    <a:effectLst/>
                    <a:latin typeface="Cambria"/>
                    <a:ea typeface="MS Mincho"/>
                    <a:cs typeface="Times New Roman"/>
                  </a:rPr>
                  <a:t>R2015a</a:t>
                </a:r>
                <a:endParaRPr lang="en-US" sz="700" dirty="0">
                  <a:effectLst/>
                  <a:latin typeface="Times"/>
                  <a:ea typeface="MS Mincho"/>
                  <a:cs typeface="Times New Roman"/>
                </a:endParaRPr>
              </a:p>
            </p:txBody>
          </p:sp>
          <p:sp>
            <p:nvSpPr>
              <p:cNvPr id="26" name="Text Box 10"/>
              <p:cNvSpPr txBox="1"/>
              <p:nvPr/>
            </p:nvSpPr>
            <p:spPr>
              <a:xfrm>
                <a:off x="3062514" y="1991221"/>
                <a:ext cx="705642" cy="276999"/>
              </a:xfrm>
              <a:prstGeom prst="rect">
                <a:avLst/>
              </a:prstGeom>
              <a:solidFill>
                <a:srgbClr val="3366FF"/>
              </a:solidFill>
              <a:ln w="28575" cmpd="sng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kern="1200">
                    <a:solidFill>
                      <a:srgbClr val="000000"/>
                    </a:solidFill>
                    <a:effectLst/>
                    <a:latin typeface="Cambria"/>
                    <a:ea typeface="MS Mincho"/>
                    <a:cs typeface="Times New Roman"/>
                  </a:rPr>
                  <a:t>R2015b</a:t>
                </a:r>
                <a:endParaRPr lang="en-US" sz="700">
                  <a:effectLst/>
                  <a:latin typeface="Times"/>
                  <a:ea typeface="MS Mincho"/>
                  <a:cs typeface="Times New Roman"/>
                </a:endParaRPr>
              </a:p>
            </p:txBody>
          </p:sp>
          <p:sp>
            <p:nvSpPr>
              <p:cNvPr id="27" name="Text Box 11"/>
              <p:cNvSpPr txBox="1"/>
              <p:nvPr/>
            </p:nvSpPr>
            <p:spPr>
              <a:xfrm>
                <a:off x="4619172" y="2009001"/>
                <a:ext cx="696024" cy="276999"/>
              </a:xfrm>
              <a:prstGeom prst="rect">
                <a:avLst/>
              </a:prstGeom>
              <a:solidFill>
                <a:srgbClr val="3366FF"/>
              </a:solidFill>
              <a:ln w="28575" cmpd="sng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kern="1200">
                    <a:solidFill>
                      <a:srgbClr val="000000"/>
                    </a:solidFill>
                    <a:effectLst/>
                    <a:latin typeface="Cambria"/>
                    <a:ea typeface="MS Mincho"/>
                    <a:cs typeface="Times New Roman"/>
                  </a:rPr>
                  <a:t>R2016a</a:t>
                </a:r>
                <a:endParaRPr lang="en-US" sz="700">
                  <a:effectLst/>
                  <a:latin typeface="Times"/>
                  <a:ea typeface="MS Mincho"/>
                  <a:cs typeface="Times New Roman"/>
                </a:endParaRPr>
              </a:p>
            </p:txBody>
          </p:sp>
          <p:sp>
            <p:nvSpPr>
              <p:cNvPr id="28" name="Text Box 3"/>
              <p:cNvSpPr txBox="1"/>
              <p:nvPr/>
            </p:nvSpPr>
            <p:spPr>
              <a:xfrm>
                <a:off x="4308468" y="3661230"/>
                <a:ext cx="460382" cy="2769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 cmpd="sng">
                <a:solidFill>
                  <a:srgbClr val="292934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kern="1200" dirty="0">
                    <a:solidFill>
                      <a:srgbClr val="000000"/>
                    </a:solidFill>
                    <a:effectLst/>
                    <a:latin typeface="Cambria"/>
                    <a:ea typeface="MS Mincho"/>
                    <a:cs typeface="Times New Roman"/>
                  </a:rPr>
                  <a:t>CR-</a:t>
                </a:r>
                <a:r>
                  <a:rPr lang="en-US" sz="1200" i="1" kern="1200" dirty="0" err="1">
                    <a:solidFill>
                      <a:srgbClr val="000000"/>
                    </a:solidFill>
                    <a:effectLst/>
                    <a:latin typeface="Cambria"/>
                    <a:ea typeface="MS Mincho"/>
                    <a:cs typeface="Times New Roman"/>
                  </a:rPr>
                  <a:t>i</a:t>
                </a:r>
                <a:endParaRPr lang="en-US" sz="1200" dirty="0">
                  <a:effectLst/>
                  <a:latin typeface="Times"/>
                  <a:ea typeface="MS Mincho"/>
                  <a:cs typeface="Times New Roman"/>
                </a:endParaRPr>
              </a:p>
            </p:txBody>
          </p:sp>
          <p:sp>
            <p:nvSpPr>
              <p:cNvPr id="29" name="Text Box 4"/>
              <p:cNvSpPr txBox="1"/>
              <p:nvPr/>
            </p:nvSpPr>
            <p:spPr>
              <a:xfrm>
                <a:off x="4568818" y="3991428"/>
                <a:ext cx="460382" cy="2769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 cmpd="sng">
                <a:solidFill>
                  <a:srgbClr val="292934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kern="1200" dirty="0">
                    <a:solidFill>
                      <a:srgbClr val="000000"/>
                    </a:solidFill>
                    <a:effectLst/>
                    <a:latin typeface="Cambria"/>
                    <a:ea typeface="MS Mincho"/>
                    <a:cs typeface="Times New Roman"/>
                  </a:rPr>
                  <a:t>CR-</a:t>
                </a:r>
                <a:r>
                  <a:rPr lang="en-US" sz="1200" i="1" kern="1200" dirty="0">
                    <a:solidFill>
                      <a:srgbClr val="000000"/>
                    </a:solidFill>
                    <a:effectLst/>
                    <a:latin typeface="Cambria"/>
                    <a:ea typeface="MS Mincho"/>
                    <a:cs typeface="Times New Roman"/>
                  </a:rPr>
                  <a:t>j</a:t>
                </a:r>
                <a:endParaRPr lang="en-US" sz="1200" dirty="0">
                  <a:effectLst/>
                  <a:latin typeface="Times"/>
                  <a:ea typeface="MS Mincho"/>
                  <a:cs typeface="Times New Roman"/>
                </a:endParaRPr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1512509" y="152400"/>
            <a:ext cx="6118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Software Management of ILC Lattice Repository</a:t>
            </a:r>
          </a:p>
        </p:txBody>
      </p:sp>
    </p:spTree>
    <p:extLst>
      <p:ext uri="{BB962C8B-B14F-4D97-AF65-F5344CB8AC3E}">
        <p14:creationId xmlns:p14="http://schemas.microsoft.com/office/powerpoint/2010/main" val="114912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>
          <a:xfrm>
            <a:off x="36000" y="6603601"/>
            <a:ext cx="1640400" cy="228600"/>
          </a:xfrm>
        </p:spPr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603600"/>
            <a:ext cx="2895600" cy="228600"/>
          </a:xfrm>
        </p:spPr>
        <p:txBody>
          <a:bodyPr/>
          <a:lstStyle/>
          <a:p>
            <a:r>
              <a:rPr lang="en-US" smtClean="0"/>
              <a:t>ALCW15 : Accelerator / M. Woodley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72600" y="6603600"/>
            <a:ext cx="640080" cy="228600"/>
          </a:xfrm>
        </p:spPr>
        <p:txBody>
          <a:bodyPr/>
          <a:lstStyle/>
          <a:p>
            <a:fld id="{CF47E85D-0D22-4F13-B3DA-41ACF745E043}" type="slidenum">
              <a:rPr lang="en-US" smtClean="0"/>
              <a:t>28</a:t>
            </a:fld>
            <a:r>
              <a:rPr lang="en-US" dirty="0" smtClean="0"/>
              <a:t> / </a:t>
            </a:r>
            <a:r>
              <a:rPr lang="en-US" dirty="0" smtClean="0"/>
              <a:t>30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81912" y="376666"/>
            <a:ext cx="1580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To Do List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1142286"/>
            <a:ext cx="8534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gather </a:t>
            </a:r>
            <a:r>
              <a:rPr lang="en-US" dirty="0" smtClean="0"/>
              <a:t>and integrate the </a:t>
            </a:r>
            <a:r>
              <a:rPr lang="en-US" dirty="0"/>
              <a:t>remaining files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err="1" smtClean="0">
                <a:solidFill>
                  <a:prstClr val="black"/>
                </a:solidFill>
              </a:rPr>
              <a:t>eSource</a:t>
            </a:r>
            <a:r>
              <a:rPr lang="en-US" dirty="0" smtClean="0">
                <a:solidFill>
                  <a:prstClr val="black"/>
                </a:solidFill>
              </a:rPr>
              <a:t> and </a:t>
            </a:r>
            <a:r>
              <a:rPr lang="en-US" dirty="0" err="1" smtClean="0">
                <a:solidFill>
                  <a:prstClr val="black"/>
                </a:solidFill>
              </a:rPr>
              <a:t>pSource</a:t>
            </a:r>
            <a:r>
              <a:rPr lang="en-US" dirty="0" smtClean="0">
                <a:solidFill>
                  <a:prstClr val="black"/>
                </a:solidFill>
              </a:rPr>
              <a:t> abort/</a:t>
            </a:r>
            <a:r>
              <a:rPr lang="en-US" dirty="0" err="1" smtClean="0">
                <a:solidFill>
                  <a:prstClr val="black"/>
                </a:solidFill>
              </a:rPr>
              <a:t>tuneup</a:t>
            </a:r>
            <a:r>
              <a:rPr lang="en-US" dirty="0" smtClean="0">
                <a:solidFill>
                  <a:prstClr val="black"/>
                </a:solidFill>
              </a:rPr>
              <a:t> lines, </a:t>
            </a:r>
            <a:r>
              <a:rPr lang="en-US" dirty="0">
                <a:solidFill>
                  <a:prstClr val="black"/>
                </a:solidFill>
              </a:rPr>
              <a:t>auxiliary source (?), …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/>
              <a:t>deck “cleanup”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>
                <a:solidFill>
                  <a:prstClr val="black"/>
                </a:solidFill>
              </a:rPr>
              <a:t>remove unused </a:t>
            </a:r>
            <a:r>
              <a:rPr lang="en-US" dirty="0" smtClean="0">
                <a:solidFill>
                  <a:prstClr val="black"/>
                </a:solidFill>
              </a:rPr>
              <a:t>stuff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eliminate redefinitions</a:t>
            </a:r>
            <a:endParaRPr lang="en-US" dirty="0">
              <a:solidFill>
                <a:prstClr val="black"/>
              </a:solidFill>
            </a:endParaRP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>
                <a:solidFill>
                  <a:prstClr val="black"/>
                </a:solidFill>
              </a:rPr>
              <a:t>make sure names </a:t>
            </a:r>
            <a:r>
              <a:rPr lang="en-US" dirty="0" smtClean="0">
                <a:solidFill>
                  <a:prstClr val="black"/>
                </a:solidFill>
              </a:rPr>
              <a:t>are unique and follow some kind of naming convention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make sure magnet L,TYPE, APERTURE attributes agree with EDMS lists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split magnets </a:t>
            </a:r>
            <a:r>
              <a:rPr lang="en-US" dirty="0" smtClean="0">
                <a:solidFill>
                  <a:prstClr val="black"/>
                </a:solidFill>
              </a:rPr>
              <a:t>consistently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/>
              <a:t>check that all quadrupole pole-tip field magnitudes are less than 9.6 </a:t>
            </a:r>
            <a:r>
              <a:rPr lang="en-US" dirty="0" err="1"/>
              <a:t>kG</a:t>
            </a:r>
            <a:r>
              <a:rPr lang="en-US" dirty="0"/>
              <a:t> @ 500 </a:t>
            </a:r>
            <a:r>
              <a:rPr lang="en-US" dirty="0" smtClean="0"/>
              <a:t>GeV</a:t>
            </a:r>
            <a:endParaRPr lang="en-US" dirty="0" smtClean="0">
              <a:solidFill>
                <a:prstClr val="black"/>
              </a:solidFill>
            </a:endParaRP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provide consistent definitions of input Twiss parameters for each file</a:t>
            </a:r>
            <a:endParaRPr lang="en-US" dirty="0">
              <a:solidFill>
                <a:srgbClr val="FF0000"/>
              </a:solidFill>
            </a:endParaRPr>
          </a:p>
          <a:p>
            <a:pPr marL="169863" lvl="1" indent="-169863">
              <a:buFont typeface="Arial" panose="020B0604020202020204" pitchFamily="34" charset="0"/>
              <a:buChar char="•"/>
            </a:pPr>
            <a:r>
              <a:rPr lang="en-US" dirty="0" smtClean="0"/>
              <a:t>verify earth’s </a:t>
            </a:r>
            <a:r>
              <a:rPr lang="en-US" dirty="0"/>
              <a:t>curvature following and vertical dispersion compensation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merge </a:t>
            </a:r>
            <a:r>
              <a:rPr lang="en-US" dirty="0" smtClean="0"/>
              <a:t>repository into EDMS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documentation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ramp up interaction with CFS group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check locations of </a:t>
            </a:r>
            <a:r>
              <a:rPr lang="en-US" dirty="0" err="1" smtClean="0">
                <a:solidFill>
                  <a:prstClr val="black"/>
                </a:solidFill>
              </a:rPr>
              <a:t>beamlines</a:t>
            </a:r>
            <a:r>
              <a:rPr lang="en-US" dirty="0" smtClean="0">
                <a:solidFill>
                  <a:prstClr val="black"/>
                </a:solidFill>
              </a:rPr>
              <a:t> in the tunnel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coordinate systems: is our Cartesian system centered at the IP the best system for defining a machine that follows the earth’s curvature?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28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>
          <a:xfrm>
            <a:off x="36000" y="6603601"/>
            <a:ext cx="1640400" cy="228600"/>
          </a:xfrm>
        </p:spPr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603600"/>
            <a:ext cx="2895600" cy="228600"/>
          </a:xfrm>
        </p:spPr>
        <p:txBody>
          <a:bodyPr/>
          <a:lstStyle/>
          <a:p>
            <a:r>
              <a:rPr lang="en-US" smtClean="0"/>
              <a:t>ALCW15 : Accelerator / M. Woodley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72600" y="6603600"/>
            <a:ext cx="640080" cy="228600"/>
          </a:xfrm>
        </p:spPr>
        <p:txBody>
          <a:bodyPr/>
          <a:lstStyle/>
          <a:p>
            <a:fld id="{CF47E85D-0D22-4F13-B3DA-41ACF745E043}" type="slidenum">
              <a:rPr lang="en-US" smtClean="0"/>
              <a:t>29</a:t>
            </a:fld>
            <a:r>
              <a:rPr lang="en-US" dirty="0" smtClean="0"/>
              <a:t> / </a:t>
            </a:r>
            <a:r>
              <a:rPr lang="en-US" dirty="0" smtClean="0"/>
              <a:t>30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70678" y="236689"/>
            <a:ext cx="3802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Conclusions and Outlook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996598"/>
            <a:ext cx="8534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using DESY EDMS system and SVN repository, MAD8 input files </a:t>
            </a:r>
            <a:r>
              <a:rPr lang="en-US" dirty="0"/>
              <a:t>corresponding to the TDR </a:t>
            </a:r>
            <a:r>
              <a:rPr lang="en-US" dirty="0" smtClean="0"/>
              <a:t>for the major accelerator systems of ILC have been gathered and integrated</a:t>
            </a:r>
            <a:endParaRPr lang="en-US" dirty="0"/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err="1" smtClean="0">
                <a:solidFill>
                  <a:prstClr val="black"/>
                </a:solidFill>
              </a:rPr>
              <a:t>eSource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 err="1" smtClean="0">
                <a:solidFill>
                  <a:prstClr val="black"/>
                </a:solidFill>
              </a:rPr>
              <a:t>pSource</a:t>
            </a:r>
            <a:r>
              <a:rPr lang="en-US" dirty="0" smtClean="0">
                <a:solidFill>
                  <a:prstClr val="black"/>
                </a:solidFill>
              </a:rPr>
              <a:t>, DRs, </a:t>
            </a:r>
            <a:r>
              <a:rPr lang="en-US" dirty="0" err="1" smtClean="0">
                <a:solidFill>
                  <a:prstClr val="black"/>
                </a:solidFill>
              </a:rPr>
              <a:t>eLET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 smtClean="0">
                <a:solidFill>
                  <a:prstClr val="black"/>
                </a:solidFill>
              </a:rPr>
              <a:t>and </a:t>
            </a:r>
            <a:r>
              <a:rPr lang="en-US" dirty="0" err="1" smtClean="0">
                <a:solidFill>
                  <a:prstClr val="black"/>
                </a:solidFill>
              </a:rPr>
              <a:t>pLET</a:t>
            </a:r>
            <a:endParaRPr lang="en-US" dirty="0">
              <a:solidFill>
                <a:prstClr val="black"/>
              </a:solidFill>
            </a:endParaRP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the geometry of these systems has been verified to match the current CFS layout  (sub-millimeter errors at Treaty Points)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order re-matching (Twiss) is complete for all subsystems</a:t>
            </a:r>
            <a:endParaRPr lang="en-US" dirty="0" smtClean="0">
              <a:solidFill>
                <a:prstClr val="black"/>
              </a:solidFill>
            </a:endParaRP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BDS subsystems downstream of BSY abort/</a:t>
            </a:r>
            <a:r>
              <a:rPr lang="en-US" dirty="0" err="1" smtClean="0">
                <a:solidFill>
                  <a:prstClr val="black"/>
                </a:solidFill>
              </a:rPr>
              <a:t>tuneup</a:t>
            </a:r>
            <a:r>
              <a:rPr lang="en-US" dirty="0" smtClean="0">
                <a:solidFill>
                  <a:prstClr val="black"/>
                </a:solidFill>
              </a:rPr>
              <a:t> extraction have not been matched … waiting for the results of </a:t>
            </a:r>
            <a:r>
              <a:rPr lang="en-US" dirty="0" smtClean="0">
                <a:solidFill>
                  <a:prstClr val="black"/>
                </a:solidFill>
              </a:rPr>
              <a:t>the CR002 </a:t>
            </a:r>
            <a:r>
              <a:rPr lang="en-US" dirty="0" smtClean="0">
                <a:solidFill>
                  <a:prstClr val="black"/>
                </a:solidFill>
              </a:rPr>
              <a:t>approval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MAD matching subroutines define the matching (what/where/how)</a:t>
            </a:r>
            <a:endParaRPr lang="en-US" dirty="0">
              <a:solidFill>
                <a:prstClr val="black"/>
              </a:solidFill>
            </a:endParaRP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next comes “deck cleanup” and standardization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magnet type definitions should agree with Benno’s list</a:t>
            </a:r>
          </a:p>
          <a:p>
            <a:pPr marL="346075" lvl="1" indent="-177800">
              <a:buFont typeface="Calibri" panose="020F0502020204030204" pitchFamily="34" charset="0"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split all magnets in half</a:t>
            </a:r>
            <a:endParaRPr lang="en-US" dirty="0">
              <a:solidFill>
                <a:prstClr val="black"/>
              </a:solidFill>
            </a:endParaRP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then comes documentation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dirty="0" smtClean="0"/>
              <a:t>start-to-end simulations, tuning simulations, 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6324" y="5203605"/>
            <a:ext cx="8531352" cy="1143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NOTE: the “final” initial release to the repository hasn’t happened yet … I’ll do it tonight. Those who are interested should download tomorrow or after …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11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>
          <a:xfrm>
            <a:off x="36000" y="6603601"/>
            <a:ext cx="1640400" cy="228600"/>
          </a:xfrm>
        </p:spPr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603600"/>
            <a:ext cx="2895600" cy="228600"/>
          </a:xfrm>
        </p:spPr>
        <p:txBody>
          <a:bodyPr/>
          <a:lstStyle/>
          <a:p>
            <a:r>
              <a:rPr lang="en-US" smtClean="0"/>
              <a:t>ALCW15 : Accelerator / M. Woodley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72600" y="6603600"/>
            <a:ext cx="640080" cy="228600"/>
          </a:xfrm>
        </p:spPr>
        <p:txBody>
          <a:bodyPr/>
          <a:lstStyle/>
          <a:p>
            <a:fld id="{CF47E85D-0D22-4F13-B3DA-41ACF745E043}" type="slidenum">
              <a:rPr lang="en-US" smtClean="0"/>
              <a:t>3</a:t>
            </a:fld>
            <a:r>
              <a:rPr lang="en-US" dirty="0" smtClean="0"/>
              <a:t> / </a:t>
            </a:r>
            <a:r>
              <a:rPr lang="en-US" dirty="0" smtClean="0"/>
              <a:t>30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87515"/>
            <a:ext cx="5486400" cy="20604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14600"/>
            <a:ext cx="5486400" cy="25367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267200"/>
            <a:ext cx="5486400" cy="22053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47678" y="229240"/>
            <a:ext cx="4648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EDMS: ILC TDR Design Register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5234748"/>
            <a:ext cx="28450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Thanks to Benno and to all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who helped to assemble the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brilliantly cross-referenced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EDMS document archive!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27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ALCW15 : Accelerator / M. Woodley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7E85D-0D22-4F13-B3DA-41ACF745E043}" type="slidenum">
              <a:rPr lang="en-US" smtClean="0"/>
              <a:pPr/>
              <a:t>30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88159" y="2736503"/>
            <a:ext cx="136768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/>
              <a:t>End</a:t>
            </a:r>
          </a:p>
          <a:p>
            <a:pPr algn="ctr"/>
            <a:r>
              <a:rPr lang="en-US" sz="2400" dirty="0" smtClean="0"/>
              <a:t>Thanks!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3408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>
          <a:xfrm>
            <a:off x="36000" y="6603601"/>
            <a:ext cx="1640400" cy="228600"/>
          </a:xfrm>
        </p:spPr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603600"/>
            <a:ext cx="2895600" cy="228600"/>
          </a:xfrm>
        </p:spPr>
        <p:txBody>
          <a:bodyPr/>
          <a:lstStyle/>
          <a:p>
            <a:r>
              <a:rPr lang="en-US" smtClean="0"/>
              <a:t>ALCW15 : Accelerator / M. Woodley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72600" y="6603600"/>
            <a:ext cx="640080" cy="228600"/>
          </a:xfrm>
        </p:spPr>
        <p:txBody>
          <a:bodyPr/>
          <a:lstStyle/>
          <a:p>
            <a:fld id="{CF47E85D-0D22-4F13-B3DA-41ACF745E043}" type="slidenum">
              <a:rPr lang="en-US" smtClean="0"/>
              <a:t>4</a:t>
            </a:fld>
            <a:r>
              <a:rPr lang="en-US" dirty="0" smtClean="0"/>
              <a:t> / </a:t>
            </a:r>
            <a:r>
              <a:rPr lang="en-US" dirty="0" smtClean="0"/>
              <a:t>30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46" y="1295400"/>
            <a:ext cx="3410379" cy="3657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871" y="1295400"/>
            <a:ext cx="4490884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47678" y="391180"/>
            <a:ext cx="4630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EDMS: Treaty Point Definitions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077062" y="5334000"/>
            <a:ext cx="2123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Absolutely essential!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02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>
          <a:xfrm>
            <a:off x="36000" y="6603601"/>
            <a:ext cx="1640400" cy="228600"/>
          </a:xfrm>
        </p:spPr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603600"/>
            <a:ext cx="2895600" cy="228600"/>
          </a:xfrm>
        </p:spPr>
        <p:txBody>
          <a:bodyPr/>
          <a:lstStyle/>
          <a:p>
            <a:r>
              <a:rPr lang="en-US" smtClean="0"/>
              <a:t>ALCW15 : Accelerator / M. Woodley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72600" y="6603600"/>
            <a:ext cx="640080" cy="228600"/>
          </a:xfrm>
        </p:spPr>
        <p:txBody>
          <a:bodyPr/>
          <a:lstStyle/>
          <a:p>
            <a:fld id="{CF47E85D-0D22-4F13-B3DA-41ACF745E043}" type="slidenum">
              <a:rPr lang="en-US" smtClean="0"/>
              <a:t>5</a:t>
            </a:fld>
            <a:r>
              <a:rPr lang="en-US" dirty="0" smtClean="0"/>
              <a:t> / </a:t>
            </a:r>
            <a:r>
              <a:rPr lang="en-US" dirty="0" smtClean="0"/>
              <a:t>30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210709"/>
              </p:ext>
            </p:extLst>
          </p:nvPr>
        </p:nvGraphicFramePr>
        <p:xfrm>
          <a:off x="137160" y="2098602"/>
          <a:ext cx="8869680" cy="369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6084"/>
                <a:gridCol w="700238"/>
                <a:gridCol w="1629878"/>
                <a:gridCol w="49834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subsystems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source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doc / file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ESOURCE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EDMS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D*0976695,B,1,1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ES2012a.zip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Design registry (exit of </a:t>
                      </a:r>
                      <a:r>
                        <a:rPr lang="en-US" sz="1400" dirty="0" err="1" smtClean="0"/>
                        <a:t>bunchers</a:t>
                      </a:r>
                      <a:r>
                        <a:rPr lang="en-US" sz="1400" dirty="0" smtClean="0"/>
                        <a:t> to end of ELTR)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EDR / PDR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EDMS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D*0960185,G,1,1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dtc04.zip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DTC04 lattice (3238.7 m DR circumference)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ERTML / PRTML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EDMS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ILC2021e_AV.zip from A. Saini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KCS lattice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EML / PML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DESY</a:t>
                      </a:r>
                    </a:p>
                    <a:p>
                      <a:pPr algn="ctr"/>
                      <a:r>
                        <a:rPr lang="en-US" sz="1400" dirty="0" err="1" smtClean="0"/>
                        <a:t>svn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ilclattice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-ml-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dks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_BL20120608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.r234.tar.gz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A. </a:t>
                      </a:r>
                      <a:r>
                        <a:rPr lang="en-US" sz="1400" dirty="0" err="1" smtClean="0"/>
                        <a:t>Valishev</a:t>
                      </a:r>
                      <a:r>
                        <a:rPr lang="en-US" sz="1400" dirty="0" smtClean="0"/>
                        <a:t> / B. List DKS lattice: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 smtClean="0"/>
                        <a:t>svn</a:t>
                      </a:r>
                      <a:r>
                        <a:rPr lang="en-US" sz="1400" baseline="0" dirty="0" smtClean="0"/>
                        <a:t> branch: ILC2012dks_ML_3RFU_VK201206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err="1" smtClean="0"/>
                        <a:t>svn</a:t>
                      </a:r>
                      <a:r>
                        <a:rPr lang="en-US" sz="1400" baseline="0" dirty="0" smtClean="0"/>
                        <a:t> folder: ml-dks-BL20120608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EBDS</a:t>
                      </a:r>
                      <a:r>
                        <a:rPr lang="en-US" sz="1400" baseline="0" dirty="0" smtClean="0"/>
                        <a:t> / PBDS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EDMS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D*0972985,B,1,2</a:t>
                      </a:r>
                    </a:p>
                    <a:p>
                      <a:pPr algn="ctr"/>
                      <a:r>
                        <a:rPr lang="en-US" sz="1400" dirty="0" smtClean="0"/>
                        <a:t>BDS2012b.zip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Glen White,</a:t>
                      </a:r>
                      <a:r>
                        <a:rPr lang="en-US" sz="1400" baseline="0" dirty="0" smtClean="0"/>
                        <a:t> Toshiyuki </a:t>
                      </a:r>
                      <a:r>
                        <a:rPr lang="en-US" sz="1400" baseline="0" dirty="0" err="1" smtClean="0"/>
                        <a:t>Okugi</a:t>
                      </a:r>
                      <a:r>
                        <a:rPr lang="en-US" sz="1400" baseline="0" dirty="0" smtClean="0"/>
                        <a:t>, </a:t>
                      </a:r>
                      <a:r>
                        <a:rPr lang="en-US" sz="1400" dirty="0" smtClean="0"/>
                        <a:t>Edu Marin, and others are updating the</a:t>
                      </a:r>
                      <a:r>
                        <a:rPr lang="en-US" sz="1400" baseline="0" dirty="0" smtClean="0"/>
                        <a:t> BDS lattices (tuning, collimation, MDI issues, etc.)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PSOURCE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EDMS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D*0977535,B,1,1</a:t>
                      </a:r>
                    </a:p>
                    <a:p>
                      <a:pPr algn="ctr"/>
                      <a:r>
                        <a:rPr lang="en-US" sz="1400" dirty="0" smtClean="0"/>
                        <a:t>ps-lattice-2012a.zip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W. Liu / W. </a:t>
                      </a:r>
                      <a:r>
                        <a:rPr lang="en-US" sz="1400" dirty="0" err="1" smtClean="0"/>
                        <a:t>Gai</a:t>
                      </a:r>
                      <a:r>
                        <a:rPr lang="en-US" sz="1400" dirty="0" smtClean="0"/>
                        <a:t> TDR lattice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described in IPAC2012 paper TUPPR041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31117" y="783849"/>
            <a:ext cx="5281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Deck Files Obtained and Integrated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9481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>
          <a:xfrm>
            <a:off x="36000" y="6603601"/>
            <a:ext cx="1640400" cy="228600"/>
          </a:xfrm>
        </p:spPr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603600"/>
            <a:ext cx="2895600" cy="228600"/>
          </a:xfrm>
        </p:spPr>
        <p:txBody>
          <a:bodyPr/>
          <a:lstStyle/>
          <a:p>
            <a:r>
              <a:rPr lang="en-US" smtClean="0"/>
              <a:t>ALCW15 : Accelerator / M. Woodley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72600" y="6603600"/>
            <a:ext cx="640080" cy="228600"/>
          </a:xfrm>
        </p:spPr>
        <p:txBody>
          <a:bodyPr/>
          <a:lstStyle/>
          <a:p>
            <a:fld id="{CF47E85D-0D22-4F13-B3DA-41ACF745E043}" type="slidenum">
              <a:rPr lang="en-US" smtClean="0"/>
              <a:t>6</a:t>
            </a:fld>
            <a:r>
              <a:rPr lang="en-US" dirty="0" smtClean="0"/>
              <a:t> / </a:t>
            </a:r>
            <a:r>
              <a:rPr lang="en-US" dirty="0" smtClean="0"/>
              <a:t>30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16140"/>
              </p:ext>
            </p:extLst>
          </p:nvPr>
        </p:nvGraphicFramePr>
        <p:xfrm>
          <a:off x="137160" y="591618"/>
          <a:ext cx="8869680" cy="592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456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subsystems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EDREXT / PDREXT</a:t>
                      </a:r>
                    </a:p>
                    <a:p>
                      <a:r>
                        <a:rPr lang="en-US" sz="1400" dirty="0" smtClean="0"/>
                        <a:t>EDRINJ</a:t>
                      </a:r>
                      <a:r>
                        <a:rPr lang="en-US" sz="1400" baseline="0" dirty="0" smtClean="0"/>
                        <a:t> / PDRINJ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created by MDW from:</a:t>
                      </a:r>
                    </a:p>
                    <a:p>
                      <a:pPr marL="168275" marR="0" lvl="0" indent="-1682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I. </a:t>
                      </a:r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Reichel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documents</a:t>
                      </a:r>
                    </a:p>
                    <a:p>
                      <a:pPr marL="168275" marR="0" lvl="0" indent="-1682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TDR text</a:t>
                      </a:r>
                    </a:p>
                    <a:p>
                      <a:pPr marL="168275" marR="0" lvl="0" indent="-1682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Treaty Point coordinate definitions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ETURN/PTURN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 smtClean="0"/>
                        <a:t>small</a:t>
                      </a:r>
                      <a:r>
                        <a:rPr lang="en-US" sz="1400" baseline="0" dirty="0" smtClean="0"/>
                        <a:t> geometry changes in horizontal and vertical doglegs </a:t>
                      </a:r>
                      <a:endParaRPr 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ELTL / PLTL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converted by MDW for DKS: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shorten ELTL FODO cell: 36.809 m to 36.688 m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(to keep</a:t>
                      </a:r>
                      <a:r>
                        <a:rPr lang="en-US" sz="1400" baseline="0" dirty="0" smtClean="0"/>
                        <a:t> LTL dogleg in previous location</a:t>
                      </a:r>
                      <a:r>
                        <a:rPr lang="en-US" sz="1400" dirty="0" smtClean="0"/>
                        <a:t>)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lengthen PLTL FODO cell: 36.016 m to 36.149 m (</a:t>
                      </a:r>
                      <a:r>
                        <a:rPr lang="el-GR" sz="1400" dirty="0" smtClean="0"/>
                        <a:t>Δ</a:t>
                      </a:r>
                      <a:r>
                        <a:rPr lang="en-US" sz="1400" dirty="0" smtClean="0"/>
                        <a:t>L = 47.224 m)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UPT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created by MDW (August 2014):</a:t>
                      </a:r>
                    </a:p>
                    <a:p>
                      <a:pPr marL="168275" marR="0" lvl="0" indent="-1682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END_EUND to target drift: L= 372.044 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EBSY1</a:t>
                      </a:r>
                      <a:r>
                        <a:rPr lang="en-US" sz="1400" baseline="0" dirty="0" smtClean="0"/>
                        <a:t> / EBSY2</a:t>
                      </a:r>
                    </a:p>
                    <a:p>
                      <a:r>
                        <a:rPr lang="en-US" sz="1400" baseline="0" dirty="0" smtClean="0"/>
                        <a:t>PBSY1 / PBSY2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Redefinition errors discovered during “deck integration”: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 smtClean="0"/>
                        <a:t>polarimeter</a:t>
                      </a:r>
                      <a:r>
                        <a:rPr lang="en-US" sz="1400" dirty="0" smtClean="0"/>
                        <a:t> chicanes were</a:t>
                      </a:r>
                      <a:r>
                        <a:rPr lang="en-US" sz="1400" baseline="0" dirty="0" smtClean="0"/>
                        <a:t> copied from *BSY2 to *BSY1 as separate </a:t>
                      </a:r>
                      <a:r>
                        <a:rPr lang="en-US" sz="1400" baseline="0" dirty="0" err="1" smtClean="0"/>
                        <a:t>laserwire</a:t>
                      </a:r>
                      <a:r>
                        <a:rPr lang="en-US" sz="1400" baseline="0" dirty="0" smtClean="0"/>
                        <a:t> detection chicanes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/>
                        <a:t>names of elements (bends and drifts) were not changed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/>
                        <a:t>names of parameters that defined bend and drift lengths were not changed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/>
                        <a:t>values of parameters that defined bend and drift lengths were changed in *BSY1 files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/>
                        <a:t>when *BSY1 file is loaded, LW chicane is 45.1 m long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/>
                        <a:t>when *BSY2 file is loaded, LW chicane is redefined to be 76.9 m long (</a:t>
                      </a:r>
                      <a:r>
                        <a:rPr lang="el-GR" sz="1400" dirty="0" smtClean="0"/>
                        <a:t>Δ</a:t>
                      </a:r>
                      <a:r>
                        <a:rPr lang="en-US" sz="1400" dirty="0" smtClean="0"/>
                        <a:t>L = 31.8 m)</a:t>
                      </a:r>
                      <a:endParaRPr lang="en-US" sz="1400" baseline="0" dirty="0" smtClean="0"/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TDR CFS coordinates include BSY LW chicanes that are each 31.8 m too long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PBDS was 0.95 m shorter than EBDS due to rematching between PBSY and PFFS, so:</a:t>
                      </a:r>
                    </a:p>
                    <a:p>
                      <a:pPr marL="168275" marR="0" indent="-1682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shorten PMPSCOL by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0.95 m</a:t>
                      </a:r>
                    </a:p>
                    <a:p>
                      <a:pPr marL="168275" marR="0" indent="-1682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modify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PBSY2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such that </a:t>
                      </a:r>
                      <a:r>
                        <a:rPr lang="en-US" sz="1400" b="1" u="sng" baseline="0" dirty="0" smtClean="0">
                          <a:solidFill>
                            <a:schemeClr val="tx1"/>
                          </a:solidFill>
                        </a:rPr>
                        <a:t>EBDS and PBDS are now identical</a:t>
                      </a:r>
                    </a:p>
                    <a:p>
                      <a:pPr marL="168275" marR="0" indent="-1682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redefine TDR CFS coordinates for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TPML2BDS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Treaty Point (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e+) 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to be symmetric w.r.t. IP with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TPS2EBDS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treaty point (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e-)</a:t>
                      </a:r>
                      <a:endParaRPr lang="en-US" sz="14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43968" y="28324"/>
            <a:ext cx="5056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Recreating the TDR CFS geometry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0130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>
          <a:xfrm>
            <a:off x="36000" y="6603601"/>
            <a:ext cx="1640400" cy="228600"/>
          </a:xfrm>
        </p:spPr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603600"/>
            <a:ext cx="2895600" cy="228600"/>
          </a:xfrm>
        </p:spPr>
        <p:txBody>
          <a:bodyPr/>
          <a:lstStyle/>
          <a:p>
            <a:r>
              <a:rPr lang="en-US" smtClean="0"/>
              <a:t>ALCW15 : Accelerator / M. Woodley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72600" y="6603600"/>
            <a:ext cx="640080" cy="228600"/>
          </a:xfrm>
        </p:spPr>
        <p:txBody>
          <a:bodyPr/>
          <a:lstStyle/>
          <a:p>
            <a:fld id="{CF47E85D-0D22-4F13-B3DA-41ACF745E043}" type="slidenum">
              <a:rPr lang="en-US" smtClean="0"/>
              <a:t>7</a:t>
            </a:fld>
            <a:r>
              <a:rPr lang="en-US" dirty="0" smtClean="0"/>
              <a:t> / </a:t>
            </a:r>
            <a:r>
              <a:rPr lang="en-US" dirty="0" smtClean="0"/>
              <a:t>30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81781" y="147212"/>
            <a:ext cx="5580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Damping Rings: Injection / Extraction</a:t>
            </a:r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67" y="838200"/>
            <a:ext cx="2474974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708" y="838200"/>
            <a:ext cx="2474974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549" y="838200"/>
            <a:ext cx="2402585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957714" y="4256456"/>
            <a:ext cx="7228572" cy="2077671"/>
            <a:chOff x="772428" y="4202668"/>
            <a:chExt cx="7228572" cy="2077671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428" y="4610420"/>
              <a:ext cx="7200001" cy="778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7368"/>
            <a:stretch/>
          </p:blipFill>
          <p:spPr bwMode="auto">
            <a:xfrm>
              <a:off x="772428" y="5469857"/>
              <a:ext cx="7228572" cy="731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72428" y="4202668"/>
              <a:ext cx="3255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From the TDR (v3.II, section 6.9):</a:t>
              </a:r>
              <a:endParaRPr lang="en-US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6477000" y="5067620"/>
              <a:ext cx="1495429" cy="3213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49139" y="5958968"/>
              <a:ext cx="4423290" cy="3213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617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5407"/>
            <a:ext cx="9144000" cy="526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>
          <a:xfrm>
            <a:off x="36000" y="6603601"/>
            <a:ext cx="1640400" cy="228600"/>
          </a:xfrm>
        </p:spPr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603600"/>
            <a:ext cx="2895600" cy="228600"/>
          </a:xfrm>
        </p:spPr>
        <p:txBody>
          <a:bodyPr/>
          <a:lstStyle/>
          <a:p>
            <a:r>
              <a:rPr lang="en-US" smtClean="0"/>
              <a:t>ALCW15 : Accelerator / M. Woodley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72600" y="6603600"/>
            <a:ext cx="640080" cy="228600"/>
          </a:xfrm>
        </p:spPr>
        <p:txBody>
          <a:bodyPr/>
          <a:lstStyle/>
          <a:p>
            <a:fld id="{CF47E85D-0D22-4F13-B3DA-41ACF745E043}" type="slidenum">
              <a:rPr lang="en-US" smtClean="0"/>
              <a:t>8</a:t>
            </a:fld>
            <a:r>
              <a:rPr lang="en-US" dirty="0" smtClean="0"/>
              <a:t> </a:t>
            </a:r>
            <a:r>
              <a:rPr lang="en-US" dirty="0" smtClean="0"/>
              <a:t>/30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920548" y="914400"/>
            <a:ext cx="93807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33 kickers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Σ</a:t>
            </a:r>
            <a:r>
              <a:rPr lang="el-GR" sz="1050" dirty="0" smtClean="0">
                <a:solidFill>
                  <a:schemeClr val="accent6">
                    <a:lumMod val="50000"/>
                  </a:schemeClr>
                </a:solidFill>
              </a:rPr>
              <a:t>θ</a:t>
            </a:r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 = 1.2 mrad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1620" y="914400"/>
            <a:ext cx="10086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septum 1 &amp; 2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BL = 18.1 </a:t>
            </a:r>
            <a:r>
              <a:rPr lang="en-US" sz="1050" dirty="0" err="1" smtClean="0">
                <a:solidFill>
                  <a:schemeClr val="accent6">
                    <a:lumMod val="50000"/>
                  </a:schemeClr>
                </a:solidFill>
              </a:rPr>
              <a:t>kG</a:t>
            </a:r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-m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22837" y="914400"/>
            <a:ext cx="8595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bend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BL = 21.9 </a:t>
            </a:r>
            <a:r>
              <a:rPr lang="en-US" sz="1050" dirty="0" err="1" smtClean="0">
                <a:solidFill>
                  <a:schemeClr val="accent6">
                    <a:lumMod val="50000"/>
                  </a:schemeClr>
                </a:solidFill>
              </a:rPr>
              <a:t>kG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369463" y="1744916"/>
            <a:ext cx="0" cy="228600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369463" y="2057924"/>
            <a:ext cx="0" cy="228600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87075" y="2267728"/>
            <a:ext cx="567784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84 mm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88368" y="5509736"/>
            <a:ext cx="601447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center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of PDR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INJ/EXT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straight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13721" y="5509736"/>
            <a:ext cx="744113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kicker #33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exit face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16740" y="5509736"/>
            <a:ext cx="697627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septum 1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exit face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57633" y="5509736"/>
            <a:ext cx="607860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TPS2DR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67216" y="4136690"/>
            <a:ext cx="14157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TPS2DR     </a:t>
            </a:r>
          </a:p>
          <a:p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94.410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0.350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-112.103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θ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240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rad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1279770" y="5029200"/>
            <a:ext cx="152400" cy="152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474999" y="238780"/>
            <a:ext cx="6194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Positron Damping Ring (DTC04): Injection</a:t>
            </a:r>
            <a:endParaRPr lang="en-US" sz="28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1475000" y="4572000"/>
            <a:ext cx="2138428" cy="510348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med" len="lg"/>
          </a:ln>
          <a:scene3d>
            <a:camera prst="orthographicFront">
              <a:rot lat="30000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55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>
          <a:xfrm>
            <a:off x="36000" y="6603601"/>
            <a:ext cx="1640400" cy="228600"/>
          </a:xfrm>
        </p:spPr>
        <p:txBody>
          <a:bodyPr/>
          <a:lstStyle/>
          <a:p>
            <a:r>
              <a:rPr lang="en-US" smtClean="0"/>
              <a:t>4/23/2015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603600"/>
            <a:ext cx="2895600" cy="228600"/>
          </a:xfrm>
        </p:spPr>
        <p:txBody>
          <a:bodyPr/>
          <a:lstStyle/>
          <a:p>
            <a:r>
              <a:rPr lang="en-US" smtClean="0"/>
              <a:t>ALCW15 : Accelerator / M. Woodley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72600" y="6603600"/>
            <a:ext cx="640080" cy="228600"/>
          </a:xfrm>
        </p:spPr>
        <p:txBody>
          <a:bodyPr/>
          <a:lstStyle/>
          <a:p>
            <a:fld id="{CF47E85D-0D22-4F13-B3DA-41ACF745E043}" type="slidenum">
              <a:rPr lang="en-US" smtClean="0"/>
              <a:t>9</a:t>
            </a:fld>
            <a:r>
              <a:rPr lang="en-US" dirty="0" smtClean="0"/>
              <a:t> / </a:t>
            </a:r>
            <a:r>
              <a:rPr lang="en-US" dirty="0" smtClean="0"/>
              <a:t>30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5832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353"/>
            <a:ext cx="9144000" cy="526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68225" y="914400"/>
            <a:ext cx="938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33 kickers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Σ</a:t>
            </a:r>
            <a:r>
              <a:rPr lang="el-GR" sz="1050" dirty="0" smtClean="0">
                <a:solidFill>
                  <a:schemeClr val="accent6">
                    <a:lumMod val="50000"/>
                  </a:schemeClr>
                </a:solidFill>
              </a:rPr>
              <a:t>θ</a:t>
            </a:r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 = 0.6 mrad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60818" y="914400"/>
            <a:ext cx="10086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septum 1 &amp; 2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BL = 18.1 </a:t>
            </a:r>
            <a:r>
              <a:rPr lang="en-US" sz="1050" dirty="0" err="1" smtClean="0">
                <a:solidFill>
                  <a:schemeClr val="accent6">
                    <a:lumMod val="50000"/>
                  </a:schemeClr>
                </a:solidFill>
              </a:rPr>
              <a:t>kG</a:t>
            </a:r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-m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1871" y="914400"/>
            <a:ext cx="8595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bend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BL = 21.9 </a:t>
            </a:r>
            <a:r>
              <a:rPr lang="en-US" sz="1050" dirty="0" err="1" smtClean="0">
                <a:solidFill>
                  <a:schemeClr val="accent6">
                    <a:lumMod val="50000"/>
                  </a:schemeClr>
                </a:solidFill>
              </a:rPr>
              <a:t>kG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989704" y="1744916"/>
            <a:ext cx="0" cy="228600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989704" y="2026664"/>
            <a:ext cx="0" cy="228600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07316" y="2267728"/>
            <a:ext cx="567784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42 mm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82168" y="5509736"/>
            <a:ext cx="601447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center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of PDR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INJ/EXT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straight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97424" y="5509736"/>
            <a:ext cx="675185" cy="5770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kicker #1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entrance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face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40652" y="5509736"/>
            <a:ext cx="697628" cy="5770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septum 1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entrance</a:t>
            </a: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face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57779" y="5509736"/>
            <a:ext cx="856325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TPDR2RTML</a:t>
            </a:r>
            <a:endParaRPr lang="en-US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5800" y="4235942"/>
            <a:ext cx="13388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TPDR2RTML   </a:t>
            </a:r>
          </a:p>
          <a:p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94.410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0.350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106.988 m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l-GR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θ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0.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240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rad</a:t>
            </a:r>
            <a:endParaRPr lang="pl-PL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8001000" y="5029200"/>
            <a:ext cx="152400" cy="152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867400" y="4693664"/>
            <a:ext cx="2057400" cy="38100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376382" y="238780"/>
            <a:ext cx="6391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Positron Damping Ring (DTC04): Extraction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5868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4197</TotalTime>
  <Words>3800</Words>
  <Application>Microsoft Office PowerPoint</Application>
  <PresentationFormat>On-screen Show (4:3)</PresentationFormat>
  <Paragraphs>1563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Woodley</dc:creator>
  <cp:lastModifiedBy>Woodley, Mark D.</cp:lastModifiedBy>
  <cp:revision>160</cp:revision>
  <dcterms:created xsi:type="dcterms:W3CDTF">2014-09-02T20:04:00Z</dcterms:created>
  <dcterms:modified xsi:type="dcterms:W3CDTF">2015-04-23T04:32:17Z</dcterms:modified>
</cp:coreProperties>
</file>