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300" r:id="rId2"/>
    <p:sldId id="301" r:id="rId3"/>
    <p:sldId id="302" r:id="rId4"/>
    <p:sldId id="331" r:id="rId5"/>
    <p:sldId id="339" r:id="rId6"/>
    <p:sldId id="340" r:id="rId7"/>
    <p:sldId id="332" r:id="rId8"/>
    <p:sldId id="334" r:id="rId9"/>
    <p:sldId id="306" r:id="rId10"/>
    <p:sldId id="341" r:id="rId11"/>
    <p:sldId id="308" r:id="rId12"/>
    <p:sldId id="307" r:id="rId13"/>
    <p:sldId id="315" r:id="rId14"/>
    <p:sldId id="338" r:id="rId15"/>
    <p:sldId id="309" r:id="rId16"/>
    <p:sldId id="319" r:id="rId17"/>
    <p:sldId id="310" r:id="rId18"/>
  </p:sldIdLst>
  <p:sldSz cx="9144000" cy="6858000" type="screen4x3"/>
  <p:notesSz cx="6669088" cy="98726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800080"/>
    <a:srgbClr val="FFCC00"/>
    <a:srgbClr val="008000"/>
    <a:srgbClr val="0000FF"/>
    <a:srgbClr val="FF0000"/>
    <a:srgbClr val="0066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63" autoAdjust="0"/>
  </p:normalViewPr>
  <p:slideViewPr>
    <p:cSldViewPr snapToGrid="0">
      <p:cViewPr>
        <p:scale>
          <a:sx n="100" d="100"/>
          <a:sy n="100" d="100"/>
        </p:scale>
        <p:origin x="-1144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3096" y="-102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82" tIns="47239" rIns="94482" bIns="47239" numCol="1" anchor="t" anchorCtr="0" compatLnSpc="1">
            <a:prstTxWarp prst="textNoShape">
              <a:avLst/>
            </a:prstTxWarp>
          </a:bodyPr>
          <a:lstStyle>
            <a:lvl1pPr defTabSz="946150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82" tIns="47239" rIns="94482" bIns="47239" numCol="1" anchor="t" anchorCtr="0" compatLnSpc="1">
            <a:prstTxWarp prst="textNoShape">
              <a:avLst/>
            </a:prstTxWarp>
          </a:bodyPr>
          <a:lstStyle>
            <a:lvl1pPr algn="r" defTabSz="946150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82" tIns="47239" rIns="94482" bIns="47239" numCol="1" anchor="b" anchorCtr="0" compatLnSpc="1">
            <a:prstTxWarp prst="textNoShape">
              <a:avLst/>
            </a:prstTxWarp>
          </a:bodyPr>
          <a:lstStyle>
            <a:lvl1pPr defTabSz="946150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375775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82" tIns="47239" rIns="94482" bIns="47239" numCol="1" anchor="b" anchorCtr="0" compatLnSpc="1">
            <a:prstTxWarp prst="textNoShape">
              <a:avLst/>
            </a:prstTxWarp>
          </a:bodyPr>
          <a:lstStyle>
            <a:lvl1pPr algn="r" defTabSz="946150">
              <a:defRPr sz="1300"/>
            </a:lvl1pPr>
          </a:lstStyle>
          <a:p>
            <a:pPr>
              <a:defRPr/>
            </a:pPr>
            <a:fld id="{5935AA34-7B43-4F83-99B6-3068C089778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94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13" tIns="45207" rIns="90413" bIns="45207" numCol="1" anchor="t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84003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13" tIns="45207" rIns="90413" bIns="45207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57238"/>
            <a:ext cx="4948237" cy="3711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99000"/>
            <a:ext cx="4859337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13" tIns="45207" rIns="90413" bIns="452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6413"/>
            <a:ext cx="2916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13" tIns="45207" rIns="90413" bIns="45207" numCol="1" anchor="b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6413"/>
            <a:ext cx="28400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13" tIns="45207" rIns="90413" bIns="45207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pPr>
              <a:defRPr/>
            </a:pPr>
            <a:fld id="{F34F04DA-8ACC-4F84-AD3D-F4BDE522DD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385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8C3562-C648-48E8-946C-A9553AFC32A7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8C573C-8AE2-4652-96D7-BADD1C46BBC1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6A5773-18EB-4B43-A706-6369B63FCAC0}" type="slidenum">
              <a:rPr lang="fr-FR" smtClean="0"/>
              <a:pPr/>
              <a:t>11</a:t>
            </a:fld>
            <a:endParaRPr lang="fr-FR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CAF311-9F7F-4152-9083-F64386D07668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C98971-C3ED-4976-B76A-D283BAF0FFC4}" type="slidenum">
              <a:rPr lang="fr-FR" smtClean="0"/>
              <a:pPr/>
              <a:t>13</a:t>
            </a:fld>
            <a:endParaRPr 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C98971-C3ED-4976-B76A-D283BAF0FFC4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FD733-FA00-4721-8A6F-02183F1CBBCB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2B73B3-011E-4ACC-926F-27E6FE8E11BB}" type="slidenum">
              <a:rPr lang="fr-FR" smtClean="0"/>
              <a:pPr/>
              <a:t>16</a:t>
            </a:fld>
            <a:endParaRPr lang="fr-FR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BD77FD-50B7-4466-96CE-EBE9A2D9CCD7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668FD8-B653-43C1-A1D1-716A2A3411FE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CB76E7-E48F-4713-9C39-AA2214955814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8C573C-8AE2-4652-96D7-BADD1C46BBC1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8C573C-8AE2-4652-96D7-BADD1C46BBC1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8C573C-8AE2-4652-96D7-BADD1C46BBC1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13175" y="9396413"/>
            <a:ext cx="28400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13" tIns="45207" rIns="90413" bIns="45207" anchor="b"/>
          <a:lstStyle/>
          <a:p>
            <a:pPr algn="r" defTabSz="903288"/>
            <a:fld id="{9E1DC57A-8E76-4B99-B734-9B8A2F45C7B0}" type="slidenum">
              <a:rPr lang="fr-FR" sz="1200"/>
              <a:pPr algn="r" defTabSz="903288"/>
              <a:t>7</a:t>
            </a:fld>
            <a:endParaRPr lang="fr-FR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13175" y="9396413"/>
            <a:ext cx="28400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13" tIns="45207" rIns="90413" bIns="45207" anchor="b"/>
          <a:lstStyle/>
          <a:p>
            <a:pPr algn="r" defTabSz="903288"/>
            <a:fld id="{0AC0CDB6-43D2-452E-BEC0-5FA6007BE719}" type="slidenum">
              <a:rPr lang="fr-FR" sz="1200"/>
              <a:pPr algn="r" defTabSz="903288"/>
              <a:t>8</a:t>
            </a:fld>
            <a:endParaRPr lang="fr-FR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F4C43-694B-412C-853D-53A4CAFAE817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 userDrawn="1"/>
        </p:nvSpPr>
        <p:spPr bwMode="auto">
          <a:xfrm>
            <a:off x="0" y="0"/>
            <a:ext cx="9144000" cy="619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285750" y="6567488"/>
            <a:ext cx="1905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>
                <a:solidFill>
                  <a:srgbClr val="4040FF"/>
                </a:solidFill>
              </a:rPr>
              <a:t>IPN Lyon</a:t>
            </a:r>
          </a:p>
        </p:txBody>
      </p:sp>
      <p:sp>
        <p:nvSpPr>
          <p:cNvPr id="6" name="Rectangle 11"/>
          <p:cNvSpPr>
            <a:spLocks noChangeArrowheads="1"/>
          </p:cNvSpPr>
          <p:nvPr userDrawn="1"/>
        </p:nvSpPr>
        <p:spPr bwMode="auto">
          <a:xfrm>
            <a:off x="0" y="6543675"/>
            <a:ext cx="91440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fr-FR" sz="1200" dirty="0">
                <a:solidFill>
                  <a:srgbClr val="4040FF"/>
                </a:solidFill>
              </a:rPr>
              <a:t>ILD </a:t>
            </a:r>
            <a:r>
              <a:rPr lang="fr-FR" sz="1200" dirty="0" err="1" smtClean="0">
                <a:solidFill>
                  <a:srgbClr val="4040FF"/>
                </a:solidFill>
              </a:rPr>
              <a:t>integration</a:t>
            </a:r>
            <a:endParaRPr lang="fr-FR" sz="1200" dirty="0">
              <a:solidFill>
                <a:srgbClr val="4040FF"/>
              </a:solidFill>
            </a:endParaRPr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228600" y="6523038"/>
            <a:ext cx="8739188" cy="1587"/>
          </a:xfrm>
          <a:prstGeom prst="line">
            <a:avLst/>
          </a:prstGeom>
          <a:noFill/>
          <a:ln w="38100">
            <a:solidFill>
              <a:srgbClr val="4040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Line 17"/>
          <p:cNvSpPr>
            <a:spLocks noChangeShapeType="1"/>
          </p:cNvSpPr>
          <p:nvPr userDrawn="1"/>
        </p:nvSpPr>
        <p:spPr bwMode="auto">
          <a:xfrm>
            <a:off x="2268538" y="627063"/>
            <a:ext cx="6696075" cy="0"/>
          </a:xfrm>
          <a:prstGeom prst="line">
            <a:avLst/>
          </a:prstGeom>
          <a:noFill/>
          <a:ln w="50800">
            <a:solidFill>
              <a:srgbClr val="404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9" name="Rectangle 30"/>
          <p:cNvSpPr>
            <a:spLocks noChangeArrowheads="1"/>
          </p:cNvSpPr>
          <p:nvPr userDrawn="1"/>
        </p:nvSpPr>
        <p:spPr bwMode="auto">
          <a:xfrm>
            <a:off x="8943975" y="601663"/>
            <a:ext cx="200025" cy="50800"/>
          </a:xfrm>
          <a:prstGeom prst="rect">
            <a:avLst/>
          </a:prstGeom>
          <a:gradFill rotWithShape="1">
            <a:gsLst>
              <a:gs pos="0">
                <a:srgbClr val="4040FF"/>
              </a:gs>
              <a:gs pos="100000">
                <a:srgbClr val="4040FF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" name="Rectangle 31"/>
          <p:cNvSpPr>
            <a:spLocks noChangeArrowheads="1"/>
          </p:cNvSpPr>
          <p:nvPr userDrawn="1"/>
        </p:nvSpPr>
        <p:spPr bwMode="auto">
          <a:xfrm>
            <a:off x="0" y="592138"/>
            <a:ext cx="114300" cy="47625"/>
          </a:xfrm>
          <a:prstGeom prst="rect">
            <a:avLst/>
          </a:prstGeom>
          <a:gradFill rotWithShape="1">
            <a:gsLst>
              <a:gs pos="0">
                <a:srgbClr val="4040FF"/>
              </a:gs>
              <a:gs pos="100000">
                <a:srgbClr val="4040FF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1" name="Rectangle 32"/>
          <p:cNvSpPr>
            <a:spLocks noChangeArrowheads="1"/>
          </p:cNvSpPr>
          <p:nvPr userDrawn="1"/>
        </p:nvSpPr>
        <p:spPr bwMode="auto">
          <a:xfrm>
            <a:off x="2220913" y="601663"/>
            <a:ext cx="114300" cy="50800"/>
          </a:xfrm>
          <a:prstGeom prst="rect">
            <a:avLst/>
          </a:prstGeom>
          <a:gradFill rotWithShape="1">
            <a:gsLst>
              <a:gs pos="0">
                <a:srgbClr val="4040FF">
                  <a:gamma/>
                  <a:tint val="0"/>
                  <a:invGamma/>
                </a:srgbClr>
              </a:gs>
              <a:gs pos="100000">
                <a:srgbClr val="4040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2" name="Picture 39" descr="Signature UCBL logo 2006"/>
          <p:cNvPicPr>
            <a:picLocks noChangeAspect="1" noChangeArrowheads="1"/>
          </p:cNvPicPr>
          <p:nvPr userDrawn="1"/>
        </p:nvPicPr>
        <p:blipFill>
          <a:blip r:embed="rId2" cstate="print"/>
          <a:srcRect l="11292" t="17175" r="12741" b="18106"/>
          <a:stretch>
            <a:fillRect/>
          </a:stretch>
        </p:blipFill>
        <p:spPr bwMode="auto">
          <a:xfrm>
            <a:off x="5187950" y="0"/>
            <a:ext cx="966788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8" descr="IN2P3Filaire-Q_SignV copi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0"/>
            <a:ext cx="106997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0"/>
          <p:cNvSpPr>
            <a:spLocks noChangeArrowheads="1"/>
          </p:cNvSpPr>
          <p:nvPr userDrawn="1"/>
        </p:nvSpPr>
        <p:spPr bwMode="auto">
          <a:xfrm>
            <a:off x="6007100" y="6546850"/>
            <a:ext cx="31369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fr-FR" sz="1200" dirty="0" smtClean="0">
                <a:solidFill>
                  <a:srgbClr val="4040FF"/>
                </a:solidFill>
              </a:rPr>
              <a:t>April 2015</a:t>
            </a:r>
            <a:endParaRPr lang="fr-FR" sz="1200" dirty="0">
              <a:solidFill>
                <a:srgbClr val="4040FF"/>
              </a:solidFill>
            </a:endParaRPr>
          </a:p>
        </p:txBody>
      </p:sp>
      <p:pic>
        <p:nvPicPr>
          <p:cNvPr id="16" name="Picture 54" descr="Logo IPL 2010_0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0350" y="125413"/>
            <a:ext cx="995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22388"/>
            <a:ext cx="9144000" cy="1260475"/>
          </a:xfrm>
        </p:spPr>
        <p:txBody>
          <a:bodyPr/>
          <a:lstStyle>
            <a:lvl1pPr algn="ctr">
              <a:defRPr sz="28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95475" y="3086100"/>
            <a:ext cx="5419725" cy="2381250"/>
          </a:xfrm>
          <a:solidFill>
            <a:srgbClr val="FFFFFF">
              <a:alpha val="50000"/>
            </a:srgbClr>
          </a:solidFill>
          <a:ln/>
        </p:spPr>
        <p:txBody>
          <a:bodyPr anchor="ctr"/>
          <a:lstStyle>
            <a:lvl1pPr marL="0" indent="0" algn="ctr">
              <a:buFontTx/>
              <a:buNone/>
              <a:defRPr b="1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84150"/>
            <a:ext cx="1409700" cy="94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0263" y="0"/>
            <a:ext cx="1963737" cy="63452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0"/>
            <a:ext cx="5741988" cy="63452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re. Texte et clip multi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0"/>
            <a:ext cx="7620000" cy="528638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85875" y="796925"/>
            <a:ext cx="3852863" cy="55483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élément multimédia 3"/>
          <p:cNvSpPr>
            <a:spLocks noGrp="1"/>
          </p:cNvSpPr>
          <p:nvPr>
            <p:ph type="media" sz="half" idx="2"/>
          </p:nvPr>
        </p:nvSpPr>
        <p:spPr>
          <a:xfrm>
            <a:off x="5291138" y="796925"/>
            <a:ext cx="3852862" cy="5548313"/>
          </a:xfrm>
        </p:spPr>
        <p:txBody>
          <a:bodyPr/>
          <a:lstStyle/>
          <a:p>
            <a:pPr lvl="0"/>
            <a:endParaRPr lang="fr-FR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796925"/>
            <a:ext cx="3852863" cy="554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91138" y="796925"/>
            <a:ext cx="3852862" cy="554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6200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796925"/>
            <a:ext cx="7858125" cy="5548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1285875" y="550863"/>
            <a:ext cx="7858125" cy="0"/>
          </a:xfrm>
          <a:prstGeom prst="line">
            <a:avLst/>
          </a:prstGeom>
          <a:noFill/>
          <a:ln w="25400">
            <a:solidFill>
              <a:srgbClr val="404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 userDrawn="1"/>
        </p:nvSpPr>
        <p:spPr bwMode="auto">
          <a:xfrm>
            <a:off x="285750" y="6567488"/>
            <a:ext cx="1905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>
                <a:solidFill>
                  <a:srgbClr val="4040FF"/>
                </a:solidFill>
              </a:rPr>
              <a:t>IPN Lyon</a:t>
            </a:r>
          </a:p>
        </p:txBody>
      </p:sp>
      <p:sp>
        <p:nvSpPr>
          <p:cNvPr id="4112" name="Rectangle 16"/>
          <p:cNvSpPr>
            <a:spLocks noChangeArrowheads="1"/>
          </p:cNvSpPr>
          <p:nvPr userDrawn="1"/>
        </p:nvSpPr>
        <p:spPr bwMode="auto">
          <a:xfrm>
            <a:off x="0" y="6543675"/>
            <a:ext cx="91440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fr-FR" sz="1400" dirty="0">
                <a:solidFill>
                  <a:srgbClr val="4040FF"/>
                </a:solidFill>
              </a:rPr>
              <a:t>ILD </a:t>
            </a:r>
            <a:r>
              <a:rPr lang="fr-FR" sz="1400" dirty="0" err="1" smtClean="0">
                <a:solidFill>
                  <a:srgbClr val="4040FF"/>
                </a:solidFill>
              </a:rPr>
              <a:t>Integration</a:t>
            </a:r>
            <a:endParaRPr lang="fr-FR" sz="1400" dirty="0"/>
          </a:p>
        </p:txBody>
      </p:sp>
      <p:sp>
        <p:nvSpPr>
          <p:cNvPr id="4113" name="Text Box 17"/>
          <p:cNvSpPr txBox="1">
            <a:spLocks noChangeArrowheads="1"/>
          </p:cNvSpPr>
          <p:nvPr userDrawn="1"/>
        </p:nvSpPr>
        <p:spPr bwMode="auto">
          <a:xfrm>
            <a:off x="7783513" y="6551613"/>
            <a:ext cx="11795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GB" sz="1200">
                <a:solidFill>
                  <a:srgbClr val="4040FF"/>
                </a:solidFill>
              </a:rPr>
              <a:t>Page </a:t>
            </a:r>
            <a:fld id="{0C2CC214-FD63-4439-BE3F-22657B8D4021}" type="slidenum">
              <a:rPr lang="en-GB" sz="1200">
                <a:solidFill>
                  <a:srgbClr val="4040FF"/>
                </a:solidFill>
              </a:rPr>
              <a:pPr algn="r" eaLnBrk="0" hangingPunct="0">
                <a:defRPr/>
              </a:pPr>
              <a:t>‹#›</a:t>
            </a:fld>
            <a:endParaRPr lang="en-GB" sz="1200">
              <a:solidFill>
                <a:srgbClr val="4040FF"/>
              </a:solidFill>
            </a:endParaRPr>
          </a:p>
        </p:txBody>
      </p:sp>
      <p:sp>
        <p:nvSpPr>
          <p:cNvPr id="4114" name="Line 18"/>
          <p:cNvSpPr>
            <a:spLocks noChangeShapeType="1"/>
          </p:cNvSpPr>
          <p:nvPr userDrawn="1"/>
        </p:nvSpPr>
        <p:spPr bwMode="auto">
          <a:xfrm>
            <a:off x="1257300" y="6513513"/>
            <a:ext cx="7710488" cy="11112"/>
          </a:xfrm>
          <a:prstGeom prst="line">
            <a:avLst/>
          </a:prstGeom>
          <a:noFill/>
          <a:ln w="25400">
            <a:solidFill>
              <a:srgbClr val="4040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15" name="AutoShape 19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7296150" y="6581775"/>
            <a:ext cx="838200" cy="228600"/>
          </a:xfrm>
          <a:prstGeom prst="actionButtonBackPrevious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241300"/>
            <a:ext cx="9239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404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9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3.jpeg"/><Relationship Id="rId5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4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3.png"/><Relationship Id="rId5" Type="http://schemas.openxmlformats.org/officeDocument/2006/relationships/image" Target="../media/image15.jpeg"/><Relationship Id="rId6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1.jpeg"/><Relationship Id="rId5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343026"/>
            <a:ext cx="9144000" cy="1104899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rgbClr val="FF9900"/>
                </a:solidFill>
                <a:effectLst/>
              </a:rPr>
              <a:t>ILD </a:t>
            </a:r>
            <a:r>
              <a:rPr lang="fr-FR" dirty="0" err="1" smtClean="0">
                <a:solidFill>
                  <a:srgbClr val="FF9900"/>
                </a:solidFill>
                <a:effectLst/>
              </a:rPr>
              <a:t>Integration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b="0" i="1" dirty="0" smtClean="0">
                <a:solidFill>
                  <a:schemeClr val="tx1"/>
                </a:solidFill>
                <a:effectLst/>
              </a:rPr>
              <a:t>DHCAL Barrel and </a:t>
            </a:r>
            <a:r>
              <a:rPr lang="fr-FR" b="0" i="1" dirty="0" err="1" smtClean="0">
                <a:solidFill>
                  <a:schemeClr val="tx1"/>
                </a:solidFill>
                <a:effectLst/>
              </a:rPr>
              <a:t>Endcaps</a:t>
            </a:r>
            <a:endParaRPr lang="fr-FR" b="0" i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95475" y="5276850"/>
            <a:ext cx="5419725" cy="1152524"/>
          </a:xfrm>
          <a:solidFill>
            <a:srgbClr val="FFFFFF">
              <a:alpha val="50195"/>
            </a:srgbClr>
          </a:solidFill>
        </p:spPr>
        <p:txBody>
          <a:bodyPr/>
          <a:lstStyle/>
          <a:p>
            <a:pPr eaLnBrk="1" hangingPunct="1"/>
            <a:r>
              <a:rPr lang="fr-FR" sz="2000" dirty="0" smtClean="0">
                <a:sym typeface="Wingdings 2" pitchFamily="18" charset="2"/>
              </a:rPr>
              <a:t>Jean-Christophe </a:t>
            </a:r>
            <a:r>
              <a:rPr lang="fr-FR" sz="2000" dirty="0" err="1" smtClean="0">
                <a:sym typeface="Wingdings 2" pitchFamily="18" charset="2"/>
              </a:rPr>
              <a:t>Ianigro</a:t>
            </a:r>
            <a:r>
              <a:rPr lang="fr-FR" sz="2000" dirty="0" smtClean="0">
                <a:sym typeface="Wingdings 2" pitchFamily="18" charset="2"/>
              </a:rPr>
              <a:t> &amp; Imad </a:t>
            </a:r>
            <a:r>
              <a:rPr lang="fr-FR" sz="2000" dirty="0" err="1" smtClean="0">
                <a:sym typeface="Wingdings 2" pitchFamily="18" charset="2"/>
              </a:rPr>
              <a:t>Laktineh</a:t>
            </a:r>
            <a:endParaRPr lang="fr-FR" sz="2000" b="0" dirty="0" smtClean="0">
              <a:sym typeface="Wingdings 2" pitchFamily="18" charset="2"/>
            </a:endParaRPr>
          </a:p>
          <a:p>
            <a:pPr eaLnBrk="1" hangingPunct="1"/>
            <a:r>
              <a:rPr lang="fr-FR" sz="2000" b="0" dirty="0" smtClean="0">
                <a:sym typeface="Wingdings 2" pitchFamily="18" charset="2"/>
              </a:rPr>
              <a:t>- IPN Lyon -</a:t>
            </a:r>
          </a:p>
        </p:txBody>
      </p:sp>
      <p:pic>
        <p:nvPicPr>
          <p:cNvPr id="4" name="Picture 15" descr="C:\Users\ianigro\AppData\Local\Temp\DHCAL_BArrel_Endcaps_3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49" y="2573924"/>
            <a:ext cx="2640013" cy="264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501" y="1016000"/>
            <a:ext cx="8372475" cy="3146425"/>
          </a:xfrm>
        </p:spPr>
        <p:txBody>
          <a:bodyPr/>
          <a:lstStyle/>
          <a:p>
            <a:pPr eaLnBrk="1" hangingPunct="1"/>
            <a:r>
              <a:rPr lang="fr-FR" dirty="0" err="1" smtClean="0"/>
              <a:t>Endcap</a:t>
            </a:r>
            <a:r>
              <a:rPr lang="fr-FR" dirty="0" smtClean="0"/>
              <a:t> Building in </a:t>
            </a:r>
            <a:r>
              <a:rPr lang="fr-FR" dirty="0" err="1" smtClean="0"/>
              <a:t>Assembly</a:t>
            </a:r>
            <a:r>
              <a:rPr lang="fr-FR" dirty="0" smtClean="0"/>
              <a:t> Hall : 4 modules  x 2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 : scenario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2533" name="Text Box 12"/>
          <p:cNvSpPr txBox="1">
            <a:spLocks noChangeArrowheads="1"/>
          </p:cNvSpPr>
          <p:nvPr/>
        </p:nvSpPr>
        <p:spPr bwMode="auto">
          <a:xfrm>
            <a:off x="66674" y="1550941"/>
            <a:ext cx="608647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i="1" dirty="0" smtClean="0"/>
              <a:t>Building </a:t>
            </a:r>
            <a:r>
              <a:rPr lang="fr-FR" sz="1600" b="1" i="1" dirty="0" err="1" smtClean="0"/>
              <a:t>Method</a:t>
            </a:r>
            <a:endParaRPr lang="fr-FR" sz="1600" b="1" i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b="1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1</a:t>
            </a:r>
            <a:r>
              <a:rPr lang="fr-FR" sz="1600" dirty="0" smtClean="0"/>
              <a:t> : Modules transport by normal truck to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Hall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b="1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</a:t>
            </a:r>
            <a:r>
              <a:rPr lang="fr-FR" sz="1600" b="1" dirty="0"/>
              <a:t>2 : </a:t>
            </a:r>
            <a:r>
              <a:rPr lang="fr-FR" sz="1600" dirty="0" err="1" smtClean="0"/>
              <a:t>Endcap</a:t>
            </a:r>
            <a:r>
              <a:rPr lang="fr-FR" sz="1600" dirty="0" smtClean="0"/>
              <a:t> structure transport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b="1" dirty="0" err="1"/>
              <a:t>Step</a:t>
            </a:r>
            <a:r>
              <a:rPr lang="fr-FR" sz="1600" b="1" dirty="0"/>
              <a:t> </a:t>
            </a:r>
            <a:r>
              <a:rPr lang="fr-FR" sz="1600" b="1" dirty="0" smtClean="0"/>
              <a:t>3 </a:t>
            </a:r>
            <a:r>
              <a:rPr lang="fr-FR" sz="1600" b="1" dirty="0"/>
              <a:t>: </a:t>
            </a:r>
            <a:r>
              <a:rPr lang="fr-FR" sz="1600" dirty="0"/>
              <a:t>Modules </a:t>
            </a:r>
            <a:r>
              <a:rPr lang="fr-FR" sz="1600" dirty="0" err="1"/>
              <a:t>assembly</a:t>
            </a:r>
            <a:r>
              <a:rPr lang="fr-FR" sz="1600" dirty="0"/>
              <a:t> </a:t>
            </a:r>
            <a:r>
              <a:rPr lang="fr-FR" sz="1600" dirty="0" smtClean="0"/>
              <a:t>on the structure</a:t>
            </a:r>
            <a:endParaRPr lang="fr-FR" sz="1600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smtClean="0"/>
              <a:t>4 </a:t>
            </a:r>
            <a:r>
              <a:rPr lang="fr-FR" sz="1600" dirty="0"/>
              <a:t>modules in position on </a:t>
            </a:r>
            <a:r>
              <a:rPr lang="fr-FR" sz="1600" dirty="0" err="1"/>
              <a:t>specific</a:t>
            </a:r>
            <a:r>
              <a:rPr lang="fr-FR" sz="1600" dirty="0"/>
              <a:t> </a:t>
            </a:r>
            <a:r>
              <a:rPr lang="fr-FR" sz="1600" dirty="0" err="1" smtClean="0"/>
              <a:t>tool</a:t>
            </a:r>
            <a:r>
              <a:rPr lang="fr-FR" sz="1600" dirty="0"/>
              <a:t> </a:t>
            </a:r>
            <a:r>
              <a:rPr lang="fr-FR" sz="1600" dirty="0" smtClean="0"/>
              <a:t>&amp; </a:t>
            </a:r>
            <a:r>
              <a:rPr lang="fr-FR" sz="1600" dirty="0" err="1" smtClean="0"/>
              <a:t>screwing</a:t>
            </a:r>
            <a:endParaRPr lang="fr-FR" sz="1600" dirty="0"/>
          </a:p>
          <a:p>
            <a:pPr lvl="1">
              <a:spcBef>
                <a:spcPct val="50000"/>
              </a:spcBef>
            </a:pPr>
            <a:endParaRPr lang="fr-FR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8" t="31450" r="12872" b="30075"/>
          <a:stretch/>
        </p:blipFill>
        <p:spPr bwMode="auto">
          <a:xfrm>
            <a:off x="5105844" y="4349256"/>
            <a:ext cx="3795268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972175" y="3204628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Module </a:t>
            </a:r>
            <a:r>
              <a:rPr lang="fr-FR" sz="1600" dirty="0" err="1" smtClean="0"/>
              <a:t>weight</a:t>
            </a:r>
            <a:r>
              <a:rPr lang="fr-FR" sz="1600" dirty="0" smtClean="0"/>
              <a:t> = 50 t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290593" y="3681333"/>
            <a:ext cx="852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Road to </a:t>
            </a:r>
            <a:endParaRPr lang="fr-FR" sz="1400" dirty="0"/>
          </a:p>
        </p:txBody>
      </p:sp>
      <p:sp>
        <p:nvSpPr>
          <p:cNvPr id="6" name="Flèche vers le bas 5"/>
          <p:cNvSpPr/>
          <p:nvPr/>
        </p:nvSpPr>
        <p:spPr>
          <a:xfrm>
            <a:off x="7486649" y="3681333"/>
            <a:ext cx="142875" cy="667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gauche 7"/>
          <p:cNvSpPr/>
          <p:nvPr/>
        </p:nvSpPr>
        <p:spPr>
          <a:xfrm>
            <a:off x="4438650" y="5129211"/>
            <a:ext cx="667194" cy="119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346" y="1345260"/>
            <a:ext cx="2272766" cy="187581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373905"/>
            <a:ext cx="3324186" cy="29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52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endcap-16-sides+ring 8 sides insi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009775"/>
            <a:ext cx="2843988" cy="3114676"/>
          </a:xfrm>
          <a:prstGeom prst="rect">
            <a:avLst/>
          </a:prstGeom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</a:t>
            </a:r>
            <a:r>
              <a:rPr lang="fr-FR" sz="1800" dirty="0" err="1" smtClean="0"/>
              <a:t>Integration</a:t>
            </a:r>
            <a:r>
              <a:rPr lang="fr-FR" sz="1800" dirty="0" smtClean="0"/>
              <a:t> - 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082675"/>
            <a:ext cx="8372475" cy="1462088"/>
          </a:xfrm>
        </p:spPr>
        <p:txBody>
          <a:bodyPr/>
          <a:lstStyle/>
          <a:p>
            <a:pPr eaLnBrk="1" hangingPunct="1"/>
            <a:r>
              <a:rPr lang="fr-FR" dirty="0" smtClean="0"/>
              <a:t>Ring </a:t>
            </a:r>
            <a:r>
              <a:rPr lang="fr-FR" dirty="0" err="1" smtClean="0"/>
              <a:t>built</a:t>
            </a:r>
            <a:r>
              <a:rPr lang="fr-FR" dirty="0" smtClean="0"/>
              <a:t> in </a:t>
            </a:r>
            <a:r>
              <a:rPr lang="fr-FR" dirty="0" err="1" smtClean="0"/>
              <a:t>Industry</a:t>
            </a:r>
            <a:r>
              <a:rPr lang="fr-FR" dirty="0" smtClean="0"/>
              <a:t> : 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/>
            <a:r>
              <a:rPr lang="fr-FR" dirty="0" err="1" smtClean="0"/>
              <a:t>Placed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ECAL </a:t>
            </a:r>
            <a:r>
              <a:rPr lang="fr-FR" dirty="0" err="1" smtClean="0"/>
              <a:t>endcap</a:t>
            </a: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1374043" y="1826418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3321" name="Text Box 23"/>
          <p:cNvSpPr txBox="1">
            <a:spLocks noChangeArrowheads="1"/>
          </p:cNvSpPr>
          <p:nvPr/>
        </p:nvSpPr>
        <p:spPr bwMode="auto">
          <a:xfrm>
            <a:off x="3423412" y="1133065"/>
            <a:ext cx="2356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>
                <a:solidFill>
                  <a:srgbClr val="FF0000"/>
                </a:solidFill>
              </a:rPr>
              <a:t>8 </a:t>
            </a:r>
            <a:r>
              <a:rPr lang="fr-FR" b="1" dirty="0" smtClean="0">
                <a:solidFill>
                  <a:srgbClr val="FF0000"/>
                </a:solidFill>
              </a:rPr>
              <a:t>modules x 2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329" name="Text Box 31"/>
          <p:cNvSpPr txBox="1">
            <a:spLocks noChangeArrowheads="1"/>
          </p:cNvSpPr>
          <p:nvPr/>
        </p:nvSpPr>
        <p:spPr bwMode="auto">
          <a:xfrm>
            <a:off x="6086475" y="2419350"/>
            <a:ext cx="110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2578043" y="2368336"/>
            <a:ext cx="3201561" cy="2900362"/>
            <a:chOff x="4563840" y="1828800"/>
            <a:chExt cx="5980372" cy="4638675"/>
          </a:xfrm>
        </p:grpSpPr>
        <p:pic>
          <p:nvPicPr>
            <p:cNvPr id="32" name="Image 31" descr="module_ring-16side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63840" y="2276474"/>
              <a:ext cx="4295488" cy="3629025"/>
            </a:xfrm>
            <a:prstGeom prst="rect">
              <a:avLst/>
            </a:prstGeom>
          </p:spPr>
        </p:pic>
        <p:sp>
          <p:nvSpPr>
            <p:cNvPr id="13322" name="Line 24"/>
            <p:cNvSpPr>
              <a:spLocks noChangeShapeType="1"/>
            </p:cNvSpPr>
            <p:nvPr/>
          </p:nvSpPr>
          <p:spPr bwMode="auto">
            <a:xfrm>
              <a:off x="5553075" y="4724400"/>
              <a:ext cx="0" cy="800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23" name="Line 25"/>
            <p:cNvSpPr>
              <a:spLocks noChangeShapeType="1"/>
            </p:cNvSpPr>
            <p:nvPr/>
          </p:nvSpPr>
          <p:spPr bwMode="auto">
            <a:xfrm>
              <a:off x="7896225" y="5629275"/>
              <a:ext cx="0" cy="800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24" name="Line 26"/>
            <p:cNvSpPr>
              <a:spLocks noChangeShapeType="1"/>
            </p:cNvSpPr>
            <p:nvPr/>
          </p:nvSpPr>
          <p:spPr bwMode="auto">
            <a:xfrm>
              <a:off x="5534024" y="5524500"/>
              <a:ext cx="2371725" cy="942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25" name="Text Box 27"/>
            <p:cNvSpPr txBox="1">
              <a:spLocks noChangeArrowheads="1"/>
            </p:cNvSpPr>
            <p:nvPr/>
          </p:nvSpPr>
          <p:spPr bwMode="auto">
            <a:xfrm>
              <a:off x="6276973" y="5524500"/>
              <a:ext cx="1619250" cy="590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 smtClean="0"/>
                <a:t>1704</a:t>
              </a:r>
              <a:endParaRPr lang="fr-FR" dirty="0"/>
            </a:p>
          </p:txBody>
        </p:sp>
        <p:sp>
          <p:nvSpPr>
            <p:cNvPr id="13326" name="Line 28"/>
            <p:cNvSpPr>
              <a:spLocks noChangeShapeType="1"/>
            </p:cNvSpPr>
            <p:nvPr/>
          </p:nvSpPr>
          <p:spPr bwMode="auto">
            <a:xfrm flipV="1">
              <a:off x="5124450" y="1838325"/>
              <a:ext cx="0" cy="962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27" name="Line 29"/>
            <p:cNvSpPr>
              <a:spLocks noChangeShapeType="1"/>
            </p:cNvSpPr>
            <p:nvPr/>
          </p:nvSpPr>
          <p:spPr bwMode="auto">
            <a:xfrm flipV="1">
              <a:off x="8591550" y="3114675"/>
              <a:ext cx="0" cy="1076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28" name="Line 30"/>
            <p:cNvSpPr>
              <a:spLocks noChangeShapeType="1"/>
            </p:cNvSpPr>
            <p:nvPr/>
          </p:nvSpPr>
          <p:spPr bwMode="auto">
            <a:xfrm>
              <a:off x="5133974" y="1828800"/>
              <a:ext cx="3476625" cy="1314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30" name="Text Box 32"/>
            <p:cNvSpPr txBox="1">
              <a:spLocks noChangeArrowheads="1"/>
            </p:cNvSpPr>
            <p:nvPr/>
          </p:nvSpPr>
          <p:spPr bwMode="auto">
            <a:xfrm>
              <a:off x="6759208" y="2009775"/>
              <a:ext cx="1598979" cy="609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 smtClean="0"/>
                <a:t>2541</a:t>
              </a:r>
            </a:p>
          </p:txBody>
        </p:sp>
        <p:sp>
          <p:nvSpPr>
            <p:cNvPr id="13331" name="Line 33"/>
            <p:cNvSpPr>
              <a:spLocks noChangeShapeType="1"/>
            </p:cNvSpPr>
            <p:nvPr/>
          </p:nvSpPr>
          <p:spPr bwMode="auto">
            <a:xfrm>
              <a:off x="8115301" y="5476875"/>
              <a:ext cx="485774" cy="219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32" name="Line 34"/>
            <p:cNvSpPr>
              <a:spLocks noChangeShapeType="1"/>
            </p:cNvSpPr>
            <p:nvPr/>
          </p:nvSpPr>
          <p:spPr bwMode="auto">
            <a:xfrm>
              <a:off x="8553450" y="4200525"/>
              <a:ext cx="476250" cy="190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33" name="Line 35"/>
            <p:cNvSpPr>
              <a:spLocks noChangeShapeType="1"/>
            </p:cNvSpPr>
            <p:nvPr/>
          </p:nvSpPr>
          <p:spPr bwMode="auto">
            <a:xfrm flipV="1">
              <a:off x="8582025" y="4371974"/>
              <a:ext cx="438150" cy="1323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34" name="Text Box 36"/>
            <p:cNvSpPr txBox="1">
              <a:spLocks noChangeArrowheads="1"/>
            </p:cNvSpPr>
            <p:nvPr/>
          </p:nvSpPr>
          <p:spPr bwMode="auto">
            <a:xfrm>
              <a:off x="8553450" y="4829106"/>
              <a:ext cx="1990762" cy="590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 smtClean="0"/>
                <a:t>1092</a:t>
              </a:r>
            </a:p>
          </p:txBody>
        </p:sp>
      </p:grpSp>
      <p:sp>
        <p:nvSpPr>
          <p:cNvPr id="13335" name="Text Box 37"/>
          <p:cNvSpPr txBox="1">
            <a:spLocks noChangeArrowheads="1"/>
          </p:cNvSpPr>
          <p:nvPr/>
        </p:nvSpPr>
        <p:spPr bwMode="auto">
          <a:xfrm>
            <a:off x="233362" y="5270060"/>
            <a:ext cx="32617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Ring </a:t>
            </a:r>
            <a:r>
              <a:rPr lang="fr-FR" dirty="0" err="1"/>
              <a:t>weight</a:t>
            </a:r>
            <a:r>
              <a:rPr lang="fr-FR" dirty="0"/>
              <a:t> </a:t>
            </a:r>
            <a:r>
              <a:rPr lang="fr-FR" dirty="0" smtClean="0"/>
              <a:t>: 2.3 x 8 = </a:t>
            </a:r>
            <a:r>
              <a:rPr lang="fr-FR" b="1" dirty="0" smtClean="0">
                <a:solidFill>
                  <a:srgbClr val="FF0000"/>
                </a:solidFill>
              </a:rPr>
              <a:t>18.4 </a:t>
            </a:r>
            <a:r>
              <a:rPr lang="fr-FR" b="1" dirty="0">
                <a:solidFill>
                  <a:srgbClr val="FF0000"/>
                </a:solidFill>
              </a:rPr>
              <a:t>t</a:t>
            </a:r>
          </a:p>
        </p:txBody>
      </p:sp>
      <p:pic>
        <p:nvPicPr>
          <p:cNvPr id="33" name="Image 32" descr="barrel_endcap_ring-16sid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76975" y="572713"/>
            <a:ext cx="1498937" cy="1265612"/>
          </a:xfrm>
          <a:prstGeom prst="rect">
            <a:avLst/>
          </a:prstGeom>
        </p:spPr>
      </p:pic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044584" y="679966"/>
            <a:ext cx="1390649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2xrings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 flipV="1">
            <a:off x="5450679" y="724674"/>
            <a:ext cx="1888333" cy="139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>
            <a:stCxn id="34" idx="3"/>
          </p:cNvCxnSpPr>
          <p:nvPr/>
        </p:nvCxnSpPr>
        <p:spPr>
          <a:xfrm>
            <a:off x="5435233" y="864632"/>
            <a:ext cx="1314451" cy="886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80974" y="5995987"/>
            <a:ext cx="51149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Ring </a:t>
            </a:r>
            <a:r>
              <a:rPr lang="fr-FR" sz="1600" dirty="0" smtClean="0"/>
              <a:t>( 18.4 + 8 ) + </a:t>
            </a:r>
            <a:r>
              <a:rPr lang="fr-FR" sz="1600" dirty="0"/>
              <a:t>Barrel </a:t>
            </a:r>
            <a:r>
              <a:rPr lang="fr-FR" sz="1600" dirty="0" err="1" smtClean="0"/>
              <a:t>endcap</a:t>
            </a:r>
            <a:r>
              <a:rPr lang="fr-FR" sz="1600" dirty="0" smtClean="0"/>
              <a:t> (290 ) = </a:t>
            </a:r>
            <a:r>
              <a:rPr lang="fr-FR" sz="1600" dirty="0" smtClean="0">
                <a:solidFill>
                  <a:srgbClr val="FF0000"/>
                </a:solidFill>
              </a:rPr>
              <a:t>316.4 t </a:t>
            </a:r>
            <a:endParaRPr lang="fr-FR" sz="1600" dirty="0">
              <a:solidFill>
                <a:srgbClr val="FF0000"/>
              </a:solidFill>
            </a:endParaRPr>
          </a:p>
        </p:txBody>
      </p:sp>
      <p:sp useBgFill="1">
        <p:nvSpPr>
          <p:cNvPr id="29" name="Text Box 38"/>
          <p:cNvSpPr txBox="1">
            <a:spLocks noChangeArrowheads="1"/>
          </p:cNvSpPr>
          <p:nvPr/>
        </p:nvSpPr>
        <p:spPr bwMode="auto">
          <a:xfrm>
            <a:off x="6638924" y="5995987"/>
            <a:ext cx="2052639" cy="338554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err="1" smtClean="0"/>
              <a:t>Screwed</a:t>
            </a:r>
            <a:r>
              <a:rPr lang="fr-FR" sz="1600" dirty="0" smtClean="0"/>
              <a:t> on </a:t>
            </a:r>
            <a:r>
              <a:rPr lang="fr-FR" sz="1600" dirty="0" err="1" smtClean="0"/>
              <a:t>endcap</a:t>
            </a:r>
            <a:endParaRPr lang="fr-FR" sz="1600" dirty="0"/>
          </a:p>
        </p:txBody>
      </p:sp>
      <p:grpSp>
        <p:nvGrpSpPr>
          <p:cNvPr id="35" name="Groupe 34"/>
          <p:cNvGrpSpPr/>
          <p:nvPr/>
        </p:nvGrpSpPr>
        <p:grpSpPr>
          <a:xfrm>
            <a:off x="7799387" y="724674"/>
            <a:ext cx="1201738" cy="2061389"/>
            <a:chOff x="6864350" y="2743200"/>
            <a:chExt cx="1984375" cy="3057525"/>
          </a:xfrm>
        </p:grpSpPr>
        <p:pic>
          <p:nvPicPr>
            <p:cNvPr id="37" name="Picture 33" descr="ensemble_yoke_barrel"/>
            <p:cNvPicPr>
              <a:picLocks noChangeAspect="1" noChangeArrowheads="1"/>
            </p:cNvPicPr>
            <p:nvPr/>
          </p:nvPicPr>
          <p:blipFill>
            <a:blip r:embed="rId6" cstate="print"/>
            <a:srcRect l="13023" t="3893" r="40195"/>
            <a:stretch>
              <a:fillRect/>
            </a:stretch>
          </p:blipFill>
          <p:spPr bwMode="auto">
            <a:xfrm>
              <a:off x="6864350" y="2743200"/>
              <a:ext cx="1984375" cy="305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8515350" y="4076700"/>
              <a:ext cx="88900" cy="4286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40" name="Connecteur droit avec flèche 39"/>
          <p:cNvCxnSpPr>
            <a:stCxn id="34" idx="3"/>
          </p:cNvCxnSpPr>
          <p:nvPr/>
        </p:nvCxnSpPr>
        <p:spPr>
          <a:xfrm>
            <a:off x="5435233" y="864632"/>
            <a:ext cx="3356342" cy="903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045" y="2860862"/>
            <a:ext cx="3735998" cy="2993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endcapmodule-16si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373" y="1219750"/>
            <a:ext cx="5309302" cy="5332899"/>
          </a:xfrm>
          <a:prstGeom prst="rect">
            <a:avLst/>
          </a:prstGeom>
        </p:spPr>
      </p:pic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</a:t>
            </a:r>
            <a:r>
              <a:rPr lang="fr-FR" sz="1800" dirty="0" err="1" smtClean="0"/>
              <a:t>integration</a:t>
            </a:r>
            <a:r>
              <a:rPr lang="fr-FR" sz="1800" dirty="0" smtClean="0"/>
              <a:t/>
            </a:r>
            <a:br>
              <a:rPr lang="fr-FR" sz="1800" dirty="0" smtClean="0"/>
            </a:br>
            <a:endParaRPr lang="fr-FR" sz="1800" i="1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3375" y="1082675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One module : </a:t>
            </a:r>
            <a:r>
              <a:rPr lang="fr-FR" b="1" dirty="0" smtClean="0">
                <a:solidFill>
                  <a:srgbClr val="FF0000"/>
                </a:solidFill>
              </a:rPr>
              <a:t>192 GRPC </a:t>
            </a:r>
            <a:r>
              <a:rPr lang="fr-FR" b="1" dirty="0" err="1" smtClean="0">
                <a:solidFill>
                  <a:srgbClr val="FF0000"/>
                </a:solidFill>
              </a:rPr>
              <a:t>inserted</a:t>
            </a:r>
            <a:r>
              <a:rPr lang="fr-FR" b="1" dirty="0" smtClean="0">
                <a:solidFill>
                  <a:srgbClr val="FF0000"/>
                </a:solidFill>
              </a:rPr>
              <a:t> in </a:t>
            </a:r>
            <a:r>
              <a:rPr lang="fr-FR" b="1" dirty="0" err="1" smtClean="0">
                <a:solidFill>
                  <a:srgbClr val="FF0000"/>
                </a:solidFill>
              </a:rPr>
              <a:t>Assembly</a:t>
            </a:r>
            <a:r>
              <a:rPr lang="fr-FR" b="1" dirty="0" smtClean="0">
                <a:solidFill>
                  <a:srgbClr val="FF0000"/>
                </a:solidFill>
              </a:rPr>
              <a:t> Hall 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>
            <a:off x="3238501" y="5048251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>
            <a:off x="5238751" y="5800726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299" name="Line 15"/>
          <p:cNvSpPr>
            <a:spLocks noChangeShapeType="1"/>
          </p:cNvSpPr>
          <p:nvPr/>
        </p:nvSpPr>
        <p:spPr bwMode="auto">
          <a:xfrm>
            <a:off x="3228976" y="5743576"/>
            <a:ext cx="2019299" cy="6953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00" name="Text Box 18"/>
          <p:cNvSpPr txBox="1">
            <a:spLocks noChangeArrowheads="1"/>
          </p:cNvSpPr>
          <p:nvPr/>
        </p:nvSpPr>
        <p:spPr bwMode="auto">
          <a:xfrm>
            <a:off x="3905251" y="5724526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3655</a:t>
            </a:r>
            <a:endParaRPr lang="fr-FR" sz="1400" dirty="0"/>
          </a:p>
        </p:txBody>
      </p:sp>
      <p:sp>
        <p:nvSpPr>
          <p:cNvPr id="12301" name="Line 19"/>
          <p:cNvSpPr>
            <a:spLocks noChangeShapeType="1"/>
          </p:cNvSpPr>
          <p:nvPr/>
        </p:nvSpPr>
        <p:spPr bwMode="auto">
          <a:xfrm>
            <a:off x="5143501" y="5229226"/>
            <a:ext cx="457199" cy="1523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02" name="Line 20"/>
          <p:cNvSpPr>
            <a:spLocks noChangeShapeType="1"/>
          </p:cNvSpPr>
          <p:nvPr/>
        </p:nvSpPr>
        <p:spPr bwMode="auto">
          <a:xfrm>
            <a:off x="5257801" y="5905501"/>
            <a:ext cx="32385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03" name="Line 21"/>
          <p:cNvSpPr>
            <a:spLocks noChangeShapeType="1"/>
          </p:cNvSpPr>
          <p:nvPr/>
        </p:nvSpPr>
        <p:spPr bwMode="auto">
          <a:xfrm flipV="1">
            <a:off x="5581651" y="5362576"/>
            <a:ext cx="0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04" name="Line 22"/>
          <p:cNvSpPr>
            <a:spLocks noChangeShapeType="1"/>
          </p:cNvSpPr>
          <p:nvPr/>
        </p:nvSpPr>
        <p:spPr bwMode="auto">
          <a:xfrm flipV="1">
            <a:off x="3257551" y="1752599"/>
            <a:ext cx="19049" cy="13620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05" name="Line 23"/>
          <p:cNvSpPr>
            <a:spLocks noChangeShapeType="1"/>
          </p:cNvSpPr>
          <p:nvPr/>
        </p:nvSpPr>
        <p:spPr bwMode="auto">
          <a:xfrm flipH="1" flipV="1">
            <a:off x="4476750" y="2714624"/>
            <a:ext cx="1" cy="8382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306" name="Line 24"/>
          <p:cNvSpPr>
            <a:spLocks noChangeShapeType="1"/>
          </p:cNvSpPr>
          <p:nvPr/>
        </p:nvSpPr>
        <p:spPr bwMode="auto">
          <a:xfrm>
            <a:off x="3238501" y="2343152"/>
            <a:ext cx="1238249" cy="3714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2308" name="Text Box 26"/>
          <p:cNvSpPr txBox="1">
            <a:spLocks noChangeArrowheads="1"/>
          </p:cNvSpPr>
          <p:nvPr/>
        </p:nvSpPr>
        <p:spPr bwMode="auto">
          <a:xfrm>
            <a:off x="3505201" y="2200276"/>
            <a:ext cx="904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smtClean="0"/>
              <a:t>2218</a:t>
            </a:r>
            <a:endParaRPr lang="fr-FR" sz="1600" dirty="0"/>
          </a:p>
        </p:txBody>
      </p:sp>
      <p:sp>
        <p:nvSpPr>
          <p:cNvPr id="12294" name="Text Box 11"/>
          <p:cNvSpPr txBox="1">
            <a:spLocks noChangeArrowheads="1"/>
          </p:cNvSpPr>
          <p:nvPr/>
        </p:nvSpPr>
        <p:spPr bwMode="auto">
          <a:xfrm>
            <a:off x="361950" y="5291138"/>
            <a:ext cx="2867026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fr-FR" dirty="0" smtClean="0"/>
              <a:t>48 </a:t>
            </a:r>
            <a:r>
              <a:rPr lang="fr-FR" dirty="0" err="1"/>
              <a:t>detection</a:t>
            </a:r>
            <a:r>
              <a:rPr lang="fr-FR" dirty="0"/>
              <a:t> planes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FR" dirty="0"/>
              <a:t>One </a:t>
            </a:r>
            <a:r>
              <a:rPr lang="fr-FR" dirty="0" err="1"/>
              <a:t>detection</a:t>
            </a:r>
            <a:r>
              <a:rPr lang="fr-FR" dirty="0"/>
              <a:t> plane </a:t>
            </a:r>
            <a:r>
              <a:rPr lang="fr-FR" dirty="0" err="1"/>
              <a:t>consisted</a:t>
            </a:r>
            <a:r>
              <a:rPr lang="fr-FR" dirty="0"/>
              <a:t> of </a:t>
            </a:r>
            <a:r>
              <a:rPr lang="fr-FR" dirty="0" smtClean="0"/>
              <a:t>4 detectors planes</a:t>
            </a:r>
            <a:endParaRPr lang="fr-FR" dirty="0"/>
          </a:p>
        </p:txBody>
      </p:sp>
      <p:sp>
        <p:nvSpPr>
          <p:cNvPr id="22" name="Text Box 47"/>
          <p:cNvSpPr txBox="1">
            <a:spLocks noChangeArrowheads="1"/>
          </p:cNvSpPr>
          <p:nvPr/>
        </p:nvSpPr>
        <p:spPr bwMode="auto">
          <a:xfrm>
            <a:off x="6172200" y="4893529"/>
            <a:ext cx="29718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GRPC plane </a:t>
            </a:r>
            <a:r>
              <a:rPr lang="fr-FR" dirty="0"/>
              <a:t>: S = </a:t>
            </a:r>
            <a:r>
              <a:rPr lang="fr-FR" dirty="0" smtClean="0"/>
              <a:t>8.5 </a:t>
            </a:r>
            <a:r>
              <a:rPr lang="fr-FR" dirty="0"/>
              <a:t>m²	</a:t>
            </a:r>
            <a:endParaRPr lang="fr-FR" dirty="0" smtClean="0"/>
          </a:p>
          <a:p>
            <a:pPr>
              <a:spcBef>
                <a:spcPct val="50000"/>
              </a:spcBef>
            </a:pPr>
            <a:r>
              <a:rPr lang="fr-FR" dirty="0" smtClean="0"/>
              <a:t>P </a:t>
            </a:r>
            <a:r>
              <a:rPr lang="fr-FR" dirty="0"/>
              <a:t>= </a:t>
            </a:r>
            <a:r>
              <a:rPr lang="fr-FR" dirty="0" smtClean="0"/>
              <a:t>467.5 </a:t>
            </a:r>
            <a:r>
              <a:rPr lang="fr-FR" dirty="0"/>
              <a:t>Kg</a:t>
            </a:r>
          </a:p>
          <a:p>
            <a:pPr>
              <a:spcBef>
                <a:spcPct val="50000"/>
              </a:spcBef>
            </a:pPr>
            <a:r>
              <a:rPr lang="fr-FR" sz="2000" dirty="0">
                <a:solidFill>
                  <a:srgbClr val="FF0000"/>
                </a:solidFill>
              </a:rPr>
              <a:t>P/module = </a:t>
            </a:r>
            <a:r>
              <a:rPr lang="fr-FR" sz="2000" dirty="0" smtClean="0">
                <a:solidFill>
                  <a:srgbClr val="FF0000"/>
                </a:solidFill>
              </a:rPr>
              <a:t>22.5 t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 flipV="1">
            <a:off x="4962525" y="2238374"/>
            <a:ext cx="9526" cy="22669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3267076" y="1733552"/>
            <a:ext cx="1714499" cy="514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3781426" y="1609726"/>
            <a:ext cx="904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smtClean="0"/>
              <a:t>3153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600701" y="5562601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750</a:t>
            </a: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>
            <a:off x="5067301" y="4562476"/>
            <a:ext cx="457199" cy="1523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>
            <a:off x="5181601" y="5238751"/>
            <a:ext cx="32385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 flipV="1">
            <a:off x="5505451" y="4695826"/>
            <a:ext cx="0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5524501" y="4895851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750</a:t>
            </a: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4495800" y="3581400"/>
            <a:ext cx="90487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" name="Line 20"/>
          <p:cNvSpPr>
            <a:spLocks noChangeShapeType="1"/>
          </p:cNvSpPr>
          <p:nvPr/>
        </p:nvSpPr>
        <p:spPr bwMode="auto">
          <a:xfrm>
            <a:off x="5000626" y="4533901"/>
            <a:ext cx="32385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" name="Line 21"/>
          <p:cNvSpPr>
            <a:spLocks noChangeShapeType="1"/>
          </p:cNvSpPr>
          <p:nvPr/>
        </p:nvSpPr>
        <p:spPr bwMode="auto">
          <a:xfrm flipV="1">
            <a:off x="5324476" y="3876675"/>
            <a:ext cx="9524" cy="7810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5343526" y="4191001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933</a:t>
            </a:r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>
            <a:off x="2981325" y="2600325"/>
            <a:ext cx="276225" cy="95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" name="Line 20"/>
          <p:cNvSpPr>
            <a:spLocks noChangeShapeType="1"/>
          </p:cNvSpPr>
          <p:nvPr/>
        </p:nvSpPr>
        <p:spPr bwMode="auto">
          <a:xfrm>
            <a:off x="2943226" y="3028951"/>
            <a:ext cx="32385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7" name="Line 21"/>
          <p:cNvSpPr>
            <a:spLocks noChangeShapeType="1"/>
          </p:cNvSpPr>
          <p:nvPr/>
        </p:nvSpPr>
        <p:spPr bwMode="auto">
          <a:xfrm flipV="1">
            <a:off x="2952751" y="2600325"/>
            <a:ext cx="9524" cy="4286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2447926" y="2447926"/>
            <a:ext cx="857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493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1" y="1546414"/>
            <a:ext cx="3136598" cy="1803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 descr="grpc_ring-16si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52900" y="2626780"/>
            <a:ext cx="4735829" cy="2912959"/>
          </a:xfrm>
          <a:prstGeom prst="rect">
            <a:avLst/>
          </a:prstGeom>
        </p:spPr>
      </p:pic>
      <p:pic>
        <p:nvPicPr>
          <p:cNvPr id="31" name="Image 30" descr="ring+detector-16sid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3087" y="2533649"/>
            <a:ext cx="3649641" cy="3952875"/>
          </a:xfrm>
          <a:prstGeom prst="rect">
            <a:avLst/>
          </a:prstGeom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design - Ring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082675"/>
            <a:ext cx="8372475" cy="1462088"/>
          </a:xfrm>
        </p:spPr>
        <p:txBody>
          <a:bodyPr/>
          <a:lstStyle/>
          <a:p>
            <a:pPr eaLnBrk="1" hangingPunct="1"/>
            <a:r>
              <a:rPr lang="fr-FR" dirty="0" smtClean="0"/>
              <a:t>Ring </a:t>
            </a:r>
            <a:r>
              <a:rPr lang="fr-FR" dirty="0" err="1" smtClean="0"/>
              <a:t>between</a:t>
            </a:r>
            <a:r>
              <a:rPr lang="fr-FR" dirty="0" smtClean="0"/>
              <a:t> barrel and </a:t>
            </a:r>
            <a:r>
              <a:rPr lang="fr-FR" dirty="0" err="1" smtClean="0"/>
              <a:t>endcap</a:t>
            </a:r>
            <a:r>
              <a:rPr lang="fr-FR" dirty="0" smtClean="0"/>
              <a:t> : GRPC insertion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/>
            <a:r>
              <a:rPr lang="fr-FR" dirty="0"/>
              <a:t>3</a:t>
            </a:r>
            <a:r>
              <a:rPr lang="fr-FR" dirty="0" smtClean="0"/>
              <a:t> </a:t>
            </a:r>
            <a:r>
              <a:rPr lang="fr-FR" dirty="0" smtClean="0"/>
              <a:t>GRPC planes by </a:t>
            </a:r>
            <a:r>
              <a:rPr lang="fr-FR" dirty="0" smtClean="0"/>
              <a:t>module                     </a:t>
            </a:r>
            <a:r>
              <a:rPr lang="fr-FR" b="1" dirty="0" smtClean="0">
                <a:solidFill>
                  <a:srgbClr val="FF0000"/>
                </a:solidFill>
              </a:rPr>
              <a:t>24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/ Ring 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4343" name="Text Box 23"/>
          <p:cNvSpPr txBox="1">
            <a:spLocks noChangeArrowheads="1"/>
          </p:cNvSpPr>
          <p:nvPr/>
        </p:nvSpPr>
        <p:spPr bwMode="auto">
          <a:xfrm>
            <a:off x="6086475" y="2419350"/>
            <a:ext cx="110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4344" name="AutoShape 31"/>
          <p:cNvSpPr>
            <a:spLocks noChangeArrowheads="1"/>
          </p:cNvSpPr>
          <p:nvPr/>
        </p:nvSpPr>
        <p:spPr bwMode="auto">
          <a:xfrm>
            <a:off x="4562475" y="2012950"/>
            <a:ext cx="485775" cy="180975"/>
          </a:xfrm>
          <a:prstGeom prst="rightArrow">
            <a:avLst>
              <a:gd name="adj1" fmla="val 50000"/>
              <a:gd name="adj2" fmla="val 671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14346" name="AutoShape 14"/>
          <p:cNvSpPr>
            <a:spLocks noChangeArrowheads="1"/>
          </p:cNvSpPr>
          <p:nvPr/>
        </p:nvSpPr>
        <p:spPr bwMode="auto">
          <a:xfrm rot="5400000">
            <a:off x="1504950" y="3105151"/>
            <a:ext cx="1419225" cy="190500"/>
          </a:xfrm>
          <a:prstGeom prst="rightArrow">
            <a:avLst>
              <a:gd name="adj1" fmla="val 0"/>
              <a:gd name="adj2" fmla="val 2258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4347" name="Line 34"/>
          <p:cNvSpPr>
            <a:spLocks noChangeShapeType="1"/>
          </p:cNvSpPr>
          <p:nvPr/>
        </p:nvSpPr>
        <p:spPr bwMode="auto">
          <a:xfrm flipV="1">
            <a:off x="5619749" y="2809874"/>
            <a:ext cx="1" cy="2952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48" name="Line 35"/>
          <p:cNvSpPr>
            <a:spLocks noChangeShapeType="1"/>
          </p:cNvSpPr>
          <p:nvPr/>
        </p:nvSpPr>
        <p:spPr bwMode="auto">
          <a:xfrm flipV="1">
            <a:off x="7673975" y="2857500"/>
            <a:ext cx="1270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49" name="Line 36"/>
          <p:cNvSpPr>
            <a:spLocks noChangeShapeType="1"/>
          </p:cNvSpPr>
          <p:nvPr/>
        </p:nvSpPr>
        <p:spPr bwMode="auto">
          <a:xfrm>
            <a:off x="5619750" y="2867025"/>
            <a:ext cx="2085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4350" name="Text Box 37"/>
          <p:cNvSpPr txBox="1">
            <a:spLocks noChangeArrowheads="1"/>
          </p:cNvSpPr>
          <p:nvPr/>
        </p:nvSpPr>
        <p:spPr bwMode="auto">
          <a:xfrm>
            <a:off x="5934075" y="2733675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4351" name="Text Box 38"/>
          <p:cNvSpPr txBox="1">
            <a:spLocks noChangeArrowheads="1"/>
          </p:cNvSpPr>
          <p:nvPr/>
        </p:nvSpPr>
        <p:spPr bwMode="auto">
          <a:xfrm>
            <a:off x="6248400" y="2514600"/>
            <a:ext cx="8858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1298</a:t>
            </a:r>
            <a:endParaRPr lang="fr-FR" sz="1600" dirty="0"/>
          </a:p>
        </p:txBody>
      </p:sp>
      <p:sp>
        <p:nvSpPr>
          <p:cNvPr id="14352" name="Line 39"/>
          <p:cNvSpPr>
            <a:spLocks noChangeShapeType="1"/>
          </p:cNvSpPr>
          <p:nvPr/>
        </p:nvSpPr>
        <p:spPr bwMode="auto">
          <a:xfrm flipH="1" flipV="1">
            <a:off x="6016625" y="5054600"/>
            <a:ext cx="12700" cy="34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53" name="Line 40"/>
          <p:cNvSpPr>
            <a:spLocks noChangeShapeType="1"/>
          </p:cNvSpPr>
          <p:nvPr/>
        </p:nvSpPr>
        <p:spPr bwMode="auto">
          <a:xfrm flipH="1" flipV="1">
            <a:off x="7273924" y="5054600"/>
            <a:ext cx="3175" cy="34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54" name="Line 41"/>
          <p:cNvSpPr>
            <a:spLocks noChangeShapeType="1"/>
          </p:cNvSpPr>
          <p:nvPr/>
        </p:nvSpPr>
        <p:spPr bwMode="auto">
          <a:xfrm>
            <a:off x="5981700" y="5391150"/>
            <a:ext cx="1285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4355" name="Text Box 42"/>
          <p:cNvSpPr txBox="1">
            <a:spLocks noChangeArrowheads="1"/>
          </p:cNvSpPr>
          <p:nvPr/>
        </p:nvSpPr>
        <p:spPr bwMode="auto">
          <a:xfrm>
            <a:off x="6362700" y="5067300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800</a:t>
            </a:r>
            <a:endParaRPr lang="fr-FR" sz="1600" dirty="0" smtClean="0"/>
          </a:p>
        </p:txBody>
      </p:sp>
      <p:sp>
        <p:nvSpPr>
          <p:cNvPr id="14356" name="Line 43"/>
          <p:cNvSpPr>
            <a:spLocks noChangeShapeType="1"/>
          </p:cNvSpPr>
          <p:nvPr/>
        </p:nvSpPr>
        <p:spPr bwMode="auto">
          <a:xfrm flipH="1">
            <a:off x="7696199" y="31051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57" name="Line 44"/>
          <p:cNvSpPr>
            <a:spLocks noChangeShapeType="1"/>
          </p:cNvSpPr>
          <p:nvPr/>
        </p:nvSpPr>
        <p:spPr bwMode="auto">
          <a:xfrm flipH="1" flipV="1">
            <a:off x="7264400" y="5083172"/>
            <a:ext cx="1517650" cy="31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4358" name="Line 45"/>
          <p:cNvSpPr>
            <a:spLocks noChangeShapeType="1"/>
          </p:cNvSpPr>
          <p:nvPr/>
        </p:nvSpPr>
        <p:spPr bwMode="auto">
          <a:xfrm flipH="1" flipV="1">
            <a:off x="8772524" y="3114674"/>
            <a:ext cx="9525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4359" name="Text Box 46"/>
          <p:cNvSpPr txBox="1">
            <a:spLocks noChangeArrowheads="1"/>
          </p:cNvSpPr>
          <p:nvPr/>
        </p:nvSpPr>
        <p:spPr bwMode="auto">
          <a:xfrm>
            <a:off x="8086725" y="4552950"/>
            <a:ext cx="704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1006</a:t>
            </a:r>
            <a:endParaRPr lang="fr-FR" dirty="0"/>
          </a:p>
        </p:txBody>
      </p:sp>
      <p:sp>
        <p:nvSpPr>
          <p:cNvPr id="14360" name="Text Box 47"/>
          <p:cNvSpPr txBox="1">
            <a:spLocks noChangeArrowheads="1"/>
          </p:cNvSpPr>
          <p:nvPr/>
        </p:nvSpPr>
        <p:spPr bwMode="auto">
          <a:xfrm>
            <a:off x="3924300" y="5657850"/>
            <a:ext cx="44291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GRPC : S = </a:t>
            </a:r>
            <a:r>
              <a:rPr lang="fr-FR" dirty="0" smtClean="0"/>
              <a:t>2.55 </a:t>
            </a:r>
            <a:r>
              <a:rPr lang="fr-FR" dirty="0"/>
              <a:t>m²	P = </a:t>
            </a:r>
            <a:r>
              <a:rPr lang="fr-FR" dirty="0" smtClean="0"/>
              <a:t>140 </a:t>
            </a:r>
            <a:r>
              <a:rPr lang="fr-FR" dirty="0"/>
              <a:t>Kg</a:t>
            </a:r>
          </a:p>
          <a:p>
            <a:pPr>
              <a:spcBef>
                <a:spcPct val="50000"/>
              </a:spcBef>
            </a:pPr>
            <a:r>
              <a:rPr lang="fr-FR" dirty="0"/>
              <a:t>P/module = </a:t>
            </a:r>
            <a:r>
              <a:rPr lang="fr-FR" dirty="0" smtClean="0"/>
              <a:t>980 </a:t>
            </a:r>
            <a:r>
              <a:rPr lang="fr-FR" dirty="0"/>
              <a:t>Kg</a:t>
            </a:r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H="1">
            <a:off x="4371975" y="3505196"/>
            <a:ext cx="285749" cy="1238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 flipH="1">
            <a:off x="5000625" y="5095871"/>
            <a:ext cx="285749" cy="1238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4371975" y="3638549"/>
            <a:ext cx="638175" cy="1571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 flipH="1" flipV="1">
            <a:off x="5302250" y="5083175"/>
            <a:ext cx="12700" cy="34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" name="Line 41"/>
          <p:cNvSpPr>
            <a:spLocks noChangeShapeType="1"/>
          </p:cNvSpPr>
          <p:nvPr/>
        </p:nvSpPr>
        <p:spPr bwMode="auto">
          <a:xfrm>
            <a:off x="5314950" y="5400675"/>
            <a:ext cx="666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5400675" y="5095875"/>
            <a:ext cx="60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smtClean="0"/>
              <a:t>432</a:t>
            </a:r>
            <a:endParaRPr lang="fr-FR" sz="1600" dirty="0" smtClean="0"/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4095750" y="4400550"/>
            <a:ext cx="60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smtClean="0"/>
              <a:t>1086</a:t>
            </a:r>
            <a:endParaRPr lang="fr-FR" sz="1600" dirty="0" smtClean="0"/>
          </a:p>
        </p:txBody>
      </p:sp>
      <p:sp>
        <p:nvSpPr>
          <p:cNvPr id="45" name="Line 34"/>
          <p:cNvSpPr>
            <a:spLocks noChangeShapeType="1"/>
          </p:cNvSpPr>
          <p:nvPr/>
        </p:nvSpPr>
        <p:spPr bwMode="auto">
          <a:xfrm flipH="1" flipV="1">
            <a:off x="4524375" y="3228974"/>
            <a:ext cx="133349" cy="3047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6" name="Line 35"/>
          <p:cNvSpPr>
            <a:spLocks noChangeShapeType="1"/>
          </p:cNvSpPr>
          <p:nvPr/>
        </p:nvSpPr>
        <p:spPr bwMode="auto">
          <a:xfrm flipH="1" flipV="1">
            <a:off x="5562600" y="2847974"/>
            <a:ext cx="57148" cy="2762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7" name="Line 36"/>
          <p:cNvSpPr>
            <a:spLocks noChangeShapeType="1"/>
          </p:cNvSpPr>
          <p:nvPr/>
        </p:nvSpPr>
        <p:spPr bwMode="auto">
          <a:xfrm flipV="1">
            <a:off x="4533900" y="2857500"/>
            <a:ext cx="1019175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8" name="Text Box 38"/>
          <p:cNvSpPr txBox="1">
            <a:spLocks noChangeArrowheads="1"/>
          </p:cNvSpPr>
          <p:nvPr/>
        </p:nvSpPr>
        <p:spPr bwMode="auto">
          <a:xfrm>
            <a:off x="4705350" y="2695575"/>
            <a:ext cx="5048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smtClean="0"/>
              <a:t>648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42" y="1133474"/>
            <a:ext cx="2613407" cy="4187877"/>
          </a:xfrm>
          <a:prstGeom prst="rect">
            <a:avLst/>
          </a:prstGeom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insertion 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082675"/>
            <a:ext cx="8372475" cy="1462088"/>
          </a:xfrm>
        </p:spPr>
        <p:txBody>
          <a:bodyPr/>
          <a:lstStyle/>
          <a:p>
            <a:pPr eaLnBrk="1" hangingPunct="1"/>
            <a:r>
              <a:rPr lang="fr-FR" dirty="0" err="1" smtClean="0"/>
              <a:t>Endcap</a:t>
            </a:r>
            <a:r>
              <a:rPr lang="fr-FR" dirty="0" smtClean="0"/>
              <a:t> + Ring :  insertion on </a:t>
            </a:r>
            <a:r>
              <a:rPr lang="fr-FR" dirty="0" err="1" smtClean="0"/>
              <a:t>tool</a:t>
            </a: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03" y="1666875"/>
            <a:ext cx="2423079" cy="3308756"/>
          </a:xfrm>
          <a:prstGeom prst="rect">
            <a:avLst/>
          </a:prstGeom>
        </p:spPr>
      </p:pic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457200" y="5077171"/>
            <a:ext cx="3214687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smtClean="0"/>
              <a:t>Support structure for </a:t>
            </a:r>
          </a:p>
          <a:p>
            <a:pPr>
              <a:spcBef>
                <a:spcPct val="50000"/>
              </a:spcBef>
            </a:pPr>
            <a:r>
              <a:rPr lang="fr-FR" sz="1600" dirty="0" smtClean="0"/>
              <a:t>One </a:t>
            </a:r>
            <a:r>
              <a:rPr lang="fr-FR" sz="1600" dirty="0" err="1"/>
              <a:t>endcap</a:t>
            </a:r>
            <a:r>
              <a:rPr lang="fr-FR" sz="1600" dirty="0"/>
              <a:t> made of 4 modules</a:t>
            </a:r>
          </a:p>
          <a:p>
            <a:pPr>
              <a:spcBef>
                <a:spcPct val="50000"/>
              </a:spcBef>
            </a:pPr>
            <a:r>
              <a:rPr lang="fr-FR" dirty="0" smtClean="0"/>
              <a:t>Total </a:t>
            </a:r>
            <a:r>
              <a:rPr lang="fr-FR" dirty="0" err="1"/>
              <a:t>weight</a:t>
            </a:r>
            <a:r>
              <a:rPr lang="fr-FR" dirty="0"/>
              <a:t> : </a:t>
            </a:r>
            <a:r>
              <a:rPr lang="fr-FR" dirty="0" smtClean="0">
                <a:solidFill>
                  <a:srgbClr val="FF0000"/>
                </a:solidFill>
              </a:rPr>
              <a:t>290 t</a:t>
            </a:r>
            <a:endParaRPr lang="fr-FR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957762" y="5077171"/>
            <a:ext cx="3738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err="1" smtClean="0"/>
              <a:t>Endcap</a:t>
            </a:r>
            <a:r>
              <a:rPr lang="fr-FR" sz="1600" dirty="0" smtClean="0"/>
              <a:t> + Ring</a:t>
            </a:r>
          </a:p>
          <a:p>
            <a:pPr>
              <a:spcBef>
                <a:spcPct val="50000"/>
              </a:spcBef>
            </a:pPr>
            <a:r>
              <a:rPr lang="fr-FR" sz="1600" b="1" dirty="0" err="1" smtClean="0">
                <a:solidFill>
                  <a:srgbClr val="FF0000"/>
                </a:solidFill>
              </a:rPr>
              <a:t>Probably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linked</a:t>
            </a:r>
            <a:r>
              <a:rPr lang="fr-FR" sz="1600" b="1" dirty="0" smtClean="0">
                <a:solidFill>
                  <a:srgbClr val="FF0000"/>
                </a:solidFill>
              </a:rPr>
              <a:t> to </a:t>
            </a:r>
            <a:r>
              <a:rPr lang="fr-FR" sz="1600" b="1" dirty="0" err="1" smtClean="0">
                <a:solidFill>
                  <a:srgbClr val="FF0000"/>
                </a:solidFill>
              </a:rPr>
              <a:t>Yoke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Endcaps</a:t>
            </a:r>
            <a:endParaRPr lang="fr-FR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72774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services_barrel_2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8994" y="4152925"/>
            <a:ext cx="2736304" cy="1981613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Barrel Services </a:t>
            </a:r>
            <a:r>
              <a:rPr lang="fr-FR" dirty="0" err="1" smtClean="0"/>
              <a:t>integration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109662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Services Connections: Barrel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7415" name="Text Box 11"/>
          <p:cNvSpPr txBox="1">
            <a:spLocks noChangeArrowheads="1"/>
          </p:cNvSpPr>
          <p:nvPr/>
        </p:nvSpPr>
        <p:spPr bwMode="auto">
          <a:xfrm>
            <a:off x="4905375" y="857250"/>
            <a:ext cx="4238625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fr-FR" dirty="0"/>
              <a:t> </a:t>
            </a:r>
            <a:r>
              <a:rPr lang="fr-FR" dirty="0" err="1"/>
              <a:t>Cooling</a:t>
            </a:r>
            <a:r>
              <a:rPr lang="fr-FR" dirty="0"/>
              <a:t> for </a:t>
            </a:r>
            <a:r>
              <a:rPr lang="fr-FR" dirty="0" err="1"/>
              <a:t>Dif</a:t>
            </a:r>
            <a:r>
              <a:rPr lang="fr-FR" dirty="0"/>
              <a:t> : Blue / </a:t>
            </a:r>
            <a:r>
              <a:rPr lang="fr-FR" dirty="0" err="1"/>
              <a:t>Red</a:t>
            </a:r>
            <a:endParaRPr lang="fr-FR" dirty="0"/>
          </a:p>
          <a:p>
            <a:endParaRPr lang="fr-FR" dirty="0"/>
          </a:p>
          <a:p>
            <a:pPr lvl="1"/>
            <a:r>
              <a:rPr lang="fr-FR" dirty="0"/>
              <a:t>2 </a:t>
            </a:r>
            <a:r>
              <a:rPr lang="fr-FR" dirty="0" err="1"/>
              <a:t>loops</a:t>
            </a:r>
            <a:r>
              <a:rPr lang="fr-FR" dirty="0"/>
              <a:t> by module</a:t>
            </a:r>
          </a:p>
          <a:p>
            <a:pPr lvl="1"/>
            <a:r>
              <a:rPr lang="fr-FR" dirty="0"/>
              <a:t>Ø14 for principal</a:t>
            </a:r>
          </a:p>
          <a:p>
            <a:pPr lvl="1"/>
            <a:r>
              <a:rPr lang="fr-FR" dirty="0" smtClean="0"/>
              <a:t>Ø2 </a:t>
            </a:r>
            <a:r>
              <a:rPr lang="fr-FR" dirty="0"/>
              <a:t>for distribution alternative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dirty="0"/>
              <a:t> Gaz For GRPC : green / </a:t>
            </a:r>
            <a:r>
              <a:rPr lang="fr-FR" dirty="0" err="1"/>
              <a:t>pink</a:t>
            </a:r>
            <a:endParaRPr lang="fr-FR" dirty="0"/>
          </a:p>
          <a:p>
            <a:pPr lvl="1">
              <a:spcBef>
                <a:spcPct val="50000"/>
              </a:spcBef>
            </a:pPr>
            <a:r>
              <a:rPr lang="fr-FR" dirty="0"/>
              <a:t>2 </a:t>
            </a:r>
            <a:r>
              <a:rPr lang="fr-FR" dirty="0" err="1"/>
              <a:t>loops</a:t>
            </a:r>
            <a:r>
              <a:rPr lang="fr-FR" dirty="0"/>
              <a:t> by </a:t>
            </a:r>
            <a:r>
              <a:rPr lang="fr-FR" dirty="0" smtClean="0"/>
              <a:t>module</a:t>
            </a:r>
          </a:p>
          <a:p>
            <a:pPr lvl="1">
              <a:spcBef>
                <a:spcPct val="50000"/>
              </a:spcBef>
            </a:pPr>
            <a:r>
              <a:rPr lang="fr-FR" dirty="0"/>
              <a:t>	</a:t>
            </a:r>
            <a:r>
              <a:rPr lang="fr-FR" dirty="0" smtClean="0"/>
              <a:t>Ø14 </a:t>
            </a:r>
            <a:r>
              <a:rPr lang="fr-FR" dirty="0"/>
              <a:t>for principal</a:t>
            </a:r>
          </a:p>
          <a:p>
            <a:pPr lvl="1"/>
            <a:r>
              <a:rPr lang="fr-FR" dirty="0"/>
              <a:t>       </a:t>
            </a:r>
            <a:r>
              <a:rPr lang="fr-FR" dirty="0" smtClean="0"/>
              <a:t>	Ø4 </a:t>
            </a:r>
            <a:r>
              <a:rPr lang="fr-FR" dirty="0"/>
              <a:t>for distribution alternative</a:t>
            </a:r>
          </a:p>
          <a:p>
            <a:pPr lvl="1"/>
            <a:r>
              <a:rPr lang="fr-FR" dirty="0"/>
              <a:t> </a:t>
            </a:r>
          </a:p>
          <a:p>
            <a:pPr lvl="1">
              <a:buFontTx/>
              <a:buChar char="•"/>
            </a:pPr>
            <a:r>
              <a:rPr lang="fr-FR" dirty="0"/>
              <a:t> High </a:t>
            </a:r>
            <a:r>
              <a:rPr lang="fr-FR" dirty="0" smtClean="0"/>
              <a:t>Voltage</a:t>
            </a:r>
            <a:r>
              <a:rPr lang="fr-FR" dirty="0" smtClean="0"/>
              <a:t> </a:t>
            </a:r>
            <a:r>
              <a:rPr lang="fr-FR" dirty="0"/>
              <a:t>: Brown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        Ø14 for </a:t>
            </a:r>
            <a:r>
              <a:rPr lang="fr-FR" dirty="0" err="1"/>
              <a:t>supply</a:t>
            </a:r>
            <a:endParaRPr lang="fr-FR" dirty="0"/>
          </a:p>
          <a:p>
            <a:pPr lvl="1"/>
            <a:endParaRPr lang="fr-FR" dirty="0"/>
          </a:p>
          <a:p>
            <a:pPr lvl="1">
              <a:buFontTx/>
              <a:buChar char="•"/>
            </a:pPr>
            <a:r>
              <a:rPr lang="fr-FR" dirty="0"/>
              <a:t> Data acquisition : Beige</a:t>
            </a:r>
          </a:p>
          <a:p>
            <a:pPr lvl="1">
              <a:buFontTx/>
              <a:buChar char="•"/>
            </a:pPr>
            <a:endParaRPr lang="fr-FR" dirty="0"/>
          </a:p>
          <a:p>
            <a:pPr lvl="1"/>
            <a:r>
              <a:rPr lang="fr-FR" dirty="0"/>
              <a:t>         Ø14 for </a:t>
            </a:r>
            <a:r>
              <a:rPr lang="fr-FR" dirty="0" err="1"/>
              <a:t>collecting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Issues : 8 zones 168 x 47</a:t>
            </a:r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auto">
          <a:xfrm flipV="1">
            <a:off x="1692275" y="4934181"/>
            <a:ext cx="12700" cy="4093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17" name="Line 14"/>
          <p:cNvSpPr>
            <a:spLocks noChangeShapeType="1"/>
          </p:cNvSpPr>
          <p:nvPr/>
        </p:nvSpPr>
        <p:spPr bwMode="auto">
          <a:xfrm flipV="1">
            <a:off x="596900" y="5143731"/>
            <a:ext cx="1111250" cy="3236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18" name="Text Box 15"/>
          <p:cNvSpPr txBox="1">
            <a:spLocks noChangeArrowheads="1"/>
          </p:cNvSpPr>
          <p:nvPr/>
        </p:nvSpPr>
        <p:spPr bwMode="auto">
          <a:xfrm>
            <a:off x="215900" y="5553075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47 </a:t>
            </a:r>
          </a:p>
        </p:txBody>
      </p:sp>
      <p:sp>
        <p:nvSpPr>
          <p:cNvPr id="17419" name="Line 16"/>
          <p:cNvSpPr>
            <a:spLocks noChangeShapeType="1"/>
          </p:cNvSpPr>
          <p:nvPr/>
        </p:nvSpPr>
        <p:spPr bwMode="auto">
          <a:xfrm>
            <a:off x="2073275" y="4771355"/>
            <a:ext cx="1279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20" name="Line 17"/>
          <p:cNvSpPr>
            <a:spLocks noChangeShapeType="1"/>
          </p:cNvSpPr>
          <p:nvPr/>
        </p:nvSpPr>
        <p:spPr bwMode="auto">
          <a:xfrm>
            <a:off x="2073275" y="4049713"/>
            <a:ext cx="650874" cy="7114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21" name="Text Box 18"/>
          <p:cNvSpPr txBox="1">
            <a:spLocks noChangeArrowheads="1"/>
          </p:cNvSpPr>
          <p:nvPr/>
        </p:nvSpPr>
        <p:spPr bwMode="auto">
          <a:xfrm>
            <a:off x="1692275" y="3683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168 </a:t>
            </a:r>
          </a:p>
        </p:txBody>
      </p:sp>
      <p:pic>
        <p:nvPicPr>
          <p:cNvPr id="16" name="Image 15" descr="services_barr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79724" y="1723181"/>
            <a:ext cx="2695574" cy="1887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082675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Services : </a:t>
            </a:r>
            <a:r>
              <a:rPr lang="fr-FR" dirty="0" err="1" smtClean="0"/>
              <a:t>Endcap</a:t>
            </a:r>
            <a:r>
              <a:rPr lang="fr-FR" dirty="0" smtClean="0"/>
              <a:t>+ring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Endcaps</a:t>
            </a:r>
            <a:r>
              <a:rPr lang="fr-FR" dirty="0" smtClean="0"/>
              <a:t> Services </a:t>
            </a:r>
            <a:r>
              <a:rPr lang="fr-FR" dirty="0" err="1" smtClean="0"/>
              <a:t>integration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781675" y="647700"/>
            <a:ext cx="4238625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fr-FR" dirty="0"/>
              <a:t> </a:t>
            </a:r>
            <a:r>
              <a:rPr lang="fr-FR" sz="1600" dirty="0" err="1"/>
              <a:t>Cooling</a:t>
            </a:r>
            <a:r>
              <a:rPr lang="fr-FR" sz="1600" dirty="0"/>
              <a:t> for </a:t>
            </a:r>
            <a:r>
              <a:rPr lang="fr-FR" sz="1600" dirty="0" err="1"/>
              <a:t>Dif</a:t>
            </a:r>
            <a:r>
              <a:rPr lang="fr-FR" sz="1600" dirty="0"/>
              <a:t> : Blue / </a:t>
            </a:r>
            <a:r>
              <a:rPr lang="fr-FR" sz="1600" dirty="0" err="1"/>
              <a:t>Red</a:t>
            </a:r>
            <a:endParaRPr lang="fr-FR" sz="1600" dirty="0"/>
          </a:p>
          <a:p>
            <a:endParaRPr lang="fr-FR" sz="1600" dirty="0"/>
          </a:p>
          <a:p>
            <a:pPr lvl="1"/>
            <a:r>
              <a:rPr lang="fr-FR" sz="1400" dirty="0"/>
              <a:t>2 </a:t>
            </a:r>
            <a:r>
              <a:rPr lang="fr-FR" sz="1400" dirty="0" err="1"/>
              <a:t>loops</a:t>
            </a:r>
            <a:r>
              <a:rPr lang="fr-FR" sz="1400" dirty="0"/>
              <a:t> by GRPC</a:t>
            </a:r>
          </a:p>
          <a:p>
            <a:pPr lvl="1"/>
            <a:r>
              <a:rPr lang="fr-FR" sz="1400" dirty="0"/>
              <a:t>14 for principal</a:t>
            </a:r>
          </a:p>
          <a:p>
            <a:pPr lvl="1"/>
            <a:r>
              <a:rPr lang="fr-FR" sz="1400" dirty="0" smtClean="0"/>
              <a:t>Ø2 </a:t>
            </a:r>
            <a:r>
              <a:rPr lang="fr-FR" sz="1400" dirty="0"/>
              <a:t>for distribution alternative</a:t>
            </a:r>
            <a:r>
              <a:rPr lang="fr-FR" sz="1600" dirty="0"/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/>
              <a:t> Gaz For GRPC : green / </a:t>
            </a:r>
            <a:r>
              <a:rPr lang="fr-FR" sz="1600" dirty="0" err="1"/>
              <a:t>pink</a:t>
            </a:r>
            <a:endParaRPr lang="fr-FR" sz="1600" dirty="0"/>
          </a:p>
          <a:p>
            <a:pPr lvl="1">
              <a:spcBef>
                <a:spcPct val="50000"/>
              </a:spcBef>
            </a:pPr>
            <a:r>
              <a:rPr lang="fr-FR" sz="1400" dirty="0"/>
              <a:t>2 </a:t>
            </a:r>
            <a:r>
              <a:rPr lang="fr-FR" sz="1400" dirty="0" err="1"/>
              <a:t>loops</a:t>
            </a:r>
            <a:r>
              <a:rPr lang="fr-FR" sz="1400" dirty="0"/>
              <a:t> by GRPC</a:t>
            </a:r>
          </a:p>
          <a:p>
            <a:pPr lvl="3"/>
            <a:r>
              <a:rPr lang="fr-FR" sz="1400" dirty="0"/>
              <a:t>       </a:t>
            </a:r>
            <a:r>
              <a:rPr lang="fr-FR" sz="1600" dirty="0" smtClean="0"/>
              <a:t> </a:t>
            </a:r>
            <a:endParaRPr lang="fr-FR" sz="1600" dirty="0"/>
          </a:p>
          <a:p>
            <a:pPr>
              <a:buFontTx/>
              <a:buChar char="•"/>
            </a:pPr>
            <a:r>
              <a:rPr lang="fr-FR" sz="1600" dirty="0"/>
              <a:t> High Tension : Brown</a:t>
            </a:r>
          </a:p>
          <a:p>
            <a:pPr lvl="1"/>
            <a:endParaRPr lang="fr-FR" sz="1600" dirty="0"/>
          </a:p>
          <a:p>
            <a:pPr lvl="1"/>
            <a:r>
              <a:rPr lang="fr-FR" sz="1600" dirty="0"/>
              <a:t>        </a:t>
            </a:r>
            <a:r>
              <a:rPr lang="fr-FR" sz="1400" dirty="0"/>
              <a:t>Ø14 for </a:t>
            </a:r>
            <a:r>
              <a:rPr lang="fr-FR" sz="1400" dirty="0" err="1"/>
              <a:t>supply</a:t>
            </a:r>
            <a:endParaRPr lang="fr-FR" sz="1400" dirty="0"/>
          </a:p>
          <a:p>
            <a:pPr lvl="1"/>
            <a:endParaRPr lang="fr-FR" sz="1600" dirty="0"/>
          </a:p>
          <a:p>
            <a:pPr>
              <a:buFontTx/>
              <a:buChar char="•"/>
            </a:pPr>
            <a:r>
              <a:rPr lang="fr-FR" sz="1600" dirty="0"/>
              <a:t> Data acquisition : Beige</a:t>
            </a:r>
          </a:p>
          <a:p>
            <a:pPr lvl="1">
              <a:buFontTx/>
              <a:buChar char="•"/>
            </a:pPr>
            <a:endParaRPr lang="fr-FR" sz="1600" dirty="0"/>
          </a:p>
          <a:p>
            <a:pPr lvl="1"/>
            <a:r>
              <a:rPr lang="fr-FR" sz="1600" dirty="0"/>
              <a:t>         </a:t>
            </a:r>
            <a:r>
              <a:rPr lang="fr-FR" sz="1400" dirty="0"/>
              <a:t>Ø14 for </a:t>
            </a:r>
            <a:r>
              <a:rPr lang="fr-FR" sz="1400" dirty="0" err="1"/>
              <a:t>collecting</a:t>
            </a:r>
            <a:endParaRPr lang="fr-FR" sz="1400" dirty="0"/>
          </a:p>
          <a:p>
            <a:pPr lvl="1"/>
            <a:r>
              <a:rPr lang="fr-FR" sz="1600" dirty="0"/>
              <a:t>         </a:t>
            </a:r>
          </a:p>
        </p:txBody>
      </p:sp>
      <p:sp>
        <p:nvSpPr>
          <p:cNvPr id="18444" name="Text Box 34"/>
          <p:cNvSpPr txBox="1">
            <a:spLocks noChangeArrowheads="1"/>
          </p:cNvSpPr>
          <p:nvPr/>
        </p:nvSpPr>
        <p:spPr bwMode="auto">
          <a:xfrm>
            <a:off x="4070350" y="5087483"/>
            <a:ext cx="42100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fr-FR" dirty="0"/>
              <a:t>Issues : 8 tubes </a:t>
            </a:r>
            <a:r>
              <a:rPr lang="fr-FR" dirty="0" err="1"/>
              <a:t>outing</a:t>
            </a:r>
            <a:r>
              <a:rPr lang="fr-FR" dirty="0"/>
              <a:t> 98 x 47</a:t>
            </a:r>
          </a:p>
          <a:p>
            <a:pPr>
              <a:spcBef>
                <a:spcPct val="50000"/>
              </a:spcBef>
            </a:pP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7" y="1666875"/>
            <a:ext cx="3370263" cy="4057196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3908425" y="955675"/>
            <a:ext cx="1730375" cy="2673350"/>
            <a:chOff x="3908425" y="955675"/>
            <a:chExt cx="1730375" cy="2673350"/>
          </a:xfrm>
        </p:grpSpPr>
        <p:pic>
          <p:nvPicPr>
            <p:cNvPr id="18440" name="Picture 29" descr="ensemble_yoke_barrel"/>
            <p:cNvPicPr>
              <a:picLocks noChangeAspect="1" noChangeArrowheads="1"/>
            </p:cNvPicPr>
            <p:nvPr/>
          </p:nvPicPr>
          <p:blipFill>
            <a:blip r:embed="rId4" cstate="print"/>
            <a:srcRect l="13023" t="3893" r="40195"/>
            <a:stretch>
              <a:fillRect/>
            </a:stretch>
          </p:blipFill>
          <p:spPr bwMode="auto">
            <a:xfrm>
              <a:off x="3908425" y="962025"/>
              <a:ext cx="1730375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1" name="Line 41"/>
            <p:cNvSpPr>
              <a:spLocks noChangeShapeType="1"/>
            </p:cNvSpPr>
            <p:nvPr/>
          </p:nvSpPr>
          <p:spPr bwMode="auto">
            <a:xfrm>
              <a:off x="4854575" y="1758950"/>
              <a:ext cx="9525" cy="314325"/>
            </a:xfrm>
            <a:prstGeom prst="line">
              <a:avLst/>
            </a:prstGeom>
            <a:noFill/>
            <a:ln w="38100">
              <a:solidFill>
                <a:srgbClr val="FFFF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52" name="Line 42"/>
            <p:cNvSpPr>
              <a:spLocks noChangeShapeType="1"/>
            </p:cNvSpPr>
            <p:nvPr/>
          </p:nvSpPr>
          <p:spPr bwMode="auto">
            <a:xfrm>
              <a:off x="4584700" y="1784350"/>
              <a:ext cx="285750" cy="0"/>
            </a:xfrm>
            <a:prstGeom prst="line">
              <a:avLst/>
            </a:prstGeom>
            <a:noFill/>
            <a:ln w="38100">
              <a:solidFill>
                <a:srgbClr val="FFFF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53" name="Line 43"/>
            <p:cNvSpPr>
              <a:spLocks noChangeShapeType="1"/>
            </p:cNvSpPr>
            <p:nvPr/>
          </p:nvSpPr>
          <p:spPr bwMode="auto">
            <a:xfrm>
              <a:off x="4603750" y="955675"/>
              <a:ext cx="0" cy="809625"/>
            </a:xfrm>
            <a:prstGeom prst="line">
              <a:avLst/>
            </a:prstGeom>
            <a:noFill/>
            <a:ln w="38100">
              <a:solidFill>
                <a:srgbClr val="FFFF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870450" y="2073275"/>
              <a:ext cx="473075" cy="10128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870450" y="3362325"/>
              <a:ext cx="473075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454" name="Oval 44"/>
            <p:cNvSpPr>
              <a:spLocks noChangeArrowheads="1"/>
            </p:cNvSpPr>
            <p:nvPr/>
          </p:nvSpPr>
          <p:spPr bwMode="auto">
            <a:xfrm>
              <a:off x="4200525" y="1314450"/>
              <a:ext cx="1323975" cy="1343025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9" name="Connecteur droit avec flèche 8"/>
          <p:cNvCxnSpPr>
            <a:endCxn id="18452" idx="1"/>
          </p:cNvCxnSpPr>
          <p:nvPr/>
        </p:nvCxnSpPr>
        <p:spPr>
          <a:xfrm flipV="1">
            <a:off x="2038350" y="1784351"/>
            <a:ext cx="2832100" cy="8731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ILD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Resume</a:t>
            </a:r>
            <a:r>
              <a:rPr lang="fr-FR" dirty="0" smtClean="0"/>
              <a:t>. 		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939799"/>
            <a:ext cx="8372475" cy="554672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1800" b="1" dirty="0" smtClean="0"/>
              <a:t>Scenarii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Modules of Barrel &amp; </a:t>
            </a:r>
            <a:r>
              <a:rPr lang="fr-FR" sz="1600" dirty="0" err="1" smtClean="0"/>
              <a:t>Endcaps</a:t>
            </a:r>
            <a:r>
              <a:rPr lang="fr-FR" sz="1600" dirty="0" smtClean="0"/>
              <a:t> made in </a:t>
            </a:r>
            <a:r>
              <a:rPr lang="fr-FR" sz="1600" dirty="0" err="1" smtClean="0"/>
              <a:t>industry</a:t>
            </a:r>
            <a:endParaRPr lang="fr-FR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Transport of modules to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Hall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5 Barrels </a:t>
            </a:r>
            <a:r>
              <a:rPr lang="fr-FR" sz="1600" dirty="0" err="1" smtClean="0"/>
              <a:t>wheels</a:t>
            </a:r>
            <a:r>
              <a:rPr lang="fr-FR" sz="1600" dirty="0" smtClean="0"/>
              <a:t> &amp; 2 </a:t>
            </a:r>
            <a:r>
              <a:rPr lang="fr-FR" sz="1600" dirty="0" err="1" smtClean="0"/>
              <a:t>Endcap</a:t>
            </a:r>
            <a:r>
              <a:rPr lang="fr-FR" sz="1600" dirty="0" smtClean="0"/>
              <a:t>-Ring </a:t>
            </a:r>
            <a:r>
              <a:rPr lang="fr-FR" sz="1600" dirty="0" err="1" smtClean="0"/>
              <a:t>mounting</a:t>
            </a:r>
            <a:endParaRPr lang="fr-FR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GRPC detectors insertion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Barrel &amp; </a:t>
            </a:r>
            <a:r>
              <a:rPr lang="fr-FR" sz="1600" dirty="0" err="1" smtClean="0"/>
              <a:t>Endcaps</a:t>
            </a:r>
            <a:r>
              <a:rPr lang="fr-FR" sz="1600" dirty="0" smtClean="0"/>
              <a:t>-Ring insertion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specific</a:t>
            </a:r>
            <a:r>
              <a:rPr lang="fr-FR" sz="1600" dirty="0" smtClean="0"/>
              <a:t> </a:t>
            </a:r>
            <a:r>
              <a:rPr lang="fr-FR" sz="1600" dirty="0" err="1" smtClean="0"/>
              <a:t>tools</a:t>
            </a:r>
            <a:endParaRPr lang="fr-FR" sz="1600" dirty="0" smtClean="0"/>
          </a:p>
          <a:p>
            <a:pPr eaLnBrk="1" hangingPunct="1">
              <a:lnSpc>
                <a:spcPct val="90000"/>
              </a:lnSpc>
            </a:pPr>
            <a:endParaRPr lang="fr-FR" sz="1800" dirty="0"/>
          </a:p>
          <a:p>
            <a:pPr eaLnBrk="1" hangingPunct="1">
              <a:lnSpc>
                <a:spcPct val="90000"/>
              </a:lnSpc>
            </a:pPr>
            <a:r>
              <a:rPr lang="fr-FR" sz="1800" b="1" dirty="0" smtClean="0"/>
              <a:t>Surface </a:t>
            </a:r>
            <a:r>
              <a:rPr lang="fr-FR" sz="1800" b="1" dirty="0" err="1" smtClean="0"/>
              <a:t>needed</a:t>
            </a:r>
            <a:r>
              <a:rPr lang="fr-FR" sz="1800" b="1" dirty="0" smtClean="0"/>
              <a:t> for </a:t>
            </a:r>
            <a:r>
              <a:rPr lang="fr-FR" sz="1800" b="1" dirty="0" err="1" smtClean="0"/>
              <a:t>operations</a:t>
            </a:r>
            <a:endParaRPr lang="fr-FR" sz="18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First the barrel &amp; </a:t>
            </a:r>
            <a:r>
              <a:rPr lang="fr-FR" sz="1600" dirty="0" err="1" smtClean="0"/>
              <a:t>then</a:t>
            </a:r>
            <a:r>
              <a:rPr lang="fr-FR" sz="1600" dirty="0" smtClean="0"/>
              <a:t> </a:t>
            </a:r>
            <a:r>
              <a:rPr lang="fr-FR" sz="1600" dirty="0" err="1" smtClean="0"/>
              <a:t>Endcaps</a:t>
            </a:r>
            <a:r>
              <a:rPr lang="fr-FR" sz="1600" dirty="0" smtClean="0"/>
              <a:t>-Ring building and services, one </a:t>
            </a:r>
            <a:r>
              <a:rPr lang="fr-FR" sz="1600" dirty="0" err="1" smtClean="0"/>
              <a:t>after</a:t>
            </a:r>
            <a:r>
              <a:rPr lang="fr-FR" sz="1600" dirty="0" smtClean="0"/>
              <a:t> the </a:t>
            </a:r>
            <a:r>
              <a:rPr lang="fr-FR" sz="1600" dirty="0" err="1" smtClean="0"/>
              <a:t>other</a:t>
            </a:r>
            <a:endParaRPr lang="fr-FR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1000 m² for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of modules, </a:t>
            </a:r>
            <a:r>
              <a:rPr lang="fr-FR" sz="1600" dirty="0" err="1" smtClean="0"/>
              <a:t>specific</a:t>
            </a:r>
            <a:r>
              <a:rPr lang="fr-FR" sz="1600" dirty="0" smtClean="0"/>
              <a:t> structures, Services  &amp; GRPC detectors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Zone for barrel on structure </a:t>
            </a:r>
            <a:r>
              <a:rPr lang="fr-FR" sz="1600" dirty="0" err="1" smtClean="0"/>
              <a:t>storage</a:t>
            </a:r>
            <a:r>
              <a:rPr lang="fr-FR" sz="1600" dirty="0" smtClean="0"/>
              <a:t> : 200 m²</a:t>
            </a:r>
          </a:p>
          <a:p>
            <a:pPr lvl="1" eaLnBrk="1" hangingPunct="1">
              <a:lnSpc>
                <a:spcPct val="90000"/>
              </a:lnSpc>
            </a:pPr>
            <a:endParaRPr lang="fr-FR" sz="1600" dirty="0"/>
          </a:p>
          <a:p>
            <a:pPr marL="342900" lvl="1" indent="-342900" eaLnBrk="1" hangingPunct="1">
              <a:lnSpc>
                <a:spcPct val="90000"/>
              </a:lnSpc>
              <a:buBlip>
                <a:blip r:embed="rId3"/>
              </a:buBlip>
            </a:pPr>
            <a:r>
              <a:rPr lang="fr-FR" sz="1800" b="1" dirty="0">
                <a:ea typeface="+mn-ea"/>
                <a:cs typeface="+mn-cs"/>
              </a:rPr>
              <a:t>Time </a:t>
            </a:r>
            <a:r>
              <a:rPr lang="fr-FR" sz="1800" b="1" dirty="0" err="1" smtClean="0">
                <a:ea typeface="+mn-ea"/>
                <a:cs typeface="+mn-cs"/>
              </a:rPr>
              <a:t>schedule</a:t>
            </a:r>
            <a:endParaRPr lang="fr-FR" sz="1800" b="1" dirty="0" smtClean="0">
              <a:ea typeface="+mn-ea"/>
              <a:cs typeface="+mn-cs"/>
            </a:endParaRPr>
          </a:p>
          <a:p>
            <a:pPr lvl="1" eaLnBrk="1" hangingPunct="1">
              <a:lnSpc>
                <a:spcPct val="90000"/>
              </a:lnSpc>
            </a:pPr>
            <a:r>
              <a:rPr lang="fr-FR" sz="1600" dirty="0"/>
              <a:t>Wheel </a:t>
            </a:r>
            <a:r>
              <a:rPr lang="fr-FR" sz="1600" dirty="0" smtClean="0"/>
              <a:t>transport &amp;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: 1 </a:t>
            </a:r>
            <a:r>
              <a:rPr lang="fr-FR" sz="1600" dirty="0" err="1" smtClean="0"/>
              <a:t>week</a:t>
            </a:r>
            <a:r>
              <a:rPr lang="fr-FR" sz="1600" dirty="0" smtClean="0"/>
              <a:t> by </a:t>
            </a:r>
            <a:r>
              <a:rPr lang="fr-FR" sz="1600" dirty="0" err="1" smtClean="0"/>
              <a:t>wheel</a:t>
            </a:r>
            <a:r>
              <a:rPr lang="fr-FR" sz="1600" dirty="0" smtClean="0"/>
              <a:t> -&gt; 5 </a:t>
            </a:r>
            <a:r>
              <a:rPr lang="fr-FR" sz="1600" dirty="0" err="1" smtClean="0"/>
              <a:t>weeks</a:t>
            </a:r>
            <a:r>
              <a:rPr lang="fr-FR" sz="1600" dirty="0" smtClean="0"/>
              <a:t> for barrel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smtClean="0"/>
              <a:t>GRPC insertion &amp; test : 6 </a:t>
            </a:r>
            <a:r>
              <a:rPr lang="fr-FR" sz="1600" dirty="0" err="1" smtClean="0"/>
              <a:t>weeks</a:t>
            </a:r>
            <a:r>
              <a:rPr lang="fr-FR" sz="1600" dirty="0" smtClean="0"/>
              <a:t> by </a:t>
            </a:r>
            <a:r>
              <a:rPr lang="fr-FR" sz="1600" dirty="0" err="1" smtClean="0"/>
              <a:t>wheel</a:t>
            </a:r>
            <a:r>
              <a:rPr lang="fr-FR" sz="1600" dirty="0" smtClean="0"/>
              <a:t> -&gt; 30 </a:t>
            </a:r>
            <a:r>
              <a:rPr lang="fr-FR" sz="1600" dirty="0" err="1" smtClean="0"/>
              <a:t>weeks</a:t>
            </a:r>
            <a:r>
              <a:rPr lang="fr-FR" sz="1600" dirty="0" smtClean="0"/>
              <a:t> for barrel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dirty="0" err="1" smtClean="0"/>
              <a:t>Connecting</a:t>
            </a:r>
            <a:r>
              <a:rPr lang="fr-FR" sz="1600" dirty="0" smtClean="0"/>
              <a:t> </a:t>
            </a:r>
            <a:r>
              <a:rPr lang="fr-FR" sz="1600" dirty="0" err="1" smtClean="0"/>
              <a:t>wheels</a:t>
            </a:r>
            <a:r>
              <a:rPr lang="fr-FR" sz="1600" dirty="0" smtClean="0"/>
              <a:t>, test &amp; insertion in </a:t>
            </a:r>
            <a:r>
              <a:rPr lang="fr-FR" sz="1600" dirty="0" err="1" smtClean="0"/>
              <a:t>Yoke</a:t>
            </a:r>
            <a:r>
              <a:rPr lang="fr-FR" sz="1600" dirty="0" smtClean="0"/>
              <a:t> : 4 </a:t>
            </a:r>
            <a:r>
              <a:rPr lang="fr-FR" sz="1600" dirty="0" err="1" smtClean="0"/>
              <a:t>weeks</a:t>
            </a:r>
            <a:endParaRPr lang="fr-FR" sz="1600" dirty="0" smtClean="0"/>
          </a:p>
          <a:p>
            <a:pPr lvl="1" eaLnBrk="1" hangingPunct="1">
              <a:lnSpc>
                <a:spcPct val="90000"/>
              </a:lnSpc>
            </a:pPr>
            <a:r>
              <a:rPr lang="fr-FR" sz="1600" b="1" dirty="0" smtClean="0">
                <a:solidFill>
                  <a:srgbClr val="FF0000"/>
                </a:solidFill>
              </a:rPr>
              <a:t>Total time for Barrel = 39 semaines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1600" b="1" dirty="0" err="1" smtClean="0">
                <a:solidFill>
                  <a:srgbClr val="FF0000"/>
                </a:solidFill>
              </a:rPr>
              <a:t>Approximately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same</a:t>
            </a:r>
            <a:r>
              <a:rPr lang="fr-FR" sz="1600" b="1" dirty="0" smtClean="0">
                <a:solidFill>
                  <a:srgbClr val="FF0000"/>
                </a:solidFill>
              </a:rPr>
              <a:t> time for </a:t>
            </a:r>
            <a:r>
              <a:rPr lang="fr-FR" sz="1600" b="1" dirty="0" err="1" smtClean="0">
                <a:solidFill>
                  <a:srgbClr val="FF0000"/>
                </a:solidFill>
              </a:rPr>
              <a:t>both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Endcaps</a:t>
            </a:r>
            <a:r>
              <a:rPr lang="fr-FR" sz="1600" b="1" dirty="0" smtClean="0">
                <a:solidFill>
                  <a:srgbClr val="FF0000"/>
                </a:solidFill>
              </a:rPr>
              <a:t>-Ring</a:t>
            </a:r>
            <a:endParaRPr lang="fr-FR" sz="1600" b="1" dirty="0">
              <a:solidFill>
                <a:srgbClr val="FF0000"/>
              </a:solidFill>
            </a:endParaRPr>
          </a:p>
          <a:p>
            <a:pPr marL="0" lvl="1" indent="0" eaLnBrk="1" hangingPunct="1">
              <a:lnSpc>
                <a:spcPct val="90000"/>
              </a:lnSpc>
              <a:buNone/>
            </a:pPr>
            <a:endParaRPr lang="fr-FR" sz="1800" dirty="0">
              <a:ea typeface="+mn-ea"/>
              <a:cs typeface="+mn-cs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fr-FR" sz="16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FR" sz="16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ILD </a:t>
            </a:r>
            <a:r>
              <a:rPr lang="fr-FR" dirty="0" err="1" smtClean="0"/>
              <a:t>integration</a:t>
            </a:r>
            <a:r>
              <a:rPr lang="fr-FR" dirty="0" smtClean="0"/>
              <a:t>		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2759075"/>
            <a:ext cx="7600950" cy="1641475"/>
          </a:xfrm>
        </p:spPr>
        <p:txBody>
          <a:bodyPr/>
          <a:lstStyle/>
          <a:p>
            <a:pPr eaLnBrk="1" hangingPunct="1"/>
            <a:r>
              <a:rPr lang="fr-FR" dirty="0" smtClean="0"/>
              <a:t>Barrel </a:t>
            </a:r>
            <a:r>
              <a:rPr lang="fr-FR" dirty="0" err="1" smtClean="0"/>
              <a:t>integration</a:t>
            </a: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/>
            <a:r>
              <a:rPr lang="fr-FR" dirty="0" err="1" smtClean="0"/>
              <a:t>Endcaps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</a:p>
          <a:p>
            <a:pPr eaLnBrk="1" hangingPunct="1"/>
            <a:endParaRPr lang="fr-FR" dirty="0"/>
          </a:p>
          <a:p>
            <a:pPr marL="0" indent="0" eaLnBrk="1" hangingPunct="1"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Barrel </a:t>
            </a:r>
            <a:r>
              <a:rPr lang="fr-FR" dirty="0" err="1" smtClean="0"/>
              <a:t>integration</a:t>
            </a:r>
            <a:r>
              <a:rPr lang="fr-FR" dirty="0" smtClean="0"/>
              <a:t> : design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304800" y="4610100"/>
            <a:ext cx="799147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i="1" dirty="0" err="1"/>
              <a:t>Stainless</a:t>
            </a:r>
            <a:r>
              <a:rPr lang="fr-FR" sz="1600" i="1" dirty="0"/>
              <a:t> </a:t>
            </a:r>
            <a:r>
              <a:rPr lang="fr-FR" sz="1600" i="1" dirty="0" err="1"/>
              <a:t>steel</a:t>
            </a:r>
            <a:r>
              <a:rPr lang="fr-FR" sz="1600" dirty="0"/>
              <a:t>		1 </a:t>
            </a:r>
            <a:r>
              <a:rPr lang="fr-FR" sz="1600" dirty="0" err="1"/>
              <a:t>wheel</a:t>
            </a:r>
            <a:r>
              <a:rPr lang="fr-FR" sz="1600" dirty="0"/>
              <a:t> (8 </a:t>
            </a:r>
            <a:r>
              <a:rPr lang="fr-FR" sz="1600" dirty="0" err="1"/>
              <a:t>mod</a:t>
            </a:r>
            <a:r>
              <a:rPr lang="fr-FR" sz="1600" dirty="0"/>
              <a:t>.)		5 </a:t>
            </a:r>
            <a:r>
              <a:rPr lang="fr-FR" sz="1600" dirty="0" err="1" smtClean="0"/>
              <a:t>wheels</a:t>
            </a:r>
            <a:r>
              <a:rPr lang="fr-FR" sz="1600" dirty="0" smtClean="0"/>
              <a:t> (Barrel)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 err="1"/>
              <a:t>Weight</a:t>
            </a:r>
            <a:r>
              <a:rPr lang="fr-FR" sz="1600" dirty="0"/>
              <a:t> (t): 			</a:t>
            </a:r>
            <a:r>
              <a:rPr lang="fr-FR" sz="1600" b="1" dirty="0">
                <a:solidFill>
                  <a:srgbClr val="FF0000"/>
                </a:solidFill>
              </a:rPr>
              <a:t>88 t</a:t>
            </a:r>
            <a:r>
              <a:rPr lang="fr-FR" sz="1600" dirty="0"/>
              <a:t>			440 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Detectors W. (t): 	</a:t>
            </a:r>
            <a:r>
              <a:rPr lang="fr-FR" sz="1600" dirty="0" smtClean="0"/>
              <a:t>		36.8 </a:t>
            </a:r>
            <a:r>
              <a:rPr lang="fr-FR" sz="1600" dirty="0"/>
              <a:t>t			184 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Total </a:t>
            </a:r>
            <a:r>
              <a:rPr lang="fr-FR" sz="1600" dirty="0" err="1"/>
              <a:t>Weight</a:t>
            </a:r>
            <a:r>
              <a:rPr lang="fr-FR" sz="1600" dirty="0"/>
              <a:t> (t) : 			124.8 t			</a:t>
            </a:r>
            <a:r>
              <a:rPr lang="fr-FR" b="1" dirty="0">
                <a:solidFill>
                  <a:srgbClr val="FF0000"/>
                </a:solidFill>
              </a:rPr>
              <a:t>624 t</a:t>
            </a:r>
          </a:p>
        </p:txBody>
      </p:sp>
      <p:pic>
        <p:nvPicPr>
          <p:cNvPr id="5127" name="Picture 10" descr="barr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2925" y="1350963"/>
            <a:ext cx="33020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6381750" y="609600"/>
            <a:ext cx="3733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err="1"/>
              <a:t>Ext</a:t>
            </a:r>
            <a:r>
              <a:rPr lang="fr-FR" sz="1200" dirty="0"/>
              <a:t>. </a:t>
            </a:r>
            <a:r>
              <a:rPr lang="fr-FR" sz="1200" dirty="0" err="1"/>
              <a:t>Diameter</a:t>
            </a:r>
            <a:r>
              <a:rPr lang="fr-FR" sz="1200" dirty="0"/>
              <a:t>	</a:t>
            </a:r>
            <a:r>
              <a:rPr lang="fr-FR" sz="1200" dirty="0" smtClean="0"/>
              <a:t>6770 mm</a:t>
            </a:r>
            <a:endParaRPr lang="fr-FR" sz="1200" dirty="0"/>
          </a:p>
          <a:p>
            <a:pPr>
              <a:spcBef>
                <a:spcPct val="50000"/>
              </a:spcBef>
            </a:pPr>
            <a:r>
              <a:rPr lang="fr-FR" sz="1200" dirty="0"/>
              <a:t>Int. </a:t>
            </a:r>
            <a:r>
              <a:rPr lang="fr-FR" sz="1200" dirty="0" err="1"/>
              <a:t>Diameter</a:t>
            </a:r>
            <a:r>
              <a:rPr lang="fr-FR" sz="1200" dirty="0"/>
              <a:t> 	</a:t>
            </a:r>
            <a:r>
              <a:rPr lang="fr-FR" sz="1200" dirty="0" smtClean="0"/>
              <a:t>4116 </a:t>
            </a:r>
            <a:r>
              <a:rPr lang="fr-FR" sz="1200" dirty="0"/>
              <a:t>mm</a:t>
            </a:r>
          </a:p>
          <a:p>
            <a:pPr>
              <a:spcBef>
                <a:spcPct val="50000"/>
              </a:spcBef>
            </a:pPr>
            <a:r>
              <a:rPr lang="fr-FR" sz="1200" dirty="0" err="1"/>
              <a:t>Lenght</a:t>
            </a:r>
            <a:r>
              <a:rPr lang="fr-FR" sz="1200" dirty="0"/>
              <a:t> 		</a:t>
            </a:r>
            <a:r>
              <a:rPr lang="fr-FR" sz="1200" dirty="0" smtClean="0"/>
              <a:t>4700 </a:t>
            </a:r>
            <a:r>
              <a:rPr lang="fr-FR" sz="1200" dirty="0"/>
              <a:t>mm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95275" y="1123950"/>
            <a:ext cx="307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Thickness</a:t>
            </a:r>
            <a:r>
              <a:rPr lang="fr-FR" sz="1600" dirty="0" smtClean="0"/>
              <a:t> </a:t>
            </a:r>
            <a:r>
              <a:rPr lang="fr-FR" sz="1600" dirty="0" err="1" smtClean="0"/>
              <a:t>wheel</a:t>
            </a:r>
            <a:r>
              <a:rPr lang="fr-FR" sz="1600" dirty="0" smtClean="0"/>
              <a:t> face = 10 mm</a:t>
            </a:r>
          </a:p>
        </p:txBody>
      </p:sp>
      <p:pic>
        <p:nvPicPr>
          <p:cNvPr id="10" name="Picture 8" descr="roue_barr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1713" y="1574800"/>
            <a:ext cx="270033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>
            <a:stCxn id="9" idx="2"/>
          </p:cNvCxnSpPr>
          <p:nvPr/>
        </p:nvCxnSpPr>
        <p:spPr>
          <a:xfrm flipH="1">
            <a:off x="1533525" y="1462504"/>
            <a:ext cx="300038" cy="80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209925" y="1628775"/>
            <a:ext cx="307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Thickness</a:t>
            </a:r>
            <a:r>
              <a:rPr lang="fr-FR" sz="1600" dirty="0" smtClean="0"/>
              <a:t> </a:t>
            </a:r>
            <a:r>
              <a:rPr lang="fr-FR" sz="1600" dirty="0" err="1" smtClean="0"/>
              <a:t>absorbers</a:t>
            </a:r>
            <a:r>
              <a:rPr lang="fr-FR" sz="1600" dirty="0" smtClean="0"/>
              <a:t>= 15 mm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3190875" y="1943100"/>
            <a:ext cx="962026" cy="781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449" y="2557743"/>
            <a:ext cx="2100263" cy="152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14300" y="3762375"/>
            <a:ext cx="3000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dirty="0" err="1"/>
              <a:t>Ext</a:t>
            </a:r>
            <a:r>
              <a:rPr lang="fr-FR" sz="1200" dirty="0"/>
              <a:t>. </a:t>
            </a:r>
            <a:r>
              <a:rPr lang="fr-FR" sz="1200" dirty="0" err="1" smtClean="0"/>
              <a:t>Diameter</a:t>
            </a:r>
            <a:r>
              <a:rPr lang="fr-FR" sz="1200" dirty="0" smtClean="0"/>
              <a:t> : 6770 mm</a:t>
            </a:r>
            <a:endParaRPr lang="fr-FR" sz="1200" dirty="0"/>
          </a:p>
          <a:p>
            <a:pPr>
              <a:spcBef>
                <a:spcPct val="50000"/>
              </a:spcBef>
            </a:pPr>
            <a:r>
              <a:rPr lang="fr-FR" sz="1200" dirty="0"/>
              <a:t>Int. </a:t>
            </a:r>
            <a:r>
              <a:rPr lang="fr-FR" sz="1200" dirty="0" err="1"/>
              <a:t>Diameter</a:t>
            </a:r>
            <a:r>
              <a:rPr lang="fr-FR" sz="1200" dirty="0"/>
              <a:t> </a:t>
            </a:r>
            <a:r>
              <a:rPr lang="fr-FR" sz="1200" dirty="0" smtClean="0"/>
              <a:t> :4116 </a:t>
            </a:r>
            <a:r>
              <a:rPr lang="fr-FR" sz="1200" dirty="0"/>
              <a:t>mm</a:t>
            </a:r>
          </a:p>
          <a:p>
            <a:pPr>
              <a:spcBef>
                <a:spcPct val="50000"/>
              </a:spcBef>
            </a:pPr>
            <a:r>
              <a:rPr lang="fr-FR" sz="1200" dirty="0" err="1"/>
              <a:t>Lenght</a:t>
            </a:r>
            <a:r>
              <a:rPr lang="fr-FR" sz="1200" dirty="0"/>
              <a:t> </a:t>
            </a:r>
            <a:r>
              <a:rPr lang="fr-FR" sz="1200" dirty="0" smtClean="0"/>
              <a:t> : 940  </a:t>
            </a:r>
            <a:r>
              <a:rPr lang="fr-FR" sz="1200" dirty="0"/>
              <a:t>mm</a:t>
            </a:r>
          </a:p>
        </p:txBody>
      </p:sp>
      <p:cxnSp>
        <p:nvCxnSpPr>
          <p:cNvPr id="19" name="Connecteur droit avec flèche 18"/>
          <p:cNvCxnSpPr>
            <a:stCxn id="13" idx="2"/>
          </p:cNvCxnSpPr>
          <p:nvPr/>
        </p:nvCxnSpPr>
        <p:spPr>
          <a:xfrm>
            <a:off x="4748213" y="1967329"/>
            <a:ext cx="157162" cy="1185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843088" y="1462504"/>
            <a:ext cx="2424112" cy="1718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4257675" y="3876675"/>
            <a:ext cx="428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x8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: Module building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16000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Building in </a:t>
            </a:r>
            <a:r>
              <a:rPr lang="fr-FR" dirty="0" err="1" smtClean="0"/>
              <a:t>Industry</a:t>
            </a:r>
            <a:r>
              <a:rPr lang="fr-FR" dirty="0" smtClean="0"/>
              <a:t>: 40 parts 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2533" name="Text Box 12"/>
          <p:cNvSpPr txBox="1">
            <a:spLocks noChangeArrowheads="1"/>
          </p:cNvSpPr>
          <p:nvPr/>
        </p:nvSpPr>
        <p:spPr bwMode="auto">
          <a:xfrm>
            <a:off x="533399" y="3815716"/>
            <a:ext cx="54387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err="1" smtClean="0"/>
              <a:t>Technology</a:t>
            </a:r>
            <a:r>
              <a:rPr lang="fr-FR" sz="1600" dirty="0" smtClean="0"/>
              <a:t> </a:t>
            </a:r>
            <a:r>
              <a:rPr lang="fr-FR" sz="1600" dirty="0" err="1" smtClean="0"/>
              <a:t>adapted</a:t>
            </a:r>
            <a:r>
              <a:rPr lang="fr-FR" sz="1600" dirty="0" smtClean="0"/>
              <a:t> to </a:t>
            </a:r>
            <a:r>
              <a:rPr lang="fr-FR" sz="1600" dirty="0" err="1" smtClean="0"/>
              <a:t>larged</a:t>
            </a:r>
            <a:r>
              <a:rPr lang="fr-FR" sz="1600" dirty="0" smtClean="0"/>
              <a:t> skin &amp; </a:t>
            </a:r>
            <a:r>
              <a:rPr lang="fr-FR" sz="1600" dirty="0" err="1" smtClean="0"/>
              <a:t>repeatable</a:t>
            </a:r>
            <a:r>
              <a:rPr lang="fr-FR" sz="1600" dirty="0" smtClean="0"/>
              <a:t> structure</a:t>
            </a:r>
            <a:endParaRPr lang="fr-FR" sz="1600" dirty="0"/>
          </a:p>
        </p:txBody>
      </p:sp>
      <p:pic>
        <p:nvPicPr>
          <p:cNvPr id="19458" name="Picture 2" descr="http://i77.de/phm-burg/medien/bilder/eb/EB-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054" y="1466850"/>
            <a:ext cx="1870364" cy="2057400"/>
          </a:xfrm>
          <a:prstGeom prst="rect">
            <a:avLst/>
          </a:prstGeom>
          <a:noFill/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831" y="592044"/>
            <a:ext cx="2402619" cy="17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428875" y="2033588"/>
            <a:ext cx="4705350" cy="1446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3350" h="133350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 err="1" smtClean="0"/>
              <a:t>Welding</a:t>
            </a:r>
            <a:r>
              <a:rPr lang="fr-FR" sz="1600" dirty="0" smtClean="0"/>
              <a:t> </a:t>
            </a:r>
            <a:r>
              <a:rPr lang="fr-FR" sz="1600" dirty="0" err="1" smtClean="0"/>
              <a:t>method</a:t>
            </a:r>
            <a:r>
              <a:rPr lang="fr-FR" sz="1600" dirty="0" smtClean="0"/>
              <a:t> : Electron </a:t>
            </a:r>
            <a:r>
              <a:rPr lang="fr-FR" sz="1600" dirty="0" err="1" smtClean="0"/>
              <a:t>Beam</a:t>
            </a:r>
            <a:r>
              <a:rPr lang="fr-FR" sz="1600" dirty="0" smtClean="0"/>
              <a:t> </a:t>
            </a:r>
            <a:r>
              <a:rPr lang="fr-FR" sz="1600" dirty="0" err="1" smtClean="0"/>
              <a:t>Welding</a:t>
            </a:r>
            <a:endParaRPr lang="fr-FR" sz="1600" dirty="0" smtClean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r>
              <a:rPr lang="en-US" sz="1400" dirty="0" smtClean="0"/>
              <a:t>Tight continuous weld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/>
              <a:t>  </a:t>
            </a:r>
            <a:r>
              <a:rPr lang="en-US" sz="1400" dirty="0" smtClean="0"/>
              <a:t>Accuracy and repeatability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Low distortion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Narrow weld and narrow heat affected zone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Filler metal is not required</a:t>
            </a:r>
          </a:p>
        </p:txBody>
      </p:sp>
      <p:pic>
        <p:nvPicPr>
          <p:cNvPr id="3074" name="Picture 2" descr="http://www.gkn.com/aerospace/products-and-capabilities/capabilities/metallics/electron-beam-welding/PublishingImages/Electron-Beam-Weld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3659187"/>
            <a:ext cx="2667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 t="5577" r="9824" b="5146"/>
          <a:stretch/>
        </p:blipFill>
        <p:spPr>
          <a:xfrm>
            <a:off x="533399" y="4305299"/>
            <a:ext cx="2352676" cy="1971676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1581150" y="4533900"/>
            <a:ext cx="9525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476375" y="4391025"/>
            <a:ext cx="233362" cy="1428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057525" y="4762500"/>
            <a:ext cx="2838450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dirty="0" smtClean="0"/>
              <a:t>Module </a:t>
            </a:r>
            <a:r>
              <a:rPr lang="fr-FR" sz="1600" dirty="0" err="1" smtClean="0"/>
              <a:t>done</a:t>
            </a:r>
            <a:r>
              <a:rPr lang="fr-FR" sz="1600" dirty="0" smtClean="0"/>
              <a:t> one by one</a:t>
            </a:r>
          </a:p>
          <a:p>
            <a:pPr algn="ctr">
              <a:spcBef>
                <a:spcPct val="50000"/>
              </a:spcBef>
            </a:pPr>
            <a:r>
              <a:rPr lang="fr-FR" sz="1600" dirty="0" smtClean="0"/>
              <a:t>49 </a:t>
            </a:r>
            <a:r>
              <a:rPr lang="fr-FR" sz="1600" dirty="0" err="1" smtClean="0"/>
              <a:t>absorbers</a:t>
            </a:r>
            <a:r>
              <a:rPr lang="fr-FR" sz="1600" dirty="0" smtClean="0"/>
              <a:t> plates </a:t>
            </a:r>
            <a:r>
              <a:rPr lang="fr-FR" sz="1600" dirty="0" err="1" smtClean="0"/>
              <a:t>welded</a:t>
            </a:r>
            <a:r>
              <a:rPr lang="fr-FR" sz="1600" dirty="0" smtClean="0"/>
              <a:t> on 2 </a:t>
            </a:r>
            <a:r>
              <a:rPr lang="fr-FR" sz="1600" dirty="0" err="1" smtClean="0"/>
              <a:t>flanges</a:t>
            </a:r>
            <a:r>
              <a:rPr lang="fr-FR" sz="1600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fr-FR" sz="1600" b="1" dirty="0" err="1" smtClean="0">
                <a:solidFill>
                  <a:srgbClr val="FF0000"/>
                </a:solidFill>
              </a:rPr>
              <a:t>Weight</a:t>
            </a:r>
            <a:r>
              <a:rPr lang="fr-FR" sz="1600" b="1" dirty="0" smtClean="0">
                <a:solidFill>
                  <a:srgbClr val="FF0000"/>
                </a:solidFill>
              </a:rPr>
              <a:t> = 11 t</a:t>
            </a:r>
            <a:endParaRPr lang="fr-FR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72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welding_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6716" y="1670949"/>
            <a:ext cx="2419350" cy="2406008"/>
          </a:xfrm>
          <a:prstGeom prst="rect">
            <a:avLst/>
          </a:prstGeom>
        </p:spPr>
      </p:pic>
      <p:pic>
        <p:nvPicPr>
          <p:cNvPr id="12" name="Image 11" descr="welding-operation-2.jpg"/>
          <p:cNvPicPr>
            <a:picLocks noChangeAspect="1"/>
          </p:cNvPicPr>
          <p:nvPr/>
        </p:nvPicPr>
        <p:blipFill>
          <a:blip r:embed="rId4" cstate="print"/>
          <a:srcRect l="12444" r="9457"/>
          <a:stretch>
            <a:fillRect/>
          </a:stretch>
        </p:blipFill>
        <p:spPr>
          <a:xfrm>
            <a:off x="6419850" y="1438533"/>
            <a:ext cx="2214546" cy="2638424"/>
          </a:xfrm>
          <a:prstGeom prst="rect">
            <a:avLst/>
          </a:prstGeom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 : scenario 1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501" y="1016000"/>
            <a:ext cx="8372475" cy="3146425"/>
          </a:xfrm>
        </p:spPr>
        <p:txBody>
          <a:bodyPr/>
          <a:lstStyle/>
          <a:p>
            <a:pPr eaLnBrk="1" hangingPunct="1"/>
            <a:r>
              <a:rPr lang="fr-FR" dirty="0" smtClean="0"/>
              <a:t>Wheel Building in </a:t>
            </a:r>
            <a:r>
              <a:rPr lang="fr-FR" dirty="0" err="1" smtClean="0"/>
              <a:t>Industry</a:t>
            </a:r>
            <a:r>
              <a:rPr lang="fr-FR" dirty="0" smtClean="0"/>
              <a:t> / Campus : 8 modules  =&gt; 5 </a:t>
            </a:r>
            <a:r>
              <a:rPr lang="fr-FR" dirty="0" err="1" smtClean="0"/>
              <a:t>wheels</a:t>
            </a:r>
            <a:endParaRPr lang="fr-FR" dirty="0" smtClean="0"/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2533" name="Text Box 12"/>
          <p:cNvSpPr txBox="1">
            <a:spLocks noChangeArrowheads="1"/>
          </p:cNvSpPr>
          <p:nvPr/>
        </p:nvSpPr>
        <p:spPr bwMode="auto">
          <a:xfrm>
            <a:off x="66675" y="1550941"/>
            <a:ext cx="435292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i="1" dirty="0" smtClean="0"/>
              <a:t>Building </a:t>
            </a:r>
            <a:r>
              <a:rPr lang="fr-FR" sz="1600" b="1" i="1" dirty="0" err="1" smtClean="0"/>
              <a:t>Method</a:t>
            </a:r>
            <a:endParaRPr lang="fr-FR" sz="1600" b="1" i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b="1" dirty="0" err="1" smtClean="0"/>
              <a:t>Step</a:t>
            </a:r>
            <a:r>
              <a:rPr lang="fr-FR" sz="1600" b="1" dirty="0" smtClean="0"/>
              <a:t> 1 : Modules </a:t>
            </a:r>
            <a:r>
              <a:rPr lang="fr-FR" sz="1600" b="1" dirty="0" err="1" smtClean="0"/>
              <a:t>assembly</a:t>
            </a:r>
            <a:r>
              <a:rPr lang="fr-FR" sz="1600" b="1" dirty="0" smtClean="0"/>
              <a:t> to </a:t>
            </a:r>
            <a:r>
              <a:rPr lang="fr-FR" sz="1600" b="1" dirty="0" err="1" smtClean="0"/>
              <a:t>wheel</a:t>
            </a:r>
            <a:endParaRPr lang="fr-FR" sz="1600" b="1" dirty="0" smtClean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smtClean="0"/>
              <a:t>8 modules in position on </a:t>
            </a:r>
            <a:r>
              <a:rPr lang="fr-FR" sz="1600" dirty="0" err="1" smtClean="0"/>
              <a:t>specific</a:t>
            </a:r>
            <a:r>
              <a:rPr lang="fr-FR" sz="1600" dirty="0" smtClean="0"/>
              <a:t> </a:t>
            </a:r>
            <a:r>
              <a:rPr lang="fr-FR" sz="1600" dirty="0" err="1" smtClean="0"/>
              <a:t>tool</a:t>
            </a:r>
            <a:endParaRPr lang="fr-FR" sz="1600" dirty="0" smtClean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dirty="0" err="1" smtClean="0"/>
              <a:t>welding</a:t>
            </a:r>
            <a:r>
              <a:rPr lang="fr-FR" sz="1600" dirty="0" smtClean="0"/>
              <a:t> / </a:t>
            </a:r>
            <a:r>
              <a:rPr lang="fr-FR" sz="1600" dirty="0" err="1" smtClean="0"/>
              <a:t>screwing</a:t>
            </a:r>
            <a:r>
              <a:rPr lang="fr-FR" sz="1600" dirty="0" smtClean="0"/>
              <a:t> and rotation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2 : </a:t>
            </a:r>
            <a:r>
              <a:rPr lang="fr-FR" sz="1600" dirty="0" smtClean="0"/>
              <a:t>Wheel on </a:t>
            </a:r>
            <a:r>
              <a:rPr lang="fr-FR" sz="1600" dirty="0" err="1" smtClean="0"/>
              <a:t>specific</a:t>
            </a:r>
            <a:r>
              <a:rPr lang="fr-FR" sz="1600" dirty="0" smtClean="0"/>
              <a:t> </a:t>
            </a:r>
            <a:r>
              <a:rPr lang="fr-FR" sz="1600" dirty="0" err="1" smtClean="0"/>
              <a:t>tool</a:t>
            </a:r>
            <a:endParaRPr lang="fr-FR" sz="1600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3</a:t>
            </a:r>
            <a:r>
              <a:rPr lang="fr-FR" sz="1600" dirty="0" smtClean="0"/>
              <a:t> : </a:t>
            </a:r>
            <a:r>
              <a:rPr lang="fr-FR" sz="1600" dirty="0" err="1" smtClean="0"/>
              <a:t>Special</a:t>
            </a:r>
            <a:r>
              <a:rPr lang="fr-FR" sz="1600" dirty="0" smtClean="0"/>
              <a:t> </a:t>
            </a:r>
            <a:r>
              <a:rPr lang="fr-FR" sz="1600" dirty="0" err="1" smtClean="0"/>
              <a:t>convoy</a:t>
            </a:r>
            <a:r>
              <a:rPr lang="fr-FR" sz="1600" dirty="0" smtClean="0"/>
              <a:t> to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Hall </a:t>
            </a:r>
            <a:endParaRPr lang="fr-FR" sz="1600" dirty="0"/>
          </a:p>
        </p:txBody>
      </p:sp>
      <p:sp>
        <p:nvSpPr>
          <p:cNvPr id="13" name="Flèche courbée vers la gauche 12"/>
          <p:cNvSpPr/>
          <p:nvPr/>
        </p:nvSpPr>
        <p:spPr>
          <a:xfrm>
            <a:off x="8524875" y="2030257"/>
            <a:ext cx="523875" cy="16668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25"/>
          <p:cNvSpPr txBox="1">
            <a:spLocks noChangeArrowheads="1"/>
          </p:cNvSpPr>
          <p:nvPr/>
        </p:nvSpPr>
        <p:spPr bwMode="auto">
          <a:xfrm>
            <a:off x="8453437" y="2555200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600" dirty="0" smtClean="0"/>
              <a:t>180°</a:t>
            </a:r>
            <a:endParaRPr lang="fr-FR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8" t="31450" r="12872" b="30075"/>
          <a:stretch/>
        </p:blipFill>
        <p:spPr bwMode="auto">
          <a:xfrm>
            <a:off x="5086794" y="4169498"/>
            <a:ext cx="3795268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5" y="3888555"/>
            <a:ext cx="4171950" cy="221451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47650" y="6087685"/>
            <a:ext cx="2085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Wheel </a:t>
            </a:r>
            <a:r>
              <a:rPr lang="fr-FR" sz="1600" dirty="0" err="1" smtClean="0"/>
              <a:t>weight</a:t>
            </a:r>
            <a:r>
              <a:rPr lang="fr-FR" sz="1600" dirty="0" smtClean="0"/>
              <a:t> = 88 t</a:t>
            </a:r>
            <a:endParaRPr lang="fr-FR" sz="1600" dirty="0"/>
          </a:p>
        </p:txBody>
      </p:sp>
      <p:sp>
        <p:nvSpPr>
          <p:cNvPr id="5" name="Flèche droite 4"/>
          <p:cNvSpPr/>
          <p:nvPr/>
        </p:nvSpPr>
        <p:spPr>
          <a:xfrm>
            <a:off x="4076716" y="4995814"/>
            <a:ext cx="866759" cy="261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993364" y="4560266"/>
            <a:ext cx="852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Road to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11873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501" y="1016000"/>
            <a:ext cx="8372475" cy="3146425"/>
          </a:xfrm>
        </p:spPr>
        <p:txBody>
          <a:bodyPr/>
          <a:lstStyle/>
          <a:p>
            <a:pPr eaLnBrk="1" hangingPunct="1"/>
            <a:r>
              <a:rPr lang="fr-FR" dirty="0" smtClean="0"/>
              <a:t>Wheel Building in </a:t>
            </a:r>
            <a:r>
              <a:rPr lang="fr-FR" dirty="0" err="1" smtClean="0"/>
              <a:t>Assembly</a:t>
            </a:r>
            <a:r>
              <a:rPr lang="fr-FR" dirty="0" smtClean="0"/>
              <a:t> Hall : 8 modules  x 5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 : scenario 2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22533" name="Text Box 12"/>
          <p:cNvSpPr txBox="1">
            <a:spLocks noChangeArrowheads="1"/>
          </p:cNvSpPr>
          <p:nvPr/>
        </p:nvSpPr>
        <p:spPr bwMode="auto">
          <a:xfrm>
            <a:off x="66674" y="1550941"/>
            <a:ext cx="608647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i="1" dirty="0" smtClean="0"/>
              <a:t>Building </a:t>
            </a:r>
            <a:r>
              <a:rPr lang="fr-FR" sz="1600" b="1" i="1" dirty="0" err="1" smtClean="0"/>
              <a:t>Method</a:t>
            </a:r>
            <a:endParaRPr lang="fr-FR" sz="1600" b="1" i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b="1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1</a:t>
            </a:r>
            <a:r>
              <a:rPr lang="fr-FR" sz="1600" dirty="0" smtClean="0"/>
              <a:t> : Modules transport by normal truck to </a:t>
            </a:r>
            <a:r>
              <a:rPr lang="fr-FR" sz="1600" dirty="0" err="1" smtClean="0"/>
              <a:t>Assembly</a:t>
            </a:r>
            <a:r>
              <a:rPr lang="fr-FR" sz="1600" dirty="0" smtClean="0"/>
              <a:t> Hall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b="1" dirty="0" smtClean="0"/>
              <a:t> </a:t>
            </a:r>
            <a:r>
              <a:rPr lang="fr-FR" sz="1600" b="1" dirty="0" err="1" smtClean="0"/>
              <a:t>Step</a:t>
            </a:r>
            <a:r>
              <a:rPr lang="fr-FR" sz="1600" b="1" dirty="0" smtClean="0"/>
              <a:t> </a:t>
            </a:r>
            <a:r>
              <a:rPr lang="fr-FR" sz="1600" b="1" dirty="0"/>
              <a:t>2 : </a:t>
            </a:r>
            <a:r>
              <a:rPr lang="fr-FR" sz="1600" dirty="0" smtClean="0"/>
              <a:t>Wheel structure transport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b="1" dirty="0" err="1"/>
              <a:t>Step</a:t>
            </a:r>
            <a:r>
              <a:rPr lang="fr-FR" sz="1600" b="1" dirty="0"/>
              <a:t> </a:t>
            </a:r>
            <a:r>
              <a:rPr lang="fr-FR" sz="1600" b="1" dirty="0" smtClean="0"/>
              <a:t>3 </a:t>
            </a:r>
            <a:r>
              <a:rPr lang="fr-FR" sz="1600" b="1" dirty="0"/>
              <a:t>: </a:t>
            </a:r>
            <a:r>
              <a:rPr lang="fr-FR" sz="1600" dirty="0"/>
              <a:t>Modules </a:t>
            </a:r>
            <a:r>
              <a:rPr lang="fr-FR" sz="1600" dirty="0" err="1"/>
              <a:t>assembly</a:t>
            </a:r>
            <a:r>
              <a:rPr lang="fr-FR" sz="1600" dirty="0"/>
              <a:t> </a:t>
            </a:r>
            <a:r>
              <a:rPr lang="fr-FR" sz="1600" dirty="0" smtClean="0"/>
              <a:t>on the </a:t>
            </a:r>
            <a:r>
              <a:rPr lang="fr-FR" sz="1600" dirty="0" err="1" smtClean="0"/>
              <a:t>wheel</a:t>
            </a:r>
            <a:endParaRPr lang="fr-FR" sz="1600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fr-FR" sz="1600" dirty="0"/>
              <a:t> 8 modules in position on </a:t>
            </a:r>
            <a:r>
              <a:rPr lang="fr-FR" sz="1600" dirty="0" err="1"/>
              <a:t>specific</a:t>
            </a:r>
            <a:r>
              <a:rPr lang="fr-FR" sz="1600" dirty="0"/>
              <a:t> </a:t>
            </a:r>
            <a:r>
              <a:rPr lang="fr-FR" sz="1600" dirty="0" err="1" smtClean="0"/>
              <a:t>tool</a:t>
            </a:r>
            <a:r>
              <a:rPr lang="fr-FR" sz="1600" dirty="0"/>
              <a:t> </a:t>
            </a:r>
            <a:r>
              <a:rPr lang="fr-FR" sz="1600" dirty="0" smtClean="0"/>
              <a:t>&amp; </a:t>
            </a:r>
            <a:r>
              <a:rPr lang="fr-FR" sz="1600" dirty="0" err="1" smtClean="0"/>
              <a:t>screwing</a:t>
            </a:r>
            <a:endParaRPr lang="fr-FR" sz="1600" dirty="0"/>
          </a:p>
          <a:p>
            <a:pPr lvl="1">
              <a:spcBef>
                <a:spcPct val="50000"/>
              </a:spcBef>
            </a:pPr>
            <a:endParaRPr lang="fr-FR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8" t="31450" r="12872" b="30075"/>
          <a:stretch/>
        </p:blipFill>
        <p:spPr bwMode="auto">
          <a:xfrm>
            <a:off x="5105844" y="4349256"/>
            <a:ext cx="3795268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972175" y="3204628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Module </a:t>
            </a:r>
            <a:r>
              <a:rPr lang="fr-FR" sz="1600" dirty="0" err="1" smtClean="0"/>
              <a:t>weight</a:t>
            </a:r>
            <a:r>
              <a:rPr lang="fr-FR" sz="1600" dirty="0" smtClean="0"/>
              <a:t> = 11 t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290593" y="3681333"/>
            <a:ext cx="852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Road to 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314" y="1409700"/>
            <a:ext cx="2983340" cy="1866900"/>
          </a:xfrm>
          <a:prstGeom prst="rect">
            <a:avLst/>
          </a:prstGeom>
        </p:spPr>
      </p:pic>
      <p:sp>
        <p:nvSpPr>
          <p:cNvPr id="6" name="Flèche vers le bas 5"/>
          <p:cNvSpPr/>
          <p:nvPr/>
        </p:nvSpPr>
        <p:spPr>
          <a:xfrm>
            <a:off x="7486649" y="3681333"/>
            <a:ext cx="142875" cy="667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gauche 7"/>
          <p:cNvSpPr/>
          <p:nvPr/>
        </p:nvSpPr>
        <p:spPr>
          <a:xfrm>
            <a:off x="4438650" y="5129211"/>
            <a:ext cx="667194" cy="119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3" y="3295649"/>
            <a:ext cx="3771901" cy="313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6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:  detectors </a:t>
            </a:r>
            <a:r>
              <a:rPr lang="fr-FR" sz="2000" dirty="0" err="1" smtClean="0"/>
              <a:t>integration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0025" y="1016000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Barrel Building &amp; GRPC Detectors insertion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44038" name="Text Box 12"/>
          <p:cNvSpPr txBox="1">
            <a:spLocks noChangeArrowheads="1"/>
          </p:cNvSpPr>
          <p:nvPr/>
        </p:nvSpPr>
        <p:spPr bwMode="auto">
          <a:xfrm>
            <a:off x="158749" y="1349375"/>
            <a:ext cx="364013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fr-FR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dirty="0"/>
              <a:t> </a:t>
            </a:r>
            <a:r>
              <a:rPr lang="fr-FR" dirty="0" smtClean="0"/>
              <a:t>5 x </a:t>
            </a:r>
            <a:r>
              <a:rPr lang="fr-FR" dirty="0" err="1" smtClean="0"/>
              <a:t>Wheels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in </a:t>
            </a:r>
            <a:r>
              <a:rPr lang="fr-FR" dirty="0" err="1" smtClean="0"/>
              <a:t>assemby</a:t>
            </a:r>
            <a:r>
              <a:rPr lang="fr-FR" dirty="0" smtClean="0"/>
              <a:t> hall</a:t>
            </a:r>
            <a:endParaRPr lang="fr-FR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dirty="0" smtClean="0"/>
              <a:t> 368 </a:t>
            </a:r>
            <a:r>
              <a:rPr lang="fr-FR" dirty="0"/>
              <a:t>GRPC insertion </a:t>
            </a:r>
            <a:r>
              <a:rPr lang="fr-FR" dirty="0" smtClean="0"/>
              <a:t>for </a:t>
            </a:r>
            <a:r>
              <a:rPr lang="fr-FR" dirty="0" err="1" smtClean="0"/>
              <a:t>each</a:t>
            </a:r>
            <a:r>
              <a:rPr lang="fr-FR" dirty="0" smtClean="0"/>
              <a:t> of </a:t>
            </a:r>
            <a:r>
              <a:rPr lang="fr-FR" dirty="0"/>
              <a:t>the </a:t>
            </a:r>
            <a:r>
              <a:rPr lang="fr-FR" dirty="0" smtClean="0"/>
              <a:t>5 </a:t>
            </a:r>
            <a:r>
              <a:rPr lang="fr-FR" dirty="0" err="1" smtClean="0"/>
              <a:t>wheels</a:t>
            </a:r>
            <a:r>
              <a:rPr lang="fr-FR" dirty="0" smtClean="0"/>
              <a:t> = </a:t>
            </a:r>
            <a:r>
              <a:rPr lang="fr-FR" b="1" dirty="0" smtClean="0">
                <a:solidFill>
                  <a:srgbClr val="FF0000"/>
                </a:solidFill>
              </a:rPr>
              <a:t>1840 GRPC</a:t>
            </a:r>
            <a:endParaRPr lang="fr-FR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dirty="0"/>
              <a:t> </a:t>
            </a:r>
            <a:r>
              <a:rPr lang="fr-FR" dirty="0" err="1" smtClean="0"/>
              <a:t>Connection</a:t>
            </a:r>
            <a:r>
              <a:rPr lang="fr-FR" dirty="0" smtClean="0"/>
              <a:t> </a:t>
            </a:r>
            <a:r>
              <a:rPr lang="fr-FR" dirty="0"/>
              <a:t>of gaz, HT, datas and </a:t>
            </a:r>
            <a:r>
              <a:rPr lang="fr-FR" dirty="0" err="1"/>
              <a:t>cooling</a:t>
            </a:r>
            <a:r>
              <a:rPr lang="fr-FR" dirty="0"/>
              <a:t> for </a:t>
            </a:r>
            <a:r>
              <a:rPr lang="fr-FR" dirty="0" err="1"/>
              <a:t>each</a:t>
            </a:r>
            <a:r>
              <a:rPr lang="fr-FR" dirty="0"/>
              <a:t> GRPC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dirty="0" smtClean="0"/>
              <a:t> Services installation </a:t>
            </a:r>
            <a:r>
              <a:rPr lang="fr-FR" dirty="0"/>
              <a:t>on </a:t>
            </a:r>
            <a:r>
              <a:rPr lang="fr-FR" dirty="0" err="1"/>
              <a:t>each</a:t>
            </a:r>
            <a:r>
              <a:rPr lang="fr-FR" dirty="0"/>
              <a:t> 8 </a:t>
            </a:r>
            <a:r>
              <a:rPr lang="fr-FR" dirty="0" err="1"/>
              <a:t>spaces</a:t>
            </a:r>
            <a:r>
              <a:rPr lang="fr-FR" dirty="0"/>
              <a:t> in zone A, </a:t>
            </a:r>
            <a:r>
              <a:rPr lang="fr-FR" dirty="0" err="1"/>
              <a:t>ready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 smtClean="0"/>
              <a:t>connected</a:t>
            </a:r>
            <a:r>
              <a:rPr lang="fr-FR" dirty="0" smtClean="0"/>
              <a:t> for 5 </a:t>
            </a:r>
            <a:r>
              <a:rPr lang="fr-FR" dirty="0" err="1" smtClean="0"/>
              <a:t>wheels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390526" y="4924425"/>
            <a:ext cx="2705100" cy="1419225"/>
            <a:chOff x="6778625" y="1057909"/>
            <a:chExt cx="2901924" cy="1851027"/>
          </a:xfrm>
        </p:grpSpPr>
        <p:pic>
          <p:nvPicPr>
            <p:cNvPr id="44034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78625" y="1342073"/>
              <a:ext cx="2159000" cy="1566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 flipH="1">
              <a:off x="7810499" y="1199990"/>
              <a:ext cx="657225" cy="438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2" name="Text Box 10"/>
            <p:cNvSpPr txBox="1">
              <a:spLocks noChangeArrowheads="1"/>
            </p:cNvSpPr>
            <p:nvPr/>
          </p:nvSpPr>
          <p:spPr bwMode="auto">
            <a:xfrm>
              <a:off x="8467724" y="1057909"/>
              <a:ext cx="1212825" cy="4501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/>
                <a:t>Zone A</a:t>
              </a: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3798887" y="3608387"/>
            <a:ext cx="5124450" cy="2867025"/>
            <a:chOff x="3562350" y="3052763"/>
            <a:chExt cx="5124450" cy="2867025"/>
          </a:xfrm>
        </p:grpSpPr>
        <p:pic>
          <p:nvPicPr>
            <p:cNvPr id="44040" name="Picture 8" descr="roue_barrel_avant_chargemen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62350" y="3052763"/>
              <a:ext cx="5124450" cy="2867025"/>
            </a:xfrm>
            <a:prstGeom prst="rect">
              <a:avLst/>
            </a:prstGeom>
            <a:noFill/>
          </p:spPr>
        </p:pic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7639050" y="3943350"/>
              <a:ext cx="723900" cy="3524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4044" name="Line 12"/>
            <p:cNvSpPr>
              <a:spLocks noChangeShapeType="1"/>
            </p:cNvSpPr>
            <p:nvPr/>
          </p:nvSpPr>
          <p:spPr bwMode="auto">
            <a:xfrm flipH="1">
              <a:off x="7734300" y="3781425"/>
              <a:ext cx="6667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5" name="Line 13"/>
            <p:cNvSpPr>
              <a:spLocks noChangeShapeType="1"/>
            </p:cNvSpPr>
            <p:nvPr/>
          </p:nvSpPr>
          <p:spPr bwMode="auto">
            <a:xfrm>
              <a:off x="4924425" y="4619625"/>
              <a:ext cx="47625" cy="438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6" name="Line 14"/>
            <p:cNvSpPr>
              <a:spLocks noChangeShapeType="1"/>
            </p:cNvSpPr>
            <p:nvPr/>
          </p:nvSpPr>
          <p:spPr bwMode="auto">
            <a:xfrm>
              <a:off x="6159500" y="4683125"/>
              <a:ext cx="47625" cy="438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7" name="Line 15"/>
            <p:cNvSpPr>
              <a:spLocks noChangeShapeType="1"/>
            </p:cNvSpPr>
            <p:nvPr/>
          </p:nvSpPr>
          <p:spPr bwMode="auto">
            <a:xfrm>
              <a:off x="7302500" y="4292600"/>
              <a:ext cx="47625" cy="438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8" name="Line 16"/>
            <p:cNvSpPr>
              <a:spLocks noChangeShapeType="1"/>
            </p:cNvSpPr>
            <p:nvPr/>
          </p:nvSpPr>
          <p:spPr bwMode="auto">
            <a:xfrm>
              <a:off x="4959350" y="4625975"/>
              <a:ext cx="47625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49" name="Line 17"/>
            <p:cNvSpPr>
              <a:spLocks noChangeShapeType="1"/>
            </p:cNvSpPr>
            <p:nvPr/>
          </p:nvSpPr>
          <p:spPr bwMode="auto">
            <a:xfrm>
              <a:off x="6203950" y="4689475"/>
              <a:ext cx="47625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050" name="Line 18"/>
            <p:cNvSpPr>
              <a:spLocks noChangeShapeType="1"/>
            </p:cNvSpPr>
            <p:nvPr/>
          </p:nvSpPr>
          <p:spPr bwMode="auto">
            <a:xfrm>
              <a:off x="7337425" y="4270375"/>
              <a:ext cx="47625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4051" name="Line 19"/>
          <p:cNvSpPr>
            <a:spLocks noChangeShapeType="1"/>
          </p:cNvSpPr>
          <p:nvPr/>
        </p:nvSpPr>
        <p:spPr bwMode="auto">
          <a:xfrm flipV="1">
            <a:off x="4051299" y="5272087"/>
            <a:ext cx="1144588" cy="3357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 useBgFill="1"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3008312" y="5607863"/>
            <a:ext cx="2085975" cy="553998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i="1" dirty="0"/>
              <a:t>Common </a:t>
            </a:r>
            <a:r>
              <a:rPr lang="fr-FR" sz="1200" b="1" i="1" dirty="0" smtClean="0"/>
              <a:t>services</a:t>
            </a:r>
          </a:p>
          <a:p>
            <a:pPr>
              <a:spcBef>
                <a:spcPct val="50000"/>
              </a:spcBef>
            </a:pPr>
            <a:r>
              <a:rPr lang="fr-FR" sz="1200" b="1" i="1" dirty="0" err="1" smtClean="0"/>
              <a:t>Ready</a:t>
            </a:r>
            <a:r>
              <a:rPr lang="fr-FR" sz="1200" b="1" i="1" dirty="0" smtClean="0"/>
              <a:t> to </a:t>
            </a:r>
            <a:r>
              <a:rPr lang="fr-FR" sz="1200" b="1" i="1" dirty="0" err="1" smtClean="0"/>
              <a:t>be</a:t>
            </a:r>
            <a:r>
              <a:rPr lang="fr-FR" sz="1200" b="1" i="1" dirty="0" smtClean="0"/>
              <a:t> </a:t>
            </a:r>
            <a:r>
              <a:rPr lang="fr-FR" sz="1200" b="1" i="1" dirty="0" err="1" smtClean="0"/>
              <a:t>connected</a:t>
            </a:r>
            <a:endParaRPr lang="fr-FR" sz="1200" b="1" i="1" dirty="0"/>
          </a:p>
        </p:txBody>
      </p:sp>
      <p:sp useBgFill="1"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7539037" y="5148262"/>
            <a:ext cx="1377950" cy="515526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100" b="1" i="1" dirty="0"/>
              <a:t>GRPC </a:t>
            </a:r>
            <a:r>
              <a:rPr lang="fr-FR" sz="1100" b="1" i="1" dirty="0" smtClean="0"/>
              <a:t>insertion</a:t>
            </a:r>
          </a:p>
          <a:p>
            <a:pPr>
              <a:spcBef>
                <a:spcPct val="50000"/>
              </a:spcBef>
            </a:pPr>
            <a:r>
              <a:rPr lang="fr-FR" sz="1100" b="1" i="1" dirty="0" smtClean="0"/>
              <a:t> </a:t>
            </a:r>
            <a:r>
              <a:rPr lang="fr-FR" sz="1100" b="1" i="1" dirty="0" err="1"/>
              <a:t>with</a:t>
            </a:r>
            <a:r>
              <a:rPr lang="fr-FR" sz="1100" b="1" i="1" dirty="0"/>
              <a:t> </a:t>
            </a:r>
            <a:r>
              <a:rPr lang="fr-FR" sz="1100" b="1" i="1" dirty="0" err="1"/>
              <a:t>specific</a:t>
            </a:r>
            <a:r>
              <a:rPr lang="fr-FR" sz="1100" b="1" i="1" dirty="0"/>
              <a:t> </a:t>
            </a:r>
            <a:r>
              <a:rPr lang="fr-FR" sz="1100" b="1" i="1" dirty="0" err="1"/>
              <a:t>tool</a:t>
            </a:r>
            <a:endParaRPr lang="fr-FR" sz="1100" b="1" i="1" dirty="0"/>
          </a:p>
        </p:txBody>
      </p:sp>
      <p:pic>
        <p:nvPicPr>
          <p:cNvPr id="44054" name="Picture 9" descr="GRPC_vue2"/>
          <p:cNvPicPr>
            <a:picLocks noChangeAspect="1" noChangeArrowheads="1"/>
          </p:cNvPicPr>
          <p:nvPr/>
        </p:nvPicPr>
        <p:blipFill>
          <a:blip r:embed="rId5" cstate="print"/>
          <a:srcRect l="27292" t="20377" r="13686" b="11443"/>
          <a:stretch>
            <a:fillRect/>
          </a:stretch>
        </p:blipFill>
        <p:spPr bwMode="auto">
          <a:xfrm>
            <a:off x="4048125" y="1450975"/>
            <a:ext cx="249396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5" name="Picture 23" descr="S:\PROJETS\ILC\RACK TRANSPORT\rack3.jpg"/>
          <p:cNvPicPr>
            <a:picLocks noChangeAspect="1" noChangeArrowheads="1"/>
          </p:cNvPicPr>
          <p:nvPr/>
        </p:nvPicPr>
        <p:blipFill>
          <a:blip r:embed="rId6" cstate="print"/>
          <a:srcRect l="28645" r="27083"/>
          <a:stretch>
            <a:fillRect/>
          </a:stretch>
        </p:blipFill>
        <p:spPr bwMode="auto">
          <a:xfrm>
            <a:off x="7505700" y="1450975"/>
            <a:ext cx="127635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5776912" y="2874367"/>
            <a:ext cx="3146425" cy="307777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/>
              <a:t>Damper transport </a:t>
            </a:r>
            <a:r>
              <a:rPr lang="fr-FR" sz="1400" i="1" dirty="0" smtClean="0"/>
              <a:t>structure for GRPC</a:t>
            </a:r>
            <a:endParaRPr lang="fr-FR" sz="1400" i="1" dirty="0"/>
          </a:p>
        </p:txBody>
      </p:sp>
      <p:sp>
        <p:nvSpPr>
          <p:cNvPr id="3" name="Flèche droite 2"/>
          <p:cNvSpPr/>
          <p:nvPr/>
        </p:nvSpPr>
        <p:spPr>
          <a:xfrm>
            <a:off x="6705600" y="2033588"/>
            <a:ext cx="644525" cy="1658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1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882650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smtClean="0"/>
              <a:t>Barrel insertion &amp; services </a:t>
            </a:r>
            <a:r>
              <a:rPr lang="fr-FR" dirty="0" err="1" smtClean="0"/>
              <a:t>connecting</a:t>
            </a:r>
            <a:endParaRPr lang="fr-FR" dirty="0" smtClean="0"/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r>
              <a:rPr lang="fr-FR" dirty="0" smtClean="0"/>
              <a:t>	</a:t>
            </a:r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2000" dirty="0" smtClean="0"/>
              <a:t>Barrel </a:t>
            </a:r>
            <a:r>
              <a:rPr lang="fr-FR" sz="2000" dirty="0" err="1" smtClean="0"/>
              <a:t>integration</a:t>
            </a:r>
            <a:r>
              <a:rPr lang="fr-FR" sz="2000" dirty="0" smtClean="0"/>
              <a:t>  : insertion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48134" name="Text Box 12"/>
          <p:cNvSpPr txBox="1">
            <a:spLocks noChangeArrowheads="1"/>
          </p:cNvSpPr>
          <p:nvPr/>
        </p:nvSpPr>
        <p:spPr bwMode="auto">
          <a:xfrm>
            <a:off x="238125" y="1372433"/>
            <a:ext cx="327025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</a:t>
            </a:r>
            <a:r>
              <a:rPr lang="fr-FR" sz="1600" dirty="0" err="1" smtClean="0"/>
              <a:t>Wheels</a:t>
            </a:r>
            <a:r>
              <a:rPr lang="fr-FR" sz="1600" dirty="0" smtClean="0"/>
              <a:t> put on the structure one by one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Barrel </a:t>
            </a:r>
            <a:r>
              <a:rPr lang="fr-FR" sz="1600" dirty="0" err="1"/>
              <a:t>with</a:t>
            </a:r>
            <a:r>
              <a:rPr lang="fr-FR" sz="1600" dirty="0"/>
              <a:t> 5 </a:t>
            </a:r>
            <a:r>
              <a:rPr lang="fr-FR" sz="1600" dirty="0" err="1"/>
              <a:t>linked</a:t>
            </a:r>
            <a:r>
              <a:rPr lang="fr-FR" sz="1600" dirty="0"/>
              <a:t> </a:t>
            </a:r>
            <a:r>
              <a:rPr lang="fr-FR" sz="1600" dirty="0" err="1" smtClean="0"/>
              <a:t>wheels</a:t>
            </a:r>
            <a:r>
              <a:rPr lang="fr-FR" sz="1600" dirty="0" smtClean="0"/>
              <a:t> on </a:t>
            </a:r>
            <a:r>
              <a:rPr lang="fr-FR" sz="1600" dirty="0" err="1" smtClean="0"/>
              <a:t>same</a:t>
            </a:r>
            <a:r>
              <a:rPr lang="fr-FR" sz="1600" dirty="0" smtClean="0"/>
              <a:t> </a:t>
            </a:r>
            <a:r>
              <a:rPr lang="fr-FR" sz="1600" dirty="0" err="1" smtClean="0"/>
              <a:t>sub-structure</a:t>
            </a:r>
            <a:r>
              <a:rPr lang="fr-FR" sz="1600" dirty="0" smtClean="0"/>
              <a:t> as ECAL (</a:t>
            </a:r>
            <a:r>
              <a:rPr lang="fr-FR" sz="1600" dirty="0" err="1" smtClean="0"/>
              <a:t>similar</a:t>
            </a:r>
            <a:r>
              <a:rPr lang="fr-FR" sz="1600" dirty="0" smtClean="0"/>
              <a:t> to CMS)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smtClean="0"/>
              <a:t>Rails </a:t>
            </a:r>
            <a:r>
              <a:rPr lang="fr-FR" sz="1600" dirty="0" err="1"/>
              <a:t>inside</a:t>
            </a:r>
            <a:r>
              <a:rPr lang="fr-FR" sz="1600" dirty="0"/>
              <a:t> the </a:t>
            </a:r>
            <a:r>
              <a:rPr lang="fr-FR" sz="1600" dirty="0" err="1" smtClean="0"/>
              <a:t>yoke</a:t>
            </a:r>
            <a:endParaRPr lang="fr-FR" sz="1600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 smtClean="0"/>
              <a:t> Insertion « push-pull »</a:t>
            </a:r>
            <a:endParaRPr lang="fr-FR" sz="16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smtClean="0"/>
              <a:t>Fixation </a:t>
            </a:r>
            <a:r>
              <a:rPr lang="fr-FR" sz="1600" dirty="0" err="1"/>
              <a:t>inside</a:t>
            </a:r>
            <a:r>
              <a:rPr lang="fr-FR" sz="1600" dirty="0"/>
              <a:t> the </a:t>
            </a:r>
            <a:r>
              <a:rPr lang="fr-FR" sz="1600" dirty="0" err="1"/>
              <a:t>yoke</a:t>
            </a:r>
            <a:r>
              <a:rPr lang="fr-FR" sz="1600" dirty="0"/>
              <a:t> on </a:t>
            </a:r>
            <a:r>
              <a:rPr lang="fr-FR" sz="1600" dirty="0" err="1"/>
              <a:t>both</a:t>
            </a:r>
            <a:r>
              <a:rPr lang="fr-FR" sz="1600" dirty="0"/>
              <a:t> </a:t>
            </a:r>
            <a:r>
              <a:rPr lang="fr-FR" sz="1600" dirty="0" err="1"/>
              <a:t>sides</a:t>
            </a:r>
            <a:endParaRPr lang="fr-FR" sz="16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smtClean="0"/>
              <a:t>Services </a:t>
            </a:r>
            <a:r>
              <a:rPr lang="fr-FR" sz="1600" dirty="0"/>
              <a:t>installation </a:t>
            </a:r>
            <a:r>
              <a:rPr lang="fr-FR" sz="1600" dirty="0" err="1"/>
              <a:t>along</a:t>
            </a:r>
            <a:r>
              <a:rPr lang="fr-FR" sz="1600" dirty="0"/>
              <a:t> the </a:t>
            </a:r>
            <a:r>
              <a:rPr lang="fr-FR" sz="1600" dirty="0" err="1"/>
              <a:t>yoke</a:t>
            </a:r>
            <a:r>
              <a:rPr lang="fr-FR" sz="1600" dirty="0"/>
              <a:t> to patch </a:t>
            </a:r>
            <a:r>
              <a:rPr lang="fr-FR" sz="1600" dirty="0" err="1" smtClean="0"/>
              <a:t>pannels</a:t>
            </a:r>
            <a:endParaRPr lang="fr-FR" sz="1600" dirty="0" smtClean="0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3824288" y="1625600"/>
            <a:ext cx="1419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/>
              <a:t>Barrel insertion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2416175" y="5451475"/>
            <a:ext cx="2114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/>
              <a:t>Services issues to patch pannels</a:t>
            </a:r>
          </a:p>
        </p:txBody>
      </p:sp>
      <p:pic>
        <p:nvPicPr>
          <p:cNvPr id="48149" name="Picture 25"/>
          <p:cNvPicPr>
            <a:picLocks noChangeAspect="1" noChangeArrowheads="1"/>
          </p:cNvPicPr>
          <p:nvPr/>
        </p:nvPicPr>
        <p:blipFill>
          <a:blip r:embed="rId3" cstate="print"/>
          <a:srcRect l="1392" r="62413"/>
          <a:stretch>
            <a:fillRect/>
          </a:stretch>
        </p:blipFill>
        <p:spPr bwMode="auto">
          <a:xfrm>
            <a:off x="3824288" y="2357438"/>
            <a:ext cx="14859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0" name="Line 26"/>
          <p:cNvSpPr>
            <a:spLocks noChangeShapeType="1"/>
          </p:cNvSpPr>
          <p:nvPr/>
        </p:nvSpPr>
        <p:spPr bwMode="auto">
          <a:xfrm flipH="1" flipV="1">
            <a:off x="4686300" y="3362325"/>
            <a:ext cx="1571625" cy="923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8151" name="Text Box 27"/>
          <p:cNvSpPr txBox="1">
            <a:spLocks noChangeArrowheads="1"/>
          </p:cNvSpPr>
          <p:nvPr/>
        </p:nvSpPr>
        <p:spPr bwMode="auto">
          <a:xfrm>
            <a:off x="6360337" y="4249738"/>
            <a:ext cx="240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/>
              <a:t>CMS « enfourneur »</a:t>
            </a:r>
          </a:p>
        </p:txBody>
      </p:sp>
      <p:pic>
        <p:nvPicPr>
          <p:cNvPr id="48152" name="Image 23" descr="services_endca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4573588"/>
            <a:ext cx="237013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61" y="504825"/>
            <a:ext cx="2929501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4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endcap-16-si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2308" y="1209674"/>
            <a:ext cx="3381692" cy="3609975"/>
          </a:xfrm>
          <a:prstGeom prst="rect">
            <a:avLst/>
          </a:prstGeom>
        </p:spPr>
      </p:pic>
      <p:pic>
        <p:nvPicPr>
          <p:cNvPr id="17" name="Image 16" descr="barrel_endcap_ring-16sid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623393"/>
            <a:ext cx="2375236" cy="2005506"/>
          </a:xfrm>
          <a:prstGeom prst="rect">
            <a:avLst/>
          </a:prstGeom>
        </p:spPr>
      </p:pic>
      <p:pic>
        <p:nvPicPr>
          <p:cNvPr id="15" name="Image 14" descr="quart-endcap-16-sid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500" y="1469864"/>
            <a:ext cx="3139651" cy="3387886"/>
          </a:xfrm>
          <a:prstGeom prst="rect">
            <a:avLst/>
          </a:prstGeom>
        </p:spPr>
      </p:pic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87425"/>
            <a:ext cx="8372475" cy="4357688"/>
          </a:xfrm>
        </p:spPr>
        <p:txBody>
          <a:bodyPr/>
          <a:lstStyle/>
          <a:p>
            <a:pPr eaLnBrk="1" hangingPunct="1"/>
            <a:r>
              <a:rPr lang="fr-FR" dirty="0" err="1" smtClean="0"/>
              <a:t>Endcap</a:t>
            </a: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lvl="1"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endParaRPr lang="fr-FR" dirty="0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dirty="0" smtClean="0"/>
              <a:t>End caps </a:t>
            </a:r>
            <a:r>
              <a:rPr lang="fr-FR" sz="1800" dirty="0" err="1" smtClean="0"/>
              <a:t>integration</a:t>
            </a:r>
            <a:r>
              <a:rPr lang="fr-FR" sz="1800" dirty="0" smtClean="0"/>
              <a:t> : 2 </a:t>
            </a:r>
            <a:r>
              <a:rPr lang="fr-FR" sz="1800" dirty="0" err="1" smtClean="0"/>
              <a:t>endcaps</a:t>
            </a:r>
            <a:endParaRPr lang="fr-FR" sz="1800" i="1" dirty="0" smtClean="0">
              <a:solidFill>
                <a:schemeClr val="tx1"/>
              </a:solidFill>
            </a:endParaRP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1371600" y="1666875"/>
            <a:ext cx="460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04875" y="4743450"/>
            <a:ext cx="32099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One module </a:t>
            </a:r>
            <a:endParaRPr lang="fr-FR" sz="1600" dirty="0" smtClean="0"/>
          </a:p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rgbClr val="FF0000"/>
                </a:solidFill>
              </a:rPr>
              <a:t>Module </a:t>
            </a:r>
            <a:r>
              <a:rPr lang="fr-FR" sz="1600" b="1" dirty="0" err="1">
                <a:solidFill>
                  <a:srgbClr val="FF0000"/>
                </a:solidFill>
              </a:rPr>
              <a:t>Weight</a:t>
            </a:r>
            <a:r>
              <a:rPr lang="fr-FR" sz="1600" b="1" dirty="0">
                <a:solidFill>
                  <a:srgbClr val="FF0000"/>
                </a:solidFill>
              </a:rPr>
              <a:t> : </a:t>
            </a:r>
            <a:r>
              <a:rPr lang="fr-FR" sz="1600" b="1" dirty="0" smtClean="0">
                <a:solidFill>
                  <a:srgbClr val="FF0000"/>
                </a:solidFill>
              </a:rPr>
              <a:t>50 t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fr-FR" sz="1600" dirty="0"/>
              <a:t>Detectors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22.5 </a:t>
            </a:r>
            <a:r>
              <a:rPr lang="fr-FR" sz="1600" dirty="0"/>
              <a:t>t</a:t>
            </a:r>
          </a:p>
          <a:p>
            <a:pPr>
              <a:spcBef>
                <a:spcPct val="50000"/>
              </a:spcBef>
            </a:pPr>
            <a:r>
              <a:rPr lang="fr-FR" sz="1600" dirty="0"/>
              <a:t>Total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72.5 t</a:t>
            </a:r>
            <a:endParaRPr lang="fr-FR" sz="1600" dirty="0"/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5200650" y="4762500"/>
            <a:ext cx="3209925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dirty="0"/>
              <a:t>One </a:t>
            </a:r>
            <a:r>
              <a:rPr lang="fr-FR" sz="1600" dirty="0" err="1"/>
              <a:t>endcap</a:t>
            </a:r>
            <a:r>
              <a:rPr lang="fr-FR" sz="1600" dirty="0"/>
              <a:t> made of 4 modules</a:t>
            </a:r>
          </a:p>
          <a:p>
            <a:pPr>
              <a:spcBef>
                <a:spcPct val="50000"/>
              </a:spcBef>
            </a:pPr>
            <a:r>
              <a:rPr lang="fr-FR" sz="1600" dirty="0" err="1"/>
              <a:t>Endcap</a:t>
            </a:r>
            <a:r>
              <a:rPr lang="fr-FR" sz="1600" dirty="0"/>
              <a:t>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200 t</a:t>
            </a:r>
            <a:endParaRPr lang="fr-FR" sz="1600" dirty="0"/>
          </a:p>
          <a:p>
            <a:pPr>
              <a:spcBef>
                <a:spcPct val="50000"/>
              </a:spcBef>
            </a:pPr>
            <a:r>
              <a:rPr lang="fr-FR" sz="1600" dirty="0"/>
              <a:t>Detectors </a:t>
            </a:r>
            <a:r>
              <a:rPr lang="fr-FR" sz="1600" dirty="0" err="1"/>
              <a:t>weight</a:t>
            </a:r>
            <a:r>
              <a:rPr lang="fr-FR" sz="1600" dirty="0"/>
              <a:t> : </a:t>
            </a:r>
            <a:r>
              <a:rPr lang="fr-FR" sz="1600" dirty="0" smtClean="0"/>
              <a:t>90 t</a:t>
            </a:r>
          </a:p>
          <a:p>
            <a:pPr>
              <a:spcBef>
                <a:spcPct val="50000"/>
              </a:spcBef>
            </a:pPr>
            <a:r>
              <a:rPr lang="fr-FR" dirty="0" smtClean="0"/>
              <a:t>Total </a:t>
            </a:r>
            <a:r>
              <a:rPr lang="fr-FR" dirty="0" err="1"/>
              <a:t>weight</a:t>
            </a:r>
            <a:r>
              <a:rPr lang="fr-FR" dirty="0"/>
              <a:t> : </a:t>
            </a:r>
            <a:r>
              <a:rPr lang="fr-FR" b="1" dirty="0" smtClean="0">
                <a:solidFill>
                  <a:srgbClr val="FF0000"/>
                </a:solidFill>
              </a:rPr>
              <a:t>290 t</a:t>
            </a:r>
            <a:endParaRPr lang="fr-FR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fr-FR" sz="1600" dirty="0"/>
          </a:p>
        </p:txBody>
      </p:sp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3413125" y="3163807"/>
            <a:ext cx="22225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 err="1"/>
              <a:t>Material</a:t>
            </a:r>
            <a:r>
              <a:rPr lang="fr-FR" sz="1400" i="1" dirty="0"/>
              <a:t> : </a:t>
            </a:r>
            <a:r>
              <a:rPr lang="fr-FR" sz="1400" i="1" dirty="0" err="1"/>
              <a:t>stainless</a:t>
            </a:r>
            <a:r>
              <a:rPr lang="fr-FR" sz="1400" i="1" dirty="0"/>
              <a:t> </a:t>
            </a:r>
            <a:r>
              <a:rPr lang="fr-FR" sz="1400" i="1" dirty="0" err="1"/>
              <a:t>steel</a:t>
            </a:r>
            <a:endParaRPr lang="fr-FR" sz="1400" i="1" dirty="0"/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3413125" y="2803525"/>
            <a:ext cx="1196975" cy="304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/>
              <a:t>2 </a:t>
            </a:r>
            <a:r>
              <a:rPr lang="fr-FR" sz="1400" i="1" dirty="0" err="1"/>
              <a:t>endcaps</a:t>
            </a:r>
            <a:endParaRPr lang="fr-FR" sz="1200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7227168" y="795139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8 </a:t>
            </a:r>
            <a:r>
              <a:rPr lang="fr-FR" sz="1400" dirty="0" err="1" smtClean="0">
                <a:solidFill>
                  <a:srgbClr val="FF0000"/>
                </a:solidFill>
              </a:rPr>
              <a:t>sides</a:t>
            </a:r>
            <a:r>
              <a:rPr lang="fr-FR" sz="1400" dirty="0" smtClean="0">
                <a:solidFill>
                  <a:srgbClr val="FF0000"/>
                </a:solidFill>
              </a:rPr>
              <a:t> -&gt; 16 </a:t>
            </a:r>
            <a:r>
              <a:rPr lang="fr-FR" sz="1400" dirty="0" err="1" smtClean="0">
                <a:solidFill>
                  <a:srgbClr val="FF0000"/>
                </a:solidFill>
              </a:rPr>
              <a:t>sides</a:t>
            </a:r>
            <a:endParaRPr lang="fr-FR" sz="1400" dirty="0" smtClean="0">
              <a:solidFill>
                <a:srgbClr val="FF0000"/>
              </a:solidFill>
            </a:endParaRPr>
          </a:p>
          <a:p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sz="1400" dirty="0" err="1" smtClean="0">
                <a:solidFill>
                  <a:srgbClr val="FF0000"/>
                </a:solidFill>
              </a:rPr>
              <a:t>Encap</a:t>
            </a:r>
            <a:r>
              <a:rPr lang="fr-FR" sz="1400" dirty="0" smtClean="0">
                <a:solidFill>
                  <a:srgbClr val="FF0000"/>
                </a:solidFill>
              </a:rPr>
              <a:t> : 48 detectors</a:t>
            </a:r>
          </a:p>
          <a:p>
            <a:endParaRPr lang="fr-FR" sz="1400" dirty="0" smtClean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>
            <a:stCxn id="11277" idx="0"/>
          </p:cNvCxnSpPr>
          <p:nvPr/>
        </p:nvCxnSpPr>
        <p:spPr>
          <a:xfrm flipV="1">
            <a:off x="4011613" y="1209675"/>
            <a:ext cx="255587" cy="1593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11277" idx="0"/>
          </p:cNvCxnSpPr>
          <p:nvPr/>
        </p:nvCxnSpPr>
        <p:spPr>
          <a:xfrm flipV="1">
            <a:off x="4011613" y="1104900"/>
            <a:ext cx="1169987" cy="169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330151" y="3680179"/>
            <a:ext cx="272573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EBW </a:t>
            </a:r>
            <a:r>
              <a:rPr lang="fr-FR" sz="1600" b="1" dirty="0" err="1" smtClean="0">
                <a:solidFill>
                  <a:srgbClr val="FF0000"/>
                </a:solidFill>
              </a:rPr>
              <a:t>welded</a:t>
            </a:r>
            <a:r>
              <a:rPr lang="fr-FR" sz="1600" b="1" dirty="0" smtClean="0">
                <a:solidFill>
                  <a:srgbClr val="FF0000"/>
                </a:solidFill>
              </a:rPr>
              <a:t> structure</a:t>
            </a:r>
          </a:p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Idem barrel </a:t>
            </a:r>
          </a:p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Modules </a:t>
            </a:r>
            <a:r>
              <a:rPr lang="fr-FR" sz="1600" b="1" dirty="0" err="1" smtClean="0">
                <a:solidFill>
                  <a:srgbClr val="FF0000"/>
                </a:solidFill>
              </a:rPr>
              <a:t>built</a:t>
            </a:r>
            <a:r>
              <a:rPr lang="fr-FR" sz="1600" b="1" dirty="0" smtClean="0">
                <a:solidFill>
                  <a:srgbClr val="FF0000"/>
                </a:solidFill>
              </a:rPr>
              <a:t> in </a:t>
            </a:r>
            <a:r>
              <a:rPr lang="fr-FR" sz="1600" b="1" dirty="0" err="1" smtClean="0">
                <a:solidFill>
                  <a:srgbClr val="FF0000"/>
                </a:solidFill>
              </a:rPr>
              <a:t>Industry</a:t>
            </a:r>
            <a:endParaRPr lang="fr-FR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172229</TotalTime>
  <Words>938</Words>
  <Application>Microsoft Macintosh PowerPoint</Application>
  <PresentationFormat>Présentation à l'écran (4:3)</PresentationFormat>
  <Paragraphs>303</Paragraphs>
  <Slides>17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Conception personnalisée</vt:lpstr>
      <vt:lpstr>ILD Integration DHCAL Barrel and Endcaps</vt:lpstr>
      <vt:lpstr>ILD integration  </vt:lpstr>
      <vt:lpstr>Barrel integration : design</vt:lpstr>
      <vt:lpstr>Barrel integration  : Module building</vt:lpstr>
      <vt:lpstr>Barrel integration   : scenario 1</vt:lpstr>
      <vt:lpstr>Barrel integration   : scenario 2</vt:lpstr>
      <vt:lpstr>Barrel integration  :  detectors integration</vt:lpstr>
      <vt:lpstr>Barrel integration  : insertion</vt:lpstr>
      <vt:lpstr>End caps integration : 2 endcaps</vt:lpstr>
      <vt:lpstr>Barrel integration   : scenario</vt:lpstr>
      <vt:lpstr>End caps Integration - Ring</vt:lpstr>
      <vt:lpstr>End caps integration </vt:lpstr>
      <vt:lpstr>End caps design - Ring</vt:lpstr>
      <vt:lpstr>End caps insertion </vt:lpstr>
      <vt:lpstr>Barrel Services integration</vt:lpstr>
      <vt:lpstr>Endcaps Services integration</vt:lpstr>
      <vt:lpstr>ILD Integration Resume.   </vt:lpstr>
    </vt:vector>
  </TitlesOfParts>
  <Company>GANIL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Perret-Gatel</dc:creator>
  <cp:lastModifiedBy>admin admin</cp:lastModifiedBy>
  <cp:revision>974</cp:revision>
  <dcterms:created xsi:type="dcterms:W3CDTF">2006-08-29T11:50:06Z</dcterms:created>
  <dcterms:modified xsi:type="dcterms:W3CDTF">2015-04-20T15:11:44Z</dcterms:modified>
</cp:coreProperties>
</file>