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0" r:id="rId3"/>
    <p:sldId id="305" r:id="rId4"/>
    <p:sldId id="299" r:id="rId5"/>
    <p:sldId id="300" r:id="rId6"/>
    <p:sldId id="301" r:id="rId7"/>
    <p:sldId id="302" r:id="rId8"/>
    <p:sldId id="311" r:id="rId9"/>
    <p:sldId id="303" r:id="rId10"/>
    <p:sldId id="312" r:id="rId11"/>
    <p:sldId id="307" r:id="rId12"/>
    <p:sldId id="310" r:id="rId13"/>
    <p:sldId id="309" r:id="rId14"/>
    <p:sldId id="308" r:id="rId15"/>
    <p:sldId id="306" r:id="rId16"/>
  </p:sldIdLst>
  <p:sldSz cx="9906000" cy="6858000" type="A4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3333FF"/>
    <a:srgbClr val="0033CC"/>
    <a:srgbClr val="0000FF"/>
    <a:srgbClr val="FF9966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60" autoAdjust="0"/>
    <p:restoredTop sz="94660" autoAdjust="0"/>
  </p:normalViewPr>
  <p:slideViewPr>
    <p:cSldViewPr>
      <p:cViewPr>
        <p:scale>
          <a:sx n="80" d="100"/>
          <a:sy n="80" d="100"/>
        </p:scale>
        <p:origin x="-732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246"/>
    </p:cViewPr>
  </p:outlin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46239" cy="4953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>
              <a:ln>
                <a:noFill/>
              </a:ln>
              <a:latin typeface="Arial" pitchFamily="18"/>
              <a:ea typeface="MS PGothic" pitchFamily="2"/>
              <a:cs typeface="Mangal" pitchFamily="2"/>
            </a:endParaRPr>
          </a:p>
        </p:txBody>
      </p:sp>
      <p:sp>
        <p:nvSpPr>
          <p:cNvPr id="3" name="Rectangle 3"/>
          <p:cNvSpPr txBox="1">
            <a:spLocks noGrp="1"/>
          </p:cNvSpPr>
          <p:nvPr>
            <p:ph type="dt" sz="quarter" idx="1"/>
          </p:nvPr>
        </p:nvSpPr>
        <p:spPr>
          <a:xfrm>
            <a:off x="3849839" y="0"/>
            <a:ext cx="2946239" cy="4953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>
              <a:ln>
                <a:noFill/>
              </a:ln>
              <a:latin typeface="Arial" pitchFamily="18"/>
              <a:ea typeface="MS PGothic" pitchFamily="2"/>
              <a:cs typeface="Mangal" pitchFamily="2"/>
            </a:endParaRPr>
          </a:p>
        </p:txBody>
      </p:sp>
      <p:sp>
        <p:nvSpPr>
          <p:cNvPr id="4" name="Rectangle 4"/>
          <p:cNvSpPr txBox="1">
            <a:spLocks noGrp="1"/>
          </p:cNvSpPr>
          <p:nvPr>
            <p:ph type="ftr" sz="quarter" idx="2"/>
          </p:nvPr>
        </p:nvSpPr>
        <p:spPr>
          <a:xfrm>
            <a:off x="0" y="9431280"/>
            <a:ext cx="2946239" cy="4953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>
              <a:ln>
                <a:noFill/>
              </a:ln>
              <a:latin typeface="Arial" pitchFamily="18"/>
              <a:ea typeface="MS PGothic" pitchFamily="2"/>
              <a:cs typeface="Mangal" pitchFamily="2"/>
            </a:endParaRPr>
          </a:p>
        </p:txBody>
      </p:sp>
      <p:sp>
        <p:nvSpPr>
          <p:cNvPr id="5" name="Rectangle 5"/>
          <p:cNvSpPr txBox="1">
            <a:spLocks noGrp="1"/>
          </p:cNvSpPr>
          <p:nvPr>
            <p:ph type="sldNum" sz="quarter" idx="3"/>
          </p:nvPr>
        </p:nvSpPr>
        <p:spPr>
          <a:xfrm>
            <a:off x="3849839" y="9431280"/>
            <a:ext cx="2946239" cy="4953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A9656FA0-7DDB-41AF-8362-A520F839589C}" type="slidenum">
              <a:t>‹#›</a:t>
            </a:fld>
            <a:endParaRPr lang="en-GB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" pitchFamily="18"/>
              <a:ea typeface="MS PGothic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820222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46239" cy="4953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lvl1pPr lvl="0" rtl="0" hangingPunct="0">
              <a:buNone/>
              <a:tabLst/>
              <a:defRPr lang="en-GB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3" name="Rectangle 3"/>
          <p:cNvSpPr txBox="1">
            <a:spLocks noGrp="1"/>
          </p:cNvSpPr>
          <p:nvPr>
            <p:ph type="dt" idx="1"/>
          </p:nvPr>
        </p:nvSpPr>
        <p:spPr>
          <a:xfrm>
            <a:off x="3849839" y="0"/>
            <a:ext cx="2946239" cy="4953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lvl1pPr lvl="0" rtl="0" hangingPunct="0">
              <a:buNone/>
              <a:tabLst/>
              <a:defRPr lang="en-GB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709560" y="744480"/>
            <a:ext cx="5380200" cy="37242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5" name="Rectangle 5"/>
          <p:cNvSpPr txBox="1">
            <a:spLocks noGrp="1"/>
          </p:cNvSpPr>
          <p:nvPr>
            <p:ph type="body" sz="quarter" idx="3"/>
          </p:nvPr>
        </p:nvSpPr>
        <p:spPr>
          <a:xfrm>
            <a:off x="679320" y="4716360"/>
            <a:ext cx="5438880" cy="44672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Rectangle 6"/>
          <p:cNvSpPr txBox="1">
            <a:spLocks noGrp="1"/>
          </p:cNvSpPr>
          <p:nvPr>
            <p:ph type="ftr" sz="quarter" idx="4"/>
          </p:nvPr>
        </p:nvSpPr>
        <p:spPr>
          <a:xfrm>
            <a:off x="0" y="9431280"/>
            <a:ext cx="2946239" cy="4953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/>
          <a:lstStyle>
            <a:lvl1pPr lvl="0" rtl="0" hangingPunct="0">
              <a:buNone/>
              <a:tabLst/>
              <a:defRPr lang="en-GB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7" name="Rectangle 7"/>
          <p:cNvSpPr txBox="1">
            <a:spLocks noGrp="1"/>
          </p:cNvSpPr>
          <p:nvPr>
            <p:ph type="sldNum" sz="quarter" idx="5"/>
          </p:nvPr>
        </p:nvSpPr>
        <p:spPr>
          <a:xfrm>
            <a:off x="3849839" y="9431280"/>
            <a:ext cx="2946239" cy="4953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spc="0" baseline="0">
                <a:solidFill>
                  <a:srgbClr val="000000"/>
                </a:solidFill>
                <a:latin typeface="Arial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00A6506F-AA2E-4BF7-B512-15EC6C2F617C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818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rtl="0" hangingPunct="0">
      <a:lnSpc>
        <a:spcPct val="100000"/>
      </a:lnSpc>
      <a:spcBef>
        <a:spcPts val="400"/>
      </a:spcBef>
      <a:spcAft>
        <a:spcPts val="0"/>
      </a:spcAft>
      <a:buNone/>
      <a:tabLst/>
      <a:defRPr lang="en-GB" sz="1200" b="0" i="0" u="none" strike="noStrike" kern="1200" spc="0" baseline="0">
        <a:ln>
          <a:noFill/>
        </a:ln>
        <a:solidFill>
          <a:srgbClr val="000000"/>
        </a:solidFill>
        <a:latin typeface="Arial" pitchFamily="18"/>
        <a:ea typeface="MS PGothic" pitchFamily="2"/>
        <a:cs typeface="Mangal" pitchFamily="2"/>
      </a:defRPr>
    </a:lvl1pPr>
    <a:lvl2pPr marL="457200" marR="0" lvl="1" indent="0" algn="l" rtl="0" hangingPunct="0">
      <a:lnSpc>
        <a:spcPct val="100000"/>
      </a:lnSpc>
      <a:spcBef>
        <a:spcPts val="400"/>
      </a:spcBef>
      <a:spcAft>
        <a:spcPts val="0"/>
      </a:spcAft>
      <a:buNone/>
      <a:tabLst/>
      <a:defRPr lang="en-GB" sz="1200" b="0" i="0" u="none" strike="noStrike" kern="1200" spc="0" baseline="0">
        <a:ln>
          <a:noFill/>
        </a:ln>
        <a:solidFill>
          <a:srgbClr val="000000"/>
        </a:solidFill>
        <a:latin typeface="Arial" pitchFamily="18"/>
        <a:ea typeface="MS PGothic" pitchFamily="2"/>
        <a:cs typeface="Mangal" pitchFamily="2"/>
      </a:defRPr>
    </a:lvl2pPr>
    <a:lvl3pPr marL="914400" marR="0" lvl="2" indent="0" algn="l" rtl="0" hangingPunct="0">
      <a:lnSpc>
        <a:spcPct val="100000"/>
      </a:lnSpc>
      <a:spcBef>
        <a:spcPts val="400"/>
      </a:spcBef>
      <a:spcAft>
        <a:spcPts val="0"/>
      </a:spcAft>
      <a:buNone/>
      <a:tabLst/>
      <a:defRPr lang="en-GB" sz="1200" b="0" i="0" u="none" strike="noStrike" kern="1200" spc="0" baseline="0">
        <a:ln>
          <a:noFill/>
        </a:ln>
        <a:solidFill>
          <a:srgbClr val="000000"/>
        </a:solidFill>
        <a:latin typeface="Arial" pitchFamily="18"/>
        <a:ea typeface="MS PGothic" pitchFamily="2"/>
        <a:cs typeface="Mangal" pitchFamily="2"/>
      </a:defRPr>
    </a:lvl3pPr>
    <a:lvl4pPr marL="1371599" marR="0" lvl="3" indent="0" algn="l" rtl="0" hangingPunct="0">
      <a:lnSpc>
        <a:spcPct val="100000"/>
      </a:lnSpc>
      <a:spcBef>
        <a:spcPts val="400"/>
      </a:spcBef>
      <a:spcAft>
        <a:spcPts val="0"/>
      </a:spcAft>
      <a:buNone/>
      <a:tabLst/>
      <a:defRPr lang="en-GB" sz="1200" b="0" i="0" u="none" strike="noStrike" kern="1200" spc="0" baseline="0">
        <a:ln>
          <a:noFill/>
        </a:ln>
        <a:solidFill>
          <a:srgbClr val="000000"/>
        </a:solidFill>
        <a:latin typeface="Arial" pitchFamily="18"/>
        <a:ea typeface="MS PGothic" pitchFamily="2"/>
        <a:cs typeface="Mangal" pitchFamily="2"/>
      </a:defRPr>
    </a:lvl4pPr>
    <a:lvl5pPr marL="1828800" marR="0" lvl="4" indent="0" algn="l" rtl="0" hangingPunct="0">
      <a:lnSpc>
        <a:spcPct val="100000"/>
      </a:lnSpc>
      <a:spcBef>
        <a:spcPts val="400"/>
      </a:spcBef>
      <a:spcAft>
        <a:spcPts val="0"/>
      </a:spcAft>
      <a:buNone/>
      <a:tabLst/>
      <a:defRPr lang="en-GB" sz="1200" b="0" i="0" u="none" strike="noStrike" kern="1200" spc="0" baseline="0">
        <a:ln>
          <a:noFill/>
        </a:ln>
        <a:solidFill>
          <a:srgbClr val="000000"/>
        </a:solidFill>
        <a:latin typeface="Arial" pitchFamily="18"/>
        <a:ea typeface="MS PGothic" pitchFamily="2"/>
        <a:cs typeface="Mangal" pitchFamily="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884238" y="812800"/>
            <a:ext cx="5789612" cy="4008438"/>
          </a:xfrm>
          <a:solidFill>
            <a:srgbClr val="BBE0E3"/>
          </a:solidFill>
          <a:ln w="9360">
            <a:solidFill>
              <a:srgbClr val="000000"/>
            </a:solidFill>
            <a:prstDash val="solid"/>
            <a:round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en-GB" sz="20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2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OUPowerPoint38mmMain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400" y="358775"/>
            <a:ext cx="2790825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74650" y="3282950"/>
            <a:ext cx="6556375" cy="438150"/>
          </a:xfrm>
        </p:spPr>
        <p:txBody>
          <a:bodyPr anchor="t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smtClean="0"/>
              <a:t>Title in Black - Arial 40pt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74650" y="5192713"/>
            <a:ext cx="7920038" cy="500062"/>
          </a:xfrm>
        </p:spPr>
        <p:txBody>
          <a:bodyPr/>
          <a:lstStyle>
            <a:lvl1pPr marL="0" indent="0">
              <a:buFontTx/>
              <a:buNone/>
              <a:defRPr sz="2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 dirty="0" smtClean="0"/>
              <a:t>Subheading and date in grey - Arial 30pt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97713" y="6245225"/>
            <a:ext cx="231298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D6516-A009-43BC-9DBB-EC5FE7EB76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08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65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45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5975" y="77788"/>
            <a:ext cx="2244725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77788"/>
            <a:ext cx="6584950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99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ainheader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190500"/>
            <a:ext cx="94932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>
            <a:spLocks noChangeArrowheads="1"/>
          </p:cNvSpPr>
          <p:nvPr userDrawn="1"/>
        </p:nvSpPr>
        <p:spPr bwMode="auto">
          <a:xfrm>
            <a:off x="508000" y="333375"/>
            <a:ext cx="655161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43418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584200" y="1341438"/>
            <a:ext cx="8737600" cy="2808287"/>
          </a:xfrm>
        </p:spPr>
        <p:txBody>
          <a:bodyPr/>
          <a:lstStyle>
            <a:lvl1pPr algn="ctr">
              <a:defRPr sz="4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3418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441325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graphicFrame>
        <p:nvGraphicFramePr>
          <p:cNvPr id="11" name="Object 8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19665953"/>
              </p:ext>
            </p:extLst>
          </p:nvPr>
        </p:nvGraphicFramePr>
        <p:xfrm>
          <a:off x="111174" y="6257924"/>
          <a:ext cx="793651" cy="5587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1" r:id="rId4" imgW="1587302" imgH="1117460" progId="">
                  <p:embed/>
                </p:oleObj>
              </mc:Choice>
              <mc:Fallback>
                <p:oleObj r:id="rId4" imgW="1587302" imgH="11174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74" y="6257924"/>
                        <a:ext cx="793651" cy="5587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"/>
          <p:cNvSpPr txBox="1">
            <a:spLocks noChangeArrowheads="1"/>
          </p:cNvSpPr>
          <p:nvPr userDrawn="1"/>
        </p:nvSpPr>
        <p:spPr bwMode="auto">
          <a:xfrm>
            <a:off x="4629150" y="6462713"/>
            <a:ext cx="6477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rgbClr val="E3284A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rgbClr val="E3284A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rgbClr val="E3284A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rgbClr val="E3284A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rgbClr val="E3284A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E3284A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E3284A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E3284A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E3284A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fld id="{A16EA62C-5084-44E0-BF59-D01B72C5196A}" type="slidenum">
              <a:rPr lang="en-GB" sz="1200" b="1" smtClean="0">
                <a:solidFill>
                  <a:schemeClr val="tx1"/>
                </a:solidFill>
              </a:rPr>
              <a:pPr algn="ctr" eaLnBrk="1" hangingPunct="1">
                <a:defRPr/>
              </a:pPr>
              <a:t>‹#›</a:t>
            </a:fld>
            <a:endParaRPr lang="en-GB" sz="1200" b="1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8268097" y="6479380"/>
            <a:ext cx="16379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tx1"/>
                </a:solidFill>
              </a:rPr>
              <a:t>20 November 2014</a:t>
            </a:r>
          </a:p>
        </p:txBody>
      </p:sp>
    </p:spTree>
    <p:extLst>
      <p:ext uri="{BB962C8B-B14F-4D97-AF65-F5344CB8AC3E}">
        <p14:creationId xmlns:p14="http://schemas.microsoft.com/office/powerpoint/2010/main" val="77346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956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909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94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23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75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77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8875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mainheader.gi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190500"/>
            <a:ext cx="94932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4"/>
          <p:cNvSpPr>
            <a:spLocks noChangeArrowheads="1"/>
          </p:cNvSpPr>
          <p:nvPr userDrawn="1"/>
        </p:nvSpPr>
        <p:spPr bwMode="auto">
          <a:xfrm>
            <a:off x="508000" y="333375"/>
            <a:ext cx="655161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7778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</p:txBody>
      </p:sp>
      <p:sp>
        <p:nvSpPr>
          <p:cNvPr id="43315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graphicFrame>
        <p:nvGraphicFramePr>
          <p:cNvPr id="1032" name="Object 8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142201453"/>
              </p:ext>
            </p:extLst>
          </p:nvPr>
        </p:nvGraphicFramePr>
        <p:xfrm>
          <a:off x="111174" y="6257924"/>
          <a:ext cx="793651" cy="5587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1" r:id="rId16" imgW="1587302" imgH="1117460" progId="">
                  <p:embed/>
                </p:oleObj>
              </mc:Choice>
              <mc:Fallback>
                <p:oleObj r:id="rId16" imgW="1587302" imgH="11174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74" y="6257924"/>
                        <a:ext cx="793651" cy="5587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3" name="TextBox 1"/>
          <p:cNvSpPr txBox="1">
            <a:spLocks noChangeArrowheads="1"/>
          </p:cNvSpPr>
          <p:nvPr userDrawn="1"/>
        </p:nvSpPr>
        <p:spPr bwMode="auto">
          <a:xfrm>
            <a:off x="4629150" y="6462713"/>
            <a:ext cx="6477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rgbClr val="E3284A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rgbClr val="E3284A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rgbClr val="E3284A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rgbClr val="E3284A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rgbClr val="E3284A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E3284A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E3284A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E3284A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E3284A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fld id="{A16EA62C-5084-44E0-BF59-D01B72C5196A}" type="slidenum">
              <a:rPr lang="en-GB" sz="1200" b="1" smtClean="0">
                <a:solidFill>
                  <a:schemeClr val="tx1"/>
                </a:solidFill>
              </a:rPr>
              <a:pPr algn="ctr" eaLnBrk="1" hangingPunct="1">
                <a:defRPr/>
              </a:pPr>
              <a:t>‹#›</a:t>
            </a:fld>
            <a:endParaRPr lang="en-GB" sz="1200" b="1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8267422" y="6470741"/>
            <a:ext cx="16379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tx1"/>
                </a:solidFill>
              </a:rPr>
              <a:t>20 November 2014</a:t>
            </a:r>
          </a:p>
        </p:txBody>
      </p:sp>
    </p:spTree>
    <p:extLst>
      <p:ext uri="{BB962C8B-B14F-4D97-AF65-F5344CB8AC3E}">
        <p14:creationId xmlns:p14="http://schemas.microsoft.com/office/powerpoint/2010/main" val="2439660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08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4084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4084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4084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4084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004084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004084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004084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004084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452500" y="3537012"/>
            <a:ext cx="6120679" cy="136815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GB" sz="2800" dirty="0" smtClean="0"/>
              <a:t>A Silicon Pixel Tracker for ILC</a:t>
            </a:r>
            <a:endParaRPr lang="en-GB" sz="2800" dirty="0"/>
          </a:p>
        </p:txBody>
      </p:sp>
      <p:sp>
        <p:nvSpPr>
          <p:cNvPr id="3" name="Subtitle 3"/>
          <p:cNvSpPr txBox="1">
            <a:spLocks noGrp="1"/>
          </p:cNvSpPr>
          <p:nvPr>
            <p:ph type="subTitle" idx="1"/>
          </p:nvPr>
        </p:nvSpPr>
        <p:spPr>
          <a:xfrm>
            <a:off x="374650" y="5192712"/>
            <a:ext cx="7920038" cy="972591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spcBef>
                <a:spcPts val="601"/>
              </a:spcBef>
              <a:spcAft>
                <a:spcPts val="0"/>
              </a:spcAft>
              <a:buNone/>
            </a:pPr>
            <a:r>
              <a:rPr lang="en-GB" sz="2400" b="1" kern="0" dirty="0"/>
              <a:t>Konstantin Stefanov</a:t>
            </a:r>
          </a:p>
          <a:p>
            <a:pPr lvl="0">
              <a:spcBef>
                <a:spcPts val="499"/>
              </a:spcBef>
              <a:spcAft>
                <a:spcPts val="0"/>
              </a:spcAft>
              <a:buNone/>
            </a:pPr>
            <a:r>
              <a:rPr lang="en-GB" sz="2000" dirty="0" smtClean="0"/>
              <a:t>20 November </a:t>
            </a:r>
            <a:r>
              <a:rPr lang="en-GB" sz="2000" kern="0" dirty="0" smtClean="0"/>
              <a:t>2014</a:t>
            </a:r>
            <a:endParaRPr lang="en-GB" sz="2000" kern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electronics-eetimes.com/images/01-edit-photos-uploads/2012/2012-06-june/2012-06-19-eetimes-tanner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29" t="18904" r="28114" b="24149"/>
          <a:stretch/>
        </p:blipFill>
        <p:spPr bwMode="auto">
          <a:xfrm>
            <a:off x="7617296" y="2428664"/>
            <a:ext cx="1821473" cy="1756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Detector Options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04" y="1268760"/>
            <a:ext cx="8915400" cy="4525963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/>
              <a:t>CMOS Active Pixel Sensors</a:t>
            </a:r>
          </a:p>
          <a:p>
            <a:pPr lvl="1"/>
            <a:r>
              <a:rPr lang="en-GB" dirty="0" smtClean="0"/>
              <a:t>Can </a:t>
            </a:r>
            <a:r>
              <a:rPr lang="en-US" dirty="0" smtClean="0"/>
              <a:t>do </a:t>
            </a:r>
            <a:r>
              <a:rPr lang="en-US" dirty="0"/>
              <a:t>all 3 readout schemes: </a:t>
            </a:r>
            <a:r>
              <a:rPr lang="en-US" dirty="0" smtClean="0"/>
              <a:t>integrating, time slicing, bunch stamping </a:t>
            </a:r>
            <a:r>
              <a:rPr lang="en-US" dirty="0"/>
              <a:t>(relevant experience with </a:t>
            </a:r>
            <a:r>
              <a:rPr lang="en-US" dirty="0" smtClean="0"/>
              <a:t>CALICE)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Challenges:</a:t>
            </a:r>
          </a:p>
          <a:p>
            <a:pPr lvl="1"/>
            <a:r>
              <a:rPr lang="en-US" dirty="0" smtClean="0"/>
              <a:t>Large, low power pixels not easy (pinned photodiode not developed for large pixels)</a:t>
            </a:r>
          </a:p>
          <a:p>
            <a:pPr lvl="1"/>
            <a:r>
              <a:rPr lang="en-US" dirty="0" smtClean="0"/>
              <a:t>Full depletion for fast charge collection</a:t>
            </a:r>
          </a:p>
          <a:p>
            <a:r>
              <a:rPr lang="en-US" dirty="0" smtClean="0"/>
              <a:t>Large, wafer scale devices have been demonstrated</a:t>
            </a:r>
          </a:p>
          <a:p>
            <a:r>
              <a:rPr lang="en-GB" dirty="0"/>
              <a:t>4T/5T </a:t>
            </a:r>
            <a:r>
              <a:rPr lang="en-GB" dirty="0" smtClean="0"/>
              <a:t>examples: 4 </a:t>
            </a:r>
            <a:r>
              <a:rPr lang="en-GB" dirty="0"/>
              <a:t>e- noise at 5 MHz readout (7 µm pixels</a:t>
            </a:r>
            <a:r>
              <a:rPr lang="en-GB" dirty="0" smtClean="0"/>
              <a:t>, </a:t>
            </a:r>
            <a:r>
              <a:rPr lang="en-GB" dirty="0"/>
              <a:t>10µm depleted)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000" dirty="0" smtClean="0"/>
              <a:t>CCDs</a:t>
            </a:r>
          </a:p>
          <a:p>
            <a:r>
              <a:rPr lang="en-US" dirty="0" smtClean="0"/>
              <a:t>Can work as an integrating tracker layer</a:t>
            </a:r>
          </a:p>
          <a:p>
            <a:r>
              <a:rPr lang="en-US" dirty="0" smtClean="0"/>
              <a:t>Large devices available</a:t>
            </a:r>
          </a:p>
          <a:p>
            <a:r>
              <a:rPr lang="en-US" dirty="0" smtClean="0"/>
              <a:t>Large pixels are easy, little to no R&amp;D required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4" name="Picture 5" descr="DSCN2785"/>
          <p:cNvPicPr>
            <a:picLocks noChangeAspect="1" noChangeArrowheads="1"/>
          </p:cNvPicPr>
          <p:nvPr/>
        </p:nvPicPr>
        <p:blipFill>
          <a:blip r:embed="rId3" cstate="screen"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3" t="6308" r="14659" b="-5476"/>
          <a:stretch>
            <a:fillRect/>
          </a:stretch>
        </p:blipFill>
        <p:spPr bwMode="auto">
          <a:xfrm>
            <a:off x="7581292" y="4365105"/>
            <a:ext cx="1857477" cy="173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988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Mechanics</a:t>
            </a:r>
            <a:endParaRPr lang="en-GB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96516" y="1173376"/>
            <a:ext cx="8855708" cy="1823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GB" altLang="en-US" b="1" dirty="0" smtClean="0">
                <a:sym typeface="Wingdings" pitchFamily="2" charset="2"/>
              </a:rPr>
              <a:t>Based </a:t>
            </a:r>
            <a:r>
              <a:rPr lang="en-GB" altLang="en-US" b="1" dirty="0" smtClean="0">
                <a:sym typeface="Wingdings" pitchFamily="2" charset="2"/>
              </a:rPr>
              <a:t>on the </a:t>
            </a:r>
            <a:r>
              <a:rPr lang="en-GB" altLang="en-US" b="1" dirty="0" err="1" smtClean="0">
                <a:sym typeface="Wingdings" pitchFamily="2" charset="2"/>
              </a:rPr>
              <a:t>SiD</a:t>
            </a:r>
            <a:r>
              <a:rPr lang="en-GB" altLang="en-US" b="1" dirty="0" smtClean="0">
                <a:sym typeface="Wingdings" pitchFamily="2" charset="2"/>
              </a:rPr>
              <a:t> mechanics:</a:t>
            </a:r>
            <a:endParaRPr lang="en-GB" altLang="en-US" b="1" dirty="0">
              <a:sym typeface="Wingdings" pitchFamily="2" charset="2"/>
            </a:endParaRPr>
          </a:p>
          <a:p>
            <a:pPr marL="742950" lvl="1" indent="-285750" algn="l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altLang="en-US" b="1" dirty="0">
                <a:sym typeface="Wingdings" pitchFamily="2" charset="2"/>
              </a:rPr>
              <a:t> Long ladders made entirely from </a:t>
            </a:r>
            <a:r>
              <a:rPr lang="en-GB" altLang="en-US" b="1" dirty="0" smtClean="0">
                <a:sym typeface="Wingdings" pitchFamily="2" charset="2"/>
              </a:rPr>
              <a:t>5-8</a:t>
            </a:r>
            <a:r>
              <a:rPr lang="en-GB" altLang="en-US" b="1" dirty="0">
                <a:sym typeface="Wingdings" pitchFamily="2" charset="2"/>
              </a:rPr>
              <a:t>% </a:t>
            </a:r>
            <a:r>
              <a:rPr lang="en-GB" altLang="en-US" b="1" dirty="0" err="1">
                <a:sym typeface="Wingdings" pitchFamily="2" charset="2"/>
              </a:rPr>
              <a:t>SiC</a:t>
            </a:r>
            <a:r>
              <a:rPr lang="en-GB" altLang="en-US" b="1" dirty="0">
                <a:sym typeface="Wingdings" pitchFamily="2" charset="2"/>
              </a:rPr>
              <a:t> foam (5 mm thick = 0.45% X</a:t>
            </a:r>
            <a:r>
              <a:rPr lang="en-GB" altLang="en-US" b="1" baseline="-25000" dirty="0">
                <a:sym typeface="Wingdings" pitchFamily="2" charset="2"/>
              </a:rPr>
              <a:t>0</a:t>
            </a:r>
            <a:r>
              <a:rPr lang="en-GB" altLang="en-US" b="1" dirty="0">
                <a:sym typeface="Wingdings" pitchFamily="2" charset="2"/>
              </a:rPr>
              <a:t>)</a:t>
            </a:r>
          </a:p>
          <a:p>
            <a:pPr marL="742950" lvl="1" indent="-285750" algn="l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altLang="en-US" b="1" dirty="0">
                <a:sym typeface="Wingdings" pitchFamily="2" charset="2"/>
              </a:rPr>
              <a:t> Self-supporting barrel with </a:t>
            </a:r>
            <a:r>
              <a:rPr lang="en-GB" altLang="en-US" b="1" dirty="0" err="1">
                <a:sym typeface="Wingdings" pitchFamily="2" charset="2"/>
              </a:rPr>
              <a:t>SiC</a:t>
            </a:r>
            <a:r>
              <a:rPr lang="en-GB" altLang="en-US" b="1" dirty="0">
                <a:sym typeface="Wingdings" pitchFamily="2" charset="2"/>
              </a:rPr>
              <a:t> </a:t>
            </a:r>
            <a:r>
              <a:rPr lang="en-GB" altLang="en-US" b="1" dirty="0" smtClean="0">
                <a:sym typeface="Wingdings" pitchFamily="2" charset="2"/>
              </a:rPr>
              <a:t>joining (interlocking) </a:t>
            </a:r>
            <a:r>
              <a:rPr lang="en-GB" altLang="en-US" b="1" dirty="0">
                <a:sym typeface="Wingdings" pitchFamily="2" charset="2"/>
              </a:rPr>
              <a:t>blocks, glued for low mass</a:t>
            </a:r>
          </a:p>
          <a:p>
            <a:pPr marL="742950" lvl="1" indent="-285750" algn="l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altLang="en-US" b="1" dirty="0">
                <a:sym typeface="Wingdings" pitchFamily="2" charset="2"/>
              </a:rPr>
              <a:t> Additional rings (CF of </a:t>
            </a:r>
            <a:r>
              <a:rPr lang="en-GB" altLang="en-US" b="1" dirty="0" err="1">
                <a:sym typeface="Wingdings" pitchFamily="2" charset="2"/>
              </a:rPr>
              <a:t>SiC</a:t>
            </a:r>
            <a:r>
              <a:rPr lang="en-GB" altLang="en-US" b="1" dirty="0">
                <a:sym typeface="Wingdings" pitchFamily="2" charset="2"/>
              </a:rPr>
              <a:t>) and the endcaps keep it stable</a:t>
            </a:r>
          </a:p>
          <a:p>
            <a:pPr marL="742950" lvl="1" indent="-285750" algn="l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altLang="en-US" b="1" dirty="0">
                <a:sym typeface="Wingdings" pitchFamily="2" charset="2"/>
              </a:rPr>
              <a:t> This is one of many possible implementations…</a:t>
            </a:r>
            <a:endParaRPr lang="en-GB" altLang="en-US" b="1" i="1" dirty="0">
              <a:solidFill>
                <a:srgbClr val="0033CC"/>
              </a:solidFill>
              <a:sym typeface="Wingdings" pitchFamily="2" charset="2"/>
            </a:endParaRPr>
          </a:p>
        </p:txBody>
      </p:sp>
      <p:pic>
        <p:nvPicPr>
          <p:cNvPr id="5" name="Picture 17" descr="SiD-0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36" y="3295674"/>
            <a:ext cx="3886200" cy="294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9"/>
          <p:cNvSpPr>
            <a:spLocks noChangeArrowheads="1"/>
          </p:cNvSpPr>
          <p:nvPr/>
        </p:nvSpPr>
        <p:spPr bwMode="auto">
          <a:xfrm>
            <a:off x="1028949" y="5637237"/>
            <a:ext cx="1606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600" b="1">
                <a:sym typeface="Wingdings" pitchFamily="2" charset="2"/>
              </a:rPr>
              <a:t>Joining blocks</a:t>
            </a:r>
          </a:p>
        </p:txBody>
      </p:sp>
      <p:pic>
        <p:nvPicPr>
          <p:cNvPr id="7" name="Picture 20" descr="SiD-0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124" y="3295674"/>
            <a:ext cx="4356100" cy="291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7988549" y="5745187"/>
            <a:ext cx="860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600" b="1">
                <a:sym typeface="Wingdings" pitchFamily="2" charset="2"/>
              </a:rPr>
              <a:t>Ladder</a:t>
            </a:r>
          </a:p>
        </p:txBody>
      </p:sp>
    </p:spTree>
    <p:extLst>
      <p:ext uri="{BB962C8B-B14F-4D97-AF65-F5344CB8AC3E}">
        <p14:creationId xmlns:p14="http://schemas.microsoft.com/office/powerpoint/2010/main" val="357358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77788"/>
            <a:ext cx="9226522" cy="1143000"/>
          </a:xfrm>
        </p:spPr>
        <p:txBody>
          <a:bodyPr/>
          <a:lstStyle/>
          <a:p>
            <a:r>
              <a:rPr lang="en-GB" dirty="0" smtClean="0"/>
              <a:t>Deformations - simulated</a:t>
            </a:r>
            <a:endParaRPr lang="en-GB" dirty="0"/>
          </a:p>
        </p:txBody>
      </p:sp>
      <p:pic>
        <p:nvPicPr>
          <p:cNvPr id="4" name="Picture 5" descr="C:\Documents and Settings\ksv86241\Application Data\Ansys\v120\preview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18" t="6924" r="5231"/>
          <a:stretch>
            <a:fillRect/>
          </a:stretch>
        </p:blipFill>
        <p:spPr>
          <a:xfrm>
            <a:off x="384621" y="1734728"/>
            <a:ext cx="2369061" cy="2314845"/>
          </a:xfr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60" t="7179" r="12830" b="37436"/>
          <a:stretch>
            <a:fillRect/>
          </a:stretch>
        </p:blipFill>
        <p:spPr bwMode="auto">
          <a:xfrm>
            <a:off x="3782628" y="1761715"/>
            <a:ext cx="2178484" cy="227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12" t="6667" r="10130" b="36852"/>
          <a:stretch>
            <a:fillRect/>
          </a:stretch>
        </p:blipFill>
        <p:spPr bwMode="auto">
          <a:xfrm>
            <a:off x="7029896" y="1753778"/>
            <a:ext cx="2323060" cy="2260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273495" y="4239802"/>
            <a:ext cx="2805113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n-GB" altLang="en-US" sz="1600" b="1" dirty="0">
                <a:solidFill>
                  <a:srgbClr val="23346C"/>
                </a:solidFill>
                <a:cs typeface="Arial" charset="0"/>
              </a:rPr>
              <a:t>Continuous foam cylinder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altLang="en-US" sz="1600" b="1" dirty="0">
                <a:solidFill>
                  <a:srgbClr val="23346C"/>
                </a:solidFill>
                <a:cs typeface="Arial" charset="0"/>
              </a:rPr>
              <a:t>Max deflection </a:t>
            </a:r>
            <a:r>
              <a:rPr lang="en-GB" altLang="en-US" sz="1600" b="1" dirty="0">
                <a:solidFill>
                  <a:srgbClr val="FF0000"/>
                </a:solidFill>
                <a:cs typeface="Arial" charset="0"/>
              </a:rPr>
              <a:t>10 </a:t>
            </a:r>
            <a:r>
              <a:rPr lang="en-GB" altLang="en-US" sz="1600" b="1" dirty="0">
                <a:solidFill>
                  <a:srgbClr val="FF0000"/>
                </a:solidFill>
                <a:latin typeface="Symbol" pitchFamily="18" charset="2"/>
                <a:cs typeface="Arial" charset="0"/>
              </a:rPr>
              <a:t>m</a:t>
            </a:r>
            <a:r>
              <a:rPr lang="en-GB" altLang="en-US" sz="1600" b="1" dirty="0">
                <a:solidFill>
                  <a:srgbClr val="FF0000"/>
                </a:solidFill>
                <a:cs typeface="Arial" charset="0"/>
              </a:rPr>
              <a:t>m </a:t>
            </a:r>
            <a:endParaRPr lang="en-US" altLang="en-US" sz="1600" b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273495" y="5697252"/>
            <a:ext cx="224091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/>
            <a:r>
              <a:rPr lang="en-GB" altLang="en-US" sz="1200" b="1" dirty="0">
                <a:solidFill>
                  <a:srgbClr val="23346C"/>
                </a:solidFill>
              </a:rPr>
              <a:t>Steve Watson - </a:t>
            </a:r>
            <a:r>
              <a:rPr lang="en-GB" altLang="en-US" sz="1200" b="1" i="1" dirty="0">
                <a:solidFill>
                  <a:srgbClr val="23346C"/>
                </a:solidFill>
              </a:rPr>
              <a:t>RAL</a:t>
            </a:r>
          </a:p>
        </p:txBody>
      </p:sp>
      <p:sp>
        <p:nvSpPr>
          <p:cNvPr id="9" name="Content Placeholder 3"/>
          <p:cNvSpPr txBox="1">
            <a:spLocks/>
          </p:cNvSpPr>
          <p:nvPr/>
        </p:nvSpPr>
        <p:spPr bwMode="auto">
          <a:xfrm>
            <a:off x="3332998" y="4296953"/>
            <a:ext cx="2916146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n-GB" altLang="en-US" sz="1600" b="1" dirty="0">
                <a:solidFill>
                  <a:srgbClr val="23346C"/>
                </a:solidFill>
                <a:cs typeface="Arial" charset="0"/>
              </a:rPr>
              <a:t>Separate foam ladders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altLang="en-US" sz="1600" b="1" dirty="0">
                <a:solidFill>
                  <a:srgbClr val="23346C"/>
                </a:solidFill>
                <a:cs typeface="Arial" charset="0"/>
              </a:rPr>
              <a:t>Max deflection </a:t>
            </a:r>
            <a:r>
              <a:rPr lang="en-GB" altLang="en-US" sz="1600" b="1" dirty="0">
                <a:solidFill>
                  <a:srgbClr val="FF0000"/>
                </a:solidFill>
                <a:cs typeface="Arial" charset="0"/>
              </a:rPr>
              <a:t>20.5 mm</a:t>
            </a:r>
            <a:endParaRPr lang="en-US" altLang="en-US" sz="1600" b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 bwMode="auto">
          <a:xfrm>
            <a:off x="6645188" y="4293096"/>
            <a:ext cx="3240360" cy="1213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n-GB" altLang="en-US" sz="1600" b="1" dirty="0">
                <a:solidFill>
                  <a:srgbClr val="23346C"/>
                </a:solidFill>
                <a:cs typeface="Arial" charset="0"/>
              </a:rPr>
              <a:t>Ladders joined by small </a:t>
            </a:r>
            <a:r>
              <a:rPr lang="en-GB" altLang="en-US" sz="1600" b="1" dirty="0" smtClean="0">
                <a:solidFill>
                  <a:srgbClr val="23346C"/>
                </a:solidFill>
                <a:cs typeface="Arial" charset="0"/>
              </a:rPr>
              <a:t>foam piece </a:t>
            </a:r>
            <a:r>
              <a:rPr lang="en-GB" altLang="en-US" sz="1600" b="1" dirty="0">
                <a:solidFill>
                  <a:srgbClr val="23346C"/>
                </a:solidFill>
                <a:cs typeface="Arial" charset="0"/>
              </a:rPr>
              <a:t>every 40 cm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altLang="en-US" sz="1600" b="1" dirty="0">
                <a:solidFill>
                  <a:srgbClr val="23346C"/>
                </a:solidFill>
                <a:cs typeface="Arial" charset="0"/>
              </a:rPr>
              <a:t>Max deflection </a:t>
            </a:r>
            <a:r>
              <a:rPr lang="en-GB" altLang="en-US" sz="1600" b="1" dirty="0">
                <a:solidFill>
                  <a:srgbClr val="FF0000"/>
                </a:solidFill>
                <a:cs typeface="Arial" charset="0"/>
              </a:rPr>
              <a:t>20 </a:t>
            </a:r>
            <a:r>
              <a:rPr lang="en-GB" altLang="en-US" sz="1600" b="1" dirty="0">
                <a:solidFill>
                  <a:srgbClr val="FF0000"/>
                </a:solidFill>
                <a:latin typeface="Symbol" pitchFamily="18" charset="2"/>
                <a:cs typeface="Arial" charset="0"/>
              </a:rPr>
              <a:t>m</a:t>
            </a:r>
            <a:r>
              <a:rPr lang="en-GB" altLang="en-US" sz="1600" b="1" dirty="0">
                <a:solidFill>
                  <a:srgbClr val="FF0000"/>
                </a:solidFill>
                <a:cs typeface="Arial" charset="0"/>
              </a:rPr>
              <a:t>m</a:t>
            </a:r>
            <a:endParaRPr lang="en-US" altLang="en-US" sz="1600" b="1" dirty="0">
              <a:solidFill>
                <a:srgbClr val="FF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218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Mechanics – more detailed look</a:t>
            </a:r>
            <a:endParaRPr lang="en-GB" dirty="0"/>
          </a:p>
        </p:txBody>
      </p:sp>
      <p:pic>
        <p:nvPicPr>
          <p:cNvPr id="4" name="Picture 5" descr="Barrel Ladde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771" y="1574725"/>
            <a:ext cx="4713287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308483" y="2987600"/>
            <a:ext cx="25479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</a:pPr>
            <a:r>
              <a:rPr lang="en-GB" altLang="en-US" sz="1200" b="1">
                <a:solidFill>
                  <a:srgbClr val="23346C"/>
                </a:solidFill>
              </a:rPr>
              <a:t>Sensors: active width 8 cm,     ~2 mm overlaps in r</a:t>
            </a:r>
            <a:r>
              <a:rPr lang="en-GB" altLang="en-US" sz="1200" b="1">
                <a:solidFill>
                  <a:srgbClr val="23346C"/>
                </a:solidFill>
                <a:latin typeface="Symbol" pitchFamily="18" charset="2"/>
              </a:rPr>
              <a:t>f,   </a:t>
            </a:r>
            <a:r>
              <a:rPr lang="en-GB" altLang="en-US" sz="1200" b="1">
                <a:solidFill>
                  <a:srgbClr val="23346C"/>
                </a:solidFill>
              </a:rPr>
              <a:t>thickness ~60 </a:t>
            </a:r>
            <a:r>
              <a:rPr lang="en-GB" altLang="en-US" sz="1200" b="1">
                <a:solidFill>
                  <a:srgbClr val="23346C"/>
                </a:solidFill>
                <a:latin typeface="Symbol" pitchFamily="18" charset="2"/>
              </a:rPr>
              <a:t>m</a:t>
            </a:r>
            <a:r>
              <a:rPr lang="en-GB" altLang="en-US" sz="1200" b="1">
                <a:solidFill>
                  <a:srgbClr val="23346C"/>
                </a:solidFill>
              </a:rPr>
              <a:t>m,                     30 </a:t>
            </a:r>
            <a:r>
              <a:rPr lang="en-GB" altLang="en-US" sz="1200" b="1">
                <a:solidFill>
                  <a:srgbClr val="23346C"/>
                </a:solidFill>
                <a:latin typeface="Symbol" pitchFamily="18" charset="2"/>
              </a:rPr>
              <a:t>m</a:t>
            </a:r>
            <a:r>
              <a:rPr lang="en-GB" altLang="en-US" sz="1200" b="1">
                <a:solidFill>
                  <a:srgbClr val="23346C"/>
                </a:solidFill>
              </a:rPr>
              <a:t>m active epi layer</a:t>
            </a:r>
            <a:endParaRPr lang="en-GB" altLang="en-US" sz="1200">
              <a:solidFill>
                <a:srgbClr val="23346C"/>
              </a:solidFill>
              <a:latin typeface="Symbol" pitchFamily="18" charset="2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058033" y="3333675"/>
            <a:ext cx="27701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</a:pPr>
            <a:r>
              <a:rPr lang="en-GB" altLang="en-US" sz="1200" b="1" dirty="0" smtClean="0">
                <a:solidFill>
                  <a:srgbClr val="23346C"/>
                </a:solidFill>
              </a:rPr>
              <a:t>Thin </a:t>
            </a:r>
            <a:r>
              <a:rPr lang="en-GB" altLang="en-US" sz="1200" b="1" dirty="0">
                <a:solidFill>
                  <a:srgbClr val="23346C"/>
                </a:solidFill>
              </a:rPr>
              <a:t>Cu/</a:t>
            </a:r>
            <a:r>
              <a:rPr lang="en-GB" altLang="en-US" sz="1200" b="1" dirty="0" err="1">
                <a:solidFill>
                  <a:srgbClr val="23346C"/>
                </a:solidFill>
              </a:rPr>
              <a:t>kapton</a:t>
            </a:r>
            <a:r>
              <a:rPr lang="en-GB" altLang="en-US" sz="1200" b="1" dirty="0">
                <a:solidFill>
                  <a:srgbClr val="23346C"/>
                </a:solidFill>
              </a:rPr>
              <a:t> tab (flexible for stress relief), wire bonds to sensor</a:t>
            </a:r>
            <a:endParaRPr lang="en-GB" altLang="en-US" sz="1200" dirty="0">
              <a:solidFill>
                <a:srgbClr val="23346C"/>
              </a:solidFill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147308" y="1493763"/>
            <a:ext cx="25796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</a:pPr>
            <a:r>
              <a:rPr lang="en-GB" altLang="en-US" sz="1200" b="1" dirty="0">
                <a:solidFill>
                  <a:srgbClr val="23346C"/>
                </a:solidFill>
              </a:rPr>
              <a:t>W</a:t>
            </a:r>
            <a:r>
              <a:rPr lang="en-GB" altLang="en-US" sz="1200" b="1" dirty="0" smtClean="0">
                <a:solidFill>
                  <a:srgbClr val="23346C"/>
                </a:solidFill>
              </a:rPr>
              <a:t>edge </a:t>
            </a:r>
            <a:r>
              <a:rPr lang="en-GB" altLang="en-US" sz="1200" b="1" dirty="0">
                <a:solidFill>
                  <a:srgbClr val="23346C"/>
                </a:solidFill>
              </a:rPr>
              <a:t>links at ~40 cm intervals, each ~1 cm in length</a:t>
            </a:r>
            <a:endParaRPr lang="en-GB" altLang="en-US" sz="1200" dirty="0">
              <a:solidFill>
                <a:srgbClr val="23346C"/>
              </a:solidFill>
            </a:endParaRP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auto">
          <a:xfrm flipV="1">
            <a:off x="4267708" y="2774875"/>
            <a:ext cx="373063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auto">
          <a:xfrm flipV="1">
            <a:off x="2394458" y="2774875"/>
            <a:ext cx="250825" cy="292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Line 18"/>
          <p:cNvSpPr>
            <a:spLocks noChangeShapeType="1"/>
          </p:cNvSpPr>
          <p:nvPr/>
        </p:nvSpPr>
        <p:spPr bwMode="auto">
          <a:xfrm flipH="1">
            <a:off x="4953508" y="1717600"/>
            <a:ext cx="1220788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488504" y="4344776"/>
            <a:ext cx="9253028" cy="200054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</a:pPr>
            <a:r>
              <a:rPr lang="en-GB" altLang="en-US" sz="1200" b="1" dirty="0"/>
              <a:t>**  Cu/</a:t>
            </a:r>
            <a:r>
              <a:rPr lang="en-GB" altLang="en-US" sz="1200" b="1" dirty="0" err="1"/>
              <a:t>kapton</a:t>
            </a:r>
            <a:r>
              <a:rPr lang="en-GB" altLang="en-US" sz="1200" b="1" dirty="0"/>
              <a:t> </a:t>
            </a:r>
            <a:r>
              <a:rPr lang="en-GB" altLang="en-US" sz="1200" b="1" dirty="0" err="1"/>
              <a:t>stripline</a:t>
            </a:r>
            <a:r>
              <a:rPr lang="en-GB" altLang="en-US" sz="1200" b="1" dirty="0"/>
              <a:t> runs length of ladder, plus tabs (~5 mm wide) which contact each sensor</a:t>
            </a:r>
          </a:p>
          <a:p>
            <a:pPr marL="285750" indent="-285750" font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1400" b="1" i="1" dirty="0" err="1" smtClean="0"/>
              <a:t>Sparsified</a:t>
            </a:r>
            <a:r>
              <a:rPr lang="en-GB" altLang="en-US" sz="1400" b="1" dirty="0" smtClean="0"/>
              <a:t> </a:t>
            </a:r>
            <a:r>
              <a:rPr lang="en-GB" altLang="en-US" sz="1400" b="1" dirty="0"/>
              <a:t>data transmitted on demand out of each detector (LVDS </a:t>
            </a:r>
            <a:r>
              <a:rPr lang="en-GB" altLang="en-US" sz="1400" b="1" dirty="0" smtClean="0"/>
              <a:t>and optical fibres </a:t>
            </a:r>
            <a:r>
              <a:rPr lang="en-GB" altLang="en-US" sz="1400" b="1" dirty="0"/>
              <a:t>per end), continuously between bunch trains</a:t>
            </a:r>
          </a:p>
          <a:p>
            <a:pPr marL="285750" indent="-285750" font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1400" b="1" dirty="0"/>
              <a:t>Continuous (not pulsed) power for tracking layers, hence minimising cross-section of power lines</a:t>
            </a:r>
          </a:p>
          <a:p>
            <a:pPr marL="285750" indent="-285750" font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1400" b="1" dirty="0"/>
              <a:t>Tracking layers cooled by a gentle flow of nitrogen or air, </a:t>
            </a:r>
            <a:r>
              <a:rPr lang="en-GB" altLang="en-US" sz="1400" b="1" i="1" dirty="0"/>
              <a:t>hence no cooling pipes </a:t>
            </a:r>
            <a:r>
              <a:rPr lang="en-GB" altLang="en-US" sz="1400" b="1" dirty="0"/>
              <a:t>within tracking volume  </a:t>
            </a:r>
          </a:p>
          <a:p>
            <a:pPr marL="285750" indent="-285750" font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1400" b="1" dirty="0"/>
              <a:t>Outer timing layers need pulsed power, and probably evaporative CO</a:t>
            </a:r>
            <a:r>
              <a:rPr lang="en-GB" altLang="en-US" sz="1400" b="1" baseline="-25000" dirty="0"/>
              <a:t>2</a:t>
            </a:r>
            <a:r>
              <a:rPr lang="en-GB" altLang="en-US" sz="1400" b="1" dirty="0"/>
              <a:t> cooling, to provide single-bunch readout</a:t>
            </a:r>
            <a:endParaRPr lang="en-GB" altLang="en-US" sz="1400" dirty="0"/>
          </a:p>
        </p:txBody>
      </p:sp>
      <p:sp>
        <p:nvSpPr>
          <p:cNvPr id="12" name="Text Box 23"/>
          <p:cNvSpPr txBox="1">
            <a:spLocks noChangeArrowheads="1"/>
          </p:cNvSpPr>
          <p:nvPr/>
        </p:nvSpPr>
        <p:spPr bwMode="auto">
          <a:xfrm>
            <a:off x="3572383" y="1689025"/>
            <a:ext cx="334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</a:pPr>
            <a:r>
              <a:rPr lang="en-GB" altLang="en-US" sz="1400" b="1">
                <a:solidFill>
                  <a:srgbClr val="23346C"/>
                </a:solidFill>
              </a:rPr>
              <a:t>**</a:t>
            </a:r>
            <a:endParaRPr lang="en-GB" altLang="en-US" sz="1400">
              <a:solidFill>
                <a:srgbClr val="23346C"/>
              </a:solidFill>
            </a:endParaRPr>
          </a:p>
        </p:txBody>
      </p:sp>
      <p:sp>
        <p:nvSpPr>
          <p:cNvPr id="13" name="Text Box 26"/>
          <p:cNvSpPr txBox="1">
            <a:spLocks noChangeArrowheads="1"/>
          </p:cNvSpPr>
          <p:nvPr/>
        </p:nvSpPr>
        <p:spPr bwMode="auto">
          <a:xfrm>
            <a:off x="6964871" y="3243188"/>
            <a:ext cx="24876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</a:pPr>
            <a:r>
              <a:rPr lang="en-GB" altLang="en-US" sz="1200" b="1" dirty="0">
                <a:solidFill>
                  <a:srgbClr val="23346C"/>
                </a:solidFill>
              </a:rPr>
              <a:t>D</a:t>
            </a:r>
            <a:r>
              <a:rPr lang="en-GB" altLang="en-US" sz="1200" b="1" dirty="0" smtClean="0">
                <a:solidFill>
                  <a:srgbClr val="23346C"/>
                </a:solidFill>
              </a:rPr>
              <a:t>evices </a:t>
            </a:r>
            <a:r>
              <a:rPr lang="en-GB" altLang="en-US" sz="1200" b="1" dirty="0">
                <a:solidFill>
                  <a:srgbClr val="23346C"/>
                </a:solidFill>
              </a:rPr>
              <a:t>will be 2-side </a:t>
            </a:r>
            <a:r>
              <a:rPr lang="en-GB" altLang="en-US" sz="1200" b="1" dirty="0" err="1">
                <a:solidFill>
                  <a:srgbClr val="23346C"/>
                </a:solidFill>
              </a:rPr>
              <a:t>buttable</a:t>
            </a:r>
            <a:r>
              <a:rPr lang="en-GB" altLang="en-US" sz="1200" b="1" dirty="0">
                <a:solidFill>
                  <a:srgbClr val="23346C"/>
                </a:solidFill>
              </a:rPr>
              <a:t>, so inactive regions in z will be     ~ 200 </a:t>
            </a:r>
            <a:r>
              <a:rPr lang="en-GB" altLang="en-US" sz="1200" b="1" dirty="0">
                <a:solidFill>
                  <a:srgbClr val="23346C"/>
                </a:solidFill>
                <a:latin typeface="Symbol" pitchFamily="18" charset="2"/>
              </a:rPr>
              <a:t>m</a:t>
            </a:r>
            <a:r>
              <a:rPr lang="en-GB" altLang="en-US" sz="1200" b="1" dirty="0">
                <a:solidFill>
                  <a:srgbClr val="23346C"/>
                </a:solidFill>
              </a:rPr>
              <a:t>m (0.2%)</a:t>
            </a:r>
            <a:endParaRPr lang="en-GB" altLang="en-US" sz="1200" dirty="0">
              <a:solidFill>
                <a:srgbClr val="23346C"/>
              </a:solidFill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381508" y="1152739"/>
            <a:ext cx="914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</a:pPr>
            <a:r>
              <a:rPr lang="en-GB" altLang="en-US" sz="1400" b="1" dirty="0">
                <a:solidFill>
                  <a:srgbClr val="FF0000"/>
                </a:solidFill>
              </a:rPr>
              <a:t>Adhesive-bonded </a:t>
            </a:r>
            <a:r>
              <a:rPr lang="en-GB" altLang="en-US" sz="1400" b="1" i="1" dirty="0">
                <a:solidFill>
                  <a:srgbClr val="FF0000"/>
                </a:solidFill>
              </a:rPr>
              <a:t>non-demountable</a:t>
            </a:r>
            <a:r>
              <a:rPr lang="en-GB" altLang="en-US" sz="1400" b="1" dirty="0">
                <a:solidFill>
                  <a:srgbClr val="FF0000"/>
                </a:solidFill>
              </a:rPr>
              <a:t> structure </a:t>
            </a:r>
            <a:r>
              <a:rPr lang="en-GB" altLang="en-US" sz="1400" b="1" dirty="0" smtClean="0">
                <a:solidFill>
                  <a:srgbClr val="FF0000"/>
                </a:solidFill>
              </a:rPr>
              <a:t>is not unheard of - SLD</a:t>
            </a:r>
            <a:r>
              <a:rPr lang="en-GB" altLang="en-US" sz="1400" b="1" dirty="0">
                <a:solidFill>
                  <a:srgbClr val="FF0000"/>
                </a:solidFill>
              </a:rPr>
              <a:t>, </a:t>
            </a:r>
            <a:r>
              <a:rPr lang="en-GB" altLang="en-US" sz="1400" b="1" dirty="0" smtClean="0">
                <a:solidFill>
                  <a:srgbClr val="FF0000"/>
                </a:solidFill>
              </a:rPr>
              <a:t>astronomy</a:t>
            </a:r>
            <a:endParaRPr lang="en-GB" altLang="en-US" sz="1400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15" name="TextBox 25"/>
          <p:cNvSpPr txBox="1">
            <a:spLocks noChangeArrowheads="1"/>
          </p:cNvSpPr>
          <p:nvPr/>
        </p:nvSpPr>
        <p:spPr bwMode="auto">
          <a:xfrm>
            <a:off x="3974021" y="1525513"/>
            <a:ext cx="558800" cy="5857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en-GB" altLang="en-US" sz="3200"/>
              <a:t> </a:t>
            </a:r>
          </a:p>
        </p:txBody>
      </p:sp>
      <p:sp>
        <p:nvSpPr>
          <p:cNvPr id="16" name="TextBox 26"/>
          <p:cNvSpPr txBox="1">
            <a:spLocks noChangeArrowheads="1"/>
          </p:cNvSpPr>
          <p:nvPr/>
        </p:nvSpPr>
        <p:spPr bwMode="auto">
          <a:xfrm>
            <a:off x="5823458" y="2273225"/>
            <a:ext cx="24241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en-GB" altLang="en-US" sz="1200" b="1">
                <a:solidFill>
                  <a:srgbClr val="23346C"/>
                </a:solidFill>
              </a:rPr>
              <a:t>SiC foam, ~5% of solid density</a:t>
            </a:r>
            <a:endParaRPr lang="en-GB" altLang="en-US" sz="1200">
              <a:solidFill>
                <a:srgbClr val="2334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20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Forward Tracking</a:t>
            </a:r>
            <a:endParaRPr lang="en-GB" dirty="0"/>
          </a:p>
        </p:txBody>
      </p:sp>
      <p:pic>
        <p:nvPicPr>
          <p:cNvPr id="6" name="Picture 2" descr="SiD-0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60" y="1188132"/>
            <a:ext cx="464502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5"/>
          <p:cNvSpPr>
            <a:spLocks noChangeArrowheads="1"/>
          </p:cNvSpPr>
          <p:nvPr/>
        </p:nvSpPr>
        <p:spPr bwMode="auto">
          <a:xfrm rot="21129836">
            <a:off x="1208410" y="1740582"/>
            <a:ext cx="865188" cy="2555875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 rot="21129836">
            <a:off x="1649735" y="1881869"/>
            <a:ext cx="747713" cy="2160588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96429" y="4797152"/>
            <a:ext cx="895026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  <a:buFont typeface="Wingdings" pitchFamily="2" charset="2"/>
              <a:buChar char="l"/>
            </a:pPr>
            <a:r>
              <a:rPr lang="en-GB" altLang="en-US" sz="1600" b="1" dirty="0">
                <a:cs typeface="Arial" charset="0"/>
              </a:rPr>
              <a:t> Mass of cables, connectors and cooling adds up heavily in the forward region</a:t>
            </a:r>
          </a:p>
          <a:p>
            <a:pPr algn="l">
              <a:lnSpc>
                <a:spcPct val="125000"/>
              </a:lnSpc>
              <a:buFont typeface="Wingdings" pitchFamily="2" charset="2"/>
              <a:buChar char="l"/>
            </a:pPr>
            <a:r>
              <a:rPr lang="en-GB" altLang="en-US" sz="1600" b="1" dirty="0">
                <a:cs typeface="Arial" charset="0"/>
              </a:rPr>
              <a:t> Pulsed power (</a:t>
            </a:r>
            <a:r>
              <a:rPr lang="en-GB" altLang="en-US" sz="1600" b="1" dirty="0" err="1">
                <a:cs typeface="Arial" charset="0"/>
              </a:rPr>
              <a:t>microstrips</a:t>
            </a:r>
            <a:r>
              <a:rPr lang="en-GB" altLang="en-US" sz="1600" b="1" dirty="0">
                <a:cs typeface="Arial" charset="0"/>
              </a:rPr>
              <a:t>; time slicing or bunch stamping MAPS)</a:t>
            </a:r>
          </a:p>
          <a:p>
            <a:pPr marL="742950" lvl="1" indent="-285750" algn="l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altLang="en-US" sz="1600" b="1" dirty="0">
                <a:cs typeface="Arial" charset="0"/>
              </a:rPr>
              <a:t> Local energy storage (i.e. mass)</a:t>
            </a:r>
          </a:p>
          <a:p>
            <a:pPr marL="742950" lvl="1" indent="-285750" algn="l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altLang="en-US" sz="1600" b="1" dirty="0">
                <a:cs typeface="Arial" charset="0"/>
              </a:rPr>
              <a:t> Cables rated for the peak power (i.e. mass again</a:t>
            </a:r>
            <a:r>
              <a:rPr lang="en-GB" altLang="en-US" sz="1600" b="1" dirty="0" smtClean="0">
                <a:cs typeface="Arial" charset="0"/>
              </a:rPr>
              <a:t>)</a:t>
            </a:r>
            <a:endParaRPr lang="en-GB" altLang="en-US" sz="1600" b="1" dirty="0">
              <a:cs typeface="Arial" charset="0"/>
            </a:endParaRP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-15552" y="2159682"/>
            <a:ext cx="1223962" cy="107950"/>
          </a:xfrm>
          <a:custGeom>
            <a:avLst/>
            <a:gdLst>
              <a:gd name="T0" fmla="*/ 771 w 771"/>
              <a:gd name="T1" fmla="*/ 140 h 140"/>
              <a:gd name="T2" fmla="*/ 385 w 771"/>
              <a:gd name="T3" fmla="*/ 4 h 140"/>
              <a:gd name="T4" fmla="*/ 0 w 771"/>
              <a:gd name="T5" fmla="*/ 11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1" h="140">
                <a:moveTo>
                  <a:pt x="771" y="140"/>
                </a:moveTo>
                <a:cubicBezTo>
                  <a:pt x="642" y="74"/>
                  <a:pt x="513" y="8"/>
                  <a:pt x="385" y="4"/>
                </a:cubicBezTo>
                <a:cubicBezTo>
                  <a:pt x="257" y="0"/>
                  <a:pt x="128" y="59"/>
                  <a:pt x="0" y="118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16248" y="2412094"/>
            <a:ext cx="1223962" cy="107950"/>
          </a:xfrm>
          <a:custGeom>
            <a:avLst/>
            <a:gdLst>
              <a:gd name="T0" fmla="*/ 771 w 771"/>
              <a:gd name="T1" fmla="*/ 140 h 140"/>
              <a:gd name="T2" fmla="*/ 385 w 771"/>
              <a:gd name="T3" fmla="*/ 4 h 140"/>
              <a:gd name="T4" fmla="*/ 0 w 771"/>
              <a:gd name="T5" fmla="*/ 11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1" h="140">
                <a:moveTo>
                  <a:pt x="771" y="140"/>
                </a:moveTo>
                <a:cubicBezTo>
                  <a:pt x="642" y="74"/>
                  <a:pt x="513" y="8"/>
                  <a:pt x="385" y="4"/>
                </a:cubicBezTo>
                <a:cubicBezTo>
                  <a:pt x="257" y="0"/>
                  <a:pt x="128" y="59"/>
                  <a:pt x="0" y="118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2504728" y="4212319"/>
            <a:ext cx="3527425" cy="377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25000"/>
              </a:lnSpc>
              <a:buFont typeface="Wingdings" pitchFamily="2" charset="2"/>
              <a:buNone/>
            </a:pPr>
            <a:r>
              <a:rPr lang="en-GB" altLang="en-US" sz="1600" b="1" i="1" dirty="0">
                <a:sym typeface="Wingdings" pitchFamily="2" charset="2"/>
              </a:rPr>
              <a:t>Cut-out view without endcaps</a:t>
            </a:r>
            <a:endParaRPr lang="en-GB" altLang="en-US" sz="1400" b="1" i="1" dirty="0">
              <a:solidFill>
                <a:srgbClr val="0033CC"/>
              </a:solidFill>
              <a:sym typeface="Wingdings" pitchFamily="2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65068" y="1491674"/>
            <a:ext cx="43498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GB" altLang="en-US" sz="1600" b="1" dirty="0" smtClean="0">
                <a:cs typeface="Arial" charset="0"/>
              </a:rPr>
              <a:t>Continuous </a:t>
            </a:r>
            <a:r>
              <a:rPr lang="en-GB" altLang="en-US" sz="1600" b="1" dirty="0">
                <a:solidFill>
                  <a:srgbClr val="FF3300"/>
                </a:solidFill>
                <a:cs typeface="Arial" charset="0"/>
              </a:rPr>
              <a:t>LOW</a:t>
            </a:r>
            <a:r>
              <a:rPr lang="en-GB" altLang="en-US" sz="1600" b="1" dirty="0">
                <a:cs typeface="Arial" charset="0"/>
              </a:rPr>
              <a:t> power (integrating MAPS or </a:t>
            </a:r>
            <a:r>
              <a:rPr lang="en-GB" altLang="en-US" sz="1600" b="1" dirty="0" smtClean="0">
                <a:cs typeface="Arial" charset="0"/>
              </a:rPr>
              <a:t>CCDs)</a:t>
            </a: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altLang="en-US" sz="1600" b="1" dirty="0" smtClean="0">
                <a:cs typeface="Arial" charset="0"/>
              </a:rPr>
              <a:t>Thin </a:t>
            </a:r>
            <a:r>
              <a:rPr lang="en-GB" altLang="en-US" sz="1600" b="1" dirty="0">
                <a:cs typeface="Arial" charset="0"/>
              </a:rPr>
              <a:t>cables and no energy storage – </a:t>
            </a:r>
            <a:r>
              <a:rPr lang="en-GB" altLang="en-US" sz="1600" b="1" dirty="0">
                <a:solidFill>
                  <a:srgbClr val="FF0000"/>
                </a:solidFill>
                <a:cs typeface="Arial" charset="0"/>
              </a:rPr>
              <a:t>lowest mass </a:t>
            </a:r>
            <a:r>
              <a:rPr lang="en-GB" altLang="en-US" sz="1600" b="1" dirty="0" smtClean="0">
                <a:solidFill>
                  <a:srgbClr val="FF0000"/>
                </a:solidFill>
                <a:cs typeface="Arial" charset="0"/>
              </a:rPr>
              <a:t>possible</a:t>
            </a: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altLang="en-US" sz="1600" b="1" dirty="0" smtClean="0">
                <a:solidFill>
                  <a:srgbClr val="000000"/>
                </a:solidFill>
                <a:cs typeface="Arial" charset="0"/>
              </a:rPr>
              <a:t>Just </a:t>
            </a:r>
            <a:r>
              <a:rPr lang="en-GB" altLang="en-US" sz="1600" b="1" dirty="0">
                <a:solidFill>
                  <a:srgbClr val="000000"/>
                </a:solidFill>
                <a:cs typeface="Arial" charset="0"/>
              </a:rPr>
              <a:t>one cable per layer? </a:t>
            </a:r>
            <a:endParaRPr lang="en-GB" altLang="en-US" sz="1600" b="1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30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88504" y="1160748"/>
            <a:ext cx="8915400" cy="4860540"/>
          </a:xfrm>
        </p:spPr>
        <p:txBody>
          <a:bodyPr/>
          <a:lstStyle/>
          <a:p>
            <a:r>
              <a:rPr lang="en-US" dirty="0"/>
              <a:t>Silicon Pixel Tracker for the ILC is very </a:t>
            </a:r>
            <a:r>
              <a:rPr lang="en-US" dirty="0" smtClean="0"/>
              <a:t>attractive:</a:t>
            </a:r>
          </a:p>
          <a:p>
            <a:pPr lvl="1"/>
            <a:r>
              <a:rPr lang="en-US" dirty="0" smtClean="0"/>
              <a:t>Low mass enabled by low power dissipation</a:t>
            </a:r>
          </a:p>
          <a:p>
            <a:pPr lvl="1"/>
            <a:r>
              <a:rPr lang="en-US" dirty="0" smtClean="0"/>
              <a:t>Increased performance in the forward region</a:t>
            </a:r>
          </a:p>
          <a:p>
            <a:pPr lvl="1"/>
            <a:r>
              <a:rPr lang="en-US" dirty="0" smtClean="0"/>
              <a:t>A </a:t>
            </a:r>
            <a:r>
              <a:rPr lang="en-US" dirty="0" smtClean="0"/>
              <a:t>combination of bunch stamping and integrating pixel layers</a:t>
            </a:r>
            <a:r>
              <a:rPr lang="en-US" dirty="0"/>
              <a:t> </a:t>
            </a:r>
            <a:r>
              <a:rPr lang="en-US" dirty="0" smtClean="0"/>
              <a:t>– “separated function”</a:t>
            </a:r>
          </a:p>
          <a:p>
            <a:r>
              <a:rPr lang="en-US" dirty="0" smtClean="0"/>
              <a:t>Challenges:</a:t>
            </a:r>
          </a:p>
          <a:p>
            <a:pPr lvl="1"/>
            <a:r>
              <a:rPr lang="en-US" dirty="0" smtClean="0"/>
              <a:t>Pattern recognition with different degrees of integration to be proven</a:t>
            </a:r>
          </a:p>
          <a:p>
            <a:pPr lvl="1"/>
            <a:r>
              <a:rPr lang="en-US" dirty="0" smtClean="0"/>
              <a:t>Detector technology giving the required power dissipation, pixel size, noise, charge collection time and </a:t>
            </a:r>
            <a:r>
              <a:rPr lang="en-US" dirty="0" err="1" smtClean="0"/>
              <a:t>sparsification</a:t>
            </a:r>
            <a:r>
              <a:rPr lang="en-US" dirty="0" smtClean="0"/>
              <a:t> algorithms</a:t>
            </a:r>
          </a:p>
          <a:p>
            <a:pPr lvl="1"/>
            <a:r>
              <a:rPr lang="en-US" dirty="0" smtClean="0"/>
              <a:t>Mechanical support structure </a:t>
            </a:r>
            <a:endParaRPr lang="en-US" dirty="0"/>
          </a:p>
          <a:p>
            <a:r>
              <a:rPr lang="en-US" dirty="0" smtClean="0"/>
              <a:t>Opportunities: </a:t>
            </a:r>
          </a:p>
          <a:p>
            <a:pPr lvl="1"/>
            <a:r>
              <a:rPr lang="en-US" dirty="0" smtClean="0"/>
              <a:t>Excellent tracking performance, both barrel and forward</a:t>
            </a:r>
          </a:p>
          <a:p>
            <a:pPr lvl="1"/>
            <a:r>
              <a:rPr lang="en-US" dirty="0" smtClean="0"/>
              <a:t>Good science to be extracted</a:t>
            </a:r>
          </a:p>
          <a:p>
            <a:pPr lvl="1"/>
            <a:r>
              <a:rPr lang="en-US" dirty="0" smtClean="0"/>
              <a:t>International leadership by UK institutions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88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Introduction</a:t>
            </a:r>
            <a:endParaRPr lang="en-GB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95300" y="1268760"/>
            <a:ext cx="8915400" cy="4857403"/>
          </a:xfrm>
        </p:spPr>
        <p:txBody>
          <a:bodyPr>
            <a:normAutofit/>
          </a:bodyPr>
          <a:lstStyle/>
          <a:p>
            <a:r>
              <a:rPr lang="en-GB" dirty="0" smtClean="0"/>
              <a:t>Silicon Pixel Tracker (SPT) – an idea by Chris </a:t>
            </a:r>
            <a:r>
              <a:rPr lang="en-GB" dirty="0" err="1" smtClean="0"/>
              <a:t>Damerell</a:t>
            </a:r>
            <a:endParaRPr lang="en-GB" dirty="0" smtClean="0"/>
          </a:p>
          <a:p>
            <a:r>
              <a:rPr lang="en-GB" dirty="0" smtClean="0"/>
              <a:t>First presented in 2008 at the annual Asian ILC Workshop in Tohoku, Japan</a:t>
            </a:r>
          </a:p>
          <a:p>
            <a:pPr lvl="1"/>
            <a:r>
              <a:rPr lang="en-GB" dirty="0" smtClean="0"/>
              <a:t>Positive reaction by the community</a:t>
            </a:r>
          </a:p>
          <a:p>
            <a:pPr lvl="1"/>
            <a:r>
              <a:rPr lang="en-GB" dirty="0" smtClean="0"/>
              <a:t>Further refined by Chris since</a:t>
            </a:r>
          </a:p>
          <a:p>
            <a:pPr lvl="1"/>
            <a:r>
              <a:rPr lang="en-GB" dirty="0" smtClean="0"/>
              <a:t>This presentation borrows a lot of his original </a:t>
            </a:r>
            <a:r>
              <a:rPr lang="en-GB" dirty="0" smtClean="0"/>
              <a:t>material </a:t>
            </a:r>
            <a:endParaRPr lang="en-GB" dirty="0" smtClean="0"/>
          </a:p>
          <a:p>
            <a:r>
              <a:rPr lang="en-GB" dirty="0" smtClean="0"/>
              <a:t>The main driver </a:t>
            </a:r>
            <a:r>
              <a:rPr lang="en-GB" dirty="0"/>
              <a:t>is </a:t>
            </a:r>
            <a:r>
              <a:rPr lang="en-GB" dirty="0">
                <a:solidFill>
                  <a:srgbClr val="FF0000"/>
                </a:solidFill>
              </a:rPr>
              <a:t>low detector </a:t>
            </a:r>
            <a:r>
              <a:rPr lang="en-GB" dirty="0" smtClean="0">
                <a:solidFill>
                  <a:srgbClr val="FF0000"/>
                </a:solidFill>
              </a:rPr>
              <a:t>mass</a:t>
            </a:r>
            <a:endParaRPr lang="en-GB" dirty="0" smtClean="0"/>
          </a:p>
          <a:p>
            <a:pPr lvl="1"/>
            <a:r>
              <a:rPr lang="en-GB" dirty="0" smtClean="0"/>
              <a:t>Low mass is enabled by </a:t>
            </a:r>
            <a:r>
              <a:rPr lang="en-GB" dirty="0" smtClean="0">
                <a:solidFill>
                  <a:srgbClr val="FF0000"/>
                </a:solidFill>
              </a:rPr>
              <a:t>low detector power</a:t>
            </a:r>
          </a:p>
          <a:p>
            <a:pPr lvl="1"/>
            <a:r>
              <a:rPr lang="en-GB" dirty="0" smtClean="0"/>
              <a:t>Benefits to the forward tracker from the reduced cooling, cables and mechanical structure</a:t>
            </a:r>
          </a:p>
          <a:p>
            <a:pPr lvl="1"/>
            <a:r>
              <a:rPr lang="en-GB" dirty="0" smtClean="0"/>
              <a:t>Could </a:t>
            </a:r>
            <a:r>
              <a:rPr lang="en-GB" dirty="0" smtClean="0"/>
              <a:t>equally well be called </a:t>
            </a:r>
            <a:r>
              <a:rPr lang="en-GB" dirty="0" smtClean="0"/>
              <a:t>“low mass pixel tracker</a:t>
            </a:r>
            <a:r>
              <a:rPr lang="en-GB" dirty="0" smtClean="0"/>
              <a:t>”</a:t>
            </a:r>
            <a:endParaRPr lang="en-GB" dirty="0" smtClean="0"/>
          </a:p>
          <a:p>
            <a:pPr lvl="1"/>
            <a:r>
              <a:rPr lang="en-GB" dirty="0" smtClean="0"/>
              <a:t>The concept includes barrel and forward trackers using the same technology </a:t>
            </a:r>
          </a:p>
        </p:txBody>
      </p:sp>
    </p:spTree>
    <p:extLst>
      <p:ext uri="{BB962C8B-B14F-4D97-AF65-F5344CB8AC3E}">
        <p14:creationId xmlns:p14="http://schemas.microsoft.com/office/powerpoint/2010/main" val="105265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Innovations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500" y="1196752"/>
            <a:ext cx="8915400" cy="493254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“Separated function” – SPT combines tracking and timing </a:t>
            </a:r>
            <a:r>
              <a:rPr lang="en-GB" dirty="0" smtClean="0"/>
              <a:t>layers</a:t>
            </a:r>
          </a:p>
          <a:p>
            <a:pPr lvl="1"/>
            <a:r>
              <a:rPr lang="en-GB" dirty="0" smtClean="0"/>
              <a:t>Non-homogeneous design</a:t>
            </a:r>
          </a:p>
          <a:p>
            <a:pPr lvl="1"/>
            <a:r>
              <a:rPr lang="en-GB" dirty="0" smtClean="0"/>
              <a:t>Timing layers : fast, with bunch stamping</a:t>
            </a:r>
          </a:p>
          <a:p>
            <a:pPr lvl="1"/>
            <a:r>
              <a:rPr lang="en-GB" dirty="0" smtClean="0"/>
              <a:t>Tracking layers : slow, integrating over the bunch train, or with multi-bunch timing resolution (time slicing)</a:t>
            </a:r>
            <a:endParaRPr lang="en-GB" dirty="0"/>
          </a:p>
          <a:p>
            <a:r>
              <a:rPr lang="en-GB" dirty="0"/>
              <a:t>Track finding and fitting algorithm uses information from the vertex detector and combines the timing and tracking layers of the </a:t>
            </a:r>
            <a:r>
              <a:rPr lang="en-GB" dirty="0" smtClean="0"/>
              <a:t>SPT</a:t>
            </a:r>
          </a:p>
          <a:p>
            <a:pPr lvl="1"/>
            <a:r>
              <a:rPr lang="en-GB" dirty="0" smtClean="0"/>
              <a:t>A good </a:t>
            </a:r>
            <a:r>
              <a:rPr lang="en-GB" dirty="0" smtClean="0"/>
              <a:t>performance study </a:t>
            </a:r>
            <a:r>
              <a:rPr lang="en-GB" dirty="0" smtClean="0"/>
              <a:t>is crucial</a:t>
            </a:r>
            <a:endParaRPr lang="en-GB" dirty="0"/>
          </a:p>
          <a:p>
            <a:r>
              <a:rPr lang="en-GB" dirty="0"/>
              <a:t>Low power, low noise, large pixel </a:t>
            </a:r>
            <a:r>
              <a:rPr lang="en-GB" dirty="0" smtClean="0"/>
              <a:t>sensors</a:t>
            </a:r>
          </a:p>
          <a:p>
            <a:pPr lvl="1"/>
            <a:r>
              <a:rPr lang="en-GB" dirty="0" smtClean="0"/>
              <a:t>Large pixels </a:t>
            </a:r>
            <a:r>
              <a:rPr lang="en-GB" dirty="0" smtClean="0"/>
              <a:t>with </a:t>
            </a:r>
            <a:r>
              <a:rPr lang="en-GB" dirty="0" smtClean="0"/>
              <a:t>low noise are challenging in principle</a:t>
            </a:r>
          </a:p>
          <a:p>
            <a:pPr lvl="1"/>
            <a:r>
              <a:rPr lang="en-GB" dirty="0" smtClean="0"/>
              <a:t>Prompt charge collection and efficient data </a:t>
            </a:r>
            <a:r>
              <a:rPr lang="en-GB" dirty="0" err="1" smtClean="0"/>
              <a:t>sparsification</a:t>
            </a:r>
            <a:r>
              <a:rPr lang="en-GB" dirty="0" smtClean="0"/>
              <a:t> with </a:t>
            </a:r>
            <a:r>
              <a:rPr lang="en-GB" dirty="0" smtClean="0"/>
              <a:t>high </a:t>
            </a:r>
            <a:r>
              <a:rPr lang="en-GB" dirty="0" smtClean="0"/>
              <a:t>detection </a:t>
            </a:r>
            <a:r>
              <a:rPr lang="en-GB" dirty="0" smtClean="0"/>
              <a:t>efficiency</a:t>
            </a:r>
          </a:p>
          <a:p>
            <a:pPr lvl="1"/>
            <a:r>
              <a:rPr lang="en-GB" dirty="0" smtClean="0"/>
              <a:t>Low average </a:t>
            </a:r>
            <a:r>
              <a:rPr lang="en-GB" dirty="0" smtClean="0">
                <a:solidFill>
                  <a:srgbClr val="FF0000"/>
                </a:solidFill>
              </a:rPr>
              <a:t>and</a:t>
            </a:r>
            <a:r>
              <a:rPr lang="en-GB" dirty="0" smtClean="0"/>
              <a:t> peak power  </a:t>
            </a:r>
            <a:endParaRPr lang="en-GB" dirty="0"/>
          </a:p>
          <a:p>
            <a:r>
              <a:rPr lang="en-GB" dirty="0"/>
              <a:t>Precision, large </a:t>
            </a:r>
            <a:r>
              <a:rPr lang="en-GB" dirty="0" smtClean="0"/>
              <a:t>and </a:t>
            </a:r>
            <a:r>
              <a:rPr lang="en-GB" dirty="0"/>
              <a:t>very light support </a:t>
            </a:r>
            <a:r>
              <a:rPr lang="en-GB" dirty="0" smtClean="0"/>
              <a:t>mechanics</a:t>
            </a:r>
          </a:p>
          <a:p>
            <a:pPr lvl="1"/>
            <a:r>
              <a:rPr lang="en-GB" dirty="0" smtClean="0"/>
              <a:t>A good challenge</a:t>
            </a:r>
          </a:p>
          <a:p>
            <a:pPr lvl="1"/>
            <a:r>
              <a:rPr lang="en-GB" dirty="0" smtClean="0"/>
              <a:t>Lots of experience and expertise, further developed from the LCFI days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6780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Trackers at ILD </a:t>
            </a:r>
            <a:r>
              <a:rPr lang="en-GB" dirty="0"/>
              <a:t>a</a:t>
            </a:r>
            <a:r>
              <a:rPr lang="en-GB" dirty="0" smtClean="0"/>
              <a:t>nd </a:t>
            </a:r>
            <a:r>
              <a:rPr lang="en-GB" dirty="0" err="1" smtClean="0"/>
              <a:t>SiD</a:t>
            </a:r>
            <a:endParaRPr lang="en-GB" dirty="0"/>
          </a:p>
        </p:txBody>
      </p:sp>
      <p:sp>
        <p:nvSpPr>
          <p:cNvPr id="4" name="Rectangle 125"/>
          <p:cNvSpPr>
            <a:spLocks noChangeArrowheads="1"/>
          </p:cNvSpPr>
          <p:nvPr/>
        </p:nvSpPr>
        <p:spPr bwMode="auto">
          <a:xfrm>
            <a:off x="848544" y="4833156"/>
            <a:ext cx="824388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l"/>
            </a:pPr>
            <a:r>
              <a:rPr lang="en-GB" altLang="en-US" sz="1600" b="1" dirty="0">
                <a:cs typeface="Arial" charset="0"/>
              </a:rPr>
              <a:t> Time Projection Chamber (TPC), in ILD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altLang="en-US" sz="1600" b="1" dirty="0">
                <a:cs typeface="Arial" charset="0"/>
              </a:rPr>
              <a:t> Measures many r</a:t>
            </a:r>
            <a:r>
              <a:rPr lang="el-GR" altLang="en-US" sz="1600" b="1" dirty="0">
                <a:cs typeface="Arial" charset="0"/>
              </a:rPr>
              <a:t>φ</a:t>
            </a:r>
            <a:r>
              <a:rPr lang="en-GB" altLang="en-US" sz="1600" b="1" dirty="0">
                <a:cs typeface="Arial" charset="0"/>
              </a:rPr>
              <a:t> coordinates along a track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altLang="en-US" sz="1600" b="1" dirty="0">
                <a:cs typeface="Arial" charset="0"/>
              </a:rPr>
              <a:t> Point resolution in r</a:t>
            </a:r>
            <a:r>
              <a:rPr lang="el-GR" altLang="en-US" sz="1600" b="1" dirty="0">
                <a:cs typeface="Arial" charset="0"/>
              </a:rPr>
              <a:t>φ</a:t>
            </a:r>
            <a:r>
              <a:rPr lang="en-GB" altLang="en-US" sz="1600" b="1" dirty="0">
                <a:cs typeface="Arial" charset="0"/>
              </a:rPr>
              <a:t> </a:t>
            </a:r>
            <a:r>
              <a:rPr lang="en-GB" altLang="en-US" sz="1600" b="1" dirty="0">
                <a:cs typeface="Arial" charset="0"/>
                <a:sym typeface="Symbol" pitchFamily="18" charset="2"/>
              </a:rPr>
              <a:t> </a:t>
            </a:r>
            <a:r>
              <a:rPr lang="en-GB" altLang="en-US" sz="1600" b="1" dirty="0">
                <a:cs typeface="Arial" charset="0"/>
              </a:rPr>
              <a:t>100 </a:t>
            </a:r>
            <a:r>
              <a:rPr lang="el-GR" altLang="en-US" sz="1600" b="1" dirty="0">
                <a:cs typeface="Arial" charset="0"/>
              </a:rPr>
              <a:t>μ</a:t>
            </a:r>
            <a:r>
              <a:rPr lang="en-GB" altLang="en-US" sz="1600" b="1" dirty="0">
                <a:cs typeface="Arial" charset="0"/>
              </a:rPr>
              <a:t>m, resolution in </a:t>
            </a:r>
            <a:r>
              <a:rPr lang="en-GB" altLang="en-US" sz="1600" b="1" i="1" dirty="0">
                <a:cs typeface="Arial" charset="0"/>
              </a:rPr>
              <a:t>z</a:t>
            </a:r>
            <a:r>
              <a:rPr lang="en-GB" altLang="en-US" sz="1600" b="1" dirty="0">
                <a:cs typeface="Arial" charset="0"/>
              </a:rPr>
              <a:t> </a:t>
            </a:r>
            <a:r>
              <a:rPr lang="en-GB" altLang="en-US" sz="1600" b="1" dirty="0">
                <a:cs typeface="Arial" charset="0"/>
                <a:sym typeface="Symbol" pitchFamily="18" charset="2"/>
              </a:rPr>
              <a:t> </a:t>
            </a:r>
            <a:r>
              <a:rPr lang="en-GB" altLang="en-US" sz="1600" b="1" dirty="0">
                <a:cs typeface="Arial" charset="0"/>
              </a:rPr>
              <a:t>0.5 mm </a:t>
            </a:r>
          </a:p>
          <a:p>
            <a:pPr algn="l">
              <a:buFont typeface="Wingdings" pitchFamily="2" charset="2"/>
              <a:buChar char="l"/>
            </a:pPr>
            <a:r>
              <a:rPr lang="en-GB" altLang="en-US" sz="1600" b="1" dirty="0">
                <a:cs typeface="Arial" charset="0"/>
              </a:rPr>
              <a:t> 5 layers of Si </a:t>
            </a:r>
            <a:r>
              <a:rPr lang="en-GB" altLang="en-US" sz="1600" b="1" dirty="0" err="1">
                <a:cs typeface="Arial" charset="0"/>
              </a:rPr>
              <a:t>microstrip</a:t>
            </a:r>
            <a:r>
              <a:rPr lang="en-GB" altLang="en-US" sz="1600" b="1" dirty="0">
                <a:cs typeface="Arial" charset="0"/>
              </a:rPr>
              <a:t> sensors, 25 </a:t>
            </a:r>
            <a:r>
              <a:rPr lang="el-GR" altLang="en-US" sz="1600" b="1" dirty="0">
                <a:cs typeface="Arial" charset="0"/>
              </a:rPr>
              <a:t>μ</a:t>
            </a:r>
            <a:r>
              <a:rPr lang="en-GB" altLang="en-US" sz="1600" b="1" dirty="0">
                <a:cs typeface="Arial" charset="0"/>
              </a:rPr>
              <a:t>m pitch / 50 </a:t>
            </a:r>
            <a:r>
              <a:rPr lang="el-GR" altLang="en-US" sz="1600" b="1" dirty="0">
                <a:cs typeface="Arial" charset="0"/>
              </a:rPr>
              <a:t>μ</a:t>
            </a:r>
            <a:r>
              <a:rPr lang="en-GB" altLang="en-US" sz="1600" b="1" dirty="0">
                <a:cs typeface="Arial" charset="0"/>
              </a:rPr>
              <a:t>m readout (in </a:t>
            </a:r>
            <a:r>
              <a:rPr lang="en-GB" altLang="en-US" sz="1600" b="1" dirty="0" err="1">
                <a:cs typeface="Arial" charset="0"/>
              </a:rPr>
              <a:t>SiD</a:t>
            </a:r>
            <a:r>
              <a:rPr lang="en-GB" altLang="en-US" sz="1600" b="1" dirty="0">
                <a:cs typeface="Arial" charset="0"/>
              </a:rPr>
              <a:t>)</a:t>
            </a:r>
            <a:endParaRPr lang="el-GR" altLang="en-US" sz="1600" b="1" dirty="0">
              <a:cs typeface="Arial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altLang="en-US" sz="1600" b="1" dirty="0">
                <a:cs typeface="Arial" charset="0"/>
              </a:rPr>
              <a:t> Measures 5 r</a:t>
            </a:r>
            <a:r>
              <a:rPr lang="el-GR" altLang="en-US" sz="1600" b="1" dirty="0">
                <a:cs typeface="Arial" charset="0"/>
              </a:rPr>
              <a:t>φ</a:t>
            </a:r>
            <a:r>
              <a:rPr lang="en-GB" altLang="en-US" sz="1600" b="1" dirty="0">
                <a:cs typeface="Arial" charset="0"/>
              </a:rPr>
              <a:t> coordinates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altLang="en-US" sz="1600" b="1" dirty="0">
                <a:cs typeface="Arial" charset="0"/>
              </a:rPr>
              <a:t> Resolution r</a:t>
            </a:r>
            <a:r>
              <a:rPr lang="el-GR" altLang="en-US" sz="1600" b="1" dirty="0">
                <a:cs typeface="Arial" charset="0"/>
              </a:rPr>
              <a:t>φ</a:t>
            </a:r>
            <a:r>
              <a:rPr lang="en-GB" altLang="en-US" sz="1600" b="1" dirty="0">
                <a:cs typeface="Arial" charset="0"/>
              </a:rPr>
              <a:t> </a:t>
            </a:r>
            <a:r>
              <a:rPr lang="en-GB" altLang="en-US" sz="1600" b="1" dirty="0">
                <a:cs typeface="Arial" charset="0"/>
                <a:sym typeface="Symbol" pitchFamily="18" charset="2"/>
              </a:rPr>
              <a:t> </a:t>
            </a:r>
            <a:r>
              <a:rPr lang="en-GB" altLang="en-US" sz="1600" b="1" dirty="0">
                <a:cs typeface="Arial" charset="0"/>
              </a:rPr>
              <a:t>5 </a:t>
            </a:r>
            <a:r>
              <a:rPr lang="el-GR" altLang="en-US" sz="1600" b="1" dirty="0">
                <a:cs typeface="Arial" charset="0"/>
              </a:rPr>
              <a:t>μ</a:t>
            </a:r>
            <a:r>
              <a:rPr lang="en-GB" altLang="en-US" sz="1600" b="1" dirty="0">
                <a:cs typeface="Arial" charset="0"/>
              </a:rPr>
              <a:t>m, resolution in </a:t>
            </a:r>
            <a:r>
              <a:rPr lang="en-GB" altLang="en-US" sz="1600" b="1" i="1" dirty="0">
                <a:cs typeface="Arial" charset="0"/>
              </a:rPr>
              <a:t>z</a:t>
            </a:r>
            <a:r>
              <a:rPr lang="en-GB" altLang="en-US" sz="1600" b="1" dirty="0">
                <a:cs typeface="Arial" charset="0"/>
              </a:rPr>
              <a:t> </a:t>
            </a:r>
            <a:r>
              <a:rPr lang="en-GB" altLang="en-US" sz="1600" b="1" dirty="0">
                <a:cs typeface="Arial" charset="0"/>
                <a:sym typeface="Symbol" pitchFamily="18" charset="2"/>
              </a:rPr>
              <a:t> 5 mm (with charge division)</a:t>
            </a:r>
          </a:p>
        </p:txBody>
      </p:sp>
      <p:pic>
        <p:nvPicPr>
          <p:cNvPr id="5" name="Picture 132" descr="t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66" y="1176623"/>
            <a:ext cx="4379913" cy="354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3" descr="ttsd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066" y="1176623"/>
            <a:ext cx="4376738" cy="354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134"/>
          <p:cNvSpPr txBox="1">
            <a:spLocks noChangeArrowheads="1"/>
          </p:cNvSpPr>
          <p:nvPr/>
        </p:nvSpPr>
        <p:spPr bwMode="auto">
          <a:xfrm>
            <a:off x="524483" y="1197261"/>
            <a:ext cx="18002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600" b="1" dirty="0">
                <a:solidFill>
                  <a:schemeClr val="bg1"/>
                </a:solidFill>
              </a:rPr>
              <a:t>Simulated TPC</a:t>
            </a:r>
          </a:p>
        </p:txBody>
      </p:sp>
      <p:sp>
        <p:nvSpPr>
          <p:cNvPr id="8" name="Text Box 135"/>
          <p:cNvSpPr txBox="1">
            <a:spLocks noChangeArrowheads="1"/>
          </p:cNvSpPr>
          <p:nvPr/>
        </p:nvSpPr>
        <p:spPr bwMode="auto">
          <a:xfrm>
            <a:off x="4952789" y="1160748"/>
            <a:ext cx="14763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600" b="1" dirty="0">
                <a:solidFill>
                  <a:schemeClr val="bg1"/>
                </a:solidFill>
              </a:rPr>
              <a:t>Simulated </a:t>
            </a:r>
            <a:r>
              <a:rPr lang="en-GB" altLang="en-US" sz="1600" b="1" dirty="0" err="1">
                <a:solidFill>
                  <a:schemeClr val="bg1"/>
                </a:solidFill>
              </a:rPr>
              <a:t>microstrip</a:t>
            </a:r>
            <a:r>
              <a:rPr lang="en-GB" altLang="en-US" sz="1600" b="1" dirty="0">
                <a:solidFill>
                  <a:schemeClr val="bg1"/>
                </a:solidFill>
              </a:rPr>
              <a:t> detector</a:t>
            </a:r>
          </a:p>
        </p:txBody>
      </p:sp>
    </p:spTree>
    <p:extLst>
      <p:ext uri="{BB962C8B-B14F-4D97-AF65-F5344CB8AC3E}">
        <p14:creationId xmlns:p14="http://schemas.microsoft.com/office/powerpoint/2010/main" val="368493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Considerations for the SPT</a:t>
            </a:r>
            <a:endParaRPr lang="en-GB" dirty="0"/>
          </a:p>
        </p:txBody>
      </p:sp>
      <p:sp>
        <p:nvSpPr>
          <p:cNvPr id="60" name="Text Box 2"/>
          <p:cNvSpPr txBox="1">
            <a:spLocks noChangeArrowheads="1"/>
          </p:cNvSpPr>
          <p:nvPr/>
        </p:nvSpPr>
        <p:spPr bwMode="auto">
          <a:xfrm>
            <a:off x="755650" y="3500438"/>
            <a:ext cx="7597775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GB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Considering the barrel :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l"/>
            </a:pPr>
            <a:r>
              <a:rPr lang="en-GB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Physics event rate is tiny: 1.5 hits/BX over all of layer 1 (20 cm radius)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l"/>
            </a:pPr>
            <a:r>
              <a:rPr lang="en-GB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Background is photons:</a:t>
            </a:r>
          </a:p>
          <a:p>
            <a:pPr lvl="1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l"/>
            </a:pPr>
            <a:r>
              <a:rPr lang="en-GB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Converted on 300 </a:t>
            </a:r>
            <a:r>
              <a:rPr lang="el-GR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μ</a:t>
            </a:r>
            <a:r>
              <a:rPr lang="en-GB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 Si gives 0.002 hits/cm</a:t>
            </a:r>
            <a:r>
              <a:rPr lang="en-GB" altLang="en-US" sz="1600" b="1" baseline="30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GB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.BX, or 6 hits/cm</a:t>
            </a:r>
            <a:r>
              <a:rPr lang="en-GB" altLang="en-US" sz="1600" b="1" baseline="30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GB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for the train (in the barrel)</a:t>
            </a:r>
          </a:p>
          <a:p>
            <a:pPr lvl="1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l"/>
            </a:pPr>
            <a:r>
              <a:rPr lang="en-GB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On 100 </a:t>
            </a:r>
            <a:r>
              <a:rPr lang="el-GR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μ</a:t>
            </a:r>
            <a:r>
              <a:rPr lang="en-GB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 thick Si this is 2 hits/cm</a:t>
            </a:r>
            <a:r>
              <a:rPr lang="en-GB" altLang="en-US" sz="1600" b="1" baseline="30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GB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for the train</a:t>
            </a:r>
            <a:endParaRPr lang="en-GB" altLang="en-US" sz="1600" b="1" dirty="0" smtClean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l"/>
            </a:pPr>
            <a:r>
              <a:rPr lang="en-GB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With 50 </a:t>
            </a:r>
            <a:r>
              <a:rPr lang="en-GB" altLang="en-US" sz="16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μ</a:t>
            </a:r>
            <a:r>
              <a:rPr lang="en-GB" altLang="en-US" sz="16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m</a:t>
            </a:r>
            <a:r>
              <a:rPr lang="en-GB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 50</a:t>
            </a:r>
            <a:r>
              <a:rPr lang="en-GB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GB" altLang="en-US" sz="16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μ</a:t>
            </a:r>
            <a:r>
              <a:rPr lang="en-GB" altLang="en-US" sz="16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m</a:t>
            </a:r>
            <a:r>
              <a:rPr lang="en-GB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pixels (point resolution 14 </a:t>
            </a:r>
            <a:r>
              <a:rPr lang="en-GB" altLang="en-US" sz="16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μ</a:t>
            </a:r>
            <a:r>
              <a:rPr lang="en-GB" altLang="en-US" sz="16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m</a:t>
            </a:r>
            <a:r>
              <a:rPr lang="en-GB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) the occupancy in L1 would be only 0.005%</a:t>
            </a:r>
            <a:r>
              <a:rPr lang="en-GB" altLang="en-US" sz="1600" b="1" baseline="300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GB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for the whole bunch train!</a:t>
            </a:r>
          </a:p>
        </p:txBody>
      </p:sp>
      <p:grpSp>
        <p:nvGrpSpPr>
          <p:cNvPr id="116" name="Group 115"/>
          <p:cNvGrpSpPr/>
          <p:nvPr/>
        </p:nvGrpSpPr>
        <p:grpSpPr>
          <a:xfrm>
            <a:off x="981869" y="1577975"/>
            <a:ext cx="7418387" cy="1385888"/>
            <a:chOff x="395288" y="1022350"/>
            <a:chExt cx="7418387" cy="1385888"/>
          </a:xfrm>
        </p:grpSpPr>
        <p:sp>
          <p:nvSpPr>
            <p:cNvPr id="61" name="Line 3"/>
            <p:cNvSpPr>
              <a:spLocks noChangeShapeType="1"/>
            </p:cNvSpPr>
            <p:nvPr/>
          </p:nvSpPr>
          <p:spPr bwMode="auto">
            <a:xfrm>
              <a:off x="3024188" y="1270000"/>
              <a:ext cx="266382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2" name="Line 4"/>
            <p:cNvSpPr>
              <a:spLocks noChangeShapeType="1"/>
            </p:cNvSpPr>
            <p:nvPr/>
          </p:nvSpPr>
          <p:spPr bwMode="auto">
            <a:xfrm>
              <a:off x="6192838" y="1196975"/>
              <a:ext cx="0" cy="304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3" name="Line 5"/>
            <p:cNvSpPr>
              <a:spLocks noChangeShapeType="1"/>
            </p:cNvSpPr>
            <p:nvPr/>
          </p:nvSpPr>
          <p:spPr bwMode="auto">
            <a:xfrm>
              <a:off x="3024188" y="1196975"/>
              <a:ext cx="0" cy="152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4" name="Line 6"/>
            <p:cNvSpPr>
              <a:spLocks noChangeShapeType="1"/>
            </p:cNvSpPr>
            <p:nvPr/>
          </p:nvSpPr>
          <p:spPr bwMode="auto">
            <a:xfrm>
              <a:off x="5688013" y="1196975"/>
              <a:ext cx="0" cy="152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5" name="Line 7"/>
            <p:cNvSpPr>
              <a:spLocks noChangeShapeType="1"/>
            </p:cNvSpPr>
            <p:nvPr/>
          </p:nvSpPr>
          <p:spPr bwMode="auto">
            <a:xfrm>
              <a:off x="6264275" y="1196975"/>
              <a:ext cx="0" cy="304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6" name="Line 8"/>
            <p:cNvSpPr>
              <a:spLocks noChangeShapeType="1"/>
            </p:cNvSpPr>
            <p:nvPr/>
          </p:nvSpPr>
          <p:spPr bwMode="auto">
            <a:xfrm>
              <a:off x="5976938" y="1268413"/>
              <a:ext cx="21113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7" name="Line 9"/>
            <p:cNvSpPr>
              <a:spLocks noChangeShapeType="1"/>
            </p:cNvSpPr>
            <p:nvPr/>
          </p:nvSpPr>
          <p:spPr bwMode="auto">
            <a:xfrm>
              <a:off x="6264275" y="1268413"/>
              <a:ext cx="21113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8" name="Text Box 10"/>
            <p:cNvSpPr txBox="1">
              <a:spLocks noChangeArrowheads="1"/>
            </p:cNvSpPr>
            <p:nvPr/>
          </p:nvSpPr>
          <p:spPr bwMode="auto">
            <a:xfrm>
              <a:off x="6329363" y="1108075"/>
              <a:ext cx="906462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b="1" smtClean="0">
                  <a:solidFill>
                    <a:srgbClr val="000000"/>
                  </a:solidFill>
                  <a:latin typeface="Arial" charset="0"/>
                </a:rPr>
                <a:t>337 ns</a:t>
              </a:r>
            </a:p>
          </p:txBody>
        </p:sp>
        <p:sp>
          <p:nvSpPr>
            <p:cNvPr id="69" name="Text Box 11"/>
            <p:cNvSpPr txBox="1">
              <a:spLocks noChangeArrowheads="1"/>
            </p:cNvSpPr>
            <p:nvPr/>
          </p:nvSpPr>
          <p:spPr bwMode="auto">
            <a:xfrm>
              <a:off x="4537075" y="2097088"/>
              <a:ext cx="633413" cy="2746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    </a:t>
              </a:r>
            </a:p>
          </p:txBody>
        </p:sp>
        <p:sp>
          <p:nvSpPr>
            <p:cNvPr id="70" name="Rectangle 12"/>
            <p:cNvSpPr>
              <a:spLocks noChangeArrowheads="1"/>
            </p:cNvSpPr>
            <p:nvPr/>
          </p:nvSpPr>
          <p:spPr bwMode="auto">
            <a:xfrm>
              <a:off x="4168775" y="1022350"/>
              <a:ext cx="522288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b="1" smtClean="0">
                  <a:solidFill>
                    <a:srgbClr val="000000"/>
                  </a:solidFill>
                  <a:latin typeface="Arial" charset="0"/>
                </a:rPr>
                <a:t>0.2 s</a:t>
              </a:r>
            </a:p>
          </p:txBody>
        </p:sp>
        <p:sp>
          <p:nvSpPr>
            <p:cNvPr id="71" name="Line 13"/>
            <p:cNvSpPr>
              <a:spLocks noChangeShapeType="1"/>
            </p:cNvSpPr>
            <p:nvPr/>
          </p:nvSpPr>
          <p:spPr bwMode="auto">
            <a:xfrm>
              <a:off x="6767513" y="2024063"/>
              <a:ext cx="0" cy="152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72" name="Line 14"/>
            <p:cNvSpPr>
              <a:spLocks noChangeShapeType="1"/>
            </p:cNvSpPr>
            <p:nvPr/>
          </p:nvSpPr>
          <p:spPr bwMode="auto">
            <a:xfrm>
              <a:off x="5688013" y="2024063"/>
              <a:ext cx="0" cy="152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73" name="Rectangle 15"/>
            <p:cNvSpPr>
              <a:spLocks noChangeArrowheads="1"/>
            </p:cNvSpPr>
            <p:nvPr/>
          </p:nvSpPr>
          <p:spPr bwMode="auto">
            <a:xfrm>
              <a:off x="5934075" y="2073275"/>
              <a:ext cx="614363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b="1" smtClean="0">
                  <a:solidFill>
                    <a:srgbClr val="000000"/>
                  </a:solidFill>
                  <a:latin typeface="Arial" charset="0"/>
                  <a:sym typeface="Symbol" pitchFamily="18" charset="2"/>
                </a:rPr>
                <a:t></a:t>
              </a:r>
              <a:r>
                <a:rPr lang="en-US" altLang="en-US" sz="1200" b="1" smtClean="0">
                  <a:solidFill>
                    <a:srgbClr val="000000"/>
                  </a:solidFill>
                  <a:latin typeface="Arial" charset="0"/>
                </a:rPr>
                <a:t>1 ms</a:t>
              </a:r>
            </a:p>
          </p:txBody>
        </p:sp>
        <p:sp>
          <p:nvSpPr>
            <p:cNvPr id="74" name="Freeform 16"/>
            <p:cNvSpPr>
              <a:spLocks/>
            </p:cNvSpPr>
            <p:nvPr/>
          </p:nvSpPr>
          <p:spPr bwMode="auto">
            <a:xfrm>
              <a:off x="4913313" y="1846263"/>
              <a:ext cx="46037" cy="161925"/>
            </a:xfrm>
            <a:custGeom>
              <a:avLst/>
              <a:gdLst>
                <a:gd name="T0" fmla="*/ 27 w 32"/>
                <a:gd name="T1" fmla="*/ 0 h 102"/>
                <a:gd name="T2" fmla="*/ 0 w 32"/>
                <a:gd name="T3" fmla="*/ 45 h 102"/>
                <a:gd name="T4" fmla="*/ 30 w 32"/>
                <a:gd name="T5" fmla="*/ 69 h 102"/>
                <a:gd name="T6" fmla="*/ 15 w 32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02">
                  <a:moveTo>
                    <a:pt x="27" y="0"/>
                  </a:moveTo>
                  <a:cubicBezTo>
                    <a:pt x="13" y="17"/>
                    <a:pt x="0" y="34"/>
                    <a:pt x="0" y="45"/>
                  </a:cubicBezTo>
                  <a:cubicBezTo>
                    <a:pt x="0" y="56"/>
                    <a:pt x="28" y="60"/>
                    <a:pt x="30" y="69"/>
                  </a:cubicBezTo>
                  <a:cubicBezTo>
                    <a:pt x="32" y="78"/>
                    <a:pt x="20" y="85"/>
                    <a:pt x="15" y="102"/>
                  </a:cubicBezTo>
                </a:path>
              </a:pathLst>
            </a:custGeom>
            <a:noFill/>
            <a:ln w="22225" cap="flat" cmpd="sng">
              <a:solidFill>
                <a:srgbClr val="000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5" name="Freeform 17"/>
            <p:cNvSpPr>
              <a:spLocks/>
            </p:cNvSpPr>
            <p:nvPr/>
          </p:nvSpPr>
          <p:spPr bwMode="auto">
            <a:xfrm>
              <a:off x="4964113" y="1844675"/>
              <a:ext cx="47625" cy="161925"/>
            </a:xfrm>
            <a:custGeom>
              <a:avLst/>
              <a:gdLst>
                <a:gd name="T0" fmla="*/ 27 w 32"/>
                <a:gd name="T1" fmla="*/ 0 h 102"/>
                <a:gd name="T2" fmla="*/ 0 w 32"/>
                <a:gd name="T3" fmla="*/ 45 h 102"/>
                <a:gd name="T4" fmla="*/ 30 w 32"/>
                <a:gd name="T5" fmla="*/ 69 h 102"/>
                <a:gd name="T6" fmla="*/ 15 w 32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02">
                  <a:moveTo>
                    <a:pt x="27" y="0"/>
                  </a:moveTo>
                  <a:cubicBezTo>
                    <a:pt x="13" y="17"/>
                    <a:pt x="0" y="34"/>
                    <a:pt x="0" y="45"/>
                  </a:cubicBezTo>
                  <a:cubicBezTo>
                    <a:pt x="0" y="56"/>
                    <a:pt x="28" y="60"/>
                    <a:pt x="30" y="69"/>
                  </a:cubicBezTo>
                  <a:cubicBezTo>
                    <a:pt x="32" y="78"/>
                    <a:pt x="20" y="85"/>
                    <a:pt x="15" y="102"/>
                  </a:cubicBezTo>
                </a:path>
              </a:pathLst>
            </a:custGeom>
            <a:noFill/>
            <a:ln w="22225" cap="flat" cmpd="sng">
              <a:solidFill>
                <a:srgbClr val="000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6" name="Line 18"/>
            <p:cNvSpPr>
              <a:spLocks noChangeShapeType="1"/>
            </p:cNvSpPr>
            <p:nvPr/>
          </p:nvSpPr>
          <p:spPr bwMode="auto">
            <a:xfrm flipV="1">
              <a:off x="4968875" y="1916113"/>
              <a:ext cx="2844800" cy="0"/>
            </a:xfrm>
            <a:prstGeom prst="line">
              <a:avLst/>
            </a:prstGeom>
            <a:noFill/>
            <a:ln w="22225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7" name="Text Box 19"/>
            <p:cNvSpPr txBox="1">
              <a:spLocks noChangeArrowheads="1"/>
            </p:cNvSpPr>
            <p:nvPr/>
          </p:nvSpPr>
          <p:spPr bwMode="auto">
            <a:xfrm>
              <a:off x="395288" y="1531938"/>
              <a:ext cx="3097212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en-GB" altLang="en-US" sz="1400" b="1" i="1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Beam structure at the ILC</a:t>
              </a:r>
            </a:p>
          </p:txBody>
        </p:sp>
        <p:sp>
          <p:nvSpPr>
            <p:cNvPr id="78" name="AutoShape 20"/>
            <p:cNvSpPr>
              <a:spLocks/>
            </p:cNvSpPr>
            <p:nvPr/>
          </p:nvSpPr>
          <p:spPr bwMode="auto">
            <a:xfrm rot="5400000">
              <a:off x="3462338" y="1490662"/>
              <a:ext cx="204788" cy="1223963"/>
            </a:xfrm>
            <a:prstGeom prst="rightBrace">
              <a:avLst>
                <a:gd name="adj1" fmla="val 49806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79" name="Text Box 21"/>
            <p:cNvSpPr txBox="1">
              <a:spLocks noChangeArrowheads="1"/>
            </p:cNvSpPr>
            <p:nvPr/>
          </p:nvSpPr>
          <p:spPr bwMode="auto">
            <a:xfrm>
              <a:off x="1873250" y="2133600"/>
              <a:ext cx="3527425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 typeface="Wingdings" pitchFamily="2" charset="2"/>
                <a:buNone/>
              </a:pPr>
              <a:r>
                <a:rPr lang="en-GB" altLang="en-US" sz="1200" b="1" i="1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2820 bunch crossings and multiple collisions</a:t>
              </a:r>
            </a:p>
          </p:txBody>
        </p:sp>
        <p:grpSp>
          <p:nvGrpSpPr>
            <p:cNvPr id="80" name="Group 23"/>
            <p:cNvGrpSpPr>
              <a:grpSpLocks/>
            </p:cNvGrpSpPr>
            <p:nvPr/>
          </p:nvGrpSpPr>
          <p:grpSpPr bwMode="auto">
            <a:xfrm>
              <a:off x="5688013" y="1484313"/>
              <a:ext cx="1081087" cy="431800"/>
              <a:chOff x="3923" y="731"/>
              <a:chExt cx="681" cy="272"/>
            </a:xfrm>
          </p:grpSpPr>
          <p:sp>
            <p:nvSpPr>
              <p:cNvPr id="81" name="Line 24"/>
              <p:cNvSpPr>
                <a:spLocks noChangeShapeType="1"/>
              </p:cNvSpPr>
              <p:nvPr/>
            </p:nvSpPr>
            <p:spPr bwMode="auto">
              <a:xfrm>
                <a:off x="3923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82" name="Line 25"/>
              <p:cNvSpPr>
                <a:spLocks noChangeShapeType="1"/>
              </p:cNvSpPr>
              <p:nvPr/>
            </p:nvSpPr>
            <p:spPr bwMode="auto">
              <a:xfrm>
                <a:off x="3969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83" name="Line 26"/>
              <p:cNvSpPr>
                <a:spLocks noChangeShapeType="1"/>
              </p:cNvSpPr>
              <p:nvPr/>
            </p:nvSpPr>
            <p:spPr bwMode="auto">
              <a:xfrm>
                <a:off x="4014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84" name="Line 27"/>
              <p:cNvSpPr>
                <a:spLocks noChangeShapeType="1"/>
              </p:cNvSpPr>
              <p:nvPr/>
            </p:nvSpPr>
            <p:spPr bwMode="auto">
              <a:xfrm>
                <a:off x="4060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85" name="Line 28"/>
              <p:cNvSpPr>
                <a:spLocks noChangeShapeType="1"/>
              </p:cNvSpPr>
              <p:nvPr/>
            </p:nvSpPr>
            <p:spPr bwMode="auto">
              <a:xfrm>
                <a:off x="4104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86" name="Line 29"/>
              <p:cNvSpPr>
                <a:spLocks noChangeShapeType="1"/>
              </p:cNvSpPr>
              <p:nvPr/>
            </p:nvSpPr>
            <p:spPr bwMode="auto">
              <a:xfrm>
                <a:off x="4150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87" name="Line 30"/>
              <p:cNvSpPr>
                <a:spLocks noChangeShapeType="1"/>
              </p:cNvSpPr>
              <p:nvPr/>
            </p:nvSpPr>
            <p:spPr bwMode="auto">
              <a:xfrm>
                <a:off x="4195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88" name="Line 31"/>
              <p:cNvSpPr>
                <a:spLocks noChangeShapeType="1"/>
              </p:cNvSpPr>
              <p:nvPr/>
            </p:nvSpPr>
            <p:spPr bwMode="auto">
              <a:xfrm>
                <a:off x="4241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89" name="Line 32"/>
              <p:cNvSpPr>
                <a:spLocks noChangeShapeType="1"/>
              </p:cNvSpPr>
              <p:nvPr/>
            </p:nvSpPr>
            <p:spPr bwMode="auto">
              <a:xfrm>
                <a:off x="4286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0" name="Line 33"/>
              <p:cNvSpPr>
                <a:spLocks noChangeShapeType="1"/>
              </p:cNvSpPr>
              <p:nvPr/>
            </p:nvSpPr>
            <p:spPr bwMode="auto">
              <a:xfrm>
                <a:off x="4332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1" name="Line 34"/>
              <p:cNvSpPr>
                <a:spLocks noChangeShapeType="1"/>
              </p:cNvSpPr>
              <p:nvPr/>
            </p:nvSpPr>
            <p:spPr bwMode="auto">
              <a:xfrm>
                <a:off x="4377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2" name="Line 35"/>
              <p:cNvSpPr>
                <a:spLocks noChangeShapeType="1"/>
              </p:cNvSpPr>
              <p:nvPr/>
            </p:nvSpPr>
            <p:spPr bwMode="auto">
              <a:xfrm>
                <a:off x="4423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3" name="Line 36"/>
              <p:cNvSpPr>
                <a:spLocks noChangeShapeType="1"/>
              </p:cNvSpPr>
              <p:nvPr/>
            </p:nvSpPr>
            <p:spPr bwMode="auto">
              <a:xfrm>
                <a:off x="4467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4" name="Line 37"/>
              <p:cNvSpPr>
                <a:spLocks noChangeShapeType="1"/>
              </p:cNvSpPr>
              <p:nvPr/>
            </p:nvSpPr>
            <p:spPr bwMode="auto">
              <a:xfrm>
                <a:off x="4513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5" name="Line 38"/>
              <p:cNvSpPr>
                <a:spLocks noChangeShapeType="1"/>
              </p:cNvSpPr>
              <p:nvPr/>
            </p:nvSpPr>
            <p:spPr bwMode="auto">
              <a:xfrm>
                <a:off x="4558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6" name="Line 39"/>
              <p:cNvSpPr>
                <a:spLocks noChangeShapeType="1"/>
              </p:cNvSpPr>
              <p:nvPr/>
            </p:nvSpPr>
            <p:spPr bwMode="auto">
              <a:xfrm>
                <a:off x="4604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97" name="Line 40"/>
            <p:cNvSpPr>
              <a:spLocks noChangeShapeType="1"/>
            </p:cNvSpPr>
            <p:nvPr/>
          </p:nvSpPr>
          <p:spPr bwMode="auto">
            <a:xfrm flipV="1">
              <a:off x="2087563" y="1916113"/>
              <a:ext cx="2844800" cy="0"/>
            </a:xfrm>
            <a:prstGeom prst="line">
              <a:avLst/>
            </a:prstGeom>
            <a:noFill/>
            <a:ln w="22225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98" name="Group 41"/>
            <p:cNvGrpSpPr>
              <a:grpSpLocks/>
            </p:cNvGrpSpPr>
            <p:nvPr/>
          </p:nvGrpSpPr>
          <p:grpSpPr bwMode="auto">
            <a:xfrm>
              <a:off x="3024188" y="1484313"/>
              <a:ext cx="1081087" cy="431800"/>
              <a:chOff x="3923" y="731"/>
              <a:chExt cx="681" cy="272"/>
            </a:xfrm>
          </p:grpSpPr>
          <p:sp>
            <p:nvSpPr>
              <p:cNvPr id="99" name="Line 42"/>
              <p:cNvSpPr>
                <a:spLocks noChangeShapeType="1"/>
              </p:cNvSpPr>
              <p:nvPr/>
            </p:nvSpPr>
            <p:spPr bwMode="auto">
              <a:xfrm>
                <a:off x="3923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0" name="Line 43"/>
              <p:cNvSpPr>
                <a:spLocks noChangeShapeType="1"/>
              </p:cNvSpPr>
              <p:nvPr/>
            </p:nvSpPr>
            <p:spPr bwMode="auto">
              <a:xfrm>
                <a:off x="3969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1" name="Line 44"/>
              <p:cNvSpPr>
                <a:spLocks noChangeShapeType="1"/>
              </p:cNvSpPr>
              <p:nvPr/>
            </p:nvSpPr>
            <p:spPr bwMode="auto">
              <a:xfrm>
                <a:off x="4014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2" name="Line 45"/>
              <p:cNvSpPr>
                <a:spLocks noChangeShapeType="1"/>
              </p:cNvSpPr>
              <p:nvPr/>
            </p:nvSpPr>
            <p:spPr bwMode="auto">
              <a:xfrm>
                <a:off x="4060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3" name="Line 46"/>
              <p:cNvSpPr>
                <a:spLocks noChangeShapeType="1"/>
              </p:cNvSpPr>
              <p:nvPr/>
            </p:nvSpPr>
            <p:spPr bwMode="auto">
              <a:xfrm>
                <a:off x="4104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4" name="Line 47"/>
              <p:cNvSpPr>
                <a:spLocks noChangeShapeType="1"/>
              </p:cNvSpPr>
              <p:nvPr/>
            </p:nvSpPr>
            <p:spPr bwMode="auto">
              <a:xfrm>
                <a:off x="4150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5" name="Line 48"/>
              <p:cNvSpPr>
                <a:spLocks noChangeShapeType="1"/>
              </p:cNvSpPr>
              <p:nvPr/>
            </p:nvSpPr>
            <p:spPr bwMode="auto">
              <a:xfrm>
                <a:off x="4195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6" name="Line 49"/>
              <p:cNvSpPr>
                <a:spLocks noChangeShapeType="1"/>
              </p:cNvSpPr>
              <p:nvPr/>
            </p:nvSpPr>
            <p:spPr bwMode="auto">
              <a:xfrm>
                <a:off x="4241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7" name="Line 50"/>
              <p:cNvSpPr>
                <a:spLocks noChangeShapeType="1"/>
              </p:cNvSpPr>
              <p:nvPr/>
            </p:nvSpPr>
            <p:spPr bwMode="auto">
              <a:xfrm>
                <a:off x="4286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8" name="Line 51"/>
              <p:cNvSpPr>
                <a:spLocks noChangeShapeType="1"/>
              </p:cNvSpPr>
              <p:nvPr/>
            </p:nvSpPr>
            <p:spPr bwMode="auto">
              <a:xfrm>
                <a:off x="4332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9" name="Line 52"/>
              <p:cNvSpPr>
                <a:spLocks noChangeShapeType="1"/>
              </p:cNvSpPr>
              <p:nvPr/>
            </p:nvSpPr>
            <p:spPr bwMode="auto">
              <a:xfrm>
                <a:off x="4377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10" name="Line 53"/>
              <p:cNvSpPr>
                <a:spLocks noChangeShapeType="1"/>
              </p:cNvSpPr>
              <p:nvPr/>
            </p:nvSpPr>
            <p:spPr bwMode="auto">
              <a:xfrm>
                <a:off x="4423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11" name="Line 54"/>
              <p:cNvSpPr>
                <a:spLocks noChangeShapeType="1"/>
              </p:cNvSpPr>
              <p:nvPr/>
            </p:nvSpPr>
            <p:spPr bwMode="auto">
              <a:xfrm>
                <a:off x="4467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12" name="Line 55"/>
              <p:cNvSpPr>
                <a:spLocks noChangeShapeType="1"/>
              </p:cNvSpPr>
              <p:nvPr/>
            </p:nvSpPr>
            <p:spPr bwMode="auto">
              <a:xfrm>
                <a:off x="4513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13" name="Line 56"/>
              <p:cNvSpPr>
                <a:spLocks noChangeShapeType="1"/>
              </p:cNvSpPr>
              <p:nvPr/>
            </p:nvSpPr>
            <p:spPr bwMode="auto">
              <a:xfrm>
                <a:off x="4558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14" name="Line 57"/>
              <p:cNvSpPr>
                <a:spLocks noChangeShapeType="1"/>
              </p:cNvSpPr>
              <p:nvPr/>
            </p:nvSpPr>
            <p:spPr bwMode="auto">
              <a:xfrm>
                <a:off x="4604" y="731"/>
                <a:ext cx="0" cy="272"/>
              </a:xfrm>
              <a:prstGeom prst="line">
                <a:avLst/>
              </a:prstGeom>
              <a:noFill/>
              <a:ln w="222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115" name="Line 58"/>
            <p:cNvSpPr>
              <a:spLocks noChangeShapeType="1"/>
            </p:cNvSpPr>
            <p:nvPr/>
          </p:nvSpPr>
          <p:spPr bwMode="auto">
            <a:xfrm>
              <a:off x="5688013" y="2097088"/>
              <a:ext cx="10795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659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SPT Concept</a:t>
            </a:r>
            <a:endParaRPr lang="en-GB" dirty="0"/>
          </a:p>
        </p:txBody>
      </p:sp>
      <p:pic>
        <p:nvPicPr>
          <p:cNvPr id="4" name="Picture 3" descr="SPT-isometr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358" y="1196752"/>
            <a:ext cx="3636962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92460" y="3392996"/>
            <a:ext cx="1941513" cy="646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</a:pPr>
            <a:r>
              <a:rPr lang="en-GB" altLang="en-US" sz="1200" b="1" dirty="0">
                <a:solidFill>
                  <a:srgbClr val="FF0000"/>
                </a:solidFill>
              </a:rPr>
              <a:t>Tracking </a:t>
            </a:r>
            <a:r>
              <a:rPr lang="en-GB" altLang="en-US" sz="1200" b="1" dirty="0" smtClean="0">
                <a:solidFill>
                  <a:srgbClr val="FF0000"/>
                </a:solidFill>
              </a:rPr>
              <a:t>sensor (one </a:t>
            </a:r>
            <a:r>
              <a:rPr lang="en-GB" altLang="en-US" sz="1200" b="1" dirty="0">
                <a:solidFill>
                  <a:srgbClr val="FF0000"/>
                </a:solidFill>
              </a:rPr>
              <a:t>of </a:t>
            </a:r>
            <a:r>
              <a:rPr lang="en-GB" altLang="en-US" sz="1200" b="1" dirty="0" smtClean="0">
                <a:solidFill>
                  <a:srgbClr val="FF0000"/>
                </a:solidFill>
              </a:rPr>
              <a:t>11,000),  </a:t>
            </a:r>
            <a:r>
              <a:rPr lang="en-GB" altLang="en-US" sz="1200" b="1" dirty="0">
                <a:solidFill>
                  <a:srgbClr val="FF0000"/>
                </a:solidFill>
              </a:rPr>
              <a:t>8x8 cm</a:t>
            </a:r>
            <a:r>
              <a:rPr lang="en-GB" altLang="en-US" sz="1200" b="1" baseline="30000" dirty="0">
                <a:solidFill>
                  <a:srgbClr val="FF0000"/>
                </a:solidFill>
              </a:rPr>
              <a:t>2</a:t>
            </a:r>
            <a:r>
              <a:rPr lang="en-GB" altLang="en-US" sz="1200" b="1" dirty="0">
                <a:solidFill>
                  <a:srgbClr val="FF0000"/>
                </a:solidFill>
              </a:rPr>
              <a:t>,          2.56 </a:t>
            </a:r>
            <a:r>
              <a:rPr lang="en-GB" altLang="en-US" sz="1200" b="1" dirty="0" err="1">
                <a:solidFill>
                  <a:srgbClr val="FF0000"/>
                </a:solidFill>
              </a:rPr>
              <a:t>Mpixels</a:t>
            </a:r>
            <a:r>
              <a:rPr lang="en-GB" altLang="en-US" sz="1200" b="1" dirty="0">
                <a:solidFill>
                  <a:srgbClr val="FF0000"/>
                </a:solidFill>
              </a:rPr>
              <a:t> each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351658" y="2328639"/>
            <a:ext cx="50800" cy="904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/>
            <a:endParaRPr lang="en-GB" alt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738438" y="3465004"/>
            <a:ext cx="2214562" cy="4619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</a:pPr>
            <a:r>
              <a:rPr lang="en-GB" altLang="en-US" sz="1200" b="1" dirty="0">
                <a:solidFill>
                  <a:srgbClr val="23346C"/>
                </a:solidFill>
              </a:rPr>
              <a:t>Matching endcaps (only one shown)</a:t>
            </a:r>
            <a:endParaRPr lang="en-GB" altLang="en-US" sz="1200" dirty="0">
              <a:solidFill>
                <a:srgbClr val="23346C"/>
              </a:solidFill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669540" y="4005064"/>
            <a:ext cx="9144000" cy="224676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lnSpc>
                <a:spcPct val="125000"/>
              </a:lnSpc>
              <a:buFont typeface="Arial" charset="0"/>
              <a:buChar char="•"/>
            </a:pPr>
            <a:r>
              <a:rPr lang="en-GB" altLang="en-US" sz="1600" b="1" dirty="0" smtClean="0">
                <a:solidFill>
                  <a:srgbClr val="23346C"/>
                </a:solidFill>
                <a:sym typeface="Wingdings" pitchFamily="2" charset="2"/>
              </a:rPr>
              <a:t> </a:t>
            </a:r>
            <a:r>
              <a:rPr lang="en-GB" altLang="en-US" sz="1600" b="1" dirty="0" smtClean="0">
                <a:sym typeface="Wingdings" pitchFamily="2" charset="2"/>
              </a:rPr>
              <a:t>Barrels</a:t>
            </a:r>
            <a:r>
              <a:rPr lang="en-GB" altLang="en-US" sz="1600" b="1" dirty="0">
                <a:sym typeface="Wingdings" pitchFamily="2" charset="2"/>
              </a:rPr>
              <a:t>:  </a:t>
            </a:r>
            <a:r>
              <a:rPr lang="en-GB" altLang="en-US" sz="1600" b="1" dirty="0" err="1">
                <a:sym typeface="Wingdings" pitchFamily="2" charset="2"/>
              </a:rPr>
              <a:t>SiC</a:t>
            </a:r>
            <a:r>
              <a:rPr lang="en-GB" altLang="en-US" sz="1600" b="1" dirty="0">
                <a:sym typeface="Wingdings" pitchFamily="2" charset="2"/>
              </a:rPr>
              <a:t> foam ladders</a:t>
            </a:r>
          </a:p>
          <a:p>
            <a:pPr lvl="1" eaLnBrk="1" hangingPunct="1">
              <a:lnSpc>
                <a:spcPct val="125000"/>
              </a:lnSpc>
              <a:buFontTx/>
              <a:buChar char="•"/>
            </a:pPr>
            <a:r>
              <a:rPr lang="en-GB" altLang="en-US" sz="1600" b="1" dirty="0">
                <a:sym typeface="Wingdings" pitchFamily="2" charset="2"/>
              </a:rPr>
              <a:t>    Tracking layers: 5 cylinders, ~0.6% X</a:t>
            </a:r>
            <a:r>
              <a:rPr lang="en-GB" altLang="en-US" sz="1600" b="1" baseline="-25000" dirty="0">
                <a:sym typeface="Wingdings" pitchFamily="2" charset="2"/>
              </a:rPr>
              <a:t>0</a:t>
            </a:r>
            <a:r>
              <a:rPr lang="en-GB" altLang="en-US" sz="1600" b="1" dirty="0">
                <a:sym typeface="Wingdings" pitchFamily="2" charset="2"/>
              </a:rPr>
              <a:t> per layer, 3.0% X</a:t>
            </a:r>
            <a:r>
              <a:rPr lang="en-GB" altLang="en-US" sz="1600" b="1" baseline="-25000" dirty="0">
                <a:sym typeface="Wingdings" pitchFamily="2" charset="2"/>
              </a:rPr>
              <a:t>0</a:t>
            </a:r>
            <a:r>
              <a:rPr lang="en-GB" altLang="en-US" sz="1600" b="1" dirty="0">
                <a:sym typeface="Wingdings" pitchFamily="2" charset="2"/>
              </a:rPr>
              <a:t> total, over full polar angle   range  ~50 </a:t>
            </a:r>
            <a:r>
              <a:rPr lang="en-GB" altLang="en-US" sz="1600" b="1" dirty="0">
                <a:latin typeface="Symbol" pitchFamily="18" charset="2"/>
                <a:sym typeface="Wingdings" pitchFamily="2" charset="2"/>
              </a:rPr>
              <a:t>m</a:t>
            </a:r>
            <a:r>
              <a:rPr lang="en-GB" altLang="en-US" sz="1600" b="1" dirty="0">
                <a:sym typeface="Wingdings" pitchFamily="2" charset="2"/>
              </a:rPr>
              <a:t>m square pixels</a:t>
            </a:r>
          </a:p>
          <a:p>
            <a:pPr lvl="1" eaLnBrk="1" hangingPunct="1">
              <a:lnSpc>
                <a:spcPct val="125000"/>
              </a:lnSpc>
              <a:buFontTx/>
              <a:buChar char="•"/>
            </a:pPr>
            <a:r>
              <a:rPr lang="en-GB" altLang="en-US" sz="1600" b="1" dirty="0">
                <a:sym typeface="Wingdings" pitchFamily="2" charset="2"/>
              </a:rPr>
              <a:t>    Outer </a:t>
            </a:r>
            <a:r>
              <a:rPr lang="en-GB" altLang="en-US" sz="1600" b="1" dirty="0">
                <a:solidFill>
                  <a:srgbClr val="FF0000"/>
                </a:solidFill>
                <a:sym typeface="Wingdings" pitchFamily="2" charset="2"/>
              </a:rPr>
              <a:t>timing layers</a:t>
            </a:r>
            <a:r>
              <a:rPr lang="en-GB" altLang="en-US" sz="1600" b="1" dirty="0">
                <a:sym typeface="Wingdings" pitchFamily="2" charset="2"/>
              </a:rPr>
              <a:t>: ~3 cylinders </a:t>
            </a:r>
            <a:r>
              <a:rPr lang="en-GB" altLang="en-US" sz="1600" b="1" dirty="0" smtClean="0">
                <a:sym typeface="Wingdings" pitchFamily="2" charset="2"/>
              </a:rPr>
              <a:t>as </a:t>
            </a:r>
            <a:r>
              <a:rPr lang="en-GB" altLang="en-US" sz="1600" b="1" dirty="0">
                <a:sym typeface="Wingdings" pitchFamily="2" charset="2"/>
              </a:rPr>
              <a:t>an </a:t>
            </a:r>
            <a:r>
              <a:rPr lang="en-GB" altLang="en-US" sz="1600" b="1" dirty="0" smtClean="0">
                <a:sym typeface="Wingdings" pitchFamily="2" charset="2"/>
              </a:rPr>
              <a:t>envelope, ~2</a:t>
            </a:r>
            <a:r>
              <a:rPr lang="en-GB" altLang="en-US" sz="1600" b="1" dirty="0">
                <a:sym typeface="Wingdings" pitchFamily="2" charset="2"/>
              </a:rPr>
              <a:t>% X</a:t>
            </a:r>
            <a:r>
              <a:rPr lang="en-GB" altLang="en-US" sz="1600" b="1" baseline="-25000" dirty="0">
                <a:sym typeface="Wingdings" pitchFamily="2" charset="2"/>
              </a:rPr>
              <a:t>0</a:t>
            </a:r>
            <a:r>
              <a:rPr lang="en-GB" altLang="en-US" sz="1600" b="1" dirty="0">
                <a:sym typeface="Wingdings" pitchFamily="2" charset="2"/>
              </a:rPr>
              <a:t> per layer if evaporative CO</a:t>
            </a:r>
            <a:r>
              <a:rPr lang="en-GB" altLang="en-US" sz="1600" b="1" baseline="-25000" dirty="0">
                <a:sym typeface="Wingdings" pitchFamily="2" charset="2"/>
              </a:rPr>
              <a:t>2</a:t>
            </a:r>
            <a:r>
              <a:rPr lang="en-GB" altLang="en-US" sz="1600" b="1" dirty="0">
                <a:sym typeface="Wingdings" pitchFamily="2" charset="2"/>
              </a:rPr>
              <a:t> </a:t>
            </a:r>
            <a:r>
              <a:rPr lang="en-GB" altLang="en-US" sz="1600" b="1" dirty="0" smtClean="0">
                <a:sym typeface="Wingdings" pitchFamily="2" charset="2"/>
              </a:rPr>
              <a:t>cooling ~150 </a:t>
            </a:r>
            <a:r>
              <a:rPr lang="en-GB" altLang="en-US" sz="1600" b="1" dirty="0">
                <a:latin typeface="Symbol" pitchFamily="18" charset="2"/>
                <a:sym typeface="Wingdings" pitchFamily="2" charset="2"/>
              </a:rPr>
              <a:t>m</a:t>
            </a:r>
            <a:r>
              <a:rPr lang="en-GB" altLang="en-US" sz="1600" b="1" dirty="0">
                <a:sym typeface="Wingdings" pitchFamily="2" charset="2"/>
              </a:rPr>
              <a:t>m square pixels</a:t>
            </a:r>
          </a:p>
          <a:p>
            <a:pPr eaLnBrk="1" hangingPunct="1">
              <a:lnSpc>
                <a:spcPct val="125000"/>
              </a:lnSpc>
              <a:buFontTx/>
              <a:buChar char="•"/>
            </a:pPr>
            <a:r>
              <a:rPr lang="en-GB" altLang="en-US" sz="1600" b="1" dirty="0" smtClean="0">
                <a:sym typeface="Wingdings" pitchFamily="2" charset="2"/>
              </a:rPr>
              <a:t> Endcaps</a:t>
            </a:r>
            <a:r>
              <a:rPr lang="en-GB" altLang="en-US" sz="1600" b="1" dirty="0">
                <a:sym typeface="Wingdings" pitchFamily="2" charset="2"/>
              </a:rPr>
              <a:t>: 5 tracking and ~3 timing layers, closing off the nested barrels</a:t>
            </a:r>
          </a:p>
          <a:p>
            <a:pPr eaLnBrk="1" hangingPunct="1">
              <a:lnSpc>
                <a:spcPct val="125000"/>
              </a:lnSpc>
              <a:buFontTx/>
              <a:buChar char="•"/>
            </a:pPr>
            <a:r>
              <a:rPr lang="en-GB" altLang="en-US" sz="1600" b="1" dirty="0" smtClean="0">
                <a:sym typeface="Wingdings" pitchFamily="2" charset="2"/>
              </a:rPr>
              <a:t> Tracking </a:t>
            </a:r>
            <a:r>
              <a:rPr lang="en-GB" altLang="en-US" sz="1600" b="1" dirty="0">
                <a:sym typeface="Wingdings" pitchFamily="2" charset="2"/>
              </a:rPr>
              <a:t>layers are read out between bunch trains (5 Hz or 50 Hz for ILC or CLIC)</a:t>
            </a:r>
          </a:p>
        </p:txBody>
      </p:sp>
      <p:cxnSp>
        <p:nvCxnSpPr>
          <p:cNvPr id="9" name="Straight Arrow Connector 23"/>
          <p:cNvCxnSpPr>
            <a:cxnSpLocks noChangeShapeType="1"/>
          </p:cNvCxnSpPr>
          <p:nvPr/>
        </p:nvCxnSpPr>
        <p:spPr bwMode="auto">
          <a:xfrm flipV="1">
            <a:off x="776536" y="2490565"/>
            <a:ext cx="603697" cy="960201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Arrow Connector 25"/>
          <p:cNvCxnSpPr>
            <a:cxnSpLocks noChangeShapeType="1"/>
          </p:cNvCxnSpPr>
          <p:nvPr/>
        </p:nvCxnSpPr>
        <p:spPr bwMode="auto">
          <a:xfrm flipH="1" flipV="1">
            <a:off x="3383659" y="2563590"/>
            <a:ext cx="187324" cy="901414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" name="Picture 4" descr="Barrel Ladders cross sect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84"/>
          <a:stretch/>
        </p:blipFill>
        <p:spPr bwMode="auto">
          <a:xfrm>
            <a:off x="5642545" y="1336216"/>
            <a:ext cx="2646362" cy="2867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8193360" y="3176972"/>
            <a:ext cx="13795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</a:pPr>
            <a:r>
              <a:rPr lang="en-GB" altLang="en-US" sz="1200" b="1" dirty="0">
                <a:solidFill>
                  <a:srgbClr val="FF0000"/>
                </a:solidFill>
              </a:rPr>
              <a:t>V</a:t>
            </a:r>
            <a:r>
              <a:rPr lang="en-GB" altLang="en-US" sz="1200" b="1" dirty="0" smtClean="0">
                <a:solidFill>
                  <a:srgbClr val="FF0000"/>
                </a:solidFill>
              </a:rPr>
              <a:t>ertex detector</a:t>
            </a:r>
            <a:endParaRPr lang="en-GB" altLang="en-US" sz="1200" dirty="0">
              <a:solidFill>
                <a:srgbClr val="FF0000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8247632" y="2398253"/>
            <a:ext cx="13858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</a:pPr>
            <a:r>
              <a:rPr lang="en-GB" altLang="en-US" sz="1200" b="1" i="1" dirty="0" smtClean="0">
                <a:solidFill>
                  <a:srgbClr val="FF0000"/>
                </a:solidFill>
              </a:rPr>
              <a:t>Timing layers</a:t>
            </a:r>
            <a:endParaRPr lang="en-GB" altLang="en-US" sz="1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49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SPT based on the </a:t>
            </a:r>
            <a:r>
              <a:rPr lang="en-GB" dirty="0" err="1" smtClean="0"/>
              <a:t>SiD</a:t>
            </a:r>
            <a:r>
              <a:rPr lang="en-GB" dirty="0" smtClean="0"/>
              <a:t> design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913" y="1160748"/>
            <a:ext cx="6248400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424446" y="4831992"/>
            <a:ext cx="709295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25000"/>
              </a:lnSpc>
              <a:buFont typeface="Wingdings" pitchFamily="2" charset="2"/>
              <a:buChar char="l"/>
            </a:pPr>
            <a:r>
              <a:rPr lang="en-GB" altLang="en-US" b="1" dirty="0">
                <a:cs typeface="Arial" charset="0"/>
              </a:rPr>
              <a:t> Barrel and Forward trackers, total area = 70.3 m</a:t>
            </a:r>
            <a:r>
              <a:rPr lang="en-GB" altLang="en-US" b="1" baseline="30000" dirty="0">
                <a:cs typeface="Arial" charset="0"/>
              </a:rPr>
              <a:t>2</a:t>
            </a:r>
          </a:p>
          <a:p>
            <a:pPr algn="l">
              <a:lnSpc>
                <a:spcPct val="125000"/>
              </a:lnSpc>
              <a:buFont typeface="Wingdings" pitchFamily="2" charset="2"/>
              <a:buChar char="l"/>
            </a:pPr>
            <a:r>
              <a:rPr lang="en-GB" altLang="en-US" b="1" dirty="0">
                <a:cs typeface="Arial" charset="0"/>
              </a:rPr>
              <a:t> With 50 </a:t>
            </a:r>
            <a:r>
              <a:rPr lang="en-GB" altLang="en-US" b="1" dirty="0" err="1">
                <a:cs typeface="Arial" charset="0"/>
              </a:rPr>
              <a:t>μ</a:t>
            </a:r>
            <a:r>
              <a:rPr lang="en-GB" altLang="en-US" b="1" dirty="0" err="1">
                <a:cs typeface="Arial" charset="0"/>
                <a:sym typeface="Symbol" pitchFamily="18" charset="2"/>
              </a:rPr>
              <a:t>m</a:t>
            </a:r>
            <a:r>
              <a:rPr lang="en-GB" altLang="en-US" b="1" dirty="0">
                <a:cs typeface="Arial" charset="0"/>
              </a:rPr>
              <a:t> </a:t>
            </a:r>
            <a:r>
              <a:rPr lang="en-GB" altLang="en-US" b="1" dirty="0">
                <a:cs typeface="Arial" charset="0"/>
                <a:sym typeface="Symbol" pitchFamily="18" charset="2"/>
              </a:rPr>
              <a:t> 50</a:t>
            </a:r>
            <a:r>
              <a:rPr lang="en-GB" altLang="en-US" b="1" dirty="0">
                <a:cs typeface="Arial" charset="0"/>
              </a:rPr>
              <a:t> </a:t>
            </a:r>
            <a:r>
              <a:rPr lang="en-GB" altLang="en-US" b="1" dirty="0" err="1">
                <a:cs typeface="Arial" charset="0"/>
              </a:rPr>
              <a:t>μ</a:t>
            </a:r>
            <a:r>
              <a:rPr lang="en-GB" altLang="en-US" b="1" dirty="0" err="1">
                <a:cs typeface="Arial" charset="0"/>
                <a:sym typeface="Symbol" pitchFamily="18" charset="2"/>
              </a:rPr>
              <a:t>m</a:t>
            </a:r>
            <a:r>
              <a:rPr lang="en-GB" altLang="en-US" b="1" dirty="0">
                <a:cs typeface="Arial" charset="0"/>
                <a:sym typeface="Symbol" pitchFamily="18" charset="2"/>
              </a:rPr>
              <a:t> </a:t>
            </a:r>
            <a:r>
              <a:rPr lang="en-GB" altLang="en-US" b="1" dirty="0">
                <a:cs typeface="Arial" charset="0"/>
              </a:rPr>
              <a:t>pixels – </a:t>
            </a:r>
            <a:r>
              <a:rPr lang="en-GB" altLang="en-US" b="1" dirty="0">
                <a:solidFill>
                  <a:srgbClr val="FF0000"/>
                </a:solidFill>
                <a:cs typeface="Arial" charset="0"/>
              </a:rPr>
              <a:t>28.1 </a:t>
            </a:r>
            <a:r>
              <a:rPr lang="en-GB" altLang="en-US" b="1" dirty="0" err="1">
                <a:solidFill>
                  <a:srgbClr val="FF0000"/>
                </a:solidFill>
                <a:cs typeface="Arial" charset="0"/>
              </a:rPr>
              <a:t>Gpix</a:t>
            </a:r>
            <a:r>
              <a:rPr lang="en-GB" altLang="en-US" b="1" dirty="0">
                <a:solidFill>
                  <a:srgbClr val="FF0000"/>
                </a:solidFill>
                <a:cs typeface="Arial" charset="0"/>
              </a:rPr>
              <a:t> system</a:t>
            </a:r>
          </a:p>
          <a:p>
            <a:pPr algn="l">
              <a:lnSpc>
                <a:spcPct val="125000"/>
              </a:lnSpc>
              <a:buFont typeface="Wingdings" pitchFamily="2" charset="2"/>
              <a:buChar char="l"/>
            </a:pPr>
            <a:r>
              <a:rPr lang="en-GB" altLang="en-US" b="1" dirty="0">
                <a:cs typeface="Arial" charset="0"/>
              </a:rPr>
              <a:t> Low mass support, gas cooling</a:t>
            </a:r>
          </a:p>
          <a:p>
            <a:pPr algn="l">
              <a:lnSpc>
                <a:spcPct val="125000"/>
              </a:lnSpc>
              <a:buFont typeface="Wingdings" pitchFamily="2" charset="2"/>
              <a:buChar char="l"/>
            </a:pPr>
            <a:r>
              <a:rPr lang="en-GB" altLang="en-US" b="1" dirty="0">
                <a:cs typeface="Arial" charset="0"/>
              </a:rPr>
              <a:t> If each chip is 8 cm </a:t>
            </a:r>
            <a:r>
              <a:rPr lang="en-GB" altLang="en-US" b="1" dirty="0">
                <a:cs typeface="Arial" charset="0"/>
                <a:sym typeface="Symbol" pitchFamily="18" charset="2"/>
              </a:rPr>
              <a:t> 8 c</a:t>
            </a:r>
            <a:r>
              <a:rPr lang="en-GB" altLang="en-US" b="1" dirty="0">
                <a:cs typeface="Arial" charset="0"/>
              </a:rPr>
              <a:t>m (2.6 </a:t>
            </a:r>
            <a:r>
              <a:rPr lang="en-GB" altLang="en-US" b="1" dirty="0" err="1">
                <a:cs typeface="Arial" charset="0"/>
              </a:rPr>
              <a:t>Mpix</a:t>
            </a:r>
            <a:r>
              <a:rPr lang="en-GB" altLang="en-US" b="1" dirty="0">
                <a:cs typeface="Arial" charset="0"/>
              </a:rPr>
              <a:t>): 11,000 sensors is </a:t>
            </a:r>
            <a:r>
              <a:rPr lang="en-GB" altLang="en-US" b="1" dirty="0" smtClean="0">
                <a:cs typeface="Arial" charset="0"/>
              </a:rPr>
              <a:t>total</a:t>
            </a:r>
            <a:endParaRPr lang="en-GB" altLang="en-US" b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78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Track Reconstruction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00808"/>
            <a:ext cx="8915400" cy="4425355"/>
          </a:xfrm>
        </p:spPr>
        <p:txBody>
          <a:bodyPr>
            <a:normAutofit/>
          </a:bodyPr>
          <a:lstStyle/>
          <a:p>
            <a:r>
              <a:rPr lang="en-US" dirty="0"/>
              <a:t>Start with mini-vectors from on-time tracks found in the triplet of outer timing layers, together with an approximate IP constraint.  3 timing layers provide sufficient redundancy</a:t>
            </a:r>
          </a:p>
          <a:p>
            <a:r>
              <a:rPr lang="en-US" dirty="0" smtClean="0"/>
              <a:t>Work </a:t>
            </a:r>
            <a:r>
              <a:rPr lang="en-US" dirty="0"/>
              <a:t>inwards through each successive tracking layer, refining the track parameters as points are added</a:t>
            </a:r>
          </a:p>
          <a:p>
            <a:r>
              <a:rPr lang="en-US" dirty="0" smtClean="0"/>
              <a:t>Fine </a:t>
            </a:r>
            <a:r>
              <a:rPr lang="en-US" dirty="0"/>
              <a:t>granularity </a:t>
            </a:r>
            <a:r>
              <a:rPr lang="en-US" dirty="0" smtClean="0"/>
              <a:t>(i.e. pixel systems) can </a:t>
            </a:r>
            <a:r>
              <a:rPr lang="en-US" dirty="0"/>
              <a:t>to a great extent compensate for coarse timing.  Precision time stamping costs power, hence layer </a:t>
            </a:r>
            <a:r>
              <a:rPr lang="en-US" dirty="0" smtClean="0"/>
              <a:t>thickness</a:t>
            </a:r>
          </a:p>
          <a:p>
            <a:r>
              <a:rPr lang="en-US" dirty="0" smtClean="0"/>
              <a:t>‘</a:t>
            </a:r>
            <a:r>
              <a:rPr lang="en-US" dirty="0"/>
              <a:t>Special methods’ are envisaged for low momentum tracks, K-shorts, lambdas and photon conversions </a:t>
            </a:r>
          </a:p>
          <a:p>
            <a:r>
              <a:rPr lang="en-US" dirty="0"/>
              <a:t>Final track refinement, recovery of tiny inefficiencies, achieved by correlation with tracks found in the inner timing layers </a:t>
            </a:r>
            <a:r>
              <a:rPr lang="en-US" dirty="0" smtClean="0"/>
              <a:t>(the </a:t>
            </a:r>
            <a:r>
              <a:rPr lang="en-US" dirty="0"/>
              <a:t>vertex detector</a:t>
            </a:r>
            <a:r>
              <a:rPr lang="en-US" dirty="0" smtClean="0"/>
              <a:t>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 detailed feasibility study </a:t>
            </a:r>
            <a:r>
              <a:rPr lang="en-US" dirty="0" smtClean="0">
                <a:solidFill>
                  <a:srgbClr val="FF0000"/>
                </a:solidFill>
              </a:rPr>
              <a:t>is badly needed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765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Detector </a:t>
            </a:r>
            <a:r>
              <a:rPr lang="en-GB" dirty="0" smtClean="0"/>
              <a:t>Parameters</a:t>
            </a:r>
            <a:endParaRPr lang="en-GB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776536" y="1304764"/>
            <a:ext cx="8280400" cy="478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/>
          <a:p>
            <a:pPr algn="l">
              <a:lnSpc>
                <a:spcPct val="125000"/>
              </a:lnSpc>
              <a:buFont typeface="Wingdings" pitchFamily="2" charset="2"/>
              <a:buChar char="l"/>
            </a:pPr>
            <a:r>
              <a:rPr lang="en-GB" altLang="en-US" sz="1600" b="1" dirty="0">
                <a:cs typeface="Arial" charset="0"/>
              </a:rPr>
              <a:t> The main challenge is to reduce </a:t>
            </a:r>
            <a:r>
              <a:rPr lang="en-GB" altLang="en-US" sz="1600" b="1" dirty="0">
                <a:solidFill>
                  <a:srgbClr val="FF0000"/>
                </a:solidFill>
                <a:cs typeface="Arial" charset="0"/>
              </a:rPr>
              <a:t>material</a:t>
            </a:r>
            <a:r>
              <a:rPr lang="en-GB" altLang="en-US" sz="1600" b="1" dirty="0">
                <a:cs typeface="Arial" charset="0"/>
              </a:rPr>
              <a:t> and therefore </a:t>
            </a:r>
            <a:r>
              <a:rPr lang="en-GB" altLang="en-US" sz="1600" b="1" dirty="0" smtClean="0">
                <a:solidFill>
                  <a:srgbClr val="FF0000"/>
                </a:solidFill>
                <a:cs typeface="Arial" charset="0"/>
              </a:rPr>
              <a:t>power </a:t>
            </a:r>
            <a:r>
              <a:rPr lang="en-GB" altLang="en-US" sz="1600" b="1" dirty="0" smtClean="0">
                <a:cs typeface="Arial" charset="0"/>
              </a:rPr>
              <a:t>must be reduced</a:t>
            </a:r>
            <a:endParaRPr lang="en-GB" altLang="en-US" sz="1600" b="1" dirty="0">
              <a:cs typeface="Arial" charset="0"/>
            </a:endParaRPr>
          </a:p>
          <a:p>
            <a:pPr algn="l">
              <a:lnSpc>
                <a:spcPct val="125000"/>
              </a:lnSpc>
              <a:buFont typeface="Wingdings" pitchFamily="2" charset="2"/>
              <a:buChar char="l"/>
            </a:pPr>
            <a:r>
              <a:rPr lang="en-GB" altLang="en-US" sz="1600" b="1" dirty="0">
                <a:cs typeface="Arial" charset="0"/>
              </a:rPr>
              <a:t> Sensors </a:t>
            </a:r>
            <a:r>
              <a:rPr lang="en-GB" altLang="en-US" sz="1600" b="1" dirty="0">
                <a:cs typeface="Arial" charset="0"/>
                <a:sym typeface="Symbol" pitchFamily="18" charset="2"/>
              </a:rPr>
              <a:t></a:t>
            </a:r>
            <a:r>
              <a:rPr lang="en-GB" altLang="en-US" sz="1600" b="1" dirty="0">
                <a:cs typeface="Arial" charset="0"/>
              </a:rPr>
              <a:t>100 </a:t>
            </a:r>
            <a:r>
              <a:rPr lang="en-GB" altLang="en-US" sz="1600" b="1" dirty="0" err="1">
                <a:cs typeface="Arial" charset="0"/>
              </a:rPr>
              <a:t>μ</a:t>
            </a:r>
            <a:r>
              <a:rPr lang="en-GB" altLang="en-US" sz="1600" b="1" dirty="0" err="1">
                <a:cs typeface="Arial" charset="0"/>
                <a:sym typeface="Symbol" pitchFamily="18" charset="2"/>
              </a:rPr>
              <a:t>m</a:t>
            </a:r>
            <a:r>
              <a:rPr lang="en-GB" altLang="en-US" sz="1600" b="1" dirty="0">
                <a:cs typeface="Arial" charset="0"/>
                <a:sym typeface="Symbol" pitchFamily="18" charset="2"/>
              </a:rPr>
              <a:t> thick, low mass support (&lt;1% X</a:t>
            </a:r>
            <a:r>
              <a:rPr lang="en-GB" altLang="en-US" sz="1600" b="1" baseline="-25000" dirty="0">
                <a:cs typeface="Arial" charset="0"/>
                <a:sym typeface="Symbol" pitchFamily="18" charset="2"/>
              </a:rPr>
              <a:t>0</a:t>
            </a:r>
            <a:r>
              <a:rPr lang="en-GB" altLang="en-US" sz="1600" b="1" dirty="0">
                <a:cs typeface="Arial" charset="0"/>
                <a:sym typeface="Symbol" pitchFamily="18" charset="2"/>
              </a:rPr>
              <a:t> per layer in the </a:t>
            </a:r>
            <a:r>
              <a:rPr lang="en-GB" altLang="en-US" sz="1600" b="1" dirty="0" err="1">
                <a:cs typeface="Arial" charset="0"/>
                <a:sym typeface="Symbol" pitchFamily="18" charset="2"/>
              </a:rPr>
              <a:t>SiD</a:t>
            </a:r>
            <a:r>
              <a:rPr lang="en-GB" altLang="en-US" sz="1600" b="1" dirty="0">
                <a:cs typeface="Arial" charset="0"/>
                <a:sym typeface="Symbol" pitchFamily="18" charset="2"/>
              </a:rPr>
              <a:t> design)</a:t>
            </a:r>
            <a:endParaRPr lang="en-GB" altLang="en-US" sz="1600" b="1" dirty="0">
              <a:cs typeface="Arial" charset="0"/>
            </a:endParaRPr>
          </a:p>
          <a:p>
            <a:pPr algn="l">
              <a:lnSpc>
                <a:spcPct val="125000"/>
              </a:lnSpc>
              <a:buFont typeface="Wingdings" pitchFamily="2" charset="2"/>
              <a:buChar char="l"/>
            </a:pPr>
            <a:r>
              <a:rPr lang="en-GB" altLang="en-US" sz="1600" b="1" dirty="0">
                <a:cs typeface="Arial" charset="0"/>
              </a:rPr>
              <a:t> Gas cooled, power dissipation ~</a:t>
            </a:r>
            <a:r>
              <a:rPr lang="en-GB" altLang="en-US" sz="1600" b="1" i="1" dirty="0">
                <a:cs typeface="Arial" charset="0"/>
              </a:rPr>
              <a:t>O</a:t>
            </a:r>
            <a:r>
              <a:rPr lang="en-GB" altLang="en-US" sz="1600" b="1" dirty="0">
                <a:cs typeface="Arial" charset="0"/>
              </a:rPr>
              <a:t>(100 W), in </a:t>
            </a:r>
            <a:r>
              <a:rPr lang="en-GB" altLang="en-US" sz="1600" b="1" dirty="0" err="1">
                <a:cs typeface="Arial" charset="0"/>
              </a:rPr>
              <a:t>SiD</a:t>
            </a:r>
            <a:r>
              <a:rPr lang="en-GB" altLang="en-US" sz="1600" b="1" dirty="0">
                <a:cs typeface="Arial" charset="0"/>
              </a:rPr>
              <a:t> &lt; 500 W</a:t>
            </a:r>
          </a:p>
          <a:p>
            <a:pPr algn="l">
              <a:lnSpc>
                <a:spcPct val="125000"/>
              </a:lnSpc>
              <a:buFont typeface="Wingdings" pitchFamily="2" charset="2"/>
              <a:buChar char="l"/>
            </a:pPr>
            <a:r>
              <a:rPr lang="en-GB" altLang="en-US" sz="1600" b="1" dirty="0">
                <a:cs typeface="Arial" charset="0"/>
              </a:rPr>
              <a:t> Pixel size around 50 </a:t>
            </a:r>
            <a:r>
              <a:rPr lang="en-GB" altLang="en-US" sz="1600" b="1" dirty="0" err="1">
                <a:cs typeface="Arial" charset="0"/>
              </a:rPr>
              <a:t>μ</a:t>
            </a:r>
            <a:r>
              <a:rPr lang="en-GB" altLang="en-US" sz="1600" b="1" dirty="0" err="1">
                <a:cs typeface="Arial" charset="0"/>
                <a:sym typeface="Symbol" pitchFamily="18" charset="2"/>
              </a:rPr>
              <a:t>m</a:t>
            </a:r>
            <a:r>
              <a:rPr lang="en-GB" altLang="en-US" sz="1600" b="1" dirty="0">
                <a:cs typeface="Arial" charset="0"/>
              </a:rPr>
              <a:t> </a:t>
            </a:r>
            <a:r>
              <a:rPr lang="en-GB" altLang="en-US" sz="1600" b="1" dirty="0">
                <a:cs typeface="Arial" charset="0"/>
                <a:sym typeface="Symbol" pitchFamily="18" charset="2"/>
              </a:rPr>
              <a:t> 50</a:t>
            </a:r>
            <a:r>
              <a:rPr lang="en-GB" altLang="en-US" sz="1600" b="1" dirty="0">
                <a:cs typeface="Arial" charset="0"/>
              </a:rPr>
              <a:t> </a:t>
            </a:r>
            <a:r>
              <a:rPr lang="en-GB" altLang="en-US" sz="1600" b="1" dirty="0" err="1">
                <a:cs typeface="Arial" charset="0"/>
              </a:rPr>
              <a:t>μ</a:t>
            </a:r>
            <a:r>
              <a:rPr lang="en-GB" altLang="en-US" sz="1600" b="1" dirty="0" err="1">
                <a:cs typeface="Arial" charset="0"/>
                <a:sym typeface="Symbol" pitchFamily="18" charset="2"/>
              </a:rPr>
              <a:t>m</a:t>
            </a:r>
            <a:r>
              <a:rPr lang="en-GB" altLang="en-US" sz="1600" b="1" dirty="0">
                <a:cs typeface="Arial" charset="0"/>
                <a:sym typeface="Symbol" pitchFamily="18" charset="2"/>
              </a:rPr>
              <a:t> (point resolution 14 </a:t>
            </a:r>
            <a:r>
              <a:rPr lang="en-GB" altLang="en-US" sz="1600" b="1" dirty="0" err="1">
                <a:cs typeface="Arial" charset="0"/>
              </a:rPr>
              <a:t>μ</a:t>
            </a:r>
            <a:r>
              <a:rPr lang="en-GB" altLang="en-US" sz="1600" b="1" dirty="0" err="1">
                <a:cs typeface="Arial" charset="0"/>
                <a:sym typeface="Symbol" pitchFamily="18" charset="2"/>
              </a:rPr>
              <a:t>m</a:t>
            </a:r>
            <a:r>
              <a:rPr lang="en-GB" altLang="en-US" sz="1600" b="1" dirty="0">
                <a:cs typeface="Arial" charset="0"/>
                <a:sym typeface="Symbol" pitchFamily="18" charset="2"/>
              </a:rPr>
              <a:t> in binary mode</a:t>
            </a:r>
            <a:r>
              <a:rPr lang="en-GB" altLang="en-US" sz="1600" b="1" dirty="0" smtClean="0">
                <a:cs typeface="Arial" charset="0"/>
                <a:sym typeface="Symbol" pitchFamily="18" charset="2"/>
              </a:rPr>
              <a:t>)</a:t>
            </a:r>
            <a:endParaRPr lang="en-GB" altLang="en-US" sz="1600" b="1" dirty="0">
              <a:cs typeface="Arial" charset="0"/>
              <a:sym typeface="Symbol" pitchFamily="18" charset="2"/>
            </a:endParaRPr>
          </a:p>
          <a:p>
            <a:pPr algn="l">
              <a:lnSpc>
                <a:spcPct val="125000"/>
              </a:lnSpc>
              <a:buFont typeface="Wingdings" pitchFamily="2" charset="2"/>
              <a:buChar char="l"/>
            </a:pPr>
            <a:r>
              <a:rPr lang="en-GB" altLang="en-US" sz="1600" b="1" dirty="0">
                <a:cs typeface="Arial" charset="0"/>
                <a:sym typeface="Symbol" pitchFamily="18" charset="2"/>
              </a:rPr>
              <a:t> </a:t>
            </a:r>
            <a:r>
              <a:rPr lang="en-GB" altLang="en-US" sz="1600" b="1" dirty="0">
                <a:cs typeface="Arial" charset="0"/>
              </a:rPr>
              <a:t>Bunch stamping/time slicing tracker:</a:t>
            </a:r>
            <a:endParaRPr lang="en-GB" altLang="en-US" sz="1600" b="1" dirty="0">
              <a:cs typeface="Arial" charset="0"/>
              <a:sym typeface="Symbol" pitchFamily="18" charset="2"/>
            </a:endParaRPr>
          </a:p>
          <a:p>
            <a:pPr marL="742950" lvl="1" indent="-285750" algn="l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altLang="en-US" sz="1600" b="1" dirty="0">
                <a:cs typeface="Arial" charset="0"/>
              </a:rPr>
              <a:t> Implies on-pixel intelligence and therefore more power</a:t>
            </a:r>
          </a:p>
          <a:p>
            <a:pPr marL="742950" lvl="1" indent="-285750" algn="l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altLang="en-US" sz="1600" b="1" dirty="0">
                <a:cs typeface="Arial" charset="0"/>
              </a:rPr>
              <a:t> Binary readout and </a:t>
            </a:r>
            <a:r>
              <a:rPr lang="en-GB" altLang="en-US" sz="1600" b="1" dirty="0" err="1">
                <a:cs typeface="Arial" charset="0"/>
              </a:rPr>
              <a:t>sparsification</a:t>
            </a:r>
            <a:r>
              <a:rPr lang="en-GB" altLang="en-US" sz="1600" b="1" dirty="0">
                <a:cs typeface="Arial" charset="0"/>
              </a:rPr>
              <a:t> most likely, but measurement of charge centroid is not excluded </a:t>
            </a:r>
          </a:p>
          <a:p>
            <a:pPr algn="l">
              <a:lnSpc>
                <a:spcPct val="125000"/>
              </a:lnSpc>
              <a:buFont typeface="Wingdings" pitchFamily="2" charset="2"/>
              <a:buChar char="l"/>
            </a:pPr>
            <a:r>
              <a:rPr lang="en-GB" altLang="en-US" sz="1600" b="1" dirty="0">
                <a:cs typeface="Arial" charset="0"/>
              </a:rPr>
              <a:t> Integrating:</a:t>
            </a:r>
          </a:p>
          <a:p>
            <a:pPr marL="742950" lvl="1" indent="-285750" algn="l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altLang="en-US" sz="1600" b="1" dirty="0">
                <a:cs typeface="Arial" charset="0"/>
              </a:rPr>
              <a:t> Lowest power (due to slow readout) and low mass</a:t>
            </a:r>
          </a:p>
          <a:p>
            <a:pPr marL="742950" lvl="1" indent="-285750" algn="l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altLang="en-US" sz="1600" b="1" dirty="0">
                <a:cs typeface="Arial" charset="0"/>
              </a:rPr>
              <a:t> Full pixel readout to local readout chip</a:t>
            </a:r>
          </a:p>
          <a:p>
            <a:pPr marL="742950" lvl="1" indent="-285750" algn="l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altLang="en-US" sz="1600" b="1" dirty="0">
                <a:cs typeface="Arial" charset="0"/>
              </a:rPr>
              <a:t> Resolution likely to improve below </a:t>
            </a:r>
            <a:r>
              <a:rPr lang="en-GB" altLang="en-US" sz="1600" b="1" dirty="0">
                <a:cs typeface="Arial" charset="0"/>
                <a:sym typeface="Symbol" pitchFamily="18" charset="2"/>
              </a:rPr>
              <a:t>14 </a:t>
            </a:r>
            <a:r>
              <a:rPr lang="en-GB" altLang="en-US" sz="1600" b="1" dirty="0" err="1">
                <a:cs typeface="Arial" charset="0"/>
              </a:rPr>
              <a:t>μ</a:t>
            </a:r>
            <a:r>
              <a:rPr lang="en-GB" altLang="en-US" sz="1600" b="1" dirty="0" err="1">
                <a:cs typeface="Arial" charset="0"/>
                <a:sym typeface="Symbol" pitchFamily="18" charset="2"/>
              </a:rPr>
              <a:t>m</a:t>
            </a:r>
            <a:r>
              <a:rPr lang="en-GB" altLang="en-US" sz="1600" b="1" dirty="0">
                <a:cs typeface="Arial" charset="0"/>
                <a:sym typeface="Symbol" pitchFamily="18" charset="2"/>
              </a:rPr>
              <a:t> due to the use of </a:t>
            </a:r>
            <a:r>
              <a:rPr lang="en-GB" altLang="en-US" sz="1600" b="1" dirty="0">
                <a:cs typeface="Arial" charset="0"/>
              </a:rPr>
              <a:t>charge centroid</a:t>
            </a:r>
          </a:p>
          <a:p>
            <a:pPr marL="742950" lvl="1" indent="-285750" algn="l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altLang="en-US" sz="1600" b="1" dirty="0">
                <a:cs typeface="Arial" charset="0"/>
              </a:rPr>
              <a:t> Preferred if track reconstruction is fully </a:t>
            </a:r>
            <a:r>
              <a:rPr lang="en-GB" altLang="en-US" sz="1600" b="1" dirty="0" smtClean="0">
                <a:cs typeface="Arial" charset="0"/>
              </a:rPr>
              <a:t>efficient</a:t>
            </a:r>
            <a:endParaRPr lang="en-GB" altLang="en-US" sz="1600" b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76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144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E3284A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144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E3284A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600" b="1"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26044</TotalTime>
  <Words>1452</Words>
  <Application>Microsoft Office PowerPoint</Application>
  <PresentationFormat>A4 Paper (210x297 mm)</PresentationFormat>
  <Paragraphs>151</Paragraphs>
  <Slides>15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1_Default Design</vt:lpstr>
      <vt:lpstr>A Silicon Pixel Tracker for ILC</vt:lpstr>
      <vt:lpstr>Introduction</vt:lpstr>
      <vt:lpstr>Innovations</vt:lpstr>
      <vt:lpstr> Trackers at ILD and SiD</vt:lpstr>
      <vt:lpstr>Considerations for the SPT</vt:lpstr>
      <vt:lpstr>The SPT Concept</vt:lpstr>
      <vt:lpstr>SPT based on the SiD design</vt:lpstr>
      <vt:lpstr>Track Reconstruction</vt:lpstr>
      <vt:lpstr>Detector Parameters</vt:lpstr>
      <vt:lpstr>Detector Options </vt:lpstr>
      <vt:lpstr>Mechanics</vt:lpstr>
      <vt:lpstr>Deformations - simulated</vt:lpstr>
      <vt:lpstr>Mechanics – more detailed look</vt:lpstr>
      <vt:lpstr>Forward Tracking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Radiation Damage Effects</dc:title>
  <dc:creator>Konstantin.Stefanov</dc:creator>
  <cp:lastModifiedBy>Konstantin Stefanov</cp:lastModifiedBy>
  <cp:revision>344</cp:revision>
  <dcterms:created xsi:type="dcterms:W3CDTF">2012-10-11T14:01:12Z</dcterms:created>
  <dcterms:modified xsi:type="dcterms:W3CDTF">2014-11-19T22:37:59Z</dcterms:modified>
</cp:coreProperties>
</file>