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5" r:id="rId3"/>
    <p:sldId id="258" r:id="rId4"/>
    <p:sldId id="263" r:id="rId5"/>
    <p:sldId id="267" r:id="rId6"/>
    <p:sldId id="264" r:id="rId7"/>
    <p:sldId id="266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5A9940C-0E81-4688-AC02-02970D6415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8171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164E6-821F-408C-8985-4C9622ED751D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1658-218C-44B8-A64C-D3C7BB3FF0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17F3-479A-4536-AFF4-A9F064041C89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18412-50F4-46BC-A19C-48A0F6259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319B7-4C5A-4116-8355-B9DD6B59E235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FD84-207B-4777-B446-92842AF81C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EA243-1984-49FD-827F-9CB2E705E07D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2D946-19C6-4DB6-9677-CA4ACA39D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89AE5-5C14-4C41-82D6-4D91677C0A46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D97BA-A161-42F1-B3CA-D2F927AFD8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64AAD-2DE3-4F27-8B5B-09AECDC269BB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4D9D5-9E80-4BFE-BE37-0ACA9B91CC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FD7AA-C9B9-486A-B49F-5212D2FAC610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55544-A20B-4F9E-B40F-A389778989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E8C55-999D-4BB6-B524-BB10B6D1912D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7949C-0AFD-4209-A2FC-F86CA3C40F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6A516-363A-41B3-A958-A3D14FC10EBE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F4E7-5363-461D-9A07-9230F973AA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F3AA8-AF2C-491E-890A-4410A6266E2D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9E30E-4119-4825-88DF-E921B22C41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4A60B-34C7-4A6E-9214-FB50A6B8AAB4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B22F0-2CC5-4559-B7BC-7B62DA3D18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7837810-464E-4ACB-9F4D-580E77FDEF2F}" type="datetime1">
              <a:rPr lang="en-US"/>
              <a:pPr>
                <a:defRPr/>
              </a:pPr>
              <a:t>11/20/2014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fld id="{02F61256-B5A2-456C-9D7D-DC54AA8469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50825" y="1125538"/>
            <a:ext cx="86423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50825" y="1196975"/>
            <a:ext cx="86423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200" dirty="0" smtClean="0"/>
              <a:t>Ideas for LC mechanics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(we will work on sensors as well – particular CMOS)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888DCC-DA5C-4A00-AC7D-0DE25F2BAE5F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Current Oxford activities on composite structures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4422775" cy="53673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Oxford is contributing to the R&amp;D for the ATLAS strip tracker upgrade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We are involved in the development of the local supports: barrel strip staves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UHM CF/honeycomb structures with carbon foam (</a:t>
            </a:r>
            <a:r>
              <a:rPr lang="en-GB" sz="2000" dirty="0" err="1" smtClean="0"/>
              <a:t>Allcomp</a:t>
            </a:r>
            <a:r>
              <a:rPr lang="en-GB" sz="2000" dirty="0" smtClean="0"/>
              <a:t>) cooling channels with embedded thin-wall Ti tubes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err="1" smtClean="0"/>
              <a:t>Kapton</a:t>
            </a:r>
            <a:r>
              <a:rPr lang="en-GB" sz="2000" dirty="0" smtClean="0"/>
              <a:t>/Cu flex circuits co-cured with CF skins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And the design of the global CF support structure for the barrel strip system</a:t>
            </a:r>
          </a:p>
        </p:txBody>
      </p:sp>
      <p:pic>
        <p:nvPicPr>
          <p:cNvPr id="15364" name="Picture 4" descr="IMG_0055"/>
          <p:cNvPicPr>
            <a:picLocks noChangeAspect="1" noChangeArrowheads="1"/>
          </p:cNvPicPr>
          <p:nvPr/>
        </p:nvPicPr>
        <p:blipFill>
          <a:blip r:embed="rId2"/>
          <a:srcRect l="19592" r="12721"/>
          <a:stretch>
            <a:fillRect/>
          </a:stretch>
        </p:blipFill>
        <p:spPr bwMode="auto">
          <a:xfrm>
            <a:off x="5907088" y="1628775"/>
            <a:ext cx="26543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81550" y="1268413"/>
            <a:ext cx="436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Cu/Kapton tape co-cured with K13C2U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02C52-77B0-458C-984A-9EB5E38D9345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Our vision for future large trackers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0325" y="1268413"/>
            <a:ext cx="8883650" cy="5218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Future sensor technologies (thinned down MAPS) promise material down to a few </a:t>
            </a:r>
            <a:r>
              <a:rPr lang="en-GB" sz="1800" dirty="0" smtClean="0">
                <a:cs typeface="Arial" charset="0"/>
              </a:rPr>
              <a:t>‰</a:t>
            </a:r>
            <a:r>
              <a:rPr lang="en-GB" sz="1800" dirty="0" smtClean="0"/>
              <a:t> of a radiation length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Structures and services need to match this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We do have a strong preference for liquid (evaporative) cooling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Gas cooling is not a robust technology (difficult to predict)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Gas cooling has limited capacity (might be ok for linear collider, but not much more)</a:t>
            </a:r>
          </a:p>
          <a:p>
            <a:pPr eaLnBrk="1" hangingPunct="1">
              <a:buFontTx/>
              <a:buNone/>
            </a:pPr>
            <a:r>
              <a:rPr lang="en-GB" sz="1800" dirty="0" smtClean="0">
                <a:cs typeface="Arial" charset="0"/>
              </a:rPr>
              <a:t>	</a:t>
            </a:r>
          </a:p>
          <a:p>
            <a:pPr eaLnBrk="1" hangingPunct="1">
              <a:buFontTx/>
              <a:buNone/>
            </a:pPr>
            <a:endParaRPr lang="en-GB" sz="1400" baseline="-25000" dirty="0" smtClean="0"/>
          </a:p>
          <a:p>
            <a:pPr lvl="1" eaLnBrk="1" hangingPunct="1">
              <a:lnSpc>
                <a:spcPct val="80000"/>
              </a:lnSpc>
            </a:pPr>
            <a:endParaRPr lang="en-GB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For </a:t>
            </a:r>
            <a:r>
              <a:rPr lang="en-GB" sz="1600" dirty="0"/>
              <a:t>comparison: ATLAS phase II &gt;2.5% X</a:t>
            </a:r>
            <a:r>
              <a:rPr lang="en-GB" sz="1600" baseline="-25000" dirty="0"/>
              <a:t>0</a:t>
            </a:r>
            <a:r>
              <a:rPr lang="en-GB" sz="1600" dirty="0"/>
              <a:t>, LC TDR ~1% X</a:t>
            </a:r>
            <a:r>
              <a:rPr lang="en-GB" sz="1600" baseline="-25000" dirty="0"/>
              <a:t>0 </a:t>
            </a:r>
            <a:endParaRPr lang="en-GB" sz="1600" baseline="-250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Support/service sandwich layer:</a:t>
            </a:r>
            <a:endParaRPr lang="en-GB" sz="1600" dirty="0"/>
          </a:p>
          <a:p>
            <a:pPr lvl="2" eaLnBrk="1" hangingPunct="1">
              <a:lnSpc>
                <a:spcPct val="80000"/>
              </a:lnSpc>
            </a:pPr>
            <a:r>
              <a:rPr lang="en-GB" sz="1200" dirty="0" smtClean="0"/>
              <a:t>Structural: UHM fibre (e.g. K13C2U, 4 layers of 45gsm)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200" dirty="0" smtClean="0"/>
              <a:t>Cooling: </a:t>
            </a:r>
            <a:r>
              <a:rPr lang="en-GB" sz="1200" dirty="0" err="1" smtClean="0"/>
              <a:t>Microchannel</a:t>
            </a:r>
            <a:r>
              <a:rPr lang="en-GB" sz="1200" dirty="0" smtClean="0"/>
              <a:t> </a:t>
            </a:r>
            <a:r>
              <a:rPr lang="en-GB" sz="1200" dirty="0" err="1" smtClean="0"/>
              <a:t>Kapton</a:t>
            </a:r>
            <a:r>
              <a:rPr lang="en-GB" sz="1200" dirty="0" smtClean="0"/>
              <a:t> cooling 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200" dirty="0" smtClean="0"/>
              <a:t>Electrical services: Al/</a:t>
            </a:r>
            <a:r>
              <a:rPr lang="en-GB" sz="1200" dirty="0" err="1" smtClean="0"/>
              <a:t>Kapton</a:t>
            </a:r>
            <a:r>
              <a:rPr lang="en-GB" sz="1200" dirty="0" smtClean="0"/>
              <a:t> multilayer cables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200" dirty="0" smtClean="0"/>
              <a:t>All the above are co-cured (</a:t>
            </a:r>
            <a:r>
              <a:rPr lang="en-GB" sz="1200" dirty="0"/>
              <a:t>t</a:t>
            </a:r>
            <a:r>
              <a:rPr lang="en-GB" sz="1200" dirty="0" smtClean="0"/>
              <a:t>his saves glue)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Sensors: Thinned down to 50µm (MAPS)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600" dirty="0" smtClean="0"/>
              <a:t>This would be a layer less than 1mm thick</a:t>
            </a:r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AF0025A-D864-4DF2-9AC7-4E4B717B2566}" type="slidenum">
              <a:rPr lang="en-GB" sz="1400">
                <a:solidFill>
                  <a:schemeClr val="accent2"/>
                </a:solidFill>
              </a:rPr>
              <a:pPr algn="r"/>
              <a:t>3</a:t>
            </a:fld>
            <a:endParaRPr lang="en-GB" sz="1400">
              <a:solidFill>
                <a:schemeClr val="accent2"/>
              </a:solidFill>
            </a:endParaRPr>
          </a:p>
        </p:txBody>
      </p:sp>
      <p:sp>
        <p:nvSpPr>
          <p:cNvPr id="16410" name="TextBox 28"/>
          <p:cNvSpPr txBox="1">
            <a:spLocks noChangeArrowheads="1"/>
          </p:cNvSpPr>
          <p:nvPr/>
        </p:nvSpPr>
        <p:spPr bwMode="auto">
          <a:xfrm>
            <a:off x="5253037" y="5584002"/>
            <a:ext cx="3890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/>
              <a:t>Of course, we have ignored a few things, </a:t>
            </a:r>
          </a:p>
          <a:p>
            <a:r>
              <a:rPr lang="en-GB" sz="1400"/>
              <a:t>but we think 0.5% is a conceivable aspiration…</a:t>
            </a:r>
          </a:p>
        </p:txBody>
      </p:sp>
      <p:sp>
        <p:nvSpPr>
          <p:cNvPr id="30" name="Oval 29"/>
          <p:cNvSpPr/>
          <p:nvPr/>
        </p:nvSpPr>
        <p:spPr>
          <a:xfrm>
            <a:off x="8189912" y="5114102"/>
            <a:ext cx="431800" cy="2381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168" name="Straight Arrow Connector 7167"/>
          <p:cNvCxnSpPr>
            <a:endCxn id="30" idx="3"/>
          </p:cNvCxnSpPr>
          <p:nvPr/>
        </p:nvCxnSpPr>
        <p:spPr>
          <a:xfrm flipV="1">
            <a:off x="8067675" y="5330002"/>
            <a:ext cx="185737" cy="2952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855215"/>
            <a:ext cx="4000500" cy="145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328872" y="5233164"/>
            <a:ext cx="4648200" cy="1433512"/>
            <a:chOff x="428625" y="5153790"/>
            <a:chExt cx="4648200" cy="1433512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28625" y="6030090"/>
              <a:ext cx="2592387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28625" y="6101527"/>
              <a:ext cx="2592387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90550" y="6030090"/>
              <a:ext cx="287337" cy="6508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2225" y="6030090"/>
              <a:ext cx="288925" cy="6508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12950" y="6028502"/>
              <a:ext cx="287337" cy="6508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89212" y="6028502"/>
              <a:ext cx="287338" cy="6508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28625" y="5857052"/>
              <a:ext cx="25923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28625" y="5652265"/>
              <a:ext cx="25923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28625" y="6245990"/>
              <a:ext cx="25923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28625" y="6450777"/>
              <a:ext cx="25923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28625" y="5531615"/>
              <a:ext cx="2592387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28625" y="5503040"/>
              <a:ext cx="2592387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28625" y="5476052"/>
              <a:ext cx="2592387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2" name="TextBox 18"/>
            <p:cNvSpPr txBox="1">
              <a:spLocks noChangeArrowheads="1"/>
            </p:cNvSpPr>
            <p:nvPr/>
          </p:nvSpPr>
          <p:spPr bwMode="auto">
            <a:xfrm>
              <a:off x="3348037" y="5891977"/>
              <a:ext cx="172878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Kapton microchannels </a:t>
              </a:r>
            </a:p>
          </p:txBody>
        </p:sp>
        <p:sp>
          <p:nvSpPr>
            <p:cNvPr id="16403" name="TextBox 19"/>
            <p:cNvSpPr txBox="1">
              <a:spLocks noChangeArrowheads="1"/>
            </p:cNvSpPr>
            <p:nvPr/>
          </p:nvSpPr>
          <p:spPr bwMode="auto">
            <a:xfrm>
              <a:off x="3351212" y="5596702"/>
              <a:ext cx="8191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/>
                <a:t>UHM CF </a:t>
              </a:r>
            </a:p>
          </p:txBody>
        </p:sp>
        <p:sp>
          <p:nvSpPr>
            <p:cNvPr id="16404" name="TextBox 20"/>
            <p:cNvSpPr txBox="1">
              <a:spLocks noChangeArrowheads="1"/>
            </p:cNvSpPr>
            <p:nvPr/>
          </p:nvSpPr>
          <p:spPr bwMode="auto">
            <a:xfrm>
              <a:off x="3021012" y="5736402"/>
              <a:ext cx="330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0°</a:t>
              </a:r>
            </a:p>
          </p:txBody>
        </p:sp>
        <p:sp>
          <p:nvSpPr>
            <p:cNvPr id="16405" name="TextBox 21"/>
            <p:cNvSpPr txBox="1">
              <a:spLocks noChangeArrowheads="1"/>
            </p:cNvSpPr>
            <p:nvPr/>
          </p:nvSpPr>
          <p:spPr bwMode="auto">
            <a:xfrm>
              <a:off x="2960687" y="5517327"/>
              <a:ext cx="4127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90°</a:t>
              </a:r>
            </a:p>
          </p:txBody>
        </p:sp>
        <p:sp>
          <p:nvSpPr>
            <p:cNvPr id="16406" name="TextBox 23"/>
            <p:cNvSpPr txBox="1">
              <a:spLocks noChangeArrowheads="1"/>
            </p:cNvSpPr>
            <p:nvPr/>
          </p:nvSpPr>
          <p:spPr bwMode="auto">
            <a:xfrm>
              <a:off x="3021012" y="6074540"/>
              <a:ext cx="32861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0°</a:t>
              </a:r>
            </a:p>
          </p:txBody>
        </p:sp>
        <p:sp>
          <p:nvSpPr>
            <p:cNvPr id="16407" name="TextBox 24"/>
            <p:cNvSpPr txBox="1">
              <a:spLocks noChangeArrowheads="1"/>
            </p:cNvSpPr>
            <p:nvPr/>
          </p:nvSpPr>
          <p:spPr bwMode="auto">
            <a:xfrm>
              <a:off x="3024187" y="6312665"/>
              <a:ext cx="4127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90°</a:t>
              </a:r>
            </a:p>
          </p:txBody>
        </p:sp>
        <p:sp>
          <p:nvSpPr>
            <p:cNvPr id="16408" name="TextBox 25"/>
            <p:cNvSpPr txBox="1">
              <a:spLocks noChangeArrowheads="1"/>
            </p:cNvSpPr>
            <p:nvPr/>
          </p:nvSpPr>
          <p:spPr bwMode="auto">
            <a:xfrm>
              <a:off x="3343275" y="6195190"/>
              <a:ext cx="8191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UHM CF </a:t>
              </a:r>
            </a:p>
          </p:txBody>
        </p:sp>
        <p:sp>
          <p:nvSpPr>
            <p:cNvPr id="16409" name="TextBox 26"/>
            <p:cNvSpPr txBox="1">
              <a:spLocks noChangeArrowheads="1"/>
            </p:cNvSpPr>
            <p:nvPr/>
          </p:nvSpPr>
          <p:spPr bwMode="auto">
            <a:xfrm>
              <a:off x="3352800" y="5366515"/>
              <a:ext cx="11811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Al/Kapton tape</a:t>
              </a:r>
            </a:p>
          </p:txBody>
        </p:sp>
        <p:cxnSp>
          <p:nvCxnSpPr>
            <p:cNvPr id="16414" name="Straight Connector 12"/>
            <p:cNvCxnSpPr>
              <a:cxnSpLocks noChangeShapeType="1"/>
            </p:cNvCxnSpPr>
            <p:nvPr/>
          </p:nvCxnSpPr>
          <p:spPr bwMode="auto">
            <a:xfrm>
              <a:off x="430212" y="5310952"/>
              <a:ext cx="2592388" cy="0"/>
            </a:xfrm>
            <a:prstGeom prst="line">
              <a:avLst/>
            </a:prstGeom>
            <a:noFill/>
            <a:ln w="28575" algn="ctr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6415" name="TextBox 26"/>
            <p:cNvSpPr txBox="1">
              <a:spLocks noChangeArrowheads="1"/>
            </p:cNvSpPr>
            <p:nvPr/>
          </p:nvSpPr>
          <p:spPr bwMode="auto">
            <a:xfrm>
              <a:off x="3354387" y="5153790"/>
              <a:ext cx="6651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/>
                <a:t>Sensor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92224" y="2761095"/>
            <a:ext cx="6684963" cy="646331"/>
          </a:xfrm>
          <a:prstGeom prst="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→ 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b="1" dirty="0" smtClean="0">
                <a:solidFill>
                  <a:schemeClr val="accent2"/>
                </a:solidFill>
              </a:rPr>
              <a:t>Challenge</a:t>
            </a:r>
            <a:r>
              <a:rPr lang="en-GB" b="1" dirty="0">
                <a:solidFill>
                  <a:schemeClr val="accent2"/>
                </a:solidFill>
              </a:rPr>
              <a:t>: </a:t>
            </a:r>
            <a:r>
              <a:rPr lang="en-GB" b="1" dirty="0" smtClean="0">
                <a:solidFill>
                  <a:schemeClr val="accent2"/>
                </a:solidFill>
              </a:rPr>
              <a:t>Is 0.5</a:t>
            </a:r>
            <a:r>
              <a:rPr lang="en-GB" b="1" dirty="0">
                <a:solidFill>
                  <a:schemeClr val="accent2"/>
                </a:solidFill>
              </a:rPr>
              <a:t>% X</a:t>
            </a:r>
            <a:r>
              <a:rPr lang="en-GB" b="1" baseline="-25000" dirty="0">
                <a:solidFill>
                  <a:schemeClr val="accent2"/>
                </a:solidFill>
              </a:rPr>
              <a:t>0</a:t>
            </a:r>
            <a:r>
              <a:rPr lang="en-GB" b="1" dirty="0">
                <a:solidFill>
                  <a:schemeClr val="accent2"/>
                </a:solidFill>
              </a:rPr>
              <a:t>/tracking layer with evaporative cooling </a:t>
            </a:r>
            <a:r>
              <a:rPr lang="en-GB" b="1" dirty="0" smtClean="0">
                <a:solidFill>
                  <a:schemeClr val="accent2"/>
                </a:solidFill>
              </a:rPr>
              <a:t>possible for </a:t>
            </a:r>
            <a:r>
              <a:rPr lang="en-GB" b="1" dirty="0">
                <a:solidFill>
                  <a:schemeClr val="accent2"/>
                </a:solidFill>
              </a:rPr>
              <a:t>a large ((2-3m)</a:t>
            </a:r>
            <a:r>
              <a:rPr lang="en-GB" b="1" baseline="30000" dirty="0">
                <a:solidFill>
                  <a:schemeClr val="accent2"/>
                </a:solidFill>
              </a:rPr>
              <a:t>3</a:t>
            </a:r>
            <a:r>
              <a:rPr lang="en-GB" b="1" dirty="0">
                <a:solidFill>
                  <a:schemeClr val="accent2"/>
                </a:solidFill>
              </a:rPr>
              <a:t>) tracker?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A7775-603A-460D-92FE-5C0FA319E4BB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Kapton microchannel cooling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Developed for ALICE by CERN:</a:t>
            </a:r>
          </a:p>
          <a:p>
            <a:pPr lvl="1" eaLnBrk="1" hangingPunct="1">
              <a:lnSpc>
                <a:spcPct val="80000"/>
              </a:lnSpc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0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200" dirty="0" smtClean="0"/>
          </a:p>
          <a:p>
            <a:pPr eaLnBrk="1" hangingPunct="1">
              <a:lnSpc>
                <a:spcPct val="80000"/>
              </a:lnSpc>
            </a:pP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Tested to 10bar</a:t>
            </a:r>
            <a:r>
              <a:rPr lang="en-GB" sz="1800" baseline="-25000" dirty="0" smtClean="0"/>
              <a:t>a</a:t>
            </a:r>
            <a:r>
              <a:rPr lang="en-GB" sz="1800" dirty="0" smtClean="0"/>
              <a:t> with water and C</a:t>
            </a:r>
            <a:r>
              <a:rPr lang="en-GB" sz="1800" baseline="-25000" dirty="0" smtClean="0"/>
              <a:t>6</a:t>
            </a:r>
            <a:r>
              <a:rPr lang="en-GB" sz="1800" dirty="0" smtClean="0"/>
              <a:t>F</a:t>
            </a:r>
            <a:r>
              <a:rPr lang="en-GB" sz="1800" baseline="-25000" dirty="0" smtClean="0"/>
              <a:t>14</a:t>
            </a:r>
            <a:r>
              <a:rPr lang="en-GB" sz="1800" dirty="0" smtClean="0"/>
              <a:t> </a:t>
            </a:r>
            <a:r>
              <a:rPr lang="en-GB" sz="1800" dirty="0" err="1" smtClean="0"/>
              <a:t>monophase</a:t>
            </a:r>
            <a:r>
              <a:rPr lang="en-GB" sz="1800" dirty="0" smtClean="0"/>
              <a:t> cooling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Requires scaling to large tracker size, can we achieve higher pressures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At Oxford we have started to look into similar photo-etched and machined structures…</a:t>
            </a:r>
          </a:p>
          <a:p>
            <a:pPr eaLnBrk="1" hangingPunct="1">
              <a:lnSpc>
                <a:spcPct val="80000"/>
              </a:lnSpc>
            </a:pPr>
            <a:endParaRPr lang="en-GB" sz="2200" dirty="0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2CA786A-9CBE-47B5-830C-0EACF503589A}" type="slidenum">
              <a:rPr lang="en-GB" sz="1400">
                <a:solidFill>
                  <a:schemeClr val="accent2"/>
                </a:solidFill>
              </a:rPr>
              <a:pPr algn="r"/>
              <a:t>4</a:t>
            </a:fld>
            <a:endParaRPr lang="en-GB" sz="1400">
              <a:solidFill>
                <a:schemeClr val="accent2"/>
              </a:solidFill>
            </a:endParaRP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875742"/>
            <a:ext cx="7713663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539749" y="4739467"/>
            <a:ext cx="79974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900" dirty="0"/>
              <a:t>G. </a:t>
            </a:r>
            <a:r>
              <a:rPr lang="en-GB" sz="900" dirty="0" err="1"/>
              <a:t>Fiorenza</a:t>
            </a:r>
            <a:r>
              <a:rPr lang="en-GB" sz="900" dirty="0"/>
              <a:t> et al., </a:t>
            </a:r>
            <a:r>
              <a:rPr lang="en-GB" sz="900" dirty="0" smtClean="0"/>
              <a:t>5th </a:t>
            </a:r>
            <a:r>
              <a:rPr lang="en-GB" sz="900" dirty="0"/>
              <a:t>IEEE International Workshop on Advances in Sensors and Interfaces (IWASI), 2013, p. 81-85, 10.1109/IWASI.2013.6576065. </a:t>
            </a:r>
          </a:p>
        </p:txBody>
      </p:sp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699405"/>
            <a:ext cx="7154862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attempts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Prototypes of 40×100mm</a:t>
            </a:r>
            <a:r>
              <a:rPr lang="en-GB" sz="2800" baseline="30000" dirty="0" smtClean="0"/>
              <a:t>2</a:t>
            </a:r>
          </a:p>
          <a:p>
            <a:r>
              <a:rPr lang="en-GB" sz="2800" dirty="0" smtClean="0"/>
              <a:t>Machined (milled with a tool at 45°)</a:t>
            </a:r>
          </a:p>
          <a:p>
            <a:r>
              <a:rPr lang="en-GB" sz="2800" dirty="0" smtClean="0"/>
              <a:t>Photo-etched as ALICE</a:t>
            </a:r>
          </a:p>
          <a:p>
            <a:pPr lvl="1"/>
            <a:r>
              <a:rPr lang="en-GB" sz="2400" dirty="0" smtClean="0"/>
              <a:t>One prototype has achieved 10bar</a:t>
            </a:r>
            <a:r>
              <a:rPr lang="en-GB" sz="2400" baseline="-25000" dirty="0" smtClean="0"/>
              <a:t>a</a:t>
            </a:r>
            <a:r>
              <a:rPr lang="en-GB" sz="2400" dirty="0" smtClean="0"/>
              <a:t> (two channels delaminated at 5bar</a:t>
            </a:r>
            <a:r>
              <a:rPr lang="en-GB" sz="2400" baseline="-25000" dirty="0" smtClean="0"/>
              <a:t>a</a:t>
            </a:r>
            <a:r>
              <a:rPr lang="en-GB" sz="2400" dirty="0" smtClean="0"/>
              <a:t>, but ultimate failure at 10bar</a:t>
            </a:r>
            <a:r>
              <a:rPr lang="en-GB" sz="2400" baseline="-25000" dirty="0" smtClean="0"/>
              <a:t>a</a:t>
            </a:r>
            <a:r>
              <a:rPr lang="en-GB" sz="2400" dirty="0" smtClean="0"/>
              <a:t>)</a:t>
            </a:r>
          </a:p>
          <a:p>
            <a:r>
              <a:rPr lang="en-GB" dirty="0" smtClean="0"/>
              <a:t>Next step is to co-cure a sample with CF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2D946-19C6-4DB6-9677-CA4ACA39D51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17"/>
          <a:stretch/>
        </p:blipFill>
        <p:spPr>
          <a:xfrm>
            <a:off x="0" y="4471194"/>
            <a:ext cx="91440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34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183171-0EEE-422D-828E-2984FCA505C8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How can we achieve stiffness?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412163" cy="30210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smtClean="0"/>
              <a:t>The key is </a:t>
            </a:r>
            <a:r>
              <a:rPr lang="en-GB" sz="2000" b="1" smtClean="0"/>
              <a:t>design for large moment of inertia</a:t>
            </a:r>
            <a:r>
              <a:rPr lang="en-GB" sz="2000" smtClean="0"/>
              <a:t> (together with high modulus)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Ladders are poor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Large cylinders are better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600" smtClean="0"/>
              <a:t>But: hoop stiffness is now the challenge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600" smtClean="0"/>
              <a:t>Also: integration of large cylinders has many disadvantages</a:t>
            </a:r>
          </a:p>
          <a:p>
            <a:pPr lvl="3" eaLnBrk="1" hangingPunct="1">
              <a:lnSpc>
                <a:spcPct val="80000"/>
              </a:lnSpc>
            </a:pPr>
            <a:r>
              <a:rPr lang="en-GB" sz="1400" smtClean="0"/>
              <a:t>Large, valuable objects – difficult to move/transport</a:t>
            </a:r>
          </a:p>
          <a:p>
            <a:pPr lvl="3" eaLnBrk="1" hangingPunct="1">
              <a:lnSpc>
                <a:spcPct val="80000"/>
              </a:lnSpc>
            </a:pPr>
            <a:r>
              <a:rPr lang="en-GB" sz="1400" smtClean="0"/>
              <a:t>Technologies get challenged late in the integration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Can one make smaller units which are clever structurally?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Yes, exploit the mouldability of CF (and Kapton-based service elements)!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Examples exist for vertex/pixel systems, need to scale by 10 in size</a:t>
            </a:r>
          </a:p>
          <a:p>
            <a:pPr lvl="1" eaLnBrk="1" hangingPunct="1">
              <a:lnSpc>
                <a:spcPct val="80000"/>
              </a:lnSpc>
            </a:pPr>
            <a:endParaRPr lang="en-GB" sz="18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And, with 50</a:t>
            </a:r>
            <a:r>
              <a:rPr lang="el-GR" sz="2000" smtClean="0">
                <a:cs typeface="Arial" charset="0"/>
              </a:rPr>
              <a:t>μ</a:t>
            </a:r>
            <a:r>
              <a:rPr lang="en-GB" sz="2000" smtClean="0">
                <a:cs typeface="Arial" charset="0"/>
              </a:rPr>
              <a:t>m sensors, the structures do not need to be flat…</a:t>
            </a:r>
            <a:endParaRPr lang="el-GR" sz="2000" smtClean="0">
              <a:cs typeface="Arial" charset="0"/>
            </a:endParaRPr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6797675" y="62023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C708079-51F8-4144-BC30-FE93EF43017C}" type="slidenum">
              <a:rPr lang="en-GB" sz="1400">
                <a:solidFill>
                  <a:schemeClr val="accent2"/>
                </a:solidFill>
              </a:rPr>
              <a:pPr algn="r"/>
              <a:t>6</a:t>
            </a:fld>
            <a:endParaRPr lang="en-GB" sz="1400">
              <a:solidFill>
                <a:schemeClr val="accent2"/>
              </a:solidFill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75" y="4168775"/>
            <a:ext cx="20891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4"/>
          <p:cNvSpPr txBox="1">
            <a:spLocks noChangeArrowheads="1"/>
          </p:cNvSpPr>
          <p:nvPr/>
        </p:nvSpPr>
        <p:spPr bwMode="auto">
          <a:xfrm rot="-5400000">
            <a:off x="2063750" y="5006975"/>
            <a:ext cx="20701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/>
              <a:t>BNL, doi:10.1016/j.nima.2013.07.005</a:t>
            </a:r>
          </a:p>
        </p:txBody>
      </p:sp>
      <p:pic>
        <p:nvPicPr>
          <p:cNvPr id="18439" name="Picture 5" descr="sector for note"/>
          <p:cNvPicPr>
            <a:picLocks noChangeAspect="1" noChangeArrowheads="1"/>
          </p:cNvPicPr>
          <p:nvPr/>
        </p:nvPicPr>
        <p:blipFill>
          <a:blip r:embed="rId3">
            <a:lum bright="14000" contrast="24000"/>
          </a:blip>
          <a:srcRect/>
          <a:stretch>
            <a:fillRect/>
          </a:stretch>
        </p:blipFill>
        <p:spPr bwMode="auto">
          <a:xfrm>
            <a:off x="3675063" y="4175125"/>
            <a:ext cx="17002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Box 7"/>
          <p:cNvSpPr txBox="1">
            <a:spLocks noChangeArrowheads="1"/>
          </p:cNvSpPr>
          <p:nvPr/>
        </p:nvSpPr>
        <p:spPr bwMode="auto">
          <a:xfrm rot="-5400000">
            <a:off x="4440238" y="5019675"/>
            <a:ext cx="2152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/>
              <a:t>STAR, doi:10.1016/j.nima.2010.12.006</a:t>
            </a:r>
          </a:p>
        </p:txBody>
      </p:sp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0113" y="4237038"/>
            <a:ext cx="203517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Box 9"/>
          <p:cNvSpPr txBox="1">
            <a:spLocks noChangeArrowheads="1"/>
          </p:cNvSpPr>
          <p:nvPr/>
        </p:nvSpPr>
        <p:spPr bwMode="auto">
          <a:xfrm rot="-5400000">
            <a:off x="7035800" y="4964113"/>
            <a:ext cx="2178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/>
              <a:t>ALICE, doi:10.1016/j.nima.2006.04.093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could this look like?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9" t="25360" r="5294" b="24934"/>
          <a:stretch/>
        </p:blipFill>
        <p:spPr>
          <a:xfrm>
            <a:off x="157163" y="1528763"/>
            <a:ext cx="4186237" cy="241458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2D946-19C6-4DB6-9677-CA4ACA39D51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621" y="1230299"/>
            <a:ext cx="4621179" cy="44962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6279" y="3508679"/>
            <a:ext cx="3197121" cy="31301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5640" y="5835095"/>
            <a:ext cx="7592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This geometry is for ATLAS upgrade dimensions, but you get the picture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8863" y="4754374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Inner: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3:2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343400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Outer: 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4:3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785215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253</TotalTime>
  <Words>492</Words>
  <Application>Microsoft Office PowerPoint</Application>
  <PresentationFormat>On-screen Show (4:3)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Presentation</vt:lpstr>
      <vt:lpstr>Ideas for LC mechanics</vt:lpstr>
      <vt:lpstr>Current Oxford activities on composite structures</vt:lpstr>
      <vt:lpstr>Our vision for future large trackers</vt:lpstr>
      <vt:lpstr>Kapton microchannel cooling</vt:lpstr>
      <vt:lpstr>First attempts</vt:lpstr>
      <vt:lpstr>How can we achieve stiffness?</vt:lpstr>
      <vt:lpstr>How could this look like?</vt:lpstr>
    </vt:vector>
  </TitlesOfParts>
  <Company>Department of Physics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Georg Viehhauser</cp:lastModifiedBy>
  <cp:revision>33</cp:revision>
  <dcterms:created xsi:type="dcterms:W3CDTF">2013-09-12T13:24:40Z</dcterms:created>
  <dcterms:modified xsi:type="dcterms:W3CDTF">2014-11-20T11:38:56Z</dcterms:modified>
</cp:coreProperties>
</file>