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9" r:id="rId4"/>
    <p:sldId id="257" r:id="rId5"/>
    <p:sldId id="258" r:id="rId6"/>
    <p:sldId id="259" r:id="rId7"/>
    <p:sldId id="264" r:id="rId8"/>
    <p:sldId id="260" r:id="rId9"/>
    <p:sldId id="261" r:id="rId10"/>
    <p:sldId id="262" r:id="rId11"/>
    <p:sldId id="263" r:id="rId12"/>
    <p:sldId id="270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420" autoAdjust="0"/>
  </p:normalViewPr>
  <p:slideViewPr>
    <p:cSldViewPr snapToGrid="0" snapToObjects="1">
      <p:cViewPr>
        <p:scale>
          <a:sx n="100" d="100"/>
          <a:sy n="100" d="100"/>
        </p:scale>
        <p:origin x="-824" y="-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817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994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738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006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71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1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7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5057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98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406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018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66378-8FA7-9142-9C07-E95881EB8C2A}" type="datetimeFigureOut">
              <a:t>2014/11/25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8496C-1535-6449-B789-35D93C34A83B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99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tiff"/><Relationship Id="rId3" Type="http://schemas.openxmlformats.org/officeDocument/2006/relationships/image" Target="../media/image12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tiff"/><Relationship Id="rId3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b="1"/>
              <a:t>STF CM-1/CM-2a cool-down test</a:t>
            </a:r>
            <a:endParaRPr kumimoji="1" lang="ja-JP" altLang="en-US" b="1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569924"/>
            <a:ext cx="6400800" cy="1068875"/>
          </a:xfrm>
        </p:spPr>
        <p:txBody>
          <a:bodyPr/>
          <a:lstStyle/>
          <a:p>
            <a:r>
              <a:rPr kumimoji="1" lang="en-US" altLang="ja-JP"/>
              <a:t>H. Hayano 11252014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490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CM-1-Quad-feedthroug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73" y="1067683"/>
            <a:ext cx="7089517" cy="531713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554382" y="349247"/>
            <a:ext cx="3898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Current feedthrough adapter</a:t>
            </a:r>
            <a:endParaRPr kumimoji="1" lang="ja-JP" altLang="en-US" sz="2400" b="1"/>
          </a:p>
        </p:txBody>
      </p:sp>
    </p:spTree>
    <p:extLst>
      <p:ext uri="{BB962C8B-B14F-4D97-AF65-F5344CB8AC3E}">
        <p14:creationId xmlns:p14="http://schemas.microsoft.com/office/powerpoint/2010/main" val="3479720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SC-quad-temp-tren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5025"/>
            <a:ext cx="9144000" cy="322592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337300" y="1155700"/>
            <a:ext cx="9797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/>
              <a:t>SC-coil#1-temp</a:t>
            </a:r>
            <a:endParaRPr kumimoji="1" lang="ja-JP" altLang="en-US" sz="1000" b="1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337300" y="1866900"/>
            <a:ext cx="9882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/>
              <a:t>SC-coil#2-temp</a:t>
            </a:r>
            <a:endParaRPr kumimoji="1" lang="ja-JP" altLang="en-US" sz="1000" b="1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37300" y="1490821"/>
            <a:ext cx="9882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/>
              <a:t>SC-coil#3-temp</a:t>
            </a:r>
            <a:endParaRPr kumimoji="1" lang="ja-JP" altLang="en-US" sz="1000" b="1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28759" y="2372042"/>
            <a:ext cx="9882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/>
              <a:t>SC-coil#4-temp</a:t>
            </a:r>
            <a:endParaRPr kumimoji="1" lang="ja-JP" altLang="en-US" sz="1000" b="1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20218" y="2884963"/>
            <a:ext cx="11145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/>
              <a:t>80K-anchor-temp</a:t>
            </a:r>
            <a:endParaRPr kumimoji="1" lang="ja-JP" altLang="en-US" sz="1000" b="1"/>
          </a:p>
        </p:txBody>
      </p:sp>
      <p:sp>
        <p:nvSpPr>
          <p:cNvPr id="9" name="円/楕円 8"/>
          <p:cNvSpPr/>
          <p:nvPr/>
        </p:nvSpPr>
        <p:spPr>
          <a:xfrm>
            <a:off x="0" y="3131184"/>
            <a:ext cx="1498600" cy="4375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0" y="768984"/>
            <a:ext cx="1498600" cy="4375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 descr="SC-quad-temp-expand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0" y="3940954"/>
            <a:ext cx="4356100" cy="2857287"/>
          </a:xfrm>
          <a:prstGeom prst="rect">
            <a:avLst/>
          </a:prstGeom>
        </p:spPr>
      </p:pic>
      <p:cxnSp>
        <p:nvCxnSpPr>
          <p:cNvPr id="13" name="直線コネクタ 12"/>
          <p:cNvCxnSpPr/>
          <p:nvPr/>
        </p:nvCxnSpPr>
        <p:spPr>
          <a:xfrm>
            <a:off x="8305800" y="3131184"/>
            <a:ext cx="0" cy="14916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>
            <a:off x="6959600" y="4622800"/>
            <a:ext cx="1346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220657" y="112067"/>
            <a:ext cx="7627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Trial for more cool-down by increasing LHe level of 2k-pipe</a:t>
            </a:r>
            <a:endParaRPr kumimoji="1" lang="ja-JP" altLang="en-US" sz="2400" b="1"/>
          </a:p>
        </p:txBody>
      </p:sp>
      <p:sp>
        <p:nvSpPr>
          <p:cNvPr id="17" name="下矢印 16"/>
          <p:cNvSpPr/>
          <p:nvPr/>
        </p:nvSpPr>
        <p:spPr>
          <a:xfrm>
            <a:off x="7317055" y="573732"/>
            <a:ext cx="414165" cy="440675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1597" y="4186535"/>
            <a:ext cx="2416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T</a:t>
            </a:r>
            <a:r>
              <a:rPr kumimoji="1" lang="en-US" altLang="ja-JP"/>
              <a:t>arget coil temperature</a:t>
            </a:r>
          </a:p>
          <a:p>
            <a:r>
              <a:rPr lang="en-US" altLang="ja-JP"/>
              <a:t>is </a:t>
            </a:r>
            <a:r>
              <a:rPr kumimoji="1" lang="en-US" altLang="ja-JP"/>
              <a:t>6K</a:t>
            </a:r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05871" y="5410200"/>
            <a:ext cx="19861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Temp. reached:</a:t>
            </a:r>
          </a:p>
          <a:p>
            <a:r>
              <a:rPr lang="en-US" altLang="ja-JP"/>
              <a:t>   coil=7 – 9K</a:t>
            </a:r>
          </a:p>
          <a:p>
            <a:r>
              <a:rPr lang="en-US" altLang="ja-JP"/>
              <a:t>   2K anchor=7K</a:t>
            </a:r>
          </a:p>
          <a:p>
            <a:r>
              <a:rPr kumimoji="1" lang="en-US" altLang="ja-JP"/>
              <a:t>   80K anchor=103K</a:t>
            </a:r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556500" y="566984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Only 0.5K improvement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88590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/>
              <a:t>A preliminary Test </a:t>
            </a:r>
            <a:br>
              <a:rPr lang="en-US" altLang="ja-JP" b="1" dirty="0" smtClean="0"/>
            </a:br>
            <a:r>
              <a:rPr lang="en-US" altLang="ja-JP" sz="3600" b="1" dirty="0" smtClean="0"/>
              <a:t>Nov. 14, 2014, NK and AY</a:t>
            </a:r>
            <a:endParaRPr kumimoji="1" lang="ja-JP" altLang="en-US" sz="3600" b="1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1529981"/>
              </p:ext>
            </p:extLst>
          </p:nvPr>
        </p:nvGraphicFramePr>
        <p:xfrm>
          <a:off x="457200" y="1600200"/>
          <a:ext cx="8229601" cy="5090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925"/>
                <a:gridCol w="1806841"/>
                <a:gridCol w="875862"/>
                <a:gridCol w="884620"/>
                <a:gridCol w="919655"/>
                <a:gridCol w="945931"/>
                <a:gridCol w="963449"/>
                <a:gridCol w="1084318"/>
              </a:tblGrid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Time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Action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Lead-Q1</a:t>
                      </a:r>
                    </a:p>
                    <a:p>
                      <a:r>
                        <a:rPr kumimoji="1" lang="en-US" altLang="ja-JP" sz="1400" dirty="0" smtClean="0"/>
                        <a:t>DV+~Q1+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Q1</a:t>
                      </a:r>
                    </a:p>
                    <a:p>
                      <a:r>
                        <a:rPr kumimoji="1" lang="en-US" altLang="ja-JP" sz="1400" dirty="0" smtClean="0"/>
                        <a:t>Q1+~Q1-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Q4</a:t>
                      </a:r>
                    </a:p>
                    <a:p>
                      <a:r>
                        <a:rPr kumimoji="1" lang="en-US" altLang="ja-JP" sz="1400" dirty="0" smtClean="0"/>
                        <a:t>Q4+~Q4^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Lead-Q4</a:t>
                      </a:r>
                    </a:p>
                    <a:p>
                      <a:r>
                        <a:rPr kumimoji="1" lang="en-US" altLang="ja-JP" sz="1400" dirty="0" smtClean="0"/>
                        <a:t>Q4-~DV-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Total</a:t>
                      </a:r>
                    </a:p>
                    <a:p>
                      <a:r>
                        <a:rPr kumimoji="1" lang="en-US" altLang="ja-JP" sz="1400" baseline="0" dirty="0" smtClean="0"/>
                        <a:t>DV+~DV-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Note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19:26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 </a:t>
                      </a:r>
                      <a:r>
                        <a:rPr kumimoji="1" lang="en-US" altLang="ja-JP" sz="1400" dirty="0" smtClean="0">
                          <a:sym typeface="Wingdings"/>
                        </a:rPr>
                        <a:t> 1 A (@ 10 mA/s)</a:t>
                      </a:r>
                      <a:r>
                        <a:rPr kumimoji="1" lang="en-US" altLang="ja-JP" sz="1400" baseline="0" dirty="0" smtClean="0">
                          <a:sym typeface="Wingdings"/>
                        </a:rPr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(+ 0.3)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1.3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-1.3 mV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19:40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 </a:t>
                      </a:r>
                      <a:r>
                        <a:rPr kumimoji="1" lang="en-US" altLang="ja-JP" sz="1400" dirty="0" smtClean="0">
                          <a:sym typeface="Wingdings"/>
                        </a:rPr>
                        <a:t> 2 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-1.1?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+0.2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+0.3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-1.3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-1.3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19:50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 </a:t>
                      </a:r>
                      <a:r>
                        <a:rPr kumimoji="1" lang="en-US" altLang="ja-JP" sz="1400" dirty="0" smtClean="0">
                          <a:sym typeface="Wingdings"/>
                        </a:rPr>
                        <a:t> 3 A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-1.9?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+0.3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+0.7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-2.1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-2.2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19:57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 </a:t>
                      </a:r>
                      <a:r>
                        <a:rPr kumimoji="1" lang="en-US" altLang="ja-JP" sz="1400" dirty="0" smtClean="0">
                          <a:sym typeface="Wingdings"/>
                        </a:rPr>
                        <a:t> 4 A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- 2.9?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+0.5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+1.4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-3.2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-3.2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20:10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 </a:t>
                      </a:r>
                      <a:r>
                        <a:rPr kumimoji="1" lang="en-US" altLang="ja-JP" sz="1400" dirty="0" smtClean="0">
                          <a:sym typeface="Wingdings"/>
                        </a:rPr>
                        <a:t> up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Quench at &gt; 4.6</a:t>
                      </a:r>
                      <a:r>
                        <a:rPr kumimoji="1" lang="en-US" altLang="ja-JP" sz="1400" baseline="0" dirty="0" smtClean="0"/>
                        <a:t>  A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20:20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 </a:t>
                      </a:r>
                      <a:r>
                        <a:rPr kumimoji="1" lang="en-US" altLang="ja-JP" sz="1400" dirty="0" smtClean="0">
                          <a:sym typeface="Wingdings"/>
                        </a:rPr>
                        <a:t> 2 A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-1.1?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+0.2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+0.4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-1.3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-1.3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20:28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 </a:t>
                      </a:r>
                      <a:r>
                        <a:rPr kumimoji="1" lang="en-US" altLang="ja-JP" sz="1400" dirty="0" smtClean="0">
                          <a:sym typeface="Wingdings"/>
                        </a:rPr>
                        <a:t> 4 A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-2.9?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-0.5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+1.4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-3.1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-2.9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20:38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</a:t>
                      </a:r>
                      <a:r>
                        <a:rPr kumimoji="1" lang="en-US" altLang="ja-JP" sz="1400" baseline="0" dirty="0" smtClean="0"/>
                        <a:t> A </a:t>
                      </a:r>
                      <a:r>
                        <a:rPr kumimoji="1" lang="en-US" altLang="ja-JP" sz="1400" baseline="0" dirty="0" smtClean="0">
                          <a:sym typeface="Wingdings"/>
                        </a:rPr>
                        <a:t> up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20:40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Quench at &gt; 4.6  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21:00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 </a:t>
                      </a:r>
                      <a:r>
                        <a:rPr kumimoji="1" lang="en-US" altLang="ja-JP" sz="1400" dirty="0" smtClean="0">
                          <a:sym typeface="Wingdings"/>
                        </a:rPr>
                        <a:t> 2 A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-1.0?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+0.2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+0.3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-1.2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-1.2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21:10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 </a:t>
                      </a:r>
                      <a:r>
                        <a:rPr kumimoji="1" lang="en-US" altLang="ja-JP" sz="1400" dirty="0" smtClean="0">
                          <a:sym typeface="Wingdings"/>
                        </a:rPr>
                        <a:t> 0 A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+0.2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-0.1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20:15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end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86462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円/楕円 2"/>
          <p:cNvSpPr/>
          <p:nvPr/>
        </p:nvSpPr>
        <p:spPr>
          <a:xfrm>
            <a:off x="1041400" y="3632200"/>
            <a:ext cx="20447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1041400" y="4826000"/>
            <a:ext cx="20447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457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b="1" dirty="0" smtClean="0"/>
              <a:t>Test </a:t>
            </a:r>
            <a:r>
              <a:rPr lang="en-US" altLang="ja-JP" b="1" dirty="0"/>
              <a:t> with Mike Tartaglia(FNAL)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en-US" altLang="ja-JP" sz="3600" b="1" dirty="0" smtClean="0"/>
              <a:t>Nov. 17,18,19 2014, NK and AY</a:t>
            </a:r>
            <a:endParaRPr lang="ja-JP" altLang="en-US" sz="36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7126" y="1930400"/>
            <a:ext cx="875687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Both"/>
            </a:pPr>
            <a:r>
              <a:rPr kumimoji="1" lang="en-US" altLang="ja-JP" sz="2400" b="1"/>
              <a:t>Coil temperature was around 8K ( higher than expected 6K )</a:t>
            </a:r>
          </a:p>
          <a:p>
            <a:endParaRPr kumimoji="1" lang="en-US" altLang="ja-JP" sz="2400" b="1"/>
          </a:p>
          <a:p>
            <a:r>
              <a:rPr kumimoji="1" lang="en-US" altLang="ja-JP" sz="2400" b="1"/>
              <a:t>(2) Heat load was 2.7W ( consistent with calculated value 2.6W )</a:t>
            </a:r>
          </a:p>
          <a:p>
            <a:endParaRPr lang="en-US" altLang="ja-JP" sz="2400" b="1"/>
          </a:p>
          <a:p>
            <a:r>
              <a:rPr kumimoji="1" lang="en-US" altLang="ja-JP" sz="2400" b="1"/>
              <a:t>(3) Quench happened at 7A ( smaller than expected operation 50A )</a:t>
            </a:r>
          </a:p>
          <a:p>
            <a:endParaRPr lang="en-US" altLang="ja-JP" sz="2400" b="1"/>
          </a:p>
          <a:p>
            <a:r>
              <a:rPr kumimoji="1" lang="en-US" altLang="ja-JP" sz="2400" b="1"/>
              <a:t>(4) Excitation speed 1.5A/sec</a:t>
            </a:r>
            <a:endParaRPr kumimoji="1" lang="ja-JP" altLang="en-US" sz="2400" b="1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5500" y="5740400"/>
            <a:ext cx="7185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We will improve the heat load by introducing HTS leads.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3569458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quad-lead-improv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7297"/>
            <a:ext cx="9144000" cy="561176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431001" y="224138"/>
            <a:ext cx="7099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/>
              <a:t>2015 Improvement plan for more Heat-load-reduction</a:t>
            </a:r>
            <a:endParaRPr kumimoji="1" lang="ja-JP" altLang="en-US" sz="2400" b="1"/>
          </a:p>
        </p:txBody>
      </p:sp>
      <p:sp>
        <p:nvSpPr>
          <p:cNvPr id="4" name="円/楕円 3"/>
          <p:cNvSpPr/>
          <p:nvPr/>
        </p:nvSpPr>
        <p:spPr>
          <a:xfrm>
            <a:off x="3436587" y="1270115"/>
            <a:ext cx="1543974" cy="8093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3128285" y="2540232"/>
            <a:ext cx="1543974" cy="3113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4071609" y="5790235"/>
            <a:ext cx="908952" cy="3113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4980561" y="5827591"/>
            <a:ext cx="1469266" cy="610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6586793" y="5918916"/>
            <a:ext cx="1145529" cy="610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200" y="6126937"/>
            <a:ext cx="4676881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/>
              <a:t>Introducing HTS-lead (High-Tc-Superconducter),</a:t>
            </a:r>
          </a:p>
          <a:p>
            <a:r>
              <a:rPr kumimoji="1" lang="en-US" altLang="ja-JP"/>
              <a:t>With more strong connection to 5K &amp; 80K shield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123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254500" y="6337300"/>
            <a:ext cx="128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End of Slide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562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98057" y="429129"/>
            <a:ext cx="817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Cool-down test of CM-1( 8 cavities + quad ) + CM-2a(4 cavities)</a:t>
            </a:r>
            <a:endParaRPr kumimoji="1" lang="ja-JP" altLang="en-US" sz="2400" b="1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57981" y="890794"/>
            <a:ext cx="6820647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Start cool-down : 7 October, 2014</a:t>
            </a:r>
          </a:p>
          <a:p>
            <a:r>
              <a:rPr lang="en-US" altLang="ja-JP"/>
              <a:t>Reached to 4K : 17 October, 2014</a:t>
            </a:r>
          </a:p>
          <a:p>
            <a:r>
              <a:rPr kumimoji="1" lang="en-US" altLang="ja-JP"/>
              <a:t>Will stop cool-down : 28 November, 2014</a:t>
            </a:r>
          </a:p>
          <a:p>
            <a:endParaRPr kumimoji="1" lang="en-US" altLang="ja-JP"/>
          </a:p>
          <a:p>
            <a:r>
              <a:rPr lang="en-US" altLang="ja-JP"/>
              <a:t>Cavities low-power-test at 2K : from 20 October to 28 November, 2014</a:t>
            </a:r>
          </a:p>
          <a:p>
            <a:r>
              <a:rPr kumimoji="1" lang="en-US" altLang="ja-JP"/>
              <a:t>Quad test : 17, 18, 19 November 2014</a:t>
            </a: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98057" y="3037378"/>
            <a:ext cx="3018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Cavity low-power-test</a:t>
            </a:r>
            <a:endParaRPr kumimoji="1" lang="ja-JP" altLang="en-US" sz="2400" b="1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57981" y="3499043"/>
            <a:ext cx="670432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Tuner: tuning-range excursion measurement</a:t>
            </a:r>
          </a:p>
          <a:p>
            <a:r>
              <a:rPr lang="en-US" altLang="ja-JP"/>
              <a:t>Input coupler: coupling-range excursion measurement</a:t>
            </a:r>
          </a:p>
          <a:p>
            <a:r>
              <a:rPr kumimoji="1" lang="en-US" altLang="ja-JP"/>
              <a:t>QL, Qt, Qin, QHOM</a:t>
            </a:r>
          </a:p>
          <a:p>
            <a:r>
              <a:rPr lang="en-US" altLang="ja-JP"/>
              <a:t>Piezo: tuning-range excursion measurement</a:t>
            </a:r>
          </a:p>
          <a:p>
            <a:r>
              <a:rPr kumimoji="1" lang="en-US" altLang="ja-JP"/>
              <a:t>Piezo: Pulse response</a:t>
            </a:r>
          </a:p>
          <a:p>
            <a:r>
              <a:rPr lang="en-US" altLang="ja-JP"/>
              <a:t>Heat-load: measurement, by using heater for intentional high heating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0459" y="5493418"/>
            <a:ext cx="5992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Cavity position monitering by stretched wires</a:t>
            </a:r>
            <a:endParaRPr kumimoji="1" lang="ja-JP" altLang="en-US" sz="2400" b="1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57981" y="5956879"/>
            <a:ext cx="4185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5 wire-sensors in CM-1 GRP</a:t>
            </a:r>
          </a:p>
          <a:p>
            <a:r>
              <a:rPr lang="en-US" altLang="ja-JP"/>
              <a:t>18 wire-sensors in CM-1 cavities &amp; magnet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96645" y="6418544"/>
            <a:ext cx="25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No wire sensors in CM-2a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6265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CM1-lowpowerMea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946" y="1559558"/>
            <a:ext cx="6462279" cy="484671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399445" y="635057"/>
            <a:ext cx="6167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Cavity low-power-test close to the cryomodule</a:t>
            </a:r>
            <a:endParaRPr kumimoji="1" lang="ja-JP" altLang="en-US" sz="2400" b="1"/>
          </a:p>
        </p:txBody>
      </p:sp>
    </p:spTree>
    <p:extLst>
      <p:ext uri="{BB962C8B-B14F-4D97-AF65-F5344CB8AC3E}">
        <p14:creationId xmlns:p14="http://schemas.microsoft.com/office/powerpoint/2010/main" val="850769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4" y="494974"/>
            <a:ext cx="9114099" cy="636302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250028" y="46697"/>
            <a:ext cx="7300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Conduction-cooled quadrupole magnet ( FNAL magnet )</a:t>
            </a:r>
            <a:endParaRPr kumimoji="1" lang="ja-JP" altLang="en-US" sz="2400" b="1"/>
          </a:p>
        </p:txBody>
      </p:sp>
    </p:spTree>
    <p:extLst>
      <p:ext uri="{BB962C8B-B14F-4D97-AF65-F5344CB8AC3E}">
        <p14:creationId xmlns:p14="http://schemas.microsoft.com/office/powerpoint/2010/main" val="3462043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37" y="494971"/>
            <a:ext cx="9087376" cy="636302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562529" y="34243"/>
            <a:ext cx="4549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SC lead extracted from side panel</a:t>
            </a:r>
            <a:endParaRPr kumimoji="1" lang="ja-JP" altLang="en-US" sz="2400" b="1"/>
          </a:p>
        </p:txBody>
      </p:sp>
    </p:spTree>
    <p:extLst>
      <p:ext uri="{BB962C8B-B14F-4D97-AF65-F5344CB8AC3E}">
        <p14:creationId xmlns:p14="http://schemas.microsoft.com/office/powerpoint/2010/main" val="85026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47" y="796935"/>
            <a:ext cx="9145447" cy="53145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22571" y="230484"/>
            <a:ext cx="7551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Thermal conductor blades(pure Al) for Coils and SC wiring</a:t>
            </a:r>
            <a:endParaRPr kumimoji="1" lang="ja-JP" altLang="en-US" sz="2400" b="1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121414" y="2088902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2 phase pipe</a:t>
            </a:r>
            <a:endParaRPr kumimoji="1" lang="ja-JP" altLang="en-US" sz="120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55659" y="933908"/>
            <a:ext cx="1328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Copper adapter</a:t>
            </a:r>
            <a:endParaRPr kumimoji="1" lang="ja-JP" altLang="en-US" sz="1400"/>
          </a:p>
        </p:txBody>
      </p:sp>
      <p:cxnSp>
        <p:nvCxnSpPr>
          <p:cNvPr id="7" name="直線矢印コネクタ 6"/>
          <p:cNvCxnSpPr>
            <a:stCxn id="5" idx="2"/>
          </p:cNvCxnSpPr>
          <p:nvPr/>
        </p:nvCxnSpPr>
        <p:spPr>
          <a:xfrm flipH="1">
            <a:off x="4955659" y="1241685"/>
            <a:ext cx="664474" cy="6385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621665" y="4109119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Beam pipe</a:t>
            </a:r>
            <a:endParaRPr kumimoji="1" lang="ja-JP" altLang="en-US" sz="120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44066" y="1422438"/>
            <a:ext cx="44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GRP</a:t>
            </a:r>
            <a:endParaRPr kumimoji="1" lang="ja-JP" altLang="en-US" sz="120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288869" y="2088902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AL strips</a:t>
            </a:r>
            <a:endParaRPr kumimoji="1" lang="ja-JP" altLang="en-US" sz="120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065188" y="2876302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AL strips</a:t>
            </a:r>
            <a:endParaRPr kumimoji="1" lang="ja-JP" altLang="en-US" sz="120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92588" y="4253436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AL strips attached to the coil-case,</a:t>
            </a:r>
          </a:p>
          <a:p>
            <a:r>
              <a:rPr lang="en-US" altLang="ja-JP" sz="1200"/>
              <a:t>then, laparound quad body,</a:t>
            </a:r>
          </a:p>
          <a:p>
            <a:r>
              <a:rPr lang="en-US" altLang="ja-JP" sz="1200"/>
              <a:t>t</a:t>
            </a:r>
            <a:r>
              <a:rPr kumimoji="1" lang="en-US" altLang="ja-JP" sz="1200"/>
              <a:t>o 2-phase pipe adapter.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2357152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Unknown-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363" y="1043170"/>
            <a:ext cx="7172008" cy="537900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24125" y="213802"/>
            <a:ext cx="8223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This copper block was welded upstream/downstream reversely!</a:t>
            </a:r>
          </a:p>
          <a:p>
            <a:r>
              <a:rPr lang="en-US" altLang="ja-JP"/>
              <a:t>  So, we need different AL conductor adapter to touch SC wires, from the planned one.</a:t>
            </a:r>
            <a:endParaRPr kumimoji="1" lang="ja-JP" altLang="en-US"/>
          </a:p>
        </p:txBody>
      </p:sp>
      <p:cxnSp>
        <p:nvCxnSpPr>
          <p:cNvPr id="5" name="直線矢印コネクタ 4"/>
          <p:cNvCxnSpPr>
            <a:stCxn id="3" idx="2"/>
          </p:cNvCxnSpPr>
          <p:nvPr/>
        </p:nvCxnSpPr>
        <p:spPr>
          <a:xfrm flipH="1">
            <a:off x="3175117" y="860133"/>
            <a:ext cx="1160621" cy="9329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V="1">
            <a:off x="809341" y="3237549"/>
            <a:ext cx="1755648" cy="15565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92250" y="4794652"/>
            <a:ext cx="13325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No bolt taps</a:t>
            </a:r>
          </a:p>
          <a:p>
            <a:r>
              <a:rPr lang="en-US" altLang="ja-JP"/>
              <a:t>in this side.</a:t>
            </a:r>
          </a:p>
          <a:p>
            <a:r>
              <a:rPr kumimoji="1" lang="en-US" altLang="ja-JP"/>
              <a:t>But</a:t>
            </a:r>
          </a:p>
          <a:p>
            <a:r>
              <a:rPr lang="en-US" altLang="ja-JP"/>
              <a:t>other side.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144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Unknown-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300" y="734675"/>
            <a:ext cx="4125540" cy="5500720"/>
          </a:xfrm>
          <a:prstGeom prst="rect">
            <a:avLst/>
          </a:prstGeom>
        </p:spPr>
      </p:pic>
      <p:pic>
        <p:nvPicPr>
          <p:cNvPr id="4" name="図 3" descr="Unknown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7088"/>
            <a:ext cx="5495532" cy="412164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581329" y="461316"/>
            <a:ext cx="2792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/>
              <a:t>Pictures of SC wiring</a:t>
            </a:r>
            <a:endParaRPr kumimoji="1" lang="ja-JP" altLang="en-US" sz="2400" b="1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53200" y="6235395"/>
            <a:ext cx="1777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See from bottom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382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wiring-from-bottom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0843"/>
            <a:ext cx="4579402" cy="3595546"/>
          </a:xfrm>
          <a:prstGeom prst="rect">
            <a:avLst/>
          </a:prstGeom>
        </p:spPr>
      </p:pic>
      <p:pic>
        <p:nvPicPr>
          <p:cNvPr id="3" name="図 2" descr="quad-feedthrough-0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755" y="522989"/>
            <a:ext cx="4500245" cy="59240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16636" y="5471838"/>
            <a:ext cx="2872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SC wiring (see from bottom)</a:t>
            </a:r>
            <a:endParaRPr kumimoji="1" lang="ja-JP" altLang="en-US" b="1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81601" y="153657"/>
            <a:ext cx="2549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SC wiring (see from side)</a:t>
            </a:r>
            <a:endParaRPr kumimoji="1" lang="ja-JP" altLang="en-US" b="1"/>
          </a:p>
        </p:txBody>
      </p:sp>
      <p:sp>
        <p:nvSpPr>
          <p:cNvPr id="6" name="上矢印 5"/>
          <p:cNvSpPr/>
          <p:nvPr/>
        </p:nvSpPr>
        <p:spPr>
          <a:xfrm>
            <a:off x="6263057" y="6471985"/>
            <a:ext cx="336188" cy="25215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左矢印 6"/>
          <p:cNvSpPr/>
          <p:nvPr/>
        </p:nvSpPr>
        <p:spPr>
          <a:xfrm>
            <a:off x="7745342" y="5326389"/>
            <a:ext cx="311285" cy="28951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 flipH="1" flipV="1">
            <a:off x="7745342" y="4121649"/>
            <a:ext cx="311285" cy="1319923"/>
          </a:xfrm>
          <a:prstGeom prst="straightConnector1">
            <a:avLst/>
          </a:prstGeom>
          <a:ln w="952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6" idx="2"/>
          </p:cNvCxnSpPr>
          <p:nvPr/>
        </p:nvCxnSpPr>
        <p:spPr>
          <a:xfrm flipH="1" flipV="1">
            <a:off x="3473942" y="5441572"/>
            <a:ext cx="2957209" cy="1282568"/>
          </a:xfrm>
          <a:prstGeom prst="straightConnector1">
            <a:avLst/>
          </a:prstGeom>
          <a:ln w="952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7599259" y="5755602"/>
            <a:ext cx="74464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7599259" y="5800568"/>
            <a:ext cx="1593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SC-wire connection</a:t>
            </a:r>
            <a:endParaRPr kumimoji="1" lang="ja-JP" altLang="en-US" sz="140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056627" y="4416268"/>
            <a:ext cx="1180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Current </a:t>
            </a:r>
          </a:p>
          <a:p>
            <a:r>
              <a:rPr kumimoji="1" lang="en-US" altLang="ja-JP" sz="1400"/>
              <a:t>Feed-through</a:t>
            </a:r>
            <a:endParaRPr kumimoji="1" lang="ja-JP" altLang="en-US" sz="140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657976" y="4412936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2K Anchor</a:t>
            </a:r>
            <a:endParaRPr kumimoji="1" lang="ja-JP" altLang="en-US" sz="140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657976" y="6033158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80</a:t>
            </a:r>
            <a:r>
              <a:rPr kumimoji="1" lang="en-US" altLang="ja-JP" sz="1400"/>
              <a:t>K Anchor</a:t>
            </a:r>
            <a:endParaRPr kumimoji="1" lang="ja-JP" altLang="en-US" sz="140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818032" y="2241236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2K Anchor</a:t>
            </a:r>
            <a:endParaRPr kumimoji="1" lang="ja-JP" altLang="en-US" sz="140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092260" y="1566408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2K Pipe with AL adapter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07095533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717</Words>
  <Application>Microsoft Macintosh PowerPoint</Application>
  <PresentationFormat>画面に合わせる (4:3)</PresentationFormat>
  <Paragraphs>154</Paragraphs>
  <Slides>15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ホワイト</vt:lpstr>
      <vt:lpstr>STF CM-1/CM-2a cool-down test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A preliminary Test  Nov. 14, 2014, NK and AY</vt:lpstr>
      <vt:lpstr>PowerPoint プレゼンテーション</vt:lpstr>
      <vt:lpstr>PowerPoint プレゼンテーション</vt:lpstr>
      <vt:lpstr>PowerPoint プレゼンテーション</vt:lpstr>
    </vt:vector>
  </TitlesOfParts>
  <Company>KEK ATF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 CM-1 quad testing</dc:title>
  <dc:creator>早野 仁司</dc:creator>
  <cp:lastModifiedBy>早野 仁司</cp:lastModifiedBy>
  <cp:revision>17</cp:revision>
  <dcterms:created xsi:type="dcterms:W3CDTF">2014-11-24T14:36:07Z</dcterms:created>
  <dcterms:modified xsi:type="dcterms:W3CDTF">2014-11-25T13:50:38Z</dcterms:modified>
</cp:coreProperties>
</file>