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143BD-0AC4-4802-A123-F361AEDBDE4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22751-1CB7-460D-BE9B-723FE427CD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58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22751-1CB7-460D-BE9B-723FE427CDC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002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40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69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57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84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1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71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0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97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516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2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411E8-9FFA-4B79-A537-843E942E16FC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42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ALCW2015 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IOC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74372" y="1459856"/>
            <a:ext cx="494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November 21, 2015: 23:00-24:00 (JST)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6549" y="2370823"/>
            <a:ext cx="8910901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Agenda</a:t>
            </a:r>
          </a:p>
          <a:p>
            <a:endParaRPr lang="en-US" altLang="ja-JP" sz="2000" dirty="0"/>
          </a:p>
          <a:p>
            <a:pPr marL="342900" indent="-342900">
              <a:buAutoNum type="arabicPeriod"/>
            </a:pPr>
            <a:r>
              <a:rPr kumimoji="1" lang="en-US" altLang="ja-JP" sz="2000" dirty="0" smtClean="0"/>
              <a:t>Report on preparation done for ALCW2015 up to now by KEK and  LOC </a:t>
            </a:r>
          </a:p>
          <a:p>
            <a:pPr marL="342900" indent="-342900">
              <a:buAutoNum type="arabicPeriod"/>
            </a:pPr>
            <a:r>
              <a:rPr lang="en-US" altLang="ja-JP" sz="2000" dirty="0" smtClean="0"/>
              <a:t>Discussion and decision on the basic concept and the overall structure of the WS</a:t>
            </a:r>
          </a:p>
          <a:p>
            <a:pPr marL="342900" indent="-342900">
              <a:buAutoNum type="arabicPeriod"/>
            </a:pPr>
            <a:r>
              <a:rPr lang="en-US" altLang="ja-JP" sz="2000" dirty="0" smtClean="0"/>
              <a:t>To-do list</a:t>
            </a:r>
          </a:p>
          <a:p>
            <a:endParaRPr kumimoji="1" lang="en-US" altLang="ja-JP" dirty="0" smtClean="0"/>
          </a:p>
          <a:p>
            <a:pPr marL="342900" indent="-342900">
              <a:buAutoNum type="arabicPeriod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889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5837" y="30589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Plan of ALCW2015 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25837" y="1356152"/>
            <a:ext cx="8069301" cy="411909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altLang="ja-JP" sz="5000" dirty="0" smtClean="0"/>
              <a:t>1. Co-hosted </a:t>
            </a:r>
            <a:r>
              <a:rPr lang="en-US" altLang="ja-JP" sz="5000" dirty="0"/>
              <a:t>by LCC, KEK and </a:t>
            </a:r>
            <a:r>
              <a:rPr lang="en-US" altLang="ja-JP" sz="5000" dirty="0" smtClean="0"/>
              <a:t>ACFA</a:t>
            </a:r>
          </a:p>
          <a:p>
            <a:pPr marL="0" indent="0">
              <a:buNone/>
            </a:pPr>
            <a:endParaRPr lang="en-US" altLang="ja-JP" sz="5000" dirty="0" smtClean="0"/>
          </a:p>
          <a:p>
            <a:pPr marL="0" indent="0">
              <a:buNone/>
            </a:pPr>
            <a:r>
              <a:rPr lang="en-US" altLang="ja-JP" sz="5000" dirty="0" smtClean="0"/>
              <a:t>2. Date</a:t>
            </a:r>
            <a:r>
              <a:rPr lang="en-US" altLang="ja-JP" sz="5000" dirty="0"/>
              <a:t>: April 20 (Mon) – April 24 (Fri) 2015, Venue: KEK</a:t>
            </a:r>
          </a:p>
          <a:p>
            <a:pPr marL="0" indent="0">
              <a:buNone/>
            </a:pPr>
            <a:r>
              <a:rPr lang="en-US" altLang="ja-JP" sz="5000" dirty="0"/>
              <a:t>       An ILC event is scheduled on April 22 (Wed) at the University of Tokyo </a:t>
            </a:r>
            <a:r>
              <a:rPr lang="en-US" altLang="ja-JP" sz="5000" dirty="0" smtClean="0"/>
              <a:t>including the industrial  sector </a:t>
            </a:r>
            <a:r>
              <a:rPr lang="en-US" altLang="ja-JP" sz="5000" dirty="0"/>
              <a:t>and policy makers .  Although this event is hosted separately, the </a:t>
            </a:r>
            <a:r>
              <a:rPr lang="en-US" altLang="ja-JP" sz="5000" dirty="0" smtClean="0"/>
              <a:t>event program should be integrated in the ALCW2015 program.</a:t>
            </a:r>
          </a:p>
          <a:p>
            <a:pPr marL="0" indent="0">
              <a:buNone/>
            </a:pPr>
            <a:endParaRPr lang="en-US" altLang="ja-JP" sz="5000" dirty="0" smtClean="0"/>
          </a:p>
          <a:p>
            <a:pPr marL="0" indent="0">
              <a:buNone/>
            </a:pPr>
            <a:r>
              <a:rPr lang="en-US" altLang="ja-JP" sz="5000" dirty="0" smtClean="0"/>
              <a:t>3.  </a:t>
            </a:r>
            <a:r>
              <a:rPr lang="en-US" altLang="ja-JP" sz="5000" dirty="0"/>
              <a:t>Organization</a:t>
            </a:r>
          </a:p>
          <a:p>
            <a:pPr marL="0" indent="0">
              <a:buNone/>
            </a:pPr>
            <a:r>
              <a:rPr lang="en-US" altLang="ja-JP" sz="5000" dirty="0" smtClean="0"/>
              <a:t>  International </a:t>
            </a:r>
            <a:r>
              <a:rPr lang="en-US" altLang="ja-JP" sz="5000" dirty="0"/>
              <a:t>Organizing Committee (</a:t>
            </a:r>
            <a:r>
              <a:rPr lang="en-US" altLang="ja-JP" sz="5000" dirty="0" smtClean="0"/>
              <a:t>IOC)</a:t>
            </a:r>
          </a:p>
          <a:p>
            <a:pPr marL="0" indent="0">
              <a:buNone/>
            </a:pPr>
            <a:r>
              <a:rPr lang="en-US" altLang="ja-JP" sz="5000" dirty="0" smtClean="0"/>
              <a:t>  Local </a:t>
            </a:r>
            <a:r>
              <a:rPr lang="en-US" altLang="ja-JP" sz="5000" dirty="0"/>
              <a:t>Organizing Committee (LOC</a:t>
            </a:r>
            <a:r>
              <a:rPr lang="en-US" altLang="ja-JP" sz="5000" dirty="0" smtClean="0"/>
              <a:t>)  </a:t>
            </a:r>
          </a:p>
          <a:p>
            <a:pPr marL="0" indent="0">
              <a:buNone/>
            </a:pPr>
            <a:r>
              <a:rPr lang="en-US" altLang="ja-JP" sz="5000" dirty="0"/>
              <a:t> </a:t>
            </a:r>
            <a:r>
              <a:rPr lang="en-US" altLang="ja-JP" sz="5000" dirty="0" smtClean="0"/>
              <a:t>   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08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67629" y="1582340"/>
            <a:ext cx="40813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Mike </a:t>
            </a:r>
            <a:r>
              <a:rPr lang="en-US" altLang="ja-JP" kern="100" dirty="0" err="1" smtClean="0">
                <a:ea typeface="ＭＳ 明朝" panose="02020609040205080304" pitchFamily="17" charset="-128"/>
                <a:cs typeface="Times New Roman" panose="02020603050405020304" pitchFamily="18" charset="0"/>
              </a:rPr>
              <a:t>Harrison,LCC</a:t>
            </a: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/>
            </a:r>
            <a:b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</a:b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Steinar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Stapnes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LCC 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Hitoshi 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Yamamoto, LCC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Mitsuaki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Nozaki, KEK, ACFA Chair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Yifang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Wang, IHEP, Incoming ACFA Chair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Jie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Gao, IHEP, ALCSC Chair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Geoffrey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Tayor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Melbourne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Bum-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Hoon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Lee,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Sogang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Univ.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George Wei-Shu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Hou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NTU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A representative from India (TBD)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16243" y="1582340"/>
            <a:ext cx="41705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Yasuhiro Okada, KEK, IOC Chair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Akiya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Miyamoto, KEK, LOC Chair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Keisuke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Fujii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</a:t>
            </a: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KEK</a:t>
            </a:r>
          </a:p>
          <a:p>
            <a:pPr algn="just"/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Akira Yamamoto, </a:t>
            </a: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KEK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Sachio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Komamiya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Tokyo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Satoru Yamashita, Tokyo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Kiyotomo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Kawagoe, Kyushu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Brian Foster, Oxford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Christophe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Grojean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</a:t>
            </a:r>
            <a:r>
              <a:rPr lang="en-US" altLang="ja-JP" kern="100" dirty="0" smtClean="0">
                <a:ea typeface="ＭＳ 明朝" panose="02020609040205080304" pitchFamily="17" charset="-128"/>
                <a:cs typeface="Times New Roman" panose="02020603050405020304" pitchFamily="18" charset="0"/>
              </a:rPr>
              <a:t>Barcelona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Maksym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Titov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Saclay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Harry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Weerts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. ANL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Michael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Peskin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SLAC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Ties </a:t>
            </a:r>
            <a:r>
              <a:rPr lang="en-US" altLang="ja-JP" kern="100" dirty="0" err="1">
                <a:ea typeface="ＭＳ 明朝" panose="02020609040205080304" pitchFamily="17" charset="-128"/>
                <a:cs typeface="Times New Roman" panose="02020603050405020304" pitchFamily="18" charset="0"/>
              </a:rPr>
              <a:t>Behnke</a:t>
            </a: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, DESY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ea typeface="ＭＳ 明朝" panose="02020609040205080304" pitchFamily="17" charset="-128"/>
                <a:cs typeface="Times New Roman" panose="02020603050405020304" pitchFamily="18" charset="0"/>
              </a:rPr>
              <a:t>Andy White, Texas </a:t>
            </a:r>
            <a:endParaRPr lang="ja-JP" altLang="ja-JP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9502" y="613317"/>
            <a:ext cx="4798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sz="2800" dirty="0" smtClean="0"/>
              <a:t>IOC members  as of 2014.11.21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99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12595" y="453824"/>
            <a:ext cx="797312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4. </a:t>
            </a:r>
            <a:r>
              <a:rPr lang="en-US" altLang="ja-JP" sz="2000" dirty="0" smtClean="0"/>
              <a:t>Scope </a:t>
            </a:r>
            <a:r>
              <a:rPr lang="en-US" altLang="ja-JP" sz="2000" dirty="0"/>
              <a:t>of the workshop</a:t>
            </a:r>
          </a:p>
          <a:p>
            <a:r>
              <a:rPr lang="en-US" altLang="ja-JP" sz="2000" dirty="0"/>
              <a:t>       Accelerator, physics and detector aspects of future </a:t>
            </a:r>
            <a:r>
              <a:rPr lang="en-US" altLang="ja-JP" sz="2000" dirty="0" smtClean="0"/>
              <a:t>electron-positron </a:t>
            </a:r>
            <a:r>
              <a:rPr lang="en-US" altLang="ja-JP" sz="2000" dirty="0"/>
              <a:t>linear colliders. </a:t>
            </a:r>
            <a:r>
              <a:rPr lang="en-US" altLang="ja-JP" sz="2000" dirty="0" smtClean="0"/>
              <a:t>A </a:t>
            </a:r>
            <a:r>
              <a:rPr lang="en-US" altLang="ja-JP" sz="2000" dirty="0"/>
              <a:t>special focus on the ILC which Japan is considering to host</a:t>
            </a:r>
            <a:r>
              <a:rPr lang="en-US" altLang="ja-JP" sz="2000" dirty="0" smtClean="0"/>
              <a:t>.</a:t>
            </a:r>
          </a:p>
          <a:p>
            <a:endParaRPr lang="en-US" altLang="ja-JP" sz="2000" dirty="0"/>
          </a:p>
          <a:p>
            <a:pPr marL="457200" indent="-457200">
              <a:buAutoNum type="arabicPeriod" startAt="5"/>
            </a:pPr>
            <a:r>
              <a:rPr lang="en-US" altLang="ja-JP" sz="2000" dirty="0" smtClean="0"/>
              <a:t>Style </a:t>
            </a:r>
            <a:r>
              <a:rPr lang="en-US" altLang="ja-JP" sz="2000" dirty="0"/>
              <a:t>of the </a:t>
            </a:r>
            <a:r>
              <a:rPr lang="en-US" altLang="ja-JP" sz="2000" dirty="0" smtClean="0"/>
              <a:t>workshop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The plenary </a:t>
            </a:r>
            <a:r>
              <a:rPr lang="en-US" altLang="ja-JP" sz="2000" dirty="0"/>
              <a:t>session program is arranged by IOC </a:t>
            </a:r>
            <a:endParaRPr lang="en-US" altLang="ja-JP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The accelerator </a:t>
            </a:r>
            <a:r>
              <a:rPr lang="en-US" altLang="ja-JP" sz="2000" dirty="0"/>
              <a:t>session program is arranged by </a:t>
            </a:r>
            <a:r>
              <a:rPr lang="en-US" altLang="ja-JP" sz="2000" dirty="0" smtClean="0"/>
              <a:t>LCC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Physics </a:t>
            </a:r>
            <a:r>
              <a:rPr lang="en-US" altLang="ja-JP" sz="2000" dirty="0"/>
              <a:t>and Detector: </a:t>
            </a:r>
            <a:r>
              <a:rPr lang="en-US" altLang="ja-JP" sz="2000"/>
              <a:t>Omnibus </a:t>
            </a:r>
            <a:r>
              <a:rPr lang="en-US" altLang="ja-JP" sz="2000" smtClean="0"/>
              <a:t>meetings </a:t>
            </a:r>
            <a:r>
              <a:rPr lang="en-US" altLang="ja-JP" sz="2000" dirty="0"/>
              <a:t>+ Physics WG </a:t>
            </a:r>
            <a:r>
              <a:rPr lang="en-US" altLang="ja-JP" sz="2000" dirty="0" smtClean="0"/>
              <a:t>sessions </a:t>
            </a:r>
            <a:endParaRPr lang="en-US" altLang="ja-JP" sz="2000" dirty="0"/>
          </a:p>
          <a:p>
            <a:r>
              <a:rPr lang="en-US" altLang="ja-JP" sz="2000" dirty="0"/>
              <a:t>          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“</a:t>
            </a:r>
            <a:r>
              <a:rPr lang="en-US" altLang="ja-JP" sz="2000" dirty="0"/>
              <a:t>Concept” group meetings (ILC, </a:t>
            </a:r>
            <a:r>
              <a:rPr lang="en-US" altLang="ja-JP" sz="2000" dirty="0" err="1"/>
              <a:t>SiD</a:t>
            </a:r>
            <a:r>
              <a:rPr lang="en-US" altLang="ja-JP" sz="2000" dirty="0"/>
              <a:t> , CLIC Physics &amp;Detector) and </a:t>
            </a:r>
          </a:p>
          <a:p>
            <a:r>
              <a:rPr lang="en-US" altLang="ja-JP" sz="2000" dirty="0"/>
              <a:t>            Detector R&amp;D group meetings are invited as parts of </a:t>
            </a:r>
            <a:r>
              <a:rPr lang="en-US" altLang="ja-JP" sz="2000" dirty="0" smtClean="0"/>
              <a:t>parallel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sessions </a:t>
            </a:r>
            <a:r>
              <a:rPr lang="en-US" altLang="ja-JP" sz="2000" dirty="0"/>
              <a:t>of  ALCW2015. </a:t>
            </a:r>
            <a:r>
              <a:rPr lang="en-US" altLang="ja-JP" sz="2000" dirty="0" smtClean="0"/>
              <a:t>The </a:t>
            </a:r>
            <a:r>
              <a:rPr lang="en-US" altLang="ja-JP" sz="2000" dirty="0"/>
              <a:t>program of each meeting is arranged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by </a:t>
            </a:r>
            <a:r>
              <a:rPr lang="en-US" altLang="ja-JP" sz="2000" dirty="0"/>
              <a:t>organizers of each part.</a:t>
            </a:r>
          </a:p>
          <a:p>
            <a:r>
              <a:rPr lang="en-US" altLang="ja-JP" sz="2000" dirty="0"/>
              <a:t>         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 </a:t>
            </a:r>
            <a:r>
              <a:rPr lang="en-US" altLang="ja-JP" sz="2000" dirty="0"/>
              <a:t>In parallel to Detector R&amp;D group meetings,  physics WG </a:t>
            </a:r>
            <a:r>
              <a:rPr lang="en-US" altLang="ja-JP" sz="2000" dirty="0" smtClean="0"/>
              <a:t>sessions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are </a:t>
            </a:r>
            <a:r>
              <a:rPr lang="en-US" altLang="ja-JP" sz="2000" dirty="0"/>
              <a:t>organized </a:t>
            </a:r>
            <a:r>
              <a:rPr lang="en-US" altLang="ja-JP" sz="2000" dirty="0" smtClean="0"/>
              <a:t>by physics </a:t>
            </a:r>
            <a:r>
              <a:rPr lang="en-US" altLang="ja-JP" sz="2000" dirty="0"/>
              <a:t>WG conveners assigned by  </a:t>
            </a:r>
            <a:r>
              <a:rPr lang="en-US" altLang="ja-JP" sz="2000" dirty="0" smtClean="0"/>
              <a:t>IOC.</a:t>
            </a:r>
            <a:endParaRPr lang="en-US" altLang="ja-JP" sz="2000" dirty="0"/>
          </a:p>
          <a:p>
            <a:r>
              <a:rPr lang="en-US" altLang="ja-JP" sz="2000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6854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452102"/>
              </p:ext>
            </p:extLst>
          </p:nvPr>
        </p:nvGraphicFramePr>
        <p:xfrm>
          <a:off x="800099" y="1447798"/>
          <a:ext cx="7404102" cy="3784602"/>
        </p:xfrm>
        <a:graphic>
          <a:graphicData uri="http://schemas.openxmlformats.org/drawingml/2006/table">
            <a:tbl>
              <a:tblPr/>
              <a:tblGrid>
                <a:gridCol w="962207"/>
                <a:gridCol w="1288379"/>
                <a:gridCol w="1288379"/>
                <a:gridCol w="1288379"/>
                <a:gridCol w="1288379"/>
                <a:gridCol w="1288379"/>
              </a:tblGrid>
              <a:tr h="38593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4/20(Mon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4/21(Tue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4/22(Wed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4/23(Thu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4/24(Fri)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859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Morning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Registration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Phys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@Tokyo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12044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1204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Afternoon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Symposium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8593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85930"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Party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682122" y="105940"/>
            <a:ext cx="3155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Conceptual  Time Table 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4259766" y="1204332"/>
            <a:ext cx="1470967" cy="446048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41801" y="853068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Tokyo event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5118410" y="1071864"/>
            <a:ext cx="992458" cy="12252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730733" y="487089"/>
            <a:ext cx="3027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 plenary session mostly intended</a:t>
            </a:r>
          </a:p>
          <a:p>
            <a:r>
              <a:rPr lang="en-US" altLang="ja-JP" sz="1600" dirty="0"/>
              <a:t>t</a:t>
            </a:r>
            <a:r>
              <a:rPr lang="en-US" altLang="ja-JP" sz="1600" dirty="0" smtClean="0"/>
              <a:t>o researchers </a:t>
            </a:r>
            <a:endParaRPr kumimoji="1" lang="ja-JP" altLang="en-US" sz="16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193180" y="1204332"/>
            <a:ext cx="1115122" cy="13158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40198" y="391403"/>
            <a:ext cx="3006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Could be shorter because</a:t>
            </a:r>
          </a:p>
          <a:p>
            <a:r>
              <a:rPr lang="en-US" altLang="ja-JP" sz="1600" dirty="0" smtClean="0"/>
              <a:t>we have  another plenary session </a:t>
            </a:r>
          </a:p>
          <a:p>
            <a:r>
              <a:rPr lang="en-US" altLang="ja-JP" sz="1600" dirty="0" smtClean="0"/>
              <a:t>in the Wed morning 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93180" y="5797288"/>
            <a:ext cx="7032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Extra rooms are available on April 19 (Sun) and April 25(Sat) if necessary.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04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45688" y="540121"/>
            <a:ext cx="87202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6</a:t>
            </a:r>
            <a:r>
              <a:rPr lang="en-US" altLang="ja-JP" dirty="0" smtClean="0"/>
              <a:t>. Registration fee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r>
              <a:rPr lang="en-US" altLang="ja-JP" dirty="0"/>
              <a:t>The registration fee will be collected and the workshop budget will be managed </a:t>
            </a:r>
            <a:r>
              <a:rPr lang="en-US" altLang="ja-JP" dirty="0" smtClean="0"/>
              <a:t>by ALCW2015. An estimated registration fee </a:t>
            </a:r>
            <a:r>
              <a:rPr lang="en-US" altLang="ja-JP" smtClean="0"/>
              <a:t>is 30,000-35,000 </a:t>
            </a:r>
            <a:r>
              <a:rPr lang="en-US" altLang="ja-JP" dirty="0" smtClean="0"/>
              <a:t>yen.</a:t>
            </a:r>
            <a:endParaRPr lang="en-US" altLang="ja-JP" dirty="0"/>
          </a:p>
          <a:p>
            <a:r>
              <a:rPr lang="en-US" altLang="ja-JP" dirty="0" smtClean="0"/>
              <a:t>     </a:t>
            </a:r>
          </a:p>
          <a:p>
            <a:r>
              <a:rPr lang="en-US" altLang="ja-JP" dirty="0" smtClean="0"/>
              <a:t>7</a:t>
            </a:r>
            <a:r>
              <a:rPr lang="en-US" altLang="ja-JP" dirty="0"/>
              <a:t>.  Schedule</a:t>
            </a:r>
          </a:p>
          <a:p>
            <a:r>
              <a:rPr lang="en-US" altLang="ja-JP" dirty="0"/>
              <a:t>      </a:t>
            </a:r>
            <a:r>
              <a:rPr lang="en-US" altLang="ja-JP" dirty="0" smtClean="0"/>
              <a:t>November 21, 2014 : </a:t>
            </a: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 IOC meeting</a:t>
            </a:r>
          </a:p>
          <a:p>
            <a:r>
              <a:rPr lang="en-US" altLang="ja-JP" dirty="0"/>
              <a:t>      Mid-December: Start of online-registration</a:t>
            </a:r>
          </a:p>
          <a:p>
            <a:r>
              <a:rPr lang="en-US" altLang="ja-JP" dirty="0"/>
              <a:t>      Late March: End of the early registration</a:t>
            </a:r>
          </a:p>
          <a:p>
            <a:r>
              <a:rPr lang="en-US" altLang="ja-JP" dirty="0"/>
              <a:t>      Early April: Program final </a:t>
            </a:r>
            <a:r>
              <a:rPr lang="en-US" altLang="ja-JP" dirty="0" smtClean="0"/>
              <a:t>decision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5688" y="3557240"/>
            <a:ext cx="4589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8. To-do list before the online-registration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r>
              <a:rPr lang="en-US" altLang="ja-JP" dirty="0" smtClean="0"/>
              <a:t>Arrange </a:t>
            </a:r>
            <a:r>
              <a:rPr lang="en-US" altLang="ja-JP" dirty="0" smtClean="0"/>
              <a:t>omnibus meetings</a:t>
            </a:r>
          </a:p>
          <a:p>
            <a:r>
              <a:rPr kumimoji="1" lang="en-US" altLang="ja-JP" dirty="0" smtClean="0"/>
              <a:t>     Select </a:t>
            </a:r>
            <a:r>
              <a:rPr kumimoji="1" lang="en-US" altLang="ja-JP" dirty="0" smtClean="0"/>
              <a:t>physics WG session conveners</a:t>
            </a:r>
          </a:p>
          <a:p>
            <a:r>
              <a:rPr lang="en-US" altLang="ja-JP" dirty="0" smtClean="0"/>
              <a:t>     Agree </a:t>
            </a:r>
            <a:r>
              <a:rPr lang="en-US" altLang="ja-JP" dirty="0" smtClean="0"/>
              <a:t>on the Tokyo event with its organizers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7418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98702" y="4918"/>
            <a:ext cx="51323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LOC status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9052" y="390057"/>
            <a:ext cx="1966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. Reserved Rooms</a:t>
            </a:r>
            <a:endParaRPr kumimoji="1"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928687" y="695248"/>
          <a:ext cx="2578100" cy="2095500"/>
        </p:xfrm>
        <a:graphic>
          <a:graphicData uri="http://schemas.openxmlformats.org/drawingml/2006/table">
            <a:tbl>
              <a:tblPr/>
              <a:tblGrid>
                <a:gridCol w="1562100"/>
                <a:gridCol w="1016000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Nb. of  sheets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Kobayashi Hall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 Seminar hall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 Seminar hall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Meeting room 2L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Meeting room 2M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Meeting room 2S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Meeting room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Meeting room M1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Meeting room M3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429994" y="2835792"/>
            <a:ext cx="46697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- Reserved period: April 20 – April 24</a:t>
            </a:r>
          </a:p>
          <a:p>
            <a:r>
              <a:rPr kumimoji="1" lang="en-US" altLang="ja-JP" sz="1600" dirty="0" smtClean="0"/>
              <a:t>- For a plenary with more than 300 participants, </a:t>
            </a:r>
          </a:p>
          <a:p>
            <a:r>
              <a:rPr kumimoji="1" lang="en-US" altLang="ja-JP" sz="1600" dirty="0" smtClean="0"/>
              <a:t>Kobayashi hall, lounge in front and M1 </a:t>
            </a:r>
            <a:br>
              <a:rPr kumimoji="1" lang="en-US" altLang="ja-JP" sz="1600" dirty="0" smtClean="0"/>
            </a:br>
            <a:r>
              <a:rPr kumimoji="1" lang="en-US" altLang="ja-JP" sz="1600" dirty="0" smtClean="0"/>
              <a:t>( or 3 Seminar Hall) will be used with TV connection.  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593" y="68818"/>
            <a:ext cx="2060723" cy="130033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934" y="1560414"/>
            <a:ext cx="2102382" cy="137673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177" y="3260402"/>
            <a:ext cx="2186003" cy="133676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6504941" y="0"/>
            <a:ext cx="15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Kobayashi Hall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52962" y="1507739"/>
            <a:ext cx="82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lounge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46526" y="322183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6316910" y="1653833"/>
            <a:ext cx="2201929" cy="591994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8141881" y="1653833"/>
            <a:ext cx="376958" cy="2038765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8226316" y="1137179"/>
            <a:ext cx="1002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removable </a:t>
            </a:r>
          </a:p>
          <a:p>
            <a:r>
              <a:rPr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wall</a:t>
            </a:r>
            <a:endParaRPr kumimoji="1" lang="ja-JP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6629" y="3911379"/>
            <a:ext cx="379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Accommodation	and transportation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9052" y="4218232"/>
            <a:ext cx="526740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- Early hotel booking is highly recommended because </a:t>
            </a:r>
            <a:br>
              <a:rPr kumimoji="1" lang="en-US" altLang="ja-JP" sz="1600" dirty="0" smtClean="0"/>
            </a:br>
            <a:r>
              <a:rPr kumimoji="1" lang="en-US" altLang="ja-JP" sz="1600" dirty="0" smtClean="0"/>
              <a:t>  3 major hotels familiar for us are fully booked already</a:t>
            </a:r>
            <a:br>
              <a:rPr kumimoji="1" lang="en-US" altLang="ja-JP" sz="1600" dirty="0" smtClean="0"/>
            </a:br>
            <a:r>
              <a:rPr kumimoji="1" lang="en-US" altLang="ja-JP" sz="1600" dirty="0" smtClean="0"/>
              <a:t>  for another bigger event in the same period. KEK dormitory </a:t>
            </a:r>
            <a:br>
              <a:rPr kumimoji="1" lang="en-US" altLang="ja-JP" sz="1600" dirty="0" smtClean="0"/>
            </a:br>
            <a:r>
              <a:rPr kumimoji="1" lang="en-US" altLang="ja-JP" sz="1600" dirty="0" smtClean="0"/>
              <a:t>  will be tight as well due to many PF users.</a:t>
            </a:r>
            <a:br>
              <a:rPr kumimoji="1" lang="en-US" altLang="ja-JP" sz="1600" dirty="0" smtClean="0"/>
            </a:br>
            <a:r>
              <a:rPr lang="en-US" altLang="ja-JP" sz="1600" dirty="0" smtClean="0"/>
              <a:t>- LOC has secured 150 rooms for the moment though a  </a:t>
            </a:r>
            <a:br>
              <a:rPr lang="en-US" altLang="ja-JP" sz="1600" dirty="0" smtClean="0"/>
            </a:br>
            <a:r>
              <a:rPr lang="en-US" altLang="ja-JP" sz="1600" dirty="0" smtClean="0"/>
              <a:t>   travel agency.  It will be increased depending on demands</a:t>
            </a:r>
            <a:br>
              <a:rPr lang="en-US" altLang="ja-JP" sz="1600" dirty="0" smtClean="0"/>
            </a:br>
            <a:r>
              <a:rPr lang="en-US" altLang="ja-JP" sz="1600" dirty="0" smtClean="0"/>
              <a:t>- Bus transportation between stations in Tsukuba city and 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KEK will be arranged.    </a:t>
            </a:r>
            <a:endParaRPr kumimoji="1" lang="ja-JP" altLang="en-US" sz="1600" dirty="0"/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3177" y="4970749"/>
            <a:ext cx="2185754" cy="1439904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6395684" y="4922240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3 Seminar hall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6075" y="6203809"/>
            <a:ext cx="224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3. The workshop web.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9994" y="6496615"/>
            <a:ext cx="5475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Under construction at http://www-conf.kek.jp/alcw2015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57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577</Words>
  <Application>Microsoft Office PowerPoint</Application>
  <PresentationFormat>画面に合わせる (4:3)</PresentationFormat>
  <Paragraphs>142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Arial Unicode MS</vt:lpstr>
      <vt:lpstr>ＭＳ Ｐゴシック</vt:lpstr>
      <vt:lpstr>ＭＳ 明朝</vt:lpstr>
      <vt:lpstr>Arial</vt:lpstr>
      <vt:lpstr>Calibri</vt:lpstr>
      <vt:lpstr>Calibri Light</vt:lpstr>
      <vt:lpstr>Times New Roman</vt:lpstr>
      <vt:lpstr>Office テーマ</vt:lpstr>
      <vt:lpstr>ALCW2015 1st IOC</vt:lpstr>
      <vt:lpstr>Plan of ALCW2015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okaday</dc:creator>
  <cp:lastModifiedBy>okaday</cp:lastModifiedBy>
  <cp:revision>28</cp:revision>
  <cp:lastPrinted>2014-11-19T13:05:23Z</cp:lastPrinted>
  <dcterms:created xsi:type="dcterms:W3CDTF">2014-11-19T09:15:14Z</dcterms:created>
  <dcterms:modified xsi:type="dcterms:W3CDTF">2014-11-20T13:39:35Z</dcterms:modified>
</cp:coreProperties>
</file>