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2A361-1D68-4F02-BB41-8EB86A0A4F43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527D8-5B7D-48CC-9CE4-D53BEC01F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546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DC8E1-01FD-4CD4-8086-C9C9037C162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723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22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56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066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0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551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67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50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17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83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6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26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63E71-5A31-4AE5-9D8B-6E3B5ED38319}" type="datetimeFigureOut">
              <a:rPr kumimoji="1" lang="ja-JP" altLang="en-US" smtClean="0"/>
              <a:t>2014/12/11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1A80C-F3C2-4BED-BC8A-4394D9FDF0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087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90040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Tunnel Length Issue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2410547"/>
            <a:ext cx="6858000" cy="1094653"/>
          </a:xfrm>
        </p:spPr>
        <p:txBody>
          <a:bodyPr/>
          <a:lstStyle/>
          <a:p>
            <a:r>
              <a:rPr kumimoji="1" lang="en-US" altLang="ja-JP" dirty="0" err="1" smtClean="0"/>
              <a:t>K.Yokoya</a:t>
            </a:r>
            <a:endParaRPr kumimoji="1" lang="en-US" altLang="ja-JP" dirty="0" smtClean="0"/>
          </a:p>
          <a:p>
            <a:r>
              <a:rPr lang="en-US" altLang="ja-JP" dirty="0" smtClean="0"/>
              <a:t>2014-1211 ADI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15492" y="3796145"/>
            <a:ext cx="412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ADI/CFS Informal </a:t>
            </a:r>
            <a:r>
              <a:rPr kumimoji="1" lang="en-US" altLang="ja-JP" dirty="0" err="1" smtClean="0"/>
              <a:t>mtg</a:t>
            </a:r>
            <a:r>
              <a:rPr kumimoji="1" lang="en-US" altLang="ja-JP" dirty="0" smtClean="0"/>
              <a:t> at KEK on Dec.4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285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kumimoji="1" lang="en-US" altLang="ja-JP" dirty="0" smtClean="0"/>
              <a:t>Where should the extra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tunnel be inserted?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2005306"/>
            <a:ext cx="7886700" cy="1377557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High energy ends of </a:t>
            </a:r>
            <a:r>
              <a:rPr lang="en-US" altLang="ja-JP" dirty="0" err="1" smtClean="0"/>
              <a:t>linacs</a:t>
            </a:r>
            <a:r>
              <a:rPr lang="en-US" altLang="ja-JP" dirty="0" smtClean="0"/>
              <a:t> 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 smtClean="0"/>
              <a:t>Cryogenics station at PM+-8 can be reinforced later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 smtClean="0"/>
              <a:t>Additional access tunnel not needed</a:t>
            </a:r>
            <a:endParaRPr kumimoji="1"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0" y="3382863"/>
            <a:ext cx="9144000" cy="2990228"/>
            <a:chOff x="0" y="3382863"/>
            <a:chExt cx="9144000" cy="2990228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382863"/>
              <a:ext cx="9144000" cy="2671573"/>
            </a:xfrm>
            <a:prstGeom prst="rect">
              <a:avLst/>
            </a:prstGeom>
          </p:spPr>
        </p:pic>
        <p:sp>
          <p:nvSpPr>
            <p:cNvPr id="8" name="上矢印 7"/>
            <p:cNvSpPr/>
            <p:nvPr/>
          </p:nvSpPr>
          <p:spPr>
            <a:xfrm>
              <a:off x="3782292" y="5721927"/>
              <a:ext cx="180109" cy="651164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上矢印 8"/>
            <p:cNvSpPr/>
            <p:nvPr/>
          </p:nvSpPr>
          <p:spPr>
            <a:xfrm>
              <a:off x="5250869" y="5721922"/>
              <a:ext cx="180109" cy="651164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76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13568" cy="102032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3200" dirty="0" smtClean="0"/>
              <a:t>SCRF Experts Discussion at KEK after TTC (Dec.5)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79418"/>
            <a:ext cx="7886700" cy="4597545"/>
          </a:xfrm>
        </p:spPr>
        <p:txBody>
          <a:bodyPr/>
          <a:lstStyle/>
          <a:p>
            <a:r>
              <a:rPr kumimoji="1" lang="en-US" altLang="ja-JP" dirty="0" smtClean="0"/>
              <a:t>Improvement of gradient reduction in </a:t>
            </a:r>
            <a:r>
              <a:rPr kumimoji="1" lang="en-US" altLang="ja-JP" dirty="0" err="1" smtClean="0"/>
              <a:t>cryomodule</a:t>
            </a:r>
            <a:r>
              <a:rPr kumimoji="1" lang="en-US" altLang="ja-JP" dirty="0" smtClean="0"/>
              <a:t> might be improved</a:t>
            </a:r>
          </a:p>
          <a:p>
            <a:pPr lvl="1"/>
            <a:r>
              <a:rPr lang="en-US" altLang="ja-JP" dirty="0" smtClean="0"/>
              <a:t>One of the important topics of TTC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Should wait 1-2 more years for the final decision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391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34963"/>
            <a:ext cx="7886700" cy="58853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dirty="0" smtClean="0"/>
              <a:t>Physics Issue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5321" y="953666"/>
            <a:ext cx="7860054" cy="187368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TDR Design : Maximum energy  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=500GeV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 smtClean="0"/>
              <a:t>Decided before the discovery of Higgs at ~125GeV</a:t>
            </a:r>
          </a:p>
          <a:p>
            <a:r>
              <a:rPr lang="en-US" altLang="ja-JP" dirty="0" smtClean="0"/>
              <a:t>500GeV is close to the threshold of e+ e- </a:t>
            </a:r>
            <a:r>
              <a:rPr lang="en-US" altLang="ja-JP" dirty="0" smtClean="0">
                <a:sym typeface="Wingdings" panose="05000000000000000000" pitchFamily="2" charset="2"/>
              </a:rPr>
              <a:t> t </a:t>
            </a:r>
            <a:r>
              <a:rPr lang="en-US" altLang="ja-JP" dirty="0" err="1" smtClean="0">
                <a:sym typeface="Wingdings" panose="05000000000000000000" pitchFamily="2" charset="2"/>
              </a:rPr>
              <a:t>t</a:t>
            </a:r>
            <a:r>
              <a:rPr lang="en-US" altLang="ja-JP" dirty="0" smtClean="0">
                <a:sym typeface="Wingdings" panose="05000000000000000000" pitchFamily="2" charset="2"/>
              </a:rPr>
              <a:t> H at </a:t>
            </a:r>
            <a:r>
              <a:rPr lang="en-US" altLang="ja-JP" dirty="0" smtClean="0"/>
              <a:t>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=475GeV</a:t>
            </a:r>
          </a:p>
          <a:p>
            <a:r>
              <a:rPr lang="en-US" altLang="ja-JP" dirty="0" smtClean="0"/>
              <a:t>E</a:t>
            </a:r>
            <a:r>
              <a:rPr lang="en-US" altLang="ja-JP" baseline="-25000" dirty="0" smtClean="0"/>
              <a:t>CM</a:t>
            </a:r>
            <a:r>
              <a:rPr lang="en-US" altLang="ja-JP" dirty="0"/>
              <a:t>~</a:t>
            </a:r>
            <a:r>
              <a:rPr lang="en-US" altLang="ja-JP" dirty="0" smtClean="0"/>
              <a:t>550GeV is preferable for measuring top-Yukawa coupling</a:t>
            </a:r>
          </a:p>
          <a:p>
            <a:pPr lvl="1"/>
            <a:r>
              <a:rPr kumimoji="1" lang="en-US" altLang="ja-JP" dirty="0" smtClean="0"/>
              <a:t>The </a:t>
            </a:r>
            <a:r>
              <a:rPr kumimoji="1" lang="en-US" altLang="ja-JP" dirty="0" err="1" smtClean="0"/>
              <a:t>crosssection</a:t>
            </a:r>
            <a:r>
              <a:rPr kumimoji="1" lang="en-US" altLang="ja-JP" dirty="0" smtClean="0"/>
              <a:t> at 550GeV is factor ~4 larger than at 500GeV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957513"/>
            <a:ext cx="4492003" cy="329872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821075" y="6125321"/>
            <a:ext cx="405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Parameter Group report (Oct.2014)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07" y="2827348"/>
            <a:ext cx="4190093" cy="3599363"/>
          </a:xfrm>
          <a:prstGeom prst="rect">
            <a:avLst/>
          </a:prstGeom>
        </p:spPr>
      </p:pic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3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0644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kumimoji="1" lang="en-US" altLang="ja-JP" dirty="0" smtClean="0"/>
              <a:t>Accelerator Issue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01504"/>
            <a:ext cx="7886700" cy="4375460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The average operation gradient defined as G=31.5MV/m in TDR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r>
              <a:rPr lang="en-US" altLang="ja-JP" dirty="0" smtClean="0">
                <a:sym typeface="Wingdings" panose="05000000000000000000" pitchFamily="2" charset="2"/>
              </a:rPr>
              <a:t> length ~11km*2 for 500GeV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Can we guarantee 31.5MV/m</a:t>
            </a:r>
            <a:r>
              <a:rPr lang="en-US" altLang="ja-JP" dirty="0" smtClean="0">
                <a:sym typeface="Wingdings" panose="05000000000000000000" pitchFamily="2" charset="2"/>
              </a:rPr>
              <a:t>?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kumimoji="1" lang="en-US" altLang="ja-JP" dirty="0" smtClean="0">
                <a:sym typeface="Wingdings" panose="05000000000000000000" pitchFamily="2" charset="2"/>
              </a:rPr>
              <a:t>Vertical test for XFEL so far shows values somewhat lower than ILC spec 35MV/m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altLang="ja-JP" dirty="0" smtClean="0">
                <a:sym typeface="Wingdings" panose="05000000000000000000" pitchFamily="2" charset="2"/>
              </a:rPr>
              <a:t>Moreover, gradient reduction in </a:t>
            </a:r>
            <a:r>
              <a:rPr lang="en-US" altLang="ja-JP" dirty="0" err="1" smtClean="0">
                <a:sym typeface="Wingdings" panose="05000000000000000000" pitchFamily="2" charset="2"/>
              </a:rPr>
              <a:t>cryomodule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2">
              <a:buFont typeface="Calibri" panose="020F0502020204030204" pitchFamily="34" charset="0"/>
              <a:buChar char="–"/>
            </a:pPr>
            <a:r>
              <a:rPr lang="en-US" altLang="ja-JP" dirty="0" smtClean="0">
                <a:sym typeface="Wingdings" panose="05000000000000000000" pitchFamily="2" charset="2"/>
              </a:rPr>
              <a:t>Average reduction of first 11 </a:t>
            </a:r>
            <a:r>
              <a:rPr lang="en-US" altLang="ja-JP" dirty="0">
                <a:sym typeface="Wingdings" panose="05000000000000000000" pitchFamily="2" charset="2"/>
              </a:rPr>
              <a:t>module </a:t>
            </a:r>
            <a:r>
              <a:rPr lang="en-US" altLang="ja-JP" dirty="0" smtClean="0">
                <a:sym typeface="Wingdings" panose="05000000000000000000" pitchFamily="2" charset="2"/>
              </a:rPr>
              <a:t>= ~14% (but only </a:t>
            </a:r>
            <a:r>
              <a:rPr lang="en-US" altLang="ja-JP" dirty="0">
                <a:sym typeface="Wingdings" panose="05000000000000000000" pitchFamily="2" charset="2"/>
              </a:rPr>
              <a:t>10 of full </a:t>
            </a:r>
            <a:r>
              <a:rPr lang="en-US" altLang="ja-JP" smtClean="0">
                <a:sym typeface="Wingdings" panose="05000000000000000000" pitchFamily="2" charset="2"/>
              </a:rPr>
              <a:t>production)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>
              <a:buFont typeface="Calibri" panose="020F0502020204030204" pitchFamily="34" charset="0"/>
              <a:buChar char="–"/>
            </a:pPr>
            <a:r>
              <a:rPr kumimoji="1" lang="en-US" altLang="ja-JP" dirty="0" smtClean="0">
                <a:sym typeface="Wingdings" panose="05000000000000000000" pitchFamily="2" charset="2"/>
              </a:rPr>
              <a:t>If the actual gradient is lower, e.g., by 5%,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ttH</a:t>
            </a:r>
            <a:r>
              <a:rPr kumimoji="1"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will be</a:t>
            </a:r>
            <a:r>
              <a:rPr kumimoji="1" lang="en-US" altLang="ja-JP" dirty="0" smtClean="0">
                <a:sym typeface="Wingdings" panose="05000000000000000000" pitchFamily="2" charset="2"/>
              </a:rPr>
              <a:t> completely missed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29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731838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65337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168788" y="4312693"/>
            <a:ext cx="2770496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TTC2014@KEK  D. </a:t>
            </a:r>
            <a:r>
              <a:rPr kumimoji="1" lang="en-US" altLang="ja-JP" dirty="0" err="1" smtClean="0"/>
              <a:t>Reschke</a:t>
            </a:r>
            <a:endParaRPr kumimoji="1" lang="en-US" altLang="ja-JP" dirty="0" smtClean="0"/>
          </a:p>
          <a:p>
            <a:r>
              <a:rPr lang="en-US" altLang="ja-JP" dirty="0" smtClean="0"/>
              <a:t>Note: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Acceptance criterion at lower gradient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Power-limit 31MV/m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54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669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kumimoji="1" lang="en-US" altLang="ja-JP" dirty="0" smtClean="0"/>
              <a:t>Timing Issue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2810" y="1269238"/>
            <a:ext cx="7886700" cy="491320"/>
          </a:xfrm>
        </p:spPr>
        <p:txBody>
          <a:bodyPr/>
          <a:lstStyle/>
          <a:p>
            <a:r>
              <a:rPr lang="en-US" altLang="ja-JP" dirty="0" smtClean="0"/>
              <a:t>( L</a:t>
            </a:r>
            <a:r>
              <a:rPr lang="en-US" altLang="ja-JP" baseline="-10000" dirty="0" smtClean="0"/>
              <a:t>1</a:t>
            </a:r>
            <a:r>
              <a:rPr lang="en-US" altLang="ja-JP" dirty="0" smtClean="0"/>
              <a:t> + L</a:t>
            </a:r>
            <a:r>
              <a:rPr lang="en-US" altLang="ja-JP" baseline="-10000" dirty="0" smtClean="0"/>
              <a:t>2</a:t>
            </a:r>
            <a:r>
              <a:rPr lang="en-US" altLang="ja-JP" dirty="0" smtClean="0"/>
              <a:t> + L</a:t>
            </a:r>
            <a:r>
              <a:rPr lang="en-US" altLang="ja-JP" baseline="-10000" dirty="0" smtClean="0"/>
              <a:t>3</a:t>
            </a:r>
            <a:r>
              <a:rPr lang="en-US" altLang="ja-JP" dirty="0" smtClean="0"/>
              <a:t> ) – L</a:t>
            </a:r>
            <a:r>
              <a:rPr lang="en-US" altLang="ja-JP" baseline="-10000" dirty="0" smtClean="0"/>
              <a:t>4</a:t>
            </a:r>
            <a:r>
              <a:rPr lang="en-US" altLang="ja-JP" dirty="0" smtClean="0"/>
              <a:t> = n x C</a:t>
            </a:r>
            <a:r>
              <a:rPr lang="en-US" altLang="ja-JP" baseline="-10000" dirty="0" smtClean="0"/>
              <a:t>DR</a:t>
            </a:r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304" y="1624082"/>
            <a:ext cx="5351440" cy="2122364"/>
          </a:xfrm>
          <a:prstGeom prst="rect">
            <a:avLst/>
          </a:prstGeom>
        </p:spPr>
      </p:pic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712810" y="3755409"/>
            <a:ext cx="7886700" cy="260094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TDR values give</a:t>
            </a:r>
            <a:br>
              <a:rPr lang="en-US" altLang="ja-JP" dirty="0" smtClean="0"/>
            </a:br>
            <a:r>
              <a:rPr lang="en-US" altLang="ja-JP" dirty="0" smtClean="0"/>
              <a:t>         ( </a:t>
            </a:r>
            <a:r>
              <a:rPr lang="en-US" altLang="ja-JP" dirty="0"/>
              <a:t>L</a:t>
            </a:r>
            <a:r>
              <a:rPr lang="en-US" altLang="ja-JP" baseline="-10000" dirty="0"/>
              <a:t>1</a:t>
            </a:r>
            <a:r>
              <a:rPr lang="en-US" altLang="ja-JP" dirty="0"/>
              <a:t> + L</a:t>
            </a:r>
            <a:r>
              <a:rPr lang="en-US" altLang="ja-JP" baseline="-10000" dirty="0"/>
              <a:t>2</a:t>
            </a:r>
            <a:r>
              <a:rPr lang="en-US" altLang="ja-JP" dirty="0"/>
              <a:t> + L</a:t>
            </a:r>
            <a:r>
              <a:rPr lang="en-US" altLang="ja-JP" baseline="-10000" dirty="0"/>
              <a:t>3</a:t>
            </a:r>
            <a:r>
              <a:rPr lang="en-US" altLang="ja-JP" dirty="0"/>
              <a:t> ) – L</a:t>
            </a:r>
            <a:r>
              <a:rPr lang="en-US" altLang="ja-JP" baseline="-10000" dirty="0"/>
              <a:t>4</a:t>
            </a:r>
            <a:r>
              <a:rPr lang="en-US" altLang="ja-JP" dirty="0"/>
              <a:t> = </a:t>
            </a:r>
            <a:r>
              <a:rPr lang="en-US" altLang="ja-JP" dirty="0" smtClean="0"/>
              <a:t>9 </a:t>
            </a:r>
            <a:r>
              <a:rPr lang="en-US" altLang="ja-JP" dirty="0"/>
              <a:t>x </a:t>
            </a:r>
            <a:r>
              <a:rPr lang="en-US" altLang="ja-JP" dirty="0" smtClean="0"/>
              <a:t>C</a:t>
            </a:r>
            <a:r>
              <a:rPr lang="en-US" altLang="ja-JP" baseline="-10000" dirty="0" smtClean="0"/>
              <a:t>DR</a:t>
            </a:r>
            <a:r>
              <a:rPr lang="en-US" altLang="ja-JP" dirty="0" smtClean="0"/>
              <a:t> + 294m</a:t>
            </a:r>
          </a:p>
          <a:p>
            <a:r>
              <a:rPr lang="en-US" altLang="ja-JP" dirty="0" smtClean="0"/>
              <a:t>It is possible to adjust the value either by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altLang="ja-JP" dirty="0" smtClean="0"/>
              <a:t>Shortening the BDS by ~150m</a:t>
            </a:r>
          </a:p>
          <a:p>
            <a:pPr marL="0" indent="0">
              <a:buNone/>
            </a:pPr>
            <a:r>
              <a:rPr lang="en-US" altLang="ja-JP" dirty="0" smtClean="0"/>
              <a:t>   or by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US" altLang="ja-JP" dirty="0" smtClean="0"/>
              <a:t>Expanding the DR circumference by ~30m</a:t>
            </a:r>
          </a:p>
          <a:p>
            <a:pPr>
              <a:buFont typeface="Calibri" panose="020F0502020204030204" pitchFamily="34" charset="0"/>
              <a:buChar char="•"/>
            </a:pPr>
            <a:r>
              <a:rPr lang="en-US" altLang="ja-JP" dirty="0" smtClean="0"/>
              <a:t>This will nearly keep the TDR layout</a:t>
            </a:r>
          </a:p>
          <a:p>
            <a:pPr>
              <a:buFont typeface="Calibri" panose="020F0502020204030204" pitchFamily="34" charset="0"/>
              <a:buChar char="•"/>
            </a:pPr>
            <a:r>
              <a:rPr lang="en-US" altLang="ja-JP" dirty="0" smtClean="0"/>
              <a:t>But no margin for 500GeV, no way to reach 550GeV</a:t>
            </a:r>
            <a:endParaRPr lang="ja-JP" altLang="en-US" dirty="0"/>
          </a:p>
          <a:p>
            <a:endParaRPr lang="ja-JP" altLang="en-US" dirty="0" smtClean="0"/>
          </a:p>
          <a:p>
            <a:endParaRPr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6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0343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What if longer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is needed?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82890"/>
            <a:ext cx="7886700" cy="489407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Perhaps, ~10% (sum of physics and accelerator demands) is a reasonable extension</a:t>
            </a:r>
          </a:p>
          <a:p>
            <a:r>
              <a:rPr lang="en-US" altLang="ja-JP" dirty="0" smtClean="0"/>
              <a:t>10% fully equipped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is probably out of concern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kumimoji="1" lang="en-US" altLang="ja-JP" dirty="0" smtClean="0"/>
              <a:t>Too expensive O(500M$)</a:t>
            </a:r>
          </a:p>
          <a:p>
            <a:r>
              <a:rPr lang="en-US" altLang="ja-JP" dirty="0" smtClean="0"/>
              <a:t>But at least we can prepare additional empty tunnel</a:t>
            </a:r>
          </a:p>
          <a:p>
            <a:r>
              <a:rPr kumimoji="1" lang="en-US" altLang="ja-JP" dirty="0" smtClean="0"/>
              <a:t>With TDR </a:t>
            </a:r>
            <a:r>
              <a:rPr lang="en-US" altLang="ja-JP" dirty="0" smtClean="0"/>
              <a:t>C</a:t>
            </a:r>
            <a:r>
              <a:rPr lang="en-US" altLang="ja-JP" baseline="-10000" dirty="0" smtClean="0"/>
              <a:t>DR</a:t>
            </a:r>
            <a:r>
              <a:rPr kumimoji="1" lang="en-US" altLang="ja-JP" dirty="0" smtClean="0"/>
              <a:t>, </a:t>
            </a:r>
            <a:r>
              <a:rPr lang="en-US" altLang="ja-JP" dirty="0" smtClean="0"/>
              <a:t>( </a:t>
            </a:r>
            <a:r>
              <a:rPr lang="en-US" altLang="ja-JP" dirty="0"/>
              <a:t>L</a:t>
            </a:r>
            <a:r>
              <a:rPr lang="en-US" altLang="ja-JP" baseline="-10000" dirty="0"/>
              <a:t>1</a:t>
            </a:r>
            <a:r>
              <a:rPr lang="en-US" altLang="ja-JP" dirty="0"/>
              <a:t> + L</a:t>
            </a:r>
            <a:r>
              <a:rPr lang="en-US" altLang="ja-JP" baseline="-10000" dirty="0"/>
              <a:t>2</a:t>
            </a:r>
            <a:r>
              <a:rPr lang="en-US" altLang="ja-JP" dirty="0"/>
              <a:t> + L</a:t>
            </a:r>
            <a:r>
              <a:rPr lang="en-US" altLang="ja-JP" baseline="-10000" dirty="0"/>
              <a:t>3</a:t>
            </a:r>
            <a:r>
              <a:rPr lang="en-US" altLang="ja-JP" dirty="0"/>
              <a:t> ) – L</a:t>
            </a:r>
            <a:r>
              <a:rPr lang="en-US" altLang="ja-JP" baseline="-10000" dirty="0"/>
              <a:t>4</a:t>
            </a:r>
            <a:r>
              <a:rPr lang="en-US" altLang="ja-JP" dirty="0"/>
              <a:t> = </a:t>
            </a:r>
            <a:r>
              <a:rPr lang="en-US" altLang="ja-JP" dirty="0" smtClean="0"/>
              <a:t>10 </a:t>
            </a:r>
            <a:r>
              <a:rPr lang="en-US" altLang="ja-JP" dirty="0"/>
              <a:t>x C</a:t>
            </a:r>
            <a:r>
              <a:rPr lang="en-US" altLang="ja-JP" baseline="-10000" dirty="0"/>
              <a:t>DR</a:t>
            </a:r>
            <a:r>
              <a:rPr lang="en-US" altLang="ja-JP" dirty="0"/>
              <a:t>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tells </a:t>
            </a:r>
            <a:r>
              <a:rPr kumimoji="1" lang="en-US" altLang="ja-JP" dirty="0" smtClean="0"/>
              <a:t>the positron tunnel must be lengthened by </a:t>
            </a:r>
            <a:br>
              <a:rPr kumimoji="1" lang="en-US" altLang="ja-JP" dirty="0" smtClean="0"/>
            </a:br>
            <a:r>
              <a:rPr kumimoji="1" lang="en-US" altLang="ja-JP" dirty="0" err="1" smtClean="0">
                <a:latin typeface="Symbol" panose="05050102010706020507" pitchFamily="18" charset="2"/>
              </a:rPr>
              <a:t>D</a:t>
            </a:r>
            <a:r>
              <a:rPr kumimoji="1" lang="en-US" altLang="ja-JP" dirty="0" err="1" smtClean="0"/>
              <a:t>L</a:t>
            </a:r>
            <a:r>
              <a:rPr kumimoji="1" lang="en-US" altLang="ja-JP" baseline="-25000" dirty="0" err="1" smtClean="0"/>
              <a:t>Linac</a:t>
            </a:r>
            <a:r>
              <a:rPr kumimoji="1" lang="en-US" altLang="ja-JP" dirty="0" smtClean="0"/>
              <a:t> = </a:t>
            </a:r>
            <a:r>
              <a:rPr lang="en-US" altLang="ja-JP" dirty="0" smtClean="0"/>
              <a:t>C</a:t>
            </a:r>
            <a:r>
              <a:rPr lang="en-US" altLang="ja-JP" baseline="-10000" dirty="0" smtClean="0"/>
              <a:t>DR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/2 – 294m/2 =  1473m = </a:t>
            </a:r>
            <a:r>
              <a:rPr kumimoji="1" lang="en-US" altLang="ja-JP" b="1" dirty="0" smtClean="0"/>
              <a:t>14%</a:t>
            </a:r>
            <a:r>
              <a:rPr kumimoji="1" lang="en-US" altLang="ja-JP" dirty="0" smtClean="0"/>
              <a:t> of TDR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tunnel </a:t>
            </a:r>
          </a:p>
          <a:p>
            <a:r>
              <a:rPr lang="en-US" altLang="ja-JP" dirty="0" smtClean="0"/>
              <a:t>This is enough for the timing issue, but the electron tunnel should also be lengthened for E</a:t>
            </a:r>
            <a:r>
              <a:rPr lang="en-US" altLang="ja-JP" baseline="-25000" dirty="0" smtClean="0"/>
              <a:t>CM</a:t>
            </a:r>
            <a:r>
              <a:rPr lang="en-US" altLang="ja-JP" dirty="0" smtClean="0"/>
              <a:t> issue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 smtClean="0"/>
              <a:t>Nearly 3km increase in total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20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504968" y="365126"/>
            <a:ext cx="3684896" cy="74034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Another Solution</a:t>
            </a:r>
            <a:endParaRPr kumimoji="1" lang="ja-JP" altLang="en-US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628651" y="1296537"/>
            <a:ext cx="3588506" cy="5059814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Keep n=9 and adopt longer C</a:t>
            </a:r>
            <a:r>
              <a:rPr lang="en-US" altLang="ja-JP" baseline="-10000" dirty="0" smtClean="0"/>
              <a:t>DR</a:t>
            </a:r>
            <a:r>
              <a:rPr lang="en-US" altLang="ja-JP" dirty="0" smtClean="0"/>
              <a:t>  </a:t>
            </a:r>
            <a:endParaRPr lang="ja-JP" altLang="en-US" dirty="0"/>
          </a:p>
          <a:p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dirty="0" err="1" smtClean="0"/>
              <a:t>L</a:t>
            </a:r>
            <a:r>
              <a:rPr lang="en-US" altLang="ja-JP" baseline="-25000" dirty="0" err="1" smtClean="0"/>
              <a:t>e+Linac</a:t>
            </a:r>
            <a:r>
              <a:rPr lang="en-US" altLang="ja-JP" dirty="0" smtClean="0"/>
              <a:t> </a:t>
            </a:r>
            <a:br>
              <a:rPr lang="en-US" altLang="ja-JP" dirty="0" smtClean="0"/>
            </a:br>
            <a:r>
              <a:rPr lang="en-US" altLang="ja-JP" dirty="0" smtClean="0"/>
              <a:t>= 9x</a:t>
            </a:r>
            <a:r>
              <a:rPr lang="en-US" altLang="ja-JP" dirty="0">
                <a:latin typeface="Symbol" panose="05050102010706020507" pitchFamily="18" charset="2"/>
              </a:rPr>
              <a:t>D</a:t>
            </a:r>
            <a:r>
              <a:rPr lang="en-US" altLang="ja-JP" dirty="0" smtClean="0"/>
              <a:t>C</a:t>
            </a:r>
            <a:r>
              <a:rPr lang="en-US" altLang="ja-JP" baseline="-10000" dirty="0" smtClean="0"/>
              <a:t>DR</a:t>
            </a:r>
            <a:r>
              <a:rPr lang="en-US" altLang="ja-JP" dirty="0" smtClean="0"/>
              <a:t> </a:t>
            </a:r>
            <a:r>
              <a:rPr lang="en-US" altLang="ja-JP" dirty="0"/>
              <a:t>/2 – </a:t>
            </a:r>
            <a:r>
              <a:rPr lang="en-US" altLang="ja-JP" dirty="0" smtClean="0"/>
              <a:t>294m/2   </a:t>
            </a:r>
          </a:p>
          <a:p>
            <a:r>
              <a:rPr lang="en-US" altLang="ja-JP" dirty="0" smtClean="0"/>
              <a:t>For example</a:t>
            </a:r>
            <a:r>
              <a:rPr lang="en-US" altLang="ja-JP" dirty="0"/>
              <a:t>, C</a:t>
            </a:r>
            <a:r>
              <a:rPr lang="en-US" altLang="ja-JP" baseline="-10000" dirty="0"/>
              <a:t>DR</a:t>
            </a:r>
            <a:r>
              <a:rPr lang="en-US" altLang="ja-JP" dirty="0"/>
              <a:t> </a:t>
            </a:r>
            <a:r>
              <a:rPr lang="en-US" altLang="ja-JP" dirty="0" smtClean="0"/>
              <a:t>= 3508m gives</a:t>
            </a:r>
            <a:br>
              <a:rPr lang="en-US" altLang="ja-JP" dirty="0" smtClean="0"/>
            </a:br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dirty="0" err="1" smtClean="0"/>
              <a:t>L</a:t>
            </a:r>
            <a:r>
              <a:rPr lang="en-US" altLang="ja-JP" baseline="-25000" dirty="0" err="1" smtClean="0"/>
              <a:t>e+Linac</a:t>
            </a:r>
            <a:r>
              <a:rPr lang="en-US" altLang="ja-JP" dirty="0" smtClean="0"/>
              <a:t> = 1064m = ~10%</a:t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dirty="0" err="1"/>
              <a:t>L</a:t>
            </a:r>
            <a:r>
              <a:rPr lang="en-US" altLang="ja-JP" baseline="-25000" dirty="0" err="1" smtClean="0"/>
              <a:t>total</a:t>
            </a:r>
            <a:r>
              <a:rPr lang="en-US" altLang="ja-JP" dirty="0" smtClean="0"/>
              <a:t> ~ 2.1km)</a:t>
            </a:r>
          </a:p>
          <a:p>
            <a:r>
              <a:rPr kumimoji="1" lang="en-US" altLang="ja-JP" dirty="0" smtClean="0"/>
              <a:t>This requires 8.3% larger DR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 smtClean="0"/>
              <a:t>Slight modification of wiggler length and RF is needed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4189864" y="350959"/>
            <a:ext cx="4977842" cy="5940658"/>
            <a:chOff x="4189864" y="350959"/>
            <a:chExt cx="4977842" cy="594065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7157" y="350959"/>
              <a:ext cx="4950549" cy="5940658"/>
            </a:xfrm>
            <a:prstGeom prst="rect">
              <a:avLst/>
            </a:prstGeom>
          </p:spPr>
        </p:pic>
        <p:sp>
          <p:nvSpPr>
            <p:cNvPr id="2" name="正方形/長方形 1"/>
            <p:cNvSpPr/>
            <p:nvPr/>
          </p:nvSpPr>
          <p:spPr>
            <a:xfrm>
              <a:off x="4189864" y="5500046"/>
              <a:ext cx="4977842" cy="24566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35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493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kumimoji="1" lang="en-US" altLang="ja-JP" dirty="0" smtClean="0"/>
              <a:t>How to proceed?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60310"/>
            <a:ext cx="7886700" cy="471665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Consensus to increase tunnel length</a:t>
            </a:r>
          </a:p>
          <a:p>
            <a:r>
              <a:rPr lang="en-US" altLang="ja-JP" dirty="0" smtClean="0"/>
              <a:t>Some more detail </a:t>
            </a:r>
            <a:r>
              <a:rPr lang="en-US" altLang="ja-JP" dirty="0" smtClean="0"/>
              <a:t>of the design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 smtClean="0"/>
              <a:t>Modification of DR if needed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 smtClean="0"/>
              <a:t>Where to insert the empty section?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 smtClean="0"/>
              <a:t>Cryogenics system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 smtClean="0"/>
              <a:t>CFS issues :  study started</a:t>
            </a:r>
            <a:endParaRPr kumimoji="1" lang="en-US" altLang="ja-JP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 smtClean="0"/>
              <a:t>Cost estimation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kumimoji="1" lang="en-US" altLang="ja-JP" dirty="0" smtClean="0"/>
              <a:t>Empty tunnel ~25M$/km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ja-JP" dirty="0" smtClean="0"/>
              <a:t>Beam line (high energy beam, RTML)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kumimoji="1" lang="en-US" altLang="ja-JP" dirty="0" err="1" smtClean="0">
                <a:latin typeface="Symbol" panose="05050102010706020507" pitchFamily="18" charset="2"/>
              </a:rPr>
              <a:t>D</a:t>
            </a:r>
            <a:r>
              <a:rPr kumimoji="1" lang="en-US" altLang="ja-JP" dirty="0" err="1" smtClean="0"/>
              <a:t>cost</a:t>
            </a:r>
            <a:r>
              <a:rPr kumimoji="1" lang="en-US" altLang="ja-JP" dirty="0" smtClean="0"/>
              <a:t> of DR</a:t>
            </a:r>
          </a:p>
          <a:p>
            <a:r>
              <a:rPr kumimoji="1" lang="en-US" altLang="ja-JP" dirty="0" smtClean="0"/>
              <a:t>Time line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altLang="ja-JP" dirty="0" smtClean="0"/>
              <a:t>Change request early next year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kumimoji="1" lang="en-US" altLang="ja-JP" dirty="0" smtClean="0"/>
              <a:t>Final decision by ALCW at KEK in Apr.2015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2014/12/4 ADI-CFS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93E96-B913-43D0-8467-C52026ECA66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71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1552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kumimoji="1" lang="en-US" altLang="ja-JP" dirty="0" smtClean="0"/>
              <a:t>Which is better?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05345"/>
            <a:ext cx="7886700" cy="3602182"/>
          </a:xfrm>
        </p:spPr>
        <p:txBody>
          <a:bodyPr/>
          <a:lstStyle/>
          <a:p>
            <a:pPr marL="514350" indent="-514350">
              <a:buFont typeface="+mj-lt"/>
              <a:buAutoNum type="alphaUcParenR"/>
            </a:pPr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dirty="0" err="1" smtClean="0"/>
              <a:t>L</a:t>
            </a:r>
            <a:r>
              <a:rPr lang="en-US" altLang="ja-JP" baseline="-25000" dirty="0" err="1" smtClean="0"/>
              <a:t>total</a:t>
            </a:r>
            <a:r>
              <a:rPr lang="en-US" altLang="ja-JP" dirty="0" smtClean="0"/>
              <a:t> =3km</a:t>
            </a:r>
          </a:p>
          <a:p>
            <a:pPr lvl="1"/>
            <a:r>
              <a:rPr lang="en-US" altLang="ja-JP" dirty="0"/>
              <a:t>gives larger gradient margin (14</a:t>
            </a:r>
            <a:r>
              <a:rPr lang="en-US" altLang="ja-JP" dirty="0" smtClean="0"/>
              <a:t>%)</a:t>
            </a:r>
          </a:p>
          <a:p>
            <a:pPr marL="514350" indent="-514350">
              <a:buFont typeface="+mj-lt"/>
              <a:buAutoNum type="alphaUcParenR"/>
            </a:pPr>
            <a:r>
              <a:rPr lang="en-US" altLang="ja-JP" dirty="0" err="1" smtClean="0">
                <a:latin typeface="Symbol" panose="05050102010706020507" pitchFamily="18" charset="2"/>
              </a:rPr>
              <a:t>D</a:t>
            </a:r>
            <a:r>
              <a:rPr lang="en-US" altLang="ja-JP" dirty="0" err="1" smtClean="0"/>
              <a:t>L</a:t>
            </a:r>
            <a:r>
              <a:rPr lang="en-US" altLang="ja-JP" baseline="-25000" dirty="0" err="1" smtClean="0"/>
              <a:t>total</a:t>
            </a:r>
            <a:r>
              <a:rPr lang="en-US" altLang="ja-JP" dirty="0" smtClean="0"/>
              <a:t> =2.1km with </a:t>
            </a:r>
            <a:r>
              <a:rPr lang="en-US" altLang="ja-JP" dirty="0" smtClean="0">
                <a:latin typeface="Symbol" panose="05050102010706020507" pitchFamily="18" charset="2"/>
              </a:rPr>
              <a:t>D</a:t>
            </a:r>
            <a:r>
              <a:rPr lang="en-US" altLang="ja-JP" dirty="0" smtClean="0"/>
              <a:t>C</a:t>
            </a:r>
            <a:r>
              <a:rPr lang="en-US" altLang="ja-JP" baseline="-10000" dirty="0" smtClean="0"/>
              <a:t>DR</a:t>
            </a:r>
            <a:r>
              <a:rPr lang="en-US" altLang="ja-JP" dirty="0" smtClean="0"/>
              <a:t> =269m (8.3%)</a:t>
            </a:r>
          </a:p>
          <a:p>
            <a:pPr lvl="1"/>
            <a:r>
              <a:rPr lang="en-US" altLang="ja-JP" dirty="0"/>
              <a:t>R</a:t>
            </a:r>
            <a:r>
              <a:rPr lang="en-US" altLang="ja-JP" dirty="0" smtClean="0"/>
              <a:t>equires less increase of tunnel length </a:t>
            </a:r>
          </a:p>
          <a:p>
            <a:pPr lvl="1"/>
            <a:r>
              <a:rPr lang="en-US" altLang="ja-JP" dirty="0"/>
              <a:t>B</a:t>
            </a:r>
            <a:r>
              <a:rPr lang="en-US" altLang="ja-JP" dirty="0" smtClean="0"/>
              <a:t>ut 8.3% increase of C</a:t>
            </a:r>
            <a:r>
              <a:rPr lang="en-US" altLang="ja-JP" baseline="-10000" dirty="0" smtClean="0"/>
              <a:t>DR</a:t>
            </a:r>
            <a:r>
              <a:rPr lang="en-US" altLang="ja-JP" dirty="0" smtClean="0"/>
              <a:t> (plus 8% wiggler length and RF power/voltage) may even be more expensive than 1km of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tunnel</a:t>
            </a:r>
          </a:p>
          <a:p>
            <a:pPr lvl="1"/>
            <a:r>
              <a:rPr kumimoji="1" lang="en-US" altLang="ja-JP" dirty="0" smtClean="0"/>
              <a:t>Redesign of DR needed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manpower 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832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478</Words>
  <Application>Microsoft Office PowerPoint</Application>
  <PresentationFormat>画面に合わせる (4:3)</PresentationFormat>
  <Paragraphs>90</Paragraphs>
  <Slides>11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Symbol</vt:lpstr>
      <vt:lpstr>Wingdings</vt:lpstr>
      <vt:lpstr>Office テーマ</vt:lpstr>
      <vt:lpstr>Tunnel Length Issue</vt:lpstr>
      <vt:lpstr>Physics Issue</vt:lpstr>
      <vt:lpstr>Accelerator Issue</vt:lpstr>
      <vt:lpstr>PowerPoint プレゼンテーション</vt:lpstr>
      <vt:lpstr>Timing Issue</vt:lpstr>
      <vt:lpstr>What if longer linac is needed?</vt:lpstr>
      <vt:lpstr>Another Solution</vt:lpstr>
      <vt:lpstr>How to proceed?</vt:lpstr>
      <vt:lpstr>Which is better?</vt:lpstr>
      <vt:lpstr>Where should the extra linac tunnel be inserted?</vt:lpstr>
      <vt:lpstr>SCRF Experts Discussion at KEK after TTC (Dec.5)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Tunnel Length Issue</dc:title>
  <dc:creator>Yokoya</dc:creator>
  <cp:lastModifiedBy>Yokoya</cp:lastModifiedBy>
  <cp:revision>9</cp:revision>
  <dcterms:created xsi:type="dcterms:W3CDTF">2014-12-11T00:36:04Z</dcterms:created>
  <dcterms:modified xsi:type="dcterms:W3CDTF">2014-12-11T05:30:12Z</dcterms:modified>
</cp:coreProperties>
</file>