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vml" ContentType="application/vnd.openxmlformats-officedocument.vmlDrawing"/>
  <Default Extension="docx" ContentType="application/vnd.openxmlformats-officedocument.wordprocessingml.document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embeddings/oleObject3.bin" ContentType="application/vnd.openxmlformats-officedocument.oleObject"/>
  <Override PartName="/ppt/embeddings/oleObject4.bin" ContentType="application/vnd.openxmlformats-officedocument.oleObject"/>
  <Override PartName="/ppt/embeddings/oleObject5.bin" ContentType="application/vnd.openxmlformats-officedocument.oleObject"/>
  <Override PartName="/ppt/embeddings/oleObject6.bin" ContentType="application/vnd.openxmlformats-officedocument.oleObject"/>
  <Override PartName="/ppt/embeddings/oleObject7.bin" ContentType="application/vnd.openxmlformats-officedocument.oleObject"/>
  <Override PartName="/ppt/embeddings/oleObject8.bin" ContentType="application/vnd.openxmlformats-officedocument.oleObject"/>
  <Override PartName="/ppt/embeddings/oleObject9.bin" ContentType="application/vnd.openxmlformats-officedocument.oleObject"/>
  <Override PartName="/ppt/embeddings/oleObject10.bin" ContentType="application/vnd.openxmlformats-officedocument.oleObject"/>
  <Override PartName="/ppt/embeddings/oleObject11.bin" ContentType="application/vnd.openxmlformats-officedocument.oleObject"/>
  <Override PartName="/ppt/embeddings/oleObject12.bin" ContentType="application/vnd.openxmlformats-officedocument.oleObject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embeddings/oleObject13.bin" ContentType="application/vnd.openxmlformats-officedocument.oleObject"/>
  <Override PartName="/ppt/embeddings/oleObject14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38"/>
  </p:notesMasterIdLst>
  <p:handoutMasterIdLst>
    <p:handoutMasterId r:id="rId39"/>
  </p:handoutMasterIdLst>
  <p:sldIdLst>
    <p:sldId id="256" r:id="rId2"/>
    <p:sldId id="257" r:id="rId3"/>
    <p:sldId id="294" r:id="rId4"/>
    <p:sldId id="258" r:id="rId5"/>
    <p:sldId id="262" r:id="rId6"/>
    <p:sldId id="319" r:id="rId7"/>
    <p:sldId id="264" r:id="rId8"/>
    <p:sldId id="304" r:id="rId9"/>
    <p:sldId id="306" r:id="rId10"/>
    <p:sldId id="307" r:id="rId11"/>
    <p:sldId id="320" r:id="rId12"/>
    <p:sldId id="308" r:id="rId13"/>
    <p:sldId id="309" r:id="rId14"/>
    <p:sldId id="310" r:id="rId15"/>
    <p:sldId id="311" r:id="rId16"/>
    <p:sldId id="313" r:id="rId17"/>
    <p:sldId id="312" r:id="rId18"/>
    <p:sldId id="300" r:id="rId19"/>
    <p:sldId id="314" r:id="rId20"/>
    <p:sldId id="316" r:id="rId21"/>
    <p:sldId id="301" r:id="rId22"/>
    <p:sldId id="317" r:id="rId23"/>
    <p:sldId id="280" r:id="rId24"/>
    <p:sldId id="281" r:id="rId25"/>
    <p:sldId id="293" r:id="rId26"/>
    <p:sldId id="292" r:id="rId27"/>
    <p:sldId id="298" r:id="rId28"/>
    <p:sldId id="299" r:id="rId29"/>
    <p:sldId id="283" r:id="rId30"/>
    <p:sldId id="282" r:id="rId31"/>
    <p:sldId id="296" r:id="rId32"/>
    <p:sldId id="297" r:id="rId33"/>
    <p:sldId id="285" r:id="rId34"/>
    <p:sldId id="318" r:id="rId35"/>
    <p:sldId id="295" r:id="rId36"/>
    <p:sldId id="286" r:id="rId3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8261" autoAdjust="0"/>
  </p:normalViewPr>
  <p:slideViewPr>
    <p:cSldViewPr snapToGrid="0" snapToObjects="1">
      <p:cViewPr varScale="1">
        <p:scale>
          <a:sx n="72" d="100"/>
          <a:sy n="72" d="100"/>
        </p:scale>
        <p:origin x="-2152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notesMaster" Target="notesMasters/notesMaster1.xml"/><Relationship Id="rId39" Type="http://schemas.openxmlformats.org/officeDocument/2006/relationships/handoutMaster" Target="handoutMasters/handoutMaster1.xml"/><Relationship Id="rId40" Type="http://schemas.openxmlformats.org/officeDocument/2006/relationships/printerSettings" Target="printerSettings/printerSettings1.bin"/><Relationship Id="rId41" Type="http://schemas.openxmlformats.org/officeDocument/2006/relationships/presProps" Target="presProps.xml"/><Relationship Id="rId42" Type="http://schemas.openxmlformats.org/officeDocument/2006/relationships/viewProps" Target="viewProps.xml"/><Relationship Id="rId43" Type="http://schemas.openxmlformats.org/officeDocument/2006/relationships/theme" Target="theme/theme1.xml"/><Relationship Id="rId4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wmf"/><Relationship Id="rId2" Type="http://schemas.openxmlformats.org/officeDocument/2006/relationships/image" Target="../media/image28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2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36.wmf"/><Relationship Id="rId4" Type="http://schemas.openxmlformats.org/officeDocument/2006/relationships/image" Target="../media/image37.wmf"/><Relationship Id="rId5" Type="http://schemas.openxmlformats.org/officeDocument/2006/relationships/image" Target="../media/image38.wmf"/><Relationship Id="rId6" Type="http://schemas.openxmlformats.org/officeDocument/2006/relationships/image" Target="../media/image39.wmf"/><Relationship Id="rId7" Type="http://schemas.openxmlformats.org/officeDocument/2006/relationships/image" Target="../media/image40.wmf"/><Relationship Id="rId8" Type="http://schemas.openxmlformats.org/officeDocument/2006/relationships/image" Target="../media/image41.wmf"/><Relationship Id="rId1" Type="http://schemas.openxmlformats.org/officeDocument/2006/relationships/image" Target="../media/image34.wmf"/><Relationship Id="rId2" Type="http://schemas.openxmlformats.org/officeDocument/2006/relationships/image" Target="../media/image35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64.png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65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5F1046-E987-8542-A762-B837AD4C4F9F}" type="datetimeFigureOut">
              <a:rPr lang="en-US" smtClean="0"/>
              <a:t>25/02/2015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392B8D-1852-E845-8E9E-57B0965503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276457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213911-9375-8643-AB4C-1299B6278AEA}" type="datetimeFigureOut">
              <a:rPr lang="en-US" smtClean="0"/>
              <a:t>25/02/2015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8161A6-E561-8F43-BF25-7682883959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845048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r>
              <a:rPr lang="en-US" baseline="0" dirty="0" smtClean="0">
                <a:sym typeface="Wingdings"/>
              </a:rPr>
              <a:t>Single station at ATF2:</a:t>
            </a:r>
          </a:p>
          <a:p>
            <a:pPr marL="0" indent="0">
              <a:buFontTx/>
              <a:buNone/>
            </a:pPr>
            <a:r>
              <a:rPr lang="en-US" baseline="0" dirty="0" smtClean="0">
                <a:sym typeface="Wingdings"/>
              </a:rPr>
              <a:t>- Two targets in one --&gt; both phenomena used for different purposes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- Precise measurement: single bunch with TR, high resolution (</a:t>
            </a:r>
            <a:r>
              <a:rPr lang="en-US" dirty="0" smtClean="0">
                <a:sym typeface="Wingdings"/>
              </a:rPr>
              <a:t>&lt;100 nm)</a:t>
            </a:r>
            <a:endParaRPr lang="en-US" baseline="0" dirty="0" smtClean="0"/>
          </a:p>
          <a:p>
            <a:pPr marL="0" indent="0">
              <a:buFontTx/>
              <a:buNone/>
            </a:pPr>
            <a:r>
              <a:rPr lang="en-US" baseline="0" dirty="0" smtClean="0"/>
              <a:t>- Evolution from 1 bunch to whole train </a:t>
            </a:r>
            <a:r>
              <a:rPr lang="en-US" baseline="0" dirty="0" smtClean="0">
                <a:sym typeface="Wingdings"/>
              </a:rPr>
              <a:t>--&gt; measure </a:t>
            </a:r>
            <a:r>
              <a:rPr lang="en-US" baseline="0" dirty="0" err="1" smtClean="0">
                <a:sym typeface="Wingdings"/>
              </a:rPr>
              <a:t>emittance</a:t>
            </a:r>
            <a:r>
              <a:rPr lang="en-US" baseline="0" dirty="0" smtClean="0">
                <a:sym typeface="Wingdings"/>
              </a:rPr>
              <a:t> DR (</a:t>
            </a:r>
            <a:r>
              <a:rPr lang="en-US" dirty="0" smtClean="0">
                <a:sym typeface="Wingdings"/>
              </a:rPr>
              <a:t>few</a:t>
            </a:r>
            <a:r>
              <a:rPr lang="en-US" b="1" dirty="0" smtClean="0">
                <a:sym typeface="Wingdings"/>
              </a:rPr>
              <a:t> </a:t>
            </a:r>
            <a:r>
              <a:rPr lang="en-US" dirty="0" err="1" smtClean="0"/>
              <a:t>μm</a:t>
            </a:r>
            <a:r>
              <a:rPr lang="en-US" dirty="0" smtClean="0"/>
              <a:t>)</a:t>
            </a:r>
            <a:endParaRPr lang="en-US" baseline="0" dirty="0" smtClean="0">
              <a:sym typeface="Wingding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8161A6-E561-8F43-BF25-76828839591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84691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r>
              <a:rPr lang="en-US" baseline="0" dirty="0" smtClean="0">
                <a:sym typeface="Wingdings"/>
              </a:rPr>
              <a:t>Single station at ATF2:</a:t>
            </a:r>
          </a:p>
          <a:p>
            <a:pPr marL="0" indent="0">
              <a:buFontTx/>
              <a:buNone/>
            </a:pPr>
            <a:r>
              <a:rPr lang="en-US" baseline="0" dirty="0" smtClean="0">
                <a:sym typeface="Wingdings"/>
              </a:rPr>
              <a:t>- Two targets in one --&gt; both phenomena used for different purposes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- Precise measurement: single bunch with TR, high resolution (</a:t>
            </a:r>
            <a:r>
              <a:rPr lang="en-US" dirty="0" smtClean="0">
                <a:sym typeface="Wingdings"/>
              </a:rPr>
              <a:t>&lt;100 nm)</a:t>
            </a:r>
            <a:endParaRPr lang="en-US" baseline="0" dirty="0" smtClean="0"/>
          </a:p>
          <a:p>
            <a:pPr marL="0" indent="0">
              <a:buFontTx/>
              <a:buNone/>
            </a:pPr>
            <a:r>
              <a:rPr lang="en-US" baseline="0" dirty="0" smtClean="0"/>
              <a:t>- Evolution from 1 bunch to whole train </a:t>
            </a:r>
            <a:r>
              <a:rPr lang="en-US" baseline="0" dirty="0" smtClean="0">
                <a:sym typeface="Wingdings"/>
              </a:rPr>
              <a:t>--&gt; measure </a:t>
            </a:r>
            <a:r>
              <a:rPr lang="en-US" baseline="0" dirty="0" err="1" smtClean="0">
                <a:sym typeface="Wingdings"/>
              </a:rPr>
              <a:t>emittance</a:t>
            </a:r>
            <a:r>
              <a:rPr lang="en-US" baseline="0" dirty="0" smtClean="0">
                <a:sym typeface="Wingdings"/>
              </a:rPr>
              <a:t> DR (</a:t>
            </a:r>
            <a:r>
              <a:rPr lang="en-US" dirty="0" smtClean="0">
                <a:sym typeface="Wingdings"/>
              </a:rPr>
              <a:t>few</a:t>
            </a:r>
            <a:r>
              <a:rPr lang="en-US" b="1" dirty="0" smtClean="0">
                <a:sym typeface="Wingdings"/>
              </a:rPr>
              <a:t> </a:t>
            </a:r>
            <a:r>
              <a:rPr lang="en-US" dirty="0" err="1" smtClean="0"/>
              <a:t>μm</a:t>
            </a:r>
            <a:r>
              <a:rPr lang="en-US" dirty="0" smtClean="0"/>
              <a:t>)</a:t>
            </a:r>
            <a:endParaRPr lang="en-US" baseline="0" dirty="0" smtClean="0">
              <a:sym typeface="Wingding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8161A6-E561-8F43-BF25-76828839591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84691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TR: well known </a:t>
            </a:r>
          </a:p>
          <a:p>
            <a:pPr marL="0" indent="0">
              <a:buFontTx/>
              <a:buNone/>
            </a:pPr>
            <a:r>
              <a:rPr lang="en-US" dirty="0" smtClean="0"/>
              <a:t>- theory</a:t>
            </a:r>
            <a:r>
              <a:rPr lang="en-US" baseline="0" dirty="0" smtClean="0"/>
              <a:t> appeared 70 </a:t>
            </a:r>
            <a:r>
              <a:rPr lang="en-US" baseline="0" dirty="0" err="1" smtClean="0"/>
              <a:t>yrs</a:t>
            </a:r>
            <a:r>
              <a:rPr lang="en-US" baseline="0" dirty="0" smtClean="0"/>
              <a:t> ago</a:t>
            </a:r>
          </a:p>
          <a:p>
            <a:pPr marL="0" indent="0">
              <a:buFontTx/>
              <a:buNone/>
            </a:pPr>
            <a:r>
              <a:rPr lang="en-US" dirty="0" smtClean="0"/>
              <a:t>- useful</a:t>
            </a:r>
            <a:r>
              <a:rPr lang="en-US" baseline="0" dirty="0" smtClean="0"/>
              <a:t> tool </a:t>
            </a:r>
          </a:p>
          <a:p>
            <a:pPr marL="0" indent="0">
              <a:buFontTx/>
              <a:buNone/>
            </a:pPr>
            <a:r>
              <a:rPr lang="en-US" baseline="0" dirty="0" smtClean="0"/>
              <a:t>- Invasive method: High intensity destroys target</a:t>
            </a:r>
          </a:p>
          <a:p>
            <a:pPr marL="0" indent="0">
              <a:buFontTx/>
              <a:buNone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8161A6-E561-8F43-BF25-76828839591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867989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r>
              <a:rPr lang="en-US" baseline="0" dirty="0" smtClean="0">
                <a:sym typeface="Wingdings"/>
              </a:rPr>
              <a:t>TR PSF:</a:t>
            </a:r>
          </a:p>
          <a:p>
            <a:pPr marL="0" indent="0">
              <a:buFontTx/>
              <a:buNone/>
            </a:pPr>
            <a:r>
              <a:rPr lang="en-US" baseline="0" dirty="0" smtClean="0">
                <a:sym typeface="Wingdings"/>
              </a:rPr>
              <a:t>- Discovered: TR resolution limited by PSF; source generated by single particle and projected by optical system onto CCD camera</a:t>
            </a:r>
            <a:br>
              <a:rPr lang="en-US" baseline="0" dirty="0" smtClean="0">
                <a:sym typeface="Wingdings"/>
              </a:rPr>
            </a:br>
            <a:r>
              <a:rPr lang="en-US" baseline="0" dirty="0" smtClean="0">
                <a:sym typeface="Wingdings"/>
              </a:rPr>
              <a:t>- PSF has a structure: deduce beam size with sub-um resolution</a:t>
            </a:r>
          </a:p>
          <a:p>
            <a:pPr marL="0" indent="0">
              <a:buFontTx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8161A6-E561-8F43-BF25-76828839591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867989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r>
              <a:rPr lang="en-US" baseline="0" dirty="0" smtClean="0"/>
              <a:t>DR:</a:t>
            </a:r>
          </a:p>
          <a:p>
            <a:pPr marL="0" indent="0">
              <a:buFontTx/>
              <a:buNone/>
            </a:pPr>
            <a:r>
              <a:rPr lang="en-US" baseline="0" dirty="0" smtClean="0"/>
              <a:t>- Same nature as TR </a:t>
            </a:r>
            <a:r>
              <a:rPr lang="en-US" baseline="0" dirty="0" smtClean="0">
                <a:sym typeface="Wingdings"/>
              </a:rPr>
              <a:t>--&gt; slit; interference pattern produced by slit is used</a:t>
            </a:r>
          </a:p>
          <a:p>
            <a:pPr marL="0" indent="0">
              <a:buFontTx/>
              <a:buNone/>
            </a:pPr>
            <a:r>
              <a:rPr lang="en-US" baseline="0" dirty="0" smtClean="0">
                <a:sym typeface="Wingdings"/>
              </a:rPr>
              <a:t>UV/X-ray DR:</a:t>
            </a:r>
          </a:p>
          <a:p>
            <a:pPr marL="0" indent="0">
              <a:buFontTx/>
              <a:buNone/>
            </a:pPr>
            <a:r>
              <a:rPr lang="en-US" baseline="0" dirty="0" smtClean="0">
                <a:sym typeface="Wingdings"/>
              </a:rPr>
              <a:t>- DR resolution limited by diffraction limit --&gt; lower wavelength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8161A6-E561-8F43-BF25-768288395919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968373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A2DD41-0A8E-C049-AAA3-71360600D6DB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631426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8161A6-E561-8F43-BF25-768288395919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44581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GB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28/01/2015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T. Aumeyr - CLIC Workshop 2015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42825-8EE7-964D-A605-918F2C57C34C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28/01/2015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T. Aumeyr - CLIC Workshop 2015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42825-8EE7-964D-A605-918F2C57C3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GB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28/01/2015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T. Aumeyr - CLIC Workshop 2015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42825-8EE7-964D-A605-918F2C57C3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28/01/2015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T. Aumeyr - CLIC Workshop 2015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42825-8EE7-964D-A605-918F2C57C3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GB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28/01/2015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T. Aumeyr - CLIC Workshop 2015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42825-8EE7-964D-A605-918F2C57C34C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28/01/2015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T. Aumeyr - CLIC Workshop 2015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42825-8EE7-964D-A605-918F2C57C3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28/01/2015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T. Aumeyr - CLIC Workshop 2015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42825-8EE7-964D-A605-918F2C57C34C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28/01/2015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T. Aumeyr - CLIC Workshop 2015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42825-8EE7-964D-A605-918F2C57C3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28/01/2015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T. Aumeyr - CLIC Workshop 2015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42825-8EE7-964D-A605-918F2C57C3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GB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28/01/2015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T. Aumeyr - CLIC Workshop 2015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42825-8EE7-964D-A605-918F2C57C34C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GB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28/01/2015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T. Aumeyr - CLIC Workshop 2015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42825-8EE7-964D-A605-918F2C57C34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r>
              <a:rPr lang="en-GB" smtClean="0"/>
              <a:t>28/01/2015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T. Aumeyr - CLIC Workshop 2015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36042825-8EE7-964D-A605-918F2C57C34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Relationship Id="rId3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9.emf"/><Relationship Id="rId3" Type="http://schemas.openxmlformats.org/officeDocument/2006/relationships/image" Target="../media/image20.e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1.e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2.em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3.jpeg"/><Relationship Id="rId3" Type="http://schemas.openxmlformats.org/officeDocument/2006/relationships/image" Target="../media/image24.e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5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6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image" Target="../media/image27.wmf"/><Relationship Id="rId5" Type="http://schemas.openxmlformats.org/officeDocument/2006/relationships/oleObject" Target="../embeddings/oleObject2.bin"/><Relationship Id="rId6" Type="http://schemas.openxmlformats.org/officeDocument/2006/relationships/image" Target="../media/image28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4" Type="http://schemas.openxmlformats.org/officeDocument/2006/relationships/oleObject" Target="../embeddings/oleObject3.bin"/><Relationship Id="rId5" Type="http://schemas.openxmlformats.org/officeDocument/2006/relationships/image" Target="../media/image29.w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w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wmf"/><Relationship Id="rId4" Type="http://schemas.openxmlformats.org/officeDocument/2006/relationships/oleObject" Target="../embeddings/oleObject4.bin"/><Relationship Id="rId5" Type="http://schemas.openxmlformats.org/officeDocument/2006/relationships/image" Target="../media/image32.wmf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1" Type="http://schemas.openxmlformats.org/officeDocument/2006/relationships/oleObject" Target="../embeddings/oleObject9.bin"/><Relationship Id="rId12" Type="http://schemas.openxmlformats.org/officeDocument/2006/relationships/image" Target="../media/image38.wmf"/><Relationship Id="rId13" Type="http://schemas.openxmlformats.org/officeDocument/2006/relationships/oleObject" Target="../embeddings/oleObject10.bin"/><Relationship Id="rId14" Type="http://schemas.openxmlformats.org/officeDocument/2006/relationships/image" Target="../media/image39.wmf"/><Relationship Id="rId15" Type="http://schemas.openxmlformats.org/officeDocument/2006/relationships/oleObject" Target="../embeddings/oleObject11.bin"/><Relationship Id="rId16" Type="http://schemas.openxmlformats.org/officeDocument/2006/relationships/image" Target="../media/image40.wmf"/><Relationship Id="rId17" Type="http://schemas.openxmlformats.org/officeDocument/2006/relationships/oleObject" Target="../embeddings/oleObject12.bin"/><Relationship Id="rId18" Type="http://schemas.openxmlformats.org/officeDocument/2006/relationships/image" Target="../media/image41.wmf"/><Relationship Id="rId1" Type="http://schemas.openxmlformats.org/officeDocument/2006/relationships/vmlDrawing" Target="../drawings/vmlDrawing4.vml"/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oleObject5.bin"/><Relationship Id="rId4" Type="http://schemas.openxmlformats.org/officeDocument/2006/relationships/image" Target="../media/image34.wmf"/><Relationship Id="rId5" Type="http://schemas.openxmlformats.org/officeDocument/2006/relationships/oleObject" Target="../embeddings/oleObject6.bin"/><Relationship Id="rId6" Type="http://schemas.openxmlformats.org/officeDocument/2006/relationships/image" Target="../media/image35.wmf"/><Relationship Id="rId7" Type="http://schemas.openxmlformats.org/officeDocument/2006/relationships/oleObject" Target="../embeddings/oleObject7.bin"/><Relationship Id="rId8" Type="http://schemas.openxmlformats.org/officeDocument/2006/relationships/image" Target="../media/image36.wmf"/><Relationship Id="rId9" Type="http://schemas.openxmlformats.org/officeDocument/2006/relationships/oleObject" Target="../embeddings/oleObject8.bin"/><Relationship Id="rId10" Type="http://schemas.openxmlformats.org/officeDocument/2006/relationships/image" Target="../media/image37.w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4" Type="http://schemas.openxmlformats.org/officeDocument/2006/relationships/image" Target="../media/image43.png"/><Relationship Id="rId5" Type="http://schemas.openxmlformats.org/officeDocument/2006/relationships/image" Target="../media/image44.jpeg"/><Relationship Id="rId6" Type="http://schemas.openxmlformats.org/officeDocument/2006/relationships/image" Target="../media/image45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4" Type="http://schemas.openxmlformats.org/officeDocument/2006/relationships/image" Target="../media/image48.png"/><Relationship Id="rId5" Type="http://schemas.openxmlformats.org/officeDocument/2006/relationships/image" Target="../media/image4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6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4" Type="http://schemas.openxmlformats.org/officeDocument/2006/relationships/image" Target="../media/image52.png"/><Relationship Id="rId5" Type="http://schemas.openxmlformats.org/officeDocument/2006/relationships/image" Target="../media/image53.png"/><Relationship Id="rId6" Type="http://schemas.openxmlformats.org/officeDocument/2006/relationships/image" Target="../media/image5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0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5.PNG"/><Relationship Id="rId3" Type="http://schemas.openxmlformats.org/officeDocument/2006/relationships/image" Target="../media/image56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7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g"/><Relationship Id="rId4" Type="http://schemas.openxmlformats.org/officeDocument/2006/relationships/image" Target="../media/image59.jpg"/><Relationship Id="rId5" Type="http://schemas.openxmlformats.org/officeDocument/2006/relationships/image" Target="../media/image60.jp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6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2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3.emf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4" Type="http://schemas.openxmlformats.org/officeDocument/2006/relationships/package" Target="../embeddings/Microsoft_Word_Document1.docx"/><Relationship Id="rId5" Type="http://schemas.openxmlformats.org/officeDocument/2006/relationships/image" Target="../media/image64.png"/><Relationship Id="rId1" Type="http://schemas.openxmlformats.org/officeDocument/2006/relationships/vmlDrawing" Target="../drawings/vmlDrawing5.vml"/><Relationship Id="rId2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4" Type="http://schemas.openxmlformats.org/officeDocument/2006/relationships/package" Target="../embeddings/Microsoft_Word_Document2.docx"/><Relationship Id="rId5" Type="http://schemas.openxmlformats.org/officeDocument/2006/relationships/image" Target="../media/image65.png"/><Relationship Id="rId1" Type="http://schemas.openxmlformats.org/officeDocument/2006/relationships/vmlDrawing" Target="../drawings/vmlDrawing6.vml"/><Relationship Id="rId2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5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emf"/><Relationship Id="rId3" Type="http://schemas.openxmlformats.org/officeDocument/2006/relationships/image" Target="../media/image11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Relationship Id="rId3" Type="http://schemas.openxmlformats.org/officeDocument/2006/relationships/image" Target="../media/image13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763408"/>
            <a:ext cx="7848600" cy="1927225"/>
          </a:xfrm>
        </p:spPr>
        <p:txBody>
          <a:bodyPr/>
          <a:lstStyle/>
          <a:p>
            <a:r>
              <a:rPr lang="en-US" sz="3600" dirty="0" smtClean="0"/>
              <a:t>Development of a combined TR/DR </a:t>
            </a:r>
            <a:r>
              <a:rPr lang="en-US" sz="3600" dirty="0" err="1" smtClean="0"/>
              <a:t>emittance</a:t>
            </a:r>
            <a:r>
              <a:rPr lang="en-US" sz="3600" dirty="0" smtClean="0"/>
              <a:t> station for future linear colliders </a:t>
            </a:r>
            <a:endParaRPr lang="en-US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199"/>
            <a:ext cx="7219624" cy="2380113"/>
          </a:xfrm>
        </p:spPr>
        <p:txBody>
          <a:bodyPr>
            <a:normAutofit fontScale="62500" lnSpcReduction="20000"/>
          </a:bodyPr>
          <a:lstStyle/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sz="3800" dirty="0"/>
              <a:t>T. Aumeyr</a:t>
            </a:r>
            <a:r>
              <a:rPr lang="en-US" sz="3800" baseline="30000" dirty="0"/>
              <a:t>1</a:t>
            </a:r>
            <a:r>
              <a:rPr lang="en-US" sz="3800" dirty="0"/>
              <a:t>, M. Bergamaschi</a:t>
            </a:r>
            <a:r>
              <a:rPr lang="en-US" sz="3800" baseline="30000" dirty="0"/>
              <a:t>2</a:t>
            </a:r>
            <a:r>
              <a:rPr lang="en-US" sz="3800" dirty="0"/>
              <a:t>, E. Bravin</a:t>
            </a:r>
            <a:r>
              <a:rPr lang="en-US" sz="3800" baseline="30000" dirty="0"/>
              <a:t>2</a:t>
            </a:r>
            <a:r>
              <a:rPr lang="en-US" sz="3800" dirty="0"/>
              <a:t>, </a:t>
            </a:r>
            <a:br>
              <a:rPr lang="en-US" sz="3800" dirty="0"/>
            </a:br>
            <a:r>
              <a:rPr lang="en-US" sz="3800" u="sng" dirty="0"/>
              <a:t>P. Karataev</a:t>
            </a:r>
            <a:r>
              <a:rPr lang="en-US" sz="3800" u="sng" baseline="30000" dirty="0"/>
              <a:t>1</a:t>
            </a:r>
            <a:r>
              <a:rPr lang="en-US" sz="3800" dirty="0"/>
              <a:t>, R. Kieffer</a:t>
            </a:r>
            <a:r>
              <a:rPr lang="en-US" sz="3800" baseline="30000" dirty="0"/>
              <a:t>2</a:t>
            </a:r>
            <a:r>
              <a:rPr lang="en-US" sz="3800" dirty="0"/>
              <a:t>, T. Lefevre</a:t>
            </a:r>
            <a:r>
              <a:rPr lang="en-US" sz="3800" baseline="30000" dirty="0"/>
              <a:t>2</a:t>
            </a:r>
            <a:r>
              <a:rPr lang="en-US" sz="3800" dirty="0"/>
              <a:t>, S. </a:t>
            </a:r>
            <a:r>
              <a:rPr lang="en-US" sz="3800" dirty="0" smtClean="0"/>
              <a:t>Mazzoni</a:t>
            </a:r>
            <a:r>
              <a:rPr lang="en-US" sz="3800" baseline="30000" dirty="0" smtClean="0"/>
              <a:t>2</a:t>
            </a:r>
            <a:r>
              <a:rPr lang="en-US" sz="3800" dirty="0" smtClean="0"/>
              <a:t>, N. </a:t>
            </a:r>
            <a:r>
              <a:rPr lang="en-US" sz="3800" dirty="0" err="1" smtClean="0"/>
              <a:t>Terunuma</a:t>
            </a:r>
            <a:r>
              <a:rPr lang="en-US" sz="3800" dirty="0" smtClean="0"/>
              <a:t> and other members of ATF2</a:t>
            </a:r>
            <a:endParaRPr lang="en-US" sz="3800" baseline="30000" dirty="0" smtClean="0"/>
          </a:p>
          <a:p>
            <a:pPr>
              <a:lnSpc>
                <a:spcPct val="120000"/>
              </a:lnSpc>
              <a:spcBef>
                <a:spcPts val="0"/>
              </a:spcBef>
            </a:pPr>
            <a:endParaRPr lang="en-US" dirty="0"/>
          </a:p>
          <a:p>
            <a:pPr indent="-457200">
              <a:lnSpc>
                <a:spcPct val="120000"/>
              </a:lnSpc>
              <a:spcBef>
                <a:spcPts val="0"/>
              </a:spcBef>
              <a:buClr>
                <a:schemeClr val="accent5"/>
              </a:buClr>
              <a:buFont typeface="+mj-lt"/>
              <a:buAutoNum type="arabicPeriod"/>
            </a:pPr>
            <a:r>
              <a:rPr lang="en-US" sz="2300" dirty="0" smtClean="0">
                <a:solidFill>
                  <a:schemeClr val="accent5"/>
                </a:solidFill>
              </a:rPr>
              <a:t>John Adams Institute at Royal Holloway, </a:t>
            </a:r>
            <a:r>
              <a:rPr lang="en-US" sz="2300" dirty="0" err="1" smtClean="0">
                <a:solidFill>
                  <a:schemeClr val="accent5"/>
                </a:solidFill>
              </a:rPr>
              <a:t>Egham</a:t>
            </a:r>
            <a:r>
              <a:rPr lang="en-US" sz="2300" dirty="0" smtClean="0">
                <a:solidFill>
                  <a:schemeClr val="accent5"/>
                </a:solidFill>
              </a:rPr>
              <a:t> UK</a:t>
            </a:r>
          </a:p>
          <a:p>
            <a:pPr indent="-457200">
              <a:lnSpc>
                <a:spcPct val="120000"/>
              </a:lnSpc>
              <a:spcBef>
                <a:spcPts val="0"/>
              </a:spcBef>
              <a:buClr>
                <a:schemeClr val="accent5"/>
              </a:buClr>
              <a:buFont typeface="+mj-lt"/>
              <a:buAutoNum type="arabicPeriod"/>
            </a:pPr>
            <a:r>
              <a:rPr lang="en-GB" sz="2300" dirty="0">
                <a:solidFill>
                  <a:schemeClr val="accent5"/>
                </a:solidFill>
              </a:rPr>
              <a:t>CERN European Organisation for Nuclear Research, Geneva, </a:t>
            </a:r>
            <a:r>
              <a:rPr lang="en-GB" sz="2300" dirty="0" smtClean="0">
                <a:solidFill>
                  <a:schemeClr val="accent5"/>
                </a:solidFill>
              </a:rPr>
              <a:t>Switzerland</a:t>
            </a:r>
          </a:p>
          <a:p>
            <a:pPr indent="-457200">
              <a:lnSpc>
                <a:spcPct val="120000"/>
              </a:lnSpc>
              <a:spcBef>
                <a:spcPts val="0"/>
              </a:spcBef>
              <a:buClr>
                <a:schemeClr val="accent5"/>
              </a:buClr>
              <a:buFont typeface="+mj-lt"/>
              <a:buAutoNum type="arabicPeriod"/>
            </a:pPr>
            <a:r>
              <a:rPr lang="en-GB" sz="2300" dirty="0" smtClean="0">
                <a:solidFill>
                  <a:schemeClr val="accent5"/>
                </a:solidFill>
              </a:rPr>
              <a:t>KEK: High Energy Accelerator Research Organization, Tsukuba, Japan</a:t>
            </a:r>
            <a:endParaRPr lang="en-GB" sz="2300" dirty="0">
              <a:solidFill>
                <a:schemeClr val="accent5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9292" y="5685620"/>
            <a:ext cx="1918025" cy="9652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87665" y="5685620"/>
            <a:ext cx="2045804" cy="9652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23817" y="5685620"/>
            <a:ext cx="966808" cy="9652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80973" y="5685620"/>
            <a:ext cx="1191372" cy="96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26498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Screen Shot 2014-01-29 at 17.53.53 (2)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75" r="44130"/>
          <a:stretch/>
        </p:blipFill>
        <p:spPr>
          <a:xfrm>
            <a:off x="393482" y="475442"/>
            <a:ext cx="8090831" cy="642737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002926" y="304096"/>
            <a:ext cx="331778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FF6600"/>
                </a:solidFill>
              </a:rPr>
              <a:t>Vertical Projection</a:t>
            </a:r>
            <a:endParaRPr lang="en-US" sz="2800" b="1" dirty="0">
              <a:solidFill>
                <a:srgbClr val="FF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51299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Comparison of </a:t>
            </a:r>
            <a:r>
              <a:rPr lang="en-US" dirty="0" smtClean="0"/>
              <a:t>experimental </a:t>
            </a:r>
            <a:r>
              <a:rPr lang="en-US" dirty="0"/>
              <a:t>results with </a:t>
            </a:r>
            <a:r>
              <a:rPr lang="en-US" dirty="0" err="1" smtClean="0"/>
              <a:t>Zemax</a:t>
            </a:r>
            <a:r>
              <a:rPr lang="en-US" dirty="0" smtClean="0"/>
              <a:t> simulations</a:t>
            </a:r>
            <a:endParaRPr lang="en-US" dirty="0"/>
          </a:p>
        </p:txBody>
      </p:sp>
      <p:pic>
        <p:nvPicPr>
          <p:cNvPr id="7" name="officeArt object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23824" y="1680304"/>
            <a:ext cx="4350484" cy="5103495"/>
          </a:xfrm>
          <a:prstGeom prst="rect">
            <a:avLst/>
          </a:prstGeom>
          <a:ln w="12700" cap="flat">
            <a:noFill/>
            <a:miter lim="400000"/>
          </a:ln>
          <a:effectLst/>
        </p:spPr>
      </p:pic>
      <p:pic>
        <p:nvPicPr>
          <p:cNvPr id="8" name="officeArt object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630612" y="4211609"/>
            <a:ext cx="4212492" cy="2572190"/>
          </a:xfrm>
          <a:prstGeom prst="rect">
            <a:avLst/>
          </a:prstGeom>
          <a:ln w="12700" cap="flat">
            <a:noFill/>
            <a:miter lim="400000"/>
          </a:ln>
          <a:effectLst/>
        </p:spPr>
      </p:pic>
      <p:sp>
        <p:nvSpPr>
          <p:cNvPr id="9" name="Rectangle 8"/>
          <p:cNvSpPr/>
          <p:nvPr/>
        </p:nvSpPr>
        <p:spPr>
          <a:xfrm>
            <a:off x="4630612" y="1680304"/>
            <a:ext cx="4212492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olidFill>
                  <a:srgbClr val="A53926"/>
                </a:solidFill>
              </a:rPr>
              <a:t>Investigation of the diffraction effect:</a:t>
            </a:r>
            <a:br>
              <a:rPr lang="en-US" sz="2000" b="1" dirty="0" smtClean="0">
                <a:solidFill>
                  <a:srgbClr val="A53926"/>
                </a:solidFill>
              </a:rPr>
            </a:br>
            <a:r>
              <a:rPr lang="en-US" sz="2000" dirty="0" smtClean="0"/>
              <a:t>OTR PSF size (distance between peaks and FWHM) for different iris diameters</a:t>
            </a:r>
          </a:p>
        </p:txBody>
      </p:sp>
    </p:spTree>
    <p:extLst>
      <p:ext uri="{BB962C8B-B14F-4D97-AF65-F5344CB8AC3E}">
        <p14:creationId xmlns:p14="http://schemas.microsoft.com/office/powerpoint/2010/main" val="38955703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5" y="332656"/>
            <a:ext cx="5004556" cy="396044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763612" y="0"/>
            <a:ext cx="18885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0000FF"/>
                </a:solidFill>
              </a:rPr>
              <a:t>Fit function</a:t>
            </a:r>
            <a:endParaRPr lang="en-US" sz="2800" b="1" dirty="0">
              <a:solidFill>
                <a:srgbClr val="0000FF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76057" y="2340147"/>
            <a:ext cx="4104456" cy="4517854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5148064" y="2924944"/>
            <a:ext cx="3995936" cy="1152128"/>
          </a:xfrm>
          <a:prstGeom prst="rect">
            <a:avLst/>
          </a:prstGeom>
          <a:noFill/>
          <a:ln w="381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63010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88924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0000FF"/>
                </a:solidFill>
              </a:rPr>
              <a:t>Self-calibration procedure</a:t>
            </a:r>
            <a:endParaRPr lang="en-US" sz="2800" b="1" dirty="0">
              <a:solidFill>
                <a:srgbClr val="0000F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023" y="764703"/>
            <a:ext cx="8724449" cy="54726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19180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88924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0000FF"/>
                </a:solidFill>
              </a:rPr>
              <a:t>Self-calibration procedure</a:t>
            </a:r>
            <a:endParaRPr lang="en-US" sz="2800" b="1" dirty="0">
              <a:solidFill>
                <a:srgbClr val="0000FF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496" y="1052736"/>
            <a:ext cx="8784976" cy="4854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13392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88924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0000FF"/>
                </a:solidFill>
              </a:rPr>
              <a:t>Selection of the integration window</a:t>
            </a:r>
            <a:endParaRPr lang="en-US" sz="2800" b="1" dirty="0">
              <a:solidFill>
                <a:srgbClr val="0000FF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35696" y="3235288"/>
            <a:ext cx="7004237" cy="365009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016" y="404664"/>
            <a:ext cx="2952328" cy="2952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58401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9430" y="268320"/>
            <a:ext cx="889248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600" b="1" dirty="0" smtClean="0">
                <a:solidFill>
                  <a:srgbClr val="FF6600"/>
                </a:solidFill>
              </a:rPr>
              <a:t>Comparison of the OTR and Laser-wire measurements</a:t>
            </a:r>
            <a:endParaRPr lang="en-US" sz="2600" b="1" dirty="0">
              <a:solidFill>
                <a:srgbClr val="FF6600"/>
              </a:solidFill>
            </a:endParaRPr>
          </a:p>
        </p:txBody>
      </p:sp>
      <p:pic>
        <p:nvPicPr>
          <p:cNvPr id="5" name="Picture 4" descr="Screen Shot 2014-01-30 at 11.33.5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652" y="900036"/>
            <a:ext cx="7701841" cy="5984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73747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357760"/>
            <a:ext cx="88924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FF6600"/>
                </a:solidFill>
              </a:rPr>
              <a:t>Emittance measurement</a:t>
            </a:r>
            <a:endParaRPr lang="en-US" sz="2800" b="1" dirty="0">
              <a:solidFill>
                <a:srgbClr val="FF660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496" y="1371033"/>
            <a:ext cx="9108504" cy="45938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29141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594" y="390296"/>
            <a:ext cx="8229600" cy="522021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ODR principles</a:t>
            </a:r>
            <a:endParaRPr lang="en-US" dirty="0"/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0" y="5851525"/>
            <a:ext cx="3962400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08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2000" b="1">
                <a:solidFill>
                  <a:srgbClr val="009900"/>
                </a:solidFill>
              </a:rPr>
              <a:t>Impact parameter, h, – the shortest distance between the target and the particle trajectory</a:t>
            </a:r>
          </a:p>
        </p:txBody>
      </p:sp>
      <p:graphicFrame>
        <p:nvGraphicFramePr>
          <p:cNvPr id="8" name="Object 5"/>
          <p:cNvGraphicFramePr>
            <a:graphicFrameLocks noChangeAspect="1"/>
          </p:cNvGraphicFramePr>
          <p:nvPr/>
        </p:nvGraphicFramePr>
        <p:xfrm>
          <a:off x="4191000" y="6096000"/>
          <a:ext cx="1190625" cy="560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4" name="Equation" r:id="rId3" imgW="431640" imgH="203040" progId="Equation.3">
                  <p:embed/>
                </p:oleObj>
              </mc:Choice>
              <mc:Fallback>
                <p:oleObj name="Equation" r:id="rId3" imgW="43164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91000" y="6096000"/>
                        <a:ext cx="1190625" cy="5603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5867400" y="5791200"/>
            <a:ext cx="3276600" cy="85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08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  <a:buFont typeface="Symbol" charset="0"/>
              <a:buChar char="l"/>
            </a:pPr>
            <a:r>
              <a:rPr lang="en-US" sz="2000" b="1">
                <a:solidFill>
                  <a:srgbClr val="009900"/>
                </a:solidFill>
                <a:sym typeface="Symbol" charset="0"/>
              </a:rPr>
              <a:t> - observation wavelength</a:t>
            </a:r>
          </a:p>
          <a:p>
            <a:pPr eaLnBrk="1" hangingPunct="1">
              <a:spcBef>
                <a:spcPct val="50000"/>
              </a:spcBef>
              <a:buFont typeface="Symbol" charset="0"/>
              <a:buNone/>
            </a:pPr>
            <a:r>
              <a:rPr lang="en-US" sz="2000" b="1">
                <a:solidFill>
                  <a:srgbClr val="009900"/>
                </a:solidFill>
                <a:sym typeface="Symbol" charset="0"/>
              </a:rPr>
              <a:t> = E/mc</a:t>
            </a:r>
            <a:r>
              <a:rPr lang="en-US" sz="2000" b="1" baseline="30000">
                <a:solidFill>
                  <a:srgbClr val="009900"/>
                </a:solidFill>
                <a:sym typeface="Symbol" charset="0"/>
              </a:rPr>
              <a:t>2</a:t>
            </a:r>
            <a:r>
              <a:rPr lang="en-US" sz="2000" b="1">
                <a:solidFill>
                  <a:srgbClr val="009900"/>
                </a:solidFill>
                <a:sym typeface="Symbol" charset="0"/>
              </a:rPr>
              <a:t> – Lorentz - factor</a:t>
            </a:r>
            <a:endParaRPr lang="en-US" sz="2000" b="1">
              <a:solidFill>
                <a:srgbClr val="009900"/>
              </a:solidFill>
            </a:endParaRPr>
          </a:p>
        </p:txBody>
      </p:sp>
      <p:graphicFrame>
        <p:nvGraphicFramePr>
          <p:cNvPr id="10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19857563"/>
              </p:ext>
            </p:extLst>
          </p:nvPr>
        </p:nvGraphicFramePr>
        <p:xfrm>
          <a:off x="751950" y="1433856"/>
          <a:ext cx="7467600" cy="4673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5" name="CorelDRAW" r:id="rId5" imgW="6145129" imgH="3846786" progId="CorelDRAW.Graphic.9">
                  <p:embed/>
                </p:oleObj>
              </mc:Choice>
              <mc:Fallback>
                <p:oleObj name="CorelDRAW" r:id="rId5" imgW="6145129" imgH="3846786" progId="CorelDRAW.Graphic.9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1950" y="1433856"/>
                        <a:ext cx="7467600" cy="4673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54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5486400" y="931584"/>
            <a:ext cx="3657600" cy="155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en-US" b="1" dirty="0">
                <a:solidFill>
                  <a:srgbClr val="FF0000"/>
                </a:solidFill>
              </a:rPr>
              <a:t>Diffraction radiation (DR) appears when a charged particle moves in the vicinity of a medium</a:t>
            </a:r>
          </a:p>
        </p:txBody>
      </p:sp>
    </p:spTree>
    <p:extLst>
      <p:ext uri="{BB962C8B-B14F-4D97-AF65-F5344CB8AC3E}">
        <p14:creationId xmlns:p14="http://schemas.microsoft.com/office/powerpoint/2010/main" val="37648144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6419" y="774078"/>
            <a:ext cx="3464212" cy="486244"/>
          </a:xfrm>
        </p:spPr>
        <p:txBody>
          <a:bodyPr>
            <a:normAutofit fontScale="90000"/>
          </a:bodyPr>
          <a:lstStyle/>
          <a:p>
            <a:pPr algn="r"/>
            <a:r>
              <a:rPr lang="en-US" dirty="0" smtClean="0"/>
              <a:t>ODR principles</a:t>
            </a:r>
            <a:endParaRPr lang="en-US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99" r="2896"/>
          <a:stretch/>
        </p:blipFill>
        <p:spPr bwMode="auto">
          <a:xfrm>
            <a:off x="287849" y="3988416"/>
            <a:ext cx="8591653" cy="281881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</p:pic>
      <p:sp>
        <p:nvSpPr>
          <p:cNvPr id="8" name="TextBox 7"/>
          <p:cNvSpPr txBox="1"/>
          <p:nvPr/>
        </p:nvSpPr>
        <p:spPr>
          <a:xfrm>
            <a:off x="6203562" y="3619084"/>
            <a:ext cx="21970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 smtClean="0"/>
              <a:t>P. Karataev et al.</a:t>
            </a:r>
            <a:endParaRPr lang="en-GB" i="1" dirty="0"/>
          </a:p>
        </p:txBody>
      </p:sp>
      <p:graphicFrame>
        <p:nvGraphicFramePr>
          <p:cNvPr id="9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39673150"/>
              </p:ext>
            </p:extLst>
          </p:nvPr>
        </p:nvGraphicFramePr>
        <p:xfrm>
          <a:off x="0" y="347472"/>
          <a:ext cx="3205163" cy="3429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6" name="CorelDRAW" r:id="rId4" imgW="3811320" imgH="4080240" progId="CorelDRAW.Graphic.9">
                  <p:embed/>
                </p:oleObj>
              </mc:Choice>
              <mc:Fallback>
                <p:oleObj name="CorelDRAW" r:id="rId4" imgW="3811320" imgH="4080240" progId="CorelDRAW.Graphic.9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347472"/>
                        <a:ext cx="3205163" cy="3429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5674310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Personnel &amp; Funding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0398" y="1524000"/>
            <a:ext cx="8436402" cy="5334000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000090"/>
                </a:solidFill>
              </a:rPr>
              <a:t>Advanced researchers</a:t>
            </a:r>
          </a:p>
          <a:p>
            <a:pPr lvl="1">
              <a:buFont typeface="Wingdings" charset="2"/>
              <a:buChar char="q"/>
            </a:pPr>
            <a:r>
              <a:rPr lang="en-US" b="1" dirty="0" smtClean="0">
                <a:solidFill>
                  <a:srgbClr val="FF6600"/>
                </a:solidFill>
              </a:rPr>
              <a:t> P. Karataev, T. </a:t>
            </a:r>
            <a:r>
              <a:rPr lang="en-US" b="1" dirty="0" err="1" smtClean="0">
                <a:solidFill>
                  <a:srgbClr val="FF6600"/>
                </a:solidFill>
              </a:rPr>
              <a:t>Lefevre</a:t>
            </a:r>
            <a:r>
              <a:rPr lang="en-US" b="1" dirty="0" smtClean="0">
                <a:solidFill>
                  <a:srgbClr val="FF6600"/>
                </a:solidFill>
              </a:rPr>
              <a:t>, E. </a:t>
            </a:r>
            <a:r>
              <a:rPr lang="en-US" b="1" dirty="0" err="1" smtClean="0">
                <a:solidFill>
                  <a:srgbClr val="FF6600"/>
                </a:solidFill>
              </a:rPr>
              <a:t>Bravin</a:t>
            </a:r>
            <a:r>
              <a:rPr lang="en-US" b="1" dirty="0">
                <a:solidFill>
                  <a:srgbClr val="FF6600"/>
                </a:solidFill>
              </a:rPr>
              <a:t> </a:t>
            </a:r>
            <a:r>
              <a:rPr lang="en-US" b="1" dirty="0" smtClean="0">
                <a:solidFill>
                  <a:srgbClr val="FF6600"/>
                </a:solidFill>
              </a:rPr>
              <a:t>and S. </a:t>
            </a:r>
            <a:r>
              <a:rPr lang="en-US" b="1" dirty="0" err="1" smtClean="0">
                <a:solidFill>
                  <a:srgbClr val="FF6600"/>
                </a:solidFill>
              </a:rPr>
              <a:t>Mazzoni</a:t>
            </a:r>
            <a:endParaRPr lang="en-US" b="1" dirty="0" smtClean="0">
              <a:solidFill>
                <a:srgbClr val="FF6600"/>
              </a:solidFill>
            </a:endParaRPr>
          </a:p>
          <a:p>
            <a:r>
              <a:rPr lang="en-US" b="1" dirty="0">
                <a:solidFill>
                  <a:srgbClr val="000090"/>
                </a:solidFill>
              </a:rPr>
              <a:t> </a:t>
            </a:r>
            <a:r>
              <a:rPr lang="en-US" b="1" dirty="0" smtClean="0">
                <a:solidFill>
                  <a:srgbClr val="000090"/>
                </a:solidFill>
              </a:rPr>
              <a:t>Postdoctoral researchers</a:t>
            </a:r>
          </a:p>
          <a:p>
            <a:pPr lvl="1">
              <a:buFont typeface="Wingdings" charset="2"/>
              <a:buChar char="q"/>
            </a:pPr>
            <a:r>
              <a:rPr lang="en-US" b="1" dirty="0">
                <a:solidFill>
                  <a:srgbClr val="FF6600"/>
                </a:solidFill>
              </a:rPr>
              <a:t> </a:t>
            </a:r>
            <a:r>
              <a:rPr lang="en-US" b="1" dirty="0" smtClean="0">
                <a:solidFill>
                  <a:srgbClr val="FF6600"/>
                </a:solidFill>
              </a:rPr>
              <a:t>R. </a:t>
            </a:r>
            <a:r>
              <a:rPr lang="en-US" b="1" dirty="0" err="1" smtClean="0">
                <a:solidFill>
                  <a:srgbClr val="FF6600"/>
                </a:solidFill>
              </a:rPr>
              <a:t>Kieffer</a:t>
            </a:r>
            <a:r>
              <a:rPr lang="en-US" b="1" dirty="0">
                <a:solidFill>
                  <a:srgbClr val="FF6600"/>
                </a:solidFill>
              </a:rPr>
              <a:t> </a:t>
            </a:r>
            <a:r>
              <a:rPr lang="en-US" b="1" dirty="0" smtClean="0">
                <a:solidFill>
                  <a:srgbClr val="FF6600"/>
                </a:solidFill>
              </a:rPr>
              <a:t>and T. </a:t>
            </a:r>
            <a:r>
              <a:rPr lang="en-US" b="1" dirty="0" err="1" smtClean="0">
                <a:solidFill>
                  <a:srgbClr val="FF6600"/>
                </a:solidFill>
              </a:rPr>
              <a:t>Aumeyr</a:t>
            </a:r>
            <a:endParaRPr lang="en-US" b="1" dirty="0" smtClean="0">
              <a:solidFill>
                <a:srgbClr val="FF6600"/>
              </a:solidFill>
            </a:endParaRPr>
          </a:p>
          <a:p>
            <a:r>
              <a:rPr lang="en-US" b="1" dirty="0">
                <a:solidFill>
                  <a:srgbClr val="000090"/>
                </a:solidFill>
              </a:rPr>
              <a:t> </a:t>
            </a:r>
            <a:r>
              <a:rPr lang="en-US" b="1" dirty="0" smtClean="0">
                <a:solidFill>
                  <a:srgbClr val="000090"/>
                </a:solidFill>
              </a:rPr>
              <a:t>PhD student</a:t>
            </a:r>
          </a:p>
          <a:p>
            <a:pPr lvl="1">
              <a:buFont typeface="Wingdings" charset="2"/>
              <a:buChar char="q"/>
            </a:pPr>
            <a:r>
              <a:rPr lang="en-US" b="1" dirty="0" smtClean="0">
                <a:solidFill>
                  <a:srgbClr val="FF6600"/>
                </a:solidFill>
              </a:rPr>
              <a:t> Michele </a:t>
            </a:r>
            <a:r>
              <a:rPr lang="en-US" b="1" dirty="0" err="1" smtClean="0">
                <a:solidFill>
                  <a:srgbClr val="FF6600"/>
                </a:solidFill>
              </a:rPr>
              <a:t>Bergamaschi</a:t>
            </a:r>
            <a:endParaRPr lang="en-US" b="1" dirty="0" smtClean="0">
              <a:solidFill>
                <a:srgbClr val="FF6600"/>
              </a:solidFill>
            </a:endParaRPr>
          </a:p>
          <a:p>
            <a:r>
              <a:rPr lang="en-US" b="1" dirty="0">
                <a:solidFill>
                  <a:srgbClr val="000090"/>
                </a:solidFill>
              </a:rPr>
              <a:t> </a:t>
            </a:r>
            <a:r>
              <a:rPr lang="en-US" b="1" dirty="0" smtClean="0">
                <a:solidFill>
                  <a:srgbClr val="000090"/>
                </a:solidFill>
              </a:rPr>
              <a:t>Mechanical Engineer</a:t>
            </a:r>
            <a:endParaRPr lang="en-US" b="1" dirty="0">
              <a:solidFill>
                <a:srgbClr val="000090"/>
              </a:solidFill>
            </a:endParaRPr>
          </a:p>
          <a:p>
            <a:pPr lvl="1">
              <a:buFont typeface="Wingdings" charset="2"/>
              <a:buChar char="q"/>
            </a:pPr>
            <a:r>
              <a:rPr lang="en-US" b="1" dirty="0">
                <a:solidFill>
                  <a:srgbClr val="FF6600"/>
                </a:solidFill>
              </a:rPr>
              <a:t> </a:t>
            </a:r>
            <a:r>
              <a:rPr lang="en-US" b="1" dirty="0" smtClean="0">
                <a:solidFill>
                  <a:srgbClr val="FF6600"/>
                </a:solidFill>
              </a:rPr>
              <a:t>N. </a:t>
            </a:r>
            <a:r>
              <a:rPr lang="en-US" b="1" dirty="0" err="1" smtClean="0">
                <a:solidFill>
                  <a:srgbClr val="FF6600"/>
                </a:solidFill>
              </a:rPr>
              <a:t>Chritin</a:t>
            </a:r>
            <a:endParaRPr lang="en-US" b="1" dirty="0">
              <a:solidFill>
                <a:srgbClr val="FF6600"/>
              </a:solidFill>
            </a:endParaRPr>
          </a:p>
          <a:p>
            <a:r>
              <a:rPr lang="en-US" b="1" dirty="0" smtClean="0">
                <a:solidFill>
                  <a:srgbClr val="000090"/>
                </a:solidFill>
              </a:rPr>
              <a:t>Funding</a:t>
            </a:r>
          </a:p>
          <a:p>
            <a:pPr lvl="1">
              <a:buFont typeface="Courier New"/>
              <a:buChar char="o"/>
            </a:pPr>
            <a:r>
              <a:rPr lang="en-US" b="1" dirty="0" smtClean="0">
                <a:solidFill>
                  <a:srgbClr val="FF0000"/>
                </a:solidFill>
              </a:rPr>
              <a:t>CERN will fund the hardware</a:t>
            </a:r>
          </a:p>
          <a:p>
            <a:pPr lvl="1">
              <a:buFont typeface="Courier New"/>
              <a:buChar char="o"/>
            </a:pPr>
            <a:r>
              <a:rPr lang="en-US" b="1" dirty="0" smtClean="0">
                <a:solidFill>
                  <a:srgbClr val="FF0000"/>
                </a:solidFill>
              </a:rPr>
              <a:t>E-JADE EU funded project for EU-JAPAN staff exchange</a:t>
            </a:r>
          </a:p>
          <a:p>
            <a:pPr lvl="1">
              <a:buFont typeface="Courier New"/>
              <a:buChar char="o"/>
            </a:pPr>
            <a:r>
              <a:rPr lang="en-US" b="1" dirty="0" smtClean="0">
                <a:solidFill>
                  <a:srgbClr val="FF0000"/>
                </a:solidFill>
              </a:rPr>
              <a:t>CLIC-UK Joint collaboration between CERN and UK Universities to develop accelerator instrumentation.</a:t>
            </a:r>
          </a:p>
        </p:txBody>
      </p:sp>
    </p:spTree>
    <p:extLst>
      <p:ext uri="{BB962C8B-B14F-4D97-AF65-F5344CB8AC3E}">
        <p14:creationId xmlns:p14="http://schemas.microsoft.com/office/powerpoint/2010/main" val="18786269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074" y="1140823"/>
            <a:ext cx="5398365" cy="56660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19" name="Rectangle 7"/>
          <p:cNvSpPr>
            <a:spLocks noGrp="1" noChangeArrowheads="1"/>
          </p:cNvSpPr>
          <p:nvPr>
            <p:ph type="title"/>
          </p:nvPr>
        </p:nvSpPr>
        <p:spPr>
          <a:xfrm>
            <a:off x="1421236" y="250432"/>
            <a:ext cx="6624638" cy="1143000"/>
          </a:xfrm>
        </p:spPr>
        <p:txBody>
          <a:bodyPr/>
          <a:lstStyle/>
          <a:p>
            <a:pPr eaLnBrk="1" hangingPunct="1"/>
            <a:r>
              <a:rPr lang="en-GB" sz="2800" b="1" dirty="0">
                <a:solidFill>
                  <a:srgbClr val="008000"/>
                </a:solidFill>
                <a:latin typeface="Times New Roman" charset="0"/>
              </a:rPr>
              <a:t>Typical CCD image measured in the back focal plane of the lens</a:t>
            </a:r>
            <a:endParaRPr lang="en-US" sz="2800" b="1" dirty="0">
              <a:solidFill>
                <a:srgbClr val="008000"/>
              </a:solidFill>
              <a:latin typeface="Times New Roman" charset="0"/>
            </a:endParaRPr>
          </a:p>
        </p:txBody>
      </p:sp>
      <p:sp>
        <p:nvSpPr>
          <p:cNvPr id="34820" name="Text Box 8"/>
          <p:cNvSpPr txBox="1">
            <a:spLocks noChangeArrowheads="1"/>
          </p:cNvSpPr>
          <p:nvPr/>
        </p:nvSpPr>
        <p:spPr bwMode="auto">
          <a:xfrm>
            <a:off x="6334549" y="2942178"/>
            <a:ext cx="2719387" cy="1311275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just" eaLnBrk="1" hangingPunct="1"/>
            <a:r>
              <a:rPr lang="en-GB" sz="2000" b="1"/>
              <a:t>Visibility of the ODR vertical Polarization component depends on the electron beam size</a:t>
            </a:r>
            <a:endParaRPr lang="en-US" sz="2000" b="1"/>
          </a:p>
        </p:txBody>
      </p:sp>
    </p:spTree>
    <p:extLst>
      <p:ext uri="{BB962C8B-B14F-4D97-AF65-F5344CB8AC3E}">
        <p14:creationId xmlns:p14="http://schemas.microsoft.com/office/powerpoint/2010/main" val="27859733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6796" y="354520"/>
            <a:ext cx="8229600" cy="990600"/>
          </a:xfrm>
        </p:spPr>
        <p:txBody>
          <a:bodyPr/>
          <a:lstStyle/>
          <a:p>
            <a:r>
              <a:rPr lang="en-US" dirty="0" smtClean="0"/>
              <a:t>ODR at ATF</a:t>
            </a:r>
            <a:endParaRPr lang="en-US" dirty="0"/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9384" y="1213505"/>
            <a:ext cx="5675266" cy="5600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9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83266695"/>
              </p:ext>
            </p:extLst>
          </p:nvPr>
        </p:nvGraphicFramePr>
        <p:xfrm>
          <a:off x="5957888" y="481013"/>
          <a:ext cx="2447925" cy="1143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0" name="Equation" r:id="rId4" imgW="1143000" imgH="533160" progId="Equation.3">
                  <p:embed/>
                </p:oleObj>
              </mc:Choice>
              <mc:Fallback>
                <p:oleObj name="Equation" r:id="rId4" imgW="1143000" imgH="5331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57888" y="481013"/>
                        <a:ext cx="2447925" cy="1143000"/>
                      </a:xfrm>
                      <a:prstGeom prst="rect">
                        <a:avLst/>
                      </a:prstGeom>
                      <a:noFill/>
                      <a:ln w="25400">
                        <a:solidFill>
                          <a:srgbClr val="00FF00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 Box 13"/>
          <p:cNvSpPr txBox="1">
            <a:spLocks noChangeArrowheads="1"/>
          </p:cNvSpPr>
          <p:nvPr/>
        </p:nvSpPr>
        <p:spPr bwMode="auto">
          <a:xfrm>
            <a:off x="4013200" y="841376"/>
            <a:ext cx="1817688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GB" b="1">
                <a:solidFill>
                  <a:srgbClr val="00FF00"/>
                </a:solidFill>
              </a:rPr>
              <a:t>Fit function:</a:t>
            </a:r>
            <a:endParaRPr lang="en-US" b="1">
              <a:solidFill>
                <a:srgbClr val="00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2067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18744"/>
            <a:ext cx="8229600" cy="683017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Limitations and Sensitivity</a:t>
            </a:r>
            <a:endParaRPr lang="en-US" dirty="0"/>
          </a:p>
        </p:txBody>
      </p:sp>
      <p:sp>
        <p:nvSpPr>
          <p:cNvPr id="26" name="TextBox 3"/>
          <p:cNvSpPr txBox="1">
            <a:spLocks noChangeArrowheads="1"/>
          </p:cNvSpPr>
          <p:nvPr/>
        </p:nvSpPr>
        <p:spPr bwMode="auto">
          <a:xfrm>
            <a:off x="179388" y="2166545"/>
            <a:ext cx="19367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GB" b="1">
                <a:solidFill>
                  <a:srgbClr val="008000"/>
                </a:solidFill>
              </a:rPr>
              <a:t>Photon yield:</a:t>
            </a:r>
          </a:p>
        </p:txBody>
      </p:sp>
      <p:graphicFrame>
        <p:nvGraphicFramePr>
          <p:cNvPr id="27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87189824"/>
              </p:ext>
            </p:extLst>
          </p:nvPr>
        </p:nvGraphicFramePr>
        <p:xfrm>
          <a:off x="2195513" y="2095107"/>
          <a:ext cx="2005012" cy="792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60" name="Equation" r:id="rId3" imgW="1091880" imgH="431640" progId="Equation.3">
                  <p:embed/>
                </p:oleObj>
              </mc:Choice>
              <mc:Fallback>
                <p:oleObj name="Equation" r:id="rId3" imgW="109188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95513" y="2095107"/>
                        <a:ext cx="2005012" cy="792163"/>
                      </a:xfrm>
                      <a:prstGeom prst="rect">
                        <a:avLst/>
                      </a:prstGeom>
                      <a:noFill/>
                      <a:ln w="38100">
                        <a:solidFill>
                          <a:srgbClr val="FF0000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" name="TextBox 27"/>
          <p:cNvSpPr txBox="1">
            <a:spLocks noChangeArrowheads="1"/>
          </p:cNvSpPr>
          <p:nvPr/>
        </p:nvSpPr>
        <p:spPr bwMode="auto">
          <a:xfrm>
            <a:off x="107950" y="5478070"/>
            <a:ext cx="2824163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GB" b="1">
                <a:solidFill>
                  <a:srgbClr val="008000"/>
                </a:solidFill>
              </a:rPr>
              <a:t>Optimal Sensitivity:</a:t>
            </a:r>
          </a:p>
        </p:txBody>
      </p:sp>
      <p:graphicFrame>
        <p:nvGraphicFramePr>
          <p:cNvPr id="29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42574179"/>
              </p:ext>
            </p:extLst>
          </p:nvPr>
        </p:nvGraphicFramePr>
        <p:xfrm>
          <a:off x="2987675" y="5335195"/>
          <a:ext cx="1444625" cy="7223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61" name="Equation" r:id="rId5" imgW="787320" imgH="393480" progId="Equation.3">
                  <p:embed/>
                </p:oleObj>
              </mc:Choice>
              <mc:Fallback>
                <p:oleObj name="Equation" r:id="rId5" imgW="78732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87675" y="5335195"/>
                        <a:ext cx="1444625" cy="722312"/>
                      </a:xfrm>
                      <a:prstGeom prst="rect">
                        <a:avLst/>
                      </a:prstGeom>
                      <a:noFill/>
                      <a:ln w="38100">
                        <a:solidFill>
                          <a:srgbClr val="FF0000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" name="TextBox 7"/>
          <p:cNvSpPr txBox="1">
            <a:spLocks noChangeArrowheads="1"/>
          </p:cNvSpPr>
          <p:nvPr/>
        </p:nvSpPr>
        <p:spPr bwMode="auto">
          <a:xfrm>
            <a:off x="4716463" y="1137845"/>
            <a:ext cx="1055687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GB" b="1">
                <a:solidFill>
                  <a:srgbClr val="008000"/>
                </a:solidFill>
              </a:rPr>
              <a:t>CTF3:</a:t>
            </a:r>
          </a:p>
        </p:txBody>
      </p:sp>
      <p:graphicFrame>
        <p:nvGraphicFramePr>
          <p:cNvPr id="31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48281185"/>
              </p:ext>
            </p:extLst>
          </p:nvPr>
        </p:nvGraphicFramePr>
        <p:xfrm>
          <a:off x="6011863" y="993382"/>
          <a:ext cx="2681287" cy="790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62" name="Equation" r:id="rId7" imgW="1460160" imgH="431640" progId="Equation.3">
                  <p:embed/>
                </p:oleObj>
              </mc:Choice>
              <mc:Fallback>
                <p:oleObj name="Equation" r:id="rId7" imgW="146016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11863" y="993382"/>
                        <a:ext cx="2681287" cy="7905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2" name="TextBox 9"/>
          <p:cNvSpPr txBox="1">
            <a:spLocks noChangeArrowheads="1"/>
          </p:cNvSpPr>
          <p:nvPr/>
        </p:nvSpPr>
        <p:spPr bwMode="auto">
          <a:xfrm>
            <a:off x="4716463" y="2288782"/>
            <a:ext cx="13081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GB" b="1">
                <a:solidFill>
                  <a:srgbClr val="008000"/>
                </a:solidFill>
              </a:rPr>
              <a:t>CesrTA:</a:t>
            </a:r>
          </a:p>
        </p:txBody>
      </p:sp>
      <p:graphicFrame>
        <p:nvGraphicFramePr>
          <p:cNvPr id="33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41585041"/>
              </p:ext>
            </p:extLst>
          </p:nvPr>
        </p:nvGraphicFramePr>
        <p:xfrm>
          <a:off x="6011863" y="2217345"/>
          <a:ext cx="2820987" cy="790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63" name="Equation" r:id="rId9" imgW="1536480" imgH="431640" progId="Equation.3">
                  <p:embed/>
                </p:oleObj>
              </mc:Choice>
              <mc:Fallback>
                <p:oleObj name="Equation" r:id="rId9" imgW="153648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11863" y="2217345"/>
                        <a:ext cx="2820987" cy="7905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34" name="Straight Connector 33"/>
          <p:cNvCxnSpPr/>
          <p:nvPr/>
        </p:nvCxnSpPr>
        <p:spPr>
          <a:xfrm>
            <a:off x="0" y="4443020"/>
            <a:ext cx="9144000" cy="0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>
            <a:spLocks noChangeArrowheads="1"/>
          </p:cNvSpPr>
          <p:nvPr/>
        </p:nvSpPr>
        <p:spPr bwMode="auto">
          <a:xfrm>
            <a:off x="4859338" y="4803382"/>
            <a:ext cx="10572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GB" b="1">
                <a:solidFill>
                  <a:srgbClr val="008000"/>
                </a:solidFill>
              </a:rPr>
              <a:t>CTF3:</a:t>
            </a:r>
          </a:p>
        </p:txBody>
      </p:sp>
      <p:graphicFrame>
        <p:nvGraphicFramePr>
          <p:cNvPr id="36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39529255"/>
              </p:ext>
            </p:extLst>
          </p:nvPr>
        </p:nvGraphicFramePr>
        <p:xfrm>
          <a:off x="6983413" y="4870057"/>
          <a:ext cx="1025525" cy="371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64" name="Equation" r:id="rId11" imgW="558720" imgH="203040" progId="Equation.3">
                  <p:embed/>
                </p:oleObj>
              </mc:Choice>
              <mc:Fallback>
                <p:oleObj name="Equation" r:id="rId11" imgW="55872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83413" y="4870057"/>
                        <a:ext cx="1025525" cy="3714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7" name="TextBox 36"/>
          <p:cNvSpPr txBox="1">
            <a:spLocks noChangeArrowheads="1"/>
          </p:cNvSpPr>
          <p:nvPr/>
        </p:nvSpPr>
        <p:spPr bwMode="auto">
          <a:xfrm>
            <a:off x="4859338" y="5479657"/>
            <a:ext cx="13081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GB" b="1">
                <a:solidFill>
                  <a:srgbClr val="008000"/>
                </a:solidFill>
              </a:rPr>
              <a:t>CesrTA:</a:t>
            </a:r>
          </a:p>
        </p:txBody>
      </p:sp>
      <p:graphicFrame>
        <p:nvGraphicFramePr>
          <p:cNvPr id="38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10471444"/>
              </p:ext>
            </p:extLst>
          </p:nvPr>
        </p:nvGraphicFramePr>
        <p:xfrm>
          <a:off x="6938963" y="5551095"/>
          <a:ext cx="1187450" cy="371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65" name="Equation" r:id="rId13" imgW="647640" imgH="203040" progId="Equation.3">
                  <p:embed/>
                </p:oleObj>
              </mc:Choice>
              <mc:Fallback>
                <p:oleObj name="Equation" r:id="rId13" imgW="64764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38963" y="5551095"/>
                        <a:ext cx="1187450" cy="3714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9" name="TextBox 19"/>
          <p:cNvSpPr txBox="1">
            <a:spLocks noChangeArrowheads="1"/>
          </p:cNvSpPr>
          <p:nvPr/>
        </p:nvSpPr>
        <p:spPr bwMode="auto">
          <a:xfrm>
            <a:off x="4716463" y="3441307"/>
            <a:ext cx="10572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GB" b="1">
                <a:solidFill>
                  <a:srgbClr val="008000"/>
                </a:solidFill>
              </a:rPr>
              <a:t>CLIC:</a:t>
            </a:r>
          </a:p>
        </p:txBody>
      </p:sp>
      <p:graphicFrame>
        <p:nvGraphicFramePr>
          <p:cNvPr id="4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46443217"/>
              </p:ext>
            </p:extLst>
          </p:nvPr>
        </p:nvGraphicFramePr>
        <p:xfrm>
          <a:off x="5976938" y="3347645"/>
          <a:ext cx="2890837" cy="8366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66" name="Equation" r:id="rId15" imgW="1574640" imgH="457200" progId="Equation.3">
                  <p:embed/>
                </p:oleObj>
              </mc:Choice>
              <mc:Fallback>
                <p:oleObj name="Equation" r:id="rId15" imgW="157464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76938" y="3347645"/>
                        <a:ext cx="2890837" cy="8366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TextBox 40"/>
          <p:cNvSpPr txBox="1">
            <a:spLocks noChangeArrowheads="1"/>
          </p:cNvSpPr>
          <p:nvPr/>
        </p:nvSpPr>
        <p:spPr bwMode="auto">
          <a:xfrm>
            <a:off x="4859338" y="6170220"/>
            <a:ext cx="1058862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GB" b="1">
                <a:solidFill>
                  <a:srgbClr val="008000"/>
                </a:solidFill>
              </a:rPr>
              <a:t>CLIC:</a:t>
            </a:r>
          </a:p>
        </p:txBody>
      </p:sp>
      <p:graphicFrame>
        <p:nvGraphicFramePr>
          <p:cNvPr id="4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87734712"/>
              </p:ext>
            </p:extLst>
          </p:nvPr>
        </p:nvGraphicFramePr>
        <p:xfrm>
          <a:off x="6718300" y="6241657"/>
          <a:ext cx="1630363" cy="371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67" name="Equation" r:id="rId17" imgW="888840" imgH="203040" progId="Equation.3">
                  <p:embed/>
                </p:oleObj>
              </mc:Choice>
              <mc:Fallback>
                <p:oleObj name="Equation" r:id="rId17" imgW="88884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18300" y="6241657"/>
                        <a:ext cx="1630363" cy="3714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4589292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2640" y="372408"/>
            <a:ext cx="6518173" cy="990600"/>
          </a:xfrm>
        </p:spPr>
        <p:txBody>
          <a:bodyPr>
            <a:normAutofit/>
          </a:bodyPr>
          <a:lstStyle/>
          <a:p>
            <a:r>
              <a:rPr lang="en-US" dirty="0" smtClean="0"/>
              <a:t>ODR development at </a:t>
            </a:r>
            <a:r>
              <a:rPr lang="en-US" dirty="0" err="1" smtClean="0"/>
              <a:t>CesrTA</a:t>
            </a:r>
            <a:endParaRPr lang="en-US" dirty="0"/>
          </a:p>
        </p:txBody>
      </p:sp>
      <p:grpSp>
        <p:nvGrpSpPr>
          <p:cNvPr id="19" name="Group 18"/>
          <p:cNvGrpSpPr/>
          <p:nvPr/>
        </p:nvGrpSpPr>
        <p:grpSpPr>
          <a:xfrm>
            <a:off x="292813" y="1887513"/>
            <a:ext cx="3546264" cy="4535980"/>
            <a:chOff x="527269" y="2137945"/>
            <a:chExt cx="3546264" cy="4535980"/>
          </a:xfrm>
        </p:grpSpPr>
        <p:pic>
          <p:nvPicPr>
            <p:cNvPr id="7" name="Content Placeholder 15" descr="zemax_biconv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38" t="49531" r="70376" b="11392"/>
            <a:stretch/>
          </p:blipFill>
          <p:spPr>
            <a:xfrm>
              <a:off x="527269" y="2513745"/>
              <a:ext cx="1715402" cy="1465587"/>
            </a:xfrm>
            <a:prstGeom prst="rect">
              <a:avLst/>
            </a:prstGeom>
          </p:spPr>
        </p:pic>
        <p:cxnSp>
          <p:nvCxnSpPr>
            <p:cNvPr id="8" name="Straight Arrow Connector 7"/>
            <p:cNvCxnSpPr/>
            <p:nvPr/>
          </p:nvCxnSpPr>
          <p:spPr>
            <a:xfrm>
              <a:off x="1165859" y="3601111"/>
              <a:ext cx="445019" cy="0"/>
            </a:xfrm>
            <a:prstGeom prst="straightConnector1">
              <a:avLst/>
            </a:prstGeom>
            <a:ln>
              <a:solidFill>
                <a:schemeClr val="bg1"/>
              </a:solidFill>
              <a:headEnd type="arrow"/>
              <a:tailEnd type="arrow"/>
            </a:ln>
            <a:effectLst/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9" name="TextBox 8"/>
            <p:cNvSpPr txBox="1"/>
            <p:nvPr/>
          </p:nvSpPr>
          <p:spPr>
            <a:xfrm>
              <a:off x="757642" y="3607609"/>
              <a:ext cx="134406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>
                  <a:solidFill>
                    <a:schemeClr val="bg1"/>
                  </a:solidFill>
                  <a:latin typeface="+mj-lt"/>
                </a:rPr>
                <a:t>0.5 mm slit</a:t>
              </a:r>
              <a:endParaRPr lang="en-US" dirty="0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951953" y="2540784"/>
              <a:ext cx="88243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>
                  <a:solidFill>
                    <a:schemeClr val="bg1"/>
                  </a:solidFill>
                  <a:latin typeface="+mj-lt"/>
                </a:rPr>
                <a:t>Image</a:t>
              </a:r>
              <a:endParaRPr lang="en-US" dirty="0">
                <a:solidFill>
                  <a:schemeClr val="bg1"/>
                </a:solidFill>
                <a:latin typeface="+mj-lt"/>
              </a:endParaRPr>
            </a:p>
          </p:txBody>
        </p:sp>
        <p:pic>
          <p:nvPicPr>
            <p:cNvPr id="11" name="Content Placeholder 15" descr="zemax_biconv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607" t="49531" r="38762" b="11392"/>
            <a:stretch/>
          </p:blipFill>
          <p:spPr>
            <a:xfrm>
              <a:off x="2358130" y="2517686"/>
              <a:ext cx="1715403" cy="1463266"/>
            </a:xfrm>
            <a:prstGeom prst="rect">
              <a:avLst/>
            </a:prstGeom>
          </p:spPr>
        </p:pic>
        <p:sp>
          <p:nvSpPr>
            <p:cNvPr id="12" name="TextBox 11"/>
            <p:cNvSpPr txBox="1"/>
            <p:nvPr/>
          </p:nvSpPr>
          <p:spPr>
            <a:xfrm>
              <a:off x="2654698" y="2546869"/>
              <a:ext cx="113722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>
                  <a:solidFill>
                    <a:schemeClr val="bg1"/>
                  </a:solidFill>
                  <a:latin typeface="+mj-lt"/>
                </a:rPr>
                <a:t>Angular</a:t>
              </a:r>
              <a:endParaRPr lang="en-US" dirty="0">
                <a:solidFill>
                  <a:schemeClr val="bg1"/>
                </a:solidFill>
                <a:latin typeface="+mj-lt"/>
              </a:endParaRPr>
            </a:p>
          </p:txBody>
        </p:sp>
        <p:pic>
          <p:nvPicPr>
            <p:cNvPr id="13" name="Content Placeholder 5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840" r="6897"/>
            <a:stretch/>
          </p:blipFill>
          <p:spPr>
            <a:xfrm>
              <a:off x="543764" y="4102826"/>
              <a:ext cx="3441600" cy="2571099"/>
            </a:xfrm>
            <a:prstGeom prst="rect">
              <a:avLst/>
            </a:prstGeom>
          </p:spPr>
        </p:pic>
        <p:sp>
          <p:nvSpPr>
            <p:cNvPr id="17" name="Rectangle 16"/>
            <p:cNvSpPr/>
            <p:nvPr/>
          </p:nvSpPr>
          <p:spPr>
            <a:xfrm>
              <a:off x="1083696" y="2137945"/>
              <a:ext cx="244283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/>
                <a:t>Single particle images</a:t>
              </a:r>
              <a:endParaRPr lang="en-US" dirty="0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1253061" y="4985266"/>
              <a:ext cx="1262297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/>
                <a:t>Beam size</a:t>
              </a:r>
              <a:endParaRPr lang="en-US" dirty="0"/>
            </a:p>
          </p:txBody>
        </p:sp>
      </p:grpSp>
      <p:sp>
        <p:nvSpPr>
          <p:cNvPr id="20" name="Rectangle 19"/>
          <p:cNvSpPr/>
          <p:nvPr/>
        </p:nvSpPr>
        <p:spPr>
          <a:xfrm>
            <a:off x="292813" y="1518181"/>
            <a:ext cx="31726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Simulation using </a:t>
            </a:r>
            <a:r>
              <a:rPr lang="en-US" b="1" dirty="0" err="1" smtClean="0">
                <a:solidFill>
                  <a:schemeClr val="tx2">
                    <a:lumMod val="75000"/>
                  </a:schemeClr>
                </a:solidFill>
              </a:rPr>
              <a:t>Zemax</a:t>
            </a:r>
            <a:endParaRPr lang="en-US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21" name="Pictur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6147" y="2259976"/>
            <a:ext cx="2570163" cy="2749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2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2329493"/>
              </p:ext>
            </p:extLst>
          </p:nvPr>
        </p:nvGraphicFramePr>
        <p:xfrm>
          <a:off x="4966351" y="5272374"/>
          <a:ext cx="3019592" cy="670560"/>
        </p:xfrm>
        <a:graphic>
          <a:graphicData uri="http://schemas.openxmlformats.org/drawingml/2006/table">
            <a:tbl>
              <a:tblPr/>
              <a:tblGrid>
                <a:gridCol w="1032870"/>
                <a:gridCol w="1030988"/>
                <a:gridCol w="955734"/>
              </a:tblGrid>
              <a:tr h="30480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+mn-lt"/>
                          <a:ea typeface="ＭＳ Ｐゴシック" charset="0"/>
                          <a:cs typeface="Times New Roman" charset="0"/>
                        </a:rPr>
                        <a:t>E </a:t>
                      </a:r>
                      <a:r>
                        <a:rPr kumimoji="0" lang="en-GB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+mn-lt"/>
                          <a:ea typeface="ＭＳ Ｐゴシック" charset="0"/>
                          <a:cs typeface="Times New Roman" charset="0"/>
                        </a:rPr>
                        <a:t>[</a:t>
                      </a:r>
                      <a:r>
                        <a:rPr kumimoji="0" lang="en-GB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+mn-lt"/>
                          <a:ea typeface="ＭＳ Ｐゴシック" charset="0"/>
                          <a:cs typeface="Times New Roman" charset="0"/>
                        </a:rPr>
                        <a:t>GeV</a:t>
                      </a:r>
                      <a:r>
                        <a:rPr kumimoji="0" lang="en-GB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+mn-lt"/>
                          <a:ea typeface="ＭＳ Ｐゴシック" charset="0"/>
                          <a:cs typeface="Times New Roman" charset="0"/>
                        </a:rPr>
                        <a:t>]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+mn-lt"/>
                          <a:ea typeface="ＭＳ Ｐゴシック" charset="0"/>
                          <a:cs typeface="Times New Roman" charset="0"/>
                        </a:rPr>
                        <a:t>σ</a:t>
                      </a:r>
                      <a:r>
                        <a:rPr kumimoji="0" lang="en-GB" sz="1600" b="1" i="0" u="none" strike="noStrike" cap="none" normalizeH="0" baseline="-2500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+mn-lt"/>
                          <a:ea typeface="ＭＳ Ｐゴシック" charset="0"/>
                          <a:cs typeface="Times New Roman" charset="0"/>
                        </a:rPr>
                        <a:t>H </a:t>
                      </a:r>
                      <a:r>
                        <a:rPr kumimoji="0" lang="en-GB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+mn-lt"/>
                          <a:ea typeface="ＭＳ Ｐゴシック" charset="0"/>
                          <a:cs typeface="Times New Roman" charset="0"/>
                        </a:rPr>
                        <a:t>[</a:t>
                      </a:r>
                      <a:r>
                        <a:rPr kumimoji="0" lang="en-GB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+mn-lt"/>
                          <a:ea typeface="ＭＳ Ｐゴシック" charset="0"/>
                          <a:cs typeface="Times New Roman" charset="0"/>
                        </a:rPr>
                        <a:t>µm</a:t>
                      </a:r>
                      <a:r>
                        <a:rPr kumimoji="0" lang="en-GB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+mn-lt"/>
                          <a:ea typeface="ＭＳ Ｐゴシック" charset="0"/>
                          <a:cs typeface="Times New Roman" charset="0"/>
                        </a:rPr>
                        <a:t>]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+mn-lt"/>
                          <a:ea typeface="ＭＳ Ｐゴシック" charset="0"/>
                          <a:cs typeface="Times New Roman" charset="0"/>
                        </a:rPr>
                        <a:t>σ</a:t>
                      </a:r>
                      <a:r>
                        <a:rPr kumimoji="0" lang="en-GB" sz="1600" b="1" i="0" u="none" strike="noStrike" cap="none" normalizeH="0" baseline="-2500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+mn-lt"/>
                          <a:ea typeface="ＭＳ Ｐゴシック" charset="0"/>
                          <a:cs typeface="Times New Roman" charset="0"/>
                        </a:rPr>
                        <a:t>V </a:t>
                      </a:r>
                      <a:r>
                        <a:rPr kumimoji="0" lang="en-GB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+mn-lt"/>
                          <a:ea typeface="ＭＳ Ｐゴシック" charset="0"/>
                          <a:cs typeface="Times New Roman" charset="0"/>
                        </a:rPr>
                        <a:t>[</a:t>
                      </a:r>
                      <a:r>
                        <a:rPr kumimoji="0" lang="en-GB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+mn-lt"/>
                          <a:ea typeface="ＭＳ Ｐゴシック" charset="0"/>
                          <a:cs typeface="Times New Roman" charset="0"/>
                        </a:rPr>
                        <a:t>µm</a:t>
                      </a:r>
                      <a:r>
                        <a:rPr kumimoji="0" lang="en-GB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+mn-lt"/>
                          <a:ea typeface="ＭＳ Ｐゴシック" charset="0"/>
                          <a:cs typeface="Times New Roman" charset="0"/>
                        </a:rPr>
                        <a:t>]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Ｐゴシック" charset="0"/>
                          <a:cs typeface="Times New Roman" charset="0"/>
                        </a:rPr>
                        <a:t>2.1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Ｐゴシック" charset="0"/>
                          <a:cs typeface="Times New Roman" charset="0"/>
                        </a:rPr>
                        <a:t>320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Ｐゴシック" charset="0"/>
                          <a:cs typeface="Times New Roman" charset="0"/>
                        </a:rPr>
                        <a:t>10</a:t>
                      </a:r>
                      <a:endParaRPr kumimoji="0" lang="en-GB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ＭＳ Ｐゴシック" charset="0"/>
                        <a:cs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</a:tbl>
          </a:graphicData>
        </a:graphic>
      </p:graphicFrame>
      <p:pic>
        <p:nvPicPr>
          <p:cNvPr id="23" name="Picture 2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646"/>
          <a:stretch>
            <a:fillRect/>
          </a:stretch>
        </p:blipFill>
        <p:spPr bwMode="auto">
          <a:xfrm>
            <a:off x="4030692" y="3065162"/>
            <a:ext cx="2370032" cy="178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Rectangle 23"/>
          <p:cNvSpPr/>
          <p:nvPr/>
        </p:nvSpPr>
        <p:spPr>
          <a:xfrm>
            <a:off x="4030693" y="1518181"/>
            <a:ext cx="501561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 startAt="2"/>
            </a:pP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Beam tests at Cornell Electron Storage Ring since Dec 2012</a:t>
            </a:r>
            <a:endParaRPr lang="en-US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41324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ODR target slit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457200" y="1720840"/>
            <a:ext cx="82296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A53926"/>
                </a:solidFill>
              </a:rPr>
              <a:t>Target Assembly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Si target for DR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Ultra high precision: 0.1nm roughness, 40nm co-planarity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Slit size: 0.5mm</a:t>
            </a:r>
          </a:p>
          <a:p>
            <a:pPr marL="285750" indent="-285750">
              <a:buFont typeface="Arial"/>
              <a:buChar char="•"/>
            </a:pPr>
            <a:r>
              <a:rPr lang="en-US" dirty="0" err="1" smtClean="0"/>
              <a:t>SiC</a:t>
            </a:r>
            <a:r>
              <a:rPr lang="en-US" dirty="0" smtClean="0"/>
              <a:t> mask to suppress background from synchrotron radiation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Mask aperture of 1 and 2 mm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Small mask aperture leads to stronger interference between the DR of the mask and target</a:t>
            </a:r>
          </a:p>
        </p:txBody>
      </p:sp>
      <p:pic>
        <p:nvPicPr>
          <p:cNvPr id="8" name="Picture 1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937" t="24176" r="15100" b="22134"/>
          <a:stretch>
            <a:fillRect/>
          </a:stretch>
        </p:blipFill>
        <p:spPr bwMode="auto">
          <a:xfrm>
            <a:off x="4192952" y="1154906"/>
            <a:ext cx="1489075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" name="Picture 44" descr="Screen Shot 2015-01-27 at 22.29.09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1426" y="416170"/>
            <a:ext cx="2438400" cy="1905000"/>
          </a:xfrm>
          <a:prstGeom prst="rect">
            <a:avLst/>
          </a:prstGeom>
        </p:spPr>
      </p:pic>
      <p:pic>
        <p:nvPicPr>
          <p:cNvPr id="47" name="Picture 46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217" t="34744" r="25659" b="29852"/>
          <a:stretch/>
        </p:blipFill>
        <p:spPr bwMode="auto">
          <a:xfrm>
            <a:off x="450157" y="4752070"/>
            <a:ext cx="2237136" cy="140790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48" name="Picture 47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271" t="33386" r="26780" b="29568"/>
          <a:stretch/>
        </p:blipFill>
        <p:spPr bwMode="auto">
          <a:xfrm>
            <a:off x="2825608" y="4752070"/>
            <a:ext cx="2237136" cy="140790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49" name="Rectangle 48"/>
          <p:cNvSpPr/>
          <p:nvPr/>
        </p:nvSpPr>
        <p:spPr>
          <a:xfrm>
            <a:off x="450157" y="6159979"/>
            <a:ext cx="22371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2mm mask aperture</a:t>
            </a:r>
            <a:endParaRPr lang="en-US" dirty="0"/>
          </a:p>
        </p:txBody>
      </p:sp>
      <p:sp>
        <p:nvSpPr>
          <p:cNvPr id="50" name="Rectangle 49"/>
          <p:cNvSpPr/>
          <p:nvPr/>
        </p:nvSpPr>
        <p:spPr>
          <a:xfrm>
            <a:off x="2825608" y="6159979"/>
            <a:ext cx="22371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1</a:t>
            </a:r>
            <a:r>
              <a:rPr lang="en-US" dirty="0" smtClean="0"/>
              <a:t>mm mask aperture</a:t>
            </a:r>
            <a:endParaRPr lang="en-US" dirty="0"/>
          </a:p>
        </p:txBody>
      </p:sp>
      <p:sp>
        <p:nvSpPr>
          <p:cNvPr id="51" name="Rectangle 50"/>
          <p:cNvSpPr/>
          <p:nvPr/>
        </p:nvSpPr>
        <p:spPr>
          <a:xfrm>
            <a:off x="5334000" y="4752070"/>
            <a:ext cx="35052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Asymmetry in the distribution indicates a beam position offset in the slit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2" name="Rectangle 51"/>
          <p:cNvSpPr/>
          <p:nvPr/>
        </p:nvSpPr>
        <p:spPr>
          <a:xfrm>
            <a:off x="450157" y="4338991"/>
            <a:ext cx="28905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Target imaging at 600nm</a:t>
            </a:r>
            <a:endParaRPr lang="en-US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41168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28" t="6925" r="8571"/>
          <a:stretch/>
        </p:blipFill>
        <p:spPr>
          <a:xfrm>
            <a:off x="5354082" y="4397696"/>
            <a:ext cx="3332718" cy="242541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4026"/>
            <a:ext cx="8229600" cy="9906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ODR @CESR-TA: data analysis</a:t>
            </a:r>
            <a:endParaRPr lang="en-US" sz="3200" dirty="0"/>
          </a:p>
        </p:txBody>
      </p:sp>
      <p:sp>
        <p:nvSpPr>
          <p:cNvPr id="9" name="Rectangle 8"/>
          <p:cNvSpPr/>
          <p:nvPr/>
        </p:nvSpPr>
        <p:spPr>
          <a:xfrm>
            <a:off x="59397" y="2641620"/>
            <a:ext cx="19544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2mm mask, ODR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2296533" y="2641620"/>
            <a:ext cx="20185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1</a:t>
            </a:r>
            <a:r>
              <a:rPr lang="en-US" dirty="0" smtClean="0"/>
              <a:t>mm mask, ODRI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4968" y="820632"/>
            <a:ext cx="34550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Angular distribution at 600nm</a:t>
            </a:r>
            <a:endParaRPr lang="en-US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34" t="9105" r="5901" b="10412"/>
          <a:stretch/>
        </p:blipFill>
        <p:spPr>
          <a:xfrm>
            <a:off x="2316071" y="1185075"/>
            <a:ext cx="2078567" cy="1453113"/>
          </a:xfrm>
          <a:prstGeom prst="rect">
            <a:avLst/>
          </a:prstGeom>
        </p:spPr>
      </p:pic>
      <p:pic>
        <p:nvPicPr>
          <p:cNvPr id="13" name="Content Placeholder 1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50" t="10322" r="9438" b="10112"/>
          <a:stretch/>
        </p:blipFill>
        <p:spPr>
          <a:xfrm>
            <a:off x="66440" y="1189964"/>
            <a:ext cx="1946031" cy="1448224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0644" y="1145999"/>
            <a:ext cx="3961666" cy="2188093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5040644" y="815743"/>
            <a:ext cx="33527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err="1" smtClean="0">
                <a:solidFill>
                  <a:schemeClr val="tx2">
                    <a:lumMod val="75000"/>
                  </a:schemeClr>
                </a:solidFill>
              </a:rPr>
              <a:t>Zemax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 simulation ODR/ODRI</a:t>
            </a:r>
            <a:endParaRPr lang="en-US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12011" y="3060560"/>
            <a:ext cx="497420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Least Square Fit Analysis</a:t>
            </a:r>
          </a:p>
          <a:p>
            <a:r>
              <a:rPr lang="en-US" dirty="0" smtClean="0"/>
              <a:t>Taking into account target co-planarity of 40nm</a:t>
            </a:r>
          </a:p>
          <a:p>
            <a:r>
              <a:rPr lang="en-US" dirty="0" smtClean="0"/>
              <a:t>3 fit parameters: position, size and divergence</a:t>
            </a:r>
            <a:endParaRPr lang="en-US" dirty="0"/>
          </a:p>
        </p:txBody>
      </p:sp>
      <p:pic>
        <p:nvPicPr>
          <p:cNvPr id="17" name="Content Placeholder 4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64" t="6916" r="8134"/>
          <a:stretch/>
        </p:blipFill>
        <p:spPr>
          <a:xfrm>
            <a:off x="523497" y="3971907"/>
            <a:ext cx="3704767" cy="2662448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>
          <a:xfrm>
            <a:off x="5040644" y="3276428"/>
            <a:ext cx="39566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A53926"/>
                </a:solidFill>
              </a:rPr>
              <a:t>CESR measured beam parameters</a:t>
            </a:r>
            <a:endParaRPr lang="en-US" b="1" dirty="0">
              <a:solidFill>
                <a:srgbClr val="A53926"/>
              </a:solidFill>
            </a:endParaRPr>
          </a:p>
        </p:txBody>
      </p:sp>
      <p:graphicFrame>
        <p:nvGraphicFramePr>
          <p:cNvPr id="19" name="Table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2953911"/>
              </p:ext>
            </p:extLst>
          </p:nvPr>
        </p:nvGraphicFramePr>
        <p:xfrm>
          <a:off x="4825998" y="3682046"/>
          <a:ext cx="4318002" cy="670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97859"/>
                <a:gridCol w="1524000"/>
                <a:gridCol w="1796143"/>
              </a:tblGrid>
              <a:tr h="288874">
                <a:tc>
                  <a:txBody>
                    <a:bodyPr/>
                    <a:lstStyle/>
                    <a:p>
                      <a:pPr algn="ctr"/>
                      <a:r>
                        <a:rPr lang="el-GR" sz="1600" dirty="0" smtClean="0">
                          <a:latin typeface="+mj-lt"/>
                        </a:rPr>
                        <a:t>ε</a:t>
                      </a:r>
                      <a:r>
                        <a:rPr lang="en-GB" sz="1600" baseline="-25000" dirty="0" smtClean="0">
                          <a:latin typeface="+mj-lt"/>
                        </a:rPr>
                        <a:t>y </a:t>
                      </a:r>
                      <a:r>
                        <a:rPr lang="en-GB" sz="1600" baseline="0" dirty="0" smtClean="0">
                          <a:latin typeface="+mj-lt"/>
                        </a:rPr>
                        <a:t>[m]</a:t>
                      </a:r>
                      <a:endParaRPr lang="en-GB" sz="1600" baseline="-25000" dirty="0" smtClean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600" dirty="0" smtClean="0">
                          <a:latin typeface="+mj-lt"/>
                        </a:rPr>
                        <a:t>σ</a:t>
                      </a:r>
                      <a:r>
                        <a:rPr lang="en-GB" sz="1600" baseline="-25000" dirty="0" smtClean="0">
                          <a:latin typeface="+mj-lt"/>
                        </a:rPr>
                        <a:t>y </a:t>
                      </a:r>
                      <a:r>
                        <a:rPr lang="en-GB" sz="1600" dirty="0" smtClean="0">
                          <a:latin typeface="+mj-lt"/>
                        </a:rPr>
                        <a:t>(ODR) [</a:t>
                      </a:r>
                      <a:r>
                        <a:rPr lang="en-GB" sz="1600" dirty="0" err="1" smtClean="0">
                          <a:latin typeface="+mj-lt"/>
                        </a:rPr>
                        <a:t>μm</a:t>
                      </a:r>
                      <a:r>
                        <a:rPr lang="en-GB" sz="1600" dirty="0" smtClean="0">
                          <a:latin typeface="+mj-lt"/>
                        </a:rPr>
                        <a:t>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600" dirty="0" smtClean="0">
                          <a:latin typeface="+mj-lt"/>
                        </a:rPr>
                        <a:t>σ</a:t>
                      </a:r>
                      <a:r>
                        <a:rPr lang="en-GB" sz="1600" baseline="-25000" dirty="0" smtClean="0">
                          <a:latin typeface="+mj-lt"/>
                        </a:rPr>
                        <a:t>y</a:t>
                      </a:r>
                      <a:r>
                        <a:rPr lang="en-GB" sz="1600" baseline="0" dirty="0" smtClean="0">
                          <a:latin typeface="+mj-lt"/>
                        </a:rPr>
                        <a:t>’ (</a:t>
                      </a:r>
                      <a:r>
                        <a:rPr lang="en-GB" sz="1600" dirty="0" smtClean="0">
                          <a:latin typeface="+mj-lt"/>
                        </a:rPr>
                        <a:t>ODR) [</a:t>
                      </a:r>
                      <a:r>
                        <a:rPr lang="en-GB" sz="16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μ</a:t>
                      </a:r>
                      <a:r>
                        <a:rPr lang="en-GB" sz="1600" dirty="0" err="1" smtClean="0">
                          <a:latin typeface="+mj-lt"/>
                        </a:rPr>
                        <a:t>rad</a:t>
                      </a:r>
                      <a:r>
                        <a:rPr lang="en-GB" sz="1600" dirty="0" smtClean="0">
                          <a:latin typeface="+mj-lt"/>
                        </a:rPr>
                        <a:t>]</a:t>
                      </a:r>
                    </a:p>
                  </a:txBody>
                  <a:tcPr/>
                </a:tc>
              </a:tr>
              <a:tr h="288874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latin typeface="+mj-lt"/>
                        </a:rPr>
                        <a:t>3.96e-11</a:t>
                      </a:r>
                      <a:endParaRPr lang="en-GB" sz="16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latin typeface="+mj-lt"/>
                        </a:rPr>
                        <a:t>17.6</a:t>
                      </a:r>
                      <a:endParaRPr lang="en-GB" sz="16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latin typeface="+mj-lt"/>
                        </a:rPr>
                        <a:t>4.08</a:t>
                      </a:r>
                      <a:endParaRPr lang="en-GB" sz="1600" dirty="0">
                        <a:latin typeface="+mj-lt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1" name="Rectangle 20"/>
          <p:cNvSpPr/>
          <p:nvPr/>
        </p:nvSpPr>
        <p:spPr>
          <a:xfrm>
            <a:off x="1034143" y="4318000"/>
            <a:ext cx="979710" cy="526143"/>
          </a:xfrm>
          <a:prstGeom prst="rect">
            <a:avLst/>
          </a:prstGeom>
          <a:noFill/>
          <a:ln w="15875"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61956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ODR @CESR-TA: new target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Beam </a:t>
            </a:r>
            <a:r>
              <a:rPr lang="en-US" sz="2000" dirty="0"/>
              <a:t>size measurement through </a:t>
            </a:r>
            <a:r>
              <a:rPr lang="en-US" sz="2000" dirty="0" smtClean="0"/>
              <a:t>determining the visibility in the ODR angular </a:t>
            </a:r>
            <a:r>
              <a:rPr lang="en-US" sz="2000" dirty="0"/>
              <a:t>distribution</a:t>
            </a:r>
          </a:p>
          <a:p>
            <a:r>
              <a:rPr lang="en-US" sz="2000" dirty="0"/>
              <a:t>Improvement: </a:t>
            </a:r>
            <a:r>
              <a:rPr lang="en-US" sz="2000" dirty="0" smtClean="0"/>
              <a:t>increase </a:t>
            </a:r>
            <a:r>
              <a:rPr lang="en-US" sz="2000" dirty="0"/>
              <a:t>the </a:t>
            </a:r>
            <a:r>
              <a:rPr lang="en-US" sz="2000" dirty="0" smtClean="0"/>
              <a:t>signal </a:t>
            </a:r>
            <a:r>
              <a:rPr lang="en-US" sz="2000" dirty="0"/>
              <a:t>to </a:t>
            </a:r>
            <a:r>
              <a:rPr lang="en-US" sz="2000" dirty="0" smtClean="0"/>
              <a:t>noise ratio </a:t>
            </a:r>
            <a:r>
              <a:rPr lang="en-US" sz="2000" dirty="0"/>
              <a:t>by selective darkening of target </a:t>
            </a:r>
            <a:r>
              <a:rPr lang="en-US" sz="2000" dirty="0" smtClean="0"/>
              <a:t>surface</a:t>
            </a:r>
            <a:endParaRPr lang="en-US" sz="2000" dirty="0"/>
          </a:p>
          <a:p>
            <a:r>
              <a:rPr lang="en-US" sz="2000" dirty="0">
                <a:solidFill>
                  <a:srgbClr val="000000"/>
                </a:solidFill>
                <a:cs typeface="Calibri Light"/>
              </a:rPr>
              <a:t>S</a:t>
            </a:r>
            <a:r>
              <a:rPr lang="en-US" sz="2000" dirty="0" smtClean="0">
                <a:solidFill>
                  <a:srgbClr val="000000"/>
                </a:solidFill>
                <a:cs typeface="Calibri Light"/>
              </a:rPr>
              <a:t>hadowing leads to light reduction: OK for ring, but </a:t>
            </a:r>
            <a:r>
              <a:rPr lang="en-US" sz="2000" dirty="0">
                <a:solidFill>
                  <a:srgbClr val="000000"/>
                </a:solidFill>
                <a:cs typeface="Calibri Light"/>
              </a:rPr>
              <a:t>critical in </a:t>
            </a:r>
            <a:r>
              <a:rPr lang="en-US" sz="2000" dirty="0" err="1">
                <a:solidFill>
                  <a:srgbClr val="000000"/>
                </a:solidFill>
                <a:cs typeface="Calibri Light"/>
              </a:rPr>
              <a:t>l</a:t>
            </a:r>
            <a:r>
              <a:rPr lang="en-US" sz="2000" dirty="0" err="1" smtClean="0">
                <a:solidFill>
                  <a:srgbClr val="000000"/>
                </a:solidFill>
                <a:cs typeface="Calibri Light"/>
              </a:rPr>
              <a:t>inac</a:t>
            </a:r>
            <a:r>
              <a:rPr lang="en-US" sz="2000" dirty="0" smtClean="0">
                <a:solidFill>
                  <a:srgbClr val="000000"/>
                </a:solidFill>
                <a:cs typeface="Calibri Light"/>
              </a:rPr>
              <a:t> (number of photons, S/N)</a:t>
            </a:r>
            <a:endParaRPr lang="en-US" sz="2000" dirty="0"/>
          </a:p>
          <a:p>
            <a:r>
              <a:rPr lang="en-US" sz="2000" dirty="0"/>
              <a:t>Techniques under investigation:</a:t>
            </a:r>
          </a:p>
          <a:p>
            <a:pPr lvl="1"/>
            <a:r>
              <a:rPr lang="en-US" sz="1800" dirty="0"/>
              <a:t>Micro sanding of the target (increase diffusion)</a:t>
            </a:r>
          </a:p>
          <a:p>
            <a:pPr lvl="1"/>
            <a:r>
              <a:rPr lang="en-US" sz="1800" dirty="0"/>
              <a:t>Carbon deposition by sputtering (absorption) </a:t>
            </a:r>
          </a:p>
          <a:p>
            <a:endParaRPr lang="en-US" sz="2000" dirty="0"/>
          </a:p>
        </p:txBody>
      </p:sp>
      <p:pic>
        <p:nvPicPr>
          <p:cNvPr id="8" name="Picture 7" descr="Capture_Target_Black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31" y="4797437"/>
            <a:ext cx="3409893" cy="1460965"/>
          </a:xfrm>
          <a:prstGeom prst="rect">
            <a:avLst/>
          </a:prstGeom>
        </p:spPr>
      </p:pic>
      <p:pic>
        <p:nvPicPr>
          <p:cNvPr id="9" name="Picture 8" descr="Capture_Coating_PlusMask_Hcutted_2D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0952" y="4797437"/>
            <a:ext cx="5791200" cy="2041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91812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819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ATF2 ODR experiment (predesign step)</a:t>
            </a:r>
            <a:endParaRPr lang="en-US" dirty="0"/>
          </a:p>
        </p:txBody>
      </p:sp>
      <p:pic>
        <p:nvPicPr>
          <p:cNvPr id="6" name="Content Placeholder 3" descr="Capture_Target_Mask_Inserted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700" b="18700"/>
          <a:stretch>
            <a:fillRect/>
          </a:stretch>
        </p:blipFill>
        <p:spPr>
          <a:xfrm>
            <a:off x="0" y="1134102"/>
            <a:ext cx="9144000" cy="5028847"/>
          </a:xfrm>
        </p:spPr>
      </p:pic>
      <p:sp>
        <p:nvSpPr>
          <p:cNvPr id="7" name="Right Arrow 6"/>
          <p:cNvSpPr/>
          <p:nvPr/>
        </p:nvSpPr>
        <p:spPr>
          <a:xfrm rot="21193787">
            <a:off x="699022" y="4023147"/>
            <a:ext cx="1521336" cy="388043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8" name="TextBox 7"/>
          <p:cNvSpPr txBox="1"/>
          <p:nvPr/>
        </p:nvSpPr>
        <p:spPr>
          <a:xfrm rot="21116454">
            <a:off x="934906" y="4015713"/>
            <a:ext cx="8290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Beam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677865" y="4649980"/>
            <a:ext cx="112012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FFFF"/>
                </a:solidFill>
              </a:rPr>
              <a:t>BPM Flange</a:t>
            </a:r>
          </a:p>
          <a:p>
            <a:r>
              <a:rPr lang="en-US" b="1" dirty="0" smtClean="0">
                <a:solidFill>
                  <a:srgbClr val="FFFFFF"/>
                </a:solidFill>
              </a:rPr>
              <a:t>(Beam)</a:t>
            </a:r>
            <a:endParaRPr lang="en-US" b="1" dirty="0">
              <a:solidFill>
                <a:srgbClr val="FFFFFF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566677" y="4188315"/>
            <a:ext cx="112012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FFFF"/>
                </a:solidFill>
              </a:rPr>
              <a:t>BPM Flange</a:t>
            </a:r>
          </a:p>
          <a:p>
            <a:r>
              <a:rPr lang="en-US" b="1" dirty="0" smtClean="0">
                <a:solidFill>
                  <a:srgbClr val="FFFFFF"/>
                </a:solidFill>
              </a:rPr>
              <a:t>(Beam)</a:t>
            </a:r>
            <a:endParaRPr lang="en-US" b="1" dirty="0">
              <a:solidFill>
                <a:srgbClr val="FFFFFF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073480" y="6145103"/>
            <a:ext cx="35218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40 degrees </a:t>
            </a:r>
          </a:p>
          <a:p>
            <a:r>
              <a:rPr lang="en-US" b="1" dirty="0" smtClean="0"/>
              <a:t>View Port on target (imaging)</a:t>
            </a:r>
            <a:endParaRPr lang="en-US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5595332" y="6145103"/>
            <a:ext cx="34488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9</a:t>
            </a:r>
            <a:r>
              <a:rPr lang="en-US" b="1" dirty="0" smtClean="0"/>
              <a:t>0 degrees </a:t>
            </a:r>
          </a:p>
          <a:p>
            <a:r>
              <a:rPr lang="en-US" b="1" dirty="0" smtClean="0"/>
              <a:t>View Port on target (angular)</a:t>
            </a:r>
            <a:endParaRPr lang="en-US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121391" y="3005410"/>
            <a:ext cx="11201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FFFF"/>
                </a:solidFill>
              </a:rPr>
              <a:t>Camera</a:t>
            </a:r>
            <a:endParaRPr lang="en-US" b="1" dirty="0">
              <a:solidFill>
                <a:srgbClr val="FFFFFF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57083" y="1610439"/>
            <a:ext cx="19731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FFFF"/>
                </a:solidFill>
              </a:rPr>
              <a:t>45deg View Port</a:t>
            </a:r>
          </a:p>
          <a:p>
            <a:r>
              <a:rPr lang="en-US" b="1" dirty="0" smtClean="0">
                <a:solidFill>
                  <a:srgbClr val="FFFFFF"/>
                </a:solidFill>
              </a:rPr>
              <a:t>Mask Camera</a:t>
            </a:r>
            <a:endParaRPr lang="en-US" b="1" dirty="0">
              <a:solidFill>
                <a:srgbClr val="FFFFFF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738973" y="1134102"/>
            <a:ext cx="2453473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chemeClr val="bg1"/>
                </a:solidFill>
              </a:rPr>
              <a:t>45deg View Port</a:t>
            </a:r>
          </a:p>
          <a:p>
            <a:r>
              <a:rPr lang="en-US" sz="1600" b="1" dirty="0" smtClean="0">
                <a:solidFill>
                  <a:schemeClr val="bg1"/>
                </a:solidFill>
              </a:rPr>
              <a:t>Target laser alignment</a:t>
            </a:r>
            <a:endParaRPr lang="en-US" sz="1600" b="1" dirty="0">
              <a:solidFill>
                <a:schemeClr val="bg1"/>
              </a:solidFill>
            </a:endParaRPr>
          </a:p>
        </p:txBody>
      </p:sp>
      <p:cxnSp>
        <p:nvCxnSpPr>
          <p:cNvPr id="17" name="Straight Arrow Connector 16"/>
          <p:cNvCxnSpPr/>
          <p:nvPr/>
        </p:nvCxnSpPr>
        <p:spPr>
          <a:xfrm flipV="1">
            <a:off x="2363725" y="4256984"/>
            <a:ext cx="529192" cy="55528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H="1" flipV="1">
            <a:off x="6811402" y="3854102"/>
            <a:ext cx="632568" cy="64540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stCxn id="12" idx="0"/>
          </p:cNvCxnSpPr>
          <p:nvPr/>
        </p:nvCxnSpPr>
        <p:spPr>
          <a:xfrm flipH="1" flipV="1">
            <a:off x="6435645" y="5607961"/>
            <a:ext cx="884110" cy="53714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stCxn id="11" idx="0"/>
          </p:cNvCxnSpPr>
          <p:nvPr/>
        </p:nvCxnSpPr>
        <p:spPr>
          <a:xfrm flipV="1">
            <a:off x="3834406" y="5357219"/>
            <a:ext cx="148881" cy="78788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H="1">
            <a:off x="6571835" y="1780433"/>
            <a:ext cx="598977" cy="115335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1677865" y="2247069"/>
            <a:ext cx="809338" cy="112767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3509538" y="1923903"/>
            <a:ext cx="11201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Mask</a:t>
            </a:r>
          </a:p>
          <a:p>
            <a:r>
              <a:rPr lang="en-US" dirty="0" smtClean="0"/>
              <a:t>Actuators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51712" y="1717056"/>
            <a:ext cx="11201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Target</a:t>
            </a:r>
          </a:p>
          <a:p>
            <a:r>
              <a:rPr lang="en-US" dirty="0" smtClean="0"/>
              <a:t>Actuator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82100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819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ATF2 ODR experiment (Tank design)</a:t>
            </a:r>
            <a:endParaRPr lang="en-US" dirty="0"/>
          </a:p>
        </p:txBody>
      </p:sp>
      <p:pic>
        <p:nvPicPr>
          <p:cNvPr id="5" name="Picture 4" descr="image006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8619" y="1154356"/>
            <a:ext cx="2553669" cy="3107869"/>
          </a:xfrm>
          <a:prstGeom prst="rect">
            <a:avLst/>
          </a:prstGeom>
        </p:spPr>
      </p:pic>
      <p:pic>
        <p:nvPicPr>
          <p:cNvPr id="25" name="Picture 24" descr="image021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8306" y="1154355"/>
            <a:ext cx="3415137" cy="5530179"/>
          </a:xfrm>
          <a:prstGeom prst="rect">
            <a:avLst/>
          </a:prstGeom>
        </p:spPr>
      </p:pic>
      <p:pic>
        <p:nvPicPr>
          <p:cNvPr id="26" name="Picture 25" descr="image005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8620" y="4325902"/>
            <a:ext cx="2553668" cy="2358633"/>
          </a:xfrm>
          <a:prstGeom prst="rect">
            <a:avLst/>
          </a:prstGeom>
        </p:spPr>
      </p:pic>
      <p:sp>
        <p:nvSpPr>
          <p:cNvPr id="27" name="TextBox 26"/>
          <p:cNvSpPr txBox="1"/>
          <p:nvPr/>
        </p:nvSpPr>
        <p:spPr>
          <a:xfrm>
            <a:off x="4076010" y="2707148"/>
            <a:ext cx="749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FFFF"/>
                </a:solidFill>
              </a:rPr>
              <a:t>BPM</a:t>
            </a:r>
            <a:endParaRPr lang="en-US" b="1" dirty="0">
              <a:solidFill>
                <a:srgbClr val="FFFFFF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704895" y="4067937"/>
            <a:ext cx="749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FFFF"/>
                </a:solidFill>
              </a:rPr>
              <a:t>BPM</a:t>
            </a:r>
            <a:endParaRPr lang="en-US" b="1" dirty="0">
              <a:solidFill>
                <a:srgbClr val="FFFFFF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829854" y="4277792"/>
            <a:ext cx="15575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Optical table</a:t>
            </a:r>
            <a:endParaRPr lang="en-US" dirty="0"/>
          </a:p>
        </p:txBody>
      </p:sp>
      <p:cxnSp>
        <p:nvCxnSpPr>
          <p:cNvPr id="30" name="Straight Arrow Connector 29"/>
          <p:cNvCxnSpPr/>
          <p:nvPr/>
        </p:nvCxnSpPr>
        <p:spPr>
          <a:xfrm flipV="1">
            <a:off x="2235370" y="4004863"/>
            <a:ext cx="264596" cy="12848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 flipH="1">
            <a:off x="4076010" y="3076480"/>
            <a:ext cx="232882" cy="42804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Right Arrow 34"/>
          <p:cNvSpPr/>
          <p:nvPr/>
        </p:nvSpPr>
        <p:spPr>
          <a:xfrm rot="21413084">
            <a:off x="1824016" y="3764147"/>
            <a:ext cx="494788" cy="134488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cxnSp>
        <p:nvCxnSpPr>
          <p:cNvPr id="37" name="Straight Arrow Connector 36"/>
          <p:cNvCxnSpPr/>
          <p:nvPr/>
        </p:nvCxnSpPr>
        <p:spPr>
          <a:xfrm flipH="1">
            <a:off x="5402230" y="3387512"/>
            <a:ext cx="1910084" cy="0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5517686" y="3467624"/>
            <a:ext cx="21546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30cm as Laser Wire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39358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Optical system OTR PSF: </a:t>
            </a:r>
            <a:r>
              <a:rPr lang="en-US" dirty="0" smtClean="0"/>
              <a:t>finding </a:t>
            </a:r>
            <a:r>
              <a:rPr lang="en-US" dirty="0"/>
              <a:t>the right lens</a:t>
            </a:r>
          </a:p>
        </p:txBody>
      </p:sp>
      <p:pic>
        <p:nvPicPr>
          <p:cNvPr id="7" name="Picture 6" descr="OTR_PSF_peak_separation - all Thorlabs LA lenses - comparison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88" r="8175"/>
          <a:stretch/>
        </p:blipFill>
        <p:spPr>
          <a:xfrm>
            <a:off x="457200" y="1824324"/>
            <a:ext cx="8229600" cy="3845422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395536" y="5661248"/>
            <a:ext cx="813690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000" dirty="0"/>
              <a:t>Limitation of this improvement: </a:t>
            </a:r>
            <a:r>
              <a:rPr lang="en-US" sz="2000" dirty="0" smtClean="0"/>
              <a:t>aberration</a:t>
            </a:r>
            <a:r>
              <a:rPr lang="en-US" sz="2000" dirty="0"/>
              <a:t> </a:t>
            </a:r>
            <a:r>
              <a:rPr lang="en-US" sz="2000" dirty="0" smtClean="0"/>
              <a:t>&amp; diffraction </a:t>
            </a:r>
            <a:r>
              <a:rPr lang="en-US" sz="2000" dirty="0" smtClean="0">
                <a:sym typeface="Wingdings"/>
              </a:rPr>
              <a:t> </a:t>
            </a:r>
            <a:r>
              <a:rPr lang="en-US" sz="2000" dirty="0">
                <a:sym typeface="Wingdings"/>
              </a:rPr>
              <a:t>n</a:t>
            </a:r>
            <a:r>
              <a:rPr lang="en-US" sz="2000" dirty="0" smtClean="0">
                <a:sym typeface="Wingdings"/>
              </a:rPr>
              <a:t>eed </a:t>
            </a:r>
            <a:r>
              <a:rPr lang="en-US" sz="2000" dirty="0">
                <a:sym typeface="Wingdings"/>
              </a:rPr>
              <a:t>to study further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6081596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995" y="1600200"/>
            <a:ext cx="8060805" cy="48768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Goal: </a:t>
            </a:r>
            <a:r>
              <a:rPr lang="en-US" b="1" dirty="0">
                <a:solidFill>
                  <a:srgbClr val="FF0000"/>
                </a:solidFill>
              </a:rPr>
              <a:t>High-resolution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/>
              <a:t>measurement system for </a:t>
            </a:r>
            <a:r>
              <a:rPr lang="en-US" dirty="0" smtClean="0"/>
              <a:t>LCs as an alternative or a supplementary equipment to LW</a:t>
            </a:r>
            <a:endParaRPr lang="en-US" dirty="0"/>
          </a:p>
          <a:p>
            <a:r>
              <a:rPr lang="en-US" dirty="0"/>
              <a:t>Pushing the limit of OTR high resolution further </a:t>
            </a:r>
            <a:r>
              <a:rPr lang="en-US" dirty="0" smtClean="0"/>
              <a:t>down to </a:t>
            </a:r>
            <a:r>
              <a:rPr lang="en-US" b="1" dirty="0" smtClean="0">
                <a:solidFill>
                  <a:srgbClr val="FF0000"/>
                </a:solidFill>
              </a:rPr>
              <a:t>&lt; 100 nm</a:t>
            </a:r>
            <a:r>
              <a:rPr lang="en-US" dirty="0" smtClean="0"/>
              <a:t>.</a:t>
            </a:r>
            <a:endParaRPr lang="en-US" dirty="0"/>
          </a:p>
          <a:p>
            <a:r>
              <a:rPr lang="en-US" dirty="0"/>
              <a:t>Developing ODR technology to measure beam size at the micron scale</a:t>
            </a:r>
          </a:p>
          <a:p>
            <a:pPr lvl="1"/>
            <a:r>
              <a:rPr lang="en-US" dirty="0" smtClean="0"/>
              <a:t>Use the past experience on ODR and OTR measurements at ATF/ATF2 beam lines;</a:t>
            </a:r>
          </a:p>
          <a:p>
            <a:pPr lvl="1"/>
            <a:r>
              <a:rPr lang="en-US" dirty="0" smtClean="0"/>
              <a:t>Present </a:t>
            </a:r>
            <a:r>
              <a:rPr lang="en-US" dirty="0"/>
              <a:t>ODR studies @ CESR-TA (Cornell University, USA) and the corresponding target </a:t>
            </a:r>
            <a:r>
              <a:rPr lang="en-US" dirty="0" smtClean="0"/>
              <a:t>development;</a:t>
            </a:r>
          </a:p>
          <a:p>
            <a:pPr lvl="1"/>
            <a:r>
              <a:rPr lang="en-US" dirty="0" smtClean="0"/>
              <a:t>Develop a combined OTR/ODR diagnostic station with R&amp;D capabilities;</a:t>
            </a:r>
          </a:p>
          <a:p>
            <a:r>
              <a:rPr lang="en-US" dirty="0" smtClean="0"/>
              <a:t>Future OTR/UVDR tests at ATF2 (Tsukuba, JP)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06140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Optical system OTR PSF: </a:t>
            </a:r>
            <a:r>
              <a:rPr lang="en-US" dirty="0" smtClean="0"/>
              <a:t>comparison </a:t>
            </a:r>
            <a:r>
              <a:rPr lang="en-US" dirty="0"/>
              <a:t>between </a:t>
            </a:r>
            <a:r>
              <a:rPr lang="en-US" dirty="0" smtClean="0"/>
              <a:t>the old and new system</a:t>
            </a:r>
            <a:endParaRPr lang="en-US" dirty="0"/>
          </a:p>
        </p:txBody>
      </p:sp>
      <p:pic>
        <p:nvPicPr>
          <p:cNvPr id="7" name="Picture 6" descr="OTR_PSF_peak_separation - LA1222&amp;LAO-120-30 - comparison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008" y="1698641"/>
            <a:ext cx="7610475" cy="428625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382520" y="3664700"/>
            <a:ext cx="23418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3366FF"/>
                </a:solidFill>
              </a:rPr>
              <a:t>Peak separation 4.6μm</a:t>
            </a:r>
            <a:endParaRPr lang="en-US" dirty="0">
              <a:solidFill>
                <a:srgbClr val="3366FF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598544" y="2770435"/>
            <a:ext cx="23418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8000"/>
                </a:solidFill>
              </a:rPr>
              <a:t>Peak separation 8.7μm</a:t>
            </a:r>
            <a:endParaRPr lang="en-US" dirty="0">
              <a:solidFill>
                <a:srgbClr val="00800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57200" y="6023188"/>
            <a:ext cx="82296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000" dirty="0" smtClean="0"/>
              <a:t>Improved resolution by roughly 50%	</a:t>
            </a:r>
          </a:p>
          <a:p>
            <a:pPr marL="285750" indent="-285750">
              <a:buFont typeface="Arial"/>
              <a:buChar char="•"/>
            </a:pPr>
            <a:r>
              <a:rPr lang="en-US" sz="2000" dirty="0" smtClean="0"/>
              <a:t>BUT: lens in vacuum</a:t>
            </a:r>
          </a:p>
        </p:txBody>
      </p:sp>
    </p:spTree>
    <p:extLst>
      <p:ext uri="{BB962C8B-B14F-4D97-AF65-F5344CB8AC3E}">
        <p14:creationId xmlns:p14="http://schemas.microsoft.com/office/powerpoint/2010/main" val="6242466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40330"/>
            <a:ext cx="8229600" cy="990600"/>
          </a:xfrm>
        </p:spPr>
        <p:txBody>
          <a:bodyPr>
            <a:noAutofit/>
          </a:bodyPr>
          <a:lstStyle/>
          <a:p>
            <a:r>
              <a:rPr lang="en-US" sz="3600" dirty="0"/>
              <a:t>ATF2 OTR/ODR </a:t>
            </a:r>
            <a:r>
              <a:rPr lang="en-US" sz="3600" dirty="0" smtClean="0"/>
              <a:t>hardware schedule</a:t>
            </a:r>
            <a:endParaRPr lang="en-US" sz="36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55850"/>
            <a:ext cx="9144000" cy="40666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94131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40330"/>
            <a:ext cx="8229600" cy="990600"/>
          </a:xfrm>
        </p:spPr>
        <p:txBody>
          <a:bodyPr>
            <a:noAutofit/>
          </a:bodyPr>
          <a:lstStyle/>
          <a:p>
            <a:r>
              <a:rPr lang="en-US" sz="3600" dirty="0"/>
              <a:t>ATF2 OTR/ODR </a:t>
            </a:r>
            <a:r>
              <a:rPr lang="en-US" sz="3600" dirty="0" smtClean="0"/>
              <a:t>hardware schedule</a:t>
            </a:r>
            <a:endParaRPr lang="en-US" sz="3600" dirty="0"/>
          </a:p>
        </p:txBody>
      </p:sp>
      <p:sp>
        <p:nvSpPr>
          <p:cNvPr id="5" name="TextBox 4"/>
          <p:cNvSpPr txBox="1"/>
          <p:nvPr/>
        </p:nvSpPr>
        <p:spPr>
          <a:xfrm>
            <a:off x="0" y="1409810"/>
            <a:ext cx="91440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charset="2"/>
              <a:buChar char="q"/>
            </a:pPr>
            <a:r>
              <a:rPr lang="en-US" sz="2800" b="1" dirty="0" smtClean="0"/>
              <a:t> design </a:t>
            </a:r>
            <a:r>
              <a:rPr lang="en-US" sz="2800" b="1" dirty="0"/>
              <a:t>of vacuum </a:t>
            </a:r>
            <a:r>
              <a:rPr lang="en-US" sz="2800" b="1" dirty="0" smtClean="0"/>
              <a:t>chamber </a:t>
            </a:r>
            <a:r>
              <a:rPr lang="en-US" sz="2800" b="1" dirty="0"/>
              <a:t>until mid April, then 90 days for </a:t>
            </a:r>
            <a:r>
              <a:rPr lang="en-US" sz="2800" b="1" dirty="0" smtClean="0"/>
              <a:t>procurement</a:t>
            </a:r>
          </a:p>
          <a:p>
            <a:pPr marL="285750" indent="-285750">
              <a:buFont typeface="Wingdings" charset="2"/>
              <a:buChar char="q"/>
            </a:pPr>
            <a:r>
              <a:rPr lang="en-US" sz="2800" b="1" dirty="0" smtClean="0"/>
              <a:t> design </a:t>
            </a:r>
            <a:r>
              <a:rPr lang="en-US" sz="2800" b="1" dirty="0"/>
              <a:t>of mask and </a:t>
            </a:r>
            <a:r>
              <a:rPr lang="en-US" sz="2800" b="1" dirty="0" smtClean="0"/>
              <a:t>target </a:t>
            </a:r>
            <a:r>
              <a:rPr lang="en-US" sz="2800" b="1" dirty="0"/>
              <a:t>until end of March, then 45 days for </a:t>
            </a:r>
            <a:r>
              <a:rPr lang="en-US" sz="2800" b="1" dirty="0" smtClean="0"/>
              <a:t>procurement</a:t>
            </a:r>
          </a:p>
          <a:p>
            <a:pPr marL="285750" indent="-285750">
              <a:buFont typeface="Wingdings" charset="2"/>
              <a:buChar char="q"/>
            </a:pPr>
            <a:r>
              <a:rPr lang="en-US" sz="2800" b="1" dirty="0" smtClean="0"/>
              <a:t> design </a:t>
            </a:r>
            <a:r>
              <a:rPr lang="en-US" sz="2800" b="1" dirty="0"/>
              <a:t>of optical lines </a:t>
            </a:r>
            <a:r>
              <a:rPr lang="en-US" sz="2800" b="1" dirty="0" smtClean="0"/>
              <a:t>and </a:t>
            </a:r>
            <a:r>
              <a:rPr lang="en-US" sz="2800" b="1" dirty="0"/>
              <a:t>camera </a:t>
            </a:r>
            <a:r>
              <a:rPr lang="en-US" sz="2800" b="1" dirty="0" smtClean="0"/>
              <a:t>selection </a:t>
            </a:r>
            <a:r>
              <a:rPr lang="en-US" sz="2800" b="1" dirty="0"/>
              <a:t>until mid March, then 45 days procurement</a:t>
            </a:r>
          </a:p>
          <a:p>
            <a:endParaRPr lang="en-US" sz="2800" b="1" dirty="0"/>
          </a:p>
          <a:p>
            <a:r>
              <a:rPr lang="en-US" sz="2800" b="1" dirty="0"/>
              <a:t>We should </a:t>
            </a:r>
            <a:r>
              <a:rPr lang="en-US" sz="2800" b="1" dirty="0" smtClean="0"/>
              <a:t>be </a:t>
            </a:r>
            <a:r>
              <a:rPr lang="en-US" sz="2800" b="1" dirty="0"/>
              <a:t>able to install in December 2015 at ATF2, to be discussed </a:t>
            </a:r>
            <a:r>
              <a:rPr lang="en-US" sz="2800" b="1" dirty="0" smtClean="0"/>
              <a:t>now.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21999237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3946" y="211416"/>
            <a:ext cx="8229600" cy="736674"/>
          </a:xfrm>
        </p:spPr>
        <p:txBody>
          <a:bodyPr>
            <a:normAutofit/>
          </a:bodyPr>
          <a:lstStyle/>
          <a:p>
            <a:r>
              <a:rPr lang="en-US" dirty="0" smtClean="0"/>
              <a:t>Shift schedule &amp; Experimental Plan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53946" y="965982"/>
            <a:ext cx="38523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set for 2015-2016 operation year</a:t>
            </a:r>
            <a:endParaRPr lang="en-US" dirty="0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73213286"/>
              </p:ext>
            </p:extLst>
          </p:nvPr>
        </p:nvGraphicFramePr>
        <p:xfrm>
          <a:off x="69850" y="1542278"/>
          <a:ext cx="9004300" cy="4775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8" name="Document" r:id="rId4" imgW="9004300" imgH="4775200" progId="Word.Document.12">
                  <p:embed/>
                </p:oleObj>
              </mc:Choice>
              <mc:Fallback>
                <p:oleObj name="Document" r:id="rId4" imgW="9004300" imgH="47752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69850" y="1542278"/>
                        <a:ext cx="9004300" cy="4775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2306410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3946" y="211416"/>
            <a:ext cx="8229600" cy="73667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Shift schedule &amp; Experimental Plan (</a:t>
            </a:r>
            <a:r>
              <a:rPr lang="en-US" dirty="0" err="1" smtClean="0"/>
              <a:t>cont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53946" y="965982"/>
            <a:ext cx="38523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set for 2015-2016 operation year</a:t>
            </a:r>
            <a:endParaRPr lang="en-US" dirty="0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6473856"/>
              </p:ext>
            </p:extLst>
          </p:nvPr>
        </p:nvGraphicFramePr>
        <p:xfrm>
          <a:off x="69850" y="1934344"/>
          <a:ext cx="9004300" cy="345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05" name="Document" r:id="rId4" imgW="9004300" imgH="3454400" progId="Word.Document.12">
                  <p:embed/>
                </p:oleObj>
              </mc:Choice>
              <mc:Fallback>
                <p:oleObj name="Document" r:id="rId4" imgW="9004300" imgH="34544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69850" y="1934344"/>
                        <a:ext cx="9004300" cy="3454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6683304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144"/>
            <a:ext cx="8229600" cy="666199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Conclusions &amp; Outlook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65123"/>
            <a:ext cx="9144000" cy="5738515"/>
          </a:xfrm>
        </p:spPr>
        <p:txBody>
          <a:bodyPr>
            <a:noAutofit/>
          </a:bodyPr>
          <a:lstStyle/>
          <a:p>
            <a:r>
              <a:rPr lang="en-US" sz="2300" dirty="0" smtClean="0">
                <a:solidFill>
                  <a:srgbClr val="000000"/>
                </a:solidFill>
                <a:cs typeface="Calibri Light"/>
              </a:rPr>
              <a:t>The team is established;</a:t>
            </a:r>
          </a:p>
          <a:p>
            <a:r>
              <a:rPr lang="en-GB" sz="2300" dirty="0">
                <a:solidFill>
                  <a:srgbClr val="000000"/>
                </a:solidFill>
                <a:cs typeface="Calibri Light"/>
              </a:rPr>
              <a:t>Funding for development of hardware and for travel was </a:t>
            </a:r>
            <a:r>
              <a:rPr lang="en-GB" sz="2300" dirty="0" smtClean="0">
                <a:solidFill>
                  <a:srgbClr val="000000"/>
                </a:solidFill>
                <a:cs typeface="Calibri Light"/>
              </a:rPr>
              <a:t>secured;</a:t>
            </a:r>
            <a:endParaRPr lang="en-US" sz="2300" dirty="0" smtClean="0">
              <a:solidFill>
                <a:srgbClr val="000000"/>
              </a:solidFill>
              <a:cs typeface="Calibri Light"/>
            </a:endParaRPr>
          </a:p>
          <a:p>
            <a:r>
              <a:rPr lang="en-US" sz="2300" dirty="0" smtClean="0">
                <a:solidFill>
                  <a:srgbClr val="000000"/>
                </a:solidFill>
                <a:cs typeface="Calibri Light"/>
              </a:rPr>
              <a:t>Simulations </a:t>
            </a:r>
            <a:r>
              <a:rPr lang="en-US" sz="2300" dirty="0">
                <a:solidFill>
                  <a:srgbClr val="000000"/>
                </a:solidFill>
                <a:cs typeface="Calibri Light"/>
              </a:rPr>
              <a:t>are now fully </a:t>
            </a:r>
            <a:r>
              <a:rPr lang="en-US" sz="2300" dirty="0" smtClean="0">
                <a:solidFill>
                  <a:srgbClr val="000000"/>
                </a:solidFill>
                <a:cs typeface="Calibri Light"/>
              </a:rPr>
              <a:t>predictive – match theory and measurements;</a:t>
            </a:r>
          </a:p>
          <a:p>
            <a:r>
              <a:rPr lang="en-GB" sz="2300" dirty="0" smtClean="0">
                <a:solidFill>
                  <a:srgbClr val="000000"/>
                </a:solidFill>
                <a:cs typeface="Calibri Light"/>
              </a:rPr>
              <a:t>New chamber design is getting finalised;</a:t>
            </a:r>
            <a:endParaRPr lang="en-GB" sz="2300" dirty="0">
              <a:solidFill>
                <a:srgbClr val="000000"/>
              </a:solidFill>
              <a:cs typeface="Calibri Light"/>
            </a:endParaRPr>
          </a:p>
          <a:p>
            <a:r>
              <a:rPr lang="en-GB" sz="2300" dirty="0" smtClean="0">
                <a:solidFill>
                  <a:srgbClr val="000000"/>
                </a:solidFill>
                <a:cs typeface="Calibri Light"/>
              </a:rPr>
              <a:t>Work on optical read-out system is on-going;</a:t>
            </a:r>
          </a:p>
          <a:p>
            <a:r>
              <a:rPr lang="en-GB" sz="2300" dirty="0" smtClean="0">
                <a:solidFill>
                  <a:srgbClr val="000000"/>
                </a:solidFill>
                <a:cs typeface="Calibri Light"/>
              </a:rPr>
              <a:t>A detailed schedule for the project development has been created;</a:t>
            </a:r>
          </a:p>
          <a:p>
            <a:r>
              <a:rPr lang="en-GB" sz="2300" dirty="0" smtClean="0">
                <a:solidFill>
                  <a:srgbClr val="000000"/>
                </a:solidFill>
                <a:cs typeface="Calibri Light"/>
              </a:rPr>
              <a:t>Beam optics: </a:t>
            </a:r>
            <a:r>
              <a:rPr lang="en-GB" sz="2300" dirty="0" smtClean="0">
                <a:solidFill>
                  <a:srgbClr val="008000"/>
                </a:solidFill>
                <a:cs typeface="Calibri Light"/>
              </a:rPr>
              <a:t>only one quadrupole need to be adjusted</a:t>
            </a:r>
            <a:r>
              <a:rPr lang="en-GB" sz="2300" dirty="0" smtClean="0">
                <a:solidFill>
                  <a:srgbClr val="000000"/>
                </a:solidFill>
                <a:cs typeface="Calibri Light"/>
              </a:rPr>
              <a:t>.</a:t>
            </a:r>
          </a:p>
          <a:p>
            <a:r>
              <a:rPr lang="en-GB" sz="2300" dirty="0" smtClean="0">
                <a:solidFill>
                  <a:srgbClr val="FF0000"/>
                </a:solidFill>
                <a:cs typeface="Calibri Light"/>
              </a:rPr>
              <a:t>To go ahead with manufacturing and purchasing we need a formal OK from the TB</a:t>
            </a:r>
            <a:r>
              <a:rPr lang="en-GB" sz="2300" dirty="0" smtClean="0">
                <a:solidFill>
                  <a:srgbClr val="FF0000"/>
                </a:solidFill>
                <a:cs typeface="Calibri Light"/>
              </a:rPr>
              <a:t>.</a:t>
            </a:r>
          </a:p>
          <a:p>
            <a:r>
              <a:rPr lang="en-GB" sz="2300" dirty="0" smtClean="0">
                <a:cs typeface="Calibri Light"/>
              </a:rPr>
              <a:t>Contribution to ATF operation and goals: </a:t>
            </a:r>
          </a:p>
          <a:p>
            <a:pPr lvl="1">
              <a:buFont typeface="Wingdings" charset="2"/>
              <a:buChar char="ü"/>
            </a:pPr>
            <a:r>
              <a:rPr lang="en-GB" dirty="0" smtClean="0">
                <a:cs typeface="Calibri Light"/>
              </a:rPr>
              <a:t> Provide a source for bunch length diagnostics with a streak camera;</a:t>
            </a:r>
          </a:p>
          <a:p>
            <a:pPr lvl="1">
              <a:buFont typeface="Wingdings" charset="2"/>
              <a:buChar char="ü"/>
            </a:pPr>
            <a:r>
              <a:rPr lang="en-GB" dirty="0" smtClean="0">
                <a:cs typeface="Calibri Light"/>
              </a:rPr>
              <a:t> Evaluate the PSF for the current OTRs used at ATF</a:t>
            </a:r>
          </a:p>
          <a:p>
            <a:pPr lvl="1">
              <a:buFont typeface="Wingdings" charset="2"/>
              <a:buChar char="ü"/>
            </a:pPr>
            <a:r>
              <a:rPr lang="en-US" dirty="0" smtClean="0">
                <a:cs typeface="Calibri Light"/>
              </a:rPr>
              <a:t> Participate in shifts for machine operation</a:t>
            </a:r>
            <a:endParaRPr lang="en-US" dirty="0">
              <a:cs typeface="Calibri Light"/>
            </a:endParaRPr>
          </a:p>
        </p:txBody>
      </p:sp>
    </p:spTree>
    <p:extLst>
      <p:ext uri="{BB962C8B-B14F-4D97-AF65-F5344CB8AC3E}">
        <p14:creationId xmlns:p14="http://schemas.microsoft.com/office/powerpoint/2010/main" val="40745509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Any Questions?	</a:t>
            </a:r>
            <a:endParaRPr lang="en-US" dirty="0"/>
          </a:p>
        </p:txBody>
      </p:sp>
      <p:sp>
        <p:nvSpPr>
          <p:cNvPr id="8" name="Subtitle 7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Thank you for your attention!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4746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Transition Radiation</a:t>
            </a:r>
            <a:endParaRPr lang="en-US" dirty="0"/>
          </a:p>
        </p:txBody>
      </p:sp>
      <p:pic>
        <p:nvPicPr>
          <p:cNvPr id="8" name="Picture 7" descr="Screen Shot 2014-01-30 at 15.41.39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0802"/>
          <a:stretch/>
        </p:blipFill>
        <p:spPr>
          <a:xfrm>
            <a:off x="457200" y="1618343"/>
            <a:ext cx="3225800" cy="315394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683000" y="1527628"/>
            <a:ext cx="500380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000" dirty="0" smtClean="0"/>
              <a:t>Transition radiation (TR) appears when a charged particle crosses a boundary between two media with different dielectric constants</a:t>
            </a:r>
          </a:p>
          <a:p>
            <a:pPr marL="285750" indent="-285750">
              <a:buFont typeface="Arial"/>
              <a:buChar char="•"/>
            </a:pPr>
            <a:endParaRPr lang="en-US" sz="2000" dirty="0" smtClean="0"/>
          </a:p>
          <a:p>
            <a:pPr marL="285750" indent="-285750">
              <a:buFont typeface="Arial"/>
              <a:buChar char="•"/>
            </a:pPr>
            <a:r>
              <a:rPr lang="en-US" sz="2000" dirty="0" smtClean="0"/>
              <a:t>The resolution is determined by the source dimensions induced by a single particle plus distortion caused by the optical system (diffraction of OTR tails, aberrations)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431693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1254"/>
            <a:ext cx="8229600" cy="990600"/>
          </a:xfrm>
        </p:spPr>
        <p:txBody>
          <a:bodyPr>
            <a:noAutofit/>
          </a:bodyPr>
          <a:lstStyle/>
          <a:p>
            <a:r>
              <a:rPr lang="en-US" sz="2800" dirty="0"/>
              <a:t>OTR development: </a:t>
            </a:r>
            <a:r>
              <a:rPr lang="en-US" sz="2800" dirty="0" smtClean="0"/>
              <a:t>Simulation </a:t>
            </a:r>
            <a:r>
              <a:rPr lang="en-US" sz="2800" dirty="0"/>
              <a:t>of </a:t>
            </a:r>
            <a:r>
              <a:rPr lang="en-US" sz="2800" dirty="0" smtClean="0"/>
              <a:t>imaging </a:t>
            </a:r>
            <a:r>
              <a:rPr lang="en-US" sz="2800" dirty="0"/>
              <a:t>system</a:t>
            </a:r>
          </a:p>
        </p:txBody>
      </p:sp>
      <p:pic>
        <p:nvPicPr>
          <p:cNvPr id="7" name="Imag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74392"/>
            <a:ext cx="4968875" cy="2381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9340" y="4386487"/>
            <a:ext cx="4742203" cy="2320495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4572000" y="1310957"/>
            <a:ext cx="4189543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buFont typeface="+mj-lt"/>
              <a:buAutoNum type="arabicPeriod"/>
            </a:pPr>
            <a:r>
              <a:rPr lang="en-US" sz="1600" dirty="0" smtClean="0"/>
              <a:t>Point Spread Function of OTR imaging system: Image generated by a single particle (propagating the OTR E-field in </a:t>
            </a:r>
            <a:r>
              <a:rPr lang="en-US" sz="1600" dirty="0" err="1" smtClean="0"/>
              <a:t>Zemax</a:t>
            </a:r>
            <a:r>
              <a:rPr lang="en-US" sz="1600" dirty="0" smtClean="0"/>
              <a:t>)</a:t>
            </a:r>
          </a:p>
        </p:txBody>
      </p:sp>
      <p:pic>
        <p:nvPicPr>
          <p:cNvPr id="10" name="Picture 9" descr="Screen Shot 2015-01-27 at 20.56.33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0543" y="2098353"/>
            <a:ext cx="2921000" cy="1975518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234461" y="4401785"/>
            <a:ext cx="3784879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 startAt="2"/>
            </a:pPr>
            <a:r>
              <a:rPr lang="en-US" dirty="0" smtClean="0"/>
              <a:t>Simulation of images obtained for realistic beam size: </a:t>
            </a:r>
            <a:r>
              <a:rPr lang="en-US" b="1" dirty="0" smtClean="0">
                <a:solidFill>
                  <a:srgbClr val="A53926"/>
                </a:solidFill>
              </a:rPr>
              <a:t>Sub-micron beam sizes can be measured via the visibility of the PSF</a:t>
            </a:r>
            <a:endParaRPr lang="en-US" b="1" dirty="0">
              <a:solidFill>
                <a:srgbClr val="A539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26754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90296"/>
            <a:ext cx="9144000" cy="9906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Verification of simulation using ZEMAX code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076" y="1412776"/>
            <a:ext cx="5054962" cy="280831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49541" y="3789040"/>
            <a:ext cx="4742939" cy="306896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5257800" y="1600909"/>
            <a:ext cx="363468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TR in the pre-wave zone</a:t>
            </a:r>
          </a:p>
          <a:p>
            <a:r>
              <a:rPr lang="en-US" dirty="0" smtClean="0"/>
              <a:t>V. </a:t>
            </a:r>
            <a:r>
              <a:rPr lang="en-US" dirty="0" err="1" smtClean="0"/>
              <a:t>Verzilov</a:t>
            </a:r>
            <a:r>
              <a:rPr lang="en-US" dirty="0" smtClean="0"/>
              <a:t>, Phys. </a:t>
            </a:r>
            <a:r>
              <a:rPr lang="en-US" dirty="0" err="1" smtClean="0"/>
              <a:t>Lett</a:t>
            </a:r>
            <a:r>
              <a:rPr lang="en-US" dirty="0" smtClean="0"/>
              <a:t>. A 273 (2000) 135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293077" y="5548122"/>
            <a:ext cx="385646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TR from a tilted target</a:t>
            </a:r>
          </a:p>
          <a:p>
            <a:r>
              <a:rPr lang="en-US" dirty="0" smtClean="0"/>
              <a:t>A. </a:t>
            </a:r>
            <a:r>
              <a:rPr lang="en-US" dirty="0" err="1" smtClean="0"/>
              <a:t>Potylitsyn</a:t>
            </a:r>
            <a:r>
              <a:rPr lang="en-US" dirty="0" smtClean="0"/>
              <a:t>, NIM B 145 (1998) 169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63025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65080"/>
            <a:ext cx="9144000" cy="593575"/>
          </a:xfrm>
        </p:spPr>
        <p:txBody>
          <a:bodyPr>
            <a:normAutofit fontScale="90000"/>
          </a:bodyPr>
          <a:lstStyle/>
          <a:p>
            <a:pPr algn="ctr"/>
            <a:r>
              <a:rPr lang="en-US" sz="2800" b="1" dirty="0"/>
              <a:t>Estimation of systematic errors using OTR imaging system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7772400" y="6400800"/>
            <a:ext cx="533400" cy="152400"/>
          </a:xfrm>
        </p:spPr>
        <p:txBody>
          <a:bodyPr/>
          <a:lstStyle/>
          <a:p>
            <a:fld id="{1AA9C015-AC99-4318-B800-2F682B828B60}" type="slidenum">
              <a:rPr lang="en-GB" smtClean="0"/>
              <a:t>7</a:t>
            </a:fld>
            <a:endParaRPr lang="en-GB"/>
          </a:p>
        </p:txBody>
      </p:sp>
      <p:pic>
        <p:nvPicPr>
          <p:cNvPr id="10" name="officeArt object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763688" y="3041576"/>
            <a:ext cx="6984776" cy="3816424"/>
          </a:xfrm>
          <a:prstGeom prst="rect">
            <a:avLst/>
          </a:prstGeom>
          <a:ln w="12700" cap="flat">
            <a:noFill/>
            <a:miter lim="400000"/>
          </a:ln>
          <a:effectLst/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7837" y="810166"/>
            <a:ext cx="4946963" cy="2402810"/>
          </a:xfrm>
          <a:prstGeom prst="rect">
            <a:avLst/>
          </a:prstGeom>
        </p:spPr>
      </p:pic>
      <p:cxnSp>
        <p:nvCxnSpPr>
          <p:cNvPr id="12" name="Straight Arrow Connector 11"/>
          <p:cNvCxnSpPr/>
          <p:nvPr/>
        </p:nvCxnSpPr>
        <p:spPr>
          <a:xfrm>
            <a:off x="5292080" y="2564904"/>
            <a:ext cx="0" cy="64807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6156176" y="2564904"/>
            <a:ext cx="0" cy="64807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5364088" y="2636912"/>
            <a:ext cx="720080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5315911" y="1628800"/>
            <a:ext cx="888259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Dark </a:t>
            </a:r>
          </a:p>
          <a:p>
            <a:r>
              <a:rPr lang="en-US" sz="2800" b="1" dirty="0" smtClean="0"/>
              <a:t>area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35658974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creen Shot 2014-01-29 at 17.53.43 (2)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537" r="12722" b="14271"/>
          <a:stretch/>
        </p:blipFill>
        <p:spPr>
          <a:xfrm>
            <a:off x="1403648" y="1318396"/>
            <a:ext cx="6336704" cy="510307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67545" y="476672"/>
            <a:ext cx="813690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An example of the image measured with linear polarizer and 550±20 nm</a:t>
            </a:r>
            <a:endParaRPr lang="en-US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181832" y="6488668"/>
            <a:ext cx="79173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800000"/>
                </a:solidFill>
              </a:rPr>
              <a:t>First Observation: </a:t>
            </a:r>
            <a:r>
              <a:rPr lang="en-US" b="1" dirty="0" smtClean="0"/>
              <a:t>P. Karataev, et al., Physical Review Letters 107, 174801 (2011). 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629150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985029" y="258032"/>
            <a:ext cx="335004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0000FF"/>
                </a:solidFill>
              </a:rPr>
              <a:t>Horizontal Projection</a:t>
            </a:r>
            <a:endParaRPr lang="en-US" sz="2800" b="1" dirty="0">
              <a:solidFill>
                <a:srgbClr val="0000FF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1766" y="722812"/>
            <a:ext cx="7654650" cy="61351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9079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Clarity.thmx</Template>
  <TotalTime>5391</TotalTime>
  <Words>1370</Words>
  <Application>Microsoft Macintosh PowerPoint</Application>
  <PresentationFormat>On-screen Show (4:3)</PresentationFormat>
  <Paragraphs>205</Paragraphs>
  <Slides>36</Slides>
  <Notes>7</Notes>
  <HiddenSlides>5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3</vt:i4>
      </vt:variant>
      <vt:variant>
        <vt:lpstr>Slide Titles</vt:lpstr>
      </vt:variant>
      <vt:variant>
        <vt:i4>36</vt:i4>
      </vt:variant>
    </vt:vector>
  </HeadingPairs>
  <TitlesOfParts>
    <vt:vector size="40" baseType="lpstr">
      <vt:lpstr>Clarity</vt:lpstr>
      <vt:lpstr>Equation</vt:lpstr>
      <vt:lpstr>CorelDRAW</vt:lpstr>
      <vt:lpstr>Document</vt:lpstr>
      <vt:lpstr>Development of a combined TR/DR emittance station for future linear colliders </vt:lpstr>
      <vt:lpstr>Personnel &amp; Funding</vt:lpstr>
      <vt:lpstr>Overview</vt:lpstr>
      <vt:lpstr>Transition Radiation</vt:lpstr>
      <vt:lpstr>OTR development: Simulation of imaging system</vt:lpstr>
      <vt:lpstr>Verification of simulation using ZEMAX code</vt:lpstr>
      <vt:lpstr>Estimation of systematic errors using OTR imaging system</vt:lpstr>
      <vt:lpstr>PowerPoint Presentation</vt:lpstr>
      <vt:lpstr>PowerPoint Presentation</vt:lpstr>
      <vt:lpstr>PowerPoint Presentation</vt:lpstr>
      <vt:lpstr>Comparison of experimental results with Zemax simulations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ODR principles</vt:lpstr>
      <vt:lpstr>ODR principles</vt:lpstr>
      <vt:lpstr>Typical CCD image measured in the back focal plane of the lens</vt:lpstr>
      <vt:lpstr>ODR at ATF</vt:lpstr>
      <vt:lpstr>Limitations and Sensitivity</vt:lpstr>
      <vt:lpstr>ODR development at CesrTA</vt:lpstr>
      <vt:lpstr>ODR target slit</vt:lpstr>
      <vt:lpstr>ODR @CESR-TA: data analysis</vt:lpstr>
      <vt:lpstr>ODR @CESR-TA: new target</vt:lpstr>
      <vt:lpstr>ATF2 ODR experiment (predesign step)</vt:lpstr>
      <vt:lpstr>ATF2 ODR experiment (Tank design)</vt:lpstr>
      <vt:lpstr>Optical system OTR PSF: finding the right lens</vt:lpstr>
      <vt:lpstr>Optical system OTR PSF: comparison between the old and new system</vt:lpstr>
      <vt:lpstr>ATF2 OTR/ODR hardware schedule</vt:lpstr>
      <vt:lpstr>ATF2 OTR/ODR hardware schedule</vt:lpstr>
      <vt:lpstr>Shift schedule &amp; Experimental Plan</vt:lpstr>
      <vt:lpstr>Shift schedule &amp; Experimental Plan (cont)</vt:lpstr>
      <vt:lpstr>Conclusions &amp; Outlook</vt:lpstr>
      <vt:lpstr>Any Questions? </vt:lpstr>
    </vt:vector>
  </TitlesOfParts>
  <Company>RHUL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Development of a combined TR/DR emittance station for future linear colliders </dc:title>
  <dc:creator>Thomas Aumeyr</dc:creator>
  <cp:lastModifiedBy>Pavel Karataev</cp:lastModifiedBy>
  <cp:revision>114</cp:revision>
  <cp:lastPrinted>2015-01-27T22:41:43Z</cp:lastPrinted>
  <dcterms:created xsi:type="dcterms:W3CDTF">2015-01-27T19:26:02Z</dcterms:created>
  <dcterms:modified xsi:type="dcterms:W3CDTF">2015-02-25T15:55:41Z</dcterms:modified>
</cp:coreProperties>
</file>