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78" r:id="rId4"/>
    <p:sldId id="276" r:id="rId5"/>
    <p:sldId id="280" r:id="rId6"/>
    <p:sldId id="267" r:id="rId7"/>
    <p:sldId id="268" r:id="rId8"/>
    <p:sldId id="273" r:id="rId9"/>
    <p:sldId id="262" r:id="rId10"/>
    <p:sldId id="263" r:id="rId11"/>
    <p:sldId id="264" r:id="rId12"/>
    <p:sldId id="265" r:id="rId13"/>
    <p:sldId id="279" r:id="rId14"/>
    <p:sldId id="266" r:id="rId15"/>
    <p:sldId id="282" r:id="rId16"/>
    <p:sldId id="271" r:id="rId17"/>
    <p:sldId id="281" r:id="rId18"/>
    <p:sldId id="260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377" autoAdjust="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8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Relationship Id="rId2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973E65-BCE2-7947-926A-C5AB3FA7CC5C}" type="datetimeFigureOut">
              <a:rPr lang="en-US" smtClean="0"/>
              <a:t>2/25/15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C8027-5033-FF4E-98E2-989671E89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043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E09B2-1AD3-E447-95DE-D8C1ADA61F1E}" type="datetimeFigureOut">
              <a:rPr lang="en-US" smtClean="0"/>
              <a:t>2/25/15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06D44-D73C-6945-8C73-82312E536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3471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A86BA-CE8D-4F4C-9C63-F3ACED4A3FB8}" type="datetime1">
              <a:rPr lang="en-US" smtClean="0"/>
              <a:t>2/25/15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125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4C424-94C8-494B-8950-D8150553306B}" type="datetime1">
              <a:rPr lang="en-US" smtClean="0"/>
              <a:t>2/25/15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003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A0241-4DF5-7841-ADE4-F403FD16E945}" type="datetime1">
              <a:rPr lang="en-US" smtClean="0"/>
              <a:t>2/25/15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28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CC9CD-1038-184B-A73C-45CB35598ADA}" type="datetime1">
              <a:rPr lang="en-US" smtClean="0"/>
              <a:t>2/25/15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918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12C95-0298-6841-90F5-410E0631EFF4}" type="datetime1">
              <a:rPr lang="en-US" smtClean="0"/>
              <a:t>2/25/15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462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914F0-7DDD-6242-B1EC-935046271FE6}" type="datetime1">
              <a:rPr lang="en-US" smtClean="0"/>
              <a:t>2/25/15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204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96950-CDD5-0341-934B-33EDB86BE02B}" type="datetime1">
              <a:rPr lang="en-US" smtClean="0"/>
              <a:t>2/25/15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277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5978-EE57-484B-AEBD-133A74A9FFFA}" type="datetime1">
              <a:rPr lang="en-US" smtClean="0"/>
              <a:t>2/25/15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860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E992-288F-D243-A7B4-3ABDD43EAF2F}" type="datetime1">
              <a:rPr lang="en-US" smtClean="0"/>
              <a:t>2/25/15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589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52AD-2EDA-EB48-8B40-A32A2A5B3550}" type="datetime1">
              <a:rPr lang="en-US" smtClean="0"/>
              <a:t>2/25/15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443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7A958-3CC3-9648-9925-79E2BE6136AC}" type="datetime1">
              <a:rPr lang="en-US" smtClean="0"/>
              <a:t>2/25/15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120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B67D9-9032-3641-82B1-3091F8A36240}" type="datetime1">
              <a:rPr lang="en-US" smtClean="0"/>
              <a:t>2/25/15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EC4E9-6689-7A41-88DB-C3F8BFD57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412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5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7.wmf"/><Relationship Id="rId5" Type="http://schemas.openxmlformats.org/officeDocument/2006/relationships/image" Target="../media/image460.png"/><Relationship Id="rId6" Type="http://schemas.openxmlformats.org/officeDocument/2006/relationships/image" Target="../media/image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8.wmf"/><Relationship Id="rId5" Type="http://schemas.openxmlformats.org/officeDocument/2006/relationships/image" Target="../media/image10.png"/><Relationship Id="rId6" Type="http://schemas.openxmlformats.org/officeDocument/2006/relationships/oleObject" Target="../embeddings/oleObject3.bin"/><Relationship Id="rId7" Type="http://schemas.openxmlformats.org/officeDocument/2006/relationships/image" Target="../media/image9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02903"/>
            <a:ext cx="7772400" cy="1470025"/>
          </a:xfrm>
        </p:spPr>
        <p:txBody>
          <a:bodyPr/>
          <a:lstStyle/>
          <a:p>
            <a:r>
              <a:rPr lang="en-US" dirty="0" smtClean="0"/>
              <a:t>Tests of DFS and WFS at ATF2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6900" y="3886200"/>
            <a:ext cx="7950200" cy="1299633"/>
          </a:xfrm>
        </p:spPr>
        <p:txBody>
          <a:bodyPr>
            <a:normAutofit fontScale="92500"/>
          </a:bodyPr>
          <a:lstStyle/>
          <a:p>
            <a:r>
              <a:rPr lang="en-US" u="sng" dirty="0" smtClean="0"/>
              <a:t>Andrea Latina</a:t>
            </a:r>
            <a:r>
              <a:rPr lang="en-US" dirty="0" smtClean="0"/>
              <a:t> (CERN), </a:t>
            </a:r>
            <a:r>
              <a:rPr lang="en-US" dirty="0" err="1" smtClean="0"/>
              <a:t>Jochem</a:t>
            </a:r>
            <a:r>
              <a:rPr lang="en-US" dirty="0" smtClean="0"/>
              <a:t> </a:t>
            </a:r>
            <a:r>
              <a:rPr lang="en-US" dirty="0" err="1" smtClean="0"/>
              <a:t>Snuverink</a:t>
            </a:r>
            <a:r>
              <a:rPr lang="en-US" dirty="0" smtClean="0"/>
              <a:t> (RHUL), </a:t>
            </a:r>
          </a:p>
          <a:p>
            <a:r>
              <a:rPr lang="en-US" dirty="0" err="1" smtClean="0"/>
              <a:t>Nuria</a:t>
            </a:r>
            <a:r>
              <a:rPr lang="en-US" dirty="0" smtClean="0"/>
              <a:t> </a:t>
            </a:r>
            <a:r>
              <a:rPr lang="en-US" dirty="0" err="1" smtClean="0"/>
              <a:t>Fuster</a:t>
            </a:r>
            <a:r>
              <a:rPr lang="en-US" dirty="0" smtClean="0"/>
              <a:t> (IFIC)</a:t>
            </a:r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136" y="35986"/>
            <a:ext cx="757864" cy="702241"/>
          </a:xfrm>
          <a:prstGeom prst="rect">
            <a:avLst/>
          </a:prstGeom>
        </p:spPr>
      </p:pic>
      <p:pic>
        <p:nvPicPr>
          <p:cNvPr id="5" name="Picture 4" descr="Logo-CERN-300x29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490" y="35986"/>
            <a:ext cx="829168" cy="818112"/>
          </a:xfrm>
          <a:prstGeom prst="rect">
            <a:avLst/>
          </a:prstGeom>
        </p:spPr>
      </p:pic>
      <p:pic>
        <p:nvPicPr>
          <p:cNvPr id="6" name="Picture 5" descr="atflogo-100-b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986"/>
            <a:ext cx="954169" cy="553418"/>
          </a:xfrm>
          <a:prstGeom prst="rect">
            <a:avLst/>
          </a:prstGeom>
        </p:spPr>
      </p:pic>
      <p:pic>
        <p:nvPicPr>
          <p:cNvPr id="8" name="Picture 7" descr="imgre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463" y="45596"/>
            <a:ext cx="832732" cy="67555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675714" y="6433445"/>
            <a:ext cx="57925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18</a:t>
            </a:r>
            <a:r>
              <a:rPr lang="en-US" baseline="30000" dirty="0" smtClean="0"/>
              <a:t>th</a:t>
            </a:r>
            <a:r>
              <a:rPr lang="en-US" dirty="0" smtClean="0"/>
              <a:t> ATF2 Project Meeting – Feb 24-26 </a:t>
            </a:r>
            <a:r>
              <a:rPr lang="en-US" dirty="0"/>
              <a:t>2015 – </a:t>
            </a:r>
            <a:r>
              <a:rPr lang="en-US" dirty="0" smtClean="0"/>
              <a:t>LAPP, Annecy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7517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105"/>
            <a:ext cx="8229600" cy="1143000"/>
          </a:xfrm>
        </p:spPr>
        <p:txBody>
          <a:bodyPr/>
          <a:lstStyle/>
          <a:p>
            <a:r>
              <a:rPr lang="en-US" dirty="0" smtClean="0"/>
              <a:t>Step 1: Orbit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439" y="1196793"/>
            <a:ext cx="8229600" cy="188691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Tested a new method to compute response matrix for counteracting slow drift</a:t>
            </a:r>
          </a:p>
          <a:p>
            <a:r>
              <a:rPr lang="en-US" sz="2800" dirty="0" smtClean="0"/>
              <a:t>Test excitation of an orbit bump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</p:txBody>
      </p:sp>
      <p:pic>
        <p:nvPicPr>
          <p:cNvPr id="6" name="Picture 5" descr="20141211_response_matrix_check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5" t="14312" r="3523" b="2381"/>
          <a:stretch/>
        </p:blipFill>
        <p:spPr>
          <a:xfrm>
            <a:off x="2225330" y="2759537"/>
            <a:ext cx="4539035" cy="3432552"/>
          </a:xfrm>
          <a:prstGeom prst="rect">
            <a:avLst/>
          </a:prstGeom>
        </p:spPr>
      </p:pic>
      <p:cxnSp>
        <p:nvCxnSpPr>
          <p:cNvPr id="9" name="Straight Arrow Connector 8"/>
          <p:cNvCxnSpPr>
            <a:stCxn id="11" idx="3"/>
          </p:cNvCxnSpPr>
          <p:nvPr/>
        </p:nvCxnSpPr>
        <p:spPr>
          <a:xfrm flipV="1">
            <a:off x="1544949" y="5162177"/>
            <a:ext cx="1382617" cy="6145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79296" y="5453535"/>
            <a:ext cx="13656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Energy</a:t>
            </a:r>
          </a:p>
          <a:p>
            <a:r>
              <a:rPr lang="en-US" dirty="0"/>
              <a:t>f</a:t>
            </a:r>
            <a:r>
              <a:rPr lang="en-US" dirty="0" smtClean="0"/>
              <a:t>luctuation ?</a:t>
            </a:r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51016" y="6257505"/>
            <a:ext cx="8534398" cy="7417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Measured the response matrix for dispersive beam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277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18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Step 2: DFS tests, h-axis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439" y="1256557"/>
            <a:ext cx="8229600" cy="132826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Energy difference for DFS: +2 kHz in DR</a:t>
            </a:r>
            <a:br>
              <a:rPr lang="en-US" sz="2000" dirty="0" smtClean="0"/>
            </a:br>
            <a:r>
              <a:rPr lang="en-US" sz="2000" dirty="0" smtClean="0"/>
              <a:t>	</a:t>
            </a:r>
            <a:r>
              <a:rPr lang="en-US" sz="2000" dirty="0" err="1" smtClean="0"/>
              <a:t>dE</a:t>
            </a:r>
            <a:r>
              <a:rPr lang="en-US" sz="2000" dirty="0" smtClean="0"/>
              <a:t>/E = -0.13%	(4 MeV)</a:t>
            </a:r>
          </a:p>
          <a:p>
            <a:r>
              <a:rPr lang="en-US" sz="2000" dirty="0" smtClean="0"/>
              <a:t>Matched-dispersion steering</a:t>
            </a:r>
            <a:endParaRPr lang="en-US" sz="1800" dirty="0"/>
          </a:p>
        </p:txBody>
      </p:sp>
      <p:pic>
        <p:nvPicPr>
          <p:cNvPr id="4" name="Picture 3" descr="20141211_measured_horiz_dispers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15" y="2482007"/>
            <a:ext cx="4611602" cy="3519237"/>
          </a:xfrm>
          <a:prstGeom prst="rect">
            <a:avLst/>
          </a:prstGeom>
        </p:spPr>
      </p:pic>
      <p:pic>
        <p:nvPicPr>
          <p:cNvPr id="7" name="Picture 6" descr="20141211_dfs_x_wgt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060" y="2958274"/>
            <a:ext cx="4627646" cy="3745707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8068235" y="2584824"/>
            <a:ext cx="209177" cy="179294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186709" y="1912475"/>
            <a:ext cx="180430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Added 1 FF </a:t>
            </a:r>
            <a:r>
              <a:rPr lang="en-US" sz="1600" dirty="0" err="1" smtClean="0"/>
              <a:t>bpm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in</a:t>
            </a:r>
            <a:r>
              <a:rPr lang="en-US" sz="1600" dirty="0"/>
              <a:t> </a:t>
            </a:r>
            <a:r>
              <a:rPr lang="en-US" sz="1600" dirty="0" smtClean="0"/>
              <a:t>dispersive region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181015" y="6015922"/>
            <a:ext cx="2194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Before the correction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31949" y="6379472"/>
            <a:ext cx="2090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the correction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16200000">
            <a:off x="-196800" y="3947929"/>
            <a:ext cx="1090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Disp</a:t>
            </a:r>
            <a:r>
              <a:rPr lang="en-US" dirty="0" smtClean="0"/>
              <a:t> [um]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0563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744750" y="1918458"/>
            <a:ext cx="3005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Vertical dispersion reduced by ~ 2</a:t>
            </a:r>
          </a:p>
        </p:txBody>
      </p:sp>
      <p:pic>
        <p:nvPicPr>
          <p:cNvPr id="5" name="Picture 4" descr="20141211_measured_vert_dispers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39" y="1968207"/>
            <a:ext cx="4611601" cy="3519237"/>
          </a:xfrm>
          <a:prstGeom prst="rect">
            <a:avLst/>
          </a:prstGeom>
        </p:spPr>
      </p:pic>
      <p:pic>
        <p:nvPicPr>
          <p:cNvPr id="6" name="Picture 5" descr="20141211_dfs_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369" y="2925131"/>
            <a:ext cx="4415993" cy="3745707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6843057" y="2375647"/>
            <a:ext cx="418352" cy="173317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49415" y="1434352"/>
            <a:ext cx="4416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Performed a scan of the DFS free parameters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48861" y="5516065"/>
            <a:ext cx="1881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Before correction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870485" y="6350724"/>
            <a:ext cx="1724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correction</a:t>
            </a:r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7200" y="321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Step 2: DFS tests, v-axis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613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180"/>
            <a:ext cx="8229600" cy="1143000"/>
          </a:xfrm>
        </p:spPr>
        <p:txBody>
          <a:bodyPr/>
          <a:lstStyle/>
          <a:p>
            <a:r>
              <a:rPr lang="en-US" dirty="0" smtClean="0"/>
              <a:t>Shift 2: DFS tests - </a:t>
            </a:r>
            <a:r>
              <a:rPr lang="en-US" dirty="0"/>
              <a:t>c</a:t>
            </a:r>
            <a:r>
              <a:rPr lang="en-US" dirty="0" smtClean="0"/>
              <a:t>onvergence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95294" y="4781176"/>
            <a:ext cx="304478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201653" y="4721415"/>
            <a:ext cx="300082" cy="36933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1094775"/>
            <a:ext cx="69301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Weight=10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We performed a parameters scan to find the optimum working point</a:t>
            </a:r>
          </a:p>
          <a:p>
            <a:r>
              <a:rPr lang="en-US" dirty="0" smtClean="0"/>
              <a:t>Convergence plot: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13</a:t>
            </a:fld>
            <a:endParaRPr lang="en-US"/>
          </a:p>
        </p:txBody>
      </p:sp>
      <p:pic>
        <p:nvPicPr>
          <p:cNvPr id="4" name="Picture 3" descr="20141219_DFS_convergenc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369" y="2114555"/>
            <a:ext cx="5343351" cy="4532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230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105"/>
            <a:ext cx="8229600" cy="1143000"/>
          </a:xfrm>
        </p:spPr>
        <p:txBody>
          <a:bodyPr/>
          <a:lstStyle/>
          <a:p>
            <a:r>
              <a:rPr lang="en-US" dirty="0" smtClean="0"/>
              <a:t>Step 3: WFS tests</a:t>
            </a:r>
            <a:endParaRPr lang="en-US" dirty="0"/>
          </a:p>
        </p:txBody>
      </p:sp>
      <p:pic>
        <p:nvPicPr>
          <p:cNvPr id="15" name="Picture 14" descr="ResponseOrbitDifference25-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185" y="2843860"/>
            <a:ext cx="4560645" cy="35192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98828" y="1294218"/>
            <a:ext cx="666618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Measured the response matrix</a:t>
            </a:r>
          </a:p>
          <a:p>
            <a:r>
              <a:rPr lang="en-US" sz="2000" dirty="0" smtClean="0"/>
              <a:t>Charge modified moving laser intensity between three setups: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5%, 15%, 25%</a:t>
            </a:r>
          </a:p>
          <a:p>
            <a:r>
              <a:rPr lang="en-US" sz="2000" dirty="0" smtClean="0"/>
              <a:t>(0.3e10, 0.6e10, 0.8e10 particles per bunch respectively)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 descr="Untitled 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562" y="2849114"/>
            <a:ext cx="3994099" cy="31199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9014" y="5915602"/>
            <a:ext cx="39849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Orbit for 2 different bunch charges (exciting a wake)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4359185" y="6327918"/>
            <a:ext cx="17266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WFS response matrix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 rot="20574132">
            <a:off x="7354609" y="5729818"/>
            <a:ext cx="1147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correctors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497906">
            <a:off x="4951821" y="5690946"/>
            <a:ext cx="70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bpms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620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469"/>
            <a:ext cx="8229600" cy="8683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Charge-dependent effects on the orbit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697" y="1176860"/>
            <a:ext cx="8229600" cy="2103971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We tested three different bunch charges: </a:t>
            </a:r>
            <a:r>
              <a:rPr lang="en-US" dirty="0"/>
              <a:t> </a:t>
            </a:r>
            <a:r>
              <a:rPr lang="en-US" dirty="0" smtClean="0"/>
              <a:t>0.3, 0.6, and 0.8  x 10</a:t>
            </a:r>
            <a:r>
              <a:rPr lang="en-US" baseline="30000" dirty="0" smtClean="0"/>
              <a:t>10</a:t>
            </a:r>
            <a:r>
              <a:rPr lang="en-US" dirty="0" smtClean="0"/>
              <a:t> </a:t>
            </a:r>
            <a:r>
              <a:rPr lang="en-US" dirty="0"/>
              <a:t>particles per </a:t>
            </a:r>
            <a:r>
              <a:rPr lang="en-US" dirty="0" smtClean="0"/>
              <a:t>bunch</a:t>
            </a:r>
            <a:endParaRPr lang="en-US" dirty="0"/>
          </a:p>
          <a:p>
            <a:pPr>
              <a:lnSpc>
                <a:spcPct val="110000"/>
              </a:lnSpc>
            </a:pPr>
            <a:r>
              <a:rPr lang="en-US" dirty="0" smtClean="0"/>
              <a:t>We couldn’t directly observe any significant charge-dependent effects on the orbit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SVD study of the charge-dependent effects: in the plot position </a:t>
            </a:r>
            <a:r>
              <a:rPr lang="en-US" dirty="0"/>
              <a:t>of high-beta location QD10BFF </a:t>
            </a:r>
            <a:r>
              <a:rPr lang="en-US" dirty="0" err="1"/>
              <a:t>wrt</a:t>
            </a:r>
            <a:r>
              <a:rPr lang="en-US" dirty="0"/>
              <a:t> </a:t>
            </a:r>
            <a:r>
              <a:rPr lang="en-US" dirty="0" smtClean="0"/>
              <a:t>to SVD </a:t>
            </a:r>
            <a:r>
              <a:rPr lang="en-US" dirty="0"/>
              <a:t>mode 9 (after subtracting all other modes</a:t>
            </a:r>
            <a:r>
              <a:rPr lang="en-US" dirty="0" smtClean="0"/>
              <a:t>)</a:t>
            </a:r>
          </a:p>
          <a:p>
            <a:pPr>
              <a:lnSpc>
                <a:spcPct val="110000"/>
              </a:lnSpc>
            </a:pPr>
            <a:r>
              <a:rPr lang="en-US" dirty="0"/>
              <a:t>The </a:t>
            </a:r>
            <a:r>
              <a:rPr lang="en-US" dirty="0" smtClean="0"/>
              <a:t>correlation of this mode </a:t>
            </a:r>
            <a:r>
              <a:rPr lang="en-US" dirty="0"/>
              <a:t>with charge is 0.37 (for other modes this is </a:t>
            </a:r>
            <a:r>
              <a:rPr lang="en-US" dirty="0" smtClean="0"/>
              <a:t>nearly </a:t>
            </a:r>
            <a:r>
              <a:rPr lang="en-US" dirty="0"/>
              <a:t>0)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878" y="3077851"/>
            <a:ext cx="4840244" cy="36171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1667" y="6434667"/>
            <a:ext cx="1330600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J. </a:t>
            </a:r>
            <a:r>
              <a:rPr lang="en-US" b="1" dirty="0" err="1" smtClean="0"/>
              <a:t>Snuverink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67226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180"/>
            <a:ext cx="8229600" cy="1143000"/>
          </a:xfrm>
        </p:spPr>
        <p:txBody>
          <a:bodyPr/>
          <a:lstStyle/>
          <a:p>
            <a:r>
              <a:rPr lang="en-US" dirty="0" smtClean="0"/>
              <a:t>Shift 3: WFS tests - Convergence</a:t>
            </a:r>
            <a:endParaRPr lang="en-US" dirty="0"/>
          </a:p>
        </p:txBody>
      </p:sp>
      <p:pic>
        <p:nvPicPr>
          <p:cNvPr id="5" name="Picture 4" descr="20141211_wfs_convergence_wgt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208" y="2113478"/>
            <a:ext cx="5343351" cy="45323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95294" y="4781176"/>
            <a:ext cx="304478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201653" y="4721415"/>
            <a:ext cx="300082" cy="36933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1094775"/>
            <a:ext cx="86998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Reference cavity and collimator moved </a:t>
            </a:r>
            <a:r>
              <a:rPr lang="en-US" dirty="0" smtClean="0"/>
              <a:t>vertically </a:t>
            </a:r>
            <a:r>
              <a:rPr lang="en-US" dirty="0"/>
              <a:t>close to the beam to excite </a:t>
            </a:r>
            <a:r>
              <a:rPr lang="en-US" dirty="0" err="1"/>
              <a:t>wakefield</a:t>
            </a:r>
            <a:r>
              <a:rPr lang="en-US" dirty="0"/>
              <a:t> 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We performed a parameters scan to find the optimum working point</a:t>
            </a:r>
          </a:p>
          <a:p>
            <a:r>
              <a:rPr lang="en-US" dirty="0" smtClean="0"/>
              <a:t>Convergence plot: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269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159"/>
            <a:ext cx="8229600" cy="878075"/>
          </a:xfrm>
        </p:spPr>
        <p:txBody>
          <a:bodyPr>
            <a:normAutofit/>
          </a:bodyPr>
          <a:lstStyle/>
          <a:p>
            <a:r>
              <a:rPr lang="en-US" dirty="0" smtClean="0"/>
              <a:t>Future </a:t>
            </a:r>
            <a:r>
              <a:rPr lang="en-US" dirty="0" smtClean="0"/>
              <a:t>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2128"/>
            <a:ext cx="8229600" cy="423115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Measure and Remove incoming offset </a:t>
            </a:r>
          </a:p>
          <a:p>
            <a:pPr lvl="1"/>
            <a:r>
              <a:rPr lang="en-US" dirty="0" smtClean="0"/>
              <a:t>Infer </a:t>
            </a:r>
            <a:r>
              <a:rPr lang="en-US" dirty="0" smtClean="0"/>
              <a:t>optics from BPM measurements</a:t>
            </a:r>
          </a:p>
          <a:p>
            <a:pPr lvl="1"/>
            <a:r>
              <a:rPr lang="en-US" dirty="0" smtClean="0"/>
              <a:t>Try to counteract </a:t>
            </a:r>
            <a:r>
              <a:rPr lang="en-US" dirty="0" smtClean="0"/>
              <a:t>incoming angles and offsets</a:t>
            </a:r>
          </a:p>
          <a:p>
            <a:pPr lvl="1"/>
            <a:endParaRPr lang="en-US" dirty="0"/>
          </a:p>
          <a:p>
            <a:r>
              <a:rPr lang="en-US" dirty="0" smtClean="0"/>
              <a:t>Try different BBA techniques to correct not only Dispersion and </a:t>
            </a:r>
            <a:r>
              <a:rPr lang="en-US" dirty="0" err="1" smtClean="0"/>
              <a:t>Wakefields</a:t>
            </a:r>
            <a:r>
              <a:rPr lang="en-US" dirty="0" smtClean="0"/>
              <a:t>:</a:t>
            </a:r>
            <a:endParaRPr lang="en-US" dirty="0" smtClean="0"/>
          </a:p>
          <a:p>
            <a:pPr lvl="1"/>
            <a:r>
              <a:rPr lang="en-US" dirty="0" smtClean="0"/>
              <a:t>Beta</a:t>
            </a:r>
            <a:r>
              <a:rPr lang="en-US" dirty="0" smtClean="0"/>
              <a:t>-beating correction, coupling </a:t>
            </a:r>
            <a:r>
              <a:rPr lang="en-US" dirty="0" smtClean="0"/>
              <a:t>correction</a:t>
            </a:r>
          </a:p>
          <a:p>
            <a:pPr lvl="1"/>
            <a:r>
              <a:rPr lang="en-US" dirty="0" smtClean="0"/>
              <a:t>Estimate in simulation impact of those errors</a:t>
            </a:r>
          </a:p>
          <a:p>
            <a:pPr lvl="1"/>
            <a:r>
              <a:rPr lang="en-US" dirty="0" smtClean="0"/>
              <a:t>Wakefield bumps?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9819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438"/>
            <a:ext cx="8229600" cy="913894"/>
          </a:xfrm>
        </p:spPr>
        <p:txBody>
          <a:bodyPr/>
          <a:lstStyle/>
          <a:p>
            <a:r>
              <a:rPr lang="en-US" dirty="0" smtClean="0"/>
              <a:t>Summary and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6815" y="1017137"/>
            <a:ext cx="8229600" cy="572664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Motivation: </a:t>
            </a:r>
          </a:p>
          <a:p>
            <a:pPr lvl="1"/>
            <a:r>
              <a:rPr lang="en-US" dirty="0" smtClean="0"/>
              <a:t>Apply Beam-Based Alignment to help solve charge-dependent effect</a:t>
            </a:r>
          </a:p>
          <a:p>
            <a:pPr lvl="1"/>
            <a:r>
              <a:rPr lang="en-US" dirty="0" smtClean="0"/>
              <a:t>Charge-dependent effects on the orbit no longer very manifest</a:t>
            </a:r>
          </a:p>
          <a:p>
            <a:pPr lvl="1"/>
            <a:endParaRPr lang="en-US" dirty="0"/>
          </a:p>
          <a:p>
            <a:r>
              <a:rPr lang="en-US" dirty="0" smtClean="0"/>
              <a:t>Tests of DFS and WFS performed (conservative approach):</a:t>
            </a:r>
          </a:p>
          <a:p>
            <a:pPr lvl="1"/>
            <a:r>
              <a:rPr lang="en-US" dirty="0" smtClean="0"/>
              <a:t>Dispersion-Free  Steering improved horizontal dispersion and reduced vertical one by factor 2</a:t>
            </a:r>
          </a:p>
          <a:p>
            <a:pPr lvl="1"/>
            <a:r>
              <a:rPr lang="en-US" dirty="0" smtClean="0"/>
              <a:t>Wakefield excited moving reference cavity and collimator vertically</a:t>
            </a:r>
          </a:p>
          <a:p>
            <a:pPr lvl="1"/>
            <a:r>
              <a:rPr lang="en-US" dirty="0" smtClean="0"/>
              <a:t>Impact of </a:t>
            </a:r>
            <a:r>
              <a:rPr lang="en-US" dirty="0" err="1" smtClean="0"/>
              <a:t>wakefield</a:t>
            </a:r>
            <a:r>
              <a:rPr lang="en-US" dirty="0" smtClean="0"/>
              <a:t> significantly reduced  </a:t>
            </a:r>
          </a:p>
          <a:p>
            <a:pPr lvl="1"/>
            <a:r>
              <a:rPr lang="en-US" dirty="0"/>
              <a:t>&gt;</a:t>
            </a:r>
            <a:r>
              <a:rPr lang="en-US" dirty="0" smtClean="0"/>
              <a:t> energy-independent and charge-independent orbits are found</a:t>
            </a:r>
          </a:p>
          <a:p>
            <a:pPr lvl="1"/>
            <a:r>
              <a:rPr lang="en-US" dirty="0" smtClean="0"/>
              <a:t>Slow drifts and jitter affected convergence, limiting the possibility to perform extended parameters scan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Plans:</a:t>
            </a:r>
          </a:p>
          <a:p>
            <a:pPr lvl="1"/>
            <a:r>
              <a:rPr lang="en-US" dirty="0" smtClean="0"/>
              <a:t>Perform detailed analysis of the data acquired (in progress)</a:t>
            </a:r>
          </a:p>
          <a:p>
            <a:pPr lvl="1"/>
            <a:r>
              <a:rPr lang="en-US" dirty="0" smtClean="0"/>
              <a:t>Study</a:t>
            </a:r>
            <a:r>
              <a:rPr lang="en-US" dirty="0" smtClean="0"/>
              <a:t>, in simulation, the effectiveness beam-based corrections such as beta-beating correction and coupling-correction</a:t>
            </a:r>
          </a:p>
          <a:p>
            <a:pPr lvl="1"/>
            <a:r>
              <a:rPr lang="en-US" dirty="0" smtClean="0"/>
              <a:t>We hope that BBA </a:t>
            </a:r>
            <a:r>
              <a:rPr lang="en-US" dirty="0"/>
              <a:t>can help </a:t>
            </a:r>
            <a:r>
              <a:rPr lang="en-US" dirty="0" smtClean="0"/>
              <a:t>reducing </a:t>
            </a:r>
            <a:r>
              <a:rPr lang="en-US" dirty="0"/>
              <a:t>the beam size at the </a:t>
            </a:r>
            <a:r>
              <a:rPr lang="en-US" dirty="0" smtClean="0"/>
              <a:t>IP !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094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963"/>
            <a:ext cx="8229600" cy="11430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Introduction and Motivations</a:t>
            </a:r>
          </a:p>
          <a:p>
            <a:pPr lvl="1"/>
            <a:r>
              <a:rPr lang="en-US" dirty="0"/>
              <a:t>Intensity-dependent effects at </a:t>
            </a:r>
            <a:r>
              <a:rPr lang="en-US" dirty="0" smtClean="0"/>
              <a:t>ATF2</a:t>
            </a:r>
          </a:p>
          <a:p>
            <a:pPr lvl="1"/>
            <a:r>
              <a:rPr lang="en-US" dirty="0" smtClean="0"/>
              <a:t>BBA techniques for future LC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Tests of Dispersion-</a:t>
            </a:r>
            <a:r>
              <a:rPr lang="en-US" dirty="0"/>
              <a:t>f</a:t>
            </a:r>
            <a:r>
              <a:rPr lang="en-US" dirty="0" smtClean="0"/>
              <a:t>ree steering</a:t>
            </a:r>
          </a:p>
          <a:p>
            <a:pPr lvl="1"/>
            <a:r>
              <a:rPr lang="en-US" dirty="0" smtClean="0"/>
              <a:t>Tests of Wakefield-free steering</a:t>
            </a:r>
          </a:p>
          <a:p>
            <a:endParaRPr lang="en-US" dirty="0"/>
          </a:p>
          <a:p>
            <a:r>
              <a:rPr lang="en-US" dirty="0" smtClean="0"/>
              <a:t>Summary and Plans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740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574316"/>
            <a:ext cx="44234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Courtesy of K. Kubo – ATF2 operation </a:t>
            </a:r>
            <a:r>
              <a:rPr lang="en-US" sz="1200" smtClean="0">
                <a:solidFill>
                  <a:schemeClr val="bg1">
                    <a:lumMod val="50000"/>
                  </a:schemeClr>
                </a:solidFill>
              </a:rPr>
              <a:t>meeting on November 7, 2014 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83891" y="129963"/>
            <a:ext cx="8229600" cy="67378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/>
              <a:t>Motivation: help correct charge-dependent effects on orbit and beam size</a:t>
            </a:r>
            <a:endParaRPr lang="en-US" sz="3600" dirty="0"/>
          </a:p>
        </p:txBody>
      </p:sp>
      <p:pic>
        <p:nvPicPr>
          <p:cNvPr id="11" name="Picture 10" descr="Untitled 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87" y="1364658"/>
            <a:ext cx="8126522" cy="517051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728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TF2layout3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3959"/>
            <a:ext cx="9144000" cy="45434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6569" y="5109742"/>
            <a:ext cx="5737468" cy="1611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We focused on the extraction line: excluding the final focus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Used 22 correctors, all BPMs 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Average of 20 shots to limit impact of fast jitter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Moved C-band reference cavity to excite </a:t>
            </a:r>
            <a:r>
              <a:rPr lang="en-US" dirty="0" err="1" smtClean="0"/>
              <a:t>wakefield</a:t>
            </a:r>
            <a:endParaRPr lang="en-US" dirty="0" smtClean="0"/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Switched off </a:t>
            </a:r>
            <a:r>
              <a:rPr lang="en-US" dirty="0" err="1" smtClean="0"/>
              <a:t>sextupoles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445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6722"/>
            <a:ext cx="8229600" cy="898529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Automatic BBA tools</a:t>
            </a:r>
            <a:endParaRPr lang="en-US" sz="40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359693"/>
            <a:ext cx="8229600" cy="50601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An </a:t>
            </a:r>
            <a:r>
              <a:rPr lang="en-US" sz="2400" i="1" dirty="0" smtClean="0"/>
              <a:t>automated </a:t>
            </a:r>
            <a:r>
              <a:rPr lang="en-US" sz="2400" i="1" dirty="0"/>
              <a:t>beam-steering methods </a:t>
            </a:r>
            <a:r>
              <a:rPr lang="en-US" sz="2400" dirty="0" smtClean="0"/>
              <a:t>to improve the performance of </a:t>
            </a:r>
            <a:r>
              <a:rPr lang="en-US" sz="2400" dirty="0" err="1" smtClean="0"/>
              <a:t>linacs</a:t>
            </a:r>
            <a:r>
              <a:rPr lang="en-US" sz="2400" dirty="0" smtClean="0"/>
              <a:t> by correcting </a:t>
            </a:r>
            <a:r>
              <a:rPr lang="en-US" sz="2400" i="1" dirty="0" smtClean="0"/>
              <a:t>orbit, dispersion,</a:t>
            </a:r>
            <a:r>
              <a:rPr lang="en-US" sz="2400" dirty="0" smtClean="0"/>
              <a:t> </a:t>
            </a:r>
            <a:r>
              <a:rPr lang="en-US" sz="2400" dirty="0"/>
              <a:t>and </a:t>
            </a:r>
            <a:r>
              <a:rPr lang="en-US" sz="2400" i="1" dirty="0" err="1" smtClean="0"/>
              <a:t>wakefields</a:t>
            </a:r>
            <a:r>
              <a:rPr lang="en-US" sz="2400" dirty="0" smtClean="0"/>
              <a:t> simultaneously: DFS, and WFS.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Our technique is:</a:t>
            </a:r>
          </a:p>
          <a:p>
            <a:r>
              <a:rPr lang="en-US" sz="2400" i="1" dirty="0"/>
              <a:t>Model independent</a:t>
            </a:r>
          </a:p>
          <a:p>
            <a:r>
              <a:rPr lang="en-US" sz="2400" i="1" dirty="0"/>
              <a:t>Global</a:t>
            </a:r>
          </a:p>
          <a:p>
            <a:r>
              <a:rPr lang="en-US" sz="2400" i="1" dirty="0"/>
              <a:t>Automatic</a:t>
            </a:r>
          </a:p>
          <a:p>
            <a:r>
              <a:rPr lang="en-US" sz="2400" i="1" dirty="0"/>
              <a:t>Robust and rapid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We base our algorithms operate in two phases: </a:t>
            </a:r>
            <a:r>
              <a:rPr lang="en-US" sz="2400" b="1" dirty="0" smtClean="0"/>
              <a:t>automatic</a:t>
            </a:r>
            <a:r>
              <a:rPr lang="en-US" sz="2400" dirty="0" smtClean="0"/>
              <a:t> </a:t>
            </a:r>
            <a:r>
              <a:rPr lang="en-US" sz="2400" b="1" dirty="0" smtClean="0"/>
              <a:t>system identification</a:t>
            </a:r>
            <a:r>
              <a:rPr lang="en-US" sz="2400" dirty="0"/>
              <a:t>,</a:t>
            </a:r>
            <a:r>
              <a:rPr lang="en-US" sz="2400" dirty="0" smtClean="0"/>
              <a:t> and </a:t>
            </a:r>
            <a:r>
              <a:rPr lang="en-US" sz="2400" b="1" dirty="0" smtClean="0"/>
              <a:t>BBA</a:t>
            </a:r>
            <a:r>
              <a:rPr lang="en-US" sz="2400" dirty="0"/>
              <a:t>.</a:t>
            </a:r>
            <a:endParaRPr 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A7EB2-9DCB-234E-87F4-7EB58710D4E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429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3577622"/>
              </p:ext>
            </p:extLst>
          </p:nvPr>
        </p:nvGraphicFramePr>
        <p:xfrm>
          <a:off x="1002186" y="3564068"/>
          <a:ext cx="2981325" cy="658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8" name="Equation" r:id="rId3" imgW="1892160" imgH="419040" progId="Equation.3">
                  <p:embed/>
                </p:oleObj>
              </mc:Choice>
              <mc:Fallback>
                <p:oleObj name="Equation" r:id="rId3" imgW="18921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2186" y="3564068"/>
                        <a:ext cx="2981325" cy="658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18185" y="4334955"/>
            <a:ext cx="4695338" cy="230832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The s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olution of the complete e.o.m. describes the </a:t>
            </a:r>
            <a:r>
              <a:rPr lang="it-IT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energy-dispersion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it-IT" b="1" dirty="0" smtClean="0">
                <a:solidFill>
                  <a:srgbClr val="FF0000"/>
                </a:solidFill>
                <a:latin typeface="Comic Sans MS" panose="030F0702030302020204" pitchFamily="66" charset="0"/>
                <a:sym typeface="Symbol"/>
              </a:rPr>
              <a:t></a:t>
            </a:r>
            <a:r>
              <a:rPr lang="it-IT" b="1" baseline="-25000" dirty="0" smtClean="0">
                <a:solidFill>
                  <a:srgbClr val="FF0000"/>
                </a:solidFill>
                <a:latin typeface="Comic Sans MS" panose="030F0702030302020204" pitchFamily="66" charset="0"/>
                <a:sym typeface="Symbol"/>
              </a:rPr>
              <a:t>x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.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it-IT" dirty="0" smtClean="0">
              <a:solidFill>
                <a:prstClr val="black"/>
              </a:solidFill>
              <a:latin typeface="Comic Sans MS" panose="030F0702030302020204" pitchFamily="66" charset="0"/>
              <a:sym typeface="Symbol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We </a:t>
            </a:r>
            <a:r>
              <a:rPr lang="it-IT" dirty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search the solution (i.e., 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the trajectory</a:t>
            </a:r>
            <a:r>
              <a:rPr lang="it-IT" dirty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) that is independent from 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.</a:t>
            </a:r>
            <a:endParaRPr lang="en-US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By definition, that is equivalent to a “dispersion-free” motion.</a:t>
            </a:r>
            <a:endParaRPr lang="en-US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5200021" y="514487"/>
            <a:ext cx="3435306" cy="4390311"/>
            <a:chOff x="2109408" y="1638300"/>
            <a:chExt cx="3435306" cy="4390311"/>
          </a:xfrm>
        </p:grpSpPr>
        <p:sp>
          <p:nvSpPr>
            <p:cNvPr id="31" name="Rectangle 30"/>
            <p:cNvSpPr/>
            <p:nvPr/>
          </p:nvSpPr>
          <p:spPr>
            <a:xfrm>
              <a:off x="2362200" y="1638300"/>
              <a:ext cx="2819400" cy="1371600"/>
            </a:xfrm>
            <a:prstGeom prst="rect">
              <a:avLst/>
            </a:prstGeom>
            <a:solidFill>
              <a:srgbClr val="4BACC6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Arc 31"/>
            <p:cNvSpPr/>
            <p:nvPr/>
          </p:nvSpPr>
          <p:spPr>
            <a:xfrm>
              <a:off x="2743200" y="2324100"/>
              <a:ext cx="1295400" cy="1295400"/>
            </a:xfrm>
            <a:prstGeom prst="arc">
              <a:avLst>
                <a:gd name="adj1" fmla="val 10692537"/>
                <a:gd name="adj2" fmla="val 0"/>
              </a:avLst>
            </a:prstGeom>
            <a:noFill/>
            <a:ln w="38100" cap="flat" cmpd="sng" algn="ctr">
              <a:solidFill>
                <a:srgbClr val="1F497D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4038600" y="2933700"/>
              <a:ext cx="0" cy="990600"/>
            </a:xfrm>
            <a:prstGeom prst="line">
              <a:avLst/>
            </a:prstGeom>
            <a:noFill/>
            <a:ln w="38100" cap="flat" cmpd="sng" algn="ctr">
              <a:solidFill>
                <a:srgbClr val="1F497D"/>
              </a:solidFill>
              <a:prstDash val="solid"/>
              <a:headEnd type="none" w="med" len="med"/>
              <a:tailEnd type="arrow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34" name="Straight Connector 33"/>
            <p:cNvCxnSpPr/>
            <p:nvPr/>
          </p:nvCxnSpPr>
          <p:spPr>
            <a:xfrm>
              <a:off x="4419600" y="2933700"/>
              <a:ext cx="0" cy="49530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headEnd type="none" w="med" len="med"/>
              <a:tailEnd type="arrow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35" name="Oval 34"/>
            <p:cNvSpPr/>
            <p:nvPr/>
          </p:nvSpPr>
          <p:spPr>
            <a:xfrm>
              <a:off x="4005072" y="4000500"/>
              <a:ext cx="76200" cy="7620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solidFill>
                <a:srgbClr val="1F497D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4953000" y="3009900"/>
              <a:ext cx="76200" cy="76200"/>
            </a:xfrm>
            <a:prstGeom prst="ellipse">
              <a:avLst/>
            </a:prstGeom>
            <a:solidFill>
              <a:srgbClr val="9BBB59">
                <a:lumMod val="75000"/>
              </a:srgbClr>
            </a:solidFill>
            <a:ln w="254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495800" y="3086100"/>
              <a:ext cx="744114" cy="461665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E=E</a:t>
              </a:r>
              <a:r>
                <a:rPr kumimoji="0" lang="en-US" sz="24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0</a:t>
              </a:r>
              <a:endParaRPr kumimoji="0" lang="en-US" sz="2400" b="0" i="0" u="none" strike="noStrike" kern="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352800" y="3631168"/>
              <a:ext cx="744114" cy="461665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E&lt;E</a:t>
              </a:r>
              <a:r>
                <a:rPr kumimoji="0" lang="en-US" sz="24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0</a:t>
              </a:r>
              <a:endParaRPr kumimoji="0" lang="en-US" sz="2400" b="0" i="0" u="none" strike="noStrike" kern="0" cap="none" spc="0" normalizeH="0" baseline="-2500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00600" y="2133600"/>
              <a:ext cx="744114" cy="461665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75000"/>
                    </a:srgbClr>
                  </a:solidFill>
                  <a:effectLst/>
                  <a:uLnTx/>
                  <a:uFillTx/>
                </a:rPr>
                <a:t>E&gt;E</a:t>
              </a:r>
              <a:r>
                <a:rPr kumimoji="0" lang="en-US" sz="24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9BBB59">
                      <a:lumMod val="75000"/>
                    </a:srgbClr>
                  </a:solidFill>
                  <a:effectLst/>
                  <a:uLnTx/>
                  <a:uFillTx/>
                </a:rPr>
                <a:t>0</a:t>
              </a:r>
              <a:endParaRPr kumimoji="0" lang="en-US" sz="2400" b="1" i="0" u="none" strike="noStrike" kern="0" cap="none" spc="0" normalizeH="0" baseline="-25000" noProof="0" dirty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40" name="Arc 39"/>
            <p:cNvSpPr/>
            <p:nvPr/>
          </p:nvSpPr>
          <p:spPr>
            <a:xfrm>
              <a:off x="2743200" y="2171700"/>
              <a:ext cx="1676400" cy="1600200"/>
            </a:xfrm>
            <a:prstGeom prst="arc">
              <a:avLst>
                <a:gd name="adj1" fmla="val 10692537"/>
                <a:gd name="adj2" fmla="val 0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109408" y="5382280"/>
              <a:ext cx="146117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r</a:t>
              </a: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ef. particle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has energy E</a:t>
              </a:r>
              <a:r>
                <a:rPr kumimoji="0" lang="en-US" sz="18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0</a:t>
              </a:r>
              <a:endParaRPr kumimoji="0" lang="en-US" sz="1800" b="1" i="0" u="none" strike="noStrike" kern="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Up Arrow 41"/>
            <p:cNvSpPr/>
            <p:nvPr/>
          </p:nvSpPr>
          <p:spPr>
            <a:xfrm>
              <a:off x="2563368" y="5067300"/>
              <a:ext cx="484632" cy="304800"/>
            </a:xfrm>
            <a:prstGeom prst="upArrow">
              <a:avLst/>
            </a:prstGeom>
            <a:solidFill>
              <a:srgbClr val="FF0000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438400" y="1638300"/>
              <a:ext cx="10150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rPr>
                <a:t>Dipole</a:t>
              </a: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45" name="Arc 44"/>
            <p:cNvSpPr/>
            <p:nvPr/>
          </p:nvSpPr>
          <p:spPr>
            <a:xfrm>
              <a:off x="2743200" y="1943100"/>
              <a:ext cx="2209800" cy="2057400"/>
            </a:xfrm>
            <a:prstGeom prst="arc">
              <a:avLst>
                <a:gd name="adj1" fmla="val 10692537"/>
                <a:gd name="adj2" fmla="val 0"/>
              </a:avLst>
            </a:prstGeom>
            <a:noFill/>
            <a:ln w="38100" cap="flat" cmpd="sng" algn="ctr">
              <a:solidFill>
                <a:srgbClr val="9BBB59">
                  <a:lumMod val="75000"/>
                </a:srgbClr>
              </a:solidFill>
              <a:prstDash val="solid"/>
              <a:headEnd type="none" w="med" len="med"/>
              <a:tailEnd type="arrow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 rot="10800000">
              <a:off x="3033810" y="4675882"/>
              <a:ext cx="928590" cy="798487"/>
              <a:chOff x="3390900" y="5342546"/>
              <a:chExt cx="928590" cy="798487"/>
            </a:xfrm>
          </p:grpSpPr>
          <p:cxnSp>
            <p:nvCxnSpPr>
              <p:cNvPr id="47" name="Straight Arrow Connector 46"/>
              <p:cNvCxnSpPr/>
              <p:nvPr/>
            </p:nvCxnSpPr>
            <p:spPr>
              <a:xfrm flipH="1">
                <a:off x="3390900" y="5943600"/>
                <a:ext cx="647700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48" name="Straight Arrow Connector 47"/>
              <p:cNvCxnSpPr/>
              <p:nvPr/>
            </p:nvCxnSpPr>
            <p:spPr>
              <a:xfrm flipV="1">
                <a:off x="4038600" y="5350260"/>
                <a:ext cx="0" cy="593340"/>
              </a:xfrm>
              <a:prstGeom prst="straightConnector1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tailEnd type="arrow"/>
              </a:ln>
              <a:effectLst/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9" name="Rectangle 48"/>
                  <p:cNvSpPr/>
                  <p:nvPr/>
                </p:nvSpPr>
                <p:spPr>
                  <a:xfrm rot="16200000">
                    <a:off x="3886198" y="5406506"/>
                    <a:ext cx="497252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=""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nor/>
                            </m:rPr>
                            <a:rPr kumimoji="0" lang="en-US" sz="1800" b="1" i="0" u="none" strike="noStrike" kern="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EEECE1">
                                  <a:lumMod val="25000"/>
                                </a:srgbClr>
                              </a:solidFill>
                              <a:effectLst/>
                              <a:uLnTx/>
                              <a:uFillTx/>
                              <a:latin typeface="Symbol" pitchFamily="18" charset="2"/>
                            </a:rPr>
                            <m:t>D</m:t>
                          </m:r>
                          <m:r>
                            <a:rPr kumimoji="0" lang="en-US" sz="1800" b="1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EEECE1">
                                  <a:lumMod val="2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𝒛</m:t>
                          </m:r>
                        </m:oMath>
                      </m:oMathPara>
                    </a14:m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</mc:Choice>
            <mc:Fallback xmlns="">
              <p:sp>
                <p:nvSpPr>
                  <p:cNvPr id="52" name="Rectangle 5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>
                    <a:off x="3920664" y="5437284"/>
                    <a:ext cx="428322" cy="307777"/>
                  </a:xfrm>
                  <a:prstGeom prst="rect">
                    <a:avLst/>
                  </a:prstGeom>
                  <a:blipFill rotWithShape="1">
                    <a:blip r:embed="rId5" cstate="print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0" name="Rectangle 49"/>
              <p:cNvSpPr/>
              <p:nvPr/>
            </p:nvSpPr>
            <p:spPr>
              <a:xfrm rot="16200000">
                <a:off x="3437885" y="5814341"/>
                <a:ext cx="28405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x</a:t>
                </a: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1" name="Oval 50"/>
            <p:cNvSpPr/>
            <p:nvPr/>
          </p:nvSpPr>
          <p:spPr>
            <a:xfrm>
              <a:off x="4389120" y="3467100"/>
              <a:ext cx="76200" cy="7620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rgbClr val="FF0000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2743200" y="4838700"/>
              <a:ext cx="76200" cy="7620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rgbClr val="FF0000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2590800" y="4838700"/>
              <a:ext cx="76200" cy="7620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solidFill>
                <a:srgbClr val="1F497D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2895600" y="4838700"/>
              <a:ext cx="76200" cy="76200"/>
            </a:xfrm>
            <a:prstGeom prst="ellipse">
              <a:avLst/>
            </a:prstGeom>
            <a:solidFill>
              <a:srgbClr val="9BBB59">
                <a:lumMod val="75000"/>
              </a:srgbClr>
            </a:solidFill>
            <a:ln w="254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2743200" y="2933700"/>
              <a:ext cx="0" cy="179070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headEnd type="arrow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56" name="Straight Connector 55"/>
            <p:cNvCxnSpPr/>
            <p:nvPr/>
          </p:nvCxnSpPr>
          <p:spPr>
            <a:xfrm>
              <a:off x="2743200" y="2933700"/>
              <a:ext cx="0" cy="1790700"/>
            </a:xfrm>
            <a:prstGeom prst="line">
              <a:avLst/>
            </a:prstGeom>
            <a:noFill/>
            <a:ln w="38100" cap="flat" cmpd="sng" algn="ctr">
              <a:solidFill>
                <a:srgbClr val="1F497D"/>
              </a:solidFill>
              <a:prstDash val="solid"/>
              <a:headEnd type="arrow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57" name="Straight Connector 56"/>
            <p:cNvCxnSpPr/>
            <p:nvPr/>
          </p:nvCxnSpPr>
          <p:spPr>
            <a:xfrm>
              <a:off x="2743200" y="2933700"/>
              <a:ext cx="0" cy="1790700"/>
            </a:xfrm>
            <a:prstGeom prst="line">
              <a:avLst/>
            </a:prstGeom>
            <a:noFill/>
            <a:ln w="38100" cap="flat" cmpd="sng" algn="ctr">
              <a:solidFill>
                <a:srgbClr val="9BBB59">
                  <a:lumMod val="75000"/>
                </a:srgbClr>
              </a:solidFill>
              <a:prstDash val="solid"/>
              <a:headEnd type="arrow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</p:grpSp>
      <p:cxnSp>
        <p:nvCxnSpPr>
          <p:cNvPr id="59" name="Straight Arrow Connector 58"/>
          <p:cNvCxnSpPr/>
          <p:nvPr/>
        </p:nvCxnSpPr>
        <p:spPr>
          <a:xfrm>
            <a:off x="7593778" y="2558671"/>
            <a:ext cx="609600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7601187" y="2608439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Symbol" panose="05050102010706020507" pitchFamily="18" charset="2"/>
              </a:rPr>
              <a:t>x(E)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Oval Callout 60"/>
              <p:cNvSpPr/>
              <p:nvPr/>
            </p:nvSpPr>
            <p:spPr>
              <a:xfrm>
                <a:off x="6956038" y="3714887"/>
                <a:ext cx="2095332" cy="2895978"/>
              </a:xfrm>
              <a:prstGeom prst="wedgeEllipseCallout">
                <a:avLst>
                  <a:gd name="adj1" fmla="val -7962"/>
                  <a:gd name="adj2" fmla="val -75728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 smtClean="0"/>
                  <a:t>The transverse distance induced by an energy difference is called “energy dispersion”:</a:t>
                </a:r>
              </a:p>
              <a:p>
                <a:pPr algn="ctr"/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1" dirty="0">
                          <a:latin typeface="Symbol" pitchFamily="18" charset="2"/>
                        </a:rPr>
                        <m:t>D</m:t>
                      </m:r>
                      <m:r>
                        <a:rPr lang="en-GB" b="1" i="1" dirty="0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GB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𝜼</m:t>
                      </m:r>
                      <m:f>
                        <m:fPr>
                          <m:ctrlPr>
                            <a:rPr lang="en-GB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𝚫</m:t>
                          </m:r>
                          <m:r>
                            <a:rPr lang="en-GB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num>
                        <m:den>
                          <m:r>
                            <a:rPr lang="en-GB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  <m:r>
                            <a:rPr lang="en-GB" b="1" baseline="-250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61" name="Oval Callout 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038" y="3714887"/>
                <a:ext cx="2095332" cy="2895978"/>
              </a:xfrm>
              <a:prstGeom prst="wedgeEllipseCallout">
                <a:avLst>
                  <a:gd name="adj1" fmla="val -7962"/>
                  <a:gd name="adj2" fmla="val -75728"/>
                </a:avLst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4" name="Straight Arrow Connector 63"/>
          <p:cNvCxnSpPr/>
          <p:nvPr/>
        </p:nvCxnSpPr>
        <p:spPr>
          <a:xfrm>
            <a:off x="4857629" y="908222"/>
            <a:ext cx="550932" cy="13966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77114" y="767033"/>
            <a:ext cx="4583306" cy="147732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In real lattice, this dipole is replaced by:</a:t>
            </a:r>
          </a:p>
          <a:p>
            <a:pPr marL="285750" indent="-285750">
              <a:buFontTx/>
              <a:buChar char="-"/>
            </a:pPr>
            <a:r>
              <a:rPr lang="en-GB" dirty="0" err="1" smtClean="0">
                <a:latin typeface="Comic Sans MS" panose="030F0702030302020204" pitchFamily="66" charset="0"/>
              </a:rPr>
              <a:t>Quadrupoles</a:t>
            </a:r>
            <a:r>
              <a:rPr lang="en-GB" dirty="0" smtClean="0">
                <a:latin typeface="Comic Sans MS" panose="030F0702030302020204" pitchFamily="66" charset="0"/>
              </a:rPr>
              <a:t> traversed off-axis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latin typeface="Comic Sans MS" panose="030F0702030302020204" pitchFamily="66" charset="0"/>
              </a:rPr>
              <a:t>Steering magnets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latin typeface="Comic Sans MS" panose="030F0702030302020204" pitchFamily="66" charset="0"/>
              </a:rPr>
              <a:t>Residual field in spectrometers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latin typeface="Comic Sans MS" panose="030F0702030302020204" pitchFamily="66" charset="0"/>
              </a:rPr>
              <a:t>RF focusing, etc.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55973" y="249105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Single-</a:t>
            </a:r>
            <a:r>
              <a:rPr lang="it-IT" dirty="0" err="1" smtClean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particle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 eq. of motion with quads (k), dipoles (R) and energy deviation from nominal (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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):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A8E04-92B0-D347-A923-EB2648C70CF9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4131" y="85934"/>
            <a:ext cx="39785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BBA: Recap on dispersion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03492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2"/>
          <p:cNvSpPr>
            <a:spLocks noChangeArrowheads="1"/>
          </p:cNvSpPr>
          <p:nvPr/>
        </p:nvSpPr>
        <p:spPr bwMode="auto">
          <a:xfrm>
            <a:off x="107950" y="513306"/>
            <a:ext cx="8928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prstClr val="black"/>
                </a:solidFill>
                <a:sym typeface="Symbol" pitchFamily="18" charset="2"/>
              </a:rPr>
              <a:t>Equation of </a:t>
            </a:r>
            <a:r>
              <a:rPr lang="it-IT" dirty="0" err="1">
                <a:solidFill>
                  <a:prstClr val="black"/>
                </a:solidFill>
                <a:sym typeface="Symbol" pitchFamily="18" charset="2"/>
              </a:rPr>
              <a:t>motion</a:t>
            </a:r>
            <a:r>
              <a:rPr lang="it-IT" dirty="0">
                <a:solidFill>
                  <a:prstClr val="black"/>
                </a:solidFill>
                <a:sym typeface="Symbol" pitchFamily="18" charset="2"/>
              </a:rPr>
              <a:t> for x(</a:t>
            </a:r>
            <a:r>
              <a:rPr lang="it-IT" dirty="0" err="1">
                <a:solidFill>
                  <a:prstClr val="black"/>
                </a:solidFill>
                <a:sym typeface="Symbol" pitchFamily="18" charset="2"/>
              </a:rPr>
              <a:t>z,s</a:t>
            </a:r>
            <a:r>
              <a:rPr lang="it-IT" dirty="0">
                <a:solidFill>
                  <a:prstClr val="black"/>
                </a:solidFill>
                <a:sym typeface="Symbol" pitchFamily="18" charset="2"/>
              </a:rPr>
              <a:t>) in the </a:t>
            </a:r>
            <a:r>
              <a:rPr lang="it-IT" dirty="0" err="1">
                <a:solidFill>
                  <a:prstClr val="black"/>
                </a:solidFill>
                <a:sym typeface="Symbol" pitchFamily="18" charset="2"/>
              </a:rPr>
              <a:t>presence</a:t>
            </a:r>
            <a:r>
              <a:rPr lang="it-IT" dirty="0">
                <a:solidFill>
                  <a:prstClr val="black"/>
                </a:solidFill>
                <a:sym typeface="Symbol" pitchFamily="18" charset="2"/>
              </a:rPr>
              <a:t> of </a:t>
            </a:r>
            <a:r>
              <a:rPr lang="it-IT" i="1" dirty="0" err="1">
                <a:solidFill>
                  <a:prstClr val="black"/>
                </a:solidFill>
                <a:sym typeface="Symbol" pitchFamily="18" charset="2"/>
              </a:rPr>
              <a:t>w</a:t>
            </a:r>
            <a:r>
              <a:rPr lang="it-IT" i="1" baseline="-25000" dirty="0" err="1">
                <a:solidFill>
                  <a:prstClr val="black"/>
                </a:solidFill>
                <a:sym typeface="Symbol" pitchFamily="18" charset="2"/>
              </a:rPr>
              <a:t>T</a:t>
            </a:r>
            <a:r>
              <a:rPr lang="it-IT" dirty="0">
                <a:solidFill>
                  <a:prstClr val="black"/>
                </a:solidFill>
                <a:sym typeface="Symbol" pitchFamily="18" charset="2"/>
              </a:rPr>
              <a:t> (</a:t>
            </a:r>
            <a:r>
              <a:rPr lang="it-IT" dirty="0" err="1">
                <a:solidFill>
                  <a:prstClr val="black"/>
                </a:solidFill>
                <a:sym typeface="Symbol" pitchFamily="18" charset="2"/>
              </a:rPr>
              <a:t>exact</a:t>
            </a:r>
            <a:r>
              <a:rPr lang="it-IT" dirty="0">
                <a:solidFill>
                  <a:prstClr val="black"/>
                </a:solidFill>
                <a:sym typeface="Symbol" pitchFamily="18" charset="2"/>
              </a:rPr>
              <a:t>):</a:t>
            </a:r>
          </a:p>
        </p:txBody>
      </p:sp>
      <p:grpSp>
        <p:nvGrpSpPr>
          <p:cNvPr id="2055" name="Group 9"/>
          <p:cNvGrpSpPr>
            <a:grpSpLocks/>
          </p:cNvGrpSpPr>
          <p:nvPr/>
        </p:nvGrpSpPr>
        <p:grpSpPr bwMode="auto">
          <a:xfrm>
            <a:off x="915988" y="849626"/>
            <a:ext cx="7472362" cy="1249363"/>
            <a:chOff x="915740" y="908049"/>
            <a:chExt cx="7472059" cy="1248742"/>
          </a:xfrm>
        </p:grpSpPr>
        <p:graphicFrame>
          <p:nvGraphicFramePr>
            <p:cNvPr id="2052" name="Object 2"/>
            <p:cNvGraphicFramePr>
              <a:graphicFrameLocks noChangeAspect="1"/>
            </p:cNvGraphicFramePr>
            <p:nvPr/>
          </p:nvGraphicFramePr>
          <p:xfrm>
            <a:off x="915740" y="908049"/>
            <a:ext cx="7328045" cy="7502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0" name="Equation" r:id="rId3" imgW="4495680" imgH="482400" progId="Equation.3">
                    <p:embed/>
                  </p:oleObj>
                </mc:Choice>
                <mc:Fallback>
                  <p:oleObj name="Equation" r:id="rId3" imgW="4495680" imgH="482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5740" y="908049"/>
                          <a:ext cx="7328045" cy="7502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79" name="TextBox 4"/>
            <p:cNvSpPr txBox="1">
              <a:spLocks noChangeArrowheads="1"/>
            </p:cNvSpPr>
            <p:nvPr/>
          </p:nvSpPr>
          <p:spPr bwMode="auto">
            <a:xfrm>
              <a:off x="1403648" y="1556792"/>
              <a:ext cx="100811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100" i="1">
                  <a:solidFill>
                    <a:prstClr val="black"/>
                  </a:solidFill>
                  <a:latin typeface="Arial" charset="0"/>
                </a:rPr>
                <a:t>acceleration</a:t>
              </a:r>
              <a:endParaRPr lang="en-US" sz="1100" i="1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080" name="TextBox 5"/>
            <p:cNvSpPr txBox="1">
              <a:spLocks noChangeArrowheads="1"/>
            </p:cNvSpPr>
            <p:nvPr/>
          </p:nvSpPr>
          <p:spPr bwMode="auto">
            <a:xfrm>
              <a:off x="2771253" y="1556792"/>
              <a:ext cx="100811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100" i="1">
                  <a:solidFill>
                    <a:prstClr val="black"/>
                  </a:solidFill>
                  <a:latin typeface="Arial" charset="0"/>
                  <a:sym typeface="Symbol" pitchFamily="18" charset="2"/>
                </a:rPr>
                <a:t>-</a:t>
              </a:r>
              <a:r>
                <a:rPr lang="it-IT" sz="1100" i="1">
                  <a:solidFill>
                    <a:prstClr val="black"/>
                  </a:solidFill>
                  <a:latin typeface="Arial" charset="0"/>
                </a:rPr>
                <a:t>focusing</a:t>
              </a:r>
              <a:endParaRPr lang="en-US" sz="1100" i="1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081" name="TextBox 6"/>
            <p:cNvSpPr txBox="1">
              <a:spLocks noChangeArrowheads="1"/>
            </p:cNvSpPr>
            <p:nvPr/>
          </p:nvSpPr>
          <p:spPr bwMode="auto">
            <a:xfrm>
              <a:off x="4750770" y="1556792"/>
              <a:ext cx="1188792" cy="461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200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sym typeface="Symbol" pitchFamily="18" charset="2"/>
                </a:rPr>
                <a:t>charge distribution</a:t>
              </a:r>
              <a:endParaRPr lang="en-US" sz="1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082" name="TextBox 7"/>
            <p:cNvSpPr txBox="1">
              <a:spLocks noChangeArrowheads="1"/>
            </p:cNvSpPr>
            <p:nvPr/>
          </p:nvSpPr>
          <p:spPr bwMode="auto">
            <a:xfrm>
              <a:off x="5723540" y="1557953"/>
              <a:ext cx="1008112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100" b="1" i="1">
                  <a:solidFill>
                    <a:prstClr val="black"/>
                  </a:solidFill>
                  <a:latin typeface="Arial" charset="0"/>
                  <a:sym typeface="Symbol" pitchFamily="18" charset="2"/>
                </a:rPr>
                <a:t>wake function</a:t>
              </a:r>
              <a:endParaRPr lang="en-US" sz="1100" b="1" i="1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083" name="TextBox 8"/>
            <p:cNvSpPr txBox="1">
              <a:spLocks noChangeArrowheads="1"/>
            </p:cNvSpPr>
            <p:nvPr/>
          </p:nvSpPr>
          <p:spPr bwMode="auto">
            <a:xfrm>
              <a:off x="6587599" y="1556792"/>
              <a:ext cx="1800200" cy="599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100" b="1" i="1">
                  <a:solidFill>
                    <a:prstClr val="black"/>
                  </a:solidFill>
                  <a:latin typeface="Arial" charset="0"/>
                  <a:sym typeface="Symbol" pitchFamily="18" charset="2"/>
                </a:rPr>
                <a:t>cavity displacement relative to the particle free -oscillation</a:t>
              </a:r>
              <a:endParaRPr lang="en-US" sz="1100" b="1" i="1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056" name="Rectangle 2"/>
          <p:cNvSpPr>
            <a:spLocks noChangeArrowheads="1"/>
          </p:cNvSpPr>
          <p:nvPr/>
        </p:nvSpPr>
        <p:spPr bwMode="auto">
          <a:xfrm>
            <a:off x="107950" y="2031306"/>
            <a:ext cx="8928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prstClr val="black"/>
                </a:solidFill>
                <a:sym typeface="Symbol" pitchFamily="18" charset="2"/>
              </a:rPr>
              <a:t>In the two-particle model, at constant energy, the </a:t>
            </a:r>
            <a:r>
              <a:rPr lang="it-IT" b="1" dirty="0">
                <a:solidFill>
                  <a:srgbClr val="FF0000"/>
                </a:solidFill>
                <a:sym typeface="Symbol" pitchFamily="18" charset="2"/>
              </a:rPr>
              <a:t>bunch head drives resonantly the tail</a:t>
            </a:r>
            <a:r>
              <a:rPr lang="it-IT" dirty="0">
                <a:solidFill>
                  <a:prstClr val="black"/>
                </a:solidFill>
                <a:sym typeface="Symbol" pitchFamily="18" charset="2"/>
              </a:rPr>
              <a:t>:</a:t>
            </a:r>
          </a:p>
        </p:txBody>
      </p:sp>
      <p:grpSp>
        <p:nvGrpSpPr>
          <p:cNvPr id="2057" name="Group 27"/>
          <p:cNvGrpSpPr>
            <a:grpSpLocks/>
          </p:cNvGrpSpPr>
          <p:nvPr/>
        </p:nvGrpSpPr>
        <p:grpSpPr bwMode="auto">
          <a:xfrm>
            <a:off x="971550" y="2340183"/>
            <a:ext cx="4848225" cy="3050173"/>
            <a:chOff x="1955612" y="3212976"/>
            <a:chExt cx="4848636" cy="3049638"/>
          </a:xfrm>
        </p:grpSpPr>
        <p:pic>
          <p:nvPicPr>
            <p:cNvPr id="2072" name="Picture 18"/>
            <p:cNvPicPr>
              <a:picLocks noChangeAspect="1" noChangeArrowheads="1"/>
            </p:cNvPicPr>
            <p:nvPr/>
          </p:nvPicPr>
          <p:blipFill>
            <a:blip r:embed="rId5" cstate="print">
              <a:lum bright="-30000" contrast="50000"/>
            </a:blip>
            <a:srcRect/>
            <a:stretch>
              <a:fillRect/>
            </a:stretch>
          </p:blipFill>
          <p:spPr bwMode="auto">
            <a:xfrm>
              <a:off x="2111678" y="3501008"/>
              <a:ext cx="4338538" cy="2664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2050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04612996"/>
                </p:ext>
              </p:extLst>
            </p:nvPr>
          </p:nvGraphicFramePr>
          <p:xfrm>
            <a:off x="2615734" y="5452318"/>
            <a:ext cx="1292225" cy="379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1" name="Equation" r:id="rId6" imgW="825480" imgH="253800" progId="Equation.3">
                    <p:embed/>
                  </p:oleObj>
                </mc:Choice>
                <mc:Fallback>
                  <p:oleObj name="Equation" r:id="rId6" imgW="82548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15734" y="5452318"/>
                          <a:ext cx="1292225" cy="3794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73" name="TextBox 21"/>
            <p:cNvSpPr txBox="1">
              <a:spLocks noChangeArrowheads="1"/>
            </p:cNvSpPr>
            <p:nvPr/>
          </p:nvSpPr>
          <p:spPr bwMode="auto">
            <a:xfrm>
              <a:off x="1955612" y="3212976"/>
              <a:ext cx="30008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>
                  <a:solidFill>
                    <a:prstClr val="black"/>
                  </a:solidFill>
                  <a:latin typeface="Arial" charset="0"/>
                </a:rPr>
                <a:t>x</a:t>
              </a: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074" name="TextBox 22"/>
            <p:cNvSpPr txBox="1">
              <a:spLocks noChangeArrowheads="1"/>
            </p:cNvSpPr>
            <p:nvPr/>
          </p:nvSpPr>
          <p:spPr bwMode="auto">
            <a:xfrm>
              <a:off x="6504166" y="5013176"/>
              <a:ext cx="30008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>
                  <a:solidFill>
                    <a:prstClr val="black"/>
                  </a:solidFill>
                  <a:latin typeface="Arial" charset="0"/>
                </a:rPr>
                <a:t>s</a:t>
              </a: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>
              <a:off x="2887082" y="5181975"/>
              <a:ext cx="303710" cy="290136"/>
            </a:xfrm>
            <a:custGeom>
              <a:avLst/>
              <a:gdLst>
                <a:gd name="connsiteX0" fmla="*/ 360381 w 360381"/>
                <a:gd name="connsiteY0" fmla="*/ 0 h 559398"/>
                <a:gd name="connsiteX1" fmla="*/ 59167 w 360381"/>
                <a:gd name="connsiteY1" fmla="*/ 301215 h 559398"/>
                <a:gd name="connsiteX2" fmla="*/ 5379 w 360381"/>
                <a:gd name="connsiteY2" fmla="*/ 559398 h 559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0381" h="559398">
                  <a:moveTo>
                    <a:pt x="360381" y="0"/>
                  </a:moveTo>
                  <a:cubicBezTo>
                    <a:pt x="239357" y="103991"/>
                    <a:pt x="118334" y="207982"/>
                    <a:pt x="59167" y="301215"/>
                  </a:cubicBezTo>
                  <a:cubicBezTo>
                    <a:pt x="0" y="394448"/>
                    <a:pt x="2689" y="476923"/>
                    <a:pt x="5379" y="559398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24"/>
            <p:cNvSpPr/>
            <p:nvPr/>
          </p:nvSpPr>
          <p:spPr>
            <a:xfrm>
              <a:off x="3028853" y="4309207"/>
              <a:ext cx="296930" cy="379141"/>
            </a:xfrm>
            <a:custGeom>
              <a:avLst/>
              <a:gdLst>
                <a:gd name="connsiteX0" fmla="*/ 0 w 462579"/>
                <a:gd name="connsiteY0" fmla="*/ 742278 h 742278"/>
                <a:gd name="connsiteX1" fmla="*/ 387275 w 462579"/>
                <a:gd name="connsiteY1" fmla="*/ 268941 h 742278"/>
                <a:gd name="connsiteX2" fmla="*/ 451821 w 462579"/>
                <a:gd name="connsiteY2" fmla="*/ 0 h 742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2579" h="742278">
                  <a:moveTo>
                    <a:pt x="0" y="742278"/>
                  </a:moveTo>
                  <a:cubicBezTo>
                    <a:pt x="155985" y="567466"/>
                    <a:pt x="311971" y="392654"/>
                    <a:pt x="387275" y="268941"/>
                  </a:cubicBezTo>
                  <a:cubicBezTo>
                    <a:pt x="462579" y="145228"/>
                    <a:pt x="457200" y="72614"/>
                    <a:pt x="451821" y="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77" name="TextBox 4"/>
            <p:cNvSpPr txBox="1">
              <a:spLocks noChangeArrowheads="1"/>
            </p:cNvSpPr>
            <p:nvPr/>
          </p:nvSpPr>
          <p:spPr bwMode="auto">
            <a:xfrm>
              <a:off x="2615734" y="5831727"/>
              <a:ext cx="1152142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100" b="1" i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HEAD obeys Hill’s equation</a:t>
              </a:r>
              <a:endParaRPr lang="en-US" sz="1100" b="1" i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078" name="TextBox 4"/>
            <p:cNvSpPr txBox="1">
              <a:spLocks noChangeArrowheads="1"/>
            </p:cNvSpPr>
            <p:nvPr/>
          </p:nvSpPr>
          <p:spPr bwMode="auto">
            <a:xfrm>
              <a:off x="2548985" y="3369630"/>
              <a:ext cx="2016224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100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TAIL behaves as a resonantly driven oscillator</a:t>
              </a:r>
              <a:endParaRPr lang="en-US" sz="11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</p:grpSp>
      <p:grpSp>
        <p:nvGrpSpPr>
          <p:cNvPr id="2058" name="Group 44"/>
          <p:cNvGrpSpPr>
            <a:grpSpLocks/>
          </p:cNvGrpSpPr>
          <p:nvPr/>
        </p:nvGrpSpPr>
        <p:grpSpPr bwMode="auto">
          <a:xfrm>
            <a:off x="6227763" y="3402170"/>
            <a:ext cx="1873250" cy="1223962"/>
            <a:chOff x="5868144" y="3501008"/>
            <a:chExt cx="1872208" cy="1224136"/>
          </a:xfrm>
        </p:grpSpPr>
        <p:sp>
          <p:nvSpPr>
            <p:cNvPr id="29" name="Oval 28"/>
            <p:cNvSpPr/>
            <p:nvPr/>
          </p:nvSpPr>
          <p:spPr>
            <a:xfrm>
              <a:off x="6204507" y="4132923"/>
              <a:ext cx="1151884" cy="360413"/>
            </a:xfrm>
            <a:prstGeom prst="ellipse">
              <a:avLst/>
            </a:prstGeom>
            <a:ln>
              <a:prstDash val="lgDash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 rot="2226067">
              <a:off x="6042672" y="3767746"/>
              <a:ext cx="1483486" cy="360413"/>
            </a:xfrm>
            <a:prstGeom prst="ellipse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6767755" y="4293283"/>
              <a:ext cx="72984" cy="714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6767755" y="3932869"/>
              <a:ext cx="72984" cy="7144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7308792" y="4293283"/>
              <a:ext cx="71397" cy="71448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6156908" y="3501008"/>
              <a:ext cx="71397" cy="7144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6156908" y="4293283"/>
              <a:ext cx="71397" cy="7144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>
              <a:off x="7451588" y="4337739"/>
              <a:ext cx="28876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0" name="TextBox 4"/>
            <p:cNvSpPr txBox="1">
              <a:spLocks noChangeArrowheads="1"/>
            </p:cNvSpPr>
            <p:nvPr/>
          </p:nvSpPr>
          <p:spPr bwMode="auto">
            <a:xfrm>
              <a:off x="7164288" y="4437112"/>
              <a:ext cx="57606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100" i="1">
                  <a:solidFill>
                    <a:prstClr val="black"/>
                  </a:solidFill>
                  <a:latin typeface="Arial" charset="0"/>
                </a:rPr>
                <a:t>head</a:t>
              </a:r>
              <a:endParaRPr lang="en-US" sz="1100" i="1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071" name="TextBox 4"/>
            <p:cNvSpPr txBox="1">
              <a:spLocks noChangeArrowheads="1"/>
            </p:cNvSpPr>
            <p:nvPr/>
          </p:nvSpPr>
          <p:spPr bwMode="auto">
            <a:xfrm>
              <a:off x="5868144" y="4463534"/>
              <a:ext cx="57606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100" i="1">
                  <a:solidFill>
                    <a:prstClr val="black"/>
                  </a:solidFill>
                  <a:latin typeface="Arial" charset="0"/>
                </a:rPr>
                <a:t>tail</a:t>
              </a:r>
              <a:endParaRPr lang="en-US" sz="1100" i="1">
                <a:solidFill>
                  <a:prstClr val="black"/>
                </a:solidFill>
                <a:latin typeface="Arial" charset="0"/>
              </a:endParaRPr>
            </a:p>
          </p:txBody>
        </p:sp>
      </p:grpSp>
      <p:cxnSp>
        <p:nvCxnSpPr>
          <p:cNvPr id="47" name="Straight Connector 46"/>
          <p:cNvCxnSpPr/>
          <p:nvPr/>
        </p:nvCxnSpPr>
        <p:spPr>
          <a:xfrm>
            <a:off x="5003800" y="2700296"/>
            <a:ext cx="0" cy="3024188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reeform 47"/>
          <p:cNvSpPr/>
          <p:nvPr/>
        </p:nvSpPr>
        <p:spPr>
          <a:xfrm>
            <a:off x="5099266" y="2397420"/>
            <a:ext cx="1214438" cy="341313"/>
          </a:xfrm>
          <a:custGeom>
            <a:avLst/>
            <a:gdLst>
              <a:gd name="connsiteX0" fmla="*/ 0 w 1172583"/>
              <a:gd name="connsiteY0" fmla="*/ 186465 h 272526"/>
              <a:gd name="connsiteX1" fmla="*/ 591670 w 1172583"/>
              <a:gd name="connsiteY1" fmla="*/ 14343 h 272526"/>
              <a:gd name="connsiteX2" fmla="*/ 1172583 w 1172583"/>
              <a:gd name="connsiteY2" fmla="*/ 272526 h 272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2583" h="272526">
                <a:moveTo>
                  <a:pt x="0" y="186465"/>
                </a:moveTo>
                <a:cubicBezTo>
                  <a:pt x="198120" y="93232"/>
                  <a:pt x="396240" y="0"/>
                  <a:pt x="591670" y="14343"/>
                </a:cubicBezTo>
                <a:cubicBezTo>
                  <a:pt x="787100" y="28686"/>
                  <a:pt x="979841" y="150606"/>
                  <a:pt x="1172583" y="272526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940425" y="2673507"/>
            <a:ext cx="25146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00" dirty="0">
                <a:solidFill>
                  <a:prstClr val="black"/>
                </a:solidFill>
              </a:rPr>
              <a:t>centroid lateral shift and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00" dirty="0">
                <a:solidFill>
                  <a:prstClr val="black"/>
                </a:solidFill>
              </a:rPr>
              <a:t>projected emittance growth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95416" y="5719746"/>
            <a:ext cx="8591775" cy="92333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We </a:t>
            </a:r>
            <a:r>
              <a:rPr lang="it-IT" dirty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search the solution (i.e., 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the trajectory</a:t>
            </a:r>
            <a:r>
              <a:rPr lang="it-IT" dirty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) that is independent from 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charge ().</a:t>
            </a:r>
            <a:endParaRPr lang="en-US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By definition, that is equivalent to a “wakefield-free” motion.</a:t>
            </a:r>
            <a:endParaRPr lang="en-US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A8E04-92B0-D347-A923-EB2648C70CF9}" type="slidenum">
              <a:rPr lang="en-US" smtClean="0"/>
              <a:t>7</a:t>
            </a:fld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66837" y="57290"/>
            <a:ext cx="40380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BBA: Recap on </a:t>
            </a:r>
            <a:r>
              <a:rPr lang="en-US" sz="2800" b="1" dirty="0" err="1" smtClean="0"/>
              <a:t>wakefields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776698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ig_emittance-eps-converted-t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51" y="4305931"/>
            <a:ext cx="3122287" cy="2488351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205163"/>
            <a:ext cx="8229600" cy="7770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Recap on Dispersion-Free and </a:t>
            </a:r>
            <a:br>
              <a:rPr lang="en-US" sz="3600" dirty="0" smtClean="0"/>
            </a:br>
            <a:r>
              <a:rPr lang="en-US" sz="3600" dirty="0" smtClean="0"/>
              <a:t>Wakefield-Free Steering algorithms</a:t>
            </a:r>
            <a:endParaRPr lang="en-US" sz="36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43954" y="1323375"/>
            <a:ext cx="8229600" cy="19876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DFS: measure and correct the system response to a change in energy</a:t>
            </a:r>
            <a:br>
              <a:rPr lang="en-US" sz="1800" dirty="0" smtClean="0"/>
            </a:br>
            <a:r>
              <a:rPr lang="en-US" sz="1800" dirty="0" smtClean="0"/>
              <a:t>	</a:t>
            </a:r>
            <a:r>
              <a:rPr lang="en-US" sz="1800" dirty="0" smtClean="0">
                <a:solidFill>
                  <a:schemeClr val="bg1">
                    <a:lumMod val="65000"/>
                  </a:schemeClr>
                </a:solidFill>
              </a:rPr>
              <a:t>(changing klystron phase, voltage, )</a:t>
            </a:r>
          </a:p>
          <a:p>
            <a:r>
              <a:rPr lang="en-US" sz="1800" dirty="0" smtClean="0"/>
              <a:t>WFS: measure and correct the system response to a </a:t>
            </a:r>
            <a:r>
              <a:rPr lang="en-US" sz="1800" b="1" dirty="0" smtClean="0"/>
              <a:t>change in the bunch charge</a:t>
            </a:r>
          </a:p>
          <a:p>
            <a:pPr marL="0" indent="0">
              <a:buFont typeface="Arial" pitchFamily="34" charset="0"/>
              <a:buNone/>
            </a:pPr>
            <a:r>
              <a:rPr lang="en-US" sz="1800" dirty="0" smtClean="0">
                <a:solidFill>
                  <a:srgbClr val="7F7F7F"/>
                </a:solidFill>
              </a:rPr>
              <a:t>	</a:t>
            </a:r>
            <a:r>
              <a:rPr lang="en-US" sz="1800" dirty="0" smtClean="0">
                <a:solidFill>
                  <a:srgbClr val="A6A6A6"/>
                </a:solidFill>
              </a:rPr>
              <a:t>(use a fraction of the nominal bunch charge)</a:t>
            </a:r>
            <a:endParaRPr lang="en-US" sz="1800" dirty="0" smtClean="0"/>
          </a:p>
          <a:p>
            <a:pPr marL="0" indent="0">
              <a:buFont typeface="Arial" pitchFamily="34" charset="0"/>
              <a:buNone/>
            </a:pPr>
            <a:r>
              <a:rPr lang="en-US" sz="1800" dirty="0" smtClean="0"/>
              <a:t>Recap of the equations</a:t>
            </a:r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241" y="4563179"/>
            <a:ext cx="2602281" cy="5939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19922" y="5261975"/>
            <a:ext cx="518603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Application of BBA consists of two steps</a:t>
            </a:r>
          </a:p>
          <a:p>
            <a:pPr marL="285750" indent="-285750">
              <a:buFontTx/>
              <a:buChar char="•"/>
            </a:pPr>
            <a:r>
              <a:rPr lang="en-US" dirty="0" smtClean="0"/>
              <a:t>Response matrix(-</a:t>
            </a:r>
            <a:r>
              <a:rPr lang="en-US" dirty="0" err="1" smtClean="0"/>
              <a:t>ces</a:t>
            </a:r>
            <a:r>
              <a:rPr lang="en-US" dirty="0" smtClean="0"/>
              <a:t>) measurement</a:t>
            </a:r>
          </a:p>
          <a:p>
            <a:pPr marL="285750" indent="-285750">
              <a:buFontTx/>
              <a:buChar char="•"/>
            </a:pPr>
            <a:r>
              <a:rPr lang="en-US" dirty="0" smtClean="0"/>
              <a:t>Correction and parameters scan</a:t>
            </a:r>
          </a:p>
          <a:p>
            <a:pPr marL="285750" indent="-285750">
              <a:buFontTx/>
              <a:buChar char="•"/>
            </a:pPr>
            <a:endParaRPr lang="en-US" dirty="0"/>
          </a:p>
          <a:p>
            <a:r>
              <a:rPr lang="en-US" sz="1200" dirty="0" smtClean="0">
                <a:latin typeface="Wingdings"/>
                <a:ea typeface="Wingdings"/>
                <a:cs typeface="Wingdings"/>
                <a:sym typeface="Wingdings"/>
              </a:rPr>
              <a:t></a:t>
            </a:r>
            <a:r>
              <a:rPr lang="en-US" dirty="0">
                <a:sym typeface="Wingdings"/>
              </a:rPr>
              <a:t> </a:t>
            </a:r>
            <a:r>
              <a:rPr lang="en-US" dirty="0" smtClean="0"/>
              <a:t>H and V </a:t>
            </a:r>
            <a:r>
              <a:rPr lang="en-US" dirty="0" err="1" smtClean="0"/>
              <a:t>emittance</a:t>
            </a:r>
            <a:r>
              <a:rPr lang="en-US" dirty="0" smtClean="0"/>
              <a:t> reduction thanks to DFS at SLAC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665739" y="64849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700" y="3040227"/>
            <a:ext cx="6832600" cy="134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491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9084" y="3775787"/>
            <a:ext cx="3955885" cy="30239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180"/>
            <a:ext cx="8229600" cy="1143000"/>
          </a:xfrm>
        </p:spPr>
        <p:txBody>
          <a:bodyPr/>
          <a:lstStyle/>
          <a:p>
            <a:r>
              <a:rPr lang="en-US" dirty="0" smtClean="0"/>
              <a:t>Step 0: 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582" y="1133292"/>
            <a:ext cx="8229600" cy="2846040"/>
          </a:xfrm>
        </p:spPr>
        <p:txBody>
          <a:bodyPr>
            <a:noAutofit/>
          </a:bodyPr>
          <a:lstStyle/>
          <a:p>
            <a:r>
              <a:rPr lang="en-US" sz="2400" dirty="0" smtClean="0"/>
              <a:t>Interfaced our scripts with ATF2 DAQ, and debug</a:t>
            </a:r>
          </a:p>
          <a:p>
            <a:r>
              <a:rPr lang="en-US" sz="2400" dirty="0" smtClean="0"/>
              <a:t>Measured orbit to assess stability</a:t>
            </a:r>
          </a:p>
          <a:p>
            <a:pPr lvl="1"/>
            <a:r>
              <a:rPr lang="en-US" sz="2000" dirty="0"/>
              <a:t>Measures as average of 20 shots to reduce fast </a:t>
            </a:r>
            <a:r>
              <a:rPr lang="en-US" sz="2000" dirty="0" smtClean="0"/>
              <a:t>jitter</a:t>
            </a:r>
          </a:p>
          <a:p>
            <a:pPr lvl="1"/>
            <a:r>
              <a:rPr lang="en-US" sz="2000" dirty="0" smtClean="0"/>
              <a:t>Switched off </a:t>
            </a:r>
            <a:r>
              <a:rPr lang="en-US" sz="2000" dirty="0" err="1" smtClean="0"/>
              <a:t>sextupoles</a:t>
            </a:r>
            <a:endParaRPr lang="en-US" sz="2000" dirty="0"/>
          </a:p>
          <a:p>
            <a:pPr lvl="1"/>
            <a:r>
              <a:rPr lang="en-US" sz="2000" dirty="0" smtClean="0"/>
              <a:t>Observed slow periodic drift</a:t>
            </a:r>
          </a:p>
          <a:p>
            <a:pPr lvl="1"/>
            <a:r>
              <a:rPr lang="en-US" sz="2000" dirty="0" smtClean="0"/>
              <a:t>this affected response matrix reconstruction and correction (taken countermeasures in our analysis tools)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33293" y="5438592"/>
            <a:ext cx="2450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period :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 = ~ 229 pulses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 = ~ 1 min 13 sec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237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1113</TotalTime>
  <Words>1059</Words>
  <Application>Microsoft Macintosh PowerPoint</Application>
  <PresentationFormat>On-screen Show (4:3)</PresentationFormat>
  <Paragraphs>185</Paragraphs>
  <Slides>18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Equation</vt:lpstr>
      <vt:lpstr>Tests of DFS and WFS at ATF2</vt:lpstr>
      <vt:lpstr>Outline</vt:lpstr>
      <vt:lpstr>PowerPoint Presentation</vt:lpstr>
      <vt:lpstr>PowerPoint Presentation</vt:lpstr>
      <vt:lpstr>Automatic BBA tools</vt:lpstr>
      <vt:lpstr>PowerPoint Presentation</vt:lpstr>
      <vt:lpstr>PowerPoint Presentation</vt:lpstr>
      <vt:lpstr>PowerPoint Presentation</vt:lpstr>
      <vt:lpstr>Step 0: Preparation</vt:lpstr>
      <vt:lpstr>Step 1: Orbit control</vt:lpstr>
      <vt:lpstr>Step 2: DFS tests, h-axis</vt:lpstr>
      <vt:lpstr>PowerPoint Presentation</vt:lpstr>
      <vt:lpstr>Shift 2: DFS tests - convergence</vt:lpstr>
      <vt:lpstr>Step 3: WFS tests</vt:lpstr>
      <vt:lpstr>Charge-dependent effects on the orbit</vt:lpstr>
      <vt:lpstr>Shift 3: WFS tests - Convergence</vt:lpstr>
      <vt:lpstr>Future Work</vt:lpstr>
      <vt:lpstr>Summary and plans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DFS / WFS progress</dc:title>
  <dc:creator>Andrea Latina</dc:creator>
  <cp:lastModifiedBy>Andrea Latina</cp:lastModifiedBy>
  <cp:revision>65</cp:revision>
  <dcterms:created xsi:type="dcterms:W3CDTF">2014-12-12T04:28:28Z</dcterms:created>
  <dcterms:modified xsi:type="dcterms:W3CDTF">2015-02-25T09:34:14Z</dcterms:modified>
</cp:coreProperties>
</file>