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66" r:id="rId3"/>
    <p:sldId id="267" r:id="rId4"/>
    <p:sldId id="268" r:id="rId5"/>
    <p:sldId id="272" r:id="rId6"/>
    <p:sldId id="273" r:id="rId7"/>
    <p:sldId id="274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4A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 showGuides="1">
      <p:cViewPr varScale="1">
        <p:scale>
          <a:sx n="93" d="100"/>
          <a:sy n="93" d="100"/>
        </p:scale>
        <p:origin x="-15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6FE862-AA2E-A649-A23D-0AE53E0EBE06}" type="datetimeFigureOut">
              <a:rPr lang="en-US" smtClean="0"/>
              <a:pPr/>
              <a:t>23/02/2015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0FA731-96C6-1C4F-A61E-653465578A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2988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059E9-8F59-5E4A-8D32-145BF5A743B5}" type="datetimeFigureOut">
              <a:rPr lang="en-US" smtClean="0"/>
              <a:pPr/>
              <a:t>23/02/2015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0ACEF-038B-C84F-B8C5-91258E2417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9833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424A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music_dia_title_strip.png"/>
          <p:cNvPicPr>
            <a:picLocks noChangeAspect="1"/>
          </p:cNvPicPr>
          <p:nvPr userDrawn="1"/>
        </p:nvPicPr>
        <p:blipFill>
          <a:blip r:embed="rId2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78413"/>
            <a:ext cx="9144000" cy="2141316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4466534"/>
            <a:ext cx="9143999" cy="1198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453" y="1986858"/>
            <a:ext cx="6663634" cy="1502881"/>
          </a:xfrm>
        </p:spPr>
        <p:txBody>
          <a:bodyPr anchor="t" anchorCtr="0">
            <a:noAutofit/>
          </a:bodyPr>
          <a:lstStyle>
            <a:lvl1pPr>
              <a:defRPr sz="45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0453" y="4754218"/>
            <a:ext cx="5487504" cy="778565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860" y="4466534"/>
            <a:ext cx="2400139" cy="119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962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BB3D-90E4-C946-BCF9-8FBC622A1A0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553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BB3D-90E4-C946-BCF9-8FBC622A1A0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116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34412" y="6405442"/>
            <a:ext cx="432501" cy="452558"/>
          </a:xfrm>
        </p:spPr>
        <p:txBody>
          <a:bodyPr/>
          <a:lstStyle/>
          <a:p>
            <a:fld id="{6B49BB3D-90E4-C946-BCF9-8FBC622A1A0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1555750"/>
            <a:ext cx="8229600" cy="4476750"/>
          </a:xfrm>
        </p:spPr>
        <p:txBody>
          <a:bodyPr lIns="72000" tIns="72000"/>
          <a:lstStyle>
            <a:lvl1pPr>
              <a:defRPr sz="1800"/>
            </a:lvl1pPr>
          </a:lstStyle>
          <a:p>
            <a:r>
              <a:rPr lang="en-GB" sz="2600" b="0" i="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Custom Layout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6051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78413"/>
            <a:ext cx="9143999" cy="2141316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4466534"/>
            <a:ext cx="9143999" cy="1198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453" y="1986858"/>
            <a:ext cx="6663634" cy="1502881"/>
          </a:xfrm>
        </p:spPr>
        <p:txBody>
          <a:bodyPr anchor="t" anchorCtr="0">
            <a:noAutofit/>
          </a:bodyPr>
          <a:lstStyle>
            <a:lvl1pPr>
              <a:defRPr sz="45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0453" y="4754218"/>
            <a:ext cx="5487504" cy="778565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860" y="4466534"/>
            <a:ext cx="2400139" cy="119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94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1375"/>
            <a:ext cx="3904974" cy="436327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BB3D-90E4-C946-BCF9-8FBC622A1A0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660900" y="1771375"/>
            <a:ext cx="4025900" cy="4363950"/>
          </a:xfrm>
        </p:spPr>
        <p:txBody>
          <a:bodyPr/>
          <a:lstStyle>
            <a:lvl1pPr marL="285750" indent="-285750">
              <a:buSzPct val="120000"/>
              <a:buFont typeface="Wingdings" charset="2"/>
              <a:buChar char="§"/>
              <a:defRPr/>
            </a:lvl1pPr>
            <a:lvl2pPr marL="285750" indent="-285750">
              <a:buSzPct val="120000"/>
              <a:buFont typeface="Wingdings" charset="2"/>
              <a:buChar char="§"/>
              <a:defRPr/>
            </a:lvl2pPr>
            <a:lvl3pPr marL="173038" indent="-171450">
              <a:buSzPct val="120000"/>
              <a:buFont typeface="Wingdings" charset="2"/>
              <a:buChar char="§"/>
              <a:defRPr/>
            </a:lvl3pPr>
            <a:lvl4pPr marL="173038" indent="-171450">
              <a:buSzPct val="120000"/>
              <a:buFont typeface="Wingdings" charset="2"/>
              <a:buChar char="§"/>
              <a:defRPr/>
            </a:lvl4pPr>
            <a:lvl5pPr marL="173038" indent="-171450">
              <a:buSzPct val="120000"/>
              <a:buFont typeface="Wingdings" charset="2"/>
              <a:buChar char="§"/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9487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usic_dia_divider_page_white.png"/>
          <p:cNvPicPr>
            <a:picLocks noChangeAspect="1"/>
          </p:cNvPicPr>
          <p:nvPr userDrawn="1"/>
        </p:nvPicPr>
        <p:blipFill>
          <a:blip r:embed="rId2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2984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015" y="4091608"/>
            <a:ext cx="9143999" cy="183873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6978" y="4406900"/>
            <a:ext cx="6892209" cy="1362075"/>
          </a:xfr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8802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usic_dia_divider_page_white.png"/>
          <p:cNvPicPr>
            <a:picLocks noChangeAspect="1"/>
          </p:cNvPicPr>
          <p:nvPr userDrawn="1"/>
        </p:nvPicPr>
        <p:blipFill>
          <a:blip r:embed="rId2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2984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015" y="4091608"/>
            <a:ext cx="9143999" cy="183873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6978" y="4406900"/>
            <a:ext cx="6892209" cy="1362075"/>
          </a:xfr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7571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2984" cy="6857999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015" y="4091608"/>
            <a:ext cx="9143999" cy="183873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6978" y="4406900"/>
            <a:ext cx="6892209" cy="1362075"/>
          </a:xfr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2888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ction Header with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72009"/>
            <a:ext cx="9144000" cy="1785991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015" y="4091608"/>
            <a:ext cx="9143999" cy="183873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6978" y="4406900"/>
            <a:ext cx="6892209" cy="1362075"/>
          </a:xfr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588" y="0"/>
            <a:ext cx="9145588" cy="4090988"/>
          </a:xfrm>
          <a:solidFill>
            <a:schemeClr val="tx2">
              <a:lumMod val="25000"/>
              <a:lumOff val="75000"/>
            </a:schemeClr>
          </a:solidFill>
        </p:spPr>
        <p:txBody>
          <a:bodyPr lIns="72000" tIns="72000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191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BB3D-90E4-C946-BCF9-8FBC622A1A0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BB3D-90E4-C946-BCF9-8FBC622A1A0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984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430696"/>
            <a:ext cx="9144000" cy="92213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30696"/>
            <a:ext cx="8229600" cy="92213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4792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412" y="6398526"/>
            <a:ext cx="432501" cy="452558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t" anchorCtr="0"/>
          <a:lstStyle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fld id="{6B49BB3D-90E4-C946-BCF9-8FBC622A1A0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774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61" r:id="rId5"/>
    <p:sldLayoutId id="2147483662" r:id="rId6"/>
    <p:sldLayoutId id="2147483663" r:id="rId7"/>
    <p:sldLayoutId id="2147483652" r:id="rId8"/>
    <p:sldLayoutId id="2147483653" r:id="rId9"/>
    <p:sldLayoutId id="2147483654" r:id="rId10"/>
    <p:sldLayoutId id="2147483655" r:id="rId11"/>
    <p:sldLayoutId id="2147483664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2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ts val="12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457200" rtl="0" eaLnBrk="1" latinLnBrk="0" hangingPunct="1">
        <a:spcBef>
          <a:spcPts val="1200"/>
        </a:spcBef>
        <a:buFont typeface="Arial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588" indent="0" algn="l" defTabSz="457200" rtl="0" eaLnBrk="1" latinLnBrk="0" hangingPunct="1">
        <a:spcBef>
          <a:spcPts val="12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588" indent="0" algn="l" defTabSz="457200" rtl="0" eaLnBrk="1" latinLnBrk="0" hangingPunct="1">
        <a:spcBef>
          <a:spcPts val="12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88" indent="0" algn="l" defTabSz="457200" rtl="0" eaLnBrk="1" latinLnBrk="0" hangingPunct="1">
        <a:spcBef>
          <a:spcPts val="12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emf"/><Relationship Id="rId3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emf"/><Relationship Id="rId3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452" y="1986858"/>
            <a:ext cx="7321029" cy="1502881"/>
          </a:xfrm>
        </p:spPr>
        <p:txBody>
          <a:bodyPr/>
          <a:lstStyle/>
          <a:p>
            <a:r>
              <a:rPr lang="en-GB" dirty="0" smtClean="0"/>
              <a:t>Cavity BPM </a:t>
            </a:r>
            <a:r>
              <a:rPr lang="en-GB" dirty="0" smtClean="0"/>
              <a:t>processing and hardware </a:t>
            </a:r>
            <a:r>
              <a:rPr lang="en-GB" dirty="0" smtClean="0"/>
              <a:t>upgrade plans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24</a:t>
            </a:r>
            <a:r>
              <a:rPr lang="en-GB" dirty="0" smtClean="0"/>
              <a:t>.02.2015 </a:t>
            </a:r>
            <a:endParaRPr lang="en-GB" dirty="0" smtClean="0"/>
          </a:p>
          <a:p>
            <a:r>
              <a:rPr lang="en-GB" dirty="0" smtClean="0"/>
              <a:t>A</a:t>
            </a:r>
            <a:r>
              <a:rPr lang="en-GB" dirty="0" smtClean="0"/>
              <a:t>. Lyapin, </a:t>
            </a:r>
            <a:r>
              <a:rPr lang="en-GB" dirty="0" smtClean="0"/>
              <a:t>S. </a:t>
            </a:r>
            <a:r>
              <a:rPr lang="en-GB" dirty="0" err="1" smtClean="0"/>
              <a:t>Boogert</a:t>
            </a:r>
            <a:r>
              <a:rPr lang="en-GB" dirty="0" smtClean="0"/>
              <a:t>, E</a:t>
            </a:r>
            <a:r>
              <a:rPr lang="en-GB" dirty="0" smtClean="0"/>
              <a:t>. </a:t>
            </a:r>
            <a:r>
              <a:rPr lang="en-GB" dirty="0" err="1" smtClean="0"/>
              <a:t>Yamakawa</a:t>
            </a:r>
            <a:endParaRPr lang="en-GB" dirty="0"/>
          </a:p>
        </p:txBody>
      </p:sp>
      <p:pic>
        <p:nvPicPr>
          <p:cNvPr id="5" name="Picture 4" descr="jai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453" y="412580"/>
            <a:ext cx="33655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876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412" y="430696"/>
            <a:ext cx="8229600" cy="922130"/>
          </a:xfrm>
        </p:spPr>
        <p:txBody>
          <a:bodyPr/>
          <a:lstStyle/>
          <a:p>
            <a:r>
              <a:rPr lang="en-GB" dirty="0" smtClean="0"/>
              <a:t>Aims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BB3D-90E4-C946-BCF9-8FBC622A1A06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771375"/>
            <a:ext cx="8229600" cy="4363950"/>
          </a:xfrm>
        </p:spPr>
        <p:txBody>
          <a:bodyPr/>
          <a:lstStyle/>
          <a:p>
            <a:r>
              <a:rPr lang="en-GB" dirty="0" smtClean="0"/>
              <a:t>Would like to study low-charge and </a:t>
            </a:r>
            <a:r>
              <a:rPr lang="en-GB" dirty="0" err="1" smtClean="0"/>
              <a:t>multibunch</a:t>
            </a:r>
            <a:r>
              <a:rPr lang="en-GB" dirty="0" smtClean="0"/>
              <a:t> (multi-train at ATF) operation</a:t>
            </a:r>
          </a:p>
          <a:p>
            <a:r>
              <a:rPr lang="en-GB" dirty="0" smtClean="0"/>
              <a:t>Low </a:t>
            </a:r>
            <a:r>
              <a:rPr lang="en-GB" dirty="0" err="1" smtClean="0"/>
              <a:t>vs</a:t>
            </a:r>
            <a:r>
              <a:rPr lang="en-GB" dirty="0" smtClean="0"/>
              <a:t> high charge: need to adjust the sensitivity of the system</a:t>
            </a:r>
          </a:p>
          <a:p>
            <a:r>
              <a:rPr lang="en-GB" dirty="0" err="1" smtClean="0"/>
              <a:t>Multibunch</a:t>
            </a:r>
            <a:r>
              <a:rPr lang="en-GB" dirty="0" smtClean="0"/>
              <a:t>: need to upgrade the processing</a:t>
            </a:r>
          </a:p>
          <a:p>
            <a:r>
              <a:rPr lang="en-GB" dirty="0" smtClean="0"/>
              <a:t>Programme </a:t>
            </a:r>
            <a:r>
              <a:rPr lang="en-GB" dirty="0" smtClean="0"/>
              <a:t>primarily supported </a:t>
            </a:r>
            <a:r>
              <a:rPr lang="en-GB" dirty="0" smtClean="0"/>
              <a:t>by CBPM development for light sources, but will have immediate benefit to ATF2 </a:t>
            </a:r>
            <a:r>
              <a:rPr lang="en-GB" dirty="0" smtClean="0"/>
              <a:t>operation (+ CERN/CLIC + e-JADE grants)</a:t>
            </a:r>
            <a:endParaRPr lang="en-GB" dirty="0" smtClean="0"/>
          </a:p>
          <a:p>
            <a:r>
              <a:rPr lang="en-GB" dirty="0" smtClean="0"/>
              <a:t>Any upgrades should avoid/minimise interruption to ATF2 </a:t>
            </a:r>
            <a:r>
              <a:rPr lang="en-GB" dirty="0" smtClean="0"/>
              <a:t>studies</a:t>
            </a:r>
          </a:p>
          <a:p>
            <a:endParaRPr lang="en-GB" dirty="0" smtClean="0"/>
          </a:p>
          <a:p>
            <a:r>
              <a:rPr lang="en-GB" dirty="0" smtClean="0"/>
              <a:t>People:</a:t>
            </a:r>
            <a:endParaRPr lang="en-GB" dirty="0"/>
          </a:p>
          <a:p>
            <a:pPr lvl="1"/>
            <a:r>
              <a:rPr lang="en-GB" dirty="0" smtClean="0"/>
              <a:t>Alexey </a:t>
            </a:r>
            <a:r>
              <a:rPr lang="en-GB" dirty="0"/>
              <a:t>– 2 months from March to May</a:t>
            </a:r>
          </a:p>
          <a:p>
            <a:pPr lvl="1"/>
            <a:r>
              <a:rPr lang="en-GB" dirty="0" smtClean="0"/>
              <a:t>Emi </a:t>
            </a:r>
            <a:r>
              <a:rPr lang="en-GB" dirty="0"/>
              <a:t>– 1 month in </a:t>
            </a:r>
            <a:r>
              <a:rPr lang="en-GB" dirty="0" smtClean="0"/>
              <a:t>April</a:t>
            </a:r>
          </a:p>
          <a:p>
            <a:pPr lvl="1"/>
            <a:r>
              <a:rPr lang="en-GB" dirty="0" smtClean="0"/>
              <a:t>Stewart – mainly helping behind the scenes, will be at KEK in April for the Workshop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412" y="430696"/>
            <a:ext cx="8229600" cy="922130"/>
          </a:xfrm>
        </p:spPr>
        <p:txBody>
          <a:bodyPr/>
          <a:lstStyle/>
          <a:p>
            <a:r>
              <a:rPr lang="en-GB" dirty="0" smtClean="0"/>
              <a:t>Low charge operation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BB3D-90E4-C946-BCF9-8FBC622A1A06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771375"/>
            <a:ext cx="8229600" cy="4363950"/>
          </a:xfrm>
        </p:spPr>
        <p:txBody>
          <a:bodyPr/>
          <a:lstStyle/>
          <a:p>
            <a:r>
              <a:rPr lang="en-GB" dirty="0" smtClean="0"/>
              <a:t>Investigate </a:t>
            </a:r>
            <a:r>
              <a:rPr lang="en-GB" dirty="0" smtClean="0"/>
              <a:t>timing (signal shape change) </a:t>
            </a:r>
            <a:r>
              <a:rPr lang="en-GB" dirty="0" smtClean="0"/>
              <a:t>and other issues when going to lower charge</a:t>
            </a:r>
          </a:p>
          <a:p>
            <a:r>
              <a:rPr lang="en-GB" dirty="0" smtClean="0"/>
              <a:t>Locked vs. unlocked operation</a:t>
            </a:r>
          </a:p>
          <a:p>
            <a:r>
              <a:rPr lang="en-GB" dirty="0" smtClean="0"/>
              <a:t>Hardware changes may be required:</a:t>
            </a:r>
          </a:p>
          <a:p>
            <a:pPr lvl="1"/>
            <a:r>
              <a:rPr lang="en-GB" dirty="0" smtClean="0"/>
              <a:t>Remotely controlled </a:t>
            </a:r>
            <a:r>
              <a:rPr lang="en-GB" dirty="0" smtClean="0"/>
              <a:t>attenuators </a:t>
            </a:r>
            <a:r>
              <a:rPr lang="en-GB" dirty="0" smtClean="0"/>
              <a:t>(we are aiming to </a:t>
            </a:r>
            <a:r>
              <a:rPr lang="en-GB" dirty="0" smtClean="0"/>
              <a:t>provide</a:t>
            </a:r>
            <a:r>
              <a:rPr lang="ru-RU" dirty="0" smtClean="0"/>
              <a:t> </a:t>
            </a:r>
            <a:r>
              <a:rPr lang="en-GB" dirty="0" smtClean="0"/>
              <a:t>~7-8 of HMC800’s, control </a:t>
            </a:r>
            <a:r>
              <a:rPr lang="en-GB" dirty="0" smtClean="0"/>
              <a:t>via </a:t>
            </a:r>
            <a:r>
              <a:rPr lang="en-GB" dirty="0" smtClean="0"/>
              <a:t>RS232/Ethernet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Try free</a:t>
            </a:r>
            <a:r>
              <a:rPr lang="en-GB" dirty="0" smtClean="0"/>
              <a:t>-running stable LO and clock generators (find what’s </a:t>
            </a:r>
            <a:r>
              <a:rPr lang="en-GB" dirty="0" smtClean="0"/>
              <a:t>available) – also useful for measuring the dispersion, currently issues due to 714 MHz harmonic changing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3" name="Oval 2"/>
          <p:cNvSpPr/>
          <p:nvPr/>
        </p:nvSpPr>
        <p:spPr>
          <a:xfrm>
            <a:off x="1297263" y="4560621"/>
            <a:ext cx="914912" cy="914855"/>
          </a:xfrm>
          <a:prstGeom prst="ellipse">
            <a:avLst/>
          </a:prstGeom>
          <a:noFill/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277297" y="4560621"/>
            <a:ext cx="1638648" cy="91485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119812" y="4560621"/>
            <a:ext cx="1638648" cy="91485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 Arrow 7"/>
          <p:cNvSpPr/>
          <p:nvPr/>
        </p:nvSpPr>
        <p:spPr>
          <a:xfrm>
            <a:off x="3850824" y="5475476"/>
            <a:ext cx="450628" cy="423292"/>
          </a:xfrm>
          <a:prstGeom prst="up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3" idx="6"/>
            <a:endCxn id="5" idx="1"/>
          </p:cNvCxnSpPr>
          <p:nvPr/>
        </p:nvCxnSpPr>
        <p:spPr>
          <a:xfrm>
            <a:off x="2212175" y="5018049"/>
            <a:ext cx="1065122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3"/>
            <a:endCxn id="7" idx="1"/>
          </p:cNvCxnSpPr>
          <p:nvPr/>
        </p:nvCxnSpPr>
        <p:spPr>
          <a:xfrm>
            <a:off x="4915945" y="5018049"/>
            <a:ext cx="1203867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447472" y="4840210"/>
            <a:ext cx="642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BPM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754688" y="4896476"/>
            <a:ext cx="657196" cy="267056"/>
          </a:xfrm>
          <a:prstGeom prst="rect">
            <a:avLst/>
          </a:prstGeom>
          <a:solidFill>
            <a:srgbClr val="FFFFFF"/>
          </a:solidFill>
          <a:ln w="1270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754688" y="4729972"/>
            <a:ext cx="657196" cy="56134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6414258" y="4794200"/>
            <a:ext cx="450930" cy="451102"/>
          </a:xfrm>
          <a:prstGeom prst="ellipse">
            <a:avLst/>
          </a:prstGeom>
          <a:solidFill>
            <a:srgbClr val="FFFFFF"/>
          </a:solidFill>
          <a:ln w="1270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 rot="5400000">
            <a:off x="7086054" y="4840210"/>
            <a:ext cx="469336" cy="369332"/>
          </a:xfrm>
          <a:prstGeom prst="triangle">
            <a:avLst/>
          </a:prstGeom>
          <a:solidFill>
            <a:srgbClr val="FFFFFF"/>
          </a:solidFill>
          <a:ln w="1270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>
            <a:stCxn id="18" idx="1"/>
            <a:endCxn id="18" idx="5"/>
          </p:cNvCxnSpPr>
          <p:nvPr/>
        </p:nvCxnSpPr>
        <p:spPr>
          <a:xfrm>
            <a:off x="6480295" y="4860262"/>
            <a:ext cx="318856" cy="318978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8" idx="3"/>
            <a:endCxn id="18" idx="7"/>
          </p:cNvCxnSpPr>
          <p:nvPr/>
        </p:nvCxnSpPr>
        <p:spPr>
          <a:xfrm flipV="1">
            <a:off x="6480295" y="4860262"/>
            <a:ext cx="318856" cy="318978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300666" y="5950659"/>
            <a:ext cx="3533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Remote control via RS232/Ethernet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46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412" y="430696"/>
            <a:ext cx="8229600" cy="922130"/>
          </a:xfrm>
        </p:spPr>
        <p:txBody>
          <a:bodyPr/>
          <a:lstStyle/>
          <a:p>
            <a:r>
              <a:rPr lang="en-GB" dirty="0" smtClean="0"/>
              <a:t> </a:t>
            </a:r>
            <a:r>
              <a:rPr lang="en-GB" dirty="0" err="1" smtClean="0"/>
              <a:t>Multibunch</a:t>
            </a:r>
            <a:r>
              <a:rPr lang="en-GB" dirty="0" smtClean="0"/>
              <a:t> studies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BB3D-90E4-C946-BCF9-8FBC622A1A06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771375"/>
            <a:ext cx="8229600" cy="4363950"/>
          </a:xfrm>
        </p:spPr>
        <p:txBody>
          <a:bodyPr/>
          <a:lstStyle/>
          <a:p>
            <a:r>
              <a:rPr lang="en-GB" dirty="0" smtClean="0"/>
              <a:t>Need to modify processing for multiple bunches</a:t>
            </a:r>
          </a:p>
          <a:p>
            <a:r>
              <a:rPr lang="en-GB" dirty="0" smtClean="0"/>
              <a:t>Investigate time of arrival (diode) signals </a:t>
            </a:r>
            <a:r>
              <a:rPr lang="en-GB" dirty="0" err="1" smtClean="0"/>
              <a:t>vs</a:t>
            </a:r>
            <a:r>
              <a:rPr lang="en-GB" dirty="0" smtClean="0"/>
              <a:t> bunch charge, distance</a:t>
            </a:r>
          </a:p>
          <a:p>
            <a:r>
              <a:rPr lang="en-GB" dirty="0" smtClean="0"/>
              <a:t>Plan: replicate existing processing system, then modify step-by-step running in parallel to existing processing</a:t>
            </a:r>
          </a:p>
          <a:p>
            <a:r>
              <a:rPr lang="en-GB" dirty="0" smtClean="0"/>
              <a:t>Hardware: additional processing PC (already at KEK</a:t>
            </a:r>
            <a:r>
              <a:rPr lang="en-GB" dirty="0" smtClean="0"/>
              <a:t>); attenuators may be useful if bunches are offset with respect to each other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46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412" y="430696"/>
            <a:ext cx="8229600" cy="922130"/>
          </a:xfrm>
        </p:spPr>
        <p:txBody>
          <a:bodyPr/>
          <a:lstStyle/>
          <a:p>
            <a:r>
              <a:rPr lang="en-GB" dirty="0" smtClean="0"/>
              <a:t> </a:t>
            </a:r>
            <a:r>
              <a:rPr lang="en-GB" dirty="0" err="1" smtClean="0"/>
              <a:t>Multibunch</a:t>
            </a:r>
            <a:r>
              <a:rPr lang="en-GB" dirty="0" smtClean="0"/>
              <a:t> </a:t>
            </a:r>
            <a:r>
              <a:rPr lang="en-GB" dirty="0" smtClean="0"/>
              <a:t>processing (1)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BB3D-90E4-C946-BCF9-8FBC622A1A06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771375"/>
            <a:ext cx="8229600" cy="4363950"/>
          </a:xfrm>
        </p:spPr>
        <p:txBody>
          <a:bodyPr/>
          <a:lstStyle/>
          <a:p>
            <a:r>
              <a:rPr lang="en-GB" dirty="0" smtClean="0"/>
              <a:t>Acquire multiple signals in one digitiser reading</a:t>
            </a:r>
          </a:p>
          <a:p>
            <a:r>
              <a:rPr lang="en-GB" dirty="0" smtClean="0"/>
              <a:t>Remove residual signal by</a:t>
            </a:r>
            <a:r>
              <a:rPr lang="en-GB" dirty="0"/>
              <a:t> </a:t>
            </a:r>
            <a:r>
              <a:rPr lang="en-GB" dirty="0" smtClean="0"/>
              <a:t>subtracting raw or processed waveforms</a:t>
            </a:r>
          </a:p>
          <a:p>
            <a:r>
              <a:rPr lang="en-GB" dirty="0"/>
              <a:t>Need arrival time info for </a:t>
            </a:r>
            <a:r>
              <a:rPr lang="en-GB" dirty="0" smtClean="0"/>
              <a:t>subtraction </a:t>
            </a:r>
            <a:r>
              <a:rPr lang="en-GB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dirty="0" smtClean="0"/>
              <a:t> use diode signal</a:t>
            </a:r>
            <a:endParaRPr lang="en-GB" dirty="0" smtClean="0"/>
          </a:p>
        </p:txBody>
      </p:sp>
      <p:pic>
        <p:nvPicPr>
          <p:cNvPr id="3" name="Picture 2" descr="MultiRawSignal_2bunch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913" y="3575005"/>
            <a:ext cx="3291840" cy="2560320"/>
          </a:xfrm>
          <a:prstGeom prst="rect">
            <a:avLst/>
          </a:prstGeom>
        </p:spPr>
      </p:pic>
      <p:pic>
        <p:nvPicPr>
          <p:cNvPr id="5" name="Picture 4" descr="Multi_ProcessedAmplitude_2bunche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524" y="3575005"/>
            <a:ext cx="3291840" cy="25603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00644" y="6306503"/>
            <a:ext cx="92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N. Joshi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040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412" y="430696"/>
            <a:ext cx="8229600" cy="922130"/>
          </a:xfrm>
        </p:spPr>
        <p:txBody>
          <a:bodyPr/>
          <a:lstStyle/>
          <a:p>
            <a:r>
              <a:rPr lang="en-GB" dirty="0" smtClean="0"/>
              <a:t> </a:t>
            </a:r>
            <a:r>
              <a:rPr lang="en-GB" dirty="0" err="1" smtClean="0"/>
              <a:t>Multibunch</a:t>
            </a:r>
            <a:r>
              <a:rPr lang="en-GB" dirty="0" smtClean="0"/>
              <a:t> </a:t>
            </a:r>
            <a:r>
              <a:rPr lang="en-GB" dirty="0" smtClean="0"/>
              <a:t>processing (2)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BB3D-90E4-C946-BCF9-8FBC622A1A06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771375"/>
            <a:ext cx="8229600" cy="4363950"/>
          </a:xfrm>
        </p:spPr>
        <p:txBody>
          <a:bodyPr/>
          <a:lstStyle/>
          <a:p>
            <a:r>
              <a:rPr lang="en-GB" dirty="0" smtClean="0"/>
              <a:t>Subtraction is done on </a:t>
            </a:r>
            <a:r>
              <a:rPr lang="en-GB" dirty="0" err="1" smtClean="0"/>
              <a:t>phasors</a:t>
            </a:r>
            <a:r>
              <a:rPr lang="en-GB" dirty="0" smtClean="0"/>
              <a:t>, phase information is important</a:t>
            </a:r>
          </a:p>
          <a:p>
            <a:r>
              <a:rPr lang="en-GB" dirty="0" smtClean="0"/>
              <a:t>Errors in propagating the amplitude and phase degrade the resolution</a:t>
            </a:r>
          </a:p>
          <a:p>
            <a:r>
              <a:rPr lang="en-GB" dirty="0" smtClean="0"/>
              <a:t>Frequency differences between the </a:t>
            </a:r>
            <a:r>
              <a:rPr lang="en-GB" dirty="0" err="1" smtClean="0"/>
              <a:t>pos</a:t>
            </a:r>
            <a:r>
              <a:rPr lang="en-GB" dirty="0" smtClean="0"/>
              <a:t> and ref cavities and timing drifts, time of arrival detection are important</a:t>
            </a:r>
            <a:endParaRPr lang="en-GB" dirty="0"/>
          </a:p>
        </p:txBody>
      </p:sp>
      <p:pic>
        <p:nvPicPr>
          <p:cNvPr id="7" name="Picture 6" descr="Multi_IQDiagram_QM13FF_Y_20111214_187p6ns_BeforeSub_circ2_Laser0p6perce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72" y="3400999"/>
            <a:ext cx="3200400" cy="3200400"/>
          </a:xfrm>
          <a:prstGeom prst="rect">
            <a:avLst/>
          </a:prstGeom>
        </p:spPr>
      </p:pic>
      <p:pic>
        <p:nvPicPr>
          <p:cNvPr id="8" name="Picture 7" descr="Multi_IQDiagram_QM13FF_Y_20111214_187p6ns_AfterSub_circ2_Laser0p6percen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962" y="3400999"/>
            <a:ext cx="3200400" cy="3200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996593" y="6311671"/>
            <a:ext cx="92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N. Joshi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115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412" y="430696"/>
            <a:ext cx="8229600" cy="922130"/>
          </a:xfrm>
        </p:spPr>
        <p:txBody>
          <a:bodyPr/>
          <a:lstStyle/>
          <a:p>
            <a:r>
              <a:rPr lang="en-GB" dirty="0" smtClean="0"/>
              <a:t> </a:t>
            </a:r>
            <a:r>
              <a:rPr lang="en-GB" dirty="0" err="1" smtClean="0"/>
              <a:t>Multibunch</a:t>
            </a:r>
            <a:r>
              <a:rPr lang="en-GB" dirty="0"/>
              <a:t> </a:t>
            </a:r>
            <a:r>
              <a:rPr lang="en-GB" dirty="0" smtClean="0"/>
              <a:t>investigations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BB3D-90E4-C946-BCF9-8FBC622A1A06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771375"/>
            <a:ext cx="8229600" cy="4363950"/>
          </a:xfrm>
        </p:spPr>
        <p:txBody>
          <a:bodyPr/>
          <a:lstStyle/>
          <a:p>
            <a:r>
              <a:rPr lang="en-GB" dirty="0" smtClean="0"/>
              <a:t>Need at least 3 CBPMs for resolution measurements</a:t>
            </a:r>
          </a:p>
          <a:p>
            <a:r>
              <a:rPr lang="en-GB" dirty="0" smtClean="0"/>
              <a:t>Use the same subset for both low-charge and </a:t>
            </a:r>
            <a:r>
              <a:rPr lang="en-GB" dirty="0" err="1" smtClean="0"/>
              <a:t>multibunch</a:t>
            </a:r>
            <a:endParaRPr lang="en-GB" dirty="0" smtClean="0"/>
          </a:p>
          <a:p>
            <a:r>
              <a:rPr lang="en-GB" dirty="0" smtClean="0"/>
              <a:t>Instrument with attenuators 3 CBPMs and a reference (+diode </a:t>
            </a:r>
            <a:r>
              <a:rPr lang="en-GB" dirty="0" err="1" smtClean="0"/>
              <a:t>sep</a:t>
            </a:r>
            <a:r>
              <a:rPr lang="en-GB" dirty="0" smtClean="0"/>
              <a:t>?) = 8 channels</a:t>
            </a:r>
          </a:p>
          <a:p>
            <a:r>
              <a:rPr lang="en-GB" dirty="0" smtClean="0"/>
              <a:t>Use 1-bit attenuators (still need to choose between 10, 15 and 20 dB)</a:t>
            </a:r>
          </a:p>
          <a:p>
            <a:r>
              <a:rPr lang="en-GB" dirty="0" smtClean="0"/>
              <a:t>Scan timing, charge </a:t>
            </a:r>
            <a:r>
              <a:rPr lang="en-GB" dirty="0" err="1" smtClean="0"/>
              <a:t>etc</a:t>
            </a:r>
            <a:endParaRPr lang="en-GB" dirty="0" smtClean="0"/>
          </a:p>
          <a:p>
            <a:r>
              <a:rPr lang="en-GB" dirty="0" smtClean="0"/>
              <a:t>Processing for all CBPMs though, checks with the selected 3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5725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412" y="430696"/>
            <a:ext cx="8229600" cy="922130"/>
          </a:xfrm>
        </p:spPr>
        <p:txBody>
          <a:bodyPr/>
          <a:lstStyle/>
          <a:p>
            <a:r>
              <a:rPr lang="en-GB" dirty="0" smtClean="0"/>
              <a:t>Summary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BB3D-90E4-C946-BCF9-8FBC622A1A06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771375"/>
            <a:ext cx="8229600" cy="4363950"/>
          </a:xfrm>
        </p:spPr>
        <p:txBody>
          <a:bodyPr/>
          <a:lstStyle/>
          <a:p>
            <a:r>
              <a:rPr lang="en-GB" dirty="0" smtClean="0"/>
              <a:t>Upgrades to the ATF system: new processing and PC, remote controlled attenuators</a:t>
            </a:r>
          </a:p>
          <a:p>
            <a:r>
              <a:rPr lang="en-GB" dirty="0" smtClean="0"/>
              <a:t>Will need some beam time for the studies during April-May running, </a:t>
            </a:r>
            <a:r>
              <a:rPr lang="en-GB" dirty="0" smtClean="0"/>
              <a:t>estimating </a:t>
            </a:r>
            <a:r>
              <a:rPr lang="en-GB" smtClean="0"/>
              <a:t>a minimum of:</a:t>
            </a:r>
            <a:endParaRPr lang="en-GB" dirty="0" smtClean="0"/>
          </a:p>
          <a:p>
            <a:pPr lvl="1"/>
            <a:r>
              <a:rPr lang="en-GB" dirty="0" smtClean="0"/>
              <a:t>2-3 half-shifts (ideally, following BPM calibration) for low-charge</a:t>
            </a:r>
          </a:p>
          <a:p>
            <a:pPr lvl="1"/>
            <a:r>
              <a:rPr lang="en-GB" dirty="0" smtClean="0"/>
              <a:t>2-3 full shifts for </a:t>
            </a:r>
            <a:r>
              <a:rPr lang="en-GB" dirty="0" err="1" smtClean="0"/>
              <a:t>multibunch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07746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oyal Holloway v1">
      <a:dk1>
        <a:sysClr val="windowText" lastClr="000000"/>
      </a:dk1>
      <a:lt1>
        <a:sysClr val="window" lastClr="FFFFFF"/>
      </a:lt1>
      <a:dk2>
        <a:srgbClr val="202A30"/>
      </a:dk2>
      <a:lt2>
        <a:srgbClr val="EEECE1"/>
      </a:lt2>
      <a:accent1>
        <a:srgbClr val="EB641E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Office 2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14615</TotalTime>
  <Words>506</Words>
  <Application>Microsoft Macintosh PowerPoint</Application>
  <PresentationFormat>On-screen Show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Cavity BPM processing and hardware upgrade plans</vt:lpstr>
      <vt:lpstr>Aims </vt:lpstr>
      <vt:lpstr>Low charge operation </vt:lpstr>
      <vt:lpstr> Multibunch studies</vt:lpstr>
      <vt:lpstr> Multibunch processing (1)</vt:lpstr>
      <vt:lpstr> Multibunch processing (2)</vt:lpstr>
      <vt:lpstr> Multibunch investigations</vt:lpstr>
      <vt:lpstr>Summary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Alexey Lyapin</cp:lastModifiedBy>
  <cp:revision>91</cp:revision>
  <dcterms:created xsi:type="dcterms:W3CDTF">2014-05-28T13:42:32Z</dcterms:created>
  <dcterms:modified xsi:type="dcterms:W3CDTF">2015-02-24T13:41:45Z</dcterms:modified>
</cp:coreProperties>
</file>