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296" r:id="rId3"/>
    <p:sldId id="295" r:id="rId4"/>
    <p:sldId id="292" r:id="rId5"/>
    <p:sldId id="293" r:id="rId6"/>
    <p:sldId id="259" r:id="rId7"/>
    <p:sldId id="294" r:id="rId8"/>
    <p:sldId id="291" r:id="rId9"/>
    <p:sldId id="289" r:id="rId10"/>
    <p:sldId id="288" r:id="rId11"/>
    <p:sldId id="287" r:id="rId12"/>
    <p:sldId id="286" r:id="rId13"/>
    <p:sldId id="285" r:id="rId14"/>
    <p:sldId id="267" r:id="rId15"/>
    <p:sldId id="278" r:id="rId16"/>
    <p:sldId id="268" r:id="rId17"/>
    <p:sldId id="280" r:id="rId18"/>
    <p:sldId id="281" r:id="rId19"/>
    <p:sldId id="282" r:id="rId20"/>
    <p:sldId id="279" r:id="rId21"/>
    <p:sldId id="283" r:id="rId22"/>
    <p:sldId id="284" r:id="rId23"/>
    <p:sldId id="269" r:id="rId24"/>
    <p:sldId id="277" r:id="rId25"/>
    <p:sldId id="275" r:id="rId26"/>
    <p:sldId id="276" r:id="rId27"/>
    <p:sldId id="270" r:id="rId28"/>
    <p:sldId id="272" r:id="rId29"/>
    <p:sldId id="274" r:id="rId30"/>
    <p:sldId id="273" r:id="rId31"/>
    <p:sldId id="297" r:id="rId32"/>
    <p:sldId id="290" r:id="rId33"/>
    <p:sldId id="260" r:id="rId34"/>
    <p:sldId id="261" r:id="rId35"/>
    <p:sldId id="262" r:id="rId36"/>
    <p:sldId id="263" r:id="rId37"/>
    <p:sldId id="264" r:id="rId38"/>
    <p:sldId id="265" r:id="rId39"/>
    <p:sldId id="266" r:id="rId40"/>
    <p:sldId id="271"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p:scale>
          <a:sx n="120" d="100"/>
          <a:sy n="120" d="100"/>
        </p:scale>
        <p:origin x="-1374" y="-24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DF1EA1-914D-43BB-930B-2419186FE6AE}" type="datetimeFigureOut">
              <a:rPr lang="en-GB" smtClean="0"/>
              <a:t>12/12/2014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E06B6A-0F93-4DFF-AF7B-56BC3E58361A}" type="slidenum">
              <a:rPr lang="en-GB" smtClean="0"/>
              <a:t>‹#›</a:t>
            </a:fld>
            <a:endParaRPr lang="en-GB"/>
          </a:p>
        </p:txBody>
      </p:sp>
    </p:spTree>
    <p:extLst>
      <p:ext uri="{BB962C8B-B14F-4D97-AF65-F5344CB8AC3E}">
        <p14:creationId xmlns:p14="http://schemas.microsoft.com/office/powerpoint/2010/main" val="156669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7B896D6-3FA5-4BA9-85D9-F8788ED61429}" type="datetime1">
              <a:rPr lang="en-GB" smtClean="0"/>
              <a:t>12/12/2014</a:t>
            </a:fld>
            <a:endParaRPr lang="en-GB"/>
          </a:p>
        </p:txBody>
      </p:sp>
      <p:sp>
        <p:nvSpPr>
          <p:cNvPr id="5" name="Footer Placeholder 4"/>
          <p:cNvSpPr>
            <a:spLocks noGrp="1"/>
          </p:cNvSpPr>
          <p:nvPr>
            <p:ph type="ftr" sz="quarter" idx="11"/>
          </p:nvPr>
        </p:nvSpPr>
        <p:spPr/>
        <p:txBody>
          <a:bodyPr/>
          <a:lstStyle/>
          <a:p>
            <a:r>
              <a:rPr lang="en-GB" smtClean="0"/>
              <a:t>FONT Meeting 12/12/2014</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a:t>
            </a:fld>
            <a:endParaRPr lang="en-GB"/>
          </a:p>
        </p:txBody>
      </p:sp>
    </p:spTree>
    <p:extLst>
      <p:ext uri="{BB962C8B-B14F-4D97-AF65-F5344CB8AC3E}">
        <p14:creationId xmlns:p14="http://schemas.microsoft.com/office/powerpoint/2010/main" val="2697233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5889045-EFCE-4C16-8651-FB68203E7D1C}" type="datetime1">
              <a:rPr lang="en-GB" smtClean="0"/>
              <a:t>12/12/2014</a:t>
            </a:fld>
            <a:endParaRPr lang="en-GB"/>
          </a:p>
        </p:txBody>
      </p:sp>
      <p:sp>
        <p:nvSpPr>
          <p:cNvPr id="5" name="Footer Placeholder 4"/>
          <p:cNvSpPr>
            <a:spLocks noGrp="1"/>
          </p:cNvSpPr>
          <p:nvPr>
            <p:ph type="ftr" sz="quarter" idx="11"/>
          </p:nvPr>
        </p:nvSpPr>
        <p:spPr/>
        <p:txBody>
          <a:bodyPr/>
          <a:lstStyle/>
          <a:p>
            <a:r>
              <a:rPr lang="en-GB" smtClean="0"/>
              <a:t>FONT Meeting 12/12/2014</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a:t>
            </a:fld>
            <a:endParaRPr lang="en-GB"/>
          </a:p>
        </p:txBody>
      </p:sp>
    </p:spTree>
    <p:extLst>
      <p:ext uri="{BB962C8B-B14F-4D97-AF65-F5344CB8AC3E}">
        <p14:creationId xmlns:p14="http://schemas.microsoft.com/office/powerpoint/2010/main" val="433995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D2BA38E-F261-4E91-A802-3D301E420FAF}" type="datetime1">
              <a:rPr lang="en-GB" smtClean="0"/>
              <a:t>12/12/2014</a:t>
            </a:fld>
            <a:endParaRPr lang="en-GB"/>
          </a:p>
        </p:txBody>
      </p:sp>
      <p:sp>
        <p:nvSpPr>
          <p:cNvPr id="5" name="Footer Placeholder 4"/>
          <p:cNvSpPr>
            <a:spLocks noGrp="1"/>
          </p:cNvSpPr>
          <p:nvPr>
            <p:ph type="ftr" sz="quarter" idx="11"/>
          </p:nvPr>
        </p:nvSpPr>
        <p:spPr/>
        <p:txBody>
          <a:bodyPr/>
          <a:lstStyle/>
          <a:p>
            <a:r>
              <a:rPr lang="en-GB" smtClean="0"/>
              <a:t>FONT Meeting 12/12/2014</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a:t>
            </a:fld>
            <a:endParaRPr lang="en-GB"/>
          </a:p>
        </p:txBody>
      </p:sp>
    </p:spTree>
    <p:extLst>
      <p:ext uri="{BB962C8B-B14F-4D97-AF65-F5344CB8AC3E}">
        <p14:creationId xmlns:p14="http://schemas.microsoft.com/office/powerpoint/2010/main" val="909376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7F926E0-227A-4D65-95C4-0B87F4C4E976}" type="datetime1">
              <a:rPr lang="en-GB" smtClean="0"/>
              <a:t>12/12/2014</a:t>
            </a:fld>
            <a:endParaRPr lang="en-GB"/>
          </a:p>
        </p:txBody>
      </p:sp>
      <p:sp>
        <p:nvSpPr>
          <p:cNvPr id="5" name="Footer Placeholder 4"/>
          <p:cNvSpPr>
            <a:spLocks noGrp="1"/>
          </p:cNvSpPr>
          <p:nvPr>
            <p:ph type="ftr" sz="quarter" idx="11"/>
          </p:nvPr>
        </p:nvSpPr>
        <p:spPr/>
        <p:txBody>
          <a:bodyPr/>
          <a:lstStyle/>
          <a:p>
            <a:r>
              <a:rPr lang="en-GB" smtClean="0"/>
              <a:t>FONT Meeting 12/12/2014</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a:t>
            </a:fld>
            <a:endParaRPr lang="en-GB"/>
          </a:p>
        </p:txBody>
      </p:sp>
    </p:spTree>
    <p:extLst>
      <p:ext uri="{BB962C8B-B14F-4D97-AF65-F5344CB8AC3E}">
        <p14:creationId xmlns:p14="http://schemas.microsoft.com/office/powerpoint/2010/main" val="1112997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C5D3F2-385D-479A-96B2-26322D910E4E}" type="datetime1">
              <a:rPr lang="en-GB" smtClean="0"/>
              <a:t>12/12/2014</a:t>
            </a:fld>
            <a:endParaRPr lang="en-GB"/>
          </a:p>
        </p:txBody>
      </p:sp>
      <p:sp>
        <p:nvSpPr>
          <p:cNvPr id="5" name="Footer Placeholder 4"/>
          <p:cNvSpPr>
            <a:spLocks noGrp="1"/>
          </p:cNvSpPr>
          <p:nvPr>
            <p:ph type="ftr" sz="quarter" idx="11"/>
          </p:nvPr>
        </p:nvSpPr>
        <p:spPr/>
        <p:txBody>
          <a:bodyPr/>
          <a:lstStyle/>
          <a:p>
            <a:r>
              <a:rPr lang="en-GB" smtClean="0"/>
              <a:t>FONT Meeting 12/12/2014</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a:t>
            </a:fld>
            <a:endParaRPr lang="en-GB"/>
          </a:p>
        </p:txBody>
      </p:sp>
    </p:spTree>
    <p:extLst>
      <p:ext uri="{BB962C8B-B14F-4D97-AF65-F5344CB8AC3E}">
        <p14:creationId xmlns:p14="http://schemas.microsoft.com/office/powerpoint/2010/main" val="1865746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1E3EB6A-E205-4886-A744-159BC68DB8E0}" type="datetime1">
              <a:rPr lang="en-GB" smtClean="0"/>
              <a:t>12/12/2014</a:t>
            </a:fld>
            <a:endParaRPr lang="en-GB"/>
          </a:p>
        </p:txBody>
      </p:sp>
      <p:sp>
        <p:nvSpPr>
          <p:cNvPr id="6" name="Footer Placeholder 5"/>
          <p:cNvSpPr>
            <a:spLocks noGrp="1"/>
          </p:cNvSpPr>
          <p:nvPr>
            <p:ph type="ftr" sz="quarter" idx="11"/>
          </p:nvPr>
        </p:nvSpPr>
        <p:spPr/>
        <p:txBody>
          <a:bodyPr/>
          <a:lstStyle/>
          <a:p>
            <a:r>
              <a:rPr lang="en-GB" smtClean="0"/>
              <a:t>FONT Meeting 12/12/2014</a:t>
            </a:r>
            <a:endParaRPr lang="en-GB"/>
          </a:p>
        </p:txBody>
      </p:sp>
      <p:sp>
        <p:nvSpPr>
          <p:cNvPr id="7" name="Slide Number Placeholder 6"/>
          <p:cNvSpPr>
            <a:spLocks noGrp="1"/>
          </p:cNvSpPr>
          <p:nvPr>
            <p:ph type="sldNum" sz="quarter" idx="12"/>
          </p:nvPr>
        </p:nvSpPr>
        <p:spPr/>
        <p:txBody>
          <a:bodyPr/>
          <a:lstStyle/>
          <a:p>
            <a:fld id="{2C400E9A-B8F3-43AB-86EF-682B1B7FE67D}" type="slidenum">
              <a:rPr lang="en-GB" smtClean="0"/>
              <a:t>‹#›</a:t>
            </a:fld>
            <a:endParaRPr lang="en-GB"/>
          </a:p>
        </p:txBody>
      </p:sp>
    </p:spTree>
    <p:extLst>
      <p:ext uri="{BB962C8B-B14F-4D97-AF65-F5344CB8AC3E}">
        <p14:creationId xmlns:p14="http://schemas.microsoft.com/office/powerpoint/2010/main" val="511266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53495BD-8B73-4517-B50D-DA1A307E8641}" type="datetime1">
              <a:rPr lang="en-GB" smtClean="0"/>
              <a:t>12/12/2014</a:t>
            </a:fld>
            <a:endParaRPr lang="en-GB"/>
          </a:p>
        </p:txBody>
      </p:sp>
      <p:sp>
        <p:nvSpPr>
          <p:cNvPr id="8" name="Footer Placeholder 7"/>
          <p:cNvSpPr>
            <a:spLocks noGrp="1"/>
          </p:cNvSpPr>
          <p:nvPr>
            <p:ph type="ftr" sz="quarter" idx="11"/>
          </p:nvPr>
        </p:nvSpPr>
        <p:spPr/>
        <p:txBody>
          <a:bodyPr/>
          <a:lstStyle/>
          <a:p>
            <a:r>
              <a:rPr lang="en-GB" smtClean="0"/>
              <a:t>FONT Meeting 12/12/2014</a:t>
            </a:r>
            <a:endParaRPr lang="en-GB"/>
          </a:p>
        </p:txBody>
      </p:sp>
      <p:sp>
        <p:nvSpPr>
          <p:cNvPr id="9" name="Slide Number Placeholder 8"/>
          <p:cNvSpPr>
            <a:spLocks noGrp="1"/>
          </p:cNvSpPr>
          <p:nvPr>
            <p:ph type="sldNum" sz="quarter" idx="12"/>
          </p:nvPr>
        </p:nvSpPr>
        <p:spPr/>
        <p:txBody>
          <a:bodyPr/>
          <a:lstStyle/>
          <a:p>
            <a:fld id="{2C400E9A-B8F3-43AB-86EF-682B1B7FE67D}" type="slidenum">
              <a:rPr lang="en-GB" smtClean="0"/>
              <a:t>‹#›</a:t>
            </a:fld>
            <a:endParaRPr lang="en-GB"/>
          </a:p>
        </p:txBody>
      </p:sp>
    </p:spTree>
    <p:extLst>
      <p:ext uri="{BB962C8B-B14F-4D97-AF65-F5344CB8AC3E}">
        <p14:creationId xmlns:p14="http://schemas.microsoft.com/office/powerpoint/2010/main" val="4022782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60C94E4-5C64-4269-984F-FA98CB50FDCF}" type="datetime1">
              <a:rPr lang="en-GB" smtClean="0"/>
              <a:t>12/12/2014</a:t>
            </a:fld>
            <a:endParaRPr lang="en-GB"/>
          </a:p>
        </p:txBody>
      </p:sp>
      <p:sp>
        <p:nvSpPr>
          <p:cNvPr id="4" name="Footer Placeholder 3"/>
          <p:cNvSpPr>
            <a:spLocks noGrp="1"/>
          </p:cNvSpPr>
          <p:nvPr>
            <p:ph type="ftr" sz="quarter" idx="11"/>
          </p:nvPr>
        </p:nvSpPr>
        <p:spPr/>
        <p:txBody>
          <a:bodyPr/>
          <a:lstStyle/>
          <a:p>
            <a:r>
              <a:rPr lang="en-GB" smtClean="0"/>
              <a:t>FONT Meeting 12/12/2014</a:t>
            </a:r>
            <a:endParaRPr lang="en-GB"/>
          </a:p>
        </p:txBody>
      </p:sp>
      <p:sp>
        <p:nvSpPr>
          <p:cNvPr id="5" name="Slide Number Placeholder 4"/>
          <p:cNvSpPr>
            <a:spLocks noGrp="1"/>
          </p:cNvSpPr>
          <p:nvPr>
            <p:ph type="sldNum" sz="quarter" idx="12"/>
          </p:nvPr>
        </p:nvSpPr>
        <p:spPr/>
        <p:txBody>
          <a:bodyPr/>
          <a:lstStyle/>
          <a:p>
            <a:fld id="{2C400E9A-B8F3-43AB-86EF-682B1B7FE67D}" type="slidenum">
              <a:rPr lang="en-GB" smtClean="0"/>
              <a:t>‹#›</a:t>
            </a:fld>
            <a:endParaRPr lang="en-GB"/>
          </a:p>
        </p:txBody>
      </p:sp>
    </p:spTree>
    <p:extLst>
      <p:ext uri="{BB962C8B-B14F-4D97-AF65-F5344CB8AC3E}">
        <p14:creationId xmlns:p14="http://schemas.microsoft.com/office/powerpoint/2010/main" val="904816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341680-754E-44E0-82E0-328BF85F7BFB}" type="datetime1">
              <a:rPr lang="en-GB" smtClean="0"/>
              <a:t>12/12/2014</a:t>
            </a:fld>
            <a:endParaRPr lang="en-GB"/>
          </a:p>
        </p:txBody>
      </p:sp>
      <p:sp>
        <p:nvSpPr>
          <p:cNvPr id="3" name="Footer Placeholder 2"/>
          <p:cNvSpPr>
            <a:spLocks noGrp="1"/>
          </p:cNvSpPr>
          <p:nvPr>
            <p:ph type="ftr" sz="quarter" idx="11"/>
          </p:nvPr>
        </p:nvSpPr>
        <p:spPr/>
        <p:txBody>
          <a:bodyPr/>
          <a:lstStyle/>
          <a:p>
            <a:r>
              <a:rPr lang="en-GB" smtClean="0"/>
              <a:t>FONT Meeting 12/12/2014</a:t>
            </a:r>
            <a:endParaRPr lang="en-GB"/>
          </a:p>
        </p:txBody>
      </p:sp>
      <p:sp>
        <p:nvSpPr>
          <p:cNvPr id="4" name="Slide Number Placeholder 3"/>
          <p:cNvSpPr>
            <a:spLocks noGrp="1"/>
          </p:cNvSpPr>
          <p:nvPr>
            <p:ph type="sldNum" sz="quarter" idx="12"/>
          </p:nvPr>
        </p:nvSpPr>
        <p:spPr/>
        <p:txBody>
          <a:bodyPr/>
          <a:lstStyle/>
          <a:p>
            <a:fld id="{2C400E9A-B8F3-43AB-86EF-682B1B7FE67D}" type="slidenum">
              <a:rPr lang="en-GB" smtClean="0"/>
              <a:t>‹#›</a:t>
            </a:fld>
            <a:endParaRPr lang="en-GB"/>
          </a:p>
        </p:txBody>
      </p:sp>
    </p:spTree>
    <p:extLst>
      <p:ext uri="{BB962C8B-B14F-4D97-AF65-F5344CB8AC3E}">
        <p14:creationId xmlns:p14="http://schemas.microsoft.com/office/powerpoint/2010/main" val="1953113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9EA123-1D43-4221-9E89-54CA5FBF99F1}" type="datetime1">
              <a:rPr lang="en-GB" smtClean="0"/>
              <a:t>12/12/2014</a:t>
            </a:fld>
            <a:endParaRPr lang="en-GB"/>
          </a:p>
        </p:txBody>
      </p:sp>
      <p:sp>
        <p:nvSpPr>
          <p:cNvPr id="6" name="Footer Placeholder 5"/>
          <p:cNvSpPr>
            <a:spLocks noGrp="1"/>
          </p:cNvSpPr>
          <p:nvPr>
            <p:ph type="ftr" sz="quarter" idx="11"/>
          </p:nvPr>
        </p:nvSpPr>
        <p:spPr/>
        <p:txBody>
          <a:bodyPr/>
          <a:lstStyle/>
          <a:p>
            <a:r>
              <a:rPr lang="en-GB" smtClean="0"/>
              <a:t>FONT Meeting 12/12/2014</a:t>
            </a:r>
            <a:endParaRPr lang="en-GB"/>
          </a:p>
        </p:txBody>
      </p:sp>
      <p:sp>
        <p:nvSpPr>
          <p:cNvPr id="7" name="Slide Number Placeholder 6"/>
          <p:cNvSpPr>
            <a:spLocks noGrp="1"/>
          </p:cNvSpPr>
          <p:nvPr>
            <p:ph type="sldNum" sz="quarter" idx="12"/>
          </p:nvPr>
        </p:nvSpPr>
        <p:spPr/>
        <p:txBody>
          <a:bodyPr/>
          <a:lstStyle/>
          <a:p>
            <a:fld id="{2C400E9A-B8F3-43AB-86EF-682B1B7FE67D}" type="slidenum">
              <a:rPr lang="en-GB" smtClean="0"/>
              <a:t>‹#›</a:t>
            </a:fld>
            <a:endParaRPr lang="en-GB"/>
          </a:p>
        </p:txBody>
      </p:sp>
    </p:spTree>
    <p:extLst>
      <p:ext uri="{BB962C8B-B14F-4D97-AF65-F5344CB8AC3E}">
        <p14:creationId xmlns:p14="http://schemas.microsoft.com/office/powerpoint/2010/main" val="16068903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34F988-ABE7-4AD9-8B01-625B2ABBB2C9}" type="datetime1">
              <a:rPr lang="en-GB" smtClean="0"/>
              <a:t>12/12/2014</a:t>
            </a:fld>
            <a:endParaRPr lang="en-GB"/>
          </a:p>
        </p:txBody>
      </p:sp>
      <p:sp>
        <p:nvSpPr>
          <p:cNvPr id="6" name="Footer Placeholder 5"/>
          <p:cNvSpPr>
            <a:spLocks noGrp="1"/>
          </p:cNvSpPr>
          <p:nvPr>
            <p:ph type="ftr" sz="quarter" idx="11"/>
          </p:nvPr>
        </p:nvSpPr>
        <p:spPr/>
        <p:txBody>
          <a:bodyPr/>
          <a:lstStyle/>
          <a:p>
            <a:r>
              <a:rPr lang="en-GB" smtClean="0"/>
              <a:t>FONT Meeting 12/12/2014</a:t>
            </a:r>
            <a:endParaRPr lang="en-GB"/>
          </a:p>
        </p:txBody>
      </p:sp>
      <p:sp>
        <p:nvSpPr>
          <p:cNvPr id="7" name="Slide Number Placeholder 6"/>
          <p:cNvSpPr>
            <a:spLocks noGrp="1"/>
          </p:cNvSpPr>
          <p:nvPr>
            <p:ph type="sldNum" sz="quarter" idx="12"/>
          </p:nvPr>
        </p:nvSpPr>
        <p:spPr/>
        <p:txBody>
          <a:bodyPr/>
          <a:lstStyle/>
          <a:p>
            <a:fld id="{2C400E9A-B8F3-43AB-86EF-682B1B7FE67D}" type="slidenum">
              <a:rPr lang="en-GB" smtClean="0"/>
              <a:t>‹#›</a:t>
            </a:fld>
            <a:endParaRPr lang="en-GB"/>
          </a:p>
        </p:txBody>
      </p:sp>
    </p:spTree>
    <p:extLst>
      <p:ext uri="{BB962C8B-B14F-4D97-AF65-F5344CB8AC3E}">
        <p14:creationId xmlns:p14="http://schemas.microsoft.com/office/powerpoint/2010/main" val="3418475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2CF49B-FDBB-455A-BC33-F29F7892B3D7}" type="datetime1">
              <a:rPr lang="en-GB" smtClean="0"/>
              <a:t>12/12/2014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FONT Meeting 12/12/2014</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400E9A-B8F3-43AB-86EF-682B1B7FE67D}" type="slidenum">
              <a:rPr lang="en-GB" smtClean="0"/>
              <a:t>‹#›</a:t>
            </a:fld>
            <a:endParaRPr lang="en-GB"/>
          </a:p>
        </p:txBody>
      </p:sp>
    </p:spTree>
    <p:extLst>
      <p:ext uri="{BB962C8B-B14F-4D97-AF65-F5344CB8AC3E}">
        <p14:creationId xmlns:p14="http://schemas.microsoft.com/office/powerpoint/2010/main" val="42356560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34.png"/><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3.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png"/><Relationship Id="rId4" Type="http://schemas.openxmlformats.org/officeDocument/2006/relationships/image" Target="../media/image3.png"/></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45.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4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Status of Phase </a:t>
            </a:r>
            <a:r>
              <a:rPr lang="en-GB" dirty="0" err="1" smtClean="0"/>
              <a:t>Feedforward</a:t>
            </a:r>
            <a:r>
              <a:rPr lang="en-GB" dirty="0" smtClean="0"/>
              <a:t> Tests</a:t>
            </a:r>
            <a:endParaRPr lang="en-GB" dirty="0"/>
          </a:p>
        </p:txBody>
      </p:sp>
      <p:sp>
        <p:nvSpPr>
          <p:cNvPr id="3" name="Subtitle 2"/>
          <p:cNvSpPr>
            <a:spLocks noGrp="1"/>
          </p:cNvSpPr>
          <p:nvPr>
            <p:ph type="subTitle" idx="1"/>
          </p:nvPr>
        </p:nvSpPr>
        <p:spPr/>
        <p:txBody>
          <a:bodyPr/>
          <a:lstStyle/>
          <a:p>
            <a:r>
              <a:rPr lang="en-GB" dirty="0" smtClean="0"/>
              <a:t>Jack Roberts</a:t>
            </a:r>
          </a:p>
        </p:txBody>
      </p:sp>
      <p:sp>
        <p:nvSpPr>
          <p:cNvPr id="4" name="Date Placeholder 3"/>
          <p:cNvSpPr>
            <a:spLocks noGrp="1"/>
          </p:cNvSpPr>
          <p:nvPr>
            <p:ph type="dt" sz="half" idx="10"/>
          </p:nvPr>
        </p:nvSpPr>
        <p:spPr/>
        <p:txBody>
          <a:bodyPr/>
          <a:lstStyle/>
          <a:p>
            <a:fld id="{45FE709E-8382-4E5E-B151-6984E7ED5E5D}" type="datetime1">
              <a:rPr lang="en-GB" smtClean="0"/>
              <a:t>12/12/2014</a:t>
            </a:fld>
            <a:endParaRPr lang="en-GB"/>
          </a:p>
        </p:txBody>
      </p:sp>
      <p:sp>
        <p:nvSpPr>
          <p:cNvPr id="5" name="Footer Placeholder 4"/>
          <p:cNvSpPr>
            <a:spLocks noGrp="1"/>
          </p:cNvSpPr>
          <p:nvPr>
            <p:ph type="ftr" sz="quarter" idx="11"/>
          </p:nvPr>
        </p:nvSpPr>
        <p:spPr/>
        <p:txBody>
          <a:bodyPr/>
          <a:lstStyle/>
          <a:p>
            <a:r>
              <a:rPr lang="en-GB" smtClean="0"/>
              <a:t>FONT Meeting 12/12/2014</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1</a:t>
            </a:fld>
            <a:endParaRPr lang="en-GB"/>
          </a:p>
        </p:txBody>
      </p:sp>
    </p:spTree>
    <p:extLst>
      <p:ext uri="{BB962C8B-B14F-4D97-AF65-F5344CB8AC3E}">
        <p14:creationId xmlns:p14="http://schemas.microsoft.com/office/powerpoint/2010/main" val="26556694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60"/>
            <a:ext cx="8229600" cy="1143000"/>
          </a:xfrm>
        </p:spPr>
        <p:txBody>
          <a:bodyPr/>
          <a:lstStyle/>
          <a:p>
            <a:r>
              <a:rPr lang="en-GB" dirty="0" smtClean="0"/>
              <a:t>4</a:t>
            </a:r>
            <a:r>
              <a:rPr lang="en-GB" baseline="30000" dirty="0" smtClean="0"/>
              <a:t>th</a:t>
            </a:r>
            <a:r>
              <a:rPr lang="en-GB" dirty="0" smtClean="0"/>
              <a:t> Dec</a:t>
            </a:r>
            <a:endParaRPr lang="en-GB" dirty="0"/>
          </a:p>
        </p:txBody>
      </p:sp>
      <p:pic>
        <p:nvPicPr>
          <p:cNvPr id="4" name="Picture 6" descr="http://elogbook/eLogbook/attach_reader?attach_id=1401454"/>
          <p:cNvPicPr>
            <a:picLocks noChangeAspect="1" noChangeArrowheads="1"/>
          </p:cNvPicPr>
          <p:nvPr/>
        </p:nvPicPr>
        <p:blipFill rotWithShape="1">
          <a:blip r:embed="rId2">
            <a:extLst>
              <a:ext uri="{28A0092B-C50C-407E-A947-70E740481C1C}">
                <a14:useLocalDpi xmlns:a14="http://schemas.microsoft.com/office/drawing/2010/main" val="0"/>
              </a:ext>
            </a:extLst>
          </a:blip>
          <a:srcRect l="8897" t="17145" r="4796" b="2636"/>
          <a:stretch/>
        </p:blipFill>
        <p:spPr bwMode="auto">
          <a:xfrm>
            <a:off x="741064" y="908720"/>
            <a:ext cx="7159201" cy="270861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http://elogbook/eLogbook/attach_reader?attach_id=1401455"/>
          <p:cNvPicPr>
            <a:picLocks noChangeAspect="1" noChangeArrowheads="1"/>
          </p:cNvPicPr>
          <p:nvPr/>
        </p:nvPicPr>
        <p:blipFill rotWithShape="1">
          <a:blip r:embed="rId3">
            <a:extLst>
              <a:ext uri="{28A0092B-C50C-407E-A947-70E740481C1C}">
                <a14:useLocalDpi xmlns:a14="http://schemas.microsoft.com/office/drawing/2010/main" val="0"/>
              </a:ext>
            </a:extLst>
          </a:blip>
          <a:srcRect l="8499" t="17590" r="7520"/>
          <a:stretch/>
        </p:blipFill>
        <p:spPr bwMode="auto">
          <a:xfrm>
            <a:off x="741063" y="3717032"/>
            <a:ext cx="7159201" cy="275953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0" y="0"/>
            <a:ext cx="2808312" cy="369332"/>
          </a:xfrm>
          <a:prstGeom prst="rect">
            <a:avLst/>
          </a:prstGeom>
          <a:noFill/>
        </p:spPr>
        <p:txBody>
          <a:bodyPr wrap="square" rtlCol="0">
            <a:spAutoFit/>
          </a:bodyPr>
          <a:lstStyle/>
          <a:p>
            <a:r>
              <a:rPr lang="en-GB" dirty="0" smtClean="0"/>
              <a:t>Bad Mon3-PETS correlation.</a:t>
            </a:r>
            <a:endParaRPr lang="en-GB" dirty="0"/>
          </a:p>
        </p:txBody>
      </p:sp>
      <p:sp>
        <p:nvSpPr>
          <p:cNvPr id="7" name="Date Placeholder 6"/>
          <p:cNvSpPr>
            <a:spLocks noGrp="1"/>
          </p:cNvSpPr>
          <p:nvPr>
            <p:ph type="dt" sz="half" idx="10"/>
          </p:nvPr>
        </p:nvSpPr>
        <p:spPr/>
        <p:txBody>
          <a:bodyPr/>
          <a:lstStyle/>
          <a:p>
            <a:fld id="{AE9E9860-0B2B-4F4D-A9AA-588DDDAB76B4}" type="datetime1">
              <a:rPr lang="en-GB" smtClean="0"/>
              <a:t>12/12/2014</a:t>
            </a:fld>
            <a:endParaRPr lang="en-GB"/>
          </a:p>
        </p:txBody>
      </p:sp>
      <p:sp>
        <p:nvSpPr>
          <p:cNvPr id="8" name="Footer Placeholder 7"/>
          <p:cNvSpPr>
            <a:spLocks noGrp="1"/>
          </p:cNvSpPr>
          <p:nvPr>
            <p:ph type="ftr" sz="quarter" idx="11"/>
          </p:nvPr>
        </p:nvSpPr>
        <p:spPr/>
        <p:txBody>
          <a:bodyPr/>
          <a:lstStyle/>
          <a:p>
            <a:r>
              <a:rPr lang="en-GB" smtClean="0"/>
              <a:t>FONT Meeting 12/12/2014</a:t>
            </a:r>
            <a:endParaRPr lang="en-GB"/>
          </a:p>
        </p:txBody>
      </p:sp>
      <p:sp>
        <p:nvSpPr>
          <p:cNvPr id="9" name="Slide Number Placeholder 8"/>
          <p:cNvSpPr>
            <a:spLocks noGrp="1"/>
          </p:cNvSpPr>
          <p:nvPr>
            <p:ph type="sldNum" sz="quarter" idx="12"/>
          </p:nvPr>
        </p:nvSpPr>
        <p:spPr/>
        <p:txBody>
          <a:bodyPr/>
          <a:lstStyle/>
          <a:p>
            <a:fld id="{2C400E9A-B8F3-43AB-86EF-682B1B7FE67D}" type="slidenum">
              <a:rPr lang="en-GB" smtClean="0"/>
              <a:t>10</a:t>
            </a:fld>
            <a:endParaRPr lang="en-GB"/>
          </a:p>
        </p:txBody>
      </p:sp>
    </p:spTree>
    <p:extLst>
      <p:ext uri="{BB962C8B-B14F-4D97-AF65-F5344CB8AC3E}">
        <p14:creationId xmlns:p14="http://schemas.microsoft.com/office/powerpoint/2010/main" val="32468550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648072"/>
          </a:xfrm>
        </p:spPr>
        <p:txBody>
          <a:bodyPr>
            <a:normAutofit fontScale="90000"/>
          </a:bodyPr>
          <a:lstStyle/>
          <a:p>
            <a:r>
              <a:rPr lang="en-GB" dirty="0" smtClean="0"/>
              <a:t>5</a:t>
            </a:r>
            <a:r>
              <a:rPr lang="en-GB" baseline="30000" dirty="0" smtClean="0"/>
              <a:t>th</a:t>
            </a:r>
            <a:r>
              <a:rPr lang="en-GB" dirty="0" smtClean="0"/>
              <a:t> Dec</a:t>
            </a:r>
            <a:endParaRPr lang="en-GB" dirty="0"/>
          </a:p>
        </p:txBody>
      </p:sp>
      <p:sp>
        <p:nvSpPr>
          <p:cNvPr id="3" name="Content Placeholder 2"/>
          <p:cNvSpPr>
            <a:spLocks noGrp="1"/>
          </p:cNvSpPr>
          <p:nvPr>
            <p:ph idx="1"/>
          </p:nvPr>
        </p:nvSpPr>
        <p:spPr/>
        <p:txBody>
          <a:bodyPr/>
          <a:lstStyle/>
          <a:p>
            <a:endParaRPr lang="en-GB" dirty="0"/>
          </a:p>
        </p:txBody>
      </p:sp>
      <p:pic>
        <p:nvPicPr>
          <p:cNvPr id="4" name="Picture 2" descr="http://elogbook/eLogbook/attach_reader?attach_id=1401618"/>
          <p:cNvPicPr>
            <a:picLocks noChangeAspect="1" noChangeArrowheads="1"/>
          </p:cNvPicPr>
          <p:nvPr/>
        </p:nvPicPr>
        <p:blipFill rotWithShape="1">
          <a:blip r:embed="rId2">
            <a:extLst>
              <a:ext uri="{28A0092B-C50C-407E-A947-70E740481C1C}">
                <a14:useLocalDpi xmlns:a14="http://schemas.microsoft.com/office/drawing/2010/main" val="0"/>
              </a:ext>
            </a:extLst>
          </a:blip>
          <a:srcRect l="9471" t="17732"/>
          <a:stretch/>
        </p:blipFill>
        <p:spPr bwMode="auto">
          <a:xfrm>
            <a:off x="827584" y="3653121"/>
            <a:ext cx="7416824" cy="287222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elogbook/eLogbook/attach_reader?attach_id=1401619"/>
          <p:cNvPicPr>
            <a:picLocks noChangeAspect="1" noChangeArrowheads="1"/>
          </p:cNvPicPr>
          <p:nvPr/>
        </p:nvPicPr>
        <p:blipFill rotWithShape="1">
          <a:blip r:embed="rId3">
            <a:extLst>
              <a:ext uri="{28A0092B-C50C-407E-A947-70E740481C1C}">
                <a14:useLocalDpi xmlns:a14="http://schemas.microsoft.com/office/drawing/2010/main" val="0"/>
              </a:ext>
            </a:extLst>
          </a:blip>
          <a:srcRect l="9677" t="17006" b="3364"/>
          <a:stretch/>
        </p:blipFill>
        <p:spPr bwMode="auto">
          <a:xfrm>
            <a:off x="736238" y="628785"/>
            <a:ext cx="7599515" cy="287222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531" y="0"/>
            <a:ext cx="3419872" cy="646331"/>
          </a:xfrm>
          <a:prstGeom prst="rect">
            <a:avLst/>
          </a:prstGeom>
          <a:noFill/>
        </p:spPr>
        <p:txBody>
          <a:bodyPr wrap="square" rtlCol="0">
            <a:spAutoFit/>
          </a:bodyPr>
          <a:lstStyle/>
          <a:p>
            <a:r>
              <a:rPr lang="en-GB" dirty="0" smtClean="0"/>
              <a:t>Large Mon1-Mon3 correlation but huge jitter.</a:t>
            </a:r>
            <a:endParaRPr lang="en-GB" dirty="0"/>
          </a:p>
        </p:txBody>
      </p:sp>
      <p:sp>
        <p:nvSpPr>
          <p:cNvPr id="8" name="Date Placeholder 7"/>
          <p:cNvSpPr>
            <a:spLocks noGrp="1"/>
          </p:cNvSpPr>
          <p:nvPr>
            <p:ph type="dt" sz="half" idx="10"/>
          </p:nvPr>
        </p:nvSpPr>
        <p:spPr/>
        <p:txBody>
          <a:bodyPr/>
          <a:lstStyle/>
          <a:p>
            <a:fld id="{FCD87C60-3672-41E6-A077-A7D93C58B410}" type="datetime1">
              <a:rPr lang="en-GB" smtClean="0"/>
              <a:t>12/12/2014</a:t>
            </a:fld>
            <a:endParaRPr lang="en-GB"/>
          </a:p>
        </p:txBody>
      </p:sp>
      <p:sp>
        <p:nvSpPr>
          <p:cNvPr id="9" name="Footer Placeholder 8"/>
          <p:cNvSpPr>
            <a:spLocks noGrp="1"/>
          </p:cNvSpPr>
          <p:nvPr>
            <p:ph type="ftr" sz="quarter" idx="11"/>
          </p:nvPr>
        </p:nvSpPr>
        <p:spPr/>
        <p:txBody>
          <a:bodyPr/>
          <a:lstStyle/>
          <a:p>
            <a:r>
              <a:rPr lang="en-GB" smtClean="0"/>
              <a:t>FONT Meeting 12/12/2014</a:t>
            </a:r>
            <a:endParaRPr lang="en-GB"/>
          </a:p>
        </p:txBody>
      </p:sp>
      <p:sp>
        <p:nvSpPr>
          <p:cNvPr id="10" name="Slide Number Placeholder 9"/>
          <p:cNvSpPr>
            <a:spLocks noGrp="1"/>
          </p:cNvSpPr>
          <p:nvPr>
            <p:ph type="sldNum" sz="quarter" idx="12"/>
          </p:nvPr>
        </p:nvSpPr>
        <p:spPr/>
        <p:txBody>
          <a:bodyPr/>
          <a:lstStyle/>
          <a:p>
            <a:fld id="{2C400E9A-B8F3-43AB-86EF-682B1B7FE67D}" type="slidenum">
              <a:rPr lang="en-GB" smtClean="0"/>
              <a:t>11</a:t>
            </a:fld>
            <a:endParaRPr lang="en-GB"/>
          </a:p>
        </p:txBody>
      </p:sp>
    </p:spTree>
    <p:extLst>
      <p:ext uri="{BB962C8B-B14F-4D97-AF65-F5344CB8AC3E}">
        <p14:creationId xmlns:p14="http://schemas.microsoft.com/office/powerpoint/2010/main" val="4195752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864096"/>
          </a:xfrm>
        </p:spPr>
        <p:txBody>
          <a:bodyPr/>
          <a:lstStyle/>
          <a:p>
            <a:r>
              <a:rPr lang="en-GB" dirty="0" smtClean="0"/>
              <a:t>5</a:t>
            </a:r>
            <a:r>
              <a:rPr lang="en-GB" baseline="30000" dirty="0" smtClean="0"/>
              <a:t>th</a:t>
            </a:r>
            <a:r>
              <a:rPr lang="en-GB" dirty="0" smtClean="0"/>
              <a:t> Dec</a:t>
            </a:r>
            <a:endParaRPr lang="en-GB" dirty="0"/>
          </a:p>
        </p:txBody>
      </p:sp>
      <p:sp>
        <p:nvSpPr>
          <p:cNvPr id="3" name="Content Placeholder 2"/>
          <p:cNvSpPr>
            <a:spLocks noGrp="1"/>
          </p:cNvSpPr>
          <p:nvPr>
            <p:ph idx="1"/>
          </p:nvPr>
        </p:nvSpPr>
        <p:spPr/>
        <p:txBody>
          <a:bodyPr/>
          <a:lstStyle/>
          <a:p>
            <a:endParaRPr lang="en-GB" dirty="0"/>
          </a:p>
        </p:txBody>
      </p:sp>
      <p:pic>
        <p:nvPicPr>
          <p:cNvPr id="4" name="Picture 12" descr="http://elogbook/eLogbook/attach_reader?attach_id=1401846"/>
          <p:cNvPicPr>
            <a:picLocks noChangeAspect="1" noChangeArrowheads="1"/>
          </p:cNvPicPr>
          <p:nvPr/>
        </p:nvPicPr>
        <p:blipFill rotWithShape="1">
          <a:blip r:embed="rId2">
            <a:extLst>
              <a:ext uri="{28A0092B-C50C-407E-A947-70E740481C1C}">
                <a14:useLocalDpi xmlns:a14="http://schemas.microsoft.com/office/drawing/2010/main" val="0"/>
              </a:ext>
            </a:extLst>
          </a:blip>
          <a:srcRect l="9161" t="17018" r="8342"/>
          <a:stretch/>
        </p:blipFill>
        <p:spPr bwMode="auto">
          <a:xfrm>
            <a:off x="895170" y="3624133"/>
            <a:ext cx="6989198" cy="275719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4" descr="http://elogbook/eLogbook/attach_reader?attach_id=1401847"/>
          <p:cNvPicPr>
            <a:picLocks noChangeAspect="1" noChangeArrowheads="1"/>
          </p:cNvPicPr>
          <p:nvPr/>
        </p:nvPicPr>
        <p:blipFill rotWithShape="1">
          <a:blip r:embed="rId3">
            <a:extLst>
              <a:ext uri="{28A0092B-C50C-407E-A947-70E740481C1C}">
                <a14:useLocalDpi xmlns:a14="http://schemas.microsoft.com/office/drawing/2010/main" val="0"/>
              </a:ext>
            </a:extLst>
          </a:blip>
          <a:srcRect l="8819" t="17093" r="7507" b="1836"/>
          <a:stretch/>
        </p:blipFill>
        <p:spPr bwMode="auto">
          <a:xfrm>
            <a:off x="895170" y="957483"/>
            <a:ext cx="6989198" cy="268754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531" y="0"/>
            <a:ext cx="3419872" cy="646331"/>
          </a:xfrm>
          <a:prstGeom prst="rect">
            <a:avLst/>
          </a:prstGeom>
          <a:noFill/>
        </p:spPr>
        <p:txBody>
          <a:bodyPr wrap="square" rtlCol="0">
            <a:spAutoFit/>
          </a:bodyPr>
          <a:lstStyle/>
          <a:p>
            <a:r>
              <a:rPr lang="en-GB" dirty="0" smtClean="0"/>
              <a:t>Low Mon1-Mon3 correlation but high Mon3-PETS correlation.</a:t>
            </a:r>
            <a:endParaRPr lang="en-GB" dirty="0"/>
          </a:p>
        </p:txBody>
      </p:sp>
      <p:sp>
        <p:nvSpPr>
          <p:cNvPr id="7" name="Date Placeholder 6"/>
          <p:cNvSpPr>
            <a:spLocks noGrp="1"/>
          </p:cNvSpPr>
          <p:nvPr>
            <p:ph type="dt" sz="half" idx="10"/>
          </p:nvPr>
        </p:nvSpPr>
        <p:spPr/>
        <p:txBody>
          <a:bodyPr/>
          <a:lstStyle/>
          <a:p>
            <a:fld id="{61576036-AF4B-4A94-8778-3E391BEE5A19}" type="datetime1">
              <a:rPr lang="en-GB" smtClean="0"/>
              <a:t>12/12/2014</a:t>
            </a:fld>
            <a:endParaRPr lang="en-GB"/>
          </a:p>
        </p:txBody>
      </p:sp>
      <p:sp>
        <p:nvSpPr>
          <p:cNvPr id="8" name="Footer Placeholder 7"/>
          <p:cNvSpPr>
            <a:spLocks noGrp="1"/>
          </p:cNvSpPr>
          <p:nvPr>
            <p:ph type="ftr" sz="quarter" idx="11"/>
          </p:nvPr>
        </p:nvSpPr>
        <p:spPr/>
        <p:txBody>
          <a:bodyPr/>
          <a:lstStyle/>
          <a:p>
            <a:r>
              <a:rPr lang="en-GB" smtClean="0"/>
              <a:t>FONT Meeting 12/12/2014</a:t>
            </a:r>
            <a:endParaRPr lang="en-GB"/>
          </a:p>
        </p:txBody>
      </p:sp>
      <p:sp>
        <p:nvSpPr>
          <p:cNvPr id="9" name="Slide Number Placeholder 8"/>
          <p:cNvSpPr>
            <a:spLocks noGrp="1"/>
          </p:cNvSpPr>
          <p:nvPr>
            <p:ph type="sldNum" sz="quarter" idx="12"/>
          </p:nvPr>
        </p:nvSpPr>
        <p:spPr/>
        <p:txBody>
          <a:bodyPr/>
          <a:lstStyle/>
          <a:p>
            <a:fld id="{2C400E9A-B8F3-43AB-86EF-682B1B7FE67D}" type="slidenum">
              <a:rPr lang="en-GB" smtClean="0"/>
              <a:t>12</a:t>
            </a:fld>
            <a:endParaRPr lang="en-GB"/>
          </a:p>
        </p:txBody>
      </p:sp>
    </p:spTree>
    <p:extLst>
      <p:ext uri="{BB962C8B-B14F-4D97-AF65-F5344CB8AC3E}">
        <p14:creationId xmlns:p14="http://schemas.microsoft.com/office/powerpoint/2010/main" val="25581077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GB" dirty="0" smtClean="0"/>
              <a:t>Effect of R56 in TL1 on Phase in TBL</a:t>
            </a:r>
            <a:endParaRPr lang="en-GB" dirty="0"/>
          </a:p>
        </p:txBody>
      </p:sp>
      <p:pic>
        <p:nvPicPr>
          <p:cNvPr id="14338" name="Picture 2" descr="\\cern.ch\dfs\Users\j\jarobert\Documents\My Pictures\ctf3layout.pn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317528" y="3068960"/>
            <a:ext cx="4680520" cy="3548136"/>
          </a:xfrm>
          <a:prstGeom prst="rect">
            <a:avLst/>
          </a:prstGeom>
          <a:noFill/>
          <a:extLst>
            <a:ext uri="{909E8E84-426E-40DD-AFC4-6F175D3DCCD1}">
              <a14:hiddenFill xmlns:a14="http://schemas.microsoft.com/office/drawing/2010/main">
                <a:solidFill>
                  <a:srgbClr val="FFFFFF"/>
                </a:solidFill>
              </a14:hiddenFill>
            </a:ext>
          </a:extLst>
        </p:spPr>
      </p:pic>
      <p:sp>
        <p:nvSpPr>
          <p:cNvPr id="5" name="Oval 4"/>
          <p:cNvSpPr/>
          <p:nvPr/>
        </p:nvSpPr>
        <p:spPr>
          <a:xfrm>
            <a:off x="4578890" y="3356992"/>
            <a:ext cx="733860" cy="543344"/>
          </a:xfrm>
          <a:prstGeom prst="ellipse">
            <a:avLst/>
          </a:prstGeom>
          <a:noFill/>
          <a:ln w="952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5348623" y="4457732"/>
            <a:ext cx="733860" cy="543344"/>
          </a:xfrm>
          <a:prstGeom prst="ellipse">
            <a:avLst/>
          </a:prstGeom>
          <a:noFill/>
          <a:ln w="952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4290858" y="5621960"/>
            <a:ext cx="733860" cy="543344"/>
          </a:xfrm>
          <a:prstGeom prst="ellipse">
            <a:avLst/>
          </a:prstGeom>
          <a:noFill/>
          <a:ln w="952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21030" y="1145148"/>
            <a:ext cx="8571450" cy="1754326"/>
          </a:xfrm>
          <a:prstGeom prst="rect">
            <a:avLst/>
          </a:prstGeom>
          <a:noFill/>
        </p:spPr>
        <p:txBody>
          <a:bodyPr wrap="square" rtlCol="0">
            <a:spAutoFit/>
          </a:bodyPr>
          <a:lstStyle/>
          <a:p>
            <a:pPr marL="285750" indent="-285750">
              <a:buFont typeface="Arial" panose="020B0604020202020204" pitchFamily="34" charset="0"/>
              <a:buChar char="•"/>
            </a:pPr>
            <a:r>
              <a:rPr lang="en-GB" dirty="0" smtClean="0"/>
              <a:t>Phase </a:t>
            </a:r>
            <a:r>
              <a:rPr lang="en-GB" dirty="0" err="1" smtClean="0"/>
              <a:t>feedforward</a:t>
            </a:r>
            <a:r>
              <a:rPr lang="en-GB" dirty="0" smtClean="0"/>
              <a:t> optics has non-zero R56 of -0.2 (relates phase to energy).</a:t>
            </a:r>
          </a:p>
          <a:p>
            <a:pPr marL="285750" indent="-285750">
              <a:buFont typeface="Arial" panose="020B0604020202020204" pitchFamily="34" charset="0"/>
              <a:buChar char="•"/>
            </a:pPr>
            <a:r>
              <a:rPr lang="en-GB" dirty="0" smtClean="0"/>
              <a:t>Any energy jitter can amplify/effect the phase jitter/shape in TL2 (correction) and TBL (last phase measurement). </a:t>
            </a:r>
          </a:p>
          <a:p>
            <a:pPr marL="285750" indent="-285750">
              <a:buFont typeface="Arial" panose="020B0604020202020204" pitchFamily="34" charset="0"/>
              <a:buChar char="•"/>
            </a:pPr>
            <a:r>
              <a:rPr lang="en-GB" dirty="0" smtClean="0"/>
              <a:t>TL1 is nominally R56 = 0.</a:t>
            </a:r>
          </a:p>
          <a:p>
            <a:pPr marL="285750" indent="-285750">
              <a:buFont typeface="Arial" panose="020B0604020202020204" pitchFamily="34" charset="0"/>
              <a:buChar char="•"/>
            </a:pPr>
            <a:r>
              <a:rPr lang="en-GB" dirty="0" smtClean="0"/>
              <a:t>Have tried varying the R56 in TL1 to compensate for the R56 in TL2 and the rest of the machine.</a:t>
            </a:r>
          </a:p>
        </p:txBody>
      </p:sp>
      <p:sp>
        <p:nvSpPr>
          <p:cNvPr id="10" name="Date Placeholder 9"/>
          <p:cNvSpPr>
            <a:spLocks noGrp="1"/>
          </p:cNvSpPr>
          <p:nvPr>
            <p:ph type="dt" sz="half" idx="10"/>
          </p:nvPr>
        </p:nvSpPr>
        <p:spPr/>
        <p:txBody>
          <a:bodyPr/>
          <a:lstStyle/>
          <a:p>
            <a:fld id="{B13F7CE0-F7F9-47F0-BABC-EF9BFE0F1DE5}" type="datetime1">
              <a:rPr lang="en-GB" smtClean="0"/>
              <a:t>12/12/2014</a:t>
            </a:fld>
            <a:endParaRPr lang="en-GB"/>
          </a:p>
        </p:txBody>
      </p:sp>
      <p:sp>
        <p:nvSpPr>
          <p:cNvPr id="11" name="Footer Placeholder 10"/>
          <p:cNvSpPr>
            <a:spLocks noGrp="1"/>
          </p:cNvSpPr>
          <p:nvPr>
            <p:ph type="ftr" sz="quarter" idx="11"/>
          </p:nvPr>
        </p:nvSpPr>
        <p:spPr/>
        <p:txBody>
          <a:bodyPr/>
          <a:lstStyle/>
          <a:p>
            <a:r>
              <a:rPr lang="en-GB" smtClean="0"/>
              <a:t>FONT Meeting 12/12/2014</a:t>
            </a:r>
            <a:endParaRPr lang="en-GB"/>
          </a:p>
        </p:txBody>
      </p:sp>
      <p:sp>
        <p:nvSpPr>
          <p:cNvPr id="12" name="Slide Number Placeholder 11"/>
          <p:cNvSpPr>
            <a:spLocks noGrp="1"/>
          </p:cNvSpPr>
          <p:nvPr>
            <p:ph type="sldNum" sz="quarter" idx="12"/>
          </p:nvPr>
        </p:nvSpPr>
        <p:spPr/>
        <p:txBody>
          <a:bodyPr/>
          <a:lstStyle/>
          <a:p>
            <a:fld id="{2C400E9A-B8F3-43AB-86EF-682B1B7FE67D}" type="slidenum">
              <a:rPr lang="en-GB" smtClean="0"/>
              <a:t>13</a:t>
            </a:fld>
            <a:endParaRPr lang="en-GB"/>
          </a:p>
        </p:txBody>
      </p:sp>
    </p:spTree>
    <p:extLst>
      <p:ext uri="{BB962C8B-B14F-4D97-AF65-F5344CB8AC3E}">
        <p14:creationId xmlns:p14="http://schemas.microsoft.com/office/powerpoint/2010/main" val="13608324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GB" dirty="0" smtClean="0"/>
              <a:t>Effect of R56 in TL1 on Phase in TBL</a:t>
            </a:r>
            <a:endParaRPr lang="en-GB" dirty="0"/>
          </a:p>
        </p:txBody>
      </p:sp>
      <p:sp>
        <p:nvSpPr>
          <p:cNvPr id="3" name="Content Placeholder 2"/>
          <p:cNvSpPr>
            <a:spLocks noGrp="1"/>
          </p:cNvSpPr>
          <p:nvPr>
            <p:ph idx="1"/>
          </p:nvPr>
        </p:nvSpPr>
        <p:spPr>
          <a:xfrm>
            <a:off x="539552" y="4879923"/>
            <a:ext cx="8229600" cy="1152128"/>
          </a:xfrm>
        </p:spPr>
        <p:txBody>
          <a:bodyPr>
            <a:normAutofit fontScale="92500" lnSpcReduction="20000"/>
          </a:bodyPr>
          <a:lstStyle/>
          <a:p>
            <a:r>
              <a:rPr lang="en-GB" sz="2000" dirty="0" smtClean="0"/>
              <a:t>Change in mean phase (pulse to pulse energy jitter).</a:t>
            </a:r>
          </a:p>
          <a:p>
            <a:r>
              <a:rPr lang="en-GB" sz="2000" dirty="0" smtClean="0"/>
              <a:t>Change in phase slope (energy variation along the pulse).</a:t>
            </a:r>
          </a:p>
          <a:p>
            <a:r>
              <a:rPr lang="en-GB" sz="2000" dirty="0" smtClean="0"/>
              <a:t>Just one plot but a lot of data taken and attempts to improve the stability of the phase in TBL.</a:t>
            </a:r>
            <a:endParaRPr lang="en-GB" sz="2000" dirty="0"/>
          </a:p>
        </p:txBody>
      </p:sp>
      <p:pic>
        <p:nvPicPr>
          <p:cNvPr id="8194" name="Picture 2" descr="http://elogbook/eLogbook/attach_reader?attach_id=140336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908720"/>
            <a:ext cx="4718047" cy="3981020"/>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fld id="{DD646703-2552-446A-BC64-B537C9F8BEC8}" type="datetime1">
              <a:rPr lang="en-GB" smtClean="0"/>
              <a:t>12/12/2014</a:t>
            </a:fld>
            <a:endParaRPr lang="en-GB"/>
          </a:p>
        </p:txBody>
      </p:sp>
      <p:sp>
        <p:nvSpPr>
          <p:cNvPr id="5" name="Footer Placeholder 4"/>
          <p:cNvSpPr>
            <a:spLocks noGrp="1"/>
          </p:cNvSpPr>
          <p:nvPr>
            <p:ph type="ftr" sz="quarter" idx="11"/>
          </p:nvPr>
        </p:nvSpPr>
        <p:spPr/>
        <p:txBody>
          <a:bodyPr/>
          <a:lstStyle/>
          <a:p>
            <a:r>
              <a:rPr lang="en-GB" smtClean="0"/>
              <a:t>FONT Meeting 12/12/2014</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14</a:t>
            </a:fld>
            <a:endParaRPr lang="en-GB"/>
          </a:p>
        </p:txBody>
      </p:sp>
    </p:spTree>
    <p:extLst>
      <p:ext uri="{BB962C8B-B14F-4D97-AF65-F5344CB8AC3E}">
        <p14:creationId xmlns:p14="http://schemas.microsoft.com/office/powerpoint/2010/main" val="37908100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9144000" cy="1143000"/>
          </a:xfrm>
        </p:spPr>
        <p:txBody>
          <a:bodyPr>
            <a:noAutofit/>
          </a:bodyPr>
          <a:lstStyle/>
          <a:p>
            <a:r>
              <a:rPr lang="en-GB" sz="4000" dirty="0" smtClean="0"/>
              <a:t>Relative Kicker Timing </a:t>
            </a:r>
            <a:br>
              <a:rPr lang="en-GB" sz="4000" dirty="0" smtClean="0"/>
            </a:br>
            <a:r>
              <a:rPr lang="en-GB" sz="4000" dirty="0" smtClean="0"/>
              <a:t>(K1/K2 Trig Out Delay Scan)</a:t>
            </a:r>
            <a:endParaRPr lang="en-GB" sz="4000" dirty="0"/>
          </a:p>
        </p:txBody>
      </p:sp>
      <p:sp>
        <p:nvSpPr>
          <p:cNvPr id="3" name="Content Placeholder 2"/>
          <p:cNvSpPr>
            <a:spLocks noGrp="1"/>
          </p:cNvSpPr>
          <p:nvPr>
            <p:ph idx="1"/>
          </p:nvPr>
        </p:nvSpPr>
        <p:spPr>
          <a:xfrm>
            <a:off x="457200" y="1340768"/>
            <a:ext cx="8229600" cy="4968552"/>
          </a:xfrm>
        </p:spPr>
        <p:txBody>
          <a:bodyPr>
            <a:normAutofit lnSpcReduction="10000"/>
          </a:bodyPr>
          <a:lstStyle/>
          <a:p>
            <a:r>
              <a:rPr lang="en-GB" sz="2800" dirty="0" smtClean="0"/>
              <a:t>Performed different configurations of constant kicks to identify the region in which we were kicking and to check whether K1 and K2 need different trig out times relative to each other.</a:t>
            </a:r>
          </a:p>
          <a:p>
            <a:endParaRPr lang="en-GB" sz="2800" dirty="0" smtClean="0"/>
          </a:p>
          <a:p>
            <a:r>
              <a:rPr lang="en-GB" sz="2800" dirty="0" smtClean="0"/>
              <a:t>Kick short pulse: Gated output from sample 375 to sample 435 on FONT5 board.</a:t>
            </a:r>
          </a:p>
          <a:p>
            <a:endParaRPr lang="en-GB" sz="2800" dirty="0"/>
          </a:p>
          <a:p>
            <a:r>
              <a:rPr lang="en-GB" sz="2800" dirty="0" smtClean="0"/>
              <a:t> +/- 800 counts to use full range of amplifier.</a:t>
            </a:r>
          </a:p>
          <a:p>
            <a:endParaRPr lang="en-GB" sz="2800" dirty="0"/>
          </a:p>
          <a:p>
            <a:r>
              <a:rPr lang="en-GB" sz="2800" dirty="0" smtClean="0"/>
              <a:t>Looking at one of the first BPMs after the chicane.</a:t>
            </a:r>
          </a:p>
          <a:p>
            <a:endParaRPr lang="en-GB" sz="2800" dirty="0"/>
          </a:p>
        </p:txBody>
      </p:sp>
      <p:sp>
        <p:nvSpPr>
          <p:cNvPr id="4" name="Date Placeholder 3"/>
          <p:cNvSpPr>
            <a:spLocks noGrp="1"/>
          </p:cNvSpPr>
          <p:nvPr>
            <p:ph type="dt" sz="half" idx="10"/>
          </p:nvPr>
        </p:nvSpPr>
        <p:spPr/>
        <p:txBody>
          <a:bodyPr/>
          <a:lstStyle/>
          <a:p>
            <a:fld id="{F1529EBD-2718-43E6-82C3-E6BE69CCA309}" type="datetime1">
              <a:rPr lang="en-GB" smtClean="0"/>
              <a:t>12/12/2014</a:t>
            </a:fld>
            <a:endParaRPr lang="en-GB"/>
          </a:p>
        </p:txBody>
      </p:sp>
      <p:sp>
        <p:nvSpPr>
          <p:cNvPr id="5" name="Footer Placeholder 4"/>
          <p:cNvSpPr>
            <a:spLocks noGrp="1"/>
          </p:cNvSpPr>
          <p:nvPr>
            <p:ph type="ftr" sz="quarter" idx="11"/>
          </p:nvPr>
        </p:nvSpPr>
        <p:spPr/>
        <p:txBody>
          <a:bodyPr/>
          <a:lstStyle/>
          <a:p>
            <a:r>
              <a:rPr lang="en-GB" smtClean="0"/>
              <a:t>FONT Meeting 12/12/2014</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15</a:t>
            </a:fld>
            <a:endParaRPr lang="en-GB"/>
          </a:p>
        </p:txBody>
      </p:sp>
    </p:spTree>
    <p:extLst>
      <p:ext uri="{BB962C8B-B14F-4D97-AF65-F5344CB8AC3E}">
        <p14:creationId xmlns:p14="http://schemas.microsoft.com/office/powerpoint/2010/main" val="11569641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08720"/>
          </a:xfrm>
        </p:spPr>
        <p:txBody>
          <a:bodyPr>
            <a:normAutofit fontScale="90000"/>
          </a:bodyPr>
          <a:lstStyle/>
          <a:p>
            <a:r>
              <a:rPr lang="en-GB" dirty="0" smtClean="0"/>
              <a:t>No Delay, both kicks same direction</a:t>
            </a:r>
            <a:endParaRPr lang="en-GB" dirty="0"/>
          </a:p>
        </p:txBody>
      </p:sp>
      <p:sp>
        <p:nvSpPr>
          <p:cNvPr id="4" name="TextBox 3"/>
          <p:cNvSpPr txBox="1"/>
          <p:nvPr/>
        </p:nvSpPr>
        <p:spPr>
          <a:xfrm>
            <a:off x="2771800" y="1916832"/>
            <a:ext cx="1062663" cy="369332"/>
          </a:xfrm>
          <a:prstGeom prst="rect">
            <a:avLst/>
          </a:prstGeom>
          <a:noFill/>
        </p:spPr>
        <p:txBody>
          <a:bodyPr wrap="none" rtlCol="0">
            <a:spAutoFit/>
          </a:bodyPr>
          <a:lstStyle/>
          <a:p>
            <a:r>
              <a:rPr lang="en-GB" dirty="0" smtClean="0"/>
              <a:t>NO CORR</a:t>
            </a:r>
            <a:endParaRPr lang="en-GB" dirty="0"/>
          </a:p>
        </p:txBody>
      </p:sp>
      <p:pic>
        <p:nvPicPr>
          <p:cNvPr id="9222" name="Picture 6" descr="http://elogbook/eLogbook/attach_reader?attach_id=140403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764704"/>
            <a:ext cx="6300192" cy="2890571"/>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http://elogbook/eLogbook/attach_reader?attach_id=140404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3634773"/>
            <a:ext cx="6300192" cy="2890571"/>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7524328" y="1916832"/>
            <a:ext cx="1394613" cy="369332"/>
          </a:xfrm>
          <a:prstGeom prst="rect">
            <a:avLst/>
          </a:prstGeom>
          <a:noFill/>
        </p:spPr>
        <p:txBody>
          <a:bodyPr wrap="none" rtlCol="0">
            <a:spAutoFit/>
          </a:bodyPr>
          <a:lstStyle/>
          <a:p>
            <a:r>
              <a:rPr lang="en-GB" b="1" u="sng" dirty="0" smtClean="0"/>
              <a:t>Both Kicks + </a:t>
            </a:r>
            <a:endParaRPr lang="en-GB" b="1" u="sng" dirty="0"/>
          </a:p>
        </p:txBody>
      </p:sp>
      <p:sp>
        <p:nvSpPr>
          <p:cNvPr id="21" name="TextBox 20"/>
          <p:cNvSpPr txBox="1"/>
          <p:nvPr/>
        </p:nvSpPr>
        <p:spPr>
          <a:xfrm>
            <a:off x="7524328" y="4717177"/>
            <a:ext cx="1349728" cy="369332"/>
          </a:xfrm>
          <a:prstGeom prst="rect">
            <a:avLst/>
          </a:prstGeom>
          <a:noFill/>
        </p:spPr>
        <p:txBody>
          <a:bodyPr wrap="none" rtlCol="0">
            <a:spAutoFit/>
          </a:bodyPr>
          <a:lstStyle/>
          <a:p>
            <a:r>
              <a:rPr lang="en-GB" b="1" u="sng" dirty="0" smtClean="0"/>
              <a:t>Both Kicks - </a:t>
            </a:r>
            <a:endParaRPr lang="en-GB" b="1" u="sng" dirty="0"/>
          </a:p>
        </p:txBody>
      </p:sp>
      <p:sp>
        <p:nvSpPr>
          <p:cNvPr id="6" name="Date Placeholder 5"/>
          <p:cNvSpPr>
            <a:spLocks noGrp="1"/>
          </p:cNvSpPr>
          <p:nvPr>
            <p:ph type="dt" sz="half" idx="10"/>
          </p:nvPr>
        </p:nvSpPr>
        <p:spPr/>
        <p:txBody>
          <a:bodyPr/>
          <a:lstStyle/>
          <a:p>
            <a:fld id="{54F45F70-A3A3-4577-A000-E18793540AD2}" type="datetime1">
              <a:rPr lang="en-GB" smtClean="0"/>
              <a:t>12/12/2014</a:t>
            </a:fld>
            <a:endParaRPr lang="en-GB"/>
          </a:p>
        </p:txBody>
      </p:sp>
      <p:sp>
        <p:nvSpPr>
          <p:cNvPr id="7" name="Footer Placeholder 6"/>
          <p:cNvSpPr>
            <a:spLocks noGrp="1"/>
          </p:cNvSpPr>
          <p:nvPr>
            <p:ph type="ftr" sz="quarter" idx="11"/>
          </p:nvPr>
        </p:nvSpPr>
        <p:spPr/>
        <p:txBody>
          <a:bodyPr/>
          <a:lstStyle/>
          <a:p>
            <a:r>
              <a:rPr lang="en-GB" smtClean="0"/>
              <a:t>FONT Meeting 12/12/2014</a:t>
            </a:r>
            <a:endParaRPr lang="en-GB"/>
          </a:p>
        </p:txBody>
      </p:sp>
      <p:sp>
        <p:nvSpPr>
          <p:cNvPr id="8" name="Slide Number Placeholder 7"/>
          <p:cNvSpPr>
            <a:spLocks noGrp="1"/>
          </p:cNvSpPr>
          <p:nvPr>
            <p:ph type="sldNum" sz="quarter" idx="12"/>
          </p:nvPr>
        </p:nvSpPr>
        <p:spPr/>
        <p:txBody>
          <a:bodyPr/>
          <a:lstStyle/>
          <a:p>
            <a:fld id="{2C400E9A-B8F3-43AB-86EF-682B1B7FE67D}" type="slidenum">
              <a:rPr lang="en-GB" smtClean="0"/>
              <a:t>16</a:t>
            </a:fld>
            <a:endParaRPr lang="en-GB"/>
          </a:p>
        </p:txBody>
      </p:sp>
    </p:spTree>
    <p:extLst>
      <p:ext uri="{BB962C8B-B14F-4D97-AF65-F5344CB8AC3E}">
        <p14:creationId xmlns:p14="http://schemas.microsoft.com/office/powerpoint/2010/main" val="40642314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55"/>
            <a:ext cx="9144000" cy="854967"/>
          </a:xfrm>
        </p:spPr>
        <p:txBody>
          <a:bodyPr>
            <a:normAutofit fontScale="90000"/>
          </a:bodyPr>
          <a:lstStyle/>
          <a:p>
            <a:r>
              <a:rPr lang="en-GB" dirty="0" smtClean="0"/>
              <a:t>Opposite Kicks, K1delay=0, K2delay=28ns</a:t>
            </a:r>
            <a:endParaRPr lang="en-GB" dirty="0"/>
          </a:p>
        </p:txBody>
      </p:sp>
      <p:pic>
        <p:nvPicPr>
          <p:cNvPr id="9228" name="Picture 12" descr="http://elogbook/eLogbook/attach_reader?attach_id=140404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28800"/>
            <a:ext cx="9144000" cy="4195328"/>
          </a:xfrm>
          <a:prstGeom prst="rect">
            <a:avLst/>
          </a:prstGeom>
          <a:noFill/>
          <a:extLst>
            <a:ext uri="{909E8E84-426E-40DD-AFC4-6F175D3DCCD1}">
              <a14:hiddenFill xmlns:a14="http://schemas.microsoft.com/office/drawing/2010/main">
                <a:solidFill>
                  <a:srgbClr val="FFFFFF"/>
                </a:solidFill>
              </a14:hiddenFill>
            </a:ext>
          </a:extLst>
        </p:spPr>
      </p:pic>
      <p:sp>
        <p:nvSpPr>
          <p:cNvPr id="6" name="Date Placeholder 5"/>
          <p:cNvSpPr>
            <a:spLocks noGrp="1"/>
          </p:cNvSpPr>
          <p:nvPr>
            <p:ph type="dt" sz="half" idx="10"/>
          </p:nvPr>
        </p:nvSpPr>
        <p:spPr/>
        <p:txBody>
          <a:bodyPr/>
          <a:lstStyle/>
          <a:p>
            <a:fld id="{FF99E174-41A0-46D7-83BD-0BE28C696EBC}" type="datetime1">
              <a:rPr lang="en-GB" smtClean="0"/>
              <a:t>12/12/2014</a:t>
            </a:fld>
            <a:endParaRPr lang="en-GB"/>
          </a:p>
        </p:txBody>
      </p:sp>
      <p:sp>
        <p:nvSpPr>
          <p:cNvPr id="7" name="Footer Placeholder 6"/>
          <p:cNvSpPr>
            <a:spLocks noGrp="1"/>
          </p:cNvSpPr>
          <p:nvPr>
            <p:ph type="ftr" sz="quarter" idx="11"/>
          </p:nvPr>
        </p:nvSpPr>
        <p:spPr/>
        <p:txBody>
          <a:bodyPr/>
          <a:lstStyle/>
          <a:p>
            <a:r>
              <a:rPr lang="en-GB" smtClean="0"/>
              <a:t>FONT Meeting 12/12/2014</a:t>
            </a:r>
            <a:endParaRPr lang="en-GB"/>
          </a:p>
        </p:txBody>
      </p:sp>
      <p:sp>
        <p:nvSpPr>
          <p:cNvPr id="8" name="Slide Number Placeholder 7"/>
          <p:cNvSpPr>
            <a:spLocks noGrp="1"/>
          </p:cNvSpPr>
          <p:nvPr>
            <p:ph type="sldNum" sz="quarter" idx="12"/>
          </p:nvPr>
        </p:nvSpPr>
        <p:spPr/>
        <p:txBody>
          <a:bodyPr/>
          <a:lstStyle/>
          <a:p>
            <a:fld id="{2C400E9A-B8F3-43AB-86EF-682B1B7FE67D}" type="slidenum">
              <a:rPr lang="en-GB" smtClean="0"/>
              <a:t>17</a:t>
            </a:fld>
            <a:endParaRPr lang="en-GB"/>
          </a:p>
        </p:txBody>
      </p:sp>
    </p:spTree>
    <p:extLst>
      <p:ext uri="{BB962C8B-B14F-4D97-AF65-F5344CB8AC3E}">
        <p14:creationId xmlns:p14="http://schemas.microsoft.com/office/powerpoint/2010/main" val="40464521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55"/>
            <a:ext cx="9144000" cy="854967"/>
          </a:xfrm>
        </p:spPr>
        <p:txBody>
          <a:bodyPr>
            <a:normAutofit fontScale="90000"/>
          </a:bodyPr>
          <a:lstStyle/>
          <a:p>
            <a:r>
              <a:rPr lang="en-GB" dirty="0" smtClean="0"/>
              <a:t>Opposite Kicks, K1delay=0, K2delay=14ns</a:t>
            </a:r>
            <a:endParaRPr lang="en-GB" dirty="0"/>
          </a:p>
        </p:txBody>
      </p:sp>
      <p:pic>
        <p:nvPicPr>
          <p:cNvPr id="9230" name="Picture 14" descr="http://elogbook/eLogbook/attach_reader?attach_id=140404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28800"/>
            <a:ext cx="9144000" cy="4195330"/>
          </a:xfrm>
          <a:prstGeom prst="rect">
            <a:avLst/>
          </a:prstGeom>
          <a:noFill/>
          <a:extLst>
            <a:ext uri="{909E8E84-426E-40DD-AFC4-6F175D3DCCD1}">
              <a14:hiddenFill xmlns:a14="http://schemas.microsoft.com/office/drawing/2010/main">
                <a:solidFill>
                  <a:srgbClr val="FFFFFF"/>
                </a:solidFill>
              </a14:hiddenFill>
            </a:ext>
          </a:extLst>
        </p:spPr>
      </p:pic>
      <p:sp>
        <p:nvSpPr>
          <p:cNvPr id="6" name="Date Placeholder 5"/>
          <p:cNvSpPr>
            <a:spLocks noGrp="1"/>
          </p:cNvSpPr>
          <p:nvPr>
            <p:ph type="dt" sz="half" idx="10"/>
          </p:nvPr>
        </p:nvSpPr>
        <p:spPr/>
        <p:txBody>
          <a:bodyPr/>
          <a:lstStyle/>
          <a:p>
            <a:fld id="{3F05B4D3-ECE8-4BC2-A448-71045C80654D}" type="datetime1">
              <a:rPr lang="en-GB" smtClean="0"/>
              <a:t>12/12/2014</a:t>
            </a:fld>
            <a:endParaRPr lang="en-GB"/>
          </a:p>
        </p:txBody>
      </p:sp>
      <p:sp>
        <p:nvSpPr>
          <p:cNvPr id="7" name="Footer Placeholder 6"/>
          <p:cNvSpPr>
            <a:spLocks noGrp="1"/>
          </p:cNvSpPr>
          <p:nvPr>
            <p:ph type="ftr" sz="quarter" idx="11"/>
          </p:nvPr>
        </p:nvSpPr>
        <p:spPr/>
        <p:txBody>
          <a:bodyPr/>
          <a:lstStyle/>
          <a:p>
            <a:r>
              <a:rPr lang="en-GB" smtClean="0"/>
              <a:t>FONT Meeting 12/12/2014</a:t>
            </a:r>
            <a:endParaRPr lang="en-GB"/>
          </a:p>
        </p:txBody>
      </p:sp>
      <p:sp>
        <p:nvSpPr>
          <p:cNvPr id="8" name="Slide Number Placeholder 7"/>
          <p:cNvSpPr>
            <a:spLocks noGrp="1"/>
          </p:cNvSpPr>
          <p:nvPr>
            <p:ph type="sldNum" sz="quarter" idx="12"/>
          </p:nvPr>
        </p:nvSpPr>
        <p:spPr/>
        <p:txBody>
          <a:bodyPr/>
          <a:lstStyle/>
          <a:p>
            <a:fld id="{2C400E9A-B8F3-43AB-86EF-682B1B7FE67D}" type="slidenum">
              <a:rPr lang="en-GB" smtClean="0"/>
              <a:t>18</a:t>
            </a:fld>
            <a:endParaRPr lang="en-GB"/>
          </a:p>
        </p:txBody>
      </p:sp>
    </p:spTree>
    <p:extLst>
      <p:ext uri="{BB962C8B-B14F-4D97-AF65-F5344CB8AC3E}">
        <p14:creationId xmlns:p14="http://schemas.microsoft.com/office/powerpoint/2010/main" val="40464521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55"/>
            <a:ext cx="9144000" cy="854967"/>
          </a:xfrm>
        </p:spPr>
        <p:txBody>
          <a:bodyPr>
            <a:normAutofit fontScale="90000"/>
          </a:bodyPr>
          <a:lstStyle/>
          <a:p>
            <a:r>
              <a:rPr lang="en-GB" dirty="0" smtClean="0"/>
              <a:t>Opposite Kicks, K1delay=0, K2delay=5.6ns</a:t>
            </a:r>
            <a:endParaRPr lang="en-GB" dirty="0"/>
          </a:p>
        </p:txBody>
      </p:sp>
      <p:pic>
        <p:nvPicPr>
          <p:cNvPr id="9232" name="Picture 16" descr="http://elogbook/eLogbook/attach_reader?attach_id=1404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28800"/>
            <a:ext cx="9180512" cy="4212082"/>
          </a:xfrm>
          <a:prstGeom prst="rect">
            <a:avLst/>
          </a:prstGeom>
          <a:noFill/>
          <a:extLst>
            <a:ext uri="{909E8E84-426E-40DD-AFC4-6F175D3DCCD1}">
              <a14:hiddenFill xmlns:a14="http://schemas.microsoft.com/office/drawing/2010/main">
                <a:solidFill>
                  <a:srgbClr val="FFFFFF"/>
                </a:solidFill>
              </a14:hiddenFill>
            </a:ext>
          </a:extLst>
        </p:spPr>
      </p:pic>
      <p:sp>
        <p:nvSpPr>
          <p:cNvPr id="6" name="Date Placeholder 5"/>
          <p:cNvSpPr>
            <a:spLocks noGrp="1"/>
          </p:cNvSpPr>
          <p:nvPr>
            <p:ph type="dt" sz="half" idx="10"/>
          </p:nvPr>
        </p:nvSpPr>
        <p:spPr/>
        <p:txBody>
          <a:bodyPr/>
          <a:lstStyle/>
          <a:p>
            <a:fld id="{E0BF11C0-E4E1-44BC-953D-27C9C2663531}" type="datetime1">
              <a:rPr lang="en-GB" smtClean="0"/>
              <a:t>12/12/2014</a:t>
            </a:fld>
            <a:endParaRPr lang="en-GB"/>
          </a:p>
        </p:txBody>
      </p:sp>
      <p:sp>
        <p:nvSpPr>
          <p:cNvPr id="7" name="Footer Placeholder 6"/>
          <p:cNvSpPr>
            <a:spLocks noGrp="1"/>
          </p:cNvSpPr>
          <p:nvPr>
            <p:ph type="ftr" sz="quarter" idx="11"/>
          </p:nvPr>
        </p:nvSpPr>
        <p:spPr/>
        <p:txBody>
          <a:bodyPr/>
          <a:lstStyle/>
          <a:p>
            <a:r>
              <a:rPr lang="en-GB" smtClean="0"/>
              <a:t>FONT Meeting 12/12/2014</a:t>
            </a:r>
            <a:endParaRPr lang="en-GB"/>
          </a:p>
        </p:txBody>
      </p:sp>
      <p:sp>
        <p:nvSpPr>
          <p:cNvPr id="8" name="Slide Number Placeholder 7"/>
          <p:cNvSpPr>
            <a:spLocks noGrp="1"/>
          </p:cNvSpPr>
          <p:nvPr>
            <p:ph type="sldNum" sz="quarter" idx="12"/>
          </p:nvPr>
        </p:nvSpPr>
        <p:spPr/>
        <p:txBody>
          <a:bodyPr/>
          <a:lstStyle/>
          <a:p>
            <a:fld id="{2C400E9A-B8F3-43AB-86EF-682B1B7FE67D}" type="slidenum">
              <a:rPr lang="en-GB" smtClean="0"/>
              <a:t>19</a:t>
            </a:fld>
            <a:endParaRPr lang="en-GB"/>
          </a:p>
        </p:txBody>
      </p:sp>
    </p:spTree>
    <p:extLst>
      <p:ext uri="{BB962C8B-B14F-4D97-AF65-F5344CB8AC3E}">
        <p14:creationId xmlns:p14="http://schemas.microsoft.com/office/powerpoint/2010/main" val="40464521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Contents</a:t>
            </a:r>
            <a:endParaRPr lang="en-GB" dirty="0"/>
          </a:p>
        </p:txBody>
      </p:sp>
      <p:sp>
        <p:nvSpPr>
          <p:cNvPr id="3" name="Content Placeholder 2"/>
          <p:cNvSpPr>
            <a:spLocks noGrp="1"/>
          </p:cNvSpPr>
          <p:nvPr>
            <p:ph idx="1"/>
          </p:nvPr>
        </p:nvSpPr>
        <p:spPr/>
        <p:txBody>
          <a:bodyPr/>
          <a:lstStyle/>
          <a:p>
            <a:r>
              <a:rPr lang="en-GB" dirty="0" smtClean="0"/>
              <a:t>Overview of shifts.</a:t>
            </a:r>
          </a:p>
          <a:p>
            <a:r>
              <a:rPr lang="en-GB" dirty="0" smtClean="0"/>
              <a:t>Hardware status.</a:t>
            </a:r>
          </a:p>
          <a:p>
            <a:r>
              <a:rPr lang="en-GB" dirty="0" smtClean="0"/>
              <a:t>General phase measurements and studies.</a:t>
            </a:r>
          </a:p>
          <a:p>
            <a:r>
              <a:rPr lang="en-GB" dirty="0" smtClean="0"/>
              <a:t>Constant kick/timing tests.</a:t>
            </a:r>
          </a:p>
          <a:p>
            <a:r>
              <a:rPr lang="en-GB" dirty="0" err="1" smtClean="0"/>
              <a:t>Feedforward</a:t>
            </a:r>
            <a:r>
              <a:rPr lang="en-GB" dirty="0" smtClean="0"/>
              <a:t> tests.</a:t>
            </a:r>
          </a:p>
          <a:p>
            <a:endParaRPr lang="en-GB" dirty="0"/>
          </a:p>
        </p:txBody>
      </p:sp>
      <p:sp>
        <p:nvSpPr>
          <p:cNvPr id="4" name="Date Placeholder 3"/>
          <p:cNvSpPr>
            <a:spLocks noGrp="1"/>
          </p:cNvSpPr>
          <p:nvPr>
            <p:ph type="dt" sz="half" idx="10"/>
          </p:nvPr>
        </p:nvSpPr>
        <p:spPr/>
        <p:txBody>
          <a:bodyPr/>
          <a:lstStyle/>
          <a:p>
            <a:fld id="{47F926E0-227A-4D65-95C4-0B87F4C4E976}" type="datetime1">
              <a:rPr lang="en-GB" smtClean="0"/>
              <a:t>12/12/2014</a:t>
            </a:fld>
            <a:endParaRPr lang="en-GB"/>
          </a:p>
        </p:txBody>
      </p:sp>
      <p:sp>
        <p:nvSpPr>
          <p:cNvPr id="5" name="Footer Placeholder 4"/>
          <p:cNvSpPr>
            <a:spLocks noGrp="1"/>
          </p:cNvSpPr>
          <p:nvPr>
            <p:ph type="ftr" sz="quarter" idx="11"/>
          </p:nvPr>
        </p:nvSpPr>
        <p:spPr/>
        <p:txBody>
          <a:bodyPr/>
          <a:lstStyle/>
          <a:p>
            <a:r>
              <a:rPr lang="en-GB" smtClean="0"/>
              <a:t>FONT Meeting 12/12/2014</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2</a:t>
            </a:fld>
            <a:endParaRPr lang="en-GB"/>
          </a:p>
        </p:txBody>
      </p:sp>
    </p:spTree>
    <p:extLst>
      <p:ext uri="{BB962C8B-B14F-4D97-AF65-F5344CB8AC3E}">
        <p14:creationId xmlns:p14="http://schemas.microsoft.com/office/powerpoint/2010/main" val="151830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55"/>
            <a:ext cx="8229600" cy="854967"/>
          </a:xfrm>
        </p:spPr>
        <p:txBody>
          <a:bodyPr>
            <a:normAutofit fontScale="90000"/>
          </a:bodyPr>
          <a:lstStyle/>
          <a:p>
            <a:r>
              <a:rPr lang="en-GB" dirty="0" smtClean="0"/>
              <a:t>Opposite Kicks, K1delay=0, K2delay=0</a:t>
            </a:r>
            <a:endParaRPr lang="en-GB" dirty="0"/>
          </a:p>
        </p:txBody>
      </p:sp>
      <p:pic>
        <p:nvPicPr>
          <p:cNvPr id="9226" name="Picture 10" descr="http://elogbook/eLogbook/attach_reader?attach_id=140404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03206"/>
            <a:ext cx="9144000" cy="419532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0" y="956875"/>
            <a:ext cx="9144000" cy="646331"/>
          </a:xfrm>
          <a:prstGeom prst="rect">
            <a:avLst/>
          </a:prstGeom>
          <a:noFill/>
        </p:spPr>
        <p:txBody>
          <a:bodyPr wrap="square" rtlCol="0">
            <a:spAutoFit/>
          </a:bodyPr>
          <a:lstStyle/>
          <a:p>
            <a:pPr marL="285750" indent="-285750" algn="ctr">
              <a:buFont typeface="Arial" panose="020B0604020202020204" pitchFamily="34" charset="0"/>
              <a:buChar char="•"/>
            </a:pPr>
            <a:r>
              <a:rPr lang="en-GB" dirty="0" smtClean="0"/>
              <a:t>Probably the best, so the difference in cable lengths is now the same as the difference in the beam time of flight between the two kickers (at least within 2 samples = 5.6ns).</a:t>
            </a:r>
            <a:endParaRPr lang="en-GB" dirty="0"/>
          </a:p>
        </p:txBody>
      </p:sp>
      <p:sp>
        <p:nvSpPr>
          <p:cNvPr id="23" name="TextBox 22"/>
          <p:cNvSpPr txBox="1"/>
          <p:nvPr/>
        </p:nvSpPr>
        <p:spPr>
          <a:xfrm>
            <a:off x="0" y="5798535"/>
            <a:ext cx="9144000" cy="646331"/>
          </a:xfrm>
          <a:prstGeom prst="rect">
            <a:avLst/>
          </a:prstGeom>
          <a:noFill/>
        </p:spPr>
        <p:txBody>
          <a:bodyPr wrap="square" rtlCol="0">
            <a:spAutoFit/>
          </a:bodyPr>
          <a:lstStyle/>
          <a:p>
            <a:pPr marL="285750" indent="-285750" algn="ctr">
              <a:buFont typeface="Arial" panose="020B0604020202020204" pitchFamily="34" charset="0"/>
              <a:buChar char="•"/>
            </a:pPr>
            <a:r>
              <a:rPr lang="en-GB" dirty="0" smtClean="0"/>
              <a:t>N.B. Earlier tests suggested we needed a stronger kick from the 2</a:t>
            </a:r>
            <a:r>
              <a:rPr lang="en-GB" baseline="30000" dirty="0" smtClean="0"/>
              <a:t>nd</a:t>
            </a:r>
            <a:r>
              <a:rPr lang="en-GB" dirty="0" smtClean="0"/>
              <a:t> kicker to close the orbit. Here equal magnitudes is ok.</a:t>
            </a:r>
            <a:endParaRPr lang="en-GB" dirty="0"/>
          </a:p>
        </p:txBody>
      </p:sp>
      <p:sp>
        <p:nvSpPr>
          <p:cNvPr id="7" name="Date Placeholder 6"/>
          <p:cNvSpPr>
            <a:spLocks noGrp="1"/>
          </p:cNvSpPr>
          <p:nvPr>
            <p:ph type="dt" sz="half" idx="10"/>
          </p:nvPr>
        </p:nvSpPr>
        <p:spPr/>
        <p:txBody>
          <a:bodyPr/>
          <a:lstStyle/>
          <a:p>
            <a:fld id="{D5D4EDFD-01E7-432A-A83C-34BB8901E676}" type="datetime1">
              <a:rPr lang="en-GB" smtClean="0"/>
              <a:t>12/12/2014</a:t>
            </a:fld>
            <a:endParaRPr lang="en-GB"/>
          </a:p>
        </p:txBody>
      </p:sp>
      <p:sp>
        <p:nvSpPr>
          <p:cNvPr id="8" name="Footer Placeholder 7"/>
          <p:cNvSpPr>
            <a:spLocks noGrp="1"/>
          </p:cNvSpPr>
          <p:nvPr>
            <p:ph type="ftr" sz="quarter" idx="11"/>
          </p:nvPr>
        </p:nvSpPr>
        <p:spPr/>
        <p:txBody>
          <a:bodyPr/>
          <a:lstStyle/>
          <a:p>
            <a:r>
              <a:rPr lang="en-GB" smtClean="0"/>
              <a:t>FONT Meeting 12/12/2014</a:t>
            </a:r>
            <a:endParaRPr lang="en-GB"/>
          </a:p>
        </p:txBody>
      </p:sp>
      <p:sp>
        <p:nvSpPr>
          <p:cNvPr id="9" name="Slide Number Placeholder 8"/>
          <p:cNvSpPr>
            <a:spLocks noGrp="1"/>
          </p:cNvSpPr>
          <p:nvPr>
            <p:ph type="sldNum" sz="quarter" idx="12"/>
          </p:nvPr>
        </p:nvSpPr>
        <p:spPr/>
        <p:txBody>
          <a:bodyPr/>
          <a:lstStyle/>
          <a:p>
            <a:fld id="{2C400E9A-B8F3-43AB-86EF-682B1B7FE67D}" type="slidenum">
              <a:rPr lang="en-GB" smtClean="0"/>
              <a:t>20</a:t>
            </a:fld>
            <a:endParaRPr lang="en-GB"/>
          </a:p>
        </p:txBody>
      </p:sp>
    </p:spTree>
    <p:extLst>
      <p:ext uri="{BB962C8B-B14F-4D97-AF65-F5344CB8AC3E}">
        <p14:creationId xmlns:p14="http://schemas.microsoft.com/office/powerpoint/2010/main" val="27336024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55"/>
            <a:ext cx="9144000" cy="854967"/>
          </a:xfrm>
        </p:spPr>
        <p:txBody>
          <a:bodyPr>
            <a:normAutofit fontScale="90000"/>
          </a:bodyPr>
          <a:lstStyle/>
          <a:p>
            <a:r>
              <a:rPr lang="en-GB" dirty="0" smtClean="0"/>
              <a:t>Opposite Kicks, K1delay=5.6ns, K2delay=0</a:t>
            </a:r>
            <a:endParaRPr lang="en-GB" dirty="0"/>
          </a:p>
        </p:txBody>
      </p:sp>
      <p:pic>
        <p:nvPicPr>
          <p:cNvPr id="9234" name="Picture 18" descr="http://elogbook/eLogbook/attach_reader?attach_id=140404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28800"/>
            <a:ext cx="9144000" cy="4195330"/>
          </a:xfrm>
          <a:prstGeom prst="rect">
            <a:avLst/>
          </a:prstGeom>
          <a:noFill/>
          <a:extLst>
            <a:ext uri="{909E8E84-426E-40DD-AFC4-6F175D3DCCD1}">
              <a14:hiddenFill xmlns:a14="http://schemas.microsoft.com/office/drawing/2010/main">
                <a:solidFill>
                  <a:srgbClr val="FFFFFF"/>
                </a:solidFill>
              </a14:hiddenFill>
            </a:ext>
          </a:extLst>
        </p:spPr>
      </p:pic>
      <p:sp>
        <p:nvSpPr>
          <p:cNvPr id="6" name="Date Placeholder 5"/>
          <p:cNvSpPr>
            <a:spLocks noGrp="1"/>
          </p:cNvSpPr>
          <p:nvPr>
            <p:ph type="dt" sz="half" idx="10"/>
          </p:nvPr>
        </p:nvSpPr>
        <p:spPr/>
        <p:txBody>
          <a:bodyPr/>
          <a:lstStyle/>
          <a:p>
            <a:fld id="{4D34CCCB-1184-40FE-AFD1-B56AF67D467D}" type="datetime1">
              <a:rPr lang="en-GB" smtClean="0"/>
              <a:t>12/12/2014</a:t>
            </a:fld>
            <a:endParaRPr lang="en-GB"/>
          </a:p>
        </p:txBody>
      </p:sp>
      <p:sp>
        <p:nvSpPr>
          <p:cNvPr id="7" name="Footer Placeholder 6"/>
          <p:cNvSpPr>
            <a:spLocks noGrp="1"/>
          </p:cNvSpPr>
          <p:nvPr>
            <p:ph type="ftr" sz="quarter" idx="11"/>
          </p:nvPr>
        </p:nvSpPr>
        <p:spPr/>
        <p:txBody>
          <a:bodyPr/>
          <a:lstStyle/>
          <a:p>
            <a:r>
              <a:rPr lang="en-GB" smtClean="0"/>
              <a:t>FONT Meeting 12/12/2014</a:t>
            </a:r>
            <a:endParaRPr lang="en-GB"/>
          </a:p>
        </p:txBody>
      </p:sp>
      <p:sp>
        <p:nvSpPr>
          <p:cNvPr id="8" name="Slide Number Placeholder 7"/>
          <p:cNvSpPr>
            <a:spLocks noGrp="1"/>
          </p:cNvSpPr>
          <p:nvPr>
            <p:ph type="sldNum" sz="quarter" idx="12"/>
          </p:nvPr>
        </p:nvSpPr>
        <p:spPr/>
        <p:txBody>
          <a:bodyPr/>
          <a:lstStyle/>
          <a:p>
            <a:fld id="{2C400E9A-B8F3-43AB-86EF-682B1B7FE67D}" type="slidenum">
              <a:rPr lang="en-GB" smtClean="0"/>
              <a:t>21</a:t>
            </a:fld>
            <a:endParaRPr lang="en-GB"/>
          </a:p>
        </p:txBody>
      </p:sp>
    </p:spTree>
    <p:extLst>
      <p:ext uri="{BB962C8B-B14F-4D97-AF65-F5344CB8AC3E}">
        <p14:creationId xmlns:p14="http://schemas.microsoft.com/office/powerpoint/2010/main" val="40464521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55"/>
            <a:ext cx="9144000" cy="854967"/>
          </a:xfrm>
        </p:spPr>
        <p:txBody>
          <a:bodyPr>
            <a:normAutofit fontScale="90000"/>
          </a:bodyPr>
          <a:lstStyle/>
          <a:p>
            <a:r>
              <a:rPr lang="en-GB" dirty="0" smtClean="0"/>
              <a:t>Opposite Kicks, K1delay=14ns, K2delay=0</a:t>
            </a:r>
            <a:endParaRPr lang="en-GB" dirty="0"/>
          </a:p>
        </p:txBody>
      </p:sp>
      <p:pic>
        <p:nvPicPr>
          <p:cNvPr id="9236" name="Picture 20" descr="http://elogbook/eLogbook/attach_reader?attach_id=14040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09935"/>
            <a:ext cx="9144000" cy="4195329"/>
          </a:xfrm>
          <a:prstGeom prst="rect">
            <a:avLst/>
          </a:prstGeom>
          <a:noFill/>
          <a:extLst>
            <a:ext uri="{909E8E84-426E-40DD-AFC4-6F175D3DCCD1}">
              <a14:hiddenFill xmlns:a14="http://schemas.microsoft.com/office/drawing/2010/main">
                <a:solidFill>
                  <a:srgbClr val="FFFFFF"/>
                </a:solidFill>
              </a14:hiddenFill>
            </a:ext>
          </a:extLst>
        </p:spPr>
      </p:pic>
      <p:sp>
        <p:nvSpPr>
          <p:cNvPr id="6" name="Date Placeholder 5"/>
          <p:cNvSpPr>
            <a:spLocks noGrp="1"/>
          </p:cNvSpPr>
          <p:nvPr>
            <p:ph type="dt" sz="half" idx="10"/>
          </p:nvPr>
        </p:nvSpPr>
        <p:spPr/>
        <p:txBody>
          <a:bodyPr/>
          <a:lstStyle/>
          <a:p>
            <a:fld id="{B30F8510-B15C-42E6-BB49-DD40D551D7A5}" type="datetime1">
              <a:rPr lang="en-GB" smtClean="0"/>
              <a:t>12/12/2014</a:t>
            </a:fld>
            <a:endParaRPr lang="en-GB"/>
          </a:p>
        </p:txBody>
      </p:sp>
      <p:sp>
        <p:nvSpPr>
          <p:cNvPr id="7" name="Footer Placeholder 6"/>
          <p:cNvSpPr>
            <a:spLocks noGrp="1"/>
          </p:cNvSpPr>
          <p:nvPr>
            <p:ph type="ftr" sz="quarter" idx="11"/>
          </p:nvPr>
        </p:nvSpPr>
        <p:spPr/>
        <p:txBody>
          <a:bodyPr/>
          <a:lstStyle/>
          <a:p>
            <a:r>
              <a:rPr lang="en-GB" smtClean="0"/>
              <a:t>FONT Meeting 12/12/2014</a:t>
            </a:r>
            <a:endParaRPr lang="en-GB"/>
          </a:p>
        </p:txBody>
      </p:sp>
      <p:sp>
        <p:nvSpPr>
          <p:cNvPr id="8" name="Slide Number Placeholder 7"/>
          <p:cNvSpPr>
            <a:spLocks noGrp="1"/>
          </p:cNvSpPr>
          <p:nvPr>
            <p:ph type="sldNum" sz="quarter" idx="12"/>
          </p:nvPr>
        </p:nvSpPr>
        <p:spPr/>
        <p:txBody>
          <a:bodyPr/>
          <a:lstStyle/>
          <a:p>
            <a:fld id="{2C400E9A-B8F3-43AB-86EF-682B1B7FE67D}" type="slidenum">
              <a:rPr lang="en-GB" smtClean="0"/>
              <a:t>22</a:t>
            </a:fld>
            <a:endParaRPr lang="en-GB"/>
          </a:p>
        </p:txBody>
      </p:sp>
    </p:spTree>
    <p:extLst>
      <p:ext uri="{BB962C8B-B14F-4D97-AF65-F5344CB8AC3E}">
        <p14:creationId xmlns:p14="http://schemas.microsoft.com/office/powerpoint/2010/main" val="40464521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0" y="116632"/>
            <a:ext cx="9144000" cy="1143000"/>
          </a:xfrm>
        </p:spPr>
        <p:txBody>
          <a:bodyPr>
            <a:normAutofit/>
          </a:bodyPr>
          <a:lstStyle/>
          <a:p>
            <a:r>
              <a:rPr lang="en-GB" sz="3600" dirty="0" smtClean="0"/>
              <a:t>Constant kick as seen in the 3</a:t>
            </a:r>
            <a:r>
              <a:rPr lang="en-GB" sz="3600" baseline="30000" dirty="0" smtClean="0"/>
              <a:t>rd</a:t>
            </a:r>
            <a:r>
              <a:rPr lang="en-GB" sz="3600" dirty="0" smtClean="0"/>
              <a:t> Phase Monitor</a:t>
            </a:r>
            <a:endParaRPr lang="en-GB" sz="3600" dirty="0"/>
          </a:p>
        </p:txBody>
      </p:sp>
      <p:pic>
        <p:nvPicPr>
          <p:cNvPr id="10242" name="Picture 2" descr="http://elogbook/eLogbook/attach_reader?attach_id=140409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31" y="1196752"/>
            <a:ext cx="9218943" cy="338437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58510" y="4653136"/>
            <a:ext cx="8885490" cy="1754326"/>
          </a:xfrm>
          <a:prstGeom prst="rect">
            <a:avLst/>
          </a:prstGeom>
        </p:spPr>
        <p:txBody>
          <a:bodyPr wrap="square">
            <a:spAutoFit/>
          </a:bodyPr>
          <a:lstStyle/>
          <a:p>
            <a:pPr marL="285750" indent="-285750">
              <a:buFont typeface="Arial" panose="020B0604020202020204" pitchFamily="34" charset="0"/>
              <a:buChar char="•"/>
            </a:pPr>
            <a:r>
              <a:rPr lang="en-GB" dirty="0" smtClean="0"/>
              <a:t>Using the same setup as before for the relative timing tests (gate sample 375 to 435 on FONT5 board).</a:t>
            </a:r>
            <a:endParaRPr lang="en-GB" dirty="0"/>
          </a:p>
          <a:p>
            <a:pPr marL="285750" indent="-285750">
              <a:buFont typeface="Arial" panose="020B0604020202020204" pitchFamily="34" charset="0"/>
              <a:buChar char="•"/>
            </a:pPr>
            <a:r>
              <a:rPr lang="en-GB" dirty="0" smtClean="0"/>
              <a:t> Sample range (on </a:t>
            </a:r>
            <a:r>
              <a:rPr lang="en-GB" dirty="0" err="1" smtClean="0"/>
              <a:t>SiS</a:t>
            </a:r>
            <a:r>
              <a:rPr lang="en-GB" dirty="0" smtClean="0"/>
              <a:t>) </a:t>
            </a:r>
            <a:r>
              <a:rPr lang="en-GB" dirty="0"/>
              <a:t>of flat top is: </a:t>
            </a:r>
            <a:r>
              <a:rPr lang="en-GB" dirty="0" smtClean="0"/>
              <a:t>~300 </a:t>
            </a:r>
            <a:r>
              <a:rPr lang="en-GB" dirty="0"/>
              <a:t>to </a:t>
            </a:r>
            <a:r>
              <a:rPr lang="en-GB" dirty="0" smtClean="0"/>
              <a:t>323.</a:t>
            </a:r>
          </a:p>
          <a:p>
            <a:pPr marL="285750" indent="-285750">
              <a:buFont typeface="Arial" panose="020B0604020202020204" pitchFamily="34" charset="0"/>
              <a:buChar char="•"/>
            </a:pPr>
            <a:r>
              <a:rPr lang="en-GB" dirty="0" smtClean="0"/>
              <a:t>Sample range (on </a:t>
            </a:r>
            <a:r>
              <a:rPr lang="en-GB" dirty="0" err="1" smtClean="0"/>
              <a:t>SiS</a:t>
            </a:r>
            <a:r>
              <a:rPr lang="en-GB" dirty="0" smtClean="0"/>
              <a:t>) </a:t>
            </a:r>
            <a:r>
              <a:rPr lang="en-GB" dirty="0"/>
              <a:t>from/to switch on/off time is: </a:t>
            </a:r>
            <a:r>
              <a:rPr lang="en-GB" dirty="0" smtClean="0"/>
              <a:t>~279 </a:t>
            </a:r>
            <a:r>
              <a:rPr lang="en-GB" dirty="0"/>
              <a:t>to </a:t>
            </a:r>
            <a:r>
              <a:rPr lang="en-GB" dirty="0" smtClean="0"/>
              <a:t>333 .</a:t>
            </a:r>
          </a:p>
          <a:p>
            <a:pPr marL="285750" indent="-285750">
              <a:buFont typeface="Arial" panose="020B0604020202020204" pitchFamily="34" charset="0"/>
              <a:buChar char="•"/>
            </a:pPr>
            <a:r>
              <a:rPr lang="en-GB" dirty="0" smtClean="0"/>
              <a:t>Range </a:t>
            </a:r>
            <a:r>
              <a:rPr lang="en-GB" dirty="0"/>
              <a:t>of kick is </a:t>
            </a:r>
            <a:r>
              <a:rPr lang="en-GB" dirty="0" smtClean="0"/>
              <a:t>+/- 3 degrees (6 degree diff between max and min). Expect roughly +/-2.5 degrees from model and current amplifier power.</a:t>
            </a:r>
            <a:endParaRPr lang="en-GB" dirty="0"/>
          </a:p>
        </p:txBody>
      </p:sp>
      <p:sp>
        <p:nvSpPr>
          <p:cNvPr id="5" name="Date Placeholder 4"/>
          <p:cNvSpPr>
            <a:spLocks noGrp="1"/>
          </p:cNvSpPr>
          <p:nvPr>
            <p:ph type="dt" sz="half" idx="10"/>
          </p:nvPr>
        </p:nvSpPr>
        <p:spPr/>
        <p:txBody>
          <a:bodyPr/>
          <a:lstStyle/>
          <a:p>
            <a:fld id="{250E26B6-F8A3-4CE6-ACD7-4D53393617F8}" type="datetime1">
              <a:rPr lang="en-GB" smtClean="0"/>
              <a:t>12/12/2014</a:t>
            </a:fld>
            <a:endParaRPr lang="en-GB"/>
          </a:p>
        </p:txBody>
      </p:sp>
      <p:sp>
        <p:nvSpPr>
          <p:cNvPr id="6" name="Footer Placeholder 5"/>
          <p:cNvSpPr>
            <a:spLocks noGrp="1"/>
          </p:cNvSpPr>
          <p:nvPr>
            <p:ph type="ftr" sz="quarter" idx="11"/>
          </p:nvPr>
        </p:nvSpPr>
        <p:spPr/>
        <p:txBody>
          <a:bodyPr/>
          <a:lstStyle/>
          <a:p>
            <a:r>
              <a:rPr lang="en-GB" smtClean="0"/>
              <a:t>FONT Meeting 12/12/2014</a:t>
            </a:r>
            <a:endParaRPr lang="en-GB"/>
          </a:p>
        </p:txBody>
      </p:sp>
      <p:sp>
        <p:nvSpPr>
          <p:cNvPr id="7" name="Slide Number Placeholder 6"/>
          <p:cNvSpPr>
            <a:spLocks noGrp="1"/>
          </p:cNvSpPr>
          <p:nvPr>
            <p:ph type="sldNum" sz="quarter" idx="12"/>
          </p:nvPr>
        </p:nvSpPr>
        <p:spPr/>
        <p:txBody>
          <a:bodyPr/>
          <a:lstStyle/>
          <a:p>
            <a:fld id="{2C400E9A-B8F3-43AB-86EF-682B1B7FE67D}" type="slidenum">
              <a:rPr lang="en-GB" smtClean="0"/>
              <a:t>23</a:t>
            </a:fld>
            <a:endParaRPr lang="en-GB"/>
          </a:p>
        </p:txBody>
      </p:sp>
    </p:spTree>
    <p:extLst>
      <p:ext uri="{BB962C8B-B14F-4D97-AF65-F5344CB8AC3E}">
        <p14:creationId xmlns:p14="http://schemas.microsoft.com/office/powerpoint/2010/main" val="31541920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Feedforward</a:t>
            </a:r>
            <a:r>
              <a:rPr lang="en-GB" dirty="0" smtClean="0"/>
              <a:t> Gain Scan (10</a:t>
            </a:r>
            <a:r>
              <a:rPr lang="en-GB" baseline="30000" dirty="0" smtClean="0"/>
              <a:t>th</a:t>
            </a:r>
            <a:r>
              <a:rPr lang="en-GB" dirty="0" smtClean="0"/>
              <a:t> Dec)</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Using the same portion of the pulse as just shown for the constant kick/timing tests.</a:t>
            </a:r>
          </a:p>
          <a:p>
            <a:r>
              <a:rPr lang="en-GB" dirty="0" err="1" smtClean="0"/>
              <a:t>Feedforward</a:t>
            </a:r>
            <a:r>
              <a:rPr lang="en-GB" dirty="0" smtClean="0"/>
              <a:t> tests with different gains (-63, </a:t>
            </a:r>
            <a:br>
              <a:rPr lang="en-GB" dirty="0" smtClean="0"/>
            </a:br>
            <a:r>
              <a:rPr lang="en-GB" dirty="0" smtClean="0"/>
              <a:t>-40, -20, 0, +20, +40 and +63).</a:t>
            </a:r>
          </a:p>
          <a:p>
            <a:endParaRPr lang="en-GB" dirty="0"/>
          </a:p>
          <a:p>
            <a:r>
              <a:rPr lang="en-GB" dirty="0" smtClean="0"/>
              <a:t>Phase units are just counts on </a:t>
            </a:r>
            <a:r>
              <a:rPr lang="en-GB" dirty="0" err="1" smtClean="0"/>
              <a:t>SiS</a:t>
            </a:r>
            <a:r>
              <a:rPr lang="en-GB" dirty="0" smtClean="0"/>
              <a:t> digitiser (mixer channel only) in these plots.</a:t>
            </a:r>
          </a:p>
          <a:p>
            <a:endParaRPr lang="en-GB" dirty="0"/>
          </a:p>
          <a:p>
            <a:r>
              <a:rPr lang="en-GB" dirty="0" smtClean="0"/>
              <a:t>Correlations are between monitor 2 (end </a:t>
            </a:r>
            <a:r>
              <a:rPr lang="en-GB" dirty="0" err="1" smtClean="0"/>
              <a:t>linac</a:t>
            </a:r>
            <a:r>
              <a:rPr lang="en-GB" dirty="0" smtClean="0"/>
              <a:t>, noisier measurement) and monitor 3 (in CLEX, after chicane). Monitor 1 connected directly to FONT5 board as FF input.</a:t>
            </a:r>
          </a:p>
        </p:txBody>
      </p:sp>
      <p:sp>
        <p:nvSpPr>
          <p:cNvPr id="4" name="Date Placeholder 3"/>
          <p:cNvSpPr>
            <a:spLocks noGrp="1"/>
          </p:cNvSpPr>
          <p:nvPr>
            <p:ph type="dt" sz="half" idx="10"/>
          </p:nvPr>
        </p:nvSpPr>
        <p:spPr/>
        <p:txBody>
          <a:bodyPr/>
          <a:lstStyle/>
          <a:p>
            <a:fld id="{6FE2C5FE-49CC-4D0F-9810-328E9CBFFA57}" type="datetime1">
              <a:rPr lang="en-GB" smtClean="0"/>
              <a:t>12/12/2014</a:t>
            </a:fld>
            <a:endParaRPr lang="en-GB"/>
          </a:p>
        </p:txBody>
      </p:sp>
      <p:sp>
        <p:nvSpPr>
          <p:cNvPr id="5" name="Footer Placeholder 4"/>
          <p:cNvSpPr>
            <a:spLocks noGrp="1"/>
          </p:cNvSpPr>
          <p:nvPr>
            <p:ph type="ftr" sz="quarter" idx="11"/>
          </p:nvPr>
        </p:nvSpPr>
        <p:spPr/>
        <p:txBody>
          <a:bodyPr/>
          <a:lstStyle/>
          <a:p>
            <a:r>
              <a:rPr lang="en-GB" smtClean="0"/>
              <a:t>FONT Meeting 12/12/2014</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24</a:t>
            </a:fld>
            <a:endParaRPr lang="en-GB"/>
          </a:p>
        </p:txBody>
      </p:sp>
    </p:spTree>
    <p:extLst>
      <p:ext uri="{BB962C8B-B14F-4D97-AF65-F5344CB8AC3E}">
        <p14:creationId xmlns:p14="http://schemas.microsoft.com/office/powerpoint/2010/main" val="31855880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Mean Phase Pulse to Pulse</a:t>
            </a:r>
            <a:endParaRPr lang="en-GB" dirty="0"/>
          </a:p>
        </p:txBody>
      </p:sp>
      <p:pic>
        <p:nvPicPr>
          <p:cNvPr id="5" name="Picture 6" descr="http://elogbook/eLogbook/attach_reader?attach_id=1404091"/>
          <p:cNvPicPr>
            <a:picLocks noChangeAspect="1" noChangeArrowheads="1"/>
          </p:cNvPicPr>
          <p:nvPr/>
        </p:nvPicPr>
        <p:blipFill rotWithShape="1">
          <a:blip r:embed="rId2">
            <a:extLst>
              <a:ext uri="{28A0092B-C50C-407E-A947-70E740481C1C}">
                <a14:useLocalDpi xmlns:a14="http://schemas.microsoft.com/office/drawing/2010/main" val="0"/>
              </a:ext>
            </a:extLst>
          </a:blip>
          <a:srcRect l="6776" t="14661" r="7423" b="6833"/>
          <a:stretch/>
        </p:blipFill>
        <p:spPr bwMode="auto">
          <a:xfrm>
            <a:off x="1691680" y="1717526"/>
            <a:ext cx="5933074" cy="4572137"/>
          </a:xfrm>
          <a:prstGeom prst="rect">
            <a:avLst/>
          </a:prstGeom>
          <a:noFill/>
          <a:extLst>
            <a:ext uri="{909E8E84-426E-40DD-AFC4-6F175D3DCCD1}">
              <a14:hiddenFill xmlns:a14="http://schemas.microsoft.com/office/drawing/2010/main">
                <a:solidFill>
                  <a:srgbClr val="FFFFFF"/>
                </a:solidFill>
              </a14:hiddenFill>
            </a:ext>
          </a:extLst>
        </p:spPr>
      </p:pic>
      <p:sp>
        <p:nvSpPr>
          <p:cNvPr id="6" name="Date Placeholder 5"/>
          <p:cNvSpPr>
            <a:spLocks noGrp="1"/>
          </p:cNvSpPr>
          <p:nvPr>
            <p:ph type="dt" sz="half" idx="10"/>
          </p:nvPr>
        </p:nvSpPr>
        <p:spPr/>
        <p:txBody>
          <a:bodyPr/>
          <a:lstStyle/>
          <a:p>
            <a:fld id="{7CFDD564-7B1C-4A0F-B753-0270A219B8ED}" type="datetime1">
              <a:rPr lang="en-GB" smtClean="0"/>
              <a:t>12/12/2014</a:t>
            </a:fld>
            <a:endParaRPr lang="en-GB"/>
          </a:p>
        </p:txBody>
      </p:sp>
      <p:sp>
        <p:nvSpPr>
          <p:cNvPr id="7" name="Footer Placeholder 6"/>
          <p:cNvSpPr>
            <a:spLocks noGrp="1"/>
          </p:cNvSpPr>
          <p:nvPr>
            <p:ph type="ftr" sz="quarter" idx="11"/>
          </p:nvPr>
        </p:nvSpPr>
        <p:spPr/>
        <p:txBody>
          <a:bodyPr/>
          <a:lstStyle/>
          <a:p>
            <a:r>
              <a:rPr lang="en-GB" smtClean="0"/>
              <a:t>FONT Meeting 12/12/2014</a:t>
            </a:r>
            <a:endParaRPr lang="en-GB"/>
          </a:p>
        </p:txBody>
      </p:sp>
      <p:sp>
        <p:nvSpPr>
          <p:cNvPr id="8" name="Slide Number Placeholder 7"/>
          <p:cNvSpPr>
            <a:spLocks noGrp="1"/>
          </p:cNvSpPr>
          <p:nvPr>
            <p:ph type="sldNum" sz="quarter" idx="12"/>
          </p:nvPr>
        </p:nvSpPr>
        <p:spPr/>
        <p:txBody>
          <a:bodyPr/>
          <a:lstStyle/>
          <a:p>
            <a:fld id="{2C400E9A-B8F3-43AB-86EF-682B1B7FE67D}" type="slidenum">
              <a:rPr lang="en-GB" smtClean="0"/>
              <a:t>25</a:t>
            </a:fld>
            <a:endParaRPr lang="en-GB"/>
          </a:p>
        </p:txBody>
      </p:sp>
    </p:spTree>
    <p:extLst>
      <p:ext uri="{BB962C8B-B14F-4D97-AF65-F5344CB8AC3E}">
        <p14:creationId xmlns:p14="http://schemas.microsoft.com/office/powerpoint/2010/main" val="5040114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Phase Jitter within the Pulse</a:t>
            </a:r>
            <a:endParaRPr lang="en-GB" dirty="0"/>
          </a:p>
        </p:txBody>
      </p:sp>
      <p:grpSp>
        <p:nvGrpSpPr>
          <p:cNvPr id="9" name="Group 8"/>
          <p:cNvGrpSpPr/>
          <p:nvPr/>
        </p:nvGrpSpPr>
        <p:grpSpPr>
          <a:xfrm>
            <a:off x="323528" y="1556792"/>
            <a:ext cx="6336704" cy="4749774"/>
            <a:chOff x="1331640" y="1556792"/>
            <a:chExt cx="6336704" cy="4749774"/>
          </a:xfrm>
        </p:grpSpPr>
        <p:pic>
          <p:nvPicPr>
            <p:cNvPr id="4" name="Picture 2" descr="http://elogbook/eLogbook/attach_reader?attach_id=1404092"/>
            <p:cNvPicPr>
              <a:picLocks noChangeAspect="1" noChangeArrowheads="1"/>
            </p:cNvPicPr>
            <p:nvPr/>
          </p:nvPicPr>
          <p:blipFill rotWithShape="1">
            <a:blip r:embed="rId2">
              <a:extLst>
                <a:ext uri="{28A0092B-C50C-407E-A947-70E740481C1C}">
                  <a14:useLocalDpi xmlns:a14="http://schemas.microsoft.com/office/drawing/2010/main" val="0"/>
                </a:ext>
              </a:extLst>
            </a:blip>
            <a:srcRect l="8247" t="13515" r="6195" b="6450"/>
            <a:stretch/>
          </p:blipFill>
          <p:spPr bwMode="auto">
            <a:xfrm>
              <a:off x="1331640" y="1556792"/>
              <a:ext cx="6336704" cy="4749774"/>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p:cNvCxnSpPr/>
            <p:nvPr/>
          </p:nvCxnSpPr>
          <p:spPr>
            <a:xfrm>
              <a:off x="3779912" y="2564904"/>
              <a:ext cx="0" cy="324036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508104" y="2564904"/>
              <a:ext cx="0" cy="324036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968354" y="2431085"/>
              <a:ext cx="1323726" cy="923330"/>
            </a:xfrm>
            <a:prstGeom prst="rect">
              <a:avLst/>
            </a:prstGeom>
            <a:noFill/>
          </p:spPr>
          <p:txBody>
            <a:bodyPr wrap="square" rtlCol="0">
              <a:spAutoFit/>
            </a:bodyPr>
            <a:lstStyle/>
            <a:p>
              <a:pPr algn="ctr"/>
              <a:r>
                <a:rPr lang="en-GB" dirty="0" smtClean="0"/>
                <a:t>Approx. correction region.</a:t>
              </a:r>
              <a:endParaRPr lang="en-GB" dirty="0"/>
            </a:p>
          </p:txBody>
        </p:sp>
      </p:grpSp>
      <p:sp>
        <p:nvSpPr>
          <p:cNvPr id="10" name="TextBox 9"/>
          <p:cNvSpPr txBox="1"/>
          <p:nvPr/>
        </p:nvSpPr>
        <p:spPr>
          <a:xfrm>
            <a:off x="6732240" y="1600088"/>
            <a:ext cx="2304256" cy="2585323"/>
          </a:xfrm>
          <a:prstGeom prst="rect">
            <a:avLst/>
          </a:prstGeom>
          <a:noFill/>
        </p:spPr>
        <p:txBody>
          <a:bodyPr wrap="square" rtlCol="0">
            <a:spAutoFit/>
          </a:bodyPr>
          <a:lstStyle/>
          <a:p>
            <a:pPr marL="285750" indent="-285750">
              <a:buFont typeface="Arial" panose="020B0604020202020204" pitchFamily="34" charset="0"/>
              <a:buChar char="•"/>
            </a:pPr>
            <a:r>
              <a:rPr lang="en-GB" dirty="0" smtClean="0"/>
              <a:t>Variation of jitter in the correction region looks promising.</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But note differences outside the correction region.</a:t>
            </a:r>
            <a:endParaRPr lang="en-GB" dirty="0"/>
          </a:p>
        </p:txBody>
      </p:sp>
      <p:sp>
        <p:nvSpPr>
          <p:cNvPr id="11" name="Date Placeholder 10"/>
          <p:cNvSpPr>
            <a:spLocks noGrp="1"/>
          </p:cNvSpPr>
          <p:nvPr>
            <p:ph type="dt" sz="half" idx="10"/>
          </p:nvPr>
        </p:nvSpPr>
        <p:spPr/>
        <p:txBody>
          <a:bodyPr/>
          <a:lstStyle/>
          <a:p>
            <a:fld id="{704EDFD0-D533-4541-B500-47601F30A1C8}" type="datetime1">
              <a:rPr lang="en-GB" smtClean="0"/>
              <a:t>12/12/2014</a:t>
            </a:fld>
            <a:endParaRPr lang="en-GB"/>
          </a:p>
        </p:txBody>
      </p:sp>
      <p:sp>
        <p:nvSpPr>
          <p:cNvPr id="12" name="Footer Placeholder 11"/>
          <p:cNvSpPr>
            <a:spLocks noGrp="1"/>
          </p:cNvSpPr>
          <p:nvPr>
            <p:ph type="ftr" sz="quarter" idx="11"/>
          </p:nvPr>
        </p:nvSpPr>
        <p:spPr/>
        <p:txBody>
          <a:bodyPr/>
          <a:lstStyle/>
          <a:p>
            <a:r>
              <a:rPr lang="en-GB" smtClean="0"/>
              <a:t>FONT Meeting 12/12/2014</a:t>
            </a:r>
            <a:endParaRPr lang="en-GB"/>
          </a:p>
        </p:txBody>
      </p:sp>
      <p:sp>
        <p:nvSpPr>
          <p:cNvPr id="13" name="Slide Number Placeholder 12"/>
          <p:cNvSpPr>
            <a:spLocks noGrp="1"/>
          </p:cNvSpPr>
          <p:nvPr>
            <p:ph type="sldNum" sz="quarter" idx="12"/>
          </p:nvPr>
        </p:nvSpPr>
        <p:spPr/>
        <p:txBody>
          <a:bodyPr/>
          <a:lstStyle/>
          <a:p>
            <a:fld id="{2C400E9A-B8F3-43AB-86EF-682B1B7FE67D}" type="slidenum">
              <a:rPr lang="en-GB" smtClean="0"/>
              <a:t>26</a:t>
            </a:fld>
            <a:endParaRPr lang="en-GB"/>
          </a:p>
        </p:txBody>
      </p:sp>
    </p:spTree>
    <p:extLst>
      <p:ext uri="{BB962C8B-B14F-4D97-AF65-F5344CB8AC3E}">
        <p14:creationId xmlns:p14="http://schemas.microsoft.com/office/powerpoint/2010/main" val="10581142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Mean Phase Correlation Plots</a:t>
            </a:r>
            <a:endParaRPr lang="en-GB" dirty="0"/>
          </a:p>
        </p:txBody>
      </p:sp>
      <p:pic>
        <p:nvPicPr>
          <p:cNvPr id="11268" name="Picture 4" descr="http://elogbook/eLogbook/attach_reader?attach_id=1404300"/>
          <p:cNvPicPr>
            <a:picLocks noChangeAspect="1" noChangeArrowheads="1"/>
          </p:cNvPicPr>
          <p:nvPr/>
        </p:nvPicPr>
        <p:blipFill rotWithShape="1">
          <a:blip r:embed="rId2">
            <a:extLst>
              <a:ext uri="{28A0092B-C50C-407E-A947-70E740481C1C}">
                <a14:useLocalDpi xmlns:a14="http://schemas.microsoft.com/office/drawing/2010/main" val="0"/>
              </a:ext>
            </a:extLst>
          </a:blip>
          <a:srcRect l="10251" t="14365" r="8396" b="6491"/>
          <a:stretch/>
        </p:blipFill>
        <p:spPr bwMode="auto">
          <a:xfrm>
            <a:off x="-1730" y="1556792"/>
            <a:ext cx="9144000" cy="317401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475656" y="5327613"/>
            <a:ext cx="6054414" cy="369332"/>
          </a:xfrm>
          <a:prstGeom prst="rect">
            <a:avLst/>
          </a:prstGeom>
          <a:noFill/>
        </p:spPr>
        <p:txBody>
          <a:bodyPr wrap="none" rtlCol="0">
            <a:spAutoFit/>
          </a:bodyPr>
          <a:lstStyle/>
          <a:p>
            <a:pPr marL="285750" indent="-285750">
              <a:buFont typeface="Arial" panose="020B0604020202020204" pitchFamily="34" charset="0"/>
              <a:buChar char="•"/>
            </a:pPr>
            <a:r>
              <a:rPr lang="en-GB" dirty="0" smtClean="0"/>
              <a:t>Correlation becomes anti-correlation as we change the gain.</a:t>
            </a:r>
            <a:endParaRPr lang="en-GB" dirty="0"/>
          </a:p>
        </p:txBody>
      </p:sp>
      <p:sp>
        <p:nvSpPr>
          <p:cNvPr id="5" name="Date Placeholder 4"/>
          <p:cNvSpPr>
            <a:spLocks noGrp="1"/>
          </p:cNvSpPr>
          <p:nvPr>
            <p:ph type="dt" sz="half" idx="10"/>
          </p:nvPr>
        </p:nvSpPr>
        <p:spPr/>
        <p:txBody>
          <a:bodyPr/>
          <a:lstStyle/>
          <a:p>
            <a:fld id="{A092E205-861B-46D2-8077-AD708DDC90C7}" type="datetime1">
              <a:rPr lang="en-GB" smtClean="0"/>
              <a:t>12/12/2014</a:t>
            </a:fld>
            <a:endParaRPr lang="en-GB"/>
          </a:p>
        </p:txBody>
      </p:sp>
      <p:sp>
        <p:nvSpPr>
          <p:cNvPr id="6" name="Footer Placeholder 5"/>
          <p:cNvSpPr>
            <a:spLocks noGrp="1"/>
          </p:cNvSpPr>
          <p:nvPr>
            <p:ph type="ftr" sz="quarter" idx="11"/>
          </p:nvPr>
        </p:nvSpPr>
        <p:spPr/>
        <p:txBody>
          <a:bodyPr/>
          <a:lstStyle/>
          <a:p>
            <a:r>
              <a:rPr lang="en-GB" smtClean="0"/>
              <a:t>FONT Meeting 12/12/2014</a:t>
            </a:r>
            <a:endParaRPr lang="en-GB"/>
          </a:p>
        </p:txBody>
      </p:sp>
      <p:sp>
        <p:nvSpPr>
          <p:cNvPr id="7" name="Slide Number Placeholder 6"/>
          <p:cNvSpPr>
            <a:spLocks noGrp="1"/>
          </p:cNvSpPr>
          <p:nvPr>
            <p:ph type="sldNum" sz="quarter" idx="12"/>
          </p:nvPr>
        </p:nvSpPr>
        <p:spPr/>
        <p:txBody>
          <a:bodyPr/>
          <a:lstStyle/>
          <a:p>
            <a:fld id="{2C400E9A-B8F3-43AB-86EF-682B1B7FE67D}" type="slidenum">
              <a:rPr lang="en-GB" smtClean="0"/>
              <a:t>27</a:t>
            </a:fld>
            <a:endParaRPr lang="en-GB"/>
          </a:p>
        </p:txBody>
      </p:sp>
    </p:spTree>
    <p:extLst>
      <p:ext uri="{BB962C8B-B14F-4D97-AF65-F5344CB8AC3E}">
        <p14:creationId xmlns:p14="http://schemas.microsoft.com/office/powerpoint/2010/main" val="4963070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543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Date Placeholder 8"/>
          <p:cNvSpPr>
            <a:spLocks noGrp="1"/>
          </p:cNvSpPr>
          <p:nvPr>
            <p:ph type="dt" sz="half" idx="10"/>
          </p:nvPr>
        </p:nvSpPr>
        <p:spPr/>
        <p:txBody>
          <a:bodyPr/>
          <a:lstStyle/>
          <a:p>
            <a:fld id="{054D7A43-0CE8-4593-95B2-CF267FDE8775}" type="datetime1">
              <a:rPr lang="en-GB" smtClean="0"/>
              <a:t>12/12/2014</a:t>
            </a:fld>
            <a:endParaRPr lang="en-GB"/>
          </a:p>
        </p:txBody>
      </p:sp>
      <p:sp>
        <p:nvSpPr>
          <p:cNvPr id="10" name="Footer Placeholder 9"/>
          <p:cNvSpPr>
            <a:spLocks noGrp="1"/>
          </p:cNvSpPr>
          <p:nvPr>
            <p:ph type="ftr" sz="quarter" idx="11"/>
          </p:nvPr>
        </p:nvSpPr>
        <p:spPr/>
        <p:txBody>
          <a:bodyPr/>
          <a:lstStyle/>
          <a:p>
            <a:r>
              <a:rPr lang="en-GB" smtClean="0"/>
              <a:t>FONT Meeting 12/12/2014</a:t>
            </a:r>
            <a:endParaRPr lang="en-GB"/>
          </a:p>
        </p:txBody>
      </p:sp>
      <p:sp>
        <p:nvSpPr>
          <p:cNvPr id="11" name="Slide Number Placeholder 10"/>
          <p:cNvSpPr>
            <a:spLocks noGrp="1"/>
          </p:cNvSpPr>
          <p:nvPr>
            <p:ph type="sldNum" sz="quarter" idx="12"/>
          </p:nvPr>
        </p:nvSpPr>
        <p:spPr/>
        <p:txBody>
          <a:bodyPr/>
          <a:lstStyle/>
          <a:p>
            <a:fld id="{2C400E9A-B8F3-43AB-86EF-682B1B7FE67D}" type="slidenum">
              <a:rPr lang="en-GB" smtClean="0"/>
              <a:t>28</a:t>
            </a:fld>
            <a:endParaRPr lang="en-GB"/>
          </a:p>
        </p:txBody>
      </p:sp>
    </p:spTree>
    <p:extLst>
      <p:ext uri="{BB962C8B-B14F-4D97-AF65-F5344CB8AC3E}">
        <p14:creationId xmlns:p14="http://schemas.microsoft.com/office/powerpoint/2010/main" val="9766577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6802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ate Placeholder 4"/>
          <p:cNvSpPr>
            <a:spLocks noGrp="1"/>
          </p:cNvSpPr>
          <p:nvPr>
            <p:ph type="dt" sz="half" idx="10"/>
          </p:nvPr>
        </p:nvSpPr>
        <p:spPr/>
        <p:txBody>
          <a:bodyPr/>
          <a:lstStyle/>
          <a:p>
            <a:fld id="{4985152B-80AF-46DB-A518-1145E8E654FD}" type="datetime1">
              <a:rPr lang="en-GB" smtClean="0"/>
              <a:t>12/12/2014</a:t>
            </a:fld>
            <a:endParaRPr lang="en-GB"/>
          </a:p>
        </p:txBody>
      </p:sp>
      <p:sp>
        <p:nvSpPr>
          <p:cNvPr id="6" name="Footer Placeholder 5"/>
          <p:cNvSpPr>
            <a:spLocks noGrp="1"/>
          </p:cNvSpPr>
          <p:nvPr>
            <p:ph type="ftr" sz="quarter" idx="11"/>
          </p:nvPr>
        </p:nvSpPr>
        <p:spPr/>
        <p:txBody>
          <a:bodyPr/>
          <a:lstStyle/>
          <a:p>
            <a:r>
              <a:rPr lang="en-GB" smtClean="0"/>
              <a:t>FONT Meeting 12/12/2014</a:t>
            </a:r>
            <a:endParaRPr lang="en-GB"/>
          </a:p>
        </p:txBody>
      </p:sp>
      <p:sp>
        <p:nvSpPr>
          <p:cNvPr id="7" name="Slide Number Placeholder 6"/>
          <p:cNvSpPr>
            <a:spLocks noGrp="1"/>
          </p:cNvSpPr>
          <p:nvPr>
            <p:ph type="sldNum" sz="quarter" idx="12"/>
          </p:nvPr>
        </p:nvSpPr>
        <p:spPr/>
        <p:txBody>
          <a:bodyPr/>
          <a:lstStyle/>
          <a:p>
            <a:fld id="{2C400E9A-B8F3-43AB-86EF-682B1B7FE67D}" type="slidenum">
              <a:rPr lang="en-GB" smtClean="0"/>
              <a:t>29</a:t>
            </a:fld>
            <a:endParaRPr lang="en-GB"/>
          </a:p>
        </p:txBody>
      </p:sp>
    </p:spTree>
    <p:extLst>
      <p:ext uri="{BB962C8B-B14F-4D97-AF65-F5344CB8AC3E}">
        <p14:creationId xmlns:p14="http://schemas.microsoft.com/office/powerpoint/2010/main" val="4102516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GB" dirty="0" smtClean="0"/>
              <a:t>Introduction</a:t>
            </a:r>
            <a:endParaRPr lang="en-GB" dirty="0"/>
          </a:p>
        </p:txBody>
      </p:sp>
      <p:sp>
        <p:nvSpPr>
          <p:cNvPr id="3" name="Content Placeholder 2"/>
          <p:cNvSpPr>
            <a:spLocks noGrp="1"/>
          </p:cNvSpPr>
          <p:nvPr>
            <p:ph idx="1"/>
          </p:nvPr>
        </p:nvSpPr>
        <p:spPr>
          <a:xfrm>
            <a:off x="457200" y="1052736"/>
            <a:ext cx="8229600" cy="5256584"/>
          </a:xfrm>
        </p:spPr>
        <p:txBody>
          <a:bodyPr>
            <a:normAutofit fontScale="77500" lnSpcReduction="20000"/>
          </a:bodyPr>
          <a:lstStyle/>
          <a:p>
            <a:r>
              <a:rPr lang="en-GB" dirty="0" smtClean="0"/>
              <a:t>Phase </a:t>
            </a:r>
            <a:r>
              <a:rPr lang="en-GB" dirty="0" err="1" smtClean="0"/>
              <a:t>feedforward</a:t>
            </a:r>
            <a:r>
              <a:rPr lang="en-GB" dirty="0" smtClean="0"/>
              <a:t> has been the priority for CTF3 in November/December and we’ve been given the majority of the beam time.</a:t>
            </a:r>
          </a:p>
          <a:p>
            <a:pPr lvl="1"/>
            <a:r>
              <a:rPr lang="en-GB" dirty="0" smtClean="0"/>
              <a:t>We have a lot of data!</a:t>
            </a:r>
          </a:p>
          <a:p>
            <a:pPr lvl="1"/>
            <a:endParaRPr lang="en-GB" dirty="0"/>
          </a:p>
          <a:p>
            <a:r>
              <a:rPr lang="en-GB" dirty="0" smtClean="0"/>
              <a:t>There’s been pressure to get results prior to the winter shutdown, so we maybe rushed in to </a:t>
            </a:r>
            <a:r>
              <a:rPr lang="en-GB" dirty="0" err="1" smtClean="0"/>
              <a:t>feedforward</a:t>
            </a:r>
            <a:r>
              <a:rPr lang="en-GB" dirty="0" smtClean="0"/>
              <a:t> tests a bit too quickly.</a:t>
            </a:r>
          </a:p>
          <a:p>
            <a:pPr lvl="1"/>
            <a:r>
              <a:rPr lang="en-GB" dirty="0" smtClean="0"/>
              <a:t>However, I think in the end this approach has been quite successful.</a:t>
            </a:r>
          </a:p>
          <a:p>
            <a:pPr lvl="1"/>
            <a:endParaRPr lang="en-GB" dirty="0"/>
          </a:p>
          <a:p>
            <a:r>
              <a:rPr lang="en-GB" dirty="0" smtClean="0"/>
              <a:t>Overview of what has been done and the early stages of analysis from what was available in the logbook here.</a:t>
            </a:r>
          </a:p>
          <a:p>
            <a:pPr lvl="1"/>
            <a:r>
              <a:rPr lang="en-GB" dirty="0" smtClean="0"/>
              <a:t>If there’s anything in particular you’d like to see before Christmas let me know and I can try to look at it next week.</a:t>
            </a:r>
          </a:p>
          <a:p>
            <a:pPr lvl="1"/>
            <a:endParaRPr lang="en-GB" dirty="0"/>
          </a:p>
          <a:p>
            <a:endParaRPr lang="en-GB" dirty="0" smtClean="0"/>
          </a:p>
          <a:p>
            <a:pPr lvl="1"/>
            <a:endParaRPr lang="en-GB" dirty="0"/>
          </a:p>
          <a:p>
            <a:endParaRPr lang="en-GB" dirty="0" smtClean="0"/>
          </a:p>
          <a:p>
            <a:pPr lvl="1"/>
            <a:endParaRPr lang="en-GB" dirty="0"/>
          </a:p>
          <a:p>
            <a:endParaRPr lang="en-GB" dirty="0" smtClean="0"/>
          </a:p>
        </p:txBody>
      </p:sp>
      <p:sp>
        <p:nvSpPr>
          <p:cNvPr id="4" name="Date Placeholder 3"/>
          <p:cNvSpPr>
            <a:spLocks noGrp="1"/>
          </p:cNvSpPr>
          <p:nvPr>
            <p:ph type="dt" sz="half" idx="10"/>
          </p:nvPr>
        </p:nvSpPr>
        <p:spPr/>
        <p:txBody>
          <a:bodyPr/>
          <a:lstStyle/>
          <a:p>
            <a:fld id="{47F926E0-227A-4D65-95C4-0B87F4C4E976}" type="datetime1">
              <a:rPr lang="en-GB" smtClean="0"/>
              <a:t>12/12/2014</a:t>
            </a:fld>
            <a:endParaRPr lang="en-GB"/>
          </a:p>
        </p:txBody>
      </p:sp>
      <p:sp>
        <p:nvSpPr>
          <p:cNvPr id="5" name="Footer Placeholder 4"/>
          <p:cNvSpPr>
            <a:spLocks noGrp="1"/>
          </p:cNvSpPr>
          <p:nvPr>
            <p:ph type="ftr" sz="quarter" idx="11"/>
          </p:nvPr>
        </p:nvSpPr>
        <p:spPr/>
        <p:txBody>
          <a:bodyPr/>
          <a:lstStyle/>
          <a:p>
            <a:r>
              <a:rPr lang="en-GB" smtClean="0"/>
              <a:t>FONT Meeting 12/12/2014</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3</a:t>
            </a:fld>
            <a:endParaRPr lang="en-GB"/>
          </a:p>
        </p:txBody>
      </p:sp>
    </p:spTree>
    <p:extLst>
      <p:ext uri="{BB962C8B-B14F-4D97-AF65-F5344CB8AC3E}">
        <p14:creationId xmlns:p14="http://schemas.microsoft.com/office/powerpoint/2010/main" val="25089453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Gain Scan Results Table</a:t>
            </a:r>
            <a:endParaRPr lang="en-GB" dirty="0"/>
          </a:p>
        </p:txBody>
      </p:sp>
      <p:sp>
        <p:nvSpPr>
          <p:cNvPr id="3" name="Content Placeholder 2"/>
          <p:cNvSpPr>
            <a:spLocks noGrp="1"/>
          </p:cNvSpPr>
          <p:nvPr>
            <p:ph idx="1"/>
          </p:nvPr>
        </p:nvSpPr>
        <p:spPr>
          <a:xfrm>
            <a:off x="457200" y="4077072"/>
            <a:ext cx="8229600" cy="2049091"/>
          </a:xfrm>
        </p:spPr>
        <p:txBody>
          <a:bodyPr>
            <a:normAutofit/>
          </a:bodyPr>
          <a:lstStyle/>
          <a:p>
            <a:r>
              <a:rPr lang="en-GB" sz="2000" dirty="0" smtClean="0"/>
              <a:t>~45% reduction in jitter with a gain of +40 and removal of correlation.</a:t>
            </a:r>
          </a:p>
          <a:p>
            <a:r>
              <a:rPr lang="en-GB" sz="2000" dirty="0" smtClean="0"/>
              <a:t>My only slight concern would be whether it’s too good to be true considering how weak the correlation is with 0 gain.</a:t>
            </a:r>
            <a:endParaRPr lang="en-GB" sz="2000" dirty="0"/>
          </a:p>
        </p:txBody>
      </p:sp>
      <p:graphicFrame>
        <p:nvGraphicFramePr>
          <p:cNvPr id="4" name="Content Placeholder 4"/>
          <p:cNvGraphicFramePr>
            <a:graphicFrameLocks/>
          </p:cNvGraphicFramePr>
          <p:nvPr>
            <p:extLst>
              <p:ext uri="{D42A27DB-BD31-4B8C-83A1-F6EECF244321}">
                <p14:modId xmlns:p14="http://schemas.microsoft.com/office/powerpoint/2010/main" val="3782474337"/>
              </p:ext>
            </p:extLst>
          </p:nvPr>
        </p:nvGraphicFramePr>
        <p:xfrm>
          <a:off x="2627784" y="1268760"/>
          <a:ext cx="3672408" cy="2706216"/>
        </p:xfrm>
        <a:graphic>
          <a:graphicData uri="http://schemas.openxmlformats.org/drawingml/2006/table">
            <a:tbl>
              <a:tblPr/>
              <a:tblGrid>
                <a:gridCol w="1224136"/>
                <a:gridCol w="1224136"/>
                <a:gridCol w="1224136"/>
              </a:tblGrid>
              <a:tr h="338277">
                <a:tc>
                  <a:txBody>
                    <a:bodyPr/>
                    <a:lstStyle/>
                    <a:p>
                      <a:pPr algn="ctr" fontAlgn="b"/>
                      <a:r>
                        <a:rPr lang="en-GB" sz="1600" b="1" i="0" u="none" strike="noStrike" dirty="0">
                          <a:solidFill>
                            <a:srgbClr val="000000"/>
                          </a:solidFill>
                          <a:effectLst/>
                          <a:latin typeface="Calibri"/>
                        </a:rPr>
                        <a:t>Gain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1" i="0" u="none" strike="noStrike">
                          <a:solidFill>
                            <a:srgbClr val="000000"/>
                          </a:solidFill>
                          <a:effectLst/>
                          <a:latin typeface="Calibri"/>
                        </a:rPr>
                        <a:t>STD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1" i="0" u="none" strike="noStrike">
                          <a:solidFill>
                            <a:srgbClr val="000000"/>
                          </a:solidFill>
                          <a:effectLst/>
                          <a:latin typeface="Calibri"/>
                        </a:rPr>
                        <a:t>CORR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8277">
                <a:tc>
                  <a:txBody>
                    <a:bodyPr/>
                    <a:lstStyle/>
                    <a:p>
                      <a:pPr algn="ctr" fontAlgn="b"/>
                      <a:r>
                        <a:rPr lang="en-GB" sz="1600" b="0" i="0" u="none" strike="noStrike">
                          <a:solidFill>
                            <a:srgbClr val="000000"/>
                          </a:solidFill>
                          <a:effectLst/>
                          <a:latin typeface="Calibri"/>
                        </a:rPr>
                        <a:t>-63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725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0.50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8277">
                <a:tc>
                  <a:txBody>
                    <a:bodyPr/>
                    <a:lstStyle/>
                    <a:p>
                      <a:pPr algn="ctr" fontAlgn="b"/>
                      <a:r>
                        <a:rPr lang="en-GB" sz="1600" b="0" i="0" u="none" strike="noStrike">
                          <a:solidFill>
                            <a:srgbClr val="000000"/>
                          </a:solidFill>
                          <a:effectLst/>
                          <a:latin typeface="Calibri"/>
                        </a:rPr>
                        <a:t>-40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649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0.26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8277">
                <a:tc>
                  <a:txBody>
                    <a:bodyPr/>
                    <a:lstStyle/>
                    <a:p>
                      <a:pPr algn="ctr" fontAlgn="b"/>
                      <a:r>
                        <a:rPr lang="en-GB" sz="1600" b="0" i="0" u="none" strike="noStrike">
                          <a:solidFill>
                            <a:srgbClr val="000000"/>
                          </a:solidFill>
                          <a:effectLst/>
                          <a:latin typeface="Calibri"/>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577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0.42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8277">
                <a:tc>
                  <a:txBody>
                    <a:bodyPr/>
                    <a:lstStyle/>
                    <a:p>
                      <a:pPr algn="ctr" fontAlgn="b"/>
                      <a:r>
                        <a:rPr lang="en-GB" sz="1600" b="0" i="0" u="none" strike="noStrike">
                          <a:solidFill>
                            <a:srgbClr val="000000"/>
                          </a:solidFill>
                          <a:effectLst/>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506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0.20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8277">
                <a:tc>
                  <a:txBody>
                    <a:bodyPr/>
                    <a:lstStyle/>
                    <a:p>
                      <a:pPr algn="ctr" fontAlgn="b"/>
                      <a:r>
                        <a:rPr lang="en-GB" sz="1600" b="0" i="0" u="none" strike="noStrike" dirty="0" smtClean="0">
                          <a:solidFill>
                            <a:srgbClr val="000000"/>
                          </a:solidFill>
                          <a:effectLst/>
                          <a:latin typeface="Calibri"/>
                        </a:rPr>
                        <a:t>+20</a:t>
                      </a:r>
                      <a:endParaRPr lang="en-GB" sz="16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438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8277">
                <a:tc>
                  <a:txBody>
                    <a:bodyPr/>
                    <a:lstStyle/>
                    <a:p>
                      <a:pPr algn="ctr" fontAlgn="b"/>
                      <a:r>
                        <a:rPr lang="en-GB" sz="1600" b="0" i="0" u="none" strike="noStrike" dirty="0" smtClean="0">
                          <a:solidFill>
                            <a:srgbClr val="000000"/>
                          </a:solidFill>
                          <a:effectLst/>
                          <a:latin typeface="Calibri"/>
                        </a:rPr>
                        <a:t>+40</a:t>
                      </a:r>
                      <a:endParaRPr lang="en-GB" sz="16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404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8277">
                <a:tc>
                  <a:txBody>
                    <a:bodyPr/>
                    <a:lstStyle/>
                    <a:p>
                      <a:pPr algn="ctr" fontAlgn="b"/>
                      <a:r>
                        <a:rPr lang="en-GB" sz="1600" b="0" i="0" u="none" strike="noStrike" dirty="0" smtClean="0">
                          <a:solidFill>
                            <a:srgbClr val="000000"/>
                          </a:solidFill>
                          <a:effectLst/>
                          <a:latin typeface="Calibri"/>
                        </a:rPr>
                        <a:t>+63</a:t>
                      </a:r>
                      <a:endParaRPr lang="en-GB" sz="16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522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-0.28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5" name="Date Placeholder 4"/>
          <p:cNvSpPr>
            <a:spLocks noGrp="1"/>
          </p:cNvSpPr>
          <p:nvPr>
            <p:ph type="dt" sz="half" idx="10"/>
          </p:nvPr>
        </p:nvSpPr>
        <p:spPr/>
        <p:txBody>
          <a:bodyPr/>
          <a:lstStyle/>
          <a:p>
            <a:fld id="{8A666B1F-429C-4103-9EDD-542DCF9AD5AA}" type="datetime1">
              <a:rPr lang="en-GB" smtClean="0"/>
              <a:t>12/12/2014</a:t>
            </a:fld>
            <a:endParaRPr lang="en-GB"/>
          </a:p>
        </p:txBody>
      </p:sp>
      <p:sp>
        <p:nvSpPr>
          <p:cNvPr id="6" name="Footer Placeholder 5"/>
          <p:cNvSpPr>
            <a:spLocks noGrp="1"/>
          </p:cNvSpPr>
          <p:nvPr>
            <p:ph type="ftr" sz="quarter" idx="11"/>
          </p:nvPr>
        </p:nvSpPr>
        <p:spPr/>
        <p:txBody>
          <a:bodyPr/>
          <a:lstStyle/>
          <a:p>
            <a:r>
              <a:rPr lang="en-GB" smtClean="0"/>
              <a:t>FONT Meeting 12/12/2014</a:t>
            </a:r>
            <a:endParaRPr lang="en-GB"/>
          </a:p>
        </p:txBody>
      </p:sp>
      <p:sp>
        <p:nvSpPr>
          <p:cNvPr id="7" name="Slide Number Placeholder 6"/>
          <p:cNvSpPr>
            <a:spLocks noGrp="1"/>
          </p:cNvSpPr>
          <p:nvPr>
            <p:ph type="sldNum" sz="quarter" idx="12"/>
          </p:nvPr>
        </p:nvSpPr>
        <p:spPr/>
        <p:txBody>
          <a:bodyPr/>
          <a:lstStyle/>
          <a:p>
            <a:fld id="{2C400E9A-B8F3-43AB-86EF-682B1B7FE67D}" type="slidenum">
              <a:rPr lang="en-GB" smtClean="0"/>
              <a:t>30</a:t>
            </a:fld>
            <a:endParaRPr lang="en-GB"/>
          </a:p>
        </p:txBody>
      </p:sp>
    </p:spTree>
    <p:extLst>
      <p:ext uri="{BB962C8B-B14F-4D97-AF65-F5344CB8AC3E}">
        <p14:creationId xmlns:p14="http://schemas.microsoft.com/office/powerpoint/2010/main" val="31480608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GB" dirty="0" smtClean="0"/>
              <a:t>Summary</a:t>
            </a:r>
            <a:endParaRPr lang="en-GB" dirty="0"/>
          </a:p>
        </p:txBody>
      </p:sp>
      <p:sp>
        <p:nvSpPr>
          <p:cNvPr id="3" name="Content Placeholder 2"/>
          <p:cNvSpPr>
            <a:spLocks noGrp="1"/>
          </p:cNvSpPr>
          <p:nvPr>
            <p:ph idx="1"/>
          </p:nvPr>
        </p:nvSpPr>
        <p:spPr>
          <a:xfrm>
            <a:off x="457200" y="980728"/>
            <a:ext cx="8229600" cy="5328592"/>
          </a:xfrm>
        </p:spPr>
        <p:txBody>
          <a:bodyPr>
            <a:normAutofit fontScale="92500"/>
          </a:bodyPr>
          <a:lstStyle/>
          <a:p>
            <a:r>
              <a:rPr lang="en-GB" sz="2400" dirty="0" smtClean="0"/>
              <a:t>After many attempts we’ve managed to extract what looks like a real reduction in the phase jitter from the </a:t>
            </a:r>
            <a:r>
              <a:rPr lang="en-GB" sz="2400" dirty="0" err="1" smtClean="0"/>
              <a:t>feedforward</a:t>
            </a:r>
            <a:r>
              <a:rPr lang="en-GB" sz="2400" dirty="0" smtClean="0"/>
              <a:t> system.</a:t>
            </a:r>
          </a:p>
          <a:p>
            <a:r>
              <a:rPr lang="en-GB" sz="2400" dirty="0" smtClean="0"/>
              <a:t>The results from constant kick tests are always clear and convincing. The +/-3 degree range we have is roughly in agreement with the optics and current amplifier power level.</a:t>
            </a:r>
          </a:p>
          <a:p>
            <a:r>
              <a:rPr lang="en-GB" sz="2400" dirty="0" smtClean="0"/>
              <a:t>The propagation in phase between the upstream and downstream monitors really is 70% in mean correlation at best. We can influence (but not necessarily greatly improve) it by varying the R56 in TL1.</a:t>
            </a:r>
          </a:p>
          <a:p>
            <a:r>
              <a:rPr lang="en-GB" sz="2400" dirty="0" smtClean="0"/>
              <a:t>CTF3 will stop operation Monday evening (and unlikely to be more PFF shifts between now and then).</a:t>
            </a:r>
          </a:p>
          <a:p>
            <a:r>
              <a:rPr lang="en-GB" sz="2400" dirty="0" smtClean="0"/>
              <a:t>A lot of data to analyse…</a:t>
            </a:r>
          </a:p>
          <a:p>
            <a:endParaRPr lang="en-GB" sz="2400" dirty="0"/>
          </a:p>
          <a:p>
            <a:r>
              <a:rPr lang="en-GB" sz="2400" dirty="0" smtClean="0"/>
              <a:t>P.S. I’ve submitted an IPAC abstract for the phase </a:t>
            </a:r>
            <a:r>
              <a:rPr lang="en-GB" sz="2400" dirty="0" err="1" smtClean="0"/>
              <a:t>feedforward</a:t>
            </a:r>
            <a:r>
              <a:rPr lang="en-GB" sz="2400" dirty="0" smtClean="0"/>
              <a:t> system.</a:t>
            </a:r>
          </a:p>
        </p:txBody>
      </p:sp>
      <p:sp>
        <p:nvSpPr>
          <p:cNvPr id="4" name="Date Placeholder 3"/>
          <p:cNvSpPr>
            <a:spLocks noGrp="1"/>
          </p:cNvSpPr>
          <p:nvPr>
            <p:ph type="dt" sz="half" idx="10"/>
          </p:nvPr>
        </p:nvSpPr>
        <p:spPr/>
        <p:txBody>
          <a:bodyPr/>
          <a:lstStyle/>
          <a:p>
            <a:fld id="{47F926E0-227A-4D65-95C4-0B87F4C4E976}" type="datetime1">
              <a:rPr lang="en-GB" smtClean="0"/>
              <a:t>12/12/2014</a:t>
            </a:fld>
            <a:endParaRPr lang="en-GB"/>
          </a:p>
        </p:txBody>
      </p:sp>
      <p:sp>
        <p:nvSpPr>
          <p:cNvPr id="5" name="Footer Placeholder 4"/>
          <p:cNvSpPr>
            <a:spLocks noGrp="1"/>
          </p:cNvSpPr>
          <p:nvPr>
            <p:ph type="ftr" sz="quarter" idx="11"/>
          </p:nvPr>
        </p:nvSpPr>
        <p:spPr/>
        <p:txBody>
          <a:bodyPr/>
          <a:lstStyle/>
          <a:p>
            <a:r>
              <a:rPr lang="en-GB" smtClean="0"/>
              <a:t>FONT Meeting 12/12/2014</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31</a:t>
            </a:fld>
            <a:endParaRPr lang="en-GB"/>
          </a:p>
        </p:txBody>
      </p:sp>
    </p:spTree>
    <p:extLst>
      <p:ext uri="{BB962C8B-B14F-4D97-AF65-F5344CB8AC3E}">
        <p14:creationId xmlns:p14="http://schemas.microsoft.com/office/powerpoint/2010/main" val="13512832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Backup</a:t>
            </a:r>
            <a:endParaRPr lang="en-GB" dirty="0"/>
          </a:p>
        </p:txBody>
      </p:sp>
      <p:sp>
        <p:nvSpPr>
          <p:cNvPr id="3" name="Content Placeholder 2"/>
          <p:cNvSpPr>
            <a:spLocks noGrp="1"/>
          </p:cNvSpPr>
          <p:nvPr>
            <p:ph idx="1"/>
          </p:nvPr>
        </p:nvSpPr>
        <p:spPr/>
        <p:txBody>
          <a:bodyPr/>
          <a:lstStyle/>
          <a:p>
            <a:endParaRPr lang="en-GB"/>
          </a:p>
        </p:txBody>
      </p:sp>
      <p:sp>
        <p:nvSpPr>
          <p:cNvPr id="4" name="Date Placeholder 3"/>
          <p:cNvSpPr>
            <a:spLocks noGrp="1"/>
          </p:cNvSpPr>
          <p:nvPr>
            <p:ph type="dt" sz="half" idx="10"/>
          </p:nvPr>
        </p:nvSpPr>
        <p:spPr/>
        <p:txBody>
          <a:bodyPr/>
          <a:lstStyle/>
          <a:p>
            <a:fld id="{2C416136-4B8B-40A1-B905-7B61D1338D3A}" type="datetime1">
              <a:rPr lang="en-GB" smtClean="0"/>
              <a:t>12/12/2014</a:t>
            </a:fld>
            <a:endParaRPr lang="en-GB"/>
          </a:p>
        </p:txBody>
      </p:sp>
      <p:sp>
        <p:nvSpPr>
          <p:cNvPr id="5" name="Footer Placeholder 4"/>
          <p:cNvSpPr>
            <a:spLocks noGrp="1"/>
          </p:cNvSpPr>
          <p:nvPr>
            <p:ph type="ftr" sz="quarter" idx="11"/>
          </p:nvPr>
        </p:nvSpPr>
        <p:spPr/>
        <p:txBody>
          <a:bodyPr/>
          <a:lstStyle/>
          <a:p>
            <a:r>
              <a:rPr lang="en-GB" smtClean="0"/>
              <a:t>FONT Meeting 12/12/2014</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32</a:t>
            </a:fld>
            <a:endParaRPr lang="en-GB"/>
          </a:p>
        </p:txBody>
      </p:sp>
    </p:spTree>
    <p:extLst>
      <p:ext uri="{BB962C8B-B14F-4D97-AF65-F5344CB8AC3E}">
        <p14:creationId xmlns:p14="http://schemas.microsoft.com/office/powerpoint/2010/main" val="26439440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026" name="Picture 2" descr="http://elogbook/eLogbook/attach_reader?attach_id=1397260"/>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47864" y="1124744"/>
            <a:ext cx="4657725" cy="381952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07504" y="2492896"/>
            <a:ext cx="4572000" cy="3139321"/>
          </a:xfrm>
          <a:prstGeom prst="rect">
            <a:avLst/>
          </a:prstGeom>
        </p:spPr>
        <p:txBody>
          <a:bodyPr>
            <a:spAutoFit/>
          </a:bodyPr>
          <a:lstStyle/>
          <a:p>
            <a:r>
              <a:rPr lang="en-GB" dirty="0" smtClean="0"/>
              <a:t>21</a:t>
            </a:r>
            <a:r>
              <a:rPr lang="en-GB" baseline="30000" dirty="0" smtClean="0"/>
              <a:t>st</a:t>
            </a:r>
            <a:r>
              <a:rPr lang="en-GB" dirty="0" smtClean="0"/>
              <a:t> Nov 18:25</a:t>
            </a:r>
          </a:p>
          <a:p>
            <a:r>
              <a:rPr lang="en-GB" dirty="0" smtClean="0"/>
              <a:t>Correlation </a:t>
            </a:r>
            <a:r>
              <a:rPr lang="en-GB" dirty="0"/>
              <a:t>in mean pulse phase between two </a:t>
            </a:r>
            <a:r>
              <a:rPr lang="en-GB" dirty="0" err="1"/>
              <a:t>Frascati</a:t>
            </a:r>
            <a:r>
              <a:rPr lang="en-GB" dirty="0"/>
              <a:t> phase monitors end of </a:t>
            </a:r>
            <a:r>
              <a:rPr lang="en-GB" dirty="0" err="1"/>
              <a:t>linac</a:t>
            </a:r>
            <a:r>
              <a:rPr lang="en-GB" dirty="0"/>
              <a:t>. First monitor phase in degrees horizontal axis, second monitor phase in degrees vertical axis. </a:t>
            </a:r>
            <a:br>
              <a:rPr lang="en-GB" dirty="0"/>
            </a:br>
            <a:r>
              <a:rPr lang="en-GB" dirty="0"/>
              <a:t/>
            </a:r>
            <a:br>
              <a:rPr lang="en-GB" dirty="0"/>
            </a:br>
            <a:r>
              <a:rPr lang="en-GB" dirty="0"/>
              <a:t>Correlation is 92</a:t>
            </a:r>
            <a:r>
              <a:rPr lang="en-GB" dirty="0" smtClean="0"/>
              <a:t>%.</a:t>
            </a:r>
          </a:p>
          <a:p>
            <a:endParaRPr lang="en-GB" dirty="0"/>
          </a:p>
          <a:p>
            <a:r>
              <a:rPr lang="en-GB" dirty="0" smtClean="0"/>
              <a:t>Mon3-Mon1: 23% </a:t>
            </a:r>
            <a:r>
              <a:rPr lang="en-GB" dirty="0"/>
              <a:t/>
            </a:r>
            <a:br>
              <a:rPr lang="en-GB" dirty="0"/>
            </a:br>
            <a:r>
              <a:rPr lang="en-GB" dirty="0"/>
              <a:t/>
            </a:r>
            <a:br>
              <a:rPr lang="en-GB" dirty="0"/>
            </a:br>
            <a:r>
              <a:rPr lang="en-GB" dirty="0"/>
              <a:t>(</a:t>
            </a:r>
            <a:r>
              <a:rPr lang="en-GB" dirty="0" err="1"/>
              <a:t>PSk</a:t>
            </a:r>
            <a:r>
              <a:rPr lang="en-GB" dirty="0"/>
              <a:t> JR) </a:t>
            </a:r>
          </a:p>
        </p:txBody>
      </p:sp>
      <p:pic>
        <p:nvPicPr>
          <p:cNvPr id="1028" name="Picture 4" descr="http://elogbook/eLogbook/attach_reader?attach_id=139726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7447" y="4279222"/>
            <a:ext cx="4221510" cy="255810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elogbook/eLogbook/attach_reader?attach_id=13978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4668923"/>
            <a:ext cx="2756467" cy="2132856"/>
          </a:xfrm>
          <a:prstGeom prst="rect">
            <a:avLst/>
          </a:prstGeom>
          <a:noFill/>
          <a:extLst>
            <a:ext uri="{909E8E84-426E-40DD-AFC4-6F175D3DCCD1}">
              <a14:hiddenFill xmlns:a14="http://schemas.microsoft.com/office/drawing/2010/main">
                <a:solidFill>
                  <a:srgbClr val="FFFFFF"/>
                </a:solidFill>
              </a14:hiddenFill>
            </a:ext>
          </a:extLst>
        </p:spPr>
      </p:pic>
      <p:sp>
        <p:nvSpPr>
          <p:cNvPr id="5" name="Date Placeholder 4"/>
          <p:cNvSpPr>
            <a:spLocks noGrp="1"/>
          </p:cNvSpPr>
          <p:nvPr>
            <p:ph type="dt" sz="half" idx="10"/>
          </p:nvPr>
        </p:nvSpPr>
        <p:spPr/>
        <p:txBody>
          <a:bodyPr/>
          <a:lstStyle/>
          <a:p>
            <a:fld id="{7F9F74EC-DA0B-4040-927A-F6F289934818}" type="datetime1">
              <a:rPr lang="en-GB" smtClean="0"/>
              <a:t>12/12/2014</a:t>
            </a:fld>
            <a:endParaRPr lang="en-GB"/>
          </a:p>
        </p:txBody>
      </p:sp>
      <p:sp>
        <p:nvSpPr>
          <p:cNvPr id="6" name="Footer Placeholder 5"/>
          <p:cNvSpPr>
            <a:spLocks noGrp="1"/>
          </p:cNvSpPr>
          <p:nvPr>
            <p:ph type="ftr" sz="quarter" idx="11"/>
          </p:nvPr>
        </p:nvSpPr>
        <p:spPr/>
        <p:txBody>
          <a:bodyPr/>
          <a:lstStyle/>
          <a:p>
            <a:r>
              <a:rPr lang="en-GB" smtClean="0"/>
              <a:t>FONT Meeting 12/12/2014</a:t>
            </a:r>
            <a:endParaRPr lang="en-GB"/>
          </a:p>
        </p:txBody>
      </p:sp>
      <p:sp>
        <p:nvSpPr>
          <p:cNvPr id="7" name="Slide Number Placeholder 6"/>
          <p:cNvSpPr>
            <a:spLocks noGrp="1"/>
          </p:cNvSpPr>
          <p:nvPr>
            <p:ph type="sldNum" sz="quarter" idx="12"/>
          </p:nvPr>
        </p:nvSpPr>
        <p:spPr/>
        <p:txBody>
          <a:bodyPr/>
          <a:lstStyle/>
          <a:p>
            <a:fld id="{2C400E9A-B8F3-43AB-86EF-682B1B7FE67D}" type="slidenum">
              <a:rPr lang="en-GB" smtClean="0"/>
              <a:t>33</a:t>
            </a:fld>
            <a:endParaRPr lang="en-GB"/>
          </a:p>
        </p:txBody>
      </p:sp>
    </p:spTree>
    <p:extLst>
      <p:ext uri="{BB962C8B-B14F-4D97-AF65-F5344CB8AC3E}">
        <p14:creationId xmlns:p14="http://schemas.microsoft.com/office/powerpoint/2010/main" val="28316401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25</a:t>
            </a:r>
            <a:r>
              <a:rPr lang="en-GB" baseline="30000" dirty="0" smtClean="0"/>
              <a:t>th</a:t>
            </a:r>
            <a:r>
              <a:rPr lang="en-GB" dirty="0" smtClean="0"/>
              <a:t> Nov</a:t>
            </a:r>
            <a:endParaRPr lang="en-GB" dirty="0"/>
          </a:p>
        </p:txBody>
      </p:sp>
      <p:grpSp>
        <p:nvGrpSpPr>
          <p:cNvPr id="4" name="Group 3"/>
          <p:cNvGrpSpPr/>
          <p:nvPr/>
        </p:nvGrpSpPr>
        <p:grpSpPr>
          <a:xfrm>
            <a:off x="1043608" y="1484784"/>
            <a:ext cx="7378502" cy="5190945"/>
            <a:chOff x="1043608" y="1484784"/>
            <a:chExt cx="7378502" cy="5190945"/>
          </a:xfrm>
        </p:grpSpPr>
        <p:pic>
          <p:nvPicPr>
            <p:cNvPr id="2050" name="Picture 2" descr="http://elogbook/eLogbook/attach_reader?attach_id=139852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484784"/>
              <a:ext cx="7378502" cy="136114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elogbook/eLogbook/attach_reader?attach_id=139853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2845926"/>
              <a:ext cx="7378502" cy="128000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elogbook/eLogbook/attach_reader?attach_id=13985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4098227"/>
              <a:ext cx="7378502" cy="1311871"/>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elogbook/eLogbook/attach_reader?attach_id=13985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608" y="5380173"/>
              <a:ext cx="7378502" cy="1295556"/>
            </a:xfrm>
            <a:prstGeom prst="rect">
              <a:avLst/>
            </a:prstGeom>
            <a:noFill/>
            <a:extLst>
              <a:ext uri="{909E8E84-426E-40DD-AFC4-6F175D3DCCD1}">
                <a14:hiddenFill xmlns:a14="http://schemas.microsoft.com/office/drawing/2010/main">
                  <a:solidFill>
                    <a:srgbClr val="FFFFFF"/>
                  </a:solidFill>
                </a14:hiddenFill>
              </a:ext>
            </a:extLst>
          </p:spPr>
        </p:pic>
      </p:grpSp>
      <p:sp>
        <p:nvSpPr>
          <p:cNvPr id="5" name="TextBox 4"/>
          <p:cNvSpPr txBox="1"/>
          <p:nvPr/>
        </p:nvSpPr>
        <p:spPr>
          <a:xfrm>
            <a:off x="251520" y="2060848"/>
            <a:ext cx="1669624" cy="4524315"/>
          </a:xfrm>
          <a:prstGeom prst="rect">
            <a:avLst/>
          </a:prstGeom>
          <a:noFill/>
        </p:spPr>
        <p:txBody>
          <a:bodyPr wrap="none" rtlCol="0">
            <a:spAutoFit/>
          </a:bodyPr>
          <a:lstStyle/>
          <a:p>
            <a:r>
              <a:rPr lang="en-GB" dirty="0" smtClean="0"/>
              <a:t>1</a:t>
            </a:r>
            <a:r>
              <a:rPr lang="en-GB" baseline="30000" dirty="0" smtClean="0"/>
              <a:t>st</a:t>
            </a:r>
            <a:r>
              <a:rPr lang="en-GB" dirty="0" smtClean="0"/>
              <a:t> Kicker</a:t>
            </a:r>
          </a:p>
          <a:p>
            <a:r>
              <a:rPr lang="en-GB" dirty="0" smtClean="0"/>
              <a:t>2000</a:t>
            </a:r>
            <a:endParaRPr lang="en-GB" dirty="0"/>
          </a:p>
          <a:p>
            <a:endParaRPr lang="en-GB" dirty="0" smtClean="0"/>
          </a:p>
          <a:p>
            <a:endParaRPr lang="en-GB" dirty="0"/>
          </a:p>
          <a:p>
            <a:endParaRPr lang="en-GB" dirty="0" smtClean="0"/>
          </a:p>
          <a:p>
            <a:r>
              <a:rPr lang="en-GB" dirty="0" smtClean="0"/>
              <a:t>2</a:t>
            </a:r>
            <a:r>
              <a:rPr lang="en-GB" baseline="30000" dirty="0" smtClean="0"/>
              <a:t>nd</a:t>
            </a:r>
            <a:r>
              <a:rPr lang="en-GB" dirty="0" smtClean="0"/>
              <a:t> Kicker</a:t>
            </a:r>
          </a:p>
          <a:p>
            <a:r>
              <a:rPr lang="en-GB" dirty="0" smtClean="0"/>
              <a:t>2000</a:t>
            </a:r>
            <a:endParaRPr lang="en-GB" dirty="0"/>
          </a:p>
          <a:p>
            <a:endParaRPr lang="en-GB" dirty="0" smtClean="0"/>
          </a:p>
          <a:p>
            <a:endParaRPr lang="en-GB" dirty="0"/>
          </a:p>
          <a:p>
            <a:r>
              <a:rPr lang="en-GB" dirty="0" smtClean="0"/>
              <a:t>1</a:t>
            </a:r>
            <a:r>
              <a:rPr lang="en-GB" baseline="30000" dirty="0" smtClean="0"/>
              <a:t>st</a:t>
            </a:r>
            <a:r>
              <a:rPr lang="en-GB" dirty="0" smtClean="0"/>
              <a:t> Kicker 2000</a:t>
            </a:r>
          </a:p>
          <a:p>
            <a:r>
              <a:rPr lang="en-GB" dirty="0" smtClean="0"/>
              <a:t>2</a:t>
            </a:r>
            <a:r>
              <a:rPr lang="en-GB" baseline="30000" dirty="0" smtClean="0"/>
              <a:t>nd</a:t>
            </a:r>
            <a:r>
              <a:rPr lang="en-GB" dirty="0" smtClean="0"/>
              <a:t> Kicker 2000</a:t>
            </a:r>
          </a:p>
          <a:p>
            <a:endParaRPr lang="en-GB" dirty="0"/>
          </a:p>
          <a:p>
            <a:endParaRPr lang="en-GB" dirty="0" smtClean="0"/>
          </a:p>
          <a:p>
            <a:r>
              <a:rPr lang="en-GB" dirty="0" smtClean="0"/>
              <a:t>1</a:t>
            </a:r>
            <a:r>
              <a:rPr lang="en-GB" baseline="30000" dirty="0" smtClean="0"/>
              <a:t>st</a:t>
            </a:r>
            <a:r>
              <a:rPr lang="en-GB" dirty="0" smtClean="0"/>
              <a:t> Kicker 2000</a:t>
            </a:r>
          </a:p>
          <a:p>
            <a:r>
              <a:rPr lang="en-GB" dirty="0" smtClean="0"/>
              <a:t>2</a:t>
            </a:r>
            <a:r>
              <a:rPr lang="en-GB" baseline="30000" dirty="0" smtClean="0"/>
              <a:t>nd</a:t>
            </a:r>
            <a:r>
              <a:rPr lang="en-GB" dirty="0" smtClean="0"/>
              <a:t> Kicker -2000</a:t>
            </a:r>
          </a:p>
          <a:p>
            <a:endParaRPr lang="en-GB" dirty="0"/>
          </a:p>
        </p:txBody>
      </p:sp>
      <p:sp>
        <p:nvSpPr>
          <p:cNvPr id="6" name="Date Placeholder 5"/>
          <p:cNvSpPr>
            <a:spLocks noGrp="1"/>
          </p:cNvSpPr>
          <p:nvPr>
            <p:ph type="dt" sz="half" idx="10"/>
          </p:nvPr>
        </p:nvSpPr>
        <p:spPr/>
        <p:txBody>
          <a:bodyPr/>
          <a:lstStyle/>
          <a:p>
            <a:fld id="{82E350F4-DEA9-489C-BAE4-403A919CD469}" type="datetime1">
              <a:rPr lang="en-GB" smtClean="0"/>
              <a:t>12/12/2014</a:t>
            </a:fld>
            <a:endParaRPr lang="en-GB"/>
          </a:p>
        </p:txBody>
      </p:sp>
      <p:sp>
        <p:nvSpPr>
          <p:cNvPr id="7" name="Footer Placeholder 6"/>
          <p:cNvSpPr>
            <a:spLocks noGrp="1"/>
          </p:cNvSpPr>
          <p:nvPr>
            <p:ph type="ftr" sz="quarter" idx="11"/>
          </p:nvPr>
        </p:nvSpPr>
        <p:spPr/>
        <p:txBody>
          <a:bodyPr/>
          <a:lstStyle/>
          <a:p>
            <a:r>
              <a:rPr lang="en-GB" smtClean="0"/>
              <a:t>FONT Meeting 12/12/2014</a:t>
            </a:r>
            <a:endParaRPr lang="en-GB"/>
          </a:p>
        </p:txBody>
      </p:sp>
      <p:sp>
        <p:nvSpPr>
          <p:cNvPr id="8" name="Slide Number Placeholder 7"/>
          <p:cNvSpPr>
            <a:spLocks noGrp="1"/>
          </p:cNvSpPr>
          <p:nvPr>
            <p:ph type="sldNum" sz="quarter" idx="12"/>
          </p:nvPr>
        </p:nvSpPr>
        <p:spPr/>
        <p:txBody>
          <a:bodyPr/>
          <a:lstStyle/>
          <a:p>
            <a:fld id="{2C400E9A-B8F3-43AB-86EF-682B1B7FE67D}" type="slidenum">
              <a:rPr lang="en-GB" smtClean="0"/>
              <a:t>34</a:t>
            </a:fld>
            <a:endParaRPr lang="en-GB"/>
          </a:p>
        </p:txBody>
      </p:sp>
    </p:spTree>
    <p:extLst>
      <p:ext uri="{BB962C8B-B14F-4D97-AF65-F5344CB8AC3E}">
        <p14:creationId xmlns:p14="http://schemas.microsoft.com/office/powerpoint/2010/main" val="20586082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26</a:t>
            </a:r>
            <a:r>
              <a:rPr lang="en-GB" baseline="30000" dirty="0" smtClean="0"/>
              <a:t>th</a:t>
            </a:r>
            <a:r>
              <a:rPr lang="en-GB" dirty="0" smtClean="0"/>
              <a:t> Nov (first R56 tests? Ended with +0.4?)</a:t>
            </a:r>
            <a:endParaRPr lang="en-GB" dirty="0"/>
          </a:p>
        </p:txBody>
      </p:sp>
      <p:pic>
        <p:nvPicPr>
          <p:cNvPr id="3074" name="Picture 2" descr="http://elogbook/eLogbook/attach_reader?attach_id=139886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528" y="1052736"/>
            <a:ext cx="6819776" cy="412450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elogbook/eLogbook/attach_reader?attach_id=139889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27423" y="2992798"/>
            <a:ext cx="4489153" cy="363119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elogbook/eLogbook/attach_reader?attach_id=139895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96396" y="1029450"/>
            <a:ext cx="3240360" cy="2843465"/>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http://elogbook/eLogbook/attach_reader?attach_id=139900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6376" y="2636912"/>
            <a:ext cx="3745623" cy="3326532"/>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http://elogbook/eLogbook/attach_reader?attach_id=139904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9592" y="898936"/>
            <a:ext cx="5198613" cy="3104492"/>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fld id="{0F24D999-4341-4266-82DB-5CD90356AD48}" type="datetime1">
              <a:rPr lang="en-GB" smtClean="0"/>
              <a:t>12/12/2014</a:t>
            </a:fld>
            <a:endParaRPr lang="en-GB"/>
          </a:p>
        </p:txBody>
      </p:sp>
      <p:sp>
        <p:nvSpPr>
          <p:cNvPr id="5" name="Footer Placeholder 4"/>
          <p:cNvSpPr>
            <a:spLocks noGrp="1"/>
          </p:cNvSpPr>
          <p:nvPr>
            <p:ph type="ftr" sz="quarter" idx="11"/>
          </p:nvPr>
        </p:nvSpPr>
        <p:spPr/>
        <p:txBody>
          <a:bodyPr/>
          <a:lstStyle/>
          <a:p>
            <a:r>
              <a:rPr lang="en-GB" smtClean="0"/>
              <a:t>FONT Meeting 12/12/2014</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35</a:t>
            </a:fld>
            <a:endParaRPr lang="en-GB"/>
          </a:p>
        </p:txBody>
      </p:sp>
    </p:spTree>
    <p:extLst>
      <p:ext uri="{BB962C8B-B14F-4D97-AF65-F5344CB8AC3E}">
        <p14:creationId xmlns:p14="http://schemas.microsoft.com/office/powerpoint/2010/main" val="23198814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27</a:t>
            </a:r>
            <a:r>
              <a:rPr lang="en-GB" baseline="30000" dirty="0" smtClean="0"/>
              <a:t>th</a:t>
            </a:r>
            <a:r>
              <a:rPr lang="en-GB" dirty="0" smtClean="0"/>
              <a:t> Nov</a:t>
            </a:r>
            <a:endParaRPr lang="en-GB" dirty="0"/>
          </a:p>
        </p:txBody>
      </p:sp>
      <p:sp>
        <p:nvSpPr>
          <p:cNvPr id="3" name="Content Placeholder 2"/>
          <p:cNvSpPr>
            <a:spLocks noGrp="1"/>
          </p:cNvSpPr>
          <p:nvPr>
            <p:ph idx="1"/>
          </p:nvPr>
        </p:nvSpPr>
        <p:spPr/>
        <p:txBody>
          <a:bodyPr/>
          <a:lstStyle/>
          <a:p>
            <a:endParaRPr lang="en-GB" dirty="0"/>
          </a:p>
        </p:txBody>
      </p:sp>
      <p:pic>
        <p:nvPicPr>
          <p:cNvPr id="4098" name="Picture 2" descr="http://elogbook/eLogbook/attach_reader?attach_id=139922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40768"/>
            <a:ext cx="5448300" cy="48387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elogbook/eLogbook/attach_reader?attach_id=13992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1052736"/>
            <a:ext cx="3984316" cy="5530230"/>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fld id="{F395FCDF-58F5-43A0-8A42-331419CEE121}" type="datetime1">
              <a:rPr lang="en-GB" smtClean="0"/>
              <a:t>12/12/2014</a:t>
            </a:fld>
            <a:endParaRPr lang="en-GB"/>
          </a:p>
        </p:txBody>
      </p:sp>
      <p:sp>
        <p:nvSpPr>
          <p:cNvPr id="5" name="Footer Placeholder 4"/>
          <p:cNvSpPr>
            <a:spLocks noGrp="1"/>
          </p:cNvSpPr>
          <p:nvPr>
            <p:ph type="ftr" sz="quarter" idx="11"/>
          </p:nvPr>
        </p:nvSpPr>
        <p:spPr/>
        <p:txBody>
          <a:bodyPr/>
          <a:lstStyle/>
          <a:p>
            <a:r>
              <a:rPr lang="en-GB" smtClean="0"/>
              <a:t>FONT Meeting 12/12/2014</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36</a:t>
            </a:fld>
            <a:endParaRPr lang="en-GB"/>
          </a:p>
        </p:txBody>
      </p:sp>
    </p:spTree>
    <p:extLst>
      <p:ext uri="{BB962C8B-B14F-4D97-AF65-F5344CB8AC3E}">
        <p14:creationId xmlns:p14="http://schemas.microsoft.com/office/powerpoint/2010/main" val="42385351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28</a:t>
            </a:r>
            <a:r>
              <a:rPr lang="en-GB" baseline="30000" dirty="0" smtClean="0"/>
              <a:t>th</a:t>
            </a:r>
            <a:r>
              <a:rPr lang="en-GB" dirty="0" smtClean="0"/>
              <a:t> Nov</a:t>
            </a:r>
            <a:endParaRPr lang="en-GB" dirty="0"/>
          </a:p>
        </p:txBody>
      </p:sp>
      <p:sp>
        <p:nvSpPr>
          <p:cNvPr id="3" name="Content Placeholder 2"/>
          <p:cNvSpPr>
            <a:spLocks noGrp="1"/>
          </p:cNvSpPr>
          <p:nvPr>
            <p:ph idx="1"/>
          </p:nvPr>
        </p:nvSpPr>
        <p:spPr/>
        <p:txBody>
          <a:bodyPr/>
          <a:lstStyle/>
          <a:p>
            <a:endParaRPr lang="en-GB"/>
          </a:p>
        </p:txBody>
      </p:sp>
      <p:pic>
        <p:nvPicPr>
          <p:cNvPr id="5126" name="Picture 6" descr="http://elogbook/eLogbook/attach_reader?attach_id=139960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682" y="2708920"/>
            <a:ext cx="5448300" cy="4838700"/>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http://elogbook/eLogbook/attach_reader?attach_id=13996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2420888"/>
            <a:ext cx="5448300" cy="4829175"/>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http://elogbook/eLogbook/attach_reader?attach_id=139960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7864" y="116632"/>
            <a:ext cx="5448300" cy="4838700"/>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fld id="{A4CC9E09-5546-4518-8193-E3834919CBD2}" type="datetime1">
              <a:rPr lang="en-GB" smtClean="0"/>
              <a:t>12/12/2014</a:t>
            </a:fld>
            <a:endParaRPr lang="en-GB"/>
          </a:p>
        </p:txBody>
      </p:sp>
      <p:sp>
        <p:nvSpPr>
          <p:cNvPr id="5" name="Footer Placeholder 4"/>
          <p:cNvSpPr>
            <a:spLocks noGrp="1"/>
          </p:cNvSpPr>
          <p:nvPr>
            <p:ph type="ftr" sz="quarter" idx="11"/>
          </p:nvPr>
        </p:nvSpPr>
        <p:spPr/>
        <p:txBody>
          <a:bodyPr/>
          <a:lstStyle/>
          <a:p>
            <a:r>
              <a:rPr lang="en-GB" smtClean="0"/>
              <a:t>FONT Meeting 12/12/2014</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37</a:t>
            </a:fld>
            <a:endParaRPr lang="en-GB"/>
          </a:p>
        </p:txBody>
      </p:sp>
    </p:spTree>
    <p:extLst>
      <p:ext uri="{BB962C8B-B14F-4D97-AF65-F5344CB8AC3E}">
        <p14:creationId xmlns:p14="http://schemas.microsoft.com/office/powerpoint/2010/main" val="18746927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4</a:t>
            </a:r>
            <a:r>
              <a:rPr lang="en-GB" baseline="30000" dirty="0" smtClean="0"/>
              <a:t>th</a:t>
            </a:r>
            <a:r>
              <a:rPr lang="en-GB" dirty="0" smtClean="0"/>
              <a:t> Dec, also gain ratio tests and data taking with just FONT5 board</a:t>
            </a:r>
            <a:endParaRPr lang="en-GB" dirty="0"/>
          </a:p>
        </p:txBody>
      </p:sp>
      <p:sp>
        <p:nvSpPr>
          <p:cNvPr id="3" name="Content Placeholder 2"/>
          <p:cNvSpPr>
            <a:spLocks noGrp="1"/>
          </p:cNvSpPr>
          <p:nvPr>
            <p:ph idx="1"/>
          </p:nvPr>
        </p:nvSpPr>
        <p:spPr/>
        <p:txBody>
          <a:bodyPr/>
          <a:lstStyle/>
          <a:p>
            <a:endParaRPr lang="en-GB"/>
          </a:p>
        </p:txBody>
      </p:sp>
      <p:pic>
        <p:nvPicPr>
          <p:cNvPr id="6146" name="Picture 2" descr="http://elogbook/eLogbook/attach_reader?attach_id=140139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140968"/>
            <a:ext cx="3969137" cy="3206205"/>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elogbook/eLogbook/attach_reader?attach_id=14014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1299" y="2204864"/>
            <a:ext cx="2086538" cy="4234086"/>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http://elogbook/eLogbook/attach_reader?attach_id=140145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9266" y="644717"/>
            <a:ext cx="5695646" cy="2318420"/>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http://elogbook/eLogbook/attach_reader?attach_id=140145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11485" y="2924944"/>
            <a:ext cx="5548214" cy="2179345"/>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http://elogbook/eLogbook/attach_reader?attach_id=140147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60648" y="3861048"/>
            <a:ext cx="5428137" cy="3282858"/>
          </a:xfrm>
          <a:prstGeom prst="rect">
            <a:avLst/>
          </a:prstGeom>
          <a:noFill/>
          <a:extLst>
            <a:ext uri="{909E8E84-426E-40DD-AFC4-6F175D3DCCD1}">
              <a14:hiddenFill xmlns:a14="http://schemas.microsoft.com/office/drawing/2010/main">
                <a:solidFill>
                  <a:srgbClr val="FFFFFF"/>
                </a:solidFill>
              </a14:hiddenFill>
            </a:ext>
          </a:extLst>
        </p:spPr>
      </p:pic>
      <p:pic>
        <p:nvPicPr>
          <p:cNvPr id="6156" name="Picture 12" descr="http://elogbook/eLogbook/attach_reader?attach_id=14015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1520" y="1803927"/>
            <a:ext cx="3103234" cy="3394162"/>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fld id="{B26473FB-48DD-4222-9040-25FD5A5F74E2}" type="datetime1">
              <a:rPr lang="en-GB" smtClean="0"/>
              <a:t>12/12/2014</a:t>
            </a:fld>
            <a:endParaRPr lang="en-GB"/>
          </a:p>
        </p:txBody>
      </p:sp>
      <p:sp>
        <p:nvSpPr>
          <p:cNvPr id="5" name="Footer Placeholder 4"/>
          <p:cNvSpPr>
            <a:spLocks noGrp="1"/>
          </p:cNvSpPr>
          <p:nvPr>
            <p:ph type="ftr" sz="quarter" idx="11"/>
          </p:nvPr>
        </p:nvSpPr>
        <p:spPr/>
        <p:txBody>
          <a:bodyPr/>
          <a:lstStyle/>
          <a:p>
            <a:r>
              <a:rPr lang="en-GB" smtClean="0"/>
              <a:t>FONT Meeting 12/12/2014</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38</a:t>
            </a:fld>
            <a:endParaRPr lang="en-GB"/>
          </a:p>
        </p:txBody>
      </p:sp>
    </p:spTree>
    <p:extLst>
      <p:ext uri="{BB962C8B-B14F-4D97-AF65-F5344CB8AC3E}">
        <p14:creationId xmlns:p14="http://schemas.microsoft.com/office/powerpoint/2010/main" val="196546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GB" dirty="0" smtClean="0"/>
              <a:t>5</a:t>
            </a:r>
            <a:r>
              <a:rPr lang="en-GB" baseline="30000" dirty="0" smtClean="0"/>
              <a:t>th</a:t>
            </a:r>
            <a:r>
              <a:rPr lang="en-GB" dirty="0" smtClean="0"/>
              <a:t> Dec</a:t>
            </a:r>
            <a:endParaRPr lang="en-GB" dirty="0"/>
          </a:p>
        </p:txBody>
      </p:sp>
      <p:sp>
        <p:nvSpPr>
          <p:cNvPr id="3" name="Content Placeholder 2"/>
          <p:cNvSpPr>
            <a:spLocks noGrp="1"/>
          </p:cNvSpPr>
          <p:nvPr>
            <p:ph idx="1"/>
          </p:nvPr>
        </p:nvSpPr>
        <p:spPr>
          <a:xfrm>
            <a:off x="539552" y="1556792"/>
            <a:ext cx="8229600" cy="4525963"/>
          </a:xfrm>
        </p:spPr>
        <p:txBody>
          <a:bodyPr/>
          <a:lstStyle/>
          <a:p>
            <a:endParaRPr lang="en-GB"/>
          </a:p>
        </p:txBody>
      </p:sp>
      <p:pic>
        <p:nvPicPr>
          <p:cNvPr id="7170" name="Picture 2" descr="http://elogbook/eLogbook/attach_reader?attach_id=14016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0768" y="260648"/>
            <a:ext cx="5982227" cy="2549302"/>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elogbook/eLogbook/attach_reader?attach_id=14016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06242" y="666715"/>
            <a:ext cx="5622187" cy="2410187"/>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elogbook/eLogbook/attach_reader?attach_id=140170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808" y="620688"/>
            <a:ext cx="6892727" cy="3058760"/>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http://elogbook/eLogbook/attach_reader?attach_id=140170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5360" y="3679448"/>
            <a:ext cx="6881175" cy="3053633"/>
          </a:xfrm>
          <a:prstGeom prst="rect">
            <a:avLst/>
          </a:prstGeom>
          <a:noFill/>
          <a:extLst>
            <a:ext uri="{909E8E84-426E-40DD-AFC4-6F175D3DCCD1}">
              <a14:hiddenFill xmlns:a14="http://schemas.microsoft.com/office/drawing/2010/main">
                <a:solidFill>
                  <a:srgbClr val="FFFFFF"/>
                </a:solidFill>
              </a14:hiddenFill>
            </a:ext>
          </a:extLst>
        </p:spPr>
      </p:pic>
      <p:pic>
        <p:nvPicPr>
          <p:cNvPr id="7180" name="Picture 12" descr="http://elogbook/eLogbook/attach_reader?attach_id=140184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7589" y="4011701"/>
            <a:ext cx="6227662" cy="2442411"/>
          </a:xfrm>
          <a:prstGeom prst="rect">
            <a:avLst/>
          </a:prstGeom>
          <a:noFill/>
          <a:extLst>
            <a:ext uri="{909E8E84-426E-40DD-AFC4-6F175D3DCCD1}">
              <a14:hiddenFill xmlns:a14="http://schemas.microsoft.com/office/drawing/2010/main">
                <a:solidFill>
                  <a:srgbClr val="FFFFFF"/>
                </a:solidFill>
              </a14:hiddenFill>
            </a:ext>
          </a:extLst>
        </p:spPr>
      </p:pic>
      <p:pic>
        <p:nvPicPr>
          <p:cNvPr id="7182" name="Picture 14" descr="http://elogbook/eLogbook/attach_reader?attach_id=140184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78174" y="5445224"/>
            <a:ext cx="5760640" cy="2286254"/>
          </a:xfrm>
          <a:prstGeom prst="rect">
            <a:avLst/>
          </a:prstGeom>
          <a:noFill/>
          <a:extLst>
            <a:ext uri="{909E8E84-426E-40DD-AFC4-6F175D3DCCD1}">
              <a14:hiddenFill xmlns:a14="http://schemas.microsoft.com/office/drawing/2010/main">
                <a:solidFill>
                  <a:srgbClr val="FFFFFF"/>
                </a:solidFill>
              </a14:hiddenFill>
            </a:ext>
          </a:extLst>
        </p:spPr>
      </p:pic>
      <p:pic>
        <p:nvPicPr>
          <p:cNvPr id="7184" name="Picture 16" descr="http://elogbook/eLogbook/attach_reader?attach_id=140174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40352" y="2548611"/>
            <a:ext cx="6063677" cy="2701429"/>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fld id="{4DA707DE-0A2B-4F4D-984F-92312B80B56D}" type="datetime1">
              <a:rPr lang="en-GB" smtClean="0"/>
              <a:t>12/12/2014</a:t>
            </a:fld>
            <a:endParaRPr lang="en-GB"/>
          </a:p>
        </p:txBody>
      </p:sp>
      <p:sp>
        <p:nvSpPr>
          <p:cNvPr id="5" name="Footer Placeholder 4"/>
          <p:cNvSpPr>
            <a:spLocks noGrp="1"/>
          </p:cNvSpPr>
          <p:nvPr>
            <p:ph type="ftr" sz="quarter" idx="11"/>
          </p:nvPr>
        </p:nvSpPr>
        <p:spPr/>
        <p:txBody>
          <a:bodyPr/>
          <a:lstStyle/>
          <a:p>
            <a:r>
              <a:rPr lang="en-GB" smtClean="0"/>
              <a:t>FONT Meeting 12/12/2014</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39</a:t>
            </a:fld>
            <a:endParaRPr lang="en-GB"/>
          </a:p>
        </p:txBody>
      </p:sp>
    </p:spTree>
    <p:extLst>
      <p:ext uri="{BB962C8B-B14F-4D97-AF65-F5344CB8AC3E}">
        <p14:creationId xmlns:p14="http://schemas.microsoft.com/office/powerpoint/2010/main" val="21710264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640960" cy="1143000"/>
          </a:xfrm>
        </p:spPr>
        <p:txBody>
          <a:bodyPr>
            <a:normAutofit fontScale="90000"/>
          </a:bodyPr>
          <a:lstStyle/>
          <a:p>
            <a:r>
              <a:rPr lang="en-GB" dirty="0" smtClean="0"/>
              <a:t>Quick Overview of Tests Late November</a:t>
            </a:r>
            <a:endParaRPr lang="en-GB" dirty="0"/>
          </a:p>
        </p:txBody>
      </p:sp>
      <p:sp>
        <p:nvSpPr>
          <p:cNvPr id="3" name="Content Placeholder 2"/>
          <p:cNvSpPr>
            <a:spLocks noGrp="1"/>
          </p:cNvSpPr>
          <p:nvPr>
            <p:ph idx="1"/>
          </p:nvPr>
        </p:nvSpPr>
        <p:spPr/>
        <p:txBody>
          <a:bodyPr>
            <a:normAutofit/>
          </a:bodyPr>
          <a:lstStyle/>
          <a:p>
            <a:r>
              <a:rPr lang="en-GB" sz="2400" dirty="0" smtClean="0"/>
              <a:t>21</a:t>
            </a:r>
            <a:r>
              <a:rPr lang="en-GB" sz="2400" baseline="30000" dirty="0" smtClean="0"/>
              <a:t>st</a:t>
            </a:r>
            <a:r>
              <a:rPr lang="en-GB" sz="2400" dirty="0" smtClean="0"/>
              <a:t> Nov: General phase measurements.</a:t>
            </a:r>
          </a:p>
          <a:p>
            <a:r>
              <a:rPr lang="en-GB" sz="2400" dirty="0" smtClean="0"/>
              <a:t>25</a:t>
            </a:r>
            <a:r>
              <a:rPr lang="en-GB" sz="2400" baseline="30000" dirty="0" smtClean="0"/>
              <a:t>th</a:t>
            </a:r>
            <a:r>
              <a:rPr lang="en-GB" sz="2400" dirty="0" smtClean="0"/>
              <a:t> Nov: Constant kick measurements, response in BPMs.</a:t>
            </a:r>
          </a:p>
          <a:p>
            <a:r>
              <a:rPr lang="en-GB" sz="2400" dirty="0" smtClean="0"/>
              <a:t>26</a:t>
            </a:r>
            <a:r>
              <a:rPr lang="en-GB" sz="2400" baseline="30000" dirty="0" smtClean="0"/>
              <a:t>th</a:t>
            </a:r>
            <a:r>
              <a:rPr lang="en-GB" sz="2400" dirty="0" smtClean="0"/>
              <a:t> Nov: Constant kick measurements, response in phase.</a:t>
            </a:r>
          </a:p>
          <a:p>
            <a:r>
              <a:rPr lang="en-GB" sz="2400" dirty="0" smtClean="0"/>
              <a:t>27</a:t>
            </a:r>
            <a:r>
              <a:rPr lang="en-GB" sz="2400" baseline="30000" dirty="0" smtClean="0"/>
              <a:t>th</a:t>
            </a:r>
            <a:r>
              <a:rPr lang="en-GB" sz="2400" dirty="0" smtClean="0"/>
              <a:t> Nov: </a:t>
            </a:r>
            <a:r>
              <a:rPr lang="en-GB" sz="2400" dirty="0" err="1" smtClean="0"/>
              <a:t>Feedforward</a:t>
            </a:r>
            <a:r>
              <a:rPr lang="en-GB" sz="2400" dirty="0" smtClean="0"/>
              <a:t> tests, no (immediately) visible effect.</a:t>
            </a:r>
          </a:p>
          <a:p>
            <a:r>
              <a:rPr lang="en-GB" sz="2400" dirty="0" smtClean="0"/>
              <a:t>28</a:t>
            </a:r>
            <a:r>
              <a:rPr lang="en-GB" sz="2400" baseline="30000" dirty="0" smtClean="0"/>
              <a:t>th</a:t>
            </a:r>
            <a:r>
              <a:rPr lang="en-GB" sz="2400" dirty="0" smtClean="0"/>
              <a:t> Nov: Constant kicks but only a short pulse, response in phase.</a:t>
            </a:r>
            <a:endParaRPr lang="en-GB" sz="2400" dirty="0"/>
          </a:p>
        </p:txBody>
      </p:sp>
      <p:sp>
        <p:nvSpPr>
          <p:cNvPr id="4" name="Date Placeholder 3"/>
          <p:cNvSpPr>
            <a:spLocks noGrp="1"/>
          </p:cNvSpPr>
          <p:nvPr>
            <p:ph type="dt" sz="half" idx="10"/>
          </p:nvPr>
        </p:nvSpPr>
        <p:spPr/>
        <p:txBody>
          <a:bodyPr/>
          <a:lstStyle/>
          <a:p>
            <a:fld id="{F504481F-0125-4796-99D2-563F3AD4A2E0}" type="datetime1">
              <a:rPr lang="en-GB" smtClean="0"/>
              <a:t>12/12/2014</a:t>
            </a:fld>
            <a:endParaRPr lang="en-GB"/>
          </a:p>
        </p:txBody>
      </p:sp>
      <p:sp>
        <p:nvSpPr>
          <p:cNvPr id="5" name="Footer Placeholder 4"/>
          <p:cNvSpPr>
            <a:spLocks noGrp="1"/>
          </p:cNvSpPr>
          <p:nvPr>
            <p:ph type="ftr" sz="quarter" idx="11"/>
          </p:nvPr>
        </p:nvSpPr>
        <p:spPr/>
        <p:txBody>
          <a:bodyPr/>
          <a:lstStyle/>
          <a:p>
            <a:r>
              <a:rPr lang="en-GB" smtClean="0"/>
              <a:t>FONT Meeting 12/12/2014</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4</a:t>
            </a:fld>
            <a:endParaRPr lang="en-GB"/>
          </a:p>
        </p:txBody>
      </p:sp>
    </p:spTree>
    <p:extLst>
      <p:ext uri="{BB962C8B-B14F-4D97-AF65-F5344CB8AC3E}">
        <p14:creationId xmlns:p14="http://schemas.microsoft.com/office/powerpoint/2010/main" val="11617516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11</a:t>
            </a:r>
            <a:r>
              <a:rPr lang="en-GB" baseline="30000" dirty="0" smtClean="0"/>
              <a:t>th</a:t>
            </a:r>
            <a:r>
              <a:rPr lang="en-GB" dirty="0"/>
              <a:t> </a:t>
            </a:r>
            <a:r>
              <a:rPr lang="en-GB" dirty="0" smtClean="0"/>
              <a:t>Dec (bad correlation, then 2 wiggling)</a:t>
            </a:r>
            <a:endParaRPr lang="en-GB" dirty="0"/>
          </a:p>
        </p:txBody>
      </p:sp>
      <p:sp>
        <p:nvSpPr>
          <p:cNvPr id="3" name="Content Placeholder 2"/>
          <p:cNvSpPr>
            <a:spLocks noGrp="1"/>
          </p:cNvSpPr>
          <p:nvPr>
            <p:ph idx="1"/>
          </p:nvPr>
        </p:nvSpPr>
        <p:spPr/>
        <p:txBody>
          <a:bodyPr/>
          <a:lstStyle/>
          <a:p>
            <a:endParaRPr lang="en-GB" dirty="0"/>
          </a:p>
        </p:txBody>
      </p:sp>
      <p:pic>
        <p:nvPicPr>
          <p:cNvPr id="12290" name="Picture 2" descr="http://elogbook/eLogbook/attach_reader?attach_id=14044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536" y="548680"/>
            <a:ext cx="4896544" cy="2751598"/>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http://elogbook/eLogbook/attach_reader?attach_id=14044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536" y="3300278"/>
            <a:ext cx="4896544" cy="2754645"/>
          </a:xfrm>
          <a:prstGeom prst="rect">
            <a:avLst/>
          </a:prstGeom>
          <a:noFill/>
          <a:extLst>
            <a:ext uri="{909E8E84-426E-40DD-AFC4-6F175D3DCCD1}">
              <a14:hiddenFill xmlns:a14="http://schemas.microsoft.com/office/drawing/2010/main">
                <a:solidFill>
                  <a:srgbClr val="FFFFFF"/>
                </a:solidFill>
              </a14:hiddenFill>
            </a:ext>
          </a:extLst>
        </p:spPr>
      </p:pic>
      <p:pic>
        <p:nvPicPr>
          <p:cNvPr id="12294" name="Picture 6" descr="http://elogbook/eLogbook/attach_reader?attach_id=140455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0568" y="3717032"/>
            <a:ext cx="9459919" cy="248614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655788" y="1585264"/>
            <a:ext cx="4572000" cy="3693319"/>
          </a:xfrm>
          <a:prstGeom prst="rect">
            <a:avLst/>
          </a:prstGeom>
        </p:spPr>
        <p:txBody>
          <a:bodyPr>
            <a:spAutoFit/>
          </a:bodyPr>
          <a:lstStyle/>
          <a:p>
            <a:r>
              <a:rPr lang="en-GB" dirty="0"/>
              <a:t>Took 3 more data sets with 500 pulses (gain +30, gain -30 and 0) whilst wiggling phase loop of 02. Were some losses in the BPMs for the largest phase shifts (-1.5 degrees in the +/-30 gain data, and 2 degrees in the 0 gain data). </a:t>
            </a:r>
            <a:br>
              <a:rPr lang="en-GB" dirty="0"/>
            </a:br>
            <a:r>
              <a:rPr lang="en-GB" dirty="0"/>
              <a:t/>
            </a:r>
            <a:br>
              <a:rPr lang="en-GB" dirty="0"/>
            </a:br>
            <a:r>
              <a:rPr lang="en-GB" dirty="0"/>
              <a:t>Times: 1950, 2000 and 2010. </a:t>
            </a:r>
            <a:br>
              <a:rPr lang="en-GB" dirty="0"/>
            </a:br>
            <a:r>
              <a:rPr lang="en-GB" dirty="0"/>
              <a:t/>
            </a:r>
            <a:br>
              <a:rPr lang="en-GB" dirty="0"/>
            </a:br>
            <a:r>
              <a:rPr lang="en-GB" dirty="0"/>
              <a:t>Haven't analysed the data but by eye it looks like the weakest correlation between the two monitors is with 0 gain, and the strongest with +30 gain. </a:t>
            </a:r>
            <a:br>
              <a:rPr lang="en-GB" dirty="0"/>
            </a:br>
            <a:endParaRPr lang="en-GB" dirty="0"/>
          </a:p>
        </p:txBody>
      </p:sp>
      <p:sp>
        <p:nvSpPr>
          <p:cNvPr id="5" name="Date Placeholder 4"/>
          <p:cNvSpPr>
            <a:spLocks noGrp="1"/>
          </p:cNvSpPr>
          <p:nvPr>
            <p:ph type="dt" sz="half" idx="10"/>
          </p:nvPr>
        </p:nvSpPr>
        <p:spPr/>
        <p:txBody>
          <a:bodyPr/>
          <a:lstStyle/>
          <a:p>
            <a:fld id="{7E25F73C-2BCC-46F9-B36C-BC111A087A3D}" type="datetime1">
              <a:rPr lang="en-GB" smtClean="0"/>
              <a:t>12/12/2014</a:t>
            </a:fld>
            <a:endParaRPr lang="en-GB"/>
          </a:p>
        </p:txBody>
      </p:sp>
      <p:sp>
        <p:nvSpPr>
          <p:cNvPr id="6" name="Footer Placeholder 5"/>
          <p:cNvSpPr>
            <a:spLocks noGrp="1"/>
          </p:cNvSpPr>
          <p:nvPr>
            <p:ph type="ftr" sz="quarter" idx="11"/>
          </p:nvPr>
        </p:nvSpPr>
        <p:spPr/>
        <p:txBody>
          <a:bodyPr/>
          <a:lstStyle/>
          <a:p>
            <a:r>
              <a:rPr lang="en-GB" smtClean="0"/>
              <a:t>FONT Meeting 12/12/2014</a:t>
            </a:r>
            <a:endParaRPr lang="en-GB"/>
          </a:p>
        </p:txBody>
      </p:sp>
      <p:sp>
        <p:nvSpPr>
          <p:cNvPr id="7" name="Slide Number Placeholder 6"/>
          <p:cNvSpPr>
            <a:spLocks noGrp="1"/>
          </p:cNvSpPr>
          <p:nvPr>
            <p:ph type="sldNum" sz="quarter" idx="12"/>
          </p:nvPr>
        </p:nvSpPr>
        <p:spPr/>
        <p:txBody>
          <a:bodyPr/>
          <a:lstStyle/>
          <a:p>
            <a:fld id="{2C400E9A-B8F3-43AB-86EF-682B1B7FE67D}" type="slidenum">
              <a:rPr lang="en-GB" smtClean="0"/>
              <a:t>40</a:t>
            </a:fld>
            <a:endParaRPr lang="en-GB"/>
          </a:p>
        </p:txBody>
      </p:sp>
    </p:spTree>
    <p:extLst>
      <p:ext uri="{BB962C8B-B14F-4D97-AF65-F5344CB8AC3E}">
        <p14:creationId xmlns:p14="http://schemas.microsoft.com/office/powerpoint/2010/main" val="156855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normAutofit/>
          </a:bodyPr>
          <a:lstStyle/>
          <a:p>
            <a:r>
              <a:rPr lang="en-GB" dirty="0" smtClean="0"/>
              <a:t>Quick Overview of Tests December</a:t>
            </a:r>
            <a:endParaRPr lang="en-GB" dirty="0"/>
          </a:p>
        </p:txBody>
      </p:sp>
      <p:sp>
        <p:nvSpPr>
          <p:cNvPr id="3" name="Content Placeholder 2"/>
          <p:cNvSpPr>
            <a:spLocks noGrp="1"/>
          </p:cNvSpPr>
          <p:nvPr>
            <p:ph idx="1"/>
          </p:nvPr>
        </p:nvSpPr>
        <p:spPr>
          <a:xfrm>
            <a:off x="457200" y="1196752"/>
            <a:ext cx="8229600" cy="5184576"/>
          </a:xfrm>
        </p:spPr>
        <p:txBody>
          <a:bodyPr>
            <a:normAutofit/>
          </a:bodyPr>
          <a:lstStyle/>
          <a:p>
            <a:r>
              <a:rPr lang="en-GB" sz="2400" dirty="0" smtClean="0"/>
              <a:t>4</a:t>
            </a:r>
            <a:r>
              <a:rPr lang="en-GB" sz="2400" baseline="30000" dirty="0" smtClean="0"/>
              <a:t>th</a:t>
            </a:r>
            <a:r>
              <a:rPr lang="en-GB" sz="2400" dirty="0" smtClean="0"/>
              <a:t> Dec: Beam setup, orbit closure from kicks. Data taking from FONT5 board with all phase signals attached.</a:t>
            </a:r>
          </a:p>
          <a:p>
            <a:r>
              <a:rPr lang="en-GB" sz="2400" dirty="0" smtClean="0"/>
              <a:t>5</a:t>
            </a:r>
            <a:r>
              <a:rPr lang="en-GB" sz="2400" baseline="30000" dirty="0" smtClean="0"/>
              <a:t>th</a:t>
            </a:r>
            <a:r>
              <a:rPr lang="en-GB" sz="2400" dirty="0" smtClean="0"/>
              <a:t> Dec: </a:t>
            </a:r>
            <a:r>
              <a:rPr lang="en-GB" sz="2400" dirty="0" err="1" smtClean="0"/>
              <a:t>Feedforward</a:t>
            </a:r>
            <a:r>
              <a:rPr lang="en-GB" sz="2400" dirty="0" smtClean="0"/>
              <a:t> applied to only one kicker, response in BPMs. R56 tests.</a:t>
            </a:r>
          </a:p>
          <a:p>
            <a:r>
              <a:rPr lang="en-GB" sz="2400" dirty="0" smtClean="0"/>
              <a:t>10</a:t>
            </a:r>
            <a:r>
              <a:rPr lang="en-GB" sz="2400" baseline="30000" dirty="0" smtClean="0"/>
              <a:t>th</a:t>
            </a:r>
            <a:r>
              <a:rPr lang="en-GB" sz="2400" dirty="0" smtClean="0"/>
              <a:t> Dec: Kicker timing tests. </a:t>
            </a:r>
            <a:r>
              <a:rPr lang="en-GB" sz="2400" dirty="0" err="1" smtClean="0"/>
              <a:t>Feedforward</a:t>
            </a:r>
            <a:r>
              <a:rPr lang="en-GB" sz="2400" dirty="0" smtClean="0"/>
              <a:t> tests with gain scan, promising.</a:t>
            </a:r>
          </a:p>
          <a:p>
            <a:r>
              <a:rPr lang="en-GB" sz="2400" dirty="0" smtClean="0"/>
              <a:t>11</a:t>
            </a:r>
            <a:r>
              <a:rPr lang="en-GB" sz="2400" baseline="30000" dirty="0" smtClean="0"/>
              <a:t>th</a:t>
            </a:r>
            <a:r>
              <a:rPr lang="en-GB" sz="2400" dirty="0" smtClean="0"/>
              <a:t> Dec: FF whilst changing klystron phase to induce known (hopefully correlated) phase shift, inconclusive.</a:t>
            </a:r>
          </a:p>
          <a:p>
            <a:endParaRPr lang="en-GB" sz="2400" dirty="0"/>
          </a:p>
        </p:txBody>
      </p:sp>
      <p:sp>
        <p:nvSpPr>
          <p:cNvPr id="4" name="Date Placeholder 3"/>
          <p:cNvSpPr>
            <a:spLocks noGrp="1"/>
          </p:cNvSpPr>
          <p:nvPr>
            <p:ph type="dt" sz="half" idx="10"/>
          </p:nvPr>
        </p:nvSpPr>
        <p:spPr/>
        <p:txBody>
          <a:bodyPr/>
          <a:lstStyle/>
          <a:p>
            <a:fld id="{5E4C4798-33CD-43B7-B15C-00C4B5A759ED}" type="datetime1">
              <a:rPr lang="en-GB" smtClean="0"/>
              <a:t>12/12/2014</a:t>
            </a:fld>
            <a:endParaRPr lang="en-GB"/>
          </a:p>
        </p:txBody>
      </p:sp>
      <p:sp>
        <p:nvSpPr>
          <p:cNvPr id="5" name="Footer Placeholder 4"/>
          <p:cNvSpPr>
            <a:spLocks noGrp="1"/>
          </p:cNvSpPr>
          <p:nvPr>
            <p:ph type="ftr" sz="quarter" idx="11"/>
          </p:nvPr>
        </p:nvSpPr>
        <p:spPr/>
        <p:txBody>
          <a:bodyPr/>
          <a:lstStyle/>
          <a:p>
            <a:r>
              <a:rPr lang="en-GB" smtClean="0"/>
              <a:t>FONT Meeting 12/12/2014</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5</a:t>
            </a:fld>
            <a:endParaRPr lang="en-GB"/>
          </a:p>
        </p:txBody>
      </p:sp>
    </p:spTree>
    <p:extLst>
      <p:ext uri="{BB962C8B-B14F-4D97-AF65-F5344CB8AC3E}">
        <p14:creationId xmlns:p14="http://schemas.microsoft.com/office/powerpoint/2010/main" val="2389235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GB" dirty="0" smtClean="0"/>
              <a:t>The quest for more gain</a:t>
            </a:r>
            <a:endParaRPr lang="en-GB" dirty="0"/>
          </a:p>
        </p:txBody>
      </p:sp>
      <p:sp>
        <p:nvSpPr>
          <p:cNvPr id="3" name="Content Placeholder 2"/>
          <p:cNvSpPr>
            <a:spLocks noGrp="1"/>
          </p:cNvSpPr>
          <p:nvPr>
            <p:ph idx="1"/>
          </p:nvPr>
        </p:nvSpPr>
        <p:spPr>
          <a:xfrm>
            <a:off x="457200" y="980728"/>
            <a:ext cx="8229600" cy="5145435"/>
          </a:xfrm>
        </p:spPr>
        <p:txBody>
          <a:bodyPr>
            <a:normAutofit fontScale="62500" lnSpcReduction="20000"/>
          </a:bodyPr>
          <a:lstStyle/>
          <a:p>
            <a:r>
              <a:rPr lang="en-GB" dirty="0" smtClean="0"/>
              <a:t>With original firmware setup and maximum </a:t>
            </a:r>
            <a:r>
              <a:rPr lang="en-GB" dirty="0" err="1" smtClean="0"/>
              <a:t>feedforward</a:t>
            </a:r>
            <a:r>
              <a:rPr lang="en-GB" dirty="0" smtClean="0"/>
              <a:t> gain we were not able to use the full range of the amplifier.</a:t>
            </a:r>
          </a:p>
          <a:p>
            <a:endParaRPr lang="en-GB" dirty="0" smtClean="0"/>
          </a:p>
          <a:p>
            <a:r>
              <a:rPr lang="en-GB" dirty="0" smtClean="0"/>
              <a:t>Wanted the ability to apply the maximum possible kicks even when using only a short section of the pulse.</a:t>
            </a:r>
          </a:p>
          <a:p>
            <a:endParaRPr lang="en-GB" dirty="0" smtClean="0"/>
          </a:p>
          <a:p>
            <a:r>
              <a:rPr lang="en-GB" dirty="0" smtClean="0"/>
              <a:t>Setups:</a:t>
            </a:r>
          </a:p>
          <a:p>
            <a:pPr lvl="1"/>
            <a:r>
              <a:rPr lang="en-GB" dirty="0" smtClean="0"/>
              <a:t>Original firmware + 10dB attenuator on DACs (max kick at 1600 DAC counts).</a:t>
            </a:r>
          </a:p>
          <a:p>
            <a:pPr lvl="1"/>
            <a:r>
              <a:rPr lang="en-GB" dirty="0" smtClean="0"/>
              <a:t>Original firmware without attenuator on DACs (max kick at 800 DAC counts).</a:t>
            </a:r>
          </a:p>
          <a:p>
            <a:pPr lvl="1"/>
            <a:r>
              <a:rPr lang="en-GB" dirty="0" smtClean="0"/>
              <a:t>Firmware with factor of 4 in gain, no attenuator.</a:t>
            </a:r>
          </a:p>
          <a:p>
            <a:pPr lvl="1"/>
            <a:r>
              <a:rPr lang="en-GB" dirty="0" smtClean="0"/>
              <a:t>Firmware with factor of 8 in gain, no attenuator.</a:t>
            </a:r>
          </a:p>
          <a:p>
            <a:pPr lvl="1"/>
            <a:r>
              <a:rPr lang="en-GB" dirty="0" smtClean="0"/>
              <a:t>Firmware with factor of 4 in gain, no attenuator, phase monitor signals only to FONT5 board (not split to </a:t>
            </a:r>
            <a:r>
              <a:rPr lang="en-GB" dirty="0" err="1" smtClean="0"/>
              <a:t>SiS</a:t>
            </a:r>
            <a:r>
              <a:rPr lang="en-GB" dirty="0" smtClean="0"/>
              <a:t>).</a:t>
            </a:r>
          </a:p>
          <a:p>
            <a:endParaRPr lang="en-GB" dirty="0" smtClean="0"/>
          </a:p>
          <a:p>
            <a:r>
              <a:rPr lang="en-GB" dirty="0" smtClean="0"/>
              <a:t>Overflow in </a:t>
            </a:r>
            <a:r>
              <a:rPr lang="en-GB" dirty="0" err="1" smtClean="0"/>
              <a:t>feedforward</a:t>
            </a:r>
            <a:r>
              <a:rPr lang="en-GB" dirty="0" smtClean="0"/>
              <a:t> calculation if Mixer/</a:t>
            </a:r>
            <a:r>
              <a:rPr lang="en-GB" dirty="0" err="1" smtClean="0"/>
              <a:t>sqrt</a:t>
            </a:r>
            <a:r>
              <a:rPr lang="en-GB" dirty="0" smtClean="0"/>
              <a:t>(Diode) rises above a certain limit, which is lower for the firmware versions with additional gain.</a:t>
            </a:r>
          </a:p>
          <a:p>
            <a:endParaRPr lang="en-GB" dirty="0"/>
          </a:p>
          <a:p>
            <a:endParaRPr lang="en-GB" dirty="0" smtClean="0"/>
          </a:p>
          <a:p>
            <a:endParaRPr lang="en-GB" dirty="0" smtClean="0"/>
          </a:p>
        </p:txBody>
      </p:sp>
      <p:sp>
        <p:nvSpPr>
          <p:cNvPr id="4" name="Date Placeholder 3"/>
          <p:cNvSpPr>
            <a:spLocks noGrp="1"/>
          </p:cNvSpPr>
          <p:nvPr>
            <p:ph type="dt" sz="half" idx="10"/>
          </p:nvPr>
        </p:nvSpPr>
        <p:spPr/>
        <p:txBody>
          <a:bodyPr/>
          <a:lstStyle/>
          <a:p>
            <a:fld id="{0125AE04-0749-4F52-AFD4-97FDA73D2B27}" type="datetime1">
              <a:rPr lang="en-GB" smtClean="0"/>
              <a:t>12/12/2014</a:t>
            </a:fld>
            <a:endParaRPr lang="en-GB"/>
          </a:p>
        </p:txBody>
      </p:sp>
      <p:sp>
        <p:nvSpPr>
          <p:cNvPr id="5" name="Footer Placeholder 4"/>
          <p:cNvSpPr>
            <a:spLocks noGrp="1"/>
          </p:cNvSpPr>
          <p:nvPr>
            <p:ph type="ftr" sz="quarter" idx="11"/>
          </p:nvPr>
        </p:nvSpPr>
        <p:spPr/>
        <p:txBody>
          <a:bodyPr/>
          <a:lstStyle/>
          <a:p>
            <a:r>
              <a:rPr lang="en-GB" smtClean="0"/>
              <a:t>FONT Meeting 12/12/2014</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6</a:t>
            </a:fld>
            <a:endParaRPr lang="en-GB"/>
          </a:p>
        </p:txBody>
      </p:sp>
    </p:spTree>
    <p:extLst>
      <p:ext uri="{BB962C8B-B14F-4D97-AF65-F5344CB8AC3E}">
        <p14:creationId xmlns:p14="http://schemas.microsoft.com/office/powerpoint/2010/main" val="23892940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19256" cy="864096"/>
          </a:xfrm>
        </p:spPr>
        <p:txBody>
          <a:bodyPr/>
          <a:lstStyle/>
          <a:p>
            <a:r>
              <a:rPr lang="en-GB" dirty="0" smtClean="0"/>
              <a:t>Other Hardware Comments</a:t>
            </a:r>
            <a:endParaRPr lang="en-GB" dirty="0"/>
          </a:p>
        </p:txBody>
      </p:sp>
      <p:sp>
        <p:nvSpPr>
          <p:cNvPr id="3" name="Content Placeholder 2"/>
          <p:cNvSpPr>
            <a:spLocks noGrp="1"/>
          </p:cNvSpPr>
          <p:nvPr>
            <p:ph idx="1"/>
          </p:nvPr>
        </p:nvSpPr>
        <p:spPr>
          <a:xfrm>
            <a:off x="457200" y="692696"/>
            <a:ext cx="8229600" cy="5688632"/>
          </a:xfrm>
        </p:spPr>
        <p:txBody>
          <a:bodyPr>
            <a:noAutofit/>
          </a:bodyPr>
          <a:lstStyle/>
          <a:p>
            <a:r>
              <a:rPr lang="en-GB" sz="2000" dirty="0"/>
              <a:t>Generally everything ran very smoothly with the amplifier and FONT5 board</a:t>
            </a:r>
            <a:r>
              <a:rPr lang="en-GB" sz="2000" dirty="0" smtClean="0"/>
              <a:t>. CTF3 has also been pretty stable in the last couple of weeks.</a:t>
            </a:r>
            <a:endParaRPr lang="en-GB" sz="2000" dirty="0"/>
          </a:p>
          <a:p>
            <a:endParaRPr lang="en-GB" sz="2000" dirty="0"/>
          </a:p>
          <a:p>
            <a:r>
              <a:rPr lang="en-GB" sz="2000" dirty="0"/>
              <a:t>Overflow in </a:t>
            </a:r>
            <a:r>
              <a:rPr lang="en-GB" sz="2000" dirty="0" err="1"/>
              <a:t>feedforward</a:t>
            </a:r>
            <a:r>
              <a:rPr lang="en-GB" sz="2000" dirty="0"/>
              <a:t> calculation, glitch in first sample, machine drifts mean we have sent &gt;&gt;1.6V to the amplifier at times. What’s the limit above which it becomes a risk to the amplifier? Best way to safeguard against that?</a:t>
            </a:r>
          </a:p>
          <a:p>
            <a:endParaRPr lang="en-GB" sz="2000" dirty="0"/>
          </a:p>
          <a:p>
            <a:r>
              <a:rPr lang="en-GB" sz="2000" dirty="0"/>
              <a:t>DAQ glitch (appeared to lose all communication for a couple of triggers), disappeared by itself after the first week.</a:t>
            </a:r>
          </a:p>
          <a:p>
            <a:endParaRPr lang="en-GB" sz="2000" dirty="0"/>
          </a:p>
          <a:p>
            <a:r>
              <a:rPr lang="en-GB" sz="2000" dirty="0"/>
              <a:t>Not having communication between FONT and the control system makes life more difficult, I need to finalise it before beam next year. In particular it makes using interleaved mode unfeasible.</a:t>
            </a:r>
          </a:p>
          <a:p>
            <a:endParaRPr lang="en-GB" sz="2000" dirty="0"/>
          </a:p>
          <a:p>
            <a:r>
              <a:rPr lang="en-GB" sz="2000" dirty="0"/>
              <a:t>There have been a lot of developments in the phase monitor electronics set up (new filters, amplifier etc.), but I won’t go in to details here</a:t>
            </a:r>
            <a:r>
              <a:rPr lang="en-GB" sz="2000" dirty="0" smtClean="0"/>
              <a:t>.</a:t>
            </a:r>
            <a:endParaRPr lang="en-GB" sz="2000" dirty="0"/>
          </a:p>
          <a:p>
            <a:endParaRPr lang="en-GB" sz="2000" dirty="0"/>
          </a:p>
          <a:p>
            <a:endParaRPr lang="en-GB" sz="2000" dirty="0"/>
          </a:p>
        </p:txBody>
      </p:sp>
      <p:sp>
        <p:nvSpPr>
          <p:cNvPr id="4" name="Date Placeholder 3"/>
          <p:cNvSpPr>
            <a:spLocks noGrp="1"/>
          </p:cNvSpPr>
          <p:nvPr>
            <p:ph type="dt" sz="half" idx="10"/>
          </p:nvPr>
        </p:nvSpPr>
        <p:spPr/>
        <p:txBody>
          <a:bodyPr/>
          <a:lstStyle/>
          <a:p>
            <a:fld id="{3B64979B-34E0-45BA-857B-854754625A0E}" type="datetime1">
              <a:rPr lang="en-GB" smtClean="0"/>
              <a:t>12/12/2014</a:t>
            </a:fld>
            <a:endParaRPr lang="en-GB"/>
          </a:p>
        </p:txBody>
      </p:sp>
      <p:sp>
        <p:nvSpPr>
          <p:cNvPr id="5" name="Footer Placeholder 4"/>
          <p:cNvSpPr>
            <a:spLocks noGrp="1"/>
          </p:cNvSpPr>
          <p:nvPr>
            <p:ph type="ftr" sz="quarter" idx="11"/>
          </p:nvPr>
        </p:nvSpPr>
        <p:spPr/>
        <p:txBody>
          <a:bodyPr/>
          <a:lstStyle/>
          <a:p>
            <a:r>
              <a:rPr lang="en-GB" smtClean="0"/>
              <a:t>FONT Meeting 12/12/2014</a:t>
            </a:r>
            <a:endParaRPr lang="en-GB"/>
          </a:p>
        </p:txBody>
      </p:sp>
      <p:sp>
        <p:nvSpPr>
          <p:cNvPr id="6" name="Slide Number Placeholder 5"/>
          <p:cNvSpPr>
            <a:spLocks noGrp="1"/>
          </p:cNvSpPr>
          <p:nvPr>
            <p:ph type="sldNum" sz="quarter" idx="12"/>
          </p:nvPr>
        </p:nvSpPr>
        <p:spPr/>
        <p:txBody>
          <a:bodyPr/>
          <a:lstStyle/>
          <a:p>
            <a:fld id="{2C400E9A-B8F3-43AB-86EF-682B1B7FE67D}" type="slidenum">
              <a:rPr lang="en-GB" smtClean="0"/>
              <a:t>7</a:t>
            </a:fld>
            <a:endParaRPr lang="en-GB"/>
          </a:p>
        </p:txBody>
      </p:sp>
    </p:spTree>
    <p:extLst>
      <p:ext uri="{BB962C8B-B14F-4D97-AF65-F5344CB8AC3E}">
        <p14:creationId xmlns:p14="http://schemas.microsoft.com/office/powerpoint/2010/main" val="22313447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4716016" cy="908720"/>
          </a:xfrm>
        </p:spPr>
        <p:txBody>
          <a:bodyPr>
            <a:normAutofit fontScale="90000"/>
          </a:bodyPr>
          <a:lstStyle/>
          <a:p>
            <a:pPr algn="l"/>
            <a:r>
              <a:rPr lang="en-GB" dirty="0" smtClean="0"/>
              <a:t>Comments on Phase Measurement Status</a:t>
            </a:r>
            <a:endParaRPr lang="en-GB" dirty="0"/>
          </a:p>
        </p:txBody>
      </p:sp>
      <p:sp>
        <p:nvSpPr>
          <p:cNvPr id="3" name="Content Placeholder 2"/>
          <p:cNvSpPr>
            <a:spLocks noGrp="1"/>
          </p:cNvSpPr>
          <p:nvPr>
            <p:ph idx="1"/>
          </p:nvPr>
        </p:nvSpPr>
        <p:spPr>
          <a:xfrm>
            <a:off x="457200" y="1412776"/>
            <a:ext cx="8229600" cy="5145435"/>
          </a:xfrm>
        </p:spPr>
        <p:txBody>
          <a:bodyPr>
            <a:normAutofit lnSpcReduction="10000"/>
          </a:bodyPr>
          <a:lstStyle/>
          <a:p>
            <a:r>
              <a:rPr lang="en-GB" sz="2400" dirty="0" smtClean="0"/>
              <a:t>2</a:t>
            </a:r>
            <a:r>
              <a:rPr lang="en-GB" sz="2400" baseline="30000" dirty="0" smtClean="0"/>
              <a:t>nd</a:t>
            </a:r>
            <a:r>
              <a:rPr lang="en-GB" sz="2400" dirty="0" smtClean="0"/>
              <a:t> monitor is noisier than 1</a:t>
            </a:r>
            <a:r>
              <a:rPr lang="en-GB" sz="2400" baseline="30000" dirty="0" smtClean="0"/>
              <a:t>st</a:t>
            </a:r>
            <a:r>
              <a:rPr lang="en-GB" sz="2400" dirty="0" smtClean="0"/>
              <a:t> monitor, but looks like this is coming from the electronics not the monitor itself. Resolution ~0.5 degrees.</a:t>
            </a:r>
          </a:p>
          <a:p>
            <a:r>
              <a:rPr lang="en-GB" sz="2400" dirty="0" smtClean="0"/>
              <a:t>Correlation (mean phase) </a:t>
            </a:r>
          </a:p>
          <a:p>
            <a:pPr lvl="1"/>
            <a:r>
              <a:rPr lang="en-GB" sz="2000" dirty="0"/>
              <a:t>B</a:t>
            </a:r>
            <a:r>
              <a:rPr lang="en-GB" sz="2000" dirty="0" smtClean="0"/>
              <a:t>etween Mon1 and Mon2 is generally &gt;90%.</a:t>
            </a:r>
          </a:p>
          <a:p>
            <a:pPr lvl="1"/>
            <a:r>
              <a:rPr lang="en-GB" sz="2000" dirty="0" smtClean="0"/>
              <a:t>Between  Mon2 and Mon3 is ~30-70% depending on the setup/day.</a:t>
            </a:r>
          </a:p>
          <a:p>
            <a:pPr lvl="1"/>
            <a:r>
              <a:rPr lang="en-GB" sz="2000" dirty="0" smtClean="0"/>
              <a:t>Correlation between 3</a:t>
            </a:r>
            <a:r>
              <a:rPr lang="en-GB" sz="2000" baseline="30000" dirty="0" smtClean="0"/>
              <a:t>rd</a:t>
            </a:r>
            <a:r>
              <a:rPr lang="en-GB" sz="2000" dirty="0" smtClean="0"/>
              <a:t> monitor and PETS is generally ~90%.</a:t>
            </a:r>
          </a:p>
          <a:p>
            <a:r>
              <a:rPr lang="en-GB" sz="2400" dirty="0" smtClean="0"/>
              <a:t>Phase measurement in Mon3 visibly different to the </a:t>
            </a:r>
            <a:r>
              <a:rPr lang="en-GB" sz="2400" dirty="0" err="1" smtClean="0"/>
              <a:t>linac</a:t>
            </a:r>
            <a:r>
              <a:rPr lang="en-GB" sz="2400" dirty="0" smtClean="0"/>
              <a:t>:</a:t>
            </a:r>
            <a:endParaRPr lang="en-GB" sz="2400" dirty="0" smtClean="0"/>
          </a:p>
          <a:p>
            <a:pPr lvl="1"/>
            <a:r>
              <a:rPr lang="en-GB" sz="2000" dirty="0" smtClean="0"/>
              <a:t>Phase sag</a:t>
            </a:r>
          </a:p>
          <a:p>
            <a:pPr lvl="1"/>
            <a:r>
              <a:rPr lang="en-GB" sz="2000" dirty="0" smtClean="0"/>
              <a:t>Jitter in mean</a:t>
            </a:r>
          </a:p>
          <a:p>
            <a:pPr lvl="1"/>
            <a:r>
              <a:rPr lang="en-GB" sz="2000" dirty="0" smtClean="0"/>
              <a:t>Features within the pulse</a:t>
            </a:r>
          </a:p>
          <a:p>
            <a:r>
              <a:rPr lang="en-GB" sz="2400" dirty="0" smtClean="0"/>
              <a:t>By changing beam setup all these can be manipulated to some extent and have had similar looking signals to the </a:t>
            </a:r>
            <a:r>
              <a:rPr lang="en-GB" sz="2400" dirty="0" err="1" smtClean="0"/>
              <a:t>linac</a:t>
            </a:r>
            <a:r>
              <a:rPr lang="en-GB" sz="2400" dirty="0" smtClean="0"/>
              <a:t> at times.</a:t>
            </a:r>
          </a:p>
          <a:p>
            <a:endParaRPr lang="en-GB" sz="2400" dirty="0" smtClean="0"/>
          </a:p>
          <a:p>
            <a:endParaRPr lang="en-GB" sz="2400" dirty="0"/>
          </a:p>
        </p:txBody>
      </p:sp>
      <p:sp>
        <p:nvSpPr>
          <p:cNvPr id="4" name="Rectangle 3"/>
          <p:cNvSpPr/>
          <p:nvPr/>
        </p:nvSpPr>
        <p:spPr>
          <a:xfrm>
            <a:off x="4898815" y="259392"/>
            <a:ext cx="4248472" cy="923330"/>
          </a:xfrm>
          <a:prstGeom prst="rect">
            <a:avLst/>
          </a:prstGeom>
          <a:solidFill>
            <a:srgbClr val="FFFF00"/>
          </a:solidFill>
        </p:spPr>
        <p:txBody>
          <a:bodyPr wrap="square">
            <a:spAutoFit/>
          </a:bodyPr>
          <a:lstStyle/>
          <a:p>
            <a:r>
              <a:rPr lang="en-GB" b="1" dirty="0" smtClean="0"/>
              <a:t>Mon1</a:t>
            </a:r>
            <a:r>
              <a:rPr lang="en-GB" dirty="0" smtClean="0"/>
              <a:t> = old monitor, end of </a:t>
            </a:r>
            <a:r>
              <a:rPr lang="en-GB" dirty="0" err="1" smtClean="0"/>
              <a:t>linac</a:t>
            </a:r>
            <a:r>
              <a:rPr lang="en-GB" dirty="0" smtClean="0"/>
              <a:t>.</a:t>
            </a:r>
          </a:p>
          <a:p>
            <a:r>
              <a:rPr lang="en-GB" b="1" dirty="0" smtClean="0"/>
              <a:t>Mon2 </a:t>
            </a:r>
            <a:r>
              <a:rPr lang="en-GB" dirty="0" smtClean="0"/>
              <a:t>= new monitor, end of </a:t>
            </a:r>
            <a:r>
              <a:rPr lang="en-GB" dirty="0" err="1" smtClean="0"/>
              <a:t>linac</a:t>
            </a:r>
            <a:r>
              <a:rPr lang="en-GB" dirty="0" smtClean="0"/>
              <a:t>.</a:t>
            </a:r>
          </a:p>
          <a:p>
            <a:r>
              <a:rPr lang="en-GB" b="1" dirty="0" smtClean="0"/>
              <a:t>Mon3</a:t>
            </a:r>
            <a:r>
              <a:rPr lang="en-GB" dirty="0" smtClean="0"/>
              <a:t> = new monitor, after correction.</a:t>
            </a:r>
            <a:endParaRPr lang="en-GB" dirty="0" smtClean="0"/>
          </a:p>
        </p:txBody>
      </p:sp>
      <p:sp>
        <p:nvSpPr>
          <p:cNvPr id="5" name="Date Placeholder 4"/>
          <p:cNvSpPr>
            <a:spLocks noGrp="1"/>
          </p:cNvSpPr>
          <p:nvPr>
            <p:ph type="dt" sz="half" idx="10"/>
          </p:nvPr>
        </p:nvSpPr>
        <p:spPr/>
        <p:txBody>
          <a:bodyPr/>
          <a:lstStyle/>
          <a:p>
            <a:fld id="{10A47C24-748D-465E-BC6C-6698D7FEEAAF}" type="datetime1">
              <a:rPr lang="en-GB" smtClean="0"/>
              <a:t>12/12/2014</a:t>
            </a:fld>
            <a:endParaRPr lang="en-GB"/>
          </a:p>
        </p:txBody>
      </p:sp>
      <p:sp>
        <p:nvSpPr>
          <p:cNvPr id="6" name="Footer Placeholder 5"/>
          <p:cNvSpPr>
            <a:spLocks noGrp="1"/>
          </p:cNvSpPr>
          <p:nvPr>
            <p:ph type="ftr" sz="quarter" idx="11"/>
          </p:nvPr>
        </p:nvSpPr>
        <p:spPr/>
        <p:txBody>
          <a:bodyPr/>
          <a:lstStyle/>
          <a:p>
            <a:r>
              <a:rPr lang="en-GB" smtClean="0"/>
              <a:t>FONT Meeting 12/12/2014</a:t>
            </a:r>
            <a:endParaRPr lang="en-GB"/>
          </a:p>
        </p:txBody>
      </p:sp>
      <p:sp>
        <p:nvSpPr>
          <p:cNvPr id="7" name="Slide Number Placeholder 6"/>
          <p:cNvSpPr>
            <a:spLocks noGrp="1"/>
          </p:cNvSpPr>
          <p:nvPr>
            <p:ph type="sldNum" sz="quarter" idx="12"/>
          </p:nvPr>
        </p:nvSpPr>
        <p:spPr/>
        <p:txBody>
          <a:bodyPr/>
          <a:lstStyle/>
          <a:p>
            <a:fld id="{2C400E9A-B8F3-43AB-86EF-682B1B7FE67D}" type="slidenum">
              <a:rPr lang="en-GB" smtClean="0"/>
              <a:t>8</a:t>
            </a:fld>
            <a:endParaRPr lang="en-GB"/>
          </a:p>
        </p:txBody>
      </p:sp>
    </p:spTree>
    <p:extLst>
      <p:ext uri="{BB962C8B-B14F-4D97-AF65-F5344CB8AC3E}">
        <p14:creationId xmlns:p14="http://schemas.microsoft.com/office/powerpoint/2010/main" val="2806033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GB" dirty="0" smtClean="0"/>
              <a:t>Phase Measurement Examples: 26</a:t>
            </a:r>
            <a:r>
              <a:rPr lang="en-GB" baseline="30000" dirty="0" smtClean="0"/>
              <a:t>th</a:t>
            </a:r>
            <a:r>
              <a:rPr lang="en-GB" dirty="0" smtClean="0"/>
              <a:t> Nov</a:t>
            </a:r>
            <a:endParaRPr lang="en-GB" dirty="0"/>
          </a:p>
        </p:txBody>
      </p:sp>
      <p:pic>
        <p:nvPicPr>
          <p:cNvPr id="4" name="Picture 6" descr="http://elogbook/eLogbook/attach_reader?attach_id=139895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687" t="8725" r="52721" b="50000"/>
          <a:stretch/>
        </p:blipFill>
        <p:spPr bwMode="auto">
          <a:xfrm>
            <a:off x="23135" y="4211088"/>
            <a:ext cx="3016315" cy="244999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2" descr="http://elogbook/eLogbook/attach_reader?attach_id=13990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7" y="1007827"/>
            <a:ext cx="5198613" cy="310449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ttp://elogbook/eLogbook/attach_reader?attach_id=139895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0000" t="8521" r="3315" b="50000"/>
          <a:stretch/>
        </p:blipFill>
        <p:spPr bwMode="auto">
          <a:xfrm>
            <a:off x="3039450" y="4221088"/>
            <a:ext cx="3116726" cy="242999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http://elogbook/eLogbook/attach_reader?attach_id=139895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1802" t="58941" r="23993"/>
          <a:stretch/>
        </p:blipFill>
        <p:spPr bwMode="auto">
          <a:xfrm>
            <a:off x="6156176" y="4221088"/>
            <a:ext cx="2993220" cy="243968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020745" y="6084004"/>
            <a:ext cx="1895071" cy="369332"/>
          </a:xfrm>
          <a:prstGeom prst="rect">
            <a:avLst/>
          </a:prstGeom>
          <a:noFill/>
        </p:spPr>
        <p:txBody>
          <a:bodyPr wrap="none" rtlCol="0">
            <a:spAutoFit/>
          </a:bodyPr>
          <a:lstStyle/>
          <a:p>
            <a:r>
              <a:rPr lang="en-GB" dirty="0" smtClean="0"/>
              <a:t>Mon1-Mon2: 0.92</a:t>
            </a:r>
            <a:endParaRPr lang="en-GB" dirty="0"/>
          </a:p>
        </p:txBody>
      </p:sp>
      <p:sp>
        <p:nvSpPr>
          <p:cNvPr id="10" name="TextBox 9"/>
          <p:cNvSpPr txBox="1"/>
          <p:nvPr/>
        </p:nvSpPr>
        <p:spPr>
          <a:xfrm>
            <a:off x="4189097" y="6011996"/>
            <a:ext cx="1895071" cy="369332"/>
          </a:xfrm>
          <a:prstGeom prst="rect">
            <a:avLst/>
          </a:prstGeom>
          <a:noFill/>
        </p:spPr>
        <p:txBody>
          <a:bodyPr wrap="none" rtlCol="0">
            <a:spAutoFit/>
          </a:bodyPr>
          <a:lstStyle/>
          <a:p>
            <a:r>
              <a:rPr lang="en-GB" dirty="0" smtClean="0"/>
              <a:t>Mon1-Mon3: 0.72</a:t>
            </a:r>
            <a:endParaRPr lang="en-GB" dirty="0"/>
          </a:p>
        </p:txBody>
      </p:sp>
      <p:sp>
        <p:nvSpPr>
          <p:cNvPr id="11" name="TextBox 10"/>
          <p:cNvSpPr txBox="1"/>
          <p:nvPr/>
        </p:nvSpPr>
        <p:spPr>
          <a:xfrm>
            <a:off x="7141425" y="6084004"/>
            <a:ext cx="1784912" cy="369332"/>
          </a:xfrm>
          <a:prstGeom prst="rect">
            <a:avLst/>
          </a:prstGeom>
          <a:noFill/>
        </p:spPr>
        <p:txBody>
          <a:bodyPr wrap="none" rtlCol="0">
            <a:spAutoFit/>
          </a:bodyPr>
          <a:lstStyle/>
          <a:p>
            <a:r>
              <a:rPr lang="en-GB" dirty="0" smtClean="0"/>
              <a:t>Mon3-PETS: 0.96</a:t>
            </a:r>
            <a:endParaRPr lang="en-GB" dirty="0"/>
          </a:p>
        </p:txBody>
      </p:sp>
      <p:sp>
        <p:nvSpPr>
          <p:cNvPr id="12" name="TextBox 11"/>
          <p:cNvSpPr txBox="1"/>
          <p:nvPr/>
        </p:nvSpPr>
        <p:spPr>
          <a:xfrm>
            <a:off x="107504" y="1628800"/>
            <a:ext cx="1512167" cy="646331"/>
          </a:xfrm>
          <a:prstGeom prst="rect">
            <a:avLst/>
          </a:prstGeom>
          <a:noFill/>
        </p:spPr>
        <p:txBody>
          <a:bodyPr wrap="square" rtlCol="0">
            <a:spAutoFit/>
          </a:bodyPr>
          <a:lstStyle/>
          <a:p>
            <a:r>
              <a:rPr lang="en-GB" dirty="0" smtClean="0"/>
              <a:t>~Best case scenario.</a:t>
            </a:r>
            <a:endParaRPr lang="en-GB" dirty="0"/>
          </a:p>
        </p:txBody>
      </p:sp>
      <p:sp>
        <p:nvSpPr>
          <p:cNvPr id="13" name="Date Placeholder 12"/>
          <p:cNvSpPr>
            <a:spLocks noGrp="1"/>
          </p:cNvSpPr>
          <p:nvPr>
            <p:ph type="dt" sz="half" idx="10"/>
          </p:nvPr>
        </p:nvSpPr>
        <p:spPr/>
        <p:txBody>
          <a:bodyPr/>
          <a:lstStyle/>
          <a:p>
            <a:fld id="{5C0A5BCD-84B6-4A07-A1DD-EEFAE17B5797}" type="datetime1">
              <a:rPr lang="en-GB" smtClean="0"/>
              <a:t>12/12/2014</a:t>
            </a:fld>
            <a:endParaRPr lang="en-GB"/>
          </a:p>
        </p:txBody>
      </p:sp>
      <p:sp>
        <p:nvSpPr>
          <p:cNvPr id="14" name="Footer Placeholder 13"/>
          <p:cNvSpPr>
            <a:spLocks noGrp="1"/>
          </p:cNvSpPr>
          <p:nvPr>
            <p:ph type="ftr" sz="quarter" idx="11"/>
          </p:nvPr>
        </p:nvSpPr>
        <p:spPr/>
        <p:txBody>
          <a:bodyPr/>
          <a:lstStyle/>
          <a:p>
            <a:r>
              <a:rPr lang="en-GB" smtClean="0"/>
              <a:t>FONT Meeting 12/12/2014</a:t>
            </a:r>
            <a:endParaRPr lang="en-GB"/>
          </a:p>
        </p:txBody>
      </p:sp>
      <p:sp>
        <p:nvSpPr>
          <p:cNvPr id="15" name="Slide Number Placeholder 14"/>
          <p:cNvSpPr>
            <a:spLocks noGrp="1"/>
          </p:cNvSpPr>
          <p:nvPr>
            <p:ph type="sldNum" sz="quarter" idx="12"/>
          </p:nvPr>
        </p:nvSpPr>
        <p:spPr/>
        <p:txBody>
          <a:bodyPr/>
          <a:lstStyle/>
          <a:p>
            <a:fld id="{2C400E9A-B8F3-43AB-86EF-682B1B7FE67D}" type="slidenum">
              <a:rPr lang="en-GB" smtClean="0"/>
              <a:t>9</a:t>
            </a:fld>
            <a:endParaRPr lang="en-GB"/>
          </a:p>
        </p:txBody>
      </p:sp>
    </p:spTree>
    <p:extLst>
      <p:ext uri="{BB962C8B-B14F-4D97-AF65-F5344CB8AC3E}">
        <p14:creationId xmlns:p14="http://schemas.microsoft.com/office/powerpoint/2010/main" val="25229703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341</TotalTime>
  <Words>1811</Words>
  <Application>Microsoft Office PowerPoint</Application>
  <PresentationFormat>On-screen Show (4:3)</PresentationFormat>
  <Paragraphs>313</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Status of Phase Feedforward Tests</vt:lpstr>
      <vt:lpstr>Contents</vt:lpstr>
      <vt:lpstr>Introduction</vt:lpstr>
      <vt:lpstr>Quick Overview of Tests Late November</vt:lpstr>
      <vt:lpstr>Quick Overview of Tests December</vt:lpstr>
      <vt:lpstr>The quest for more gain</vt:lpstr>
      <vt:lpstr>Other Hardware Comments</vt:lpstr>
      <vt:lpstr>Comments on Phase Measurement Status</vt:lpstr>
      <vt:lpstr>Phase Measurement Examples: 26th Nov</vt:lpstr>
      <vt:lpstr>4th Dec</vt:lpstr>
      <vt:lpstr>5th Dec</vt:lpstr>
      <vt:lpstr>5th Dec</vt:lpstr>
      <vt:lpstr>Effect of R56 in TL1 on Phase in TBL</vt:lpstr>
      <vt:lpstr>Effect of R56 in TL1 on Phase in TBL</vt:lpstr>
      <vt:lpstr>Relative Kicker Timing  (K1/K2 Trig Out Delay Scan)</vt:lpstr>
      <vt:lpstr>No Delay, both kicks same direction</vt:lpstr>
      <vt:lpstr>Opposite Kicks, K1delay=0, K2delay=28ns</vt:lpstr>
      <vt:lpstr>Opposite Kicks, K1delay=0, K2delay=14ns</vt:lpstr>
      <vt:lpstr>Opposite Kicks, K1delay=0, K2delay=5.6ns</vt:lpstr>
      <vt:lpstr>Opposite Kicks, K1delay=0, K2delay=0</vt:lpstr>
      <vt:lpstr>Opposite Kicks, K1delay=5.6ns, K2delay=0</vt:lpstr>
      <vt:lpstr>Opposite Kicks, K1delay=14ns, K2delay=0</vt:lpstr>
      <vt:lpstr>Constant kick as seen in the 3rd Phase Monitor</vt:lpstr>
      <vt:lpstr>Feedforward Gain Scan (10th Dec)</vt:lpstr>
      <vt:lpstr>Mean Phase Pulse to Pulse</vt:lpstr>
      <vt:lpstr>Phase Jitter within the Pulse</vt:lpstr>
      <vt:lpstr>Mean Phase Correlation Plots</vt:lpstr>
      <vt:lpstr>PowerPoint Presentation</vt:lpstr>
      <vt:lpstr>PowerPoint Presentation</vt:lpstr>
      <vt:lpstr>Gain Scan Results Table</vt:lpstr>
      <vt:lpstr>Summary</vt:lpstr>
      <vt:lpstr>Backup</vt:lpstr>
      <vt:lpstr>PowerPoint Presentation</vt:lpstr>
      <vt:lpstr>25th Nov</vt:lpstr>
      <vt:lpstr>26th Nov (first R56 tests? Ended with +0.4?)</vt:lpstr>
      <vt:lpstr>27th Nov</vt:lpstr>
      <vt:lpstr>28th Nov</vt:lpstr>
      <vt:lpstr>4th Dec, also gain ratio tests and data taking with just FONT5 board</vt:lpstr>
      <vt:lpstr>5th Dec</vt:lpstr>
      <vt:lpstr>11th Dec (bad correlation, then 2 wiggling)</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Jack Roberts</dc:creator>
  <cp:lastModifiedBy>Jack Roberts</cp:lastModifiedBy>
  <cp:revision>32</cp:revision>
  <dcterms:created xsi:type="dcterms:W3CDTF">2014-12-11T20:35:47Z</dcterms:created>
  <dcterms:modified xsi:type="dcterms:W3CDTF">2014-12-12T02:17:12Z</dcterms:modified>
</cp:coreProperties>
</file>