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7" r:id="rId3"/>
    <p:sldId id="259" r:id="rId4"/>
    <p:sldId id="261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16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2A361-1D68-4F02-BB41-8EB86A0A4F43}" type="datetimeFigureOut">
              <a:rPr kumimoji="1" lang="ja-JP" altLang="en-US" smtClean="0"/>
              <a:t>21/12/14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527D8-5B7D-48CC-9CE4-D53BEC01F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546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DC8E1-01FD-4CD4-8086-C9C9037C162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0723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22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2562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4066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02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551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21/12/14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8677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21/12/14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502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21/12/14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173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21/12/14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835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21/12/14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467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21/12/14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1260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63E71-5A31-4AE5-9D8B-6E3B5ED38319}" type="datetimeFigureOut">
              <a:rPr kumimoji="1" lang="ja-JP" altLang="en-US" smtClean="0"/>
              <a:t>21/12/14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087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26695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kumimoji="1" lang="en-US" altLang="ja-JP" dirty="0" smtClean="0"/>
              <a:t>Timing Issue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12810" y="1269238"/>
            <a:ext cx="7886700" cy="491320"/>
          </a:xfrm>
        </p:spPr>
        <p:txBody>
          <a:bodyPr/>
          <a:lstStyle/>
          <a:p>
            <a:r>
              <a:rPr lang="en-US" altLang="ja-JP" dirty="0" smtClean="0"/>
              <a:t>( L</a:t>
            </a:r>
            <a:r>
              <a:rPr lang="en-US" altLang="ja-JP" baseline="-10000" dirty="0" smtClean="0"/>
              <a:t>1</a:t>
            </a:r>
            <a:r>
              <a:rPr lang="en-US" altLang="ja-JP" dirty="0" smtClean="0"/>
              <a:t> + L</a:t>
            </a:r>
            <a:r>
              <a:rPr lang="en-US" altLang="ja-JP" baseline="-10000" dirty="0" smtClean="0"/>
              <a:t>2</a:t>
            </a:r>
            <a:r>
              <a:rPr lang="en-US" altLang="ja-JP" dirty="0" smtClean="0"/>
              <a:t> + L</a:t>
            </a:r>
            <a:r>
              <a:rPr lang="en-US" altLang="ja-JP" baseline="-10000" dirty="0" smtClean="0"/>
              <a:t>3</a:t>
            </a:r>
            <a:r>
              <a:rPr lang="en-US" altLang="ja-JP" dirty="0" smtClean="0"/>
              <a:t> ) – L</a:t>
            </a:r>
            <a:r>
              <a:rPr lang="en-US" altLang="ja-JP" baseline="-10000" dirty="0" smtClean="0"/>
              <a:t>4</a:t>
            </a:r>
            <a:r>
              <a:rPr lang="en-US" altLang="ja-JP" dirty="0" smtClean="0"/>
              <a:t> = n x C</a:t>
            </a:r>
            <a:r>
              <a:rPr lang="en-US" altLang="ja-JP" baseline="-10000" dirty="0" smtClean="0"/>
              <a:t>DR</a:t>
            </a:r>
            <a:endParaRPr lang="ja-JP" altLang="en-US" dirty="0"/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304" y="1624082"/>
            <a:ext cx="5351440" cy="2122364"/>
          </a:xfrm>
          <a:prstGeom prst="rect">
            <a:avLst/>
          </a:prstGeom>
        </p:spPr>
      </p:pic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712810" y="3755409"/>
            <a:ext cx="7886700" cy="260094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TDR values give</a:t>
            </a:r>
            <a:br>
              <a:rPr lang="en-US" altLang="ja-JP" dirty="0" smtClean="0"/>
            </a:br>
            <a:r>
              <a:rPr lang="en-US" altLang="ja-JP" dirty="0" smtClean="0"/>
              <a:t>         ( </a:t>
            </a:r>
            <a:r>
              <a:rPr lang="en-US" altLang="ja-JP" dirty="0"/>
              <a:t>L</a:t>
            </a:r>
            <a:r>
              <a:rPr lang="en-US" altLang="ja-JP" baseline="-10000" dirty="0"/>
              <a:t>1</a:t>
            </a:r>
            <a:r>
              <a:rPr lang="en-US" altLang="ja-JP" dirty="0"/>
              <a:t> + L</a:t>
            </a:r>
            <a:r>
              <a:rPr lang="en-US" altLang="ja-JP" baseline="-10000" dirty="0"/>
              <a:t>2</a:t>
            </a:r>
            <a:r>
              <a:rPr lang="en-US" altLang="ja-JP" dirty="0"/>
              <a:t> + L</a:t>
            </a:r>
            <a:r>
              <a:rPr lang="en-US" altLang="ja-JP" baseline="-10000" dirty="0"/>
              <a:t>3</a:t>
            </a:r>
            <a:r>
              <a:rPr lang="en-US" altLang="ja-JP" dirty="0"/>
              <a:t> ) – L</a:t>
            </a:r>
            <a:r>
              <a:rPr lang="en-US" altLang="ja-JP" baseline="-10000" dirty="0"/>
              <a:t>4</a:t>
            </a:r>
            <a:r>
              <a:rPr lang="en-US" altLang="ja-JP" dirty="0"/>
              <a:t> = </a:t>
            </a:r>
            <a:r>
              <a:rPr lang="en-US" altLang="ja-JP" dirty="0" smtClean="0"/>
              <a:t>9 </a:t>
            </a:r>
            <a:r>
              <a:rPr lang="en-US" altLang="ja-JP" dirty="0"/>
              <a:t>x </a:t>
            </a:r>
            <a:r>
              <a:rPr lang="en-US" altLang="ja-JP" dirty="0" smtClean="0"/>
              <a:t>C</a:t>
            </a:r>
            <a:r>
              <a:rPr lang="en-US" altLang="ja-JP" baseline="-10000" dirty="0" smtClean="0"/>
              <a:t>DR</a:t>
            </a:r>
            <a:r>
              <a:rPr lang="en-US" altLang="ja-JP" dirty="0" smtClean="0"/>
              <a:t> + 294m</a:t>
            </a:r>
          </a:p>
          <a:p>
            <a:r>
              <a:rPr lang="en-US" altLang="ja-JP" dirty="0" smtClean="0"/>
              <a:t>It is possible to adjust the value either by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altLang="ja-JP" dirty="0" smtClean="0"/>
              <a:t>Shortening the BDS by ~150m</a:t>
            </a:r>
          </a:p>
          <a:p>
            <a:pPr marL="0" indent="0">
              <a:buNone/>
            </a:pPr>
            <a:r>
              <a:rPr lang="en-US" altLang="ja-JP" dirty="0" smtClean="0"/>
              <a:t>   or by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altLang="ja-JP" dirty="0" smtClean="0"/>
              <a:t>Expanding the DR circumference by ~30m</a:t>
            </a:r>
          </a:p>
          <a:p>
            <a:pPr>
              <a:buFont typeface="Calibri" panose="020F0502020204030204" pitchFamily="34" charset="0"/>
              <a:buChar char="•"/>
            </a:pPr>
            <a:r>
              <a:rPr lang="en-US" altLang="ja-JP" dirty="0" smtClean="0"/>
              <a:t>This will nearly keep the TDR layout</a:t>
            </a:r>
          </a:p>
          <a:p>
            <a:pPr>
              <a:buFont typeface="Calibri" panose="020F0502020204030204" pitchFamily="34" charset="0"/>
              <a:buChar char="•"/>
            </a:pPr>
            <a:r>
              <a:rPr lang="en-US" altLang="ja-JP" dirty="0" smtClean="0"/>
              <a:t>But no margin for 500GeV, no way to reach 550GeV</a:t>
            </a:r>
            <a:endParaRPr lang="ja-JP" altLang="en-US" dirty="0"/>
          </a:p>
          <a:p>
            <a:endParaRPr lang="ja-JP" altLang="en-US" dirty="0" smtClean="0"/>
          </a:p>
          <a:p>
            <a:endParaRPr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2014/12/4 ADI-CFS Yokoya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3E96-B913-43D0-8467-C52026ECA66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67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34963"/>
            <a:ext cx="7886700" cy="58853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dirty="0" smtClean="0"/>
              <a:t>Physics Issue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5321" y="953666"/>
            <a:ext cx="7860054" cy="1873682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TDR Design : Maximum energy  E</a:t>
            </a:r>
            <a:r>
              <a:rPr lang="en-US" altLang="ja-JP" baseline="-25000" dirty="0" smtClean="0"/>
              <a:t>CM</a:t>
            </a:r>
            <a:r>
              <a:rPr lang="en-US" altLang="ja-JP" dirty="0" smtClean="0"/>
              <a:t>=500GeV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 smtClean="0"/>
              <a:t>Decided before the discovery of Higgs at ~125GeV</a:t>
            </a:r>
          </a:p>
          <a:p>
            <a:r>
              <a:rPr lang="en-US" altLang="ja-JP" dirty="0" smtClean="0"/>
              <a:t>500GeV is close to the threshold of e+ e- </a:t>
            </a:r>
            <a:r>
              <a:rPr lang="en-US" altLang="ja-JP" dirty="0" smtClean="0">
                <a:sym typeface="Wingdings" panose="05000000000000000000" pitchFamily="2" charset="2"/>
              </a:rPr>
              <a:t> t </a:t>
            </a:r>
            <a:r>
              <a:rPr lang="en-US" altLang="ja-JP" dirty="0" err="1" smtClean="0">
                <a:sym typeface="Wingdings" panose="05000000000000000000" pitchFamily="2" charset="2"/>
              </a:rPr>
              <a:t>t</a:t>
            </a:r>
            <a:r>
              <a:rPr lang="en-US" altLang="ja-JP" dirty="0" smtClean="0">
                <a:sym typeface="Wingdings" panose="05000000000000000000" pitchFamily="2" charset="2"/>
              </a:rPr>
              <a:t> H at </a:t>
            </a:r>
            <a:r>
              <a:rPr lang="en-US" altLang="ja-JP" dirty="0" smtClean="0"/>
              <a:t>E</a:t>
            </a:r>
            <a:r>
              <a:rPr lang="en-US" altLang="ja-JP" baseline="-25000" dirty="0" smtClean="0"/>
              <a:t>CM</a:t>
            </a:r>
            <a:r>
              <a:rPr lang="en-US" altLang="ja-JP" dirty="0" smtClean="0"/>
              <a:t>=475GeV</a:t>
            </a:r>
          </a:p>
          <a:p>
            <a:r>
              <a:rPr lang="en-US" altLang="ja-JP" dirty="0" smtClean="0"/>
              <a:t>E</a:t>
            </a:r>
            <a:r>
              <a:rPr lang="en-US" altLang="ja-JP" baseline="-25000" dirty="0" smtClean="0"/>
              <a:t>CM</a:t>
            </a:r>
            <a:r>
              <a:rPr lang="en-US" altLang="ja-JP" dirty="0"/>
              <a:t>~</a:t>
            </a:r>
            <a:r>
              <a:rPr lang="en-US" altLang="ja-JP" dirty="0" smtClean="0"/>
              <a:t>550GeV is preferable for measuring top-Yukawa coupling</a:t>
            </a:r>
          </a:p>
          <a:p>
            <a:pPr lvl="1"/>
            <a:r>
              <a:rPr kumimoji="1" lang="en-US" altLang="ja-JP" dirty="0" smtClean="0"/>
              <a:t>The </a:t>
            </a:r>
            <a:r>
              <a:rPr kumimoji="1" lang="en-US" altLang="ja-JP" dirty="0" err="1" smtClean="0"/>
              <a:t>crosssection</a:t>
            </a:r>
            <a:r>
              <a:rPr kumimoji="1" lang="en-US" altLang="ja-JP" dirty="0" smtClean="0"/>
              <a:t> at 550GeV is factor ~4 larger than at 500GeV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957513"/>
            <a:ext cx="4492003" cy="329872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821075" y="6125321"/>
            <a:ext cx="4057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Parameter Group report (Oct.2014)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07" y="2827348"/>
            <a:ext cx="4190093" cy="3599363"/>
          </a:xfrm>
          <a:prstGeom prst="rect">
            <a:avLst/>
          </a:prstGeom>
        </p:spPr>
      </p:pic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2014/12/4 ADI-CFS Yokoya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3E96-B913-43D0-8467-C52026ECA66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349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731838"/>
          </a:xfrm>
        </p:spPr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65337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168788" y="4312693"/>
            <a:ext cx="2770496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TTC2014@KEK  D. </a:t>
            </a:r>
            <a:r>
              <a:rPr kumimoji="1" lang="en-US" altLang="ja-JP" dirty="0" err="1" smtClean="0"/>
              <a:t>Reschke</a:t>
            </a:r>
            <a:endParaRPr kumimoji="1" lang="en-US" altLang="ja-JP" dirty="0" smtClean="0"/>
          </a:p>
          <a:p>
            <a:r>
              <a:rPr lang="en-US" altLang="ja-JP" dirty="0" smtClean="0"/>
              <a:t>Note: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Acceptance criterion at lower gradient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Power-limit 31MV/m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2014/12/4 ADI-CFS Yokoya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3E96-B913-43D0-8467-C52026ECA66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541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tn-ml-layout-tb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077" y="231808"/>
            <a:ext cx="5854098" cy="621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613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137</Words>
  <Application>Microsoft Macintosh PowerPoint</Application>
  <PresentationFormat>On-screen Show (4:3)</PresentationFormat>
  <Paragraphs>27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テーマ</vt:lpstr>
      <vt:lpstr>Timing Issue</vt:lpstr>
      <vt:lpstr>Physics Issue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Tunnel Length Issue</dc:title>
  <dc:creator>Yokoya</dc:creator>
  <cp:lastModifiedBy>Benno List</cp:lastModifiedBy>
  <cp:revision>12</cp:revision>
  <dcterms:created xsi:type="dcterms:W3CDTF">2014-12-11T00:36:04Z</dcterms:created>
  <dcterms:modified xsi:type="dcterms:W3CDTF">2014-12-21T16:03:19Z</dcterms:modified>
</cp:coreProperties>
</file>