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96" r:id="rId3"/>
    <p:sldId id="330" r:id="rId4"/>
    <p:sldId id="292" r:id="rId5"/>
    <p:sldId id="293" r:id="rId6"/>
    <p:sldId id="328" r:id="rId7"/>
    <p:sldId id="298" r:id="rId8"/>
    <p:sldId id="299" r:id="rId9"/>
    <p:sldId id="300" r:id="rId10"/>
    <p:sldId id="308" r:id="rId11"/>
    <p:sldId id="301" r:id="rId12"/>
    <p:sldId id="302" r:id="rId13"/>
    <p:sldId id="303" r:id="rId14"/>
    <p:sldId id="304" r:id="rId15"/>
    <p:sldId id="307" r:id="rId16"/>
    <p:sldId id="305" r:id="rId17"/>
    <p:sldId id="306" r:id="rId18"/>
    <p:sldId id="309" r:id="rId19"/>
    <p:sldId id="310" r:id="rId20"/>
    <p:sldId id="311" r:id="rId21"/>
    <p:sldId id="312" r:id="rId22"/>
    <p:sldId id="313" r:id="rId23"/>
    <p:sldId id="314" r:id="rId24"/>
    <p:sldId id="315" r:id="rId25"/>
    <p:sldId id="316" r:id="rId26"/>
    <p:sldId id="278" r:id="rId27"/>
    <p:sldId id="268" r:id="rId28"/>
    <p:sldId id="280" r:id="rId29"/>
    <p:sldId id="281" r:id="rId30"/>
    <p:sldId id="282" r:id="rId31"/>
    <p:sldId id="279" r:id="rId32"/>
    <p:sldId id="283" r:id="rId33"/>
    <p:sldId id="284" r:id="rId34"/>
    <p:sldId id="269" r:id="rId35"/>
    <p:sldId id="317" r:id="rId36"/>
    <p:sldId id="318" r:id="rId37"/>
    <p:sldId id="319" r:id="rId38"/>
    <p:sldId id="277" r:id="rId39"/>
    <p:sldId id="276" r:id="rId40"/>
    <p:sldId id="270" r:id="rId41"/>
    <p:sldId id="272" r:id="rId42"/>
    <p:sldId id="274" r:id="rId43"/>
    <p:sldId id="273" r:id="rId44"/>
    <p:sldId id="327" r:id="rId45"/>
    <p:sldId id="320" r:id="rId46"/>
    <p:sldId id="321" r:id="rId47"/>
    <p:sldId id="322" r:id="rId48"/>
    <p:sldId id="323" r:id="rId49"/>
    <p:sldId id="324" r:id="rId50"/>
    <p:sldId id="325" r:id="rId51"/>
    <p:sldId id="326" r:id="rId52"/>
    <p:sldId id="29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1C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0" d="100"/>
          <a:sy n="110" d="100"/>
        </p:scale>
        <p:origin x="92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DF1EA1-914D-43BB-930B-2419186FE6AE}" type="datetimeFigureOut">
              <a:rPr lang="en-GB" smtClean="0"/>
              <a:t>22/12/2014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E06B6A-0F93-4DFF-AF7B-56BC3E58361A}" type="slidenum">
              <a:rPr lang="en-GB" smtClean="0"/>
              <a:t>‹#›</a:t>
            </a:fld>
            <a:endParaRPr lang="en-GB"/>
          </a:p>
        </p:txBody>
      </p:sp>
    </p:spTree>
    <p:extLst>
      <p:ext uri="{BB962C8B-B14F-4D97-AF65-F5344CB8AC3E}">
        <p14:creationId xmlns:p14="http://schemas.microsoft.com/office/powerpoint/2010/main" val="156669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EE06B6A-0F93-4DFF-AF7B-56BC3E58361A}" type="slidenum">
              <a:rPr lang="en-GB" smtClean="0"/>
              <a:t>18</a:t>
            </a:fld>
            <a:endParaRPr lang="en-GB"/>
          </a:p>
        </p:txBody>
      </p:sp>
    </p:spTree>
    <p:extLst>
      <p:ext uri="{BB962C8B-B14F-4D97-AF65-F5344CB8AC3E}">
        <p14:creationId xmlns:p14="http://schemas.microsoft.com/office/powerpoint/2010/main" val="831599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F072DA6-A2D4-4C09-9976-45294D7D0A5D}"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2697233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9E46140-DAF9-497A-AF06-AE0C171B73F9}"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43399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85D60B3-C56F-425C-8651-7C67342969E9}"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909376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112997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D8766F-E574-445F-A179-1CC1E82B68BA}"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865746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E75D007-CBA4-476A-A8D8-6A8D1135329B}"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511266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96D93D4-AD7F-460C-8B26-AD6509C3D682}" type="datetime1">
              <a:rPr lang="en-GB" smtClean="0"/>
              <a:t>22/12/2014</a:t>
            </a:fld>
            <a:endParaRPr lang="en-GB"/>
          </a:p>
        </p:txBody>
      </p:sp>
      <p:sp>
        <p:nvSpPr>
          <p:cNvPr id="8" name="Footer Placeholder 7"/>
          <p:cNvSpPr>
            <a:spLocks noGrp="1"/>
          </p:cNvSpPr>
          <p:nvPr>
            <p:ph type="ftr" sz="quarter" idx="11"/>
          </p:nvPr>
        </p:nvSpPr>
        <p:spPr/>
        <p:txBody>
          <a:bodyPr/>
          <a:lstStyle/>
          <a:p>
            <a:r>
              <a:rPr lang="en-GB" smtClean="0"/>
              <a:t>FONT Meeting PFF Update</a:t>
            </a:r>
            <a:endParaRPr lang="en-GB"/>
          </a:p>
        </p:txBody>
      </p:sp>
      <p:sp>
        <p:nvSpPr>
          <p:cNvPr id="9" name="Slide Number Placeholder 8"/>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4022782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36B618-069D-4070-B139-1C68C57E1B06}" type="datetime1">
              <a:rPr lang="en-GB" smtClean="0"/>
              <a:t>22/12/2014</a:t>
            </a:fld>
            <a:endParaRPr lang="en-GB"/>
          </a:p>
        </p:txBody>
      </p:sp>
      <p:sp>
        <p:nvSpPr>
          <p:cNvPr id="4" name="Footer Placeholder 3"/>
          <p:cNvSpPr>
            <a:spLocks noGrp="1"/>
          </p:cNvSpPr>
          <p:nvPr>
            <p:ph type="ftr" sz="quarter" idx="11"/>
          </p:nvPr>
        </p:nvSpPr>
        <p:spPr/>
        <p:txBody>
          <a:bodyPr/>
          <a:lstStyle/>
          <a:p>
            <a:r>
              <a:rPr lang="en-GB" smtClean="0"/>
              <a:t>FONT Meeting PFF Update</a:t>
            </a:r>
            <a:endParaRPr lang="en-GB"/>
          </a:p>
        </p:txBody>
      </p:sp>
      <p:sp>
        <p:nvSpPr>
          <p:cNvPr id="5" name="Slide Number Placeholder 4"/>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90481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E9A5BD-A379-48B2-948C-81128D880972}" type="datetime1">
              <a:rPr lang="en-GB" smtClean="0"/>
              <a:t>22/12/2014</a:t>
            </a:fld>
            <a:endParaRPr lang="en-GB"/>
          </a:p>
        </p:txBody>
      </p:sp>
      <p:sp>
        <p:nvSpPr>
          <p:cNvPr id="3" name="Footer Placeholder 2"/>
          <p:cNvSpPr>
            <a:spLocks noGrp="1"/>
          </p:cNvSpPr>
          <p:nvPr>
            <p:ph type="ftr" sz="quarter" idx="11"/>
          </p:nvPr>
        </p:nvSpPr>
        <p:spPr/>
        <p:txBody>
          <a:bodyPr/>
          <a:lstStyle/>
          <a:p>
            <a:r>
              <a:rPr lang="en-GB" smtClean="0"/>
              <a:t>FONT Meeting PFF Update</a:t>
            </a:r>
            <a:endParaRPr lang="en-GB"/>
          </a:p>
        </p:txBody>
      </p:sp>
      <p:sp>
        <p:nvSpPr>
          <p:cNvPr id="4" name="Slide Number Placeholder 3"/>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95311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A87F3D-C497-4009-9783-B396C2DBAC65}"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606890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1E76E8-967F-46C8-AF32-121CAB539296}"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3418475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788A8C-B6D9-4332-94F3-01D324A488AF}" type="datetime1">
              <a:rPr lang="en-GB" smtClean="0"/>
              <a:t>22/12/2014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FONT Meeting PFF Update</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400E9A-B8F3-43AB-86EF-682B1B7FE67D}" type="slidenum">
              <a:rPr lang="en-GB" smtClean="0"/>
              <a:t>‹#›</a:t>
            </a:fld>
            <a:endParaRPr lang="en-GB"/>
          </a:p>
        </p:txBody>
      </p:sp>
    </p:spTree>
    <p:extLst>
      <p:ext uri="{BB962C8B-B14F-4D97-AF65-F5344CB8AC3E}">
        <p14:creationId xmlns:p14="http://schemas.microsoft.com/office/powerpoint/2010/main" val="4235656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Status of Phase </a:t>
            </a:r>
            <a:r>
              <a:rPr lang="en-GB" dirty="0" err="1" smtClean="0"/>
              <a:t>Feedforward</a:t>
            </a:r>
            <a:r>
              <a:rPr lang="en-GB" dirty="0" smtClean="0"/>
              <a:t> Tests</a:t>
            </a:r>
            <a:endParaRPr lang="en-GB" dirty="0"/>
          </a:p>
        </p:txBody>
      </p:sp>
      <p:sp>
        <p:nvSpPr>
          <p:cNvPr id="3" name="Subtitle 2"/>
          <p:cNvSpPr>
            <a:spLocks noGrp="1"/>
          </p:cNvSpPr>
          <p:nvPr>
            <p:ph type="subTitle" idx="1"/>
          </p:nvPr>
        </p:nvSpPr>
        <p:spPr/>
        <p:txBody>
          <a:bodyPr/>
          <a:lstStyle/>
          <a:p>
            <a:r>
              <a:rPr lang="en-GB" dirty="0" smtClean="0"/>
              <a:t>Jack Roberts</a:t>
            </a:r>
          </a:p>
        </p:txBody>
      </p:sp>
      <p:sp>
        <p:nvSpPr>
          <p:cNvPr id="4" name="Date Placeholder 3"/>
          <p:cNvSpPr>
            <a:spLocks noGrp="1"/>
          </p:cNvSpPr>
          <p:nvPr>
            <p:ph type="dt" sz="half" idx="10"/>
          </p:nvPr>
        </p:nvSpPr>
        <p:spPr/>
        <p:txBody>
          <a:bodyPr/>
          <a:lstStyle/>
          <a:p>
            <a:fld id="{37CAE6F9-E607-474F-93E2-07C5E1A059B7}"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a:t>
            </a:fld>
            <a:endParaRPr lang="en-GB"/>
          </a:p>
        </p:txBody>
      </p:sp>
    </p:spTree>
    <p:extLst>
      <p:ext uri="{BB962C8B-B14F-4D97-AF65-F5344CB8AC3E}">
        <p14:creationId xmlns:p14="http://schemas.microsoft.com/office/powerpoint/2010/main" val="2655669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Resolution</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B77443C4-8399-48FF-84E9-A7FD10A543A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10</a:t>
            </a:fld>
            <a:endParaRPr lang="en-GB"/>
          </a:p>
        </p:txBody>
      </p:sp>
    </p:spTree>
    <p:extLst>
      <p:ext uri="{BB962C8B-B14F-4D97-AF65-F5344CB8AC3E}">
        <p14:creationId xmlns:p14="http://schemas.microsoft.com/office/powerpoint/2010/main" val="1097773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vs. Time</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E84243E3-DDD9-4483-A43F-45416BB475AA}"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11</a:t>
            </a:fld>
            <a:endParaRPr lang="en-GB"/>
          </a:p>
        </p:txBody>
      </p:sp>
    </p:spTree>
    <p:extLst>
      <p:ext uri="{BB962C8B-B14F-4D97-AF65-F5344CB8AC3E}">
        <p14:creationId xmlns:p14="http://schemas.microsoft.com/office/powerpoint/2010/main" val="22532871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vs. Time: Mon2-Mon1</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7BD0AE1C-5BEA-49EC-86E1-31313219E7CD}"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12</a:t>
            </a:fld>
            <a:endParaRPr lang="en-GB"/>
          </a:p>
        </p:txBody>
      </p:sp>
    </p:spTree>
    <p:extLst>
      <p:ext uri="{BB962C8B-B14F-4D97-AF65-F5344CB8AC3E}">
        <p14:creationId xmlns:p14="http://schemas.microsoft.com/office/powerpoint/2010/main" val="1296717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Mean Phase vs. Time: </a:t>
            </a:r>
            <a:r>
              <a:rPr lang="en-GB" dirty="0" smtClean="0"/>
              <a:t>Mon3-Mon1</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6932DDAE-EE3C-499A-B1AE-633B11EC2F43}"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13</a:t>
            </a:fld>
            <a:endParaRPr lang="en-GB"/>
          </a:p>
        </p:txBody>
      </p:sp>
    </p:spTree>
    <p:extLst>
      <p:ext uri="{BB962C8B-B14F-4D97-AF65-F5344CB8AC3E}">
        <p14:creationId xmlns:p14="http://schemas.microsoft.com/office/powerpoint/2010/main" val="1250655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Mean Phase vs. Time: </a:t>
            </a:r>
            <a:r>
              <a:rPr lang="en-GB" dirty="0" smtClean="0"/>
              <a:t>Mon3-Mon2</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B9BF3DB6-D479-4DEC-A371-080526C048AD}"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14</a:t>
            </a:fld>
            <a:endParaRPr lang="en-GB"/>
          </a:p>
        </p:txBody>
      </p:sp>
    </p:spTree>
    <p:extLst>
      <p:ext uri="{BB962C8B-B14F-4D97-AF65-F5344CB8AC3E}">
        <p14:creationId xmlns:p14="http://schemas.microsoft.com/office/powerpoint/2010/main" val="2621556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Mean Phase vs. Time: </a:t>
            </a:r>
            <a:r>
              <a:rPr lang="en-GB" dirty="0" smtClean="0"/>
              <a:t>PETS-Mon1</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2A5BFF2D-508C-44D7-A4BD-38F903181B5F}"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15</a:t>
            </a:fld>
            <a:endParaRPr lang="en-GB"/>
          </a:p>
        </p:txBody>
      </p:sp>
    </p:spTree>
    <p:extLst>
      <p:ext uri="{BB962C8B-B14F-4D97-AF65-F5344CB8AC3E}">
        <p14:creationId xmlns:p14="http://schemas.microsoft.com/office/powerpoint/2010/main" val="3397795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Mean Phase vs. Time: </a:t>
            </a:r>
            <a:r>
              <a:rPr lang="en-GB" dirty="0" smtClean="0"/>
              <a:t>PETS-Mon2</a:t>
            </a:r>
            <a:endParaRPr lang="en-GB" dirty="0"/>
          </a:p>
        </p:txBody>
      </p:sp>
      <p:sp>
        <p:nvSpPr>
          <p:cNvPr id="4" name="Date Placeholder 3"/>
          <p:cNvSpPr>
            <a:spLocks noGrp="1"/>
          </p:cNvSpPr>
          <p:nvPr>
            <p:ph type="dt" sz="half" idx="10"/>
          </p:nvPr>
        </p:nvSpPr>
        <p:spPr/>
        <p:txBody>
          <a:bodyPr/>
          <a:lstStyle/>
          <a:p>
            <a:fld id="{FCD8170C-2B12-4CC8-9ED6-BDCA581FAB7B}"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16</a:t>
            </a:fld>
            <a:endParaRPr lang="en-GB"/>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791641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Mean Phase vs. Time: </a:t>
            </a:r>
            <a:r>
              <a:rPr lang="en-GB" dirty="0" smtClean="0"/>
              <a:t>PETS-Mon3</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BE4B1847-F261-47DD-A895-840E8B5C60A2}"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17</a:t>
            </a:fld>
            <a:endParaRPr lang="en-GB"/>
          </a:p>
        </p:txBody>
      </p:sp>
    </p:spTree>
    <p:extLst>
      <p:ext uri="{BB962C8B-B14F-4D97-AF65-F5344CB8AC3E}">
        <p14:creationId xmlns:p14="http://schemas.microsoft.com/office/powerpoint/2010/main" val="1000999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Correlation Mean Phase: Mon1-Mon2</a:t>
            </a:r>
            <a:endParaRPr lang="en-GB"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19E0B614-381B-4033-B5C2-448D6ECFBF72}"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18</a:t>
            </a:fld>
            <a:endParaRPr lang="en-GB"/>
          </a:p>
        </p:txBody>
      </p:sp>
    </p:spTree>
    <p:extLst>
      <p:ext uri="{BB962C8B-B14F-4D97-AF65-F5344CB8AC3E}">
        <p14:creationId xmlns:p14="http://schemas.microsoft.com/office/powerpoint/2010/main" val="3997033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Correlation Mean Phase: </a:t>
            </a:r>
            <a:r>
              <a:rPr lang="en-GB" dirty="0" smtClean="0"/>
              <a:t>Mon1-Mon3</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FB40DECB-907E-4ACE-A095-9899889E7C28}"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19</a:t>
            </a:fld>
            <a:endParaRPr lang="en-GB"/>
          </a:p>
        </p:txBody>
      </p:sp>
    </p:spTree>
    <p:extLst>
      <p:ext uri="{BB962C8B-B14F-4D97-AF65-F5344CB8AC3E}">
        <p14:creationId xmlns:p14="http://schemas.microsoft.com/office/powerpoint/2010/main" val="2932627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a:t>
            </a:r>
            <a:r>
              <a:rPr lang="en-GB" dirty="0" smtClean="0"/>
              <a:t>ction</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Most of this is the same as what I showed Phil &amp; Glenn on the 12</a:t>
            </a:r>
            <a:r>
              <a:rPr lang="en-GB" baseline="30000" dirty="0" smtClean="0"/>
              <a:t>th</a:t>
            </a:r>
            <a:r>
              <a:rPr lang="en-GB" dirty="0" smtClean="0"/>
              <a:t> Dec.</a:t>
            </a:r>
            <a:endParaRPr lang="en-GB" dirty="0"/>
          </a:p>
          <a:p>
            <a:r>
              <a:rPr lang="en-GB" dirty="0" smtClean="0"/>
              <a:t>New parts are:</a:t>
            </a:r>
          </a:p>
          <a:p>
            <a:pPr lvl="1"/>
            <a:r>
              <a:rPr lang="en-GB" dirty="0" smtClean="0"/>
              <a:t>A more detailed look at the phase signals for one data set.</a:t>
            </a:r>
          </a:p>
          <a:p>
            <a:pPr lvl="1"/>
            <a:r>
              <a:rPr lang="en-GB" dirty="0" smtClean="0"/>
              <a:t>Feedforward tests with wiggling of klystrons.</a:t>
            </a:r>
          </a:p>
          <a:p>
            <a:pPr lvl="1"/>
            <a:endParaRPr lang="en-GB" dirty="0"/>
          </a:p>
          <a:p>
            <a:r>
              <a:rPr lang="en-GB" dirty="0" smtClean="0"/>
              <a:t>We were unexpectedly able to take beam time Monday-Wednesday this week as the electrical tests caused no </a:t>
            </a:r>
            <a:r>
              <a:rPr lang="en-GB" dirty="0" smtClean="0"/>
              <a:t>problems.</a:t>
            </a:r>
          </a:p>
          <a:p>
            <a:endParaRPr lang="en-GB" dirty="0"/>
          </a:p>
          <a:p>
            <a:r>
              <a:rPr lang="en-GB" dirty="0" smtClean="0"/>
              <a:t>Sorry I haven’t had time to do much more than dump plots on slides.</a:t>
            </a:r>
          </a:p>
        </p:txBody>
      </p:sp>
      <p:sp>
        <p:nvSpPr>
          <p:cNvPr id="4" name="Date Placeholder 3"/>
          <p:cNvSpPr>
            <a:spLocks noGrp="1"/>
          </p:cNvSpPr>
          <p:nvPr>
            <p:ph type="dt" sz="half" idx="10"/>
          </p:nvPr>
        </p:nvSpPr>
        <p:spPr/>
        <p:txBody>
          <a:bodyPr/>
          <a:lstStyle/>
          <a:p>
            <a:fld id="{429FDB04-77D7-42DB-85FE-39F24442CF3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a:t>
            </a:fld>
            <a:endParaRPr lang="en-GB"/>
          </a:p>
        </p:txBody>
      </p:sp>
    </p:spTree>
    <p:extLst>
      <p:ext uri="{BB962C8B-B14F-4D97-AF65-F5344CB8AC3E}">
        <p14:creationId xmlns:p14="http://schemas.microsoft.com/office/powerpoint/2010/main" val="151830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Correlation Mean Phase: </a:t>
            </a:r>
            <a:r>
              <a:rPr lang="en-GB" dirty="0" smtClean="0"/>
              <a:t>Mon2-Mon3</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0B7F51D3-87BC-4A63-98F0-0C53A7D237C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20</a:t>
            </a:fld>
            <a:endParaRPr lang="en-GB"/>
          </a:p>
        </p:txBody>
      </p:sp>
    </p:spTree>
    <p:extLst>
      <p:ext uri="{BB962C8B-B14F-4D97-AF65-F5344CB8AC3E}">
        <p14:creationId xmlns:p14="http://schemas.microsoft.com/office/powerpoint/2010/main" val="1734727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Correlation Mean Phase: </a:t>
            </a:r>
            <a:r>
              <a:rPr lang="en-GB" dirty="0" smtClean="0"/>
              <a:t>Mon1-PETS</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208737E4-4C87-4C01-9E12-0F971BA20E67}"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21</a:t>
            </a:fld>
            <a:endParaRPr lang="en-GB"/>
          </a:p>
        </p:txBody>
      </p:sp>
    </p:spTree>
    <p:extLst>
      <p:ext uri="{BB962C8B-B14F-4D97-AF65-F5344CB8AC3E}">
        <p14:creationId xmlns:p14="http://schemas.microsoft.com/office/powerpoint/2010/main" val="1659440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Correlation Mean Phase: </a:t>
            </a:r>
            <a:r>
              <a:rPr lang="en-GB" dirty="0" smtClean="0"/>
              <a:t>Mon2-PETS</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45E13CE5-C11C-46E3-911F-374D7CA5D20A}"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22</a:t>
            </a:fld>
            <a:endParaRPr lang="en-GB"/>
          </a:p>
        </p:txBody>
      </p:sp>
    </p:spTree>
    <p:extLst>
      <p:ext uri="{BB962C8B-B14F-4D97-AF65-F5344CB8AC3E}">
        <p14:creationId xmlns:p14="http://schemas.microsoft.com/office/powerpoint/2010/main" val="8900130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Correlation Mean Phase: </a:t>
            </a:r>
            <a:r>
              <a:rPr lang="en-GB" dirty="0" smtClean="0"/>
              <a:t>Mon3-PETS</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BDCB58B1-FAC9-4ECE-9A01-1365E848E186}"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23</a:t>
            </a:fld>
            <a:endParaRPr lang="en-GB"/>
          </a:p>
        </p:txBody>
      </p:sp>
    </p:spTree>
    <p:extLst>
      <p:ext uri="{BB962C8B-B14F-4D97-AF65-F5344CB8AC3E}">
        <p14:creationId xmlns:p14="http://schemas.microsoft.com/office/powerpoint/2010/main" val="4240572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Correlation vs. Sample No.</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B7423CC1-C458-4B12-AF0E-16B405896E51}"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24</a:t>
            </a:fld>
            <a:endParaRPr lang="en-GB"/>
          </a:p>
        </p:txBody>
      </p:sp>
    </p:spTree>
    <p:extLst>
      <p:ext uri="{BB962C8B-B14F-4D97-AF65-F5344CB8AC3E}">
        <p14:creationId xmlns:p14="http://schemas.microsoft.com/office/powerpoint/2010/main" val="1578191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Correlation: Difference to Mean Pulse Phase</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
        <p:nvSpPr>
          <p:cNvPr id="4" name="Date Placeholder 3"/>
          <p:cNvSpPr>
            <a:spLocks noGrp="1"/>
          </p:cNvSpPr>
          <p:nvPr>
            <p:ph type="dt" sz="half" idx="10"/>
          </p:nvPr>
        </p:nvSpPr>
        <p:spPr/>
        <p:txBody>
          <a:bodyPr/>
          <a:lstStyle/>
          <a:p>
            <a:fld id="{3E109FF2-215E-4465-A90B-F2F71FB8A22E}"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25</a:t>
            </a:fld>
            <a:endParaRPr lang="en-GB"/>
          </a:p>
        </p:txBody>
      </p:sp>
    </p:spTree>
    <p:extLst>
      <p:ext uri="{BB962C8B-B14F-4D97-AF65-F5344CB8AC3E}">
        <p14:creationId xmlns:p14="http://schemas.microsoft.com/office/powerpoint/2010/main" val="13842352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143000"/>
          </a:xfrm>
        </p:spPr>
        <p:txBody>
          <a:bodyPr>
            <a:noAutofit/>
          </a:bodyPr>
          <a:lstStyle/>
          <a:p>
            <a:r>
              <a:rPr lang="en-GB" sz="4000" dirty="0" smtClean="0"/>
              <a:t>Relative Kicker Timing </a:t>
            </a:r>
            <a:br>
              <a:rPr lang="en-GB" sz="4000" dirty="0" smtClean="0"/>
            </a:br>
            <a:r>
              <a:rPr lang="en-GB" sz="4000" dirty="0" smtClean="0"/>
              <a:t>(K1/K2 Trig Out Delay Scan)</a:t>
            </a:r>
            <a:endParaRPr lang="en-GB" sz="4000" dirty="0"/>
          </a:p>
        </p:txBody>
      </p:sp>
      <p:sp>
        <p:nvSpPr>
          <p:cNvPr id="3" name="Content Placeholder 2"/>
          <p:cNvSpPr>
            <a:spLocks noGrp="1"/>
          </p:cNvSpPr>
          <p:nvPr>
            <p:ph idx="1"/>
          </p:nvPr>
        </p:nvSpPr>
        <p:spPr>
          <a:xfrm>
            <a:off x="457200" y="1340768"/>
            <a:ext cx="8229600" cy="4968552"/>
          </a:xfrm>
        </p:spPr>
        <p:txBody>
          <a:bodyPr>
            <a:normAutofit lnSpcReduction="10000"/>
          </a:bodyPr>
          <a:lstStyle/>
          <a:p>
            <a:r>
              <a:rPr lang="en-GB" sz="2800" dirty="0" smtClean="0"/>
              <a:t>Performed different configurations of constant kicks to identify the region in which we were kicking and to check whether K1 and K2 need different trig out times relative to each other.</a:t>
            </a:r>
          </a:p>
          <a:p>
            <a:endParaRPr lang="en-GB" sz="2800" dirty="0" smtClean="0"/>
          </a:p>
          <a:p>
            <a:r>
              <a:rPr lang="en-GB" sz="2800" dirty="0" smtClean="0"/>
              <a:t>Kick short pulse: Gated output from sample 375 to sample 435 on FONT5 board.</a:t>
            </a:r>
          </a:p>
          <a:p>
            <a:endParaRPr lang="en-GB" sz="2800" dirty="0"/>
          </a:p>
          <a:p>
            <a:r>
              <a:rPr lang="en-GB" sz="2800" dirty="0" smtClean="0"/>
              <a:t> +/- 800 counts to use full range of amplifier.</a:t>
            </a:r>
          </a:p>
          <a:p>
            <a:endParaRPr lang="en-GB" sz="2800" dirty="0"/>
          </a:p>
          <a:p>
            <a:r>
              <a:rPr lang="en-GB" sz="2800" dirty="0" smtClean="0"/>
              <a:t>Looking at one of the first BPMs after the chicane.</a:t>
            </a:r>
          </a:p>
          <a:p>
            <a:endParaRPr lang="en-GB" sz="2800" dirty="0"/>
          </a:p>
        </p:txBody>
      </p:sp>
      <p:sp>
        <p:nvSpPr>
          <p:cNvPr id="4" name="Date Placeholder 3"/>
          <p:cNvSpPr>
            <a:spLocks noGrp="1"/>
          </p:cNvSpPr>
          <p:nvPr>
            <p:ph type="dt" sz="half" idx="10"/>
          </p:nvPr>
        </p:nvSpPr>
        <p:spPr/>
        <p:txBody>
          <a:bodyPr/>
          <a:lstStyle/>
          <a:p>
            <a:fld id="{44047D40-716D-469A-B733-ADE0C4A5E55E}"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26</a:t>
            </a:fld>
            <a:endParaRPr lang="en-GB"/>
          </a:p>
        </p:txBody>
      </p:sp>
    </p:spTree>
    <p:extLst>
      <p:ext uri="{BB962C8B-B14F-4D97-AF65-F5344CB8AC3E}">
        <p14:creationId xmlns:p14="http://schemas.microsoft.com/office/powerpoint/2010/main" val="1156964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txBody>
          <a:bodyPr>
            <a:normAutofit fontScale="90000"/>
          </a:bodyPr>
          <a:lstStyle/>
          <a:p>
            <a:r>
              <a:rPr lang="en-GB" dirty="0" smtClean="0"/>
              <a:t>No Delay, both kicks same direction</a:t>
            </a:r>
            <a:endParaRPr lang="en-GB" dirty="0"/>
          </a:p>
        </p:txBody>
      </p:sp>
      <p:sp>
        <p:nvSpPr>
          <p:cNvPr id="4" name="TextBox 3"/>
          <p:cNvSpPr txBox="1"/>
          <p:nvPr/>
        </p:nvSpPr>
        <p:spPr>
          <a:xfrm>
            <a:off x="2771800" y="1916832"/>
            <a:ext cx="1062663" cy="369332"/>
          </a:xfrm>
          <a:prstGeom prst="rect">
            <a:avLst/>
          </a:prstGeom>
          <a:noFill/>
        </p:spPr>
        <p:txBody>
          <a:bodyPr wrap="none" rtlCol="0">
            <a:spAutoFit/>
          </a:bodyPr>
          <a:lstStyle/>
          <a:p>
            <a:r>
              <a:rPr lang="en-GB" dirty="0" smtClean="0"/>
              <a:t>NO CORR</a:t>
            </a:r>
            <a:endParaRPr lang="en-GB" dirty="0"/>
          </a:p>
        </p:txBody>
      </p:sp>
      <p:pic>
        <p:nvPicPr>
          <p:cNvPr id="9222" name="Picture 6" descr="http://elogbook/eLogbook/attach_reader?attach_id=14040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64704"/>
            <a:ext cx="6300192" cy="2890571"/>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elogbook/eLogbook/attach_reader?attach_id=14040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634773"/>
            <a:ext cx="6300192" cy="289057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7524328" y="1916832"/>
            <a:ext cx="1394613" cy="369332"/>
          </a:xfrm>
          <a:prstGeom prst="rect">
            <a:avLst/>
          </a:prstGeom>
          <a:noFill/>
        </p:spPr>
        <p:txBody>
          <a:bodyPr wrap="none" rtlCol="0">
            <a:spAutoFit/>
          </a:bodyPr>
          <a:lstStyle/>
          <a:p>
            <a:r>
              <a:rPr lang="en-GB" b="1" u="sng" dirty="0" smtClean="0"/>
              <a:t>Both Kicks + </a:t>
            </a:r>
            <a:endParaRPr lang="en-GB" b="1" u="sng" dirty="0"/>
          </a:p>
        </p:txBody>
      </p:sp>
      <p:sp>
        <p:nvSpPr>
          <p:cNvPr id="21" name="TextBox 20"/>
          <p:cNvSpPr txBox="1"/>
          <p:nvPr/>
        </p:nvSpPr>
        <p:spPr>
          <a:xfrm>
            <a:off x="7524328" y="4717177"/>
            <a:ext cx="1349728" cy="369332"/>
          </a:xfrm>
          <a:prstGeom prst="rect">
            <a:avLst/>
          </a:prstGeom>
          <a:noFill/>
        </p:spPr>
        <p:txBody>
          <a:bodyPr wrap="none" rtlCol="0">
            <a:spAutoFit/>
          </a:bodyPr>
          <a:lstStyle/>
          <a:p>
            <a:r>
              <a:rPr lang="en-GB" b="1" u="sng" dirty="0" smtClean="0"/>
              <a:t>Both Kicks - </a:t>
            </a:r>
            <a:endParaRPr lang="en-GB" b="1" u="sng" dirty="0"/>
          </a:p>
        </p:txBody>
      </p:sp>
      <p:sp>
        <p:nvSpPr>
          <p:cNvPr id="6" name="Date Placeholder 5"/>
          <p:cNvSpPr>
            <a:spLocks noGrp="1"/>
          </p:cNvSpPr>
          <p:nvPr>
            <p:ph type="dt" sz="half" idx="10"/>
          </p:nvPr>
        </p:nvSpPr>
        <p:spPr/>
        <p:txBody>
          <a:bodyPr/>
          <a:lstStyle/>
          <a:p>
            <a:fld id="{F3B3B1BA-70B7-4330-A4C9-CE6A56D706A1}" type="datetime1">
              <a:rPr lang="en-GB" smtClean="0"/>
              <a:t>22/12/2014</a:t>
            </a:fld>
            <a:endParaRPr lang="en-GB"/>
          </a:p>
        </p:txBody>
      </p:sp>
      <p:sp>
        <p:nvSpPr>
          <p:cNvPr id="7" name="Footer Placeholder 6"/>
          <p:cNvSpPr>
            <a:spLocks noGrp="1"/>
          </p:cNvSpPr>
          <p:nvPr>
            <p:ph type="ftr" sz="quarter" idx="11"/>
          </p:nvPr>
        </p:nvSpPr>
        <p:spPr/>
        <p:txBody>
          <a:bodyPr/>
          <a:lstStyle/>
          <a:p>
            <a:r>
              <a:rPr lang="en-GB" smtClean="0"/>
              <a:t>FONT Meeting PFF Update</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27</a:t>
            </a:fld>
            <a:endParaRPr lang="en-GB"/>
          </a:p>
        </p:txBody>
      </p:sp>
    </p:spTree>
    <p:extLst>
      <p:ext uri="{BB962C8B-B14F-4D97-AF65-F5344CB8AC3E}">
        <p14:creationId xmlns:p14="http://schemas.microsoft.com/office/powerpoint/2010/main" val="4064231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K1delay=0, K2delay=28ns</a:t>
            </a:r>
            <a:endParaRPr lang="en-GB" dirty="0"/>
          </a:p>
        </p:txBody>
      </p:sp>
      <p:pic>
        <p:nvPicPr>
          <p:cNvPr id="9228" name="Picture 12" descr="http://elogbook/eLogbook/attach_reader?attach_id=14040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4195328"/>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0A8780DC-8011-409B-B07E-4BDBAB1D47AC}" type="datetime1">
              <a:rPr lang="en-GB" smtClean="0"/>
              <a:t>22/12/2014</a:t>
            </a:fld>
            <a:endParaRPr lang="en-GB"/>
          </a:p>
        </p:txBody>
      </p:sp>
      <p:sp>
        <p:nvSpPr>
          <p:cNvPr id="7" name="Footer Placeholder 6"/>
          <p:cNvSpPr>
            <a:spLocks noGrp="1"/>
          </p:cNvSpPr>
          <p:nvPr>
            <p:ph type="ftr" sz="quarter" idx="11"/>
          </p:nvPr>
        </p:nvSpPr>
        <p:spPr/>
        <p:txBody>
          <a:bodyPr/>
          <a:lstStyle/>
          <a:p>
            <a:r>
              <a:rPr lang="en-GB" smtClean="0"/>
              <a:t>FONT Meeting PFF Update</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28</a:t>
            </a:fld>
            <a:endParaRPr lang="en-GB"/>
          </a:p>
        </p:txBody>
      </p:sp>
    </p:spTree>
    <p:extLst>
      <p:ext uri="{BB962C8B-B14F-4D97-AF65-F5344CB8AC3E}">
        <p14:creationId xmlns:p14="http://schemas.microsoft.com/office/powerpoint/2010/main" val="40464521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K1delay=0, K2delay=14ns</a:t>
            </a:r>
            <a:endParaRPr lang="en-GB" dirty="0"/>
          </a:p>
        </p:txBody>
      </p:sp>
      <p:pic>
        <p:nvPicPr>
          <p:cNvPr id="9230" name="Picture 14" descr="http://elogbook/eLogbook/attach_reader?attach_id=140404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4195330"/>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8E4AC7CA-F33F-471D-BDF2-D97FEAD7D3B2}" type="datetime1">
              <a:rPr lang="en-GB" smtClean="0"/>
              <a:t>22/12/2014</a:t>
            </a:fld>
            <a:endParaRPr lang="en-GB"/>
          </a:p>
        </p:txBody>
      </p:sp>
      <p:sp>
        <p:nvSpPr>
          <p:cNvPr id="7" name="Footer Placeholder 6"/>
          <p:cNvSpPr>
            <a:spLocks noGrp="1"/>
          </p:cNvSpPr>
          <p:nvPr>
            <p:ph type="ftr" sz="quarter" idx="11"/>
          </p:nvPr>
        </p:nvSpPr>
        <p:spPr/>
        <p:txBody>
          <a:bodyPr/>
          <a:lstStyle/>
          <a:p>
            <a:r>
              <a:rPr lang="en-GB" smtClean="0"/>
              <a:t>FONT Meeting PFF Update</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29</a:t>
            </a:fld>
            <a:endParaRPr lang="en-GB"/>
          </a:p>
        </p:txBody>
      </p:sp>
    </p:spTree>
    <p:extLst>
      <p:ext uri="{BB962C8B-B14F-4D97-AF65-F5344CB8AC3E}">
        <p14:creationId xmlns:p14="http://schemas.microsoft.com/office/powerpoint/2010/main" val="4046452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09"/>
            <a:ext cx="8229600" cy="762169"/>
          </a:xfrm>
        </p:spPr>
        <p:txBody>
          <a:bodyPr/>
          <a:lstStyle/>
          <a:p>
            <a:r>
              <a:rPr lang="en-GB" dirty="0" smtClean="0"/>
              <a:t>Phase Feedforward Refresher</a:t>
            </a:r>
            <a:endParaRPr lang="en-GB" dirty="0"/>
          </a:p>
        </p:txBody>
      </p:sp>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a:t>
            </a:fld>
            <a:endParaRPr lang="en-GB"/>
          </a:p>
        </p:txBody>
      </p:sp>
      <p:pic>
        <p:nvPicPr>
          <p:cNvPr id="7" name="Picture 16"/>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0169" t="5786" r="3793" b="4980"/>
          <a:stretch/>
        </p:blipFill>
        <p:spPr bwMode="auto">
          <a:xfrm>
            <a:off x="464353" y="2060848"/>
            <a:ext cx="8229600" cy="415417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7"/>
          <p:cNvSpPr/>
          <p:nvPr/>
        </p:nvSpPr>
        <p:spPr>
          <a:xfrm>
            <a:off x="2274897" y="3031867"/>
            <a:ext cx="432048" cy="43204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smtClean="0">
                <a:solidFill>
                  <a:schemeClr val="tx1"/>
                </a:solidFill>
              </a:rPr>
              <a:t>φ</a:t>
            </a:r>
            <a:endParaRPr lang="en-GB" sz="2800" b="1" dirty="0">
              <a:solidFill>
                <a:schemeClr val="tx1"/>
              </a:solidFill>
            </a:endParaRPr>
          </a:p>
        </p:txBody>
      </p:sp>
      <p:sp>
        <p:nvSpPr>
          <p:cNvPr id="9" name="Oval 8"/>
          <p:cNvSpPr/>
          <p:nvPr/>
        </p:nvSpPr>
        <p:spPr>
          <a:xfrm>
            <a:off x="114657" y="4256003"/>
            <a:ext cx="432048" cy="432048"/>
          </a:xfrm>
          <a:prstGeom prst="ellips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800" b="1" dirty="0" smtClean="0">
                <a:solidFill>
                  <a:schemeClr val="tx1"/>
                </a:solidFill>
              </a:rPr>
              <a:t>φ</a:t>
            </a:r>
            <a:endParaRPr lang="en-GB" sz="2800" b="1" dirty="0">
              <a:solidFill>
                <a:schemeClr val="tx1"/>
              </a:solidFill>
            </a:endParaRPr>
          </a:p>
        </p:txBody>
      </p:sp>
      <p:sp>
        <p:nvSpPr>
          <p:cNvPr id="10" name="&quot;No&quot; Symbol 9"/>
          <p:cNvSpPr/>
          <p:nvPr/>
        </p:nvSpPr>
        <p:spPr>
          <a:xfrm>
            <a:off x="7627153" y="5350922"/>
            <a:ext cx="864096" cy="864096"/>
          </a:xfrm>
          <a:prstGeom prst="noSmoking">
            <a:avLst/>
          </a:prstGeom>
          <a:solidFill>
            <a:schemeClr val="tx1">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xtBox 10"/>
          <p:cNvSpPr txBox="1"/>
          <p:nvPr/>
        </p:nvSpPr>
        <p:spPr>
          <a:xfrm>
            <a:off x="7153" y="4760059"/>
            <a:ext cx="693138" cy="400110"/>
          </a:xfrm>
          <a:prstGeom prst="rect">
            <a:avLst/>
          </a:prstGeom>
          <a:solidFill>
            <a:srgbClr val="FFC000"/>
          </a:solidFill>
        </p:spPr>
        <p:txBody>
          <a:bodyPr wrap="none" rtlCol="0">
            <a:spAutoFit/>
          </a:bodyPr>
          <a:lstStyle/>
          <a:p>
            <a:r>
              <a:rPr lang="en-GB" sz="2000" b="1" dirty="0" smtClean="0"/>
              <a:t>PETS</a:t>
            </a:r>
            <a:endParaRPr lang="en-GB" sz="2000" b="1" dirty="0"/>
          </a:p>
        </p:txBody>
      </p:sp>
      <p:sp>
        <p:nvSpPr>
          <p:cNvPr id="12" name="TextBox 11"/>
          <p:cNvSpPr txBox="1"/>
          <p:nvPr/>
        </p:nvSpPr>
        <p:spPr>
          <a:xfrm>
            <a:off x="1460250" y="2626983"/>
            <a:ext cx="814647" cy="400110"/>
          </a:xfrm>
          <a:prstGeom prst="rect">
            <a:avLst/>
          </a:prstGeom>
          <a:solidFill>
            <a:srgbClr val="FFFF00"/>
          </a:solidFill>
        </p:spPr>
        <p:txBody>
          <a:bodyPr wrap="none" rtlCol="0">
            <a:spAutoFit/>
          </a:bodyPr>
          <a:lstStyle/>
          <a:p>
            <a:r>
              <a:rPr lang="en-GB" sz="2000" b="1" dirty="0" smtClean="0"/>
              <a:t>Mon1</a:t>
            </a:r>
            <a:endParaRPr lang="en-GB" sz="2000" b="1" dirty="0"/>
          </a:p>
        </p:txBody>
      </p:sp>
      <p:sp>
        <p:nvSpPr>
          <p:cNvPr id="13" name="TextBox 12"/>
          <p:cNvSpPr txBox="1"/>
          <p:nvPr/>
        </p:nvSpPr>
        <p:spPr>
          <a:xfrm>
            <a:off x="2324773" y="2616864"/>
            <a:ext cx="814647" cy="400110"/>
          </a:xfrm>
          <a:prstGeom prst="rect">
            <a:avLst/>
          </a:prstGeom>
          <a:solidFill>
            <a:srgbClr val="FFFF00"/>
          </a:solidFill>
        </p:spPr>
        <p:txBody>
          <a:bodyPr wrap="none" rtlCol="0">
            <a:spAutoFit/>
          </a:bodyPr>
          <a:lstStyle/>
          <a:p>
            <a:r>
              <a:rPr lang="en-GB" sz="2000" b="1" dirty="0" smtClean="0"/>
              <a:t>Mon2</a:t>
            </a:r>
            <a:endParaRPr lang="en-GB" sz="2000" b="1" dirty="0"/>
          </a:p>
        </p:txBody>
      </p:sp>
      <p:sp>
        <p:nvSpPr>
          <p:cNvPr id="14" name="TextBox 13"/>
          <p:cNvSpPr txBox="1"/>
          <p:nvPr/>
        </p:nvSpPr>
        <p:spPr>
          <a:xfrm>
            <a:off x="1338793" y="4760059"/>
            <a:ext cx="814647" cy="400110"/>
          </a:xfrm>
          <a:prstGeom prst="rect">
            <a:avLst/>
          </a:prstGeom>
          <a:solidFill>
            <a:srgbClr val="FFFF00"/>
          </a:solidFill>
        </p:spPr>
        <p:txBody>
          <a:bodyPr wrap="none" rtlCol="0">
            <a:spAutoFit/>
          </a:bodyPr>
          <a:lstStyle/>
          <a:p>
            <a:r>
              <a:rPr lang="en-GB" sz="2000" b="1" dirty="0" smtClean="0"/>
              <a:t>Mon3</a:t>
            </a:r>
            <a:endParaRPr lang="en-GB" sz="2000" b="1" dirty="0"/>
          </a:p>
        </p:txBody>
      </p:sp>
      <p:sp>
        <p:nvSpPr>
          <p:cNvPr id="15" name="TextBox 14"/>
          <p:cNvSpPr txBox="1"/>
          <p:nvPr/>
        </p:nvSpPr>
        <p:spPr>
          <a:xfrm>
            <a:off x="5155217" y="6056203"/>
            <a:ext cx="455574" cy="400110"/>
          </a:xfrm>
          <a:prstGeom prst="rect">
            <a:avLst/>
          </a:prstGeom>
          <a:solidFill>
            <a:schemeClr val="accent1">
              <a:lumMod val="40000"/>
              <a:lumOff val="60000"/>
            </a:schemeClr>
          </a:solidFill>
        </p:spPr>
        <p:txBody>
          <a:bodyPr wrap="none" rtlCol="0">
            <a:spAutoFit/>
          </a:bodyPr>
          <a:lstStyle/>
          <a:p>
            <a:r>
              <a:rPr lang="en-GB" sz="2000" b="1" dirty="0" smtClean="0"/>
              <a:t>K1</a:t>
            </a:r>
            <a:endParaRPr lang="en-GB" sz="2000" b="1" dirty="0"/>
          </a:p>
        </p:txBody>
      </p:sp>
      <p:sp>
        <p:nvSpPr>
          <p:cNvPr id="16" name="TextBox 15"/>
          <p:cNvSpPr txBox="1"/>
          <p:nvPr/>
        </p:nvSpPr>
        <p:spPr>
          <a:xfrm>
            <a:off x="3355017" y="4832067"/>
            <a:ext cx="455574" cy="400110"/>
          </a:xfrm>
          <a:prstGeom prst="rect">
            <a:avLst/>
          </a:prstGeom>
          <a:solidFill>
            <a:schemeClr val="accent1">
              <a:lumMod val="40000"/>
              <a:lumOff val="60000"/>
            </a:schemeClr>
          </a:solidFill>
        </p:spPr>
        <p:txBody>
          <a:bodyPr wrap="none" rtlCol="0">
            <a:spAutoFit/>
          </a:bodyPr>
          <a:lstStyle/>
          <a:p>
            <a:r>
              <a:rPr lang="en-GB" sz="2000" b="1" dirty="0" smtClean="0"/>
              <a:t>K2</a:t>
            </a:r>
            <a:endParaRPr lang="en-GB" sz="2000" b="1" dirty="0"/>
          </a:p>
        </p:txBody>
      </p:sp>
      <p:sp>
        <p:nvSpPr>
          <p:cNvPr id="17" name="TextBox 16"/>
          <p:cNvSpPr txBox="1"/>
          <p:nvPr/>
        </p:nvSpPr>
        <p:spPr>
          <a:xfrm>
            <a:off x="351126" y="620261"/>
            <a:ext cx="8640960"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Correct phase/time of drive beam by varying time of flight in the TL2 chicane using two kickers.</a:t>
            </a:r>
          </a:p>
          <a:p>
            <a:pPr marL="285750" indent="-285750">
              <a:buFont typeface="Arial" panose="020B0604020202020204" pitchFamily="34" charset="0"/>
              <a:buChar char="•"/>
            </a:pPr>
            <a:r>
              <a:rPr lang="en-GB" dirty="0" smtClean="0"/>
              <a:t>3 high resolution </a:t>
            </a:r>
            <a:r>
              <a:rPr lang="en-GB" dirty="0" err="1" smtClean="0"/>
              <a:t>Frascati</a:t>
            </a:r>
            <a:r>
              <a:rPr lang="en-GB" dirty="0" smtClean="0"/>
              <a:t> phase monitors (Mon1,Mon2,Mon3). Mon1 used as input to the feedforward system.</a:t>
            </a:r>
          </a:p>
          <a:p>
            <a:pPr marL="285750" indent="-285750">
              <a:buFont typeface="Arial" panose="020B0604020202020204" pitchFamily="34" charset="0"/>
              <a:buChar char="•"/>
            </a:pPr>
            <a:r>
              <a:rPr lang="en-GB" dirty="0" smtClean="0"/>
              <a:t>“Controls” = FONT5 board and amplifier.</a:t>
            </a:r>
            <a:endParaRPr lang="en-GB" dirty="0"/>
          </a:p>
        </p:txBody>
      </p:sp>
    </p:spTree>
    <p:extLst>
      <p:ext uri="{BB962C8B-B14F-4D97-AF65-F5344CB8AC3E}">
        <p14:creationId xmlns:p14="http://schemas.microsoft.com/office/powerpoint/2010/main" val="637854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K1delay=0, K2delay=5.6ns</a:t>
            </a:r>
            <a:endParaRPr lang="en-GB" dirty="0"/>
          </a:p>
        </p:txBody>
      </p:sp>
      <p:pic>
        <p:nvPicPr>
          <p:cNvPr id="9232" name="Picture 16" descr="http://elogbook/eLogbook/attach_reader?attach_id=1404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80512" cy="4212082"/>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273C40D4-E4D3-4737-94A5-7BD36CB07254}" type="datetime1">
              <a:rPr lang="en-GB" smtClean="0"/>
              <a:t>22/12/2014</a:t>
            </a:fld>
            <a:endParaRPr lang="en-GB"/>
          </a:p>
        </p:txBody>
      </p:sp>
      <p:sp>
        <p:nvSpPr>
          <p:cNvPr id="7" name="Footer Placeholder 6"/>
          <p:cNvSpPr>
            <a:spLocks noGrp="1"/>
          </p:cNvSpPr>
          <p:nvPr>
            <p:ph type="ftr" sz="quarter" idx="11"/>
          </p:nvPr>
        </p:nvSpPr>
        <p:spPr/>
        <p:txBody>
          <a:bodyPr/>
          <a:lstStyle/>
          <a:p>
            <a:r>
              <a:rPr lang="en-GB" smtClean="0"/>
              <a:t>FONT Meeting PFF Update</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30</a:t>
            </a:fld>
            <a:endParaRPr lang="en-GB"/>
          </a:p>
        </p:txBody>
      </p:sp>
    </p:spTree>
    <p:extLst>
      <p:ext uri="{BB962C8B-B14F-4D97-AF65-F5344CB8AC3E}">
        <p14:creationId xmlns:p14="http://schemas.microsoft.com/office/powerpoint/2010/main" val="40464521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55"/>
            <a:ext cx="8229600" cy="854967"/>
          </a:xfrm>
        </p:spPr>
        <p:txBody>
          <a:bodyPr>
            <a:normAutofit fontScale="90000"/>
          </a:bodyPr>
          <a:lstStyle/>
          <a:p>
            <a:r>
              <a:rPr lang="en-GB" dirty="0" smtClean="0"/>
              <a:t>Opposite Kicks, K1delay=0, K2delay=0</a:t>
            </a:r>
            <a:endParaRPr lang="en-GB" dirty="0"/>
          </a:p>
        </p:txBody>
      </p:sp>
      <p:pic>
        <p:nvPicPr>
          <p:cNvPr id="9226" name="Picture 10" descr="http://elogbook/eLogbook/attach_reader?attach_id=14040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3206"/>
            <a:ext cx="9144000" cy="419532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956875"/>
            <a:ext cx="9144000" cy="646331"/>
          </a:xfrm>
          <a:prstGeom prst="rect">
            <a:avLst/>
          </a:prstGeom>
          <a:noFill/>
        </p:spPr>
        <p:txBody>
          <a:bodyPr wrap="square" rtlCol="0">
            <a:spAutoFit/>
          </a:bodyPr>
          <a:lstStyle/>
          <a:p>
            <a:pPr marL="285750" indent="-285750" algn="ctr">
              <a:buFont typeface="Arial" panose="020B0604020202020204" pitchFamily="34" charset="0"/>
              <a:buChar char="•"/>
            </a:pPr>
            <a:r>
              <a:rPr lang="en-GB" dirty="0" smtClean="0"/>
              <a:t>Probably the best, so the difference in cable lengths is now the same as the difference in the beam time of flight between the two kickers (at least within 2 samples = 5.6ns).</a:t>
            </a:r>
            <a:endParaRPr lang="en-GB" dirty="0"/>
          </a:p>
        </p:txBody>
      </p:sp>
      <p:sp>
        <p:nvSpPr>
          <p:cNvPr id="23" name="TextBox 22"/>
          <p:cNvSpPr txBox="1"/>
          <p:nvPr/>
        </p:nvSpPr>
        <p:spPr>
          <a:xfrm>
            <a:off x="0" y="5798535"/>
            <a:ext cx="9144000" cy="646331"/>
          </a:xfrm>
          <a:prstGeom prst="rect">
            <a:avLst/>
          </a:prstGeom>
          <a:noFill/>
        </p:spPr>
        <p:txBody>
          <a:bodyPr wrap="square" rtlCol="0">
            <a:spAutoFit/>
          </a:bodyPr>
          <a:lstStyle/>
          <a:p>
            <a:pPr marL="285750" indent="-285750" algn="ctr">
              <a:buFont typeface="Arial" panose="020B0604020202020204" pitchFamily="34" charset="0"/>
              <a:buChar char="•"/>
            </a:pPr>
            <a:r>
              <a:rPr lang="en-GB" dirty="0" smtClean="0"/>
              <a:t>N.B. Earlier tests suggested we needed a stronger kick from the 2</a:t>
            </a:r>
            <a:r>
              <a:rPr lang="en-GB" baseline="30000" dirty="0" smtClean="0"/>
              <a:t>nd</a:t>
            </a:r>
            <a:r>
              <a:rPr lang="en-GB" dirty="0" smtClean="0"/>
              <a:t> kicker to close the orbit. Here equal magnitudes is ok.</a:t>
            </a:r>
            <a:endParaRPr lang="en-GB" dirty="0"/>
          </a:p>
        </p:txBody>
      </p:sp>
      <p:sp>
        <p:nvSpPr>
          <p:cNvPr id="7" name="Date Placeholder 6"/>
          <p:cNvSpPr>
            <a:spLocks noGrp="1"/>
          </p:cNvSpPr>
          <p:nvPr>
            <p:ph type="dt" sz="half" idx="10"/>
          </p:nvPr>
        </p:nvSpPr>
        <p:spPr/>
        <p:txBody>
          <a:bodyPr/>
          <a:lstStyle/>
          <a:p>
            <a:fld id="{FFC5CE61-78C6-4CAE-8479-FAA0865F654A}" type="datetime1">
              <a:rPr lang="en-GB" smtClean="0"/>
              <a:t>22/12/2014</a:t>
            </a:fld>
            <a:endParaRPr lang="en-GB"/>
          </a:p>
        </p:txBody>
      </p:sp>
      <p:sp>
        <p:nvSpPr>
          <p:cNvPr id="8" name="Footer Placeholder 7"/>
          <p:cNvSpPr>
            <a:spLocks noGrp="1"/>
          </p:cNvSpPr>
          <p:nvPr>
            <p:ph type="ftr" sz="quarter" idx="11"/>
          </p:nvPr>
        </p:nvSpPr>
        <p:spPr/>
        <p:txBody>
          <a:bodyPr/>
          <a:lstStyle/>
          <a:p>
            <a:r>
              <a:rPr lang="en-GB" smtClean="0"/>
              <a:t>FONT Meeting PFF Update</a:t>
            </a:r>
            <a:endParaRPr lang="en-GB"/>
          </a:p>
        </p:txBody>
      </p:sp>
      <p:sp>
        <p:nvSpPr>
          <p:cNvPr id="9" name="Slide Number Placeholder 8"/>
          <p:cNvSpPr>
            <a:spLocks noGrp="1"/>
          </p:cNvSpPr>
          <p:nvPr>
            <p:ph type="sldNum" sz="quarter" idx="12"/>
          </p:nvPr>
        </p:nvSpPr>
        <p:spPr/>
        <p:txBody>
          <a:bodyPr/>
          <a:lstStyle/>
          <a:p>
            <a:fld id="{2C400E9A-B8F3-43AB-86EF-682B1B7FE67D}" type="slidenum">
              <a:rPr lang="en-GB" smtClean="0"/>
              <a:t>31</a:t>
            </a:fld>
            <a:endParaRPr lang="en-GB"/>
          </a:p>
        </p:txBody>
      </p:sp>
    </p:spTree>
    <p:extLst>
      <p:ext uri="{BB962C8B-B14F-4D97-AF65-F5344CB8AC3E}">
        <p14:creationId xmlns:p14="http://schemas.microsoft.com/office/powerpoint/2010/main" val="27336024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K1delay=5.6ns, K2delay=0</a:t>
            </a:r>
            <a:endParaRPr lang="en-GB" dirty="0"/>
          </a:p>
        </p:txBody>
      </p:sp>
      <p:pic>
        <p:nvPicPr>
          <p:cNvPr id="9234" name="Picture 18" descr="http://elogbook/eLogbook/attach_reader?attach_id=14040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4195330"/>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6FBB39C7-E3B1-4554-994B-3F2AAEC54B91}" type="datetime1">
              <a:rPr lang="en-GB" smtClean="0"/>
              <a:t>22/12/2014</a:t>
            </a:fld>
            <a:endParaRPr lang="en-GB"/>
          </a:p>
        </p:txBody>
      </p:sp>
      <p:sp>
        <p:nvSpPr>
          <p:cNvPr id="7" name="Footer Placeholder 6"/>
          <p:cNvSpPr>
            <a:spLocks noGrp="1"/>
          </p:cNvSpPr>
          <p:nvPr>
            <p:ph type="ftr" sz="quarter" idx="11"/>
          </p:nvPr>
        </p:nvSpPr>
        <p:spPr/>
        <p:txBody>
          <a:bodyPr/>
          <a:lstStyle/>
          <a:p>
            <a:r>
              <a:rPr lang="en-GB" smtClean="0"/>
              <a:t>FONT Meeting PFF Update</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32</a:t>
            </a:fld>
            <a:endParaRPr lang="en-GB"/>
          </a:p>
        </p:txBody>
      </p:sp>
    </p:spTree>
    <p:extLst>
      <p:ext uri="{BB962C8B-B14F-4D97-AF65-F5344CB8AC3E}">
        <p14:creationId xmlns:p14="http://schemas.microsoft.com/office/powerpoint/2010/main" val="40464521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K1delay=14ns, K2delay=0</a:t>
            </a:r>
            <a:endParaRPr lang="en-GB" dirty="0"/>
          </a:p>
        </p:txBody>
      </p:sp>
      <p:pic>
        <p:nvPicPr>
          <p:cNvPr id="9236" name="Picture 20" descr="http://elogbook/eLogbook/attach_reader?attach_id=14040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9935"/>
            <a:ext cx="9144000" cy="4195329"/>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6B8D23F0-8929-4588-BAE0-FE515FF4888E}" type="datetime1">
              <a:rPr lang="en-GB" smtClean="0"/>
              <a:t>22/12/2014</a:t>
            </a:fld>
            <a:endParaRPr lang="en-GB"/>
          </a:p>
        </p:txBody>
      </p:sp>
      <p:sp>
        <p:nvSpPr>
          <p:cNvPr id="7" name="Footer Placeholder 6"/>
          <p:cNvSpPr>
            <a:spLocks noGrp="1"/>
          </p:cNvSpPr>
          <p:nvPr>
            <p:ph type="ftr" sz="quarter" idx="11"/>
          </p:nvPr>
        </p:nvSpPr>
        <p:spPr/>
        <p:txBody>
          <a:bodyPr/>
          <a:lstStyle/>
          <a:p>
            <a:r>
              <a:rPr lang="en-GB" smtClean="0"/>
              <a:t>FONT Meeting PFF Update</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33</a:t>
            </a:fld>
            <a:endParaRPr lang="en-GB"/>
          </a:p>
        </p:txBody>
      </p:sp>
    </p:spTree>
    <p:extLst>
      <p:ext uri="{BB962C8B-B14F-4D97-AF65-F5344CB8AC3E}">
        <p14:creationId xmlns:p14="http://schemas.microsoft.com/office/powerpoint/2010/main" val="40464521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0" y="116632"/>
            <a:ext cx="9144000" cy="1143000"/>
          </a:xfrm>
        </p:spPr>
        <p:txBody>
          <a:bodyPr>
            <a:normAutofit/>
          </a:bodyPr>
          <a:lstStyle/>
          <a:p>
            <a:r>
              <a:rPr lang="en-GB" sz="3600" dirty="0" smtClean="0"/>
              <a:t>Constant kick as seen in the 3</a:t>
            </a:r>
            <a:r>
              <a:rPr lang="en-GB" sz="3600" baseline="30000" dirty="0" smtClean="0"/>
              <a:t>rd</a:t>
            </a:r>
            <a:r>
              <a:rPr lang="en-GB" sz="3600" dirty="0" smtClean="0"/>
              <a:t> Phase Monitor</a:t>
            </a:r>
            <a:endParaRPr lang="en-GB" sz="3600" dirty="0"/>
          </a:p>
        </p:txBody>
      </p:sp>
      <p:pic>
        <p:nvPicPr>
          <p:cNvPr id="10242" name="Picture 2" descr="http://elogbook/eLogbook/attach_reader?attach_id=14040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 y="1196752"/>
            <a:ext cx="9218943" cy="338437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8510" y="4653136"/>
            <a:ext cx="8885490" cy="1754326"/>
          </a:xfrm>
          <a:prstGeom prst="rect">
            <a:avLst/>
          </a:prstGeom>
        </p:spPr>
        <p:txBody>
          <a:bodyPr wrap="square">
            <a:spAutoFit/>
          </a:bodyPr>
          <a:lstStyle/>
          <a:p>
            <a:pPr marL="285750" indent="-285750">
              <a:buFont typeface="Arial" panose="020B0604020202020204" pitchFamily="34" charset="0"/>
              <a:buChar char="•"/>
            </a:pPr>
            <a:r>
              <a:rPr lang="en-GB" dirty="0" smtClean="0"/>
              <a:t>Using the same setup as before for the relative timing tests (gate sample 375 to 435 on FONT5 board).</a:t>
            </a:r>
            <a:endParaRPr lang="en-GB" dirty="0"/>
          </a:p>
          <a:p>
            <a:pPr marL="285750" indent="-285750">
              <a:buFont typeface="Arial" panose="020B0604020202020204" pitchFamily="34" charset="0"/>
              <a:buChar char="•"/>
            </a:pPr>
            <a:r>
              <a:rPr lang="en-GB" dirty="0" smtClean="0"/>
              <a:t> Sample range (on </a:t>
            </a:r>
            <a:r>
              <a:rPr lang="en-GB" dirty="0" err="1" smtClean="0"/>
              <a:t>SiS</a:t>
            </a:r>
            <a:r>
              <a:rPr lang="en-GB" dirty="0" smtClean="0"/>
              <a:t>) </a:t>
            </a:r>
            <a:r>
              <a:rPr lang="en-GB" dirty="0"/>
              <a:t>of flat top is: </a:t>
            </a:r>
            <a:r>
              <a:rPr lang="en-GB" dirty="0" smtClean="0"/>
              <a:t>~300 </a:t>
            </a:r>
            <a:r>
              <a:rPr lang="en-GB" dirty="0"/>
              <a:t>to </a:t>
            </a:r>
            <a:r>
              <a:rPr lang="en-GB" dirty="0" smtClean="0"/>
              <a:t>323.</a:t>
            </a:r>
          </a:p>
          <a:p>
            <a:pPr marL="285750" indent="-285750">
              <a:buFont typeface="Arial" panose="020B0604020202020204" pitchFamily="34" charset="0"/>
              <a:buChar char="•"/>
            </a:pPr>
            <a:r>
              <a:rPr lang="en-GB" dirty="0" smtClean="0"/>
              <a:t>Sample range (on </a:t>
            </a:r>
            <a:r>
              <a:rPr lang="en-GB" dirty="0" err="1" smtClean="0"/>
              <a:t>SiS</a:t>
            </a:r>
            <a:r>
              <a:rPr lang="en-GB" dirty="0" smtClean="0"/>
              <a:t>) </a:t>
            </a:r>
            <a:r>
              <a:rPr lang="en-GB" dirty="0"/>
              <a:t>from/to switch on/off time is: </a:t>
            </a:r>
            <a:r>
              <a:rPr lang="en-GB" dirty="0" smtClean="0"/>
              <a:t>~279 </a:t>
            </a:r>
            <a:r>
              <a:rPr lang="en-GB" dirty="0"/>
              <a:t>to </a:t>
            </a:r>
            <a:r>
              <a:rPr lang="en-GB" dirty="0" smtClean="0"/>
              <a:t>333 .</a:t>
            </a:r>
          </a:p>
          <a:p>
            <a:pPr marL="285750" indent="-285750">
              <a:buFont typeface="Arial" panose="020B0604020202020204" pitchFamily="34" charset="0"/>
              <a:buChar char="•"/>
            </a:pPr>
            <a:r>
              <a:rPr lang="en-GB" dirty="0" smtClean="0"/>
              <a:t>Range </a:t>
            </a:r>
            <a:r>
              <a:rPr lang="en-GB" dirty="0"/>
              <a:t>of kick is </a:t>
            </a:r>
            <a:r>
              <a:rPr lang="en-GB" dirty="0" smtClean="0"/>
              <a:t>+/- 3 degrees (6 degree diff between max and min). Expect roughly +/-2.5 degrees from model and current amplifier power.</a:t>
            </a:r>
            <a:endParaRPr lang="en-GB" dirty="0"/>
          </a:p>
        </p:txBody>
      </p:sp>
      <p:sp>
        <p:nvSpPr>
          <p:cNvPr id="5" name="Date Placeholder 4"/>
          <p:cNvSpPr>
            <a:spLocks noGrp="1"/>
          </p:cNvSpPr>
          <p:nvPr>
            <p:ph type="dt" sz="half" idx="10"/>
          </p:nvPr>
        </p:nvSpPr>
        <p:spPr/>
        <p:txBody>
          <a:bodyPr/>
          <a:lstStyle/>
          <a:p>
            <a:fld id="{89640B41-CF06-4241-85CE-46717031FB5C}"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34</a:t>
            </a:fld>
            <a:endParaRPr lang="en-GB"/>
          </a:p>
        </p:txBody>
      </p:sp>
    </p:spTree>
    <p:extLst>
      <p:ext uri="{BB962C8B-B14F-4D97-AF65-F5344CB8AC3E}">
        <p14:creationId xmlns:p14="http://schemas.microsoft.com/office/powerpoint/2010/main" val="31541920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Response to FF Kick in BPMs: 1</a:t>
            </a:r>
            <a:r>
              <a:rPr lang="en-GB" baseline="30000" dirty="0" smtClean="0"/>
              <a:t>st</a:t>
            </a:r>
            <a:r>
              <a:rPr lang="en-GB" dirty="0" smtClean="0"/>
              <a:t> Kicker</a:t>
            </a:r>
            <a:endParaRPr lang="en-GB" dirty="0"/>
          </a:p>
        </p:txBody>
      </p:sp>
      <p:pic>
        <p:nvPicPr>
          <p:cNvPr id="10" name="Content Placeholder 9"/>
          <p:cNvPicPr>
            <a:picLocks noGrp="1" noChangeAspect="1"/>
          </p:cNvPicPr>
          <p:nvPr>
            <p:ph idx="1"/>
          </p:nvPr>
        </p:nvPicPr>
        <p:blipFill rotWithShape="1">
          <a:blip r:embed="rId2">
            <a:extLst>
              <a:ext uri="{28A0092B-C50C-407E-A947-70E740481C1C}">
                <a14:useLocalDpi xmlns:a14="http://schemas.microsoft.com/office/drawing/2010/main" val="0"/>
              </a:ext>
            </a:extLst>
          </a:blip>
          <a:srcRect l="3625" t="16422" r="3625"/>
          <a:stretch/>
        </p:blipFill>
        <p:spPr>
          <a:xfrm>
            <a:off x="0" y="2032623"/>
            <a:ext cx="9144000" cy="3656569"/>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35</a:t>
            </a:fld>
            <a:endParaRPr lang="en-GB"/>
          </a:p>
        </p:txBody>
      </p:sp>
    </p:spTree>
    <p:extLst>
      <p:ext uri="{BB962C8B-B14F-4D97-AF65-F5344CB8AC3E}">
        <p14:creationId xmlns:p14="http://schemas.microsoft.com/office/powerpoint/2010/main" val="15097121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568952" cy="1143000"/>
          </a:xfrm>
        </p:spPr>
        <p:txBody>
          <a:bodyPr>
            <a:normAutofit fontScale="90000"/>
          </a:bodyPr>
          <a:lstStyle/>
          <a:p>
            <a:r>
              <a:rPr lang="en-GB" dirty="0"/>
              <a:t>Response to FF Kick in BPMs: </a:t>
            </a:r>
            <a:r>
              <a:rPr lang="en-GB" dirty="0" smtClean="0"/>
              <a:t>2nd </a:t>
            </a:r>
            <a:r>
              <a:rPr lang="en-GB" dirty="0"/>
              <a:t>Kicker</a:t>
            </a:r>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3626" t="18518" r="3626" b="2922"/>
          <a:stretch/>
        </p:blipFill>
        <p:spPr>
          <a:xfrm>
            <a:off x="-15418" y="2158802"/>
            <a:ext cx="9159418" cy="3456384"/>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36</a:t>
            </a:fld>
            <a:endParaRPr lang="en-GB"/>
          </a:p>
        </p:txBody>
      </p:sp>
    </p:spTree>
    <p:extLst>
      <p:ext uri="{BB962C8B-B14F-4D97-AF65-F5344CB8AC3E}">
        <p14:creationId xmlns:p14="http://schemas.microsoft.com/office/powerpoint/2010/main" val="4059827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GB" dirty="0"/>
              <a:t>Response to FF Kick in BPMs: </a:t>
            </a:r>
            <a:r>
              <a:rPr lang="en-GB" dirty="0" smtClean="0"/>
              <a:t>Both Kickers</a:t>
            </a:r>
            <a:endParaRPr lang="en-GB"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3626" t="18517" r="3626" b="4886"/>
          <a:stretch/>
        </p:blipFill>
        <p:spPr>
          <a:xfrm>
            <a:off x="-26217" y="2204864"/>
            <a:ext cx="9198560" cy="3384376"/>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37</a:t>
            </a:fld>
            <a:endParaRPr lang="en-GB"/>
          </a:p>
        </p:txBody>
      </p:sp>
    </p:spTree>
    <p:extLst>
      <p:ext uri="{BB962C8B-B14F-4D97-AF65-F5344CB8AC3E}">
        <p14:creationId xmlns:p14="http://schemas.microsoft.com/office/powerpoint/2010/main" val="3940984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Feedforward</a:t>
            </a:r>
            <a:r>
              <a:rPr lang="en-GB" dirty="0" smtClean="0"/>
              <a:t> Gain Scan (10</a:t>
            </a:r>
            <a:r>
              <a:rPr lang="en-GB" baseline="30000" dirty="0" smtClean="0"/>
              <a:t>th</a:t>
            </a:r>
            <a:r>
              <a:rPr lang="en-GB" dirty="0" smtClean="0"/>
              <a:t> Dec)</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Using the same portion of the pulse as just shown for the constant kick/timing tests.</a:t>
            </a:r>
          </a:p>
          <a:p>
            <a:r>
              <a:rPr lang="en-GB" dirty="0" err="1" smtClean="0"/>
              <a:t>Feedforward</a:t>
            </a:r>
            <a:r>
              <a:rPr lang="en-GB" dirty="0" smtClean="0"/>
              <a:t> tests with different gains (-63, </a:t>
            </a:r>
            <a:br>
              <a:rPr lang="en-GB" dirty="0" smtClean="0"/>
            </a:br>
            <a:r>
              <a:rPr lang="en-GB" dirty="0" smtClean="0"/>
              <a:t>-40, -20, 0, +20, +40 and +63).</a:t>
            </a:r>
          </a:p>
          <a:p>
            <a:endParaRPr lang="en-GB" dirty="0"/>
          </a:p>
          <a:p>
            <a:r>
              <a:rPr lang="en-GB" dirty="0" smtClean="0"/>
              <a:t>Phase units are just counts on </a:t>
            </a:r>
            <a:r>
              <a:rPr lang="en-GB" dirty="0" err="1" smtClean="0"/>
              <a:t>SiS</a:t>
            </a:r>
            <a:r>
              <a:rPr lang="en-GB" dirty="0" smtClean="0"/>
              <a:t> digitiser (mixer channel only) in these plots.</a:t>
            </a:r>
          </a:p>
          <a:p>
            <a:endParaRPr lang="en-GB" dirty="0"/>
          </a:p>
          <a:p>
            <a:r>
              <a:rPr lang="en-GB" dirty="0" smtClean="0"/>
              <a:t>Correlations are between monitor 2 (end </a:t>
            </a:r>
            <a:r>
              <a:rPr lang="en-GB" dirty="0" err="1" smtClean="0"/>
              <a:t>linac</a:t>
            </a:r>
            <a:r>
              <a:rPr lang="en-GB" dirty="0" smtClean="0"/>
              <a:t>, noisier measurement) and monitor 3 (in CLEX, after chicane). Monitor 1 connected directly to FONT5 board as FF input.</a:t>
            </a:r>
          </a:p>
        </p:txBody>
      </p:sp>
      <p:sp>
        <p:nvSpPr>
          <p:cNvPr id="4" name="Date Placeholder 3"/>
          <p:cNvSpPr>
            <a:spLocks noGrp="1"/>
          </p:cNvSpPr>
          <p:nvPr>
            <p:ph type="dt" sz="half" idx="10"/>
          </p:nvPr>
        </p:nvSpPr>
        <p:spPr/>
        <p:txBody>
          <a:bodyPr/>
          <a:lstStyle/>
          <a:p>
            <a:fld id="{514F19C0-20FD-4B29-A617-AB4672D1814C}"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38</a:t>
            </a:fld>
            <a:endParaRPr lang="en-GB"/>
          </a:p>
        </p:txBody>
      </p:sp>
    </p:spTree>
    <p:extLst>
      <p:ext uri="{BB962C8B-B14F-4D97-AF65-F5344CB8AC3E}">
        <p14:creationId xmlns:p14="http://schemas.microsoft.com/office/powerpoint/2010/main" val="3185588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Jitter within the Pulse</a:t>
            </a:r>
            <a:endParaRPr lang="en-GB" dirty="0"/>
          </a:p>
        </p:txBody>
      </p:sp>
      <p:grpSp>
        <p:nvGrpSpPr>
          <p:cNvPr id="9" name="Group 8"/>
          <p:cNvGrpSpPr/>
          <p:nvPr/>
        </p:nvGrpSpPr>
        <p:grpSpPr>
          <a:xfrm>
            <a:off x="323528" y="1556792"/>
            <a:ext cx="6336704" cy="4749774"/>
            <a:chOff x="1331640" y="1556792"/>
            <a:chExt cx="6336704" cy="4749774"/>
          </a:xfrm>
        </p:grpSpPr>
        <p:pic>
          <p:nvPicPr>
            <p:cNvPr id="4" name="Picture 2" descr="http://elogbook/eLogbook/attach_reader?attach_id=1404092"/>
            <p:cNvPicPr>
              <a:picLocks noChangeAspect="1" noChangeArrowheads="1"/>
            </p:cNvPicPr>
            <p:nvPr/>
          </p:nvPicPr>
          <p:blipFill rotWithShape="1">
            <a:blip r:embed="rId2">
              <a:extLst>
                <a:ext uri="{28A0092B-C50C-407E-A947-70E740481C1C}">
                  <a14:useLocalDpi xmlns:a14="http://schemas.microsoft.com/office/drawing/2010/main" val="0"/>
                </a:ext>
              </a:extLst>
            </a:blip>
            <a:srcRect l="8247" t="13515" r="6195" b="6450"/>
            <a:stretch/>
          </p:blipFill>
          <p:spPr bwMode="auto">
            <a:xfrm>
              <a:off x="1331640" y="1556792"/>
              <a:ext cx="6336704" cy="474977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3779912" y="2564904"/>
              <a:ext cx="0" cy="324036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508104" y="2564904"/>
              <a:ext cx="0" cy="324036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68354" y="2431085"/>
              <a:ext cx="1323726" cy="923330"/>
            </a:xfrm>
            <a:prstGeom prst="rect">
              <a:avLst/>
            </a:prstGeom>
            <a:noFill/>
          </p:spPr>
          <p:txBody>
            <a:bodyPr wrap="square" rtlCol="0">
              <a:spAutoFit/>
            </a:bodyPr>
            <a:lstStyle/>
            <a:p>
              <a:pPr algn="ctr"/>
              <a:r>
                <a:rPr lang="en-GB" dirty="0" smtClean="0"/>
                <a:t>Approx. correction region.</a:t>
              </a:r>
              <a:endParaRPr lang="en-GB" dirty="0"/>
            </a:p>
          </p:txBody>
        </p:sp>
      </p:grpSp>
      <p:sp>
        <p:nvSpPr>
          <p:cNvPr id="10" name="TextBox 9"/>
          <p:cNvSpPr txBox="1"/>
          <p:nvPr/>
        </p:nvSpPr>
        <p:spPr>
          <a:xfrm>
            <a:off x="6732240" y="1600088"/>
            <a:ext cx="2304256"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Variation of jitter in the correction region looks promising.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But note differences outside the correction region.</a:t>
            </a:r>
            <a:endParaRPr lang="en-GB" dirty="0"/>
          </a:p>
        </p:txBody>
      </p:sp>
      <p:sp>
        <p:nvSpPr>
          <p:cNvPr id="11" name="Date Placeholder 10"/>
          <p:cNvSpPr>
            <a:spLocks noGrp="1"/>
          </p:cNvSpPr>
          <p:nvPr>
            <p:ph type="dt" sz="half" idx="10"/>
          </p:nvPr>
        </p:nvSpPr>
        <p:spPr/>
        <p:txBody>
          <a:bodyPr/>
          <a:lstStyle/>
          <a:p>
            <a:fld id="{B3D537DD-B156-4FB7-8A51-0F4355CA955F}" type="datetime1">
              <a:rPr lang="en-GB" smtClean="0"/>
              <a:t>22/12/2014</a:t>
            </a:fld>
            <a:endParaRPr lang="en-GB"/>
          </a:p>
        </p:txBody>
      </p:sp>
      <p:sp>
        <p:nvSpPr>
          <p:cNvPr id="12" name="Footer Placeholder 11"/>
          <p:cNvSpPr>
            <a:spLocks noGrp="1"/>
          </p:cNvSpPr>
          <p:nvPr>
            <p:ph type="ftr" sz="quarter" idx="11"/>
          </p:nvPr>
        </p:nvSpPr>
        <p:spPr/>
        <p:txBody>
          <a:bodyPr/>
          <a:lstStyle/>
          <a:p>
            <a:r>
              <a:rPr lang="en-GB" smtClean="0"/>
              <a:t>FONT Meeting PFF Update</a:t>
            </a:r>
            <a:endParaRPr lang="en-GB"/>
          </a:p>
        </p:txBody>
      </p:sp>
      <p:sp>
        <p:nvSpPr>
          <p:cNvPr id="13" name="Slide Number Placeholder 12"/>
          <p:cNvSpPr>
            <a:spLocks noGrp="1"/>
          </p:cNvSpPr>
          <p:nvPr>
            <p:ph type="sldNum" sz="quarter" idx="12"/>
          </p:nvPr>
        </p:nvSpPr>
        <p:spPr/>
        <p:txBody>
          <a:bodyPr/>
          <a:lstStyle/>
          <a:p>
            <a:fld id="{2C400E9A-B8F3-43AB-86EF-682B1B7FE67D}" type="slidenum">
              <a:rPr lang="en-GB" smtClean="0"/>
              <a:t>39</a:t>
            </a:fld>
            <a:endParaRPr lang="en-GB"/>
          </a:p>
        </p:txBody>
      </p:sp>
    </p:spTree>
    <p:extLst>
      <p:ext uri="{BB962C8B-B14F-4D97-AF65-F5344CB8AC3E}">
        <p14:creationId xmlns:p14="http://schemas.microsoft.com/office/powerpoint/2010/main" val="1058114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1143000"/>
          </a:xfrm>
        </p:spPr>
        <p:txBody>
          <a:bodyPr>
            <a:normAutofit fontScale="90000"/>
          </a:bodyPr>
          <a:lstStyle/>
          <a:p>
            <a:r>
              <a:rPr lang="en-GB" dirty="0" smtClean="0"/>
              <a:t>Quick Overview of Tests Late November</a:t>
            </a:r>
            <a:endParaRPr lang="en-GB" dirty="0"/>
          </a:p>
        </p:txBody>
      </p:sp>
      <p:sp>
        <p:nvSpPr>
          <p:cNvPr id="3" name="Content Placeholder 2"/>
          <p:cNvSpPr>
            <a:spLocks noGrp="1"/>
          </p:cNvSpPr>
          <p:nvPr>
            <p:ph idx="1"/>
          </p:nvPr>
        </p:nvSpPr>
        <p:spPr/>
        <p:txBody>
          <a:bodyPr>
            <a:normAutofit/>
          </a:bodyPr>
          <a:lstStyle/>
          <a:p>
            <a:r>
              <a:rPr lang="en-GB" sz="2400" dirty="0" smtClean="0"/>
              <a:t>21</a:t>
            </a:r>
            <a:r>
              <a:rPr lang="en-GB" sz="2400" baseline="30000" dirty="0" smtClean="0"/>
              <a:t>st</a:t>
            </a:r>
            <a:r>
              <a:rPr lang="en-GB" sz="2400" dirty="0" smtClean="0"/>
              <a:t> Nov: General phase measurements.</a:t>
            </a:r>
          </a:p>
          <a:p>
            <a:r>
              <a:rPr lang="en-GB" sz="2400" dirty="0" smtClean="0"/>
              <a:t>25</a:t>
            </a:r>
            <a:r>
              <a:rPr lang="en-GB" sz="2400" baseline="30000" dirty="0" smtClean="0"/>
              <a:t>th</a:t>
            </a:r>
            <a:r>
              <a:rPr lang="en-GB" sz="2400" dirty="0" smtClean="0"/>
              <a:t> Nov: Constant kick measurements, response in BPMs.</a:t>
            </a:r>
          </a:p>
          <a:p>
            <a:r>
              <a:rPr lang="en-GB" sz="2400" dirty="0" smtClean="0"/>
              <a:t>26</a:t>
            </a:r>
            <a:r>
              <a:rPr lang="en-GB" sz="2400" baseline="30000" dirty="0" smtClean="0"/>
              <a:t>th</a:t>
            </a:r>
            <a:r>
              <a:rPr lang="en-GB" sz="2400" dirty="0" smtClean="0"/>
              <a:t> Nov: Constant kick measurements, response in phase.</a:t>
            </a:r>
          </a:p>
          <a:p>
            <a:r>
              <a:rPr lang="en-GB" sz="2400" dirty="0" smtClean="0"/>
              <a:t>27</a:t>
            </a:r>
            <a:r>
              <a:rPr lang="en-GB" sz="2400" baseline="30000" dirty="0" smtClean="0"/>
              <a:t>th</a:t>
            </a:r>
            <a:r>
              <a:rPr lang="en-GB" sz="2400" dirty="0" smtClean="0"/>
              <a:t> Nov: </a:t>
            </a:r>
            <a:r>
              <a:rPr lang="en-GB" sz="2400" dirty="0" err="1" smtClean="0"/>
              <a:t>Feedforward</a:t>
            </a:r>
            <a:r>
              <a:rPr lang="en-GB" sz="2400" dirty="0" smtClean="0"/>
              <a:t> tests, no (immediately) visible effect.</a:t>
            </a:r>
          </a:p>
          <a:p>
            <a:r>
              <a:rPr lang="en-GB" sz="2400" dirty="0" smtClean="0"/>
              <a:t>28</a:t>
            </a:r>
            <a:r>
              <a:rPr lang="en-GB" sz="2400" baseline="30000" dirty="0" smtClean="0"/>
              <a:t>th</a:t>
            </a:r>
            <a:r>
              <a:rPr lang="en-GB" sz="2400" dirty="0" smtClean="0"/>
              <a:t> Nov: Constant kicks but only a short pulse, response in phase.</a:t>
            </a:r>
            <a:endParaRPr lang="en-GB" sz="2400" dirty="0"/>
          </a:p>
        </p:txBody>
      </p:sp>
      <p:sp>
        <p:nvSpPr>
          <p:cNvPr id="4" name="Date Placeholder 3"/>
          <p:cNvSpPr>
            <a:spLocks noGrp="1"/>
          </p:cNvSpPr>
          <p:nvPr>
            <p:ph type="dt" sz="half" idx="10"/>
          </p:nvPr>
        </p:nvSpPr>
        <p:spPr/>
        <p:txBody>
          <a:bodyPr/>
          <a:lstStyle/>
          <a:p>
            <a:fld id="{DB383FD9-F82F-4A5B-BAE4-C49D94F4DC37}"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a:t>
            </a:fld>
            <a:endParaRPr lang="en-GB"/>
          </a:p>
        </p:txBody>
      </p:sp>
    </p:spTree>
    <p:extLst>
      <p:ext uri="{BB962C8B-B14F-4D97-AF65-F5344CB8AC3E}">
        <p14:creationId xmlns:p14="http://schemas.microsoft.com/office/powerpoint/2010/main" val="11617516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Correlation Plots</a:t>
            </a:r>
            <a:endParaRPr lang="en-GB" dirty="0"/>
          </a:p>
        </p:txBody>
      </p:sp>
      <p:pic>
        <p:nvPicPr>
          <p:cNvPr id="11268" name="Picture 4" descr="http://elogbook/eLogbook/attach_reader?attach_id=1404300"/>
          <p:cNvPicPr>
            <a:picLocks noChangeAspect="1" noChangeArrowheads="1"/>
          </p:cNvPicPr>
          <p:nvPr/>
        </p:nvPicPr>
        <p:blipFill rotWithShape="1">
          <a:blip r:embed="rId2">
            <a:extLst>
              <a:ext uri="{28A0092B-C50C-407E-A947-70E740481C1C}">
                <a14:useLocalDpi xmlns:a14="http://schemas.microsoft.com/office/drawing/2010/main" val="0"/>
              </a:ext>
            </a:extLst>
          </a:blip>
          <a:srcRect l="10251" t="14365" r="8396" b="6491"/>
          <a:stretch/>
        </p:blipFill>
        <p:spPr bwMode="auto">
          <a:xfrm>
            <a:off x="-1730" y="1556792"/>
            <a:ext cx="9144000" cy="317401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0" y="5802352"/>
            <a:ext cx="6054414" cy="369332"/>
          </a:xfrm>
          <a:prstGeom prst="rect">
            <a:avLst/>
          </a:prstGeom>
          <a:noFill/>
        </p:spPr>
        <p:txBody>
          <a:bodyPr wrap="none" rtlCol="0">
            <a:spAutoFit/>
          </a:bodyPr>
          <a:lstStyle/>
          <a:p>
            <a:pPr marL="285750" indent="-285750">
              <a:buFont typeface="Arial" panose="020B0604020202020204" pitchFamily="34" charset="0"/>
              <a:buChar char="•"/>
            </a:pPr>
            <a:r>
              <a:rPr lang="en-GB" dirty="0" smtClean="0"/>
              <a:t>Correlation becomes anti-correlation as we change the gain.</a:t>
            </a:r>
            <a:endParaRPr lang="en-GB" dirty="0"/>
          </a:p>
        </p:txBody>
      </p:sp>
      <p:sp>
        <p:nvSpPr>
          <p:cNvPr id="5" name="Date Placeholder 4"/>
          <p:cNvSpPr>
            <a:spLocks noGrp="1"/>
          </p:cNvSpPr>
          <p:nvPr>
            <p:ph type="dt" sz="half" idx="10"/>
          </p:nvPr>
        </p:nvSpPr>
        <p:spPr/>
        <p:txBody>
          <a:bodyPr/>
          <a:lstStyle/>
          <a:p>
            <a:fld id="{022ACC08-0E61-47F3-A7CC-10A76D0E73CE}" type="datetime1">
              <a:rPr lang="en-GB" smtClean="0"/>
              <a:t>22/12/2014</a:t>
            </a:fld>
            <a:endParaRPr lang="en-GB" dirty="0"/>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40</a:t>
            </a:fld>
            <a:endParaRPr lang="en-GB"/>
          </a:p>
        </p:txBody>
      </p:sp>
      <p:sp>
        <p:nvSpPr>
          <p:cNvPr id="3" name="TextBox 2"/>
          <p:cNvSpPr txBox="1"/>
          <p:nvPr/>
        </p:nvSpPr>
        <p:spPr>
          <a:xfrm>
            <a:off x="539552" y="4730802"/>
            <a:ext cx="489236" cy="369332"/>
          </a:xfrm>
          <a:prstGeom prst="rect">
            <a:avLst/>
          </a:prstGeom>
          <a:noFill/>
        </p:spPr>
        <p:txBody>
          <a:bodyPr wrap="none" rtlCol="0">
            <a:spAutoFit/>
          </a:bodyPr>
          <a:lstStyle/>
          <a:p>
            <a:r>
              <a:rPr lang="en-GB" dirty="0" smtClean="0"/>
              <a:t>-20</a:t>
            </a:r>
            <a:endParaRPr lang="en-GB" dirty="0"/>
          </a:p>
        </p:txBody>
      </p:sp>
      <p:sp>
        <p:nvSpPr>
          <p:cNvPr id="9" name="TextBox 8"/>
          <p:cNvSpPr txBox="1"/>
          <p:nvPr/>
        </p:nvSpPr>
        <p:spPr>
          <a:xfrm>
            <a:off x="1778508" y="4730802"/>
            <a:ext cx="489236" cy="369332"/>
          </a:xfrm>
          <a:prstGeom prst="rect">
            <a:avLst/>
          </a:prstGeom>
          <a:noFill/>
        </p:spPr>
        <p:txBody>
          <a:bodyPr wrap="none" rtlCol="0">
            <a:spAutoFit/>
          </a:bodyPr>
          <a:lstStyle/>
          <a:p>
            <a:r>
              <a:rPr lang="en-GB" dirty="0" smtClean="0"/>
              <a:t>-40</a:t>
            </a:r>
            <a:endParaRPr lang="en-GB" dirty="0"/>
          </a:p>
        </p:txBody>
      </p:sp>
      <p:sp>
        <p:nvSpPr>
          <p:cNvPr id="10" name="TextBox 9"/>
          <p:cNvSpPr txBox="1"/>
          <p:nvPr/>
        </p:nvSpPr>
        <p:spPr>
          <a:xfrm>
            <a:off x="3059832" y="4730802"/>
            <a:ext cx="489236" cy="369332"/>
          </a:xfrm>
          <a:prstGeom prst="rect">
            <a:avLst/>
          </a:prstGeom>
          <a:noFill/>
        </p:spPr>
        <p:txBody>
          <a:bodyPr wrap="none" rtlCol="0">
            <a:spAutoFit/>
          </a:bodyPr>
          <a:lstStyle/>
          <a:p>
            <a:r>
              <a:rPr lang="en-GB" dirty="0" smtClean="0"/>
              <a:t>-63</a:t>
            </a:r>
            <a:endParaRPr lang="en-GB" dirty="0"/>
          </a:p>
        </p:txBody>
      </p:sp>
      <p:sp>
        <p:nvSpPr>
          <p:cNvPr id="11" name="TextBox 10"/>
          <p:cNvSpPr txBox="1"/>
          <p:nvPr/>
        </p:nvSpPr>
        <p:spPr>
          <a:xfrm>
            <a:off x="4486338" y="4730802"/>
            <a:ext cx="301686" cy="369332"/>
          </a:xfrm>
          <a:prstGeom prst="rect">
            <a:avLst/>
          </a:prstGeom>
          <a:noFill/>
        </p:spPr>
        <p:txBody>
          <a:bodyPr wrap="none" rtlCol="0">
            <a:spAutoFit/>
          </a:bodyPr>
          <a:lstStyle/>
          <a:p>
            <a:r>
              <a:rPr lang="en-GB" dirty="0" smtClean="0"/>
              <a:t>0</a:t>
            </a:r>
            <a:endParaRPr lang="en-GB" dirty="0"/>
          </a:p>
        </p:txBody>
      </p:sp>
      <p:sp>
        <p:nvSpPr>
          <p:cNvPr id="12" name="TextBox 11"/>
          <p:cNvSpPr txBox="1"/>
          <p:nvPr/>
        </p:nvSpPr>
        <p:spPr>
          <a:xfrm>
            <a:off x="5580112" y="4773615"/>
            <a:ext cx="534121" cy="369332"/>
          </a:xfrm>
          <a:prstGeom prst="rect">
            <a:avLst/>
          </a:prstGeom>
          <a:noFill/>
        </p:spPr>
        <p:txBody>
          <a:bodyPr wrap="none" rtlCol="0">
            <a:spAutoFit/>
          </a:bodyPr>
          <a:lstStyle/>
          <a:p>
            <a:r>
              <a:rPr lang="en-GB" dirty="0" smtClean="0"/>
              <a:t>+20</a:t>
            </a:r>
            <a:endParaRPr lang="en-GB" dirty="0"/>
          </a:p>
        </p:txBody>
      </p:sp>
      <p:sp>
        <p:nvSpPr>
          <p:cNvPr id="13" name="TextBox 12"/>
          <p:cNvSpPr txBox="1"/>
          <p:nvPr/>
        </p:nvSpPr>
        <p:spPr>
          <a:xfrm>
            <a:off x="6861436" y="4773615"/>
            <a:ext cx="534121" cy="369332"/>
          </a:xfrm>
          <a:prstGeom prst="rect">
            <a:avLst/>
          </a:prstGeom>
          <a:noFill/>
        </p:spPr>
        <p:txBody>
          <a:bodyPr wrap="none" rtlCol="0">
            <a:spAutoFit/>
          </a:bodyPr>
          <a:lstStyle/>
          <a:p>
            <a:r>
              <a:rPr lang="en-GB" dirty="0" smtClean="0"/>
              <a:t>+40</a:t>
            </a:r>
            <a:endParaRPr lang="en-GB" dirty="0"/>
          </a:p>
        </p:txBody>
      </p:sp>
      <p:sp>
        <p:nvSpPr>
          <p:cNvPr id="14" name="TextBox 13"/>
          <p:cNvSpPr txBox="1"/>
          <p:nvPr/>
        </p:nvSpPr>
        <p:spPr>
          <a:xfrm>
            <a:off x="8180785" y="4773615"/>
            <a:ext cx="534121" cy="369332"/>
          </a:xfrm>
          <a:prstGeom prst="rect">
            <a:avLst/>
          </a:prstGeom>
          <a:noFill/>
        </p:spPr>
        <p:txBody>
          <a:bodyPr wrap="none" rtlCol="0">
            <a:spAutoFit/>
          </a:bodyPr>
          <a:lstStyle/>
          <a:p>
            <a:r>
              <a:rPr lang="en-GB" dirty="0" smtClean="0"/>
              <a:t>+63</a:t>
            </a:r>
            <a:endParaRPr lang="en-GB" dirty="0"/>
          </a:p>
        </p:txBody>
      </p:sp>
      <p:sp>
        <p:nvSpPr>
          <p:cNvPr id="8" name="TextBox 7"/>
          <p:cNvSpPr txBox="1"/>
          <p:nvPr/>
        </p:nvSpPr>
        <p:spPr>
          <a:xfrm>
            <a:off x="4314381" y="5007801"/>
            <a:ext cx="670376" cy="369332"/>
          </a:xfrm>
          <a:prstGeom prst="rect">
            <a:avLst/>
          </a:prstGeom>
          <a:noFill/>
        </p:spPr>
        <p:txBody>
          <a:bodyPr wrap="none" rtlCol="0">
            <a:spAutoFit/>
          </a:bodyPr>
          <a:lstStyle/>
          <a:p>
            <a:r>
              <a:rPr lang="en-GB" dirty="0" smtClean="0"/>
              <a:t>GAIN</a:t>
            </a:r>
            <a:endParaRPr lang="en-GB" dirty="0"/>
          </a:p>
        </p:txBody>
      </p:sp>
    </p:spTree>
    <p:extLst>
      <p:ext uri="{BB962C8B-B14F-4D97-AF65-F5344CB8AC3E}">
        <p14:creationId xmlns:p14="http://schemas.microsoft.com/office/powerpoint/2010/main" val="4963070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94846"/>
            <a:ext cx="8615716" cy="616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ate Placeholder 8"/>
          <p:cNvSpPr>
            <a:spLocks noGrp="1"/>
          </p:cNvSpPr>
          <p:nvPr>
            <p:ph type="dt" sz="half" idx="10"/>
          </p:nvPr>
        </p:nvSpPr>
        <p:spPr/>
        <p:txBody>
          <a:bodyPr/>
          <a:lstStyle/>
          <a:p>
            <a:fld id="{EBBE96BD-3D22-460E-87D4-5F28010560A1}" type="datetime1">
              <a:rPr lang="en-GB" smtClean="0"/>
              <a:t>22/12/2014</a:t>
            </a:fld>
            <a:endParaRPr lang="en-GB"/>
          </a:p>
        </p:txBody>
      </p:sp>
      <p:sp>
        <p:nvSpPr>
          <p:cNvPr id="10" name="Footer Placeholder 9"/>
          <p:cNvSpPr>
            <a:spLocks noGrp="1"/>
          </p:cNvSpPr>
          <p:nvPr>
            <p:ph type="ftr" sz="quarter" idx="11"/>
          </p:nvPr>
        </p:nvSpPr>
        <p:spPr/>
        <p:txBody>
          <a:bodyPr/>
          <a:lstStyle/>
          <a:p>
            <a:r>
              <a:rPr lang="en-GB" smtClean="0"/>
              <a:t>FONT Meeting PFF Update</a:t>
            </a:r>
            <a:endParaRPr lang="en-GB"/>
          </a:p>
        </p:txBody>
      </p:sp>
      <p:sp>
        <p:nvSpPr>
          <p:cNvPr id="11" name="Slide Number Placeholder 10"/>
          <p:cNvSpPr>
            <a:spLocks noGrp="1"/>
          </p:cNvSpPr>
          <p:nvPr>
            <p:ph type="sldNum" sz="quarter" idx="12"/>
          </p:nvPr>
        </p:nvSpPr>
        <p:spPr/>
        <p:txBody>
          <a:bodyPr/>
          <a:lstStyle/>
          <a:p>
            <a:fld id="{2C400E9A-B8F3-43AB-86EF-682B1B7FE67D}" type="slidenum">
              <a:rPr lang="en-GB" smtClean="0"/>
              <a:t>41</a:t>
            </a:fld>
            <a:endParaRPr lang="en-GB"/>
          </a:p>
        </p:txBody>
      </p:sp>
    </p:spTree>
    <p:extLst>
      <p:ext uri="{BB962C8B-B14F-4D97-AF65-F5344CB8AC3E}">
        <p14:creationId xmlns:p14="http://schemas.microsoft.com/office/powerpoint/2010/main" val="9766577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4624"/>
            <a:ext cx="8543928" cy="6356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21038410-C88E-4E27-8D08-66682E0DE551}"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42</a:t>
            </a:fld>
            <a:endParaRPr lang="en-GB"/>
          </a:p>
        </p:txBody>
      </p:sp>
    </p:spTree>
    <p:extLst>
      <p:ext uri="{BB962C8B-B14F-4D97-AF65-F5344CB8AC3E}">
        <p14:creationId xmlns:p14="http://schemas.microsoft.com/office/powerpoint/2010/main" val="41025163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Gain Scan Results Table</a:t>
            </a:r>
            <a:endParaRPr lang="en-GB" dirty="0"/>
          </a:p>
        </p:txBody>
      </p:sp>
      <p:sp>
        <p:nvSpPr>
          <p:cNvPr id="3" name="Content Placeholder 2"/>
          <p:cNvSpPr>
            <a:spLocks noGrp="1"/>
          </p:cNvSpPr>
          <p:nvPr>
            <p:ph idx="1"/>
          </p:nvPr>
        </p:nvSpPr>
        <p:spPr>
          <a:xfrm>
            <a:off x="457200" y="4077072"/>
            <a:ext cx="8229600" cy="2049091"/>
          </a:xfrm>
        </p:spPr>
        <p:txBody>
          <a:bodyPr>
            <a:normAutofit/>
          </a:bodyPr>
          <a:lstStyle/>
          <a:p>
            <a:r>
              <a:rPr lang="en-GB" sz="2000" dirty="0" smtClean="0"/>
              <a:t>~45% reduction in jitter with a gain of +40 and removal of correlation.</a:t>
            </a:r>
          </a:p>
          <a:p>
            <a:r>
              <a:rPr lang="en-GB" sz="2000" dirty="0" smtClean="0"/>
              <a:t>My only slight concern would be whether it’s too good to be true considering how weak the correlation is with 0 gain.</a:t>
            </a:r>
            <a:endParaRPr lang="en-GB" sz="2000" dirty="0"/>
          </a:p>
        </p:txBody>
      </p:sp>
      <p:graphicFrame>
        <p:nvGraphicFramePr>
          <p:cNvPr id="4" name="Content Placeholder 4"/>
          <p:cNvGraphicFramePr>
            <a:graphicFrameLocks/>
          </p:cNvGraphicFramePr>
          <p:nvPr>
            <p:extLst>
              <p:ext uri="{D42A27DB-BD31-4B8C-83A1-F6EECF244321}">
                <p14:modId xmlns:p14="http://schemas.microsoft.com/office/powerpoint/2010/main" val="3782474337"/>
              </p:ext>
            </p:extLst>
          </p:nvPr>
        </p:nvGraphicFramePr>
        <p:xfrm>
          <a:off x="2627784" y="1268760"/>
          <a:ext cx="3672408" cy="2706216"/>
        </p:xfrm>
        <a:graphic>
          <a:graphicData uri="http://schemas.openxmlformats.org/drawingml/2006/table">
            <a:tbl>
              <a:tblPr/>
              <a:tblGrid>
                <a:gridCol w="1224136"/>
                <a:gridCol w="1224136"/>
                <a:gridCol w="1224136"/>
              </a:tblGrid>
              <a:tr h="338277">
                <a:tc>
                  <a:txBody>
                    <a:bodyPr/>
                    <a:lstStyle/>
                    <a:p>
                      <a:pPr algn="ctr" fontAlgn="b"/>
                      <a:r>
                        <a:rPr lang="en-GB" sz="1600" b="1" i="0" u="none" strike="noStrike" dirty="0">
                          <a:solidFill>
                            <a:srgbClr val="000000"/>
                          </a:solidFill>
                          <a:effectLst/>
                          <a:latin typeface="Calibri"/>
                        </a:rPr>
                        <a:t>Gain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a:solidFill>
                            <a:srgbClr val="000000"/>
                          </a:solidFill>
                          <a:effectLst/>
                          <a:latin typeface="Calibri"/>
                        </a:rPr>
                        <a:t>STD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a:solidFill>
                            <a:srgbClr val="000000"/>
                          </a:solidFill>
                          <a:effectLst/>
                          <a:latin typeface="Calibri"/>
                        </a:rPr>
                        <a:t>CORR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725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649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577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506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dirty="0" smtClean="0">
                          <a:solidFill>
                            <a:srgbClr val="000000"/>
                          </a:solidFill>
                          <a:effectLst/>
                          <a:latin typeface="Calibri"/>
                        </a:rPr>
                        <a:t>+20</a:t>
                      </a:r>
                      <a:endParaRPr lang="en-GB" sz="16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438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dirty="0" smtClean="0">
                          <a:solidFill>
                            <a:srgbClr val="000000"/>
                          </a:solidFill>
                          <a:effectLst/>
                          <a:latin typeface="Calibri"/>
                        </a:rPr>
                        <a:t>+40</a:t>
                      </a:r>
                      <a:endParaRPr lang="en-GB" sz="16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404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dirty="0" smtClean="0">
                          <a:solidFill>
                            <a:srgbClr val="000000"/>
                          </a:solidFill>
                          <a:effectLst/>
                          <a:latin typeface="Calibri"/>
                        </a:rPr>
                        <a:t>+63</a:t>
                      </a:r>
                      <a:endParaRPr lang="en-GB" sz="16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-0.28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Date Placeholder 4"/>
          <p:cNvSpPr>
            <a:spLocks noGrp="1"/>
          </p:cNvSpPr>
          <p:nvPr>
            <p:ph type="dt" sz="half" idx="10"/>
          </p:nvPr>
        </p:nvSpPr>
        <p:spPr/>
        <p:txBody>
          <a:bodyPr/>
          <a:lstStyle/>
          <a:p>
            <a:fld id="{1F048A07-8441-486B-A278-DE6B0B598EDD}"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PFF Update</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43</a:t>
            </a:fld>
            <a:endParaRPr lang="en-GB"/>
          </a:p>
        </p:txBody>
      </p:sp>
    </p:spTree>
    <p:extLst>
      <p:ext uri="{BB962C8B-B14F-4D97-AF65-F5344CB8AC3E}">
        <p14:creationId xmlns:p14="http://schemas.microsoft.com/office/powerpoint/2010/main" val="31480608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411"/>
            <a:ext cx="8229600" cy="1143000"/>
          </a:xfrm>
        </p:spPr>
        <p:txBody>
          <a:bodyPr/>
          <a:lstStyle/>
          <a:p>
            <a:r>
              <a:rPr lang="en-GB" dirty="0" smtClean="0"/>
              <a:t>Wiggling Phase of Klystrons</a:t>
            </a:r>
            <a:endParaRPr lang="en-GB" dirty="0"/>
          </a:p>
        </p:txBody>
      </p:sp>
      <p:sp>
        <p:nvSpPr>
          <p:cNvPr id="3" name="Content Placeholder 2"/>
          <p:cNvSpPr>
            <a:spLocks noGrp="1"/>
          </p:cNvSpPr>
          <p:nvPr>
            <p:ph idx="1"/>
          </p:nvPr>
        </p:nvSpPr>
        <p:spPr>
          <a:xfrm>
            <a:off x="457200" y="1052736"/>
            <a:ext cx="8229600" cy="4525963"/>
          </a:xfrm>
        </p:spPr>
        <p:txBody>
          <a:bodyPr>
            <a:noAutofit/>
          </a:bodyPr>
          <a:lstStyle/>
          <a:p>
            <a:r>
              <a:rPr lang="en-GB" sz="2400" dirty="0" smtClean="0"/>
              <a:t>Various tests wiggling the phase of one or both of the first two klystrons in an attempt to create a correlated phase jitter.</a:t>
            </a:r>
            <a:endParaRPr lang="en-GB" sz="2400" dirty="0"/>
          </a:p>
          <a:p>
            <a:endParaRPr lang="en-GB" sz="2400" dirty="0" smtClean="0"/>
          </a:p>
          <a:p>
            <a:r>
              <a:rPr lang="en-GB" sz="2400" dirty="0" smtClean="0"/>
              <a:t>One example shown in the following slides: 2</a:t>
            </a:r>
            <a:r>
              <a:rPr lang="en-GB" sz="2400" baseline="30000" dirty="0" smtClean="0"/>
              <a:t>nd</a:t>
            </a:r>
            <a:r>
              <a:rPr lang="en-GB" sz="2400" dirty="0" smtClean="0"/>
              <a:t> Klystron (MKS-3) waveform (within the pulse) wiggled with time.</a:t>
            </a:r>
          </a:p>
          <a:p>
            <a:endParaRPr lang="en-GB" sz="2400" dirty="0"/>
          </a:p>
          <a:p>
            <a:r>
              <a:rPr lang="en-GB" sz="2400" dirty="0" smtClean="0"/>
              <a:t>Similar to animation but we used a saw tooth rather than a sine offset.</a:t>
            </a:r>
          </a:p>
        </p:txBody>
      </p:sp>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44</a:t>
            </a:fld>
            <a:endParaRPr lang="en-GB"/>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1204" y="4149042"/>
            <a:ext cx="2981591" cy="2236193"/>
          </a:xfrm>
          <a:prstGeom prst="rect">
            <a:avLst/>
          </a:prstGeom>
        </p:spPr>
      </p:pic>
    </p:spTree>
    <p:extLst>
      <p:ext uri="{BB962C8B-B14F-4D97-AF65-F5344CB8AC3E}">
        <p14:creationId xmlns:p14="http://schemas.microsoft.com/office/powerpoint/2010/main" val="16675530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Wiggle Along 3: Phase Jitter</a:t>
            </a:r>
            <a:endParaRPr lang="en-GB" dirty="0"/>
          </a:p>
        </p:txBody>
      </p:sp>
      <p:pic>
        <p:nvPicPr>
          <p:cNvPr id="8" name="Content Placeholder 7"/>
          <p:cNvPicPr>
            <a:picLocks noGrp="1" noChangeAspect="1"/>
          </p:cNvPicPr>
          <p:nvPr>
            <p:ph idx="1"/>
          </p:nvPr>
        </p:nvPicPr>
        <p:blipFill rotWithShape="1">
          <a:blip r:embed="rId2">
            <a:extLst>
              <a:ext uri="{28A0092B-C50C-407E-A947-70E740481C1C}">
                <a14:useLocalDpi xmlns:a14="http://schemas.microsoft.com/office/drawing/2010/main" val="0"/>
              </a:ext>
            </a:extLst>
          </a:blip>
          <a:srcRect l="7481" t="9651" r="1423" b="6025"/>
          <a:stretch/>
        </p:blipFill>
        <p:spPr>
          <a:xfrm>
            <a:off x="1220514" y="1550737"/>
            <a:ext cx="6814350" cy="4805613"/>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45</a:t>
            </a:fld>
            <a:endParaRPr lang="en-GB"/>
          </a:p>
        </p:txBody>
      </p:sp>
      <p:cxnSp>
        <p:nvCxnSpPr>
          <p:cNvPr id="11" name="Straight Connector 10"/>
          <p:cNvCxnSpPr/>
          <p:nvPr/>
        </p:nvCxnSpPr>
        <p:spPr>
          <a:xfrm>
            <a:off x="4139952" y="1988840"/>
            <a:ext cx="0" cy="4104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28184" y="2636912"/>
            <a:ext cx="0" cy="34563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649382" y="5446965"/>
            <a:ext cx="1277495" cy="646331"/>
          </a:xfrm>
          <a:prstGeom prst="rect">
            <a:avLst/>
          </a:prstGeom>
          <a:noFill/>
        </p:spPr>
        <p:txBody>
          <a:bodyPr wrap="square" rtlCol="0">
            <a:spAutoFit/>
          </a:bodyPr>
          <a:lstStyle/>
          <a:p>
            <a:pPr algn="ctr"/>
            <a:r>
              <a:rPr lang="en-GB" dirty="0" smtClean="0"/>
              <a:t>Correction region</a:t>
            </a:r>
            <a:endParaRPr lang="en-GB" dirty="0"/>
          </a:p>
        </p:txBody>
      </p:sp>
      <p:cxnSp>
        <p:nvCxnSpPr>
          <p:cNvPr id="17" name="Straight Arrow Connector 16"/>
          <p:cNvCxnSpPr/>
          <p:nvPr/>
        </p:nvCxnSpPr>
        <p:spPr>
          <a:xfrm flipH="1">
            <a:off x="4139952" y="5805264"/>
            <a:ext cx="48773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3"/>
          </p:cNvCxnSpPr>
          <p:nvPr/>
        </p:nvCxnSpPr>
        <p:spPr>
          <a:xfrm flipV="1">
            <a:off x="5926877" y="5770130"/>
            <a:ext cx="30130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108567" y="2132856"/>
            <a:ext cx="926866" cy="369332"/>
          </a:xfrm>
          <a:prstGeom prst="rect">
            <a:avLst/>
          </a:prstGeom>
          <a:noFill/>
        </p:spPr>
        <p:txBody>
          <a:bodyPr wrap="square" rtlCol="0">
            <a:spAutoFit/>
          </a:bodyPr>
          <a:lstStyle/>
          <a:p>
            <a:r>
              <a:rPr lang="en-GB" dirty="0" smtClean="0"/>
              <a:t>1</a:t>
            </a:r>
            <a:r>
              <a:rPr lang="en-GB" baseline="30000" dirty="0" smtClean="0"/>
              <a:t>st</a:t>
            </a:r>
            <a:r>
              <a:rPr lang="en-GB" dirty="0" smtClean="0"/>
              <a:t> Peak</a:t>
            </a:r>
            <a:endParaRPr lang="en-GB" dirty="0"/>
          </a:p>
        </p:txBody>
      </p:sp>
      <p:sp>
        <p:nvSpPr>
          <p:cNvPr id="21" name="TextBox 20"/>
          <p:cNvSpPr txBox="1"/>
          <p:nvPr/>
        </p:nvSpPr>
        <p:spPr>
          <a:xfrm>
            <a:off x="4709420" y="2646204"/>
            <a:ext cx="1014708" cy="369332"/>
          </a:xfrm>
          <a:prstGeom prst="rect">
            <a:avLst/>
          </a:prstGeom>
          <a:noFill/>
        </p:spPr>
        <p:txBody>
          <a:bodyPr wrap="square" rtlCol="0">
            <a:spAutoFit/>
          </a:bodyPr>
          <a:lstStyle/>
          <a:p>
            <a:r>
              <a:rPr lang="en-GB" dirty="0" smtClean="0"/>
              <a:t>2</a:t>
            </a:r>
            <a:r>
              <a:rPr lang="en-GB" baseline="30000" dirty="0" smtClean="0"/>
              <a:t>nd</a:t>
            </a:r>
            <a:r>
              <a:rPr lang="en-GB" dirty="0" smtClean="0"/>
              <a:t> Peak</a:t>
            </a:r>
            <a:endParaRPr lang="en-GB" dirty="0"/>
          </a:p>
        </p:txBody>
      </p:sp>
      <p:sp>
        <p:nvSpPr>
          <p:cNvPr id="22" name="TextBox 21"/>
          <p:cNvSpPr txBox="1"/>
          <p:nvPr/>
        </p:nvSpPr>
        <p:spPr>
          <a:xfrm>
            <a:off x="5724128" y="2742908"/>
            <a:ext cx="1014708" cy="369332"/>
          </a:xfrm>
          <a:prstGeom prst="rect">
            <a:avLst/>
          </a:prstGeom>
          <a:noFill/>
        </p:spPr>
        <p:txBody>
          <a:bodyPr wrap="square" rtlCol="0">
            <a:spAutoFit/>
          </a:bodyPr>
          <a:lstStyle/>
          <a:p>
            <a:r>
              <a:rPr lang="en-GB" dirty="0" smtClean="0"/>
              <a:t>3</a:t>
            </a:r>
            <a:r>
              <a:rPr lang="en-GB" baseline="30000" dirty="0" smtClean="0"/>
              <a:t>rd</a:t>
            </a:r>
            <a:r>
              <a:rPr lang="en-GB" dirty="0" smtClean="0"/>
              <a:t> Peak</a:t>
            </a:r>
            <a:endParaRPr lang="en-GB" dirty="0"/>
          </a:p>
        </p:txBody>
      </p:sp>
    </p:spTree>
    <p:extLst>
      <p:ext uri="{BB962C8B-B14F-4D97-AF65-F5344CB8AC3E}">
        <p14:creationId xmlns:p14="http://schemas.microsoft.com/office/powerpoint/2010/main" val="30788993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1</a:t>
            </a:r>
            <a:r>
              <a:rPr lang="en-GB" baseline="30000" dirty="0" smtClean="0"/>
              <a:t>st</a:t>
            </a:r>
            <a:r>
              <a:rPr lang="en-GB" dirty="0" smtClean="0"/>
              <a:t> Corrected Peak</a:t>
            </a:r>
            <a:endParaRPr lang="en-GB"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1876" t="16865" r="8876" b="3767"/>
          <a:stretch/>
        </p:blipFill>
        <p:spPr>
          <a:xfrm>
            <a:off x="-508" y="2361767"/>
            <a:ext cx="9144508" cy="3227473"/>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46</a:t>
            </a:fld>
            <a:endParaRPr lang="en-GB"/>
          </a:p>
        </p:txBody>
      </p:sp>
    </p:spTree>
    <p:extLst>
      <p:ext uri="{BB962C8B-B14F-4D97-AF65-F5344CB8AC3E}">
        <p14:creationId xmlns:p14="http://schemas.microsoft.com/office/powerpoint/2010/main" val="12829399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Correlation: 1</a:t>
            </a:r>
            <a:r>
              <a:rPr lang="en-GB" baseline="30000" dirty="0" smtClean="0"/>
              <a:t>st</a:t>
            </a:r>
            <a:r>
              <a:rPr lang="en-GB" dirty="0" smtClean="0"/>
              <a:t> Corrected Peak</a:t>
            </a:r>
            <a:endParaRPr lang="en-GB"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8876" t="15848" r="8001" b="3334"/>
          <a:stretch/>
        </p:blipFill>
        <p:spPr>
          <a:xfrm>
            <a:off x="0" y="2276872"/>
            <a:ext cx="9144000" cy="3528392"/>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47</a:t>
            </a:fld>
            <a:endParaRPr lang="en-GB"/>
          </a:p>
        </p:txBody>
      </p:sp>
    </p:spTree>
    <p:extLst>
      <p:ext uri="{BB962C8B-B14F-4D97-AF65-F5344CB8AC3E}">
        <p14:creationId xmlns:p14="http://schemas.microsoft.com/office/powerpoint/2010/main" val="37907976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2</a:t>
            </a:r>
            <a:r>
              <a:rPr lang="en-GB" baseline="30000" dirty="0" smtClean="0"/>
              <a:t>nd</a:t>
            </a:r>
            <a:r>
              <a:rPr lang="en-GB" dirty="0" smtClean="0"/>
              <a:t> Corrected Peak</a:t>
            </a:r>
            <a:endParaRPr lang="en-GB"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3626" t="17637" r="8875" b="5198"/>
          <a:stretch/>
        </p:blipFill>
        <p:spPr>
          <a:xfrm>
            <a:off x="35496" y="2365259"/>
            <a:ext cx="9036496" cy="3162773"/>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48</a:t>
            </a:fld>
            <a:endParaRPr lang="en-GB"/>
          </a:p>
        </p:txBody>
      </p:sp>
    </p:spTree>
    <p:extLst>
      <p:ext uri="{BB962C8B-B14F-4D97-AF65-F5344CB8AC3E}">
        <p14:creationId xmlns:p14="http://schemas.microsoft.com/office/powerpoint/2010/main" val="2880045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Correlation: 2</a:t>
            </a:r>
            <a:r>
              <a:rPr lang="en-GB" baseline="30000" dirty="0" smtClean="0"/>
              <a:t>nd</a:t>
            </a:r>
            <a:r>
              <a:rPr lang="en-GB" dirty="0" smtClean="0"/>
              <a:t> Corrected Peak</a:t>
            </a:r>
            <a:endParaRPr lang="en-GB" dirty="0"/>
          </a:p>
        </p:txBody>
      </p:sp>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49</a:t>
            </a:fld>
            <a:endParaRPr lang="en-GB"/>
          </a:p>
        </p:txBody>
      </p:sp>
      <p:pic>
        <p:nvPicPr>
          <p:cNvPr id="9" name="Content Placeholder 8"/>
          <p:cNvPicPr>
            <a:picLocks noGrp="1" noChangeAspect="1"/>
          </p:cNvPicPr>
          <p:nvPr>
            <p:ph idx="1"/>
          </p:nvPr>
        </p:nvPicPr>
        <p:blipFill rotWithShape="1">
          <a:blip r:embed="rId2">
            <a:extLst>
              <a:ext uri="{28A0092B-C50C-407E-A947-70E740481C1C}">
                <a14:useLocalDpi xmlns:a14="http://schemas.microsoft.com/office/drawing/2010/main" val="0"/>
              </a:ext>
            </a:extLst>
          </a:blip>
          <a:srcRect l="8876" t="14660" r="8001" b="1562"/>
          <a:stretch/>
        </p:blipFill>
        <p:spPr>
          <a:xfrm>
            <a:off x="0" y="2262674"/>
            <a:ext cx="9144000" cy="3657600"/>
          </a:xfrm>
        </p:spPr>
      </p:pic>
    </p:spTree>
    <p:extLst>
      <p:ext uri="{BB962C8B-B14F-4D97-AF65-F5344CB8AC3E}">
        <p14:creationId xmlns:p14="http://schemas.microsoft.com/office/powerpoint/2010/main" val="3670352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27584" y="3284984"/>
            <a:ext cx="7859216" cy="1800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116632"/>
            <a:ext cx="8229600" cy="1143000"/>
          </a:xfrm>
        </p:spPr>
        <p:txBody>
          <a:bodyPr>
            <a:normAutofit/>
          </a:bodyPr>
          <a:lstStyle/>
          <a:p>
            <a:r>
              <a:rPr lang="en-GB" dirty="0" smtClean="0"/>
              <a:t>Quick Overview of Tests December</a:t>
            </a:r>
            <a:endParaRPr lang="en-GB" dirty="0"/>
          </a:p>
        </p:txBody>
      </p:sp>
      <p:sp>
        <p:nvSpPr>
          <p:cNvPr id="3" name="Content Placeholder 2"/>
          <p:cNvSpPr>
            <a:spLocks noGrp="1"/>
          </p:cNvSpPr>
          <p:nvPr>
            <p:ph idx="1"/>
          </p:nvPr>
        </p:nvSpPr>
        <p:spPr>
          <a:xfrm>
            <a:off x="457200" y="1196752"/>
            <a:ext cx="8229600" cy="5184576"/>
          </a:xfrm>
        </p:spPr>
        <p:txBody>
          <a:bodyPr>
            <a:normAutofit/>
          </a:bodyPr>
          <a:lstStyle/>
          <a:p>
            <a:r>
              <a:rPr lang="en-GB" sz="2400" dirty="0" smtClean="0"/>
              <a:t>4</a:t>
            </a:r>
            <a:r>
              <a:rPr lang="en-GB" sz="2400" baseline="30000" dirty="0" smtClean="0"/>
              <a:t>th</a:t>
            </a:r>
            <a:r>
              <a:rPr lang="en-GB" sz="2400" dirty="0" smtClean="0"/>
              <a:t> Dec: Beam setup, orbit closure from kicks. Data taking from FONT5 board with all phase signals attached.</a:t>
            </a:r>
          </a:p>
          <a:p>
            <a:r>
              <a:rPr lang="en-GB" sz="2400" dirty="0" smtClean="0"/>
              <a:t>5</a:t>
            </a:r>
            <a:r>
              <a:rPr lang="en-GB" sz="2400" baseline="30000" dirty="0" smtClean="0"/>
              <a:t>th</a:t>
            </a:r>
            <a:r>
              <a:rPr lang="en-GB" sz="2400" dirty="0" smtClean="0"/>
              <a:t> Dec: </a:t>
            </a:r>
            <a:r>
              <a:rPr lang="en-GB" sz="2400" dirty="0" err="1" smtClean="0"/>
              <a:t>Feedforward</a:t>
            </a:r>
            <a:r>
              <a:rPr lang="en-GB" sz="2400" dirty="0" smtClean="0"/>
              <a:t> applied to only one kicker, response in BPMs. R56 tests.</a:t>
            </a:r>
          </a:p>
          <a:p>
            <a:r>
              <a:rPr lang="en-GB" sz="2400" dirty="0" smtClean="0"/>
              <a:t>10</a:t>
            </a:r>
            <a:r>
              <a:rPr lang="en-GB" sz="2400" baseline="30000" dirty="0" smtClean="0"/>
              <a:t>th</a:t>
            </a:r>
            <a:r>
              <a:rPr lang="en-GB" sz="2400" dirty="0" smtClean="0"/>
              <a:t> Dec: Kicker timing tests. Feedforward tests with gain </a:t>
            </a:r>
            <a:r>
              <a:rPr lang="en-GB" sz="2400" dirty="0" smtClean="0"/>
              <a:t>scan.</a:t>
            </a:r>
            <a:endParaRPr lang="en-GB" sz="2400" dirty="0" smtClean="0"/>
          </a:p>
          <a:p>
            <a:r>
              <a:rPr lang="en-GB" sz="2400" dirty="0" smtClean="0"/>
              <a:t>11</a:t>
            </a:r>
            <a:r>
              <a:rPr lang="en-GB" sz="2400" baseline="30000" dirty="0" smtClean="0"/>
              <a:t>th</a:t>
            </a:r>
            <a:r>
              <a:rPr lang="en-GB" sz="2400" dirty="0" smtClean="0"/>
              <a:t> </a:t>
            </a:r>
            <a:r>
              <a:rPr lang="en-GB" sz="2400" dirty="0" smtClean="0"/>
              <a:t>-12</a:t>
            </a:r>
            <a:r>
              <a:rPr lang="en-GB" sz="2400" baseline="30000" dirty="0" smtClean="0"/>
              <a:t>th</a:t>
            </a:r>
            <a:r>
              <a:rPr lang="en-GB" sz="2400" dirty="0" smtClean="0"/>
              <a:t> Dec</a:t>
            </a:r>
            <a:r>
              <a:rPr lang="en-GB" sz="2400" dirty="0" smtClean="0"/>
              <a:t>: FF whilst </a:t>
            </a:r>
            <a:r>
              <a:rPr lang="en-GB" sz="2400" dirty="0" smtClean="0"/>
              <a:t>changing mean </a:t>
            </a:r>
            <a:r>
              <a:rPr lang="en-GB" sz="2400" dirty="0" smtClean="0"/>
              <a:t>klystron phase to induce known (hopefully correlated) phase </a:t>
            </a:r>
            <a:r>
              <a:rPr lang="en-GB" sz="2400" dirty="0" smtClean="0"/>
              <a:t>shift.</a:t>
            </a:r>
            <a:endParaRPr lang="en-GB" sz="2400" dirty="0" smtClean="0"/>
          </a:p>
          <a:p>
            <a:r>
              <a:rPr lang="en-GB" sz="2400" dirty="0" smtClean="0"/>
              <a:t>15</a:t>
            </a:r>
            <a:r>
              <a:rPr lang="en-GB" sz="2400" baseline="30000" dirty="0" smtClean="0"/>
              <a:t>th</a:t>
            </a:r>
            <a:r>
              <a:rPr lang="en-GB" sz="2400" dirty="0" smtClean="0"/>
              <a:t>-17</a:t>
            </a:r>
            <a:r>
              <a:rPr lang="en-GB" sz="2400" baseline="30000" dirty="0" smtClean="0"/>
              <a:t>th</a:t>
            </a:r>
            <a:r>
              <a:rPr lang="en-GB" sz="2400" dirty="0" smtClean="0"/>
              <a:t> Dec: Additional devices added to acquisition. FF whilst changing klystron waveform.</a:t>
            </a:r>
            <a:endParaRPr lang="en-GB" sz="2400" dirty="0"/>
          </a:p>
        </p:txBody>
      </p:sp>
      <p:sp>
        <p:nvSpPr>
          <p:cNvPr id="4" name="Date Placeholder 3"/>
          <p:cNvSpPr>
            <a:spLocks noGrp="1"/>
          </p:cNvSpPr>
          <p:nvPr>
            <p:ph type="dt" sz="half" idx="10"/>
          </p:nvPr>
        </p:nvSpPr>
        <p:spPr/>
        <p:txBody>
          <a:bodyPr/>
          <a:lstStyle/>
          <a:p>
            <a:fld id="{F50BFF7C-4DAC-4D01-BC26-8C936C1F51B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5</a:t>
            </a:fld>
            <a:endParaRPr lang="en-GB"/>
          </a:p>
        </p:txBody>
      </p:sp>
      <p:sp>
        <p:nvSpPr>
          <p:cNvPr id="8" name="TextBox 7"/>
          <p:cNvSpPr txBox="1"/>
          <p:nvPr/>
        </p:nvSpPr>
        <p:spPr>
          <a:xfrm>
            <a:off x="5135339" y="5831765"/>
            <a:ext cx="4008661" cy="461665"/>
          </a:xfrm>
          <a:prstGeom prst="rect">
            <a:avLst/>
          </a:prstGeom>
          <a:noFill/>
        </p:spPr>
        <p:txBody>
          <a:bodyPr wrap="none" rtlCol="0">
            <a:spAutoFit/>
          </a:bodyPr>
          <a:lstStyle/>
          <a:p>
            <a:r>
              <a:rPr lang="en-GB" sz="2400" dirty="0" smtClean="0"/>
              <a:t>…Gigabytes of data to analyse!</a:t>
            </a:r>
            <a:endParaRPr lang="en-GB" sz="2400" dirty="0"/>
          </a:p>
        </p:txBody>
      </p:sp>
    </p:spTree>
    <p:extLst>
      <p:ext uri="{BB962C8B-B14F-4D97-AF65-F5344CB8AC3E}">
        <p14:creationId xmlns:p14="http://schemas.microsoft.com/office/powerpoint/2010/main" val="2389235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3</a:t>
            </a:r>
            <a:r>
              <a:rPr lang="en-GB" baseline="30000" dirty="0" smtClean="0"/>
              <a:t>rd</a:t>
            </a:r>
            <a:r>
              <a:rPr lang="en-GB" dirty="0" smtClean="0"/>
              <a:t> Corrected Peak</a:t>
            </a:r>
            <a:endParaRPr lang="en-GB"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1001" t="18813" r="9751" b="2200"/>
          <a:stretch/>
        </p:blipFill>
        <p:spPr>
          <a:xfrm>
            <a:off x="94415" y="2575494"/>
            <a:ext cx="8870073" cy="2869730"/>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50</a:t>
            </a:fld>
            <a:endParaRPr lang="en-GB"/>
          </a:p>
        </p:txBody>
      </p:sp>
    </p:spTree>
    <p:extLst>
      <p:ext uri="{BB962C8B-B14F-4D97-AF65-F5344CB8AC3E}">
        <p14:creationId xmlns:p14="http://schemas.microsoft.com/office/powerpoint/2010/main" val="422524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Correlation: 3</a:t>
            </a:r>
            <a:r>
              <a:rPr lang="en-GB" baseline="30000" dirty="0" smtClean="0"/>
              <a:t>rd</a:t>
            </a:r>
            <a:r>
              <a:rPr lang="en-GB" dirty="0" smtClean="0"/>
              <a:t> Corrected Peak</a:t>
            </a:r>
            <a:endParaRPr lang="en-GB" dirty="0"/>
          </a:p>
        </p:txBody>
      </p:sp>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l="9751" t="14236" r="8001" b="983"/>
          <a:stretch/>
        </p:blipFill>
        <p:spPr>
          <a:xfrm>
            <a:off x="0" y="2199707"/>
            <a:ext cx="9144000" cy="3696511"/>
          </a:xfrm>
        </p:spPr>
      </p:pic>
      <p:sp>
        <p:nvSpPr>
          <p:cNvPr id="4" name="Date Placeholder 3"/>
          <p:cNvSpPr>
            <a:spLocks noGrp="1"/>
          </p:cNvSpPr>
          <p:nvPr>
            <p:ph type="dt" sz="half" idx="10"/>
          </p:nvPr>
        </p:nvSpPr>
        <p:spPr/>
        <p:txBody>
          <a:bodyPr/>
          <a:lstStyle/>
          <a:p>
            <a:fld id="{150AD64D-8FC5-42A7-9305-8ADA3D2749D5}"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51</a:t>
            </a:fld>
            <a:endParaRPr lang="en-GB"/>
          </a:p>
        </p:txBody>
      </p:sp>
    </p:spTree>
    <p:extLst>
      <p:ext uri="{BB962C8B-B14F-4D97-AF65-F5344CB8AC3E}">
        <p14:creationId xmlns:p14="http://schemas.microsoft.com/office/powerpoint/2010/main" val="30572970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t>Summary</a:t>
            </a:r>
            <a:endParaRPr lang="en-GB" dirty="0"/>
          </a:p>
        </p:txBody>
      </p:sp>
      <p:sp>
        <p:nvSpPr>
          <p:cNvPr id="3" name="Content Placeholder 2"/>
          <p:cNvSpPr>
            <a:spLocks noGrp="1"/>
          </p:cNvSpPr>
          <p:nvPr>
            <p:ph idx="1"/>
          </p:nvPr>
        </p:nvSpPr>
        <p:spPr>
          <a:xfrm>
            <a:off x="457200" y="980728"/>
            <a:ext cx="8229600" cy="5328592"/>
          </a:xfrm>
        </p:spPr>
        <p:txBody>
          <a:bodyPr>
            <a:normAutofit/>
          </a:bodyPr>
          <a:lstStyle/>
          <a:p>
            <a:r>
              <a:rPr lang="en-GB" sz="2400" dirty="0" smtClean="0"/>
              <a:t>We’ve managed to demonstrate the effect of the feedforward system on the phase – both in terms of reducing/amplifying correlation and jitter.</a:t>
            </a:r>
            <a:endParaRPr lang="en-GB" sz="2400" dirty="0" smtClean="0"/>
          </a:p>
          <a:p>
            <a:r>
              <a:rPr lang="en-GB" sz="2400" dirty="0" smtClean="0"/>
              <a:t>The </a:t>
            </a:r>
            <a:r>
              <a:rPr lang="en-GB" sz="2400" dirty="0" smtClean="0"/>
              <a:t>propagation in phase between the upstream and downstream monitors </a:t>
            </a:r>
            <a:r>
              <a:rPr lang="en-GB" sz="2400" dirty="0" smtClean="0"/>
              <a:t>is </a:t>
            </a:r>
            <a:r>
              <a:rPr lang="en-GB" sz="2400" dirty="0" smtClean="0"/>
              <a:t>70% </a:t>
            </a:r>
            <a:r>
              <a:rPr lang="en-GB" sz="2400" dirty="0" smtClean="0"/>
              <a:t>at best and often half that. </a:t>
            </a:r>
          </a:p>
          <a:p>
            <a:pPr lvl="1"/>
            <a:r>
              <a:rPr lang="en-GB" sz="2000" dirty="0" smtClean="0"/>
              <a:t>We </a:t>
            </a:r>
            <a:r>
              <a:rPr lang="en-GB" sz="2000" dirty="0" smtClean="0"/>
              <a:t>can influence (but not necessarily greatly improve) it by varying the R56 in </a:t>
            </a:r>
            <a:r>
              <a:rPr lang="en-GB" sz="2000" dirty="0" smtClean="0"/>
              <a:t>TL1, see 12</a:t>
            </a:r>
            <a:r>
              <a:rPr lang="en-GB" sz="2000" baseline="30000" dirty="0" smtClean="0"/>
              <a:t>th</a:t>
            </a:r>
            <a:r>
              <a:rPr lang="en-GB" sz="2000" dirty="0" smtClean="0"/>
              <a:t> Dec presentation for initial results.</a:t>
            </a:r>
          </a:p>
          <a:p>
            <a:pPr lvl="1"/>
            <a:r>
              <a:rPr lang="en-GB" sz="2000" dirty="0" smtClean="0"/>
              <a:t>We did manage to boost the correlation by wiggling klystrons.</a:t>
            </a:r>
          </a:p>
          <a:p>
            <a:pPr lvl="1"/>
            <a:r>
              <a:rPr lang="en-GB" sz="2000" dirty="0" smtClean="0"/>
              <a:t>First look at sample by sample correlations didn’t reveal a hidden part of the pulse that is well correlated.</a:t>
            </a:r>
            <a:endParaRPr lang="en-GB" sz="2000" dirty="0" smtClean="0"/>
          </a:p>
          <a:p>
            <a:r>
              <a:rPr lang="en-GB" sz="2400" dirty="0" smtClean="0"/>
              <a:t>No beam until March/April now.</a:t>
            </a:r>
            <a:endParaRPr lang="en-GB" sz="2400" dirty="0" smtClean="0"/>
          </a:p>
          <a:p>
            <a:pPr lvl="1"/>
            <a:r>
              <a:rPr lang="en-GB" sz="2000" dirty="0" smtClean="0"/>
              <a:t>Lots of data to analyse.</a:t>
            </a:r>
          </a:p>
          <a:p>
            <a:pPr lvl="1"/>
            <a:r>
              <a:rPr lang="en-GB" sz="2000" dirty="0" smtClean="0"/>
              <a:t>Acquisition tools to get ready.</a:t>
            </a:r>
          </a:p>
          <a:p>
            <a:r>
              <a:rPr lang="en-GB" sz="2400" dirty="0" smtClean="0"/>
              <a:t>Merry Christmas!</a:t>
            </a:r>
            <a:endParaRPr lang="en-GB" sz="2400" dirty="0" smtClean="0"/>
          </a:p>
          <a:p>
            <a:endParaRPr lang="en-GB" sz="2400" dirty="0"/>
          </a:p>
        </p:txBody>
      </p:sp>
      <p:sp>
        <p:nvSpPr>
          <p:cNvPr id="4" name="Date Placeholder 3"/>
          <p:cNvSpPr>
            <a:spLocks noGrp="1"/>
          </p:cNvSpPr>
          <p:nvPr>
            <p:ph type="dt" sz="half" idx="10"/>
          </p:nvPr>
        </p:nvSpPr>
        <p:spPr/>
        <p:txBody>
          <a:bodyPr/>
          <a:lstStyle/>
          <a:p>
            <a:fld id="{70EA10A1-0B07-49A2-BB41-E27B2D36DD8C}"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52</a:t>
            </a:fld>
            <a:endParaRPr lang="en-GB"/>
          </a:p>
        </p:txBody>
      </p:sp>
    </p:spTree>
    <p:extLst>
      <p:ext uri="{BB962C8B-B14F-4D97-AF65-F5344CB8AC3E}">
        <p14:creationId xmlns:p14="http://schemas.microsoft.com/office/powerpoint/2010/main" val="1351283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4716016" cy="908720"/>
          </a:xfrm>
        </p:spPr>
        <p:txBody>
          <a:bodyPr>
            <a:normAutofit fontScale="90000"/>
          </a:bodyPr>
          <a:lstStyle/>
          <a:p>
            <a:pPr algn="l"/>
            <a:r>
              <a:rPr lang="en-GB" dirty="0" smtClean="0"/>
              <a:t>Comments on Phase Measurement Status</a:t>
            </a:r>
            <a:endParaRPr lang="en-GB" dirty="0"/>
          </a:p>
        </p:txBody>
      </p:sp>
      <p:sp>
        <p:nvSpPr>
          <p:cNvPr id="3" name="Content Placeholder 2"/>
          <p:cNvSpPr>
            <a:spLocks noGrp="1"/>
          </p:cNvSpPr>
          <p:nvPr>
            <p:ph idx="1"/>
          </p:nvPr>
        </p:nvSpPr>
        <p:spPr>
          <a:xfrm>
            <a:off x="457200" y="1412776"/>
            <a:ext cx="8229600" cy="5145435"/>
          </a:xfrm>
        </p:spPr>
        <p:txBody>
          <a:bodyPr>
            <a:normAutofit lnSpcReduction="10000"/>
          </a:bodyPr>
          <a:lstStyle/>
          <a:p>
            <a:r>
              <a:rPr lang="en-GB" sz="2400" dirty="0" smtClean="0"/>
              <a:t>2</a:t>
            </a:r>
            <a:r>
              <a:rPr lang="en-GB" sz="2400" baseline="30000" dirty="0" smtClean="0"/>
              <a:t>nd</a:t>
            </a:r>
            <a:r>
              <a:rPr lang="en-GB" sz="2400" dirty="0" smtClean="0"/>
              <a:t> monitor is noisier than 1</a:t>
            </a:r>
            <a:r>
              <a:rPr lang="en-GB" sz="2400" baseline="30000" dirty="0" smtClean="0"/>
              <a:t>st</a:t>
            </a:r>
            <a:r>
              <a:rPr lang="en-GB" sz="2400" dirty="0" smtClean="0"/>
              <a:t> monitor, but looks like this is coming from the electronics not the monitor itself. Resolution ~0.5 degrees.</a:t>
            </a:r>
          </a:p>
          <a:p>
            <a:r>
              <a:rPr lang="en-GB" sz="2400" dirty="0" smtClean="0"/>
              <a:t>Correlation (mean phase) </a:t>
            </a:r>
          </a:p>
          <a:p>
            <a:pPr lvl="1"/>
            <a:r>
              <a:rPr lang="en-GB" sz="2000" dirty="0"/>
              <a:t>B</a:t>
            </a:r>
            <a:r>
              <a:rPr lang="en-GB" sz="2000" dirty="0" smtClean="0"/>
              <a:t>etween Mon1 and Mon2 is generally &gt;90%.</a:t>
            </a:r>
          </a:p>
          <a:p>
            <a:pPr lvl="1"/>
            <a:r>
              <a:rPr lang="en-GB" sz="2000" dirty="0" smtClean="0"/>
              <a:t>Between  Mon2 and Mon3 is ~30-70% depending on the setup/day.</a:t>
            </a:r>
          </a:p>
          <a:p>
            <a:pPr lvl="1"/>
            <a:r>
              <a:rPr lang="en-GB" sz="2000" dirty="0" smtClean="0"/>
              <a:t>Correlation between 3</a:t>
            </a:r>
            <a:r>
              <a:rPr lang="en-GB" sz="2000" baseline="30000" dirty="0" smtClean="0"/>
              <a:t>rd</a:t>
            </a:r>
            <a:r>
              <a:rPr lang="en-GB" sz="2000" dirty="0" smtClean="0"/>
              <a:t> monitor and PETS is generally ~90%.</a:t>
            </a:r>
          </a:p>
          <a:p>
            <a:r>
              <a:rPr lang="en-GB" sz="2400" dirty="0" smtClean="0"/>
              <a:t>Phase measurement in Mon3 visibly different to the </a:t>
            </a:r>
            <a:r>
              <a:rPr lang="en-GB" sz="2400" dirty="0" err="1" smtClean="0"/>
              <a:t>linac</a:t>
            </a:r>
            <a:r>
              <a:rPr lang="en-GB" sz="2400" dirty="0" smtClean="0"/>
              <a:t>:</a:t>
            </a:r>
          </a:p>
          <a:p>
            <a:pPr lvl="1"/>
            <a:r>
              <a:rPr lang="en-GB" sz="2000" dirty="0" smtClean="0"/>
              <a:t>Phase sag</a:t>
            </a:r>
          </a:p>
          <a:p>
            <a:pPr lvl="1"/>
            <a:r>
              <a:rPr lang="en-GB" sz="2000" dirty="0" smtClean="0"/>
              <a:t>Jitter in mean</a:t>
            </a:r>
          </a:p>
          <a:p>
            <a:pPr lvl="1"/>
            <a:r>
              <a:rPr lang="en-GB" sz="2000" dirty="0" smtClean="0"/>
              <a:t>Features within the pulse</a:t>
            </a:r>
          </a:p>
          <a:p>
            <a:r>
              <a:rPr lang="en-GB" sz="2400" dirty="0" smtClean="0"/>
              <a:t>By changing beam setup all these can be manipulated to some extent and have had similar looking signals to the </a:t>
            </a:r>
            <a:r>
              <a:rPr lang="en-GB" sz="2400" dirty="0" err="1" smtClean="0"/>
              <a:t>linac</a:t>
            </a:r>
            <a:r>
              <a:rPr lang="en-GB" sz="2400" dirty="0" smtClean="0"/>
              <a:t> at times.</a:t>
            </a:r>
          </a:p>
          <a:p>
            <a:endParaRPr lang="en-GB" sz="2400" dirty="0" smtClean="0"/>
          </a:p>
          <a:p>
            <a:endParaRPr lang="en-GB" sz="2400" dirty="0"/>
          </a:p>
        </p:txBody>
      </p:sp>
      <p:sp>
        <p:nvSpPr>
          <p:cNvPr id="4" name="Rectangle 3"/>
          <p:cNvSpPr/>
          <p:nvPr/>
        </p:nvSpPr>
        <p:spPr>
          <a:xfrm>
            <a:off x="4898815" y="259392"/>
            <a:ext cx="4248472" cy="923330"/>
          </a:xfrm>
          <a:prstGeom prst="rect">
            <a:avLst/>
          </a:prstGeom>
          <a:solidFill>
            <a:srgbClr val="FFFF00"/>
          </a:solidFill>
        </p:spPr>
        <p:txBody>
          <a:bodyPr wrap="square">
            <a:spAutoFit/>
          </a:bodyPr>
          <a:lstStyle/>
          <a:p>
            <a:r>
              <a:rPr lang="en-GB" b="1" dirty="0" smtClean="0"/>
              <a:t>Mon1</a:t>
            </a:r>
            <a:r>
              <a:rPr lang="en-GB" dirty="0" smtClean="0"/>
              <a:t> = old monitor, end of </a:t>
            </a:r>
            <a:r>
              <a:rPr lang="en-GB" dirty="0" err="1" smtClean="0"/>
              <a:t>linac</a:t>
            </a:r>
            <a:r>
              <a:rPr lang="en-GB" dirty="0" smtClean="0"/>
              <a:t>.</a:t>
            </a:r>
          </a:p>
          <a:p>
            <a:r>
              <a:rPr lang="en-GB" b="1" dirty="0" smtClean="0"/>
              <a:t>Mon2 </a:t>
            </a:r>
            <a:r>
              <a:rPr lang="en-GB" dirty="0" smtClean="0"/>
              <a:t>= new monitor, end of </a:t>
            </a:r>
            <a:r>
              <a:rPr lang="en-GB" dirty="0" err="1" smtClean="0"/>
              <a:t>linac</a:t>
            </a:r>
            <a:r>
              <a:rPr lang="en-GB" dirty="0" smtClean="0"/>
              <a:t>.</a:t>
            </a:r>
          </a:p>
          <a:p>
            <a:r>
              <a:rPr lang="en-GB" b="1" dirty="0" smtClean="0"/>
              <a:t>Mon3</a:t>
            </a:r>
            <a:r>
              <a:rPr lang="en-GB" dirty="0" smtClean="0"/>
              <a:t> = new monitor, after correction.</a:t>
            </a:r>
          </a:p>
        </p:txBody>
      </p:sp>
      <p:sp>
        <p:nvSpPr>
          <p:cNvPr id="5" name="Date Placeholder 4"/>
          <p:cNvSpPr>
            <a:spLocks noGrp="1"/>
          </p:cNvSpPr>
          <p:nvPr>
            <p:ph type="dt" sz="half" idx="10"/>
          </p:nvPr>
        </p:nvSpPr>
        <p:spPr/>
        <p:txBody>
          <a:bodyPr/>
          <a:lstStyle/>
          <a:p>
            <a:fld id="{10A47C24-748D-465E-BC6C-6698D7FEEAAF}" type="datetime1">
              <a:rPr lang="en-GB" smtClean="0"/>
              <a:t>22/12/2014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6</a:t>
            </a:fld>
            <a:endParaRPr lang="en-GB"/>
          </a:p>
        </p:txBody>
      </p:sp>
    </p:spTree>
    <p:extLst>
      <p:ext uri="{BB962C8B-B14F-4D97-AF65-F5344CB8AC3E}">
        <p14:creationId xmlns:p14="http://schemas.microsoft.com/office/powerpoint/2010/main" val="1339274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Phase Monitor Performance / </a:t>
            </a:r>
            <a:br>
              <a:rPr lang="en-GB" dirty="0" smtClean="0"/>
            </a:br>
            <a:r>
              <a:rPr lang="en-GB" dirty="0" smtClean="0"/>
              <a:t>Phase Propagation</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More detailed look at the phase measurements for one data set.</a:t>
            </a:r>
          </a:p>
          <a:p>
            <a:r>
              <a:rPr lang="en-GB" dirty="0" smtClean="0"/>
              <a:t>Only showing calibrated phases here – there are also interesting features in the calibrations and raw signals.</a:t>
            </a:r>
          </a:p>
          <a:p>
            <a:endParaRPr lang="en-GB" dirty="0"/>
          </a:p>
          <a:p>
            <a:r>
              <a:rPr lang="en-GB" dirty="0" smtClean="0"/>
              <a:t>Data set: 20141128_1252_FF_Gate340to460_GainK1_0_GainK2_0.</a:t>
            </a:r>
          </a:p>
          <a:p>
            <a:r>
              <a:rPr lang="en-GB" dirty="0" smtClean="0"/>
              <a:t>Data from last day before we changed to connecting 1</a:t>
            </a:r>
            <a:r>
              <a:rPr lang="en-GB" baseline="30000" dirty="0" smtClean="0"/>
              <a:t>st</a:t>
            </a:r>
            <a:r>
              <a:rPr lang="en-GB" dirty="0" smtClean="0"/>
              <a:t> monitor directly to the FONT5 board.</a:t>
            </a:r>
          </a:p>
          <a:p>
            <a:r>
              <a:rPr lang="en-GB" dirty="0" smtClean="0"/>
              <a:t>Correlations happen to be quite poor in this data set (at the lower end of the typical range we saw).</a:t>
            </a:r>
          </a:p>
        </p:txBody>
      </p:sp>
      <p:sp>
        <p:nvSpPr>
          <p:cNvPr id="4" name="Date Placeholder 3"/>
          <p:cNvSpPr>
            <a:spLocks noGrp="1"/>
          </p:cNvSpPr>
          <p:nvPr>
            <p:ph type="dt" sz="half" idx="10"/>
          </p:nvPr>
        </p:nvSpPr>
        <p:spPr/>
        <p:txBody>
          <a:bodyPr/>
          <a:lstStyle/>
          <a:p>
            <a:fld id="{9081B9B5-BAE0-4061-BE4A-C3C5112F8B80}"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7</a:t>
            </a:fld>
            <a:endParaRPr lang="en-GB"/>
          </a:p>
        </p:txBody>
      </p:sp>
    </p:spTree>
    <p:extLst>
      <p:ext uri="{BB962C8B-B14F-4D97-AF65-F5344CB8AC3E}">
        <p14:creationId xmlns:p14="http://schemas.microsoft.com/office/powerpoint/2010/main" val="1529019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Along the Pulse</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600200"/>
            <a:ext cx="6341533" cy="4756150"/>
          </a:xfrm>
        </p:spPr>
      </p:pic>
      <p:sp>
        <p:nvSpPr>
          <p:cNvPr id="4" name="Date Placeholder 3"/>
          <p:cNvSpPr>
            <a:spLocks noGrp="1"/>
          </p:cNvSpPr>
          <p:nvPr>
            <p:ph type="dt" sz="half" idx="10"/>
          </p:nvPr>
        </p:nvSpPr>
        <p:spPr/>
        <p:txBody>
          <a:bodyPr/>
          <a:lstStyle/>
          <a:p>
            <a:fld id="{AB1F31E5-97FF-4E35-9F9D-2AFEA8CE33AD}"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8</a:t>
            </a:fld>
            <a:endParaRPr lang="en-GB"/>
          </a:p>
        </p:txBody>
      </p:sp>
    </p:spTree>
    <p:extLst>
      <p:ext uri="{BB962C8B-B14F-4D97-AF65-F5344CB8AC3E}">
        <p14:creationId xmlns:p14="http://schemas.microsoft.com/office/powerpoint/2010/main" val="2042501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Jitter Along the Pulse</a:t>
            </a:r>
            <a:endParaRPr lang="en-GB"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7775" y="1540923"/>
            <a:ext cx="6420569" cy="4815427"/>
          </a:xfrm>
        </p:spPr>
      </p:pic>
      <p:sp>
        <p:nvSpPr>
          <p:cNvPr id="4" name="Date Placeholder 3"/>
          <p:cNvSpPr>
            <a:spLocks noGrp="1"/>
          </p:cNvSpPr>
          <p:nvPr>
            <p:ph type="dt" sz="half" idx="10"/>
          </p:nvPr>
        </p:nvSpPr>
        <p:spPr/>
        <p:txBody>
          <a:bodyPr/>
          <a:lstStyle/>
          <a:p>
            <a:fld id="{7E50183A-B17B-4D60-B413-5A9AE23F6429}" type="datetime1">
              <a:rPr lang="en-GB" smtClean="0"/>
              <a:t>22/12/2014</a:t>
            </a:fld>
            <a:endParaRPr lang="en-GB"/>
          </a:p>
        </p:txBody>
      </p:sp>
      <p:sp>
        <p:nvSpPr>
          <p:cNvPr id="5" name="Footer Placeholder 4"/>
          <p:cNvSpPr>
            <a:spLocks noGrp="1"/>
          </p:cNvSpPr>
          <p:nvPr>
            <p:ph type="ftr" sz="quarter" idx="11"/>
          </p:nvPr>
        </p:nvSpPr>
        <p:spPr/>
        <p:txBody>
          <a:bodyPr/>
          <a:lstStyle/>
          <a:p>
            <a:r>
              <a:rPr lang="en-GB" smtClean="0"/>
              <a:t>FONT Meeting PFF Update</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9</a:t>
            </a:fld>
            <a:endParaRPr lang="en-GB"/>
          </a:p>
        </p:txBody>
      </p:sp>
    </p:spTree>
    <p:extLst>
      <p:ext uri="{BB962C8B-B14F-4D97-AF65-F5344CB8AC3E}">
        <p14:creationId xmlns:p14="http://schemas.microsoft.com/office/powerpoint/2010/main" val="834400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561</TotalTime>
  <Words>1634</Words>
  <Application>Microsoft Office PowerPoint</Application>
  <PresentationFormat>On-screen Show (4:3)</PresentationFormat>
  <Paragraphs>336</Paragraphs>
  <Slides>52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52</vt:i4>
      </vt:variant>
    </vt:vector>
  </HeadingPairs>
  <TitlesOfParts>
    <vt:vector size="55" baseType="lpstr">
      <vt:lpstr>Arial</vt:lpstr>
      <vt:lpstr>Calibri</vt:lpstr>
      <vt:lpstr>Office Theme</vt:lpstr>
      <vt:lpstr>Status of Phase Feedforward Tests</vt:lpstr>
      <vt:lpstr>Introduction</vt:lpstr>
      <vt:lpstr>Phase Feedforward Refresher</vt:lpstr>
      <vt:lpstr>Quick Overview of Tests Late November</vt:lpstr>
      <vt:lpstr>Quick Overview of Tests December</vt:lpstr>
      <vt:lpstr>Comments on Phase Measurement Status</vt:lpstr>
      <vt:lpstr>Phase Monitor Performance /  Phase Propagation</vt:lpstr>
      <vt:lpstr>Mean Phase Along the Pulse</vt:lpstr>
      <vt:lpstr>Phase Jitter Along the Pulse</vt:lpstr>
      <vt:lpstr>Resolution</vt:lpstr>
      <vt:lpstr>Mean Phase vs. Time</vt:lpstr>
      <vt:lpstr>Mean Phase vs. Time: Mon2-Mon1</vt:lpstr>
      <vt:lpstr>Mean Phase vs. Time: Mon3-Mon1</vt:lpstr>
      <vt:lpstr>Mean Phase vs. Time: Mon3-Mon2</vt:lpstr>
      <vt:lpstr>Mean Phase vs. Time: PETS-Mon1</vt:lpstr>
      <vt:lpstr>Mean Phase vs. Time: PETS-Mon2</vt:lpstr>
      <vt:lpstr>Mean Phase vs. Time: PETS-Mon3</vt:lpstr>
      <vt:lpstr>Correlation Mean Phase: Mon1-Mon2</vt:lpstr>
      <vt:lpstr>Correlation Mean Phase: Mon1-Mon3</vt:lpstr>
      <vt:lpstr>Correlation Mean Phase: Mon2-Mon3</vt:lpstr>
      <vt:lpstr>Correlation Mean Phase: Mon1-PETS</vt:lpstr>
      <vt:lpstr>Correlation Mean Phase: Mon2-PETS</vt:lpstr>
      <vt:lpstr>Correlation Mean Phase: Mon3-PETS</vt:lpstr>
      <vt:lpstr>Correlation vs. Sample No.</vt:lpstr>
      <vt:lpstr>Correlation: Difference to Mean Pulse Phase</vt:lpstr>
      <vt:lpstr>Relative Kicker Timing  (K1/K2 Trig Out Delay Scan)</vt:lpstr>
      <vt:lpstr>No Delay, both kicks same direction</vt:lpstr>
      <vt:lpstr>Opposite Kicks, K1delay=0, K2delay=28ns</vt:lpstr>
      <vt:lpstr>Opposite Kicks, K1delay=0, K2delay=14ns</vt:lpstr>
      <vt:lpstr>Opposite Kicks, K1delay=0, K2delay=5.6ns</vt:lpstr>
      <vt:lpstr>Opposite Kicks, K1delay=0, K2delay=0</vt:lpstr>
      <vt:lpstr>Opposite Kicks, K1delay=5.6ns, K2delay=0</vt:lpstr>
      <vt:lpstr>Opposite Kicks, K1delay=14ns, K2delay=0</vt:lpstr>
      <vt:lpstr>Constant kick as seen in the 3rd Phase Monitor</vt:lpstr>
      <vt:lpstr>Response to FF Kick in BPMs: 1st Kicker</vt:lpstr>
      <vt:lpstr>Response to FF Kick in BPMs: 2nd Kicker</vt:lpstr>
      <vt:lpstr>Response to FF Kick in BPMs: Both Kickers</vt:lpstr>
      <vt:lpstr>Feedforward Gain Scan (10th Dec)</vt:lpstr>
      <vt:lpstr>Phase Jitter within the Pulse</vt:lpstr>
      <vt:lpstr>Mean Phase Correlation Plots</vt:lpstr>
      <vt:lpstr>PowerPoint Presentation</vt:lpstr>
      <vt:lpstr>PowerPoint Presentation</vt:lpstr>
      <vt:lpstr>Gain Scan Results Table</vt:lpstr>
      <vt:lpstr>Wiggling Phase of Klystrons</vt:lpstr>
      <vt:lpstr>Wiggle Along 3: Phase Jitter</vt:lpstr>
      <vt:lpstr>Mean Phase: 1st Corrected Peak</vt:lpstr>
      <vt:lpstr>Correlation: 1st Corrected Peak</vt:lpstr>
      <vt:lpstr>Mean Phase: 2nd Corrected Peak</vt:lpstr>
      <vt:lpstr>Correlation: 2nd Corrected Peak</vt:lpstr>
      <vt:lpstr>Mean Phase: 3rd Corrected Peak</vt:lpstr>
      <vt:lpstr>Correlation: 3rd Corrected Peak</vt:lpstr>
      <vt:lpstr>Summary</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Roberts</dc:creator>
  <cp:lastModifiedBy>Jack Roberts</cp:lastModifiedBy>
  <cp:revision>50</cp:revision>
  <dcterms:created xsi:type="dcterms:W3CDTF">2014-12-11T20:35:47Z</dcterms:created>
  <dcterms:modified xsi:type="dcterms:W3CDTF">2014-12-22T03:25:33Z</dcterms:modified>
</cp:coreProperties>
</file>