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0" r:id="rId3"/>
    <p:sldId id="257" r:id="rId4"/>
    <p:sldId id="270" r:id="rId5"/>
    <p:sldId id="271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75095" autoAdjust="0"/>
  </p:normalViewPr>
  <p:slideViewPr>
    <p:cSldViewPr snapToGrid="0" snapToObjects="1">
      <p:cViewPr>
        <p:scale>
          <a:sx n="94" d="100"/>
          <a:sy n="94" d="100"/>
        </p:scale>
        <p:origin x="-856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4EA82A-40A4-294E-961E-DCF9465BCA75}" type="datetime1">
              <a:rPr lang="en-GB" smtClean="0"/>
              <a:t>21/12/14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8BF006-BCF5-844C-A426-1FD0FC356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185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75301A-8A26-A749-8D58-14B04CCF8181}" type="datetime1">
              <a:rPr lang="en-GB" smtClean="0"/>
              <a:t>21/12/14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E0CFC0-130F-D643-BBD2-81723531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766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0CFC0-130F-D643-BBD2-817235313E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945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0CFC0-130F-D643-BBD2-817235313E0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945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0CFC0-130F-D643-BBD2-817235313E0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945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0CFC0-130F-D643-BBD2-817235313E0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945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0CFC0-130F-D643-BBD2-817235313E0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945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0CFC0-130F-D643-BBD2-817235313E0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94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0CFC0-130F-D643-BBD2-817235313E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94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0CFC0-130F-D643-BBD2-817235313E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94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0CFC0-130F-D643-BBD2-817235313E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94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0CFC0-130F-D643-BBD2-817235313E0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94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0CFC0-130F-D643-BBD2-817235313E0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945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0CFC0-130F-D643-BBD2-817235313E0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945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0CFC0-130F-D643-BBD2-817235313E0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945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0CFC0-130F-D643-BBD2-817235313E0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94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21/12/14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21/12/14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21/12/14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21/12/14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21/12/14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21/12/14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21/12/14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711594"/>
            <a:ext cx="6498158" cy="1116746"/>
          </a:xfrm>
        </p:spPr>
        <p:txBody>
          <a:bodyPr/>
          <a:lstStyle/>
          <a:p>
            <a:r>
              <a:rPr lang="en-US" dirty="0" smtClean="0"/>
              <a:t>IP BPM Shift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0" y="3053699"/>
            <a:ext cx="6498159" cy="916641"/>
          </a:xfrm>
        </p:spPr>
        <p:txBody>
          <a:bodyPr/>
          <a:lstStyle/>
          <a:p>
            <a:r>
              <a:rPr lang="en-US" dirty="0" smtClean="0"/>
              <a:t>FONT Meeting: 22 December 2014</a:t>
            </a:r>
          </a:p>
          <a:p>
            <a:endParaRPr lang="en-US" sz="1400" dirty="0" smtClean="0"/>
          </a:p>
          <a:p>
            <a:r>
              <a:rPr lang="en-US" sz="1400" dirty="0" smtClean="0"/>
              <a:t>Talitha Bromwich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41623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369316"/>
            <a:ext cx="8042276" cy="4343400"/>
          </a:xfrm>
        </p:spPr>
        <p:txBody>
          <a:bodyPr>
            <a:noAutofit/>
          </a:bodyPr>
          <a:lstStyle/>
          <a:p>
            <a:r>
              <a:rPr lang="en-US" sz="1600" b="1" dirty="0" smtClean="0"/>
              <a:t>First Feedback Run at 10dB</a:t>
            </a:r>
            <a:br>
              <a:rPr lang="en-US" sz="1600" b="1" dirty="0" smtClean="0"/>
            </a:b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dirty="0" smtClean="0"/>
              <a:t>Gains for I and Q calculated from gradient of kicker calibration and theta from IPB(Y) calibration. Gain I = </a:t>
            </a:r>
            <a:r>
              <a:rPr lang="en-US" sz="1600" dirty="0"/>
              <a:t>–</a:t>
            </a:r>
            <a:r>
              <a:rPr lang="en-US" sz="1600" dirty="0" smtClean="0"/>
              <a:t>529. Gain Q = 327.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(1) Feedback Run: Kicker is centering the beam.</a:t>
            </a:r>
            <a:br>
              <a:rPr lang="en-US" sz="1600" dirty="0" smtClean="0"/>
            </a:br>
            <a:r>
              <a:rPr lang="en-US" sz="1600" dirty="0" smtClean="0"/>
              <a:t>	</a:t>
            </a:r>
            <a:r>
              <a:rPr lang="en-US" sz="1600" i="1" dirty="0" smtClean="0"/>
              <a:t>Jitter feedback off = 190 nm.</a:t>
            </a:r>
            <a:r>
              <a:rPr lang="en-US" sz="1600" i="1" dirty="0"/>
              <a:t> </a:t>
            </a:r>
            <a:r>
              <a:rPr lang="en-US" sz="1600" i="1" dirty="0" smtClean="0"/>
              <a:t>Jitter feedback on = 220 nm.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Therefore, not correcting the jitter.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Feedback off bunch-to-bunch position correlation = 43% at IPB.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(2) Repeat feedback run, exactly same gains:</a:t>
            </a:r>
            <a:br>
              <a:rPr lang="en-US" sz="1600" dirty="0" smtClean="0"/>
            </a:br>
            <a:r>
              <a:rPr lang="en-US" sz="1600" dirty="0" smtClean="0"/>
              <a:t>	</a:t>
            </a:r>
            <a:r>
              <a:rPr lang="en-US" sz="1600" i="1" dirty="0" smtClean="0"/>
              <a:t>Jitter feedback off = 190 nm. Jitter feedback on = 210 nm.</a:t>
            </a:r>
            <a:r>
              <a:rPr lang="en-US" sz="1600" i="1" dirty="0"/>
              <a:t/>
            </a:r>
            <a:br>
              <a:rPr lang="en-US" sz="1600" i="1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(3) Two-point latency scan: </a:t>
            </a:r>
            <a:r>
              <a:rPr lang="en-US" sz="1600" dirty="0"/>
              <a:t>t</a:t>
            </a:r>
            <a:r>
              <a:rPr lang="en-US" sz="1600" dirty="0" smtClean="0"/>
              <a:t>he following kicker scans gave the same gradient:</a:t>
            </a:r>
            <a:br>
              <a:rPr lang="en-US" sz="1600" dirty="0" smtClean="0"/>
            </a:br>
            <a:r>
              <a:rPr lang="en-US" sz="1600" dirty="0" smtClean="0"/>
              <a:t>       - using correct bunch strobe settings (77 bucket bunch spacing)</a:t>
            </a:r>
            <a:br>
              <a:rPr lang="en-US" sz="1600" dirty="0" smtClean="0"/>
            </a:br>
            <a:r>
              <a:rPr lang="en-US" sz="1600" dirty="0" smtClean="0"/>
              <a:t>       - using bunch 1 setting before bunch 1 data</a:t>
            </a:r>
            <a:br>
              <a:rPr lang="en-US" sz="1600" dirty="0" smtClean="0"/>
            </a:br>
            <a:r>
              <a:rPr lang="en-US" sz="1600" i="1" dirty="0" smtClean="0"/>
              <a:t>Therefore, not latency limited at 77 bucket bunch spacing.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z="1800" smtClean="0"/>
              <a:t>10</a:t>
            </a:fld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275668"/>
            <a:ext cx="6330623" cy="365125"/>
          </a:xfrm>
        </p:spPr>
        <p:txBody>
          <a:bodyPr/>
          <a:lstStyle/>
          <a:p>
            <a:r>
              <a:rPr lang="en-US" sz="1400" dirty="0" smtClean="0"/>
              <a:t>IP BPM Shift Report : Talitha Bromwich</a:t>
            </a:r>
            <a:endParaRPr lang="en-US" sz="1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49275" y="107576"/>
            <a:ext cx="8042276" cy="10468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/>
              <a:t>19/12 Day &amp; Swing Shift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8978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455898"/>
            <a:ext cx="8042276" cy="4343400"/>
          </a:xfrm>
        </p:spPr>
        <p:txBody>
          <a:bodyPr>
            <a:noAutofit/>
          </a:bodyPr>
          <a:lstStyle/>
          <a:p>
            <a:r>
              <a:rPr lang="en-US" sz="1600" b="1" dirty="0" smtClean="0"/>
              <a:t>Second Feedback Run at 0dB</a:t>
            </a:r>
            <a:br>
              <a:rPr lang="en-US" sz="1600" b="1" dirty="0" smtClean="0"/>
            </a:b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dirty="0" smtClean="0"/>
              <a:t>Gain I = –175. Gain Q = 81.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(1) Feedback </a:t>
            </a:r>
            <a:r>
              <a:rPr lang="en-US" sz="1600" dirty="0"/>
              <a:t>Run: Kicker is centering the beam.</a:t>
            </a:r>
            <a:br>
              <a:rPr lang="en-US" sz="1600" dirty="0"/>
            </a:br>
            <a:r>
              <a:rPr lang="en-US" sz="1600" dirty="0"/>
              <a:t>	</a:t>
            </a:r>
            <a:r>
              <a:rPr lang="en-US" sz="1600" i="1" dirty="0"/>
              <a:t>Jitter feedback off = 190 nm. Jitter feedback on = </a:t>
            </a:r>
            <a:r>
              <a:rPr lang="en-US" sz="1600" i="1" dirty="0" smtClean="0"/>
              <a:t>150 </a:t>
            </a:r>
            <a:r>
              <a:rPr lang="en-US" sz="1600" i="1" dirty="0"/>
              <a:t>nm.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Feedback </a:t>
            </a:r>
            <a:r>
              <a:rPr lang="en-US" sz="1600" dirty="0"/>
              <a:t>off bunch-to-bunch position correlation = </a:t>
            </a:r>
            <a:r>
              <a:rPr lang="en-US" sz="1600" dirty="0" smtClean="0"/>
              <a:t>52% at IPB.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(2) Repeat run with Q and I </a:t>
            </a:r>
            <a:r>
              <a:rPr lang="en-US" sz="1600" dirty="0" err="1" smtClean="0"/>
              <a:t>minimised</a:t>
            </a:r>
            <a:r>
              <a:rPr lang="en-US" sz="1600" dirty="0" smtClean="0"/>
              <a:t> using AQF7FF and AQD0FF.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	</a:t>
            </a:r>
            <a:r>
              <a:rPr lang="en-US" sz="1600" i="1" dirty="0"/>
              <a:t>Jitter feedback off = </a:t>
            </a:r>
            <a:r>
              <a:rPr lang="en-US" sz="1600" i="1" dirty="0" smtClean="0"/>
              <a:t>200 </a:t>
            </a:r>
            <a:r>
              <a:rPr lang="en-US" sz="1600" i="1" dirty="0"/>
              <a:t>nm. Jitter feedback on = </a:t>
            </a:r>
            <a:r>
              <a:rPr lang="en-US" sz="1600" i="1" dirty="0" smtClean="0"/>
              <a:t>130 </a:t>
            </a:r>
            <a:r>
              <a:rPr lang="en-US" sz="1600" i="1" dirty="0"/>
              <a:t>nm</a:t>
            </a:r>
            <a:r>
              <a:rPr lang="en-US" sz="1600" i="1" dirty="0" smtClean="0"/>
              <a:t>.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Feedback off bunch-to-bunch position correlation = 79% at IPB</a:t>
            </a:r>
            <a:r>
              <a:rPr lang="en-US" sz="1600" i="1" dirty="0"/>
              <a:t/>
            </a:r>
            <a:br>
              <a:rPr lang="en-US" sz="1600" i="1" dirty="0"/>
            </a:br>
            <a:r>
              <a:rPr lang="en-US" sz="1600" i="1" dirty="0" smtClean="0"/>
              <a:t/>
            </a:r>
            <a:br>
              <a:rPr lang="en-US" sz="1600" i="1" dirty="0" smtClean="0"/>
            </a:br>
            <a:r>
              <a:rPr lang="en-US" sz="1600" dirty="0" smtClean="0"/>
              <a:t>(3) Feedback over QD0FF waist scan:</a:t>
            </a:r>
            <a:br>
              <a:rPr lang="en-US" sz="1600" dirty="0" smtClean="0"/>
            </a:br>
            <a:r>
              <a:rPr lang="en-US" sz="1600" dirty="0" smtClean="0"/>
              <a:t>	</a:t>
            </a:r>
            <a:r>
              <a:rPr lang="en-US" sz="1600" i="1" dirty="0" smtClean="0"/>
              <a:t>Jitter feedback 390 to 94 nm at 137.4 A: best feedback-on jitter. </a:t>
            </a:r>
            <a:br>
              <a:rPr lang="en-US" sz="1600" i="1" dirty="0" smtClean="0"/>
            </a:br>
            <a:r>
              <a:rPr lang="en-US" sz="1600" i="1" dirty="0" smtClean="0"/>
              <a:t>Note that waist is around 136.8 A.</a:t>
            </a:r>
            <a:r>
              <a:rPr lang="en-US" sz="1600" i="1" dirty="0"/>
              <a:t/>
            </a:r>
            <a:br>
              <a:rPr lang="en-US" sz="1600" i="1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(4) Feedback using ‘banana correction’</a:t>
            </a:r>
            <a:br>
              <a:rPr lang="en-US" sz="1600" dirty="0" smtClean="0"/>
            </a:br>
            <a:r>
              <a:rPr lang="en-US" sz="1600" dirty="0" smtClean="0"/>
              <a:t>	</a:t>
            </a:r>
            <a:r>
              <a:rPr lang="en-US" sz="1600" i="1" dirty="0" smtClean="0"/>
              <a:t>Jitter </a:t>
            </a:r>
            <a:r>
              <a:rPr lang="en-US" sz="1600" i="1" dirty="0"/>
              <a:t>feedback </a:t>
            </a:r>
            <a:r>
              <a:rPr lang="en-US" sz="1600" i="1" dirty="0" smtClean="0"/>
              <a:t>410 </a:t>
            </a:r>
            <a:r>
              <a:rPr lang="en-US" sz="1600" i="1" dirty="0"/>
              <a:t>to </a:t>
            </a:r>
            <a:r>
              <a:rPr lang="en-US" sz="1600" i="1" dirty="0" smtClean="0"/>
              <a:t>67 nm. Note that beam drift not subtracted.</a:t>
            </a: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z="1800" smtClean="0"/>
              <a:t>11</a:t>
            </a:fld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275668"/>
            <a:ext cx="6330623" cy="365125"/>
          </a:xfrm>
        </p:spPr>
        <p:txBody>
          <a:bodyPr/>
          <a:lstStyle/>
          <a:p>
            <a:r>
              <a:rPr lang="en-US" sz="1400" dirty="0" smtClean="0"/>
              <a:t>IP BPM Shift Report : Talitha Bromwich</a:t>
            </a:r>
            <a:endParaRPr lang="en-US" sz="1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49275" y="107576"/>
            <a:ext cx="8042276" cy="10468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/>
              <a:t>19/12 Day &amp; Swing Shift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92314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532359"/>
            <a:ext cx="8042276" cy="4343400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Second Feedback Run at 0dB (1) 52% correlation</a:t>
            </a:r>
            <a:br>
              <a:rPr lang="en-US" sz="1800" b="1" dirty="0" smtClean="0"/>
            </a:br>
            <a:r>
              <a:rPr lang="en-US" sz="1800" b="1" dirty="0" smtClean="0"/>
              <a:t/>
            </a:r>
            <a:br>
              <a:rPr lang="en-US" sz="1800" b="1" dirty="0" smtClean="0"/>
            </a:br>
            <a:endParaRPr lang="en-US" sz="18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z="1800" smtClean="0"/>
              <a:t>12</a:t>
            </a:fld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275668"/>
            <a:ext cx="6330623" cy="365125"/>
          </a:xfrm>
        </p:spPr>
        <p:txBody>
          <a:bodyPr/>
          <a:lstStyle/>
          <a:p>
            <a:r>
              <a:rPr lang="en-US" sz="1400" dirty="0" smtClean="0"/>
              <a:t>IP BPM Shift Report : Talitha Bromwich</a:t>
            </a:r>
            <a:endParaRPr lang="en-US" sz="1400" dirty="0"/>
          </a:p>
        </p:txBody>
      </p:sp>
      <p:pic>
        <p:nvPicPr>
          <p:cNvPr id="2" name="Picture 1" descr="FbOnOffPosition Histogram for fbRun4_0dB_191214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00" y="1075214"/>
            <a:ext cx="6631412" cy="49749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06016" y="692657"/>
            <a:ext cx="11745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/>
              <a:t>Plots by </a:t>
            </a:r>
            <a:r>
              <a:rPr lang="en-US" sz="1100" dirty="0" err="1" smtClean="0"/>
              <a:t>Neven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927802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532359"/>
            <a:ext cx="8042276" cy="4343400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Second Feedback Run at 0dB (2) 79% correlation</a:t>
            </a:r>
            <a:br>
              <a:rPr lang="en-US" sz="1800" b="1" dirty="0" smtClean="0"/>
            </a:br>
            <a:r>
              <a:rPr lang="en-US" sz="1800" b="1" dirty="0" smtClean="0"/>
              <a:t/>
            </a:r>
            <a:br>
              <a:rPr lang="en-US" sz="1800" b="1" dirty="0" smtClean="0"/>
            </a:br>
            <a:endParaRPr lang="en-US" sz="18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z="1800" smtClean="0"/>
              <a:t>13</a:t>
            </a:fld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275668"/>
            <a:ext cx="6330623" cy="365125"/>
          </a:xfrm>
        </p:spPr>
        <p:txBody>
          <a:bodyPr/>
          <a:lstStyle/>
          <a:p>
            <a:r>
              <a:rPr lang="en-US" sz="1400" dirty="0" smtClean="0"/>
              <a:t>IP BPM Shift Report : Talitha Bromwich</a:t>
            </a: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00" y="1075214"/>
            <a:ext cx="6631411" cy="49749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06016" y="692657"/>
            <a:ext cx="11745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/>
              <a:t>Plots by </a:t>
            </a:r>
            <a:r>
              <a:rPr lang="en-US" sz="1100" dirty="0" err="1" smtClean="0"/>
              <a:t>Neven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278765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532359"/>
            <a:ext cx="8042276" cy="4343400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Second Feedback Run at 0dB (3</a:t>
            </a:r>
            <a:r>
              <a:rPr lang="en-US" sz="1800" b="1" dirty="0"/>
              <a:t>) 137.4 </a:t>
            </a:r>
            <a:r>
              <a:rPr lang="en-US" sz="1800" b="1" dirty="0" smtClean="0"/>
              <a:t>A at QD0FF</a:t>
            </a:r>
            <a:endParaRPr lang="en-US" sz="18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z="1800" smtClean="0"/>
              <a:t>14</a:t>
            </a:fld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275668"/>
            <a:ext cx="6330623" cy="365125"/>
          </a:xfrm>
        </p:spPr>
        <p:txBody>
          <a:bodyPr/>
          <a:lstStyle/>
          <a:p>
            <a:r>
              <a:rPr lang="en-US" sz="1400" dirty="0" smtClean="0"/>
              <a:t>IP BPM Shift Report : Talitha Bromwich</a:t>
            </a: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00" y="1075214"/>
            <a:ext cx="6631411" cy="49749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06016" y="692657"/>
            <a:ext cx="11745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/>
              <a:t>Plots by </a:t>
            </a:r>
            <a:r>
              <a:rPr lang="en-US" sz="1100" dirty="0" err="1" smtClean="0"/>
              <a:t>Neven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62568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532359"/>
            <a:ext cx="8042276" cy="4343400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Second Feedback Run at 0dB (4) ‘banana’ correction</a:t>
            </a:r>
            <a:endParaRPr lang="en-US" sz="18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z="1800" smtClean="0"/>
              <a:t>15</a:t>
            </a:fld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275668"/>
            <a:ext cx="6330623" cy="365125"/>
          </a:xfrm>
        </p:spPr>
        <p:txBody>
          <a:bodyPr/>
          <a:lstStyle/>
          <a:p>
            <a:r>
              <a:rPr lang="en-US" sz="1400" dirty="0" smtClean="0"/>
              <a:t>IP BPM Shift Report : Talitha Bromwich</a:t>
            </a: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00" y="1075214"/>
            <a:ext cx="6631410" cy="49749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06016" y="692657"/>
            <a:ext cx="11745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/>
              <a:t>Plots by </a:t>
            </a:r>
            <a:r>
              <a:rPr lang="en-US" sz="1100" dirty="0" err="1" smtClean="0"/>
              <a:t>Neven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635911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849824"/>
            <a:ext cx="8042276" cy="510989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18/12 </a:t>
            </a:r>
            <a:r>
              <a:rPr lang="en-US" b="1" dirty="0" smtClean="0"/>
              <a:t>Swing Shift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sz="1800" dirty="0" smtClean="0"/>
              <a:t>X-</a:t>
            </a:r>
            <a:r>
              <a:rPr lang="en-US" sz="1800" dirty="0"/>
              <a:t>alignment </a:t>
            </a:r>
            <a:r>
              <a:rPr lang="en-US" sz="1800" dirty="0" smtClean="0"/>
              <a:t>scans</a:t>
            </a:r>
            <a:br>
              <a:rPr lang="en-US" sz="1800" dirty="0" smtClean="0"/>
            </a:br>
            <a:r>
              <a:rPr lang="en-US" sz="1800" dirty="0" smtClean="0"/>
              <a:t>- </a:t>
            </a:r>
            <a:r>
              <a:rPr lang="en-US" sz="1800" dirty="0" err="1" smtClean="0"/>
              <a:t>Minimised</a:t>
            </a:r>
            <a:r>
              <a:rPr lang="en-US" sz="1800" dirty="0" smtClean="0"/>
              <a:t> </a:t>
            </a:r>
            <a:r>
              <a:rPr lang="en-US" sz="1800" dirty="0"/>
              <a:t>jitter at IPB(Y) </a:t>
            </a:r>
            <a:r>
              <a:rPr lang="en-US" sz="1800" i="1" dirty="0" smtClean="0"/>
              <a:t>– originally planned to </a:t>
            </a:r>
            <a:r>
              <a:rPr lang="en-US" sz="1800" i="1" dirty="0"/>
              <a:t>compare with IPC(Y</a:t>
            </a:r>
            <a:r>
              <a:rPr lang="en-US" sz="1800" i="1" dirty="0" smtClean="0"/>
              <a:t>)</a:t>
            </a:r>
            <a:r>
              <a:rPr lang="en-US" sz="1800" i="1" dirty="0">
                <a:solidFill>
                  <a:srgbClr val="FF0000"/>
                </a:solidFill>
              </a:rPr>
              <a:t/>
            </a:r>
            <a:br>
              <a:rPr lang="en-US" sz="1800" i="1" dirty="0">
                <a:solidFill>
                  <a:srgbClr val="FF0000"/>
                </a:solidFill>
              </a:rPr>
            </a:br>
            <a:r>
              <a:rPr lang="en-US" sz="1800" i="1" dirty="0" smtClean="0"/>
              <a:t>- </a:t>
            </a:r>
            <a:r>
              <a:rPr lang="en-US" sz="1800" dirty="0" smtClean="0"/>
              <a:t>AY</a:t>
            </a:r>
            <a:r>
              <a:rPr lang="en-US" sz="1800" dirty="0"/>
              <a:t>, EY, </a:t>
            </a:r>
            <a:r>
              <a:rPr lang="en-US" sz="1800" dirty="0" smtClean="0"/>
              <a:t>Coup2 scans </a:t>
            </a:r>
            <a:br>
              <a:rPr lang="en-US" sz="1800" dirty="0" smtClean="0"/>
            </a:br>
            <a:r>
              <a:rPr lang="en-US" sz="1800" dirty="0" smtClean="0"/>
              <a:t>- Calibration </a:t>
            </a:r>
            <a:r>
              <a:rPr lang="en-US" sz="1800" dirty="0"/>
              <a:t>v </a:t>
            </a:r>
            <a:r>
              <a:rPr lang="en-US" sz="1800" dirty="0" smtClean="0"/>
              <a:t>charge on IPB(Y)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- Calibration </a:t>
            </a:r>
            <a:r>
              <a:rPr lang="en-US" sz="1800" dirty="0"/>
              <a:t>constant and jitter v </a:t>
            </a:r>
            <a:r>
              <a:rPr lang="en-US" sz="1800" dirty="0" smtClean="0"/>
              <a:t>attenuation on IPB(Y) </a:t>
            </a:r>
            <a:r>
              <a:rPr lang="en-US" sz="1800" i="1" dirty="0"/>
              <a:t/>
            </a:r>
            <a:br>
              <a:rPr lang="en-US" sz="1800" i="1" dirty="0"/>
            </a:br>
            <a:r>
              <a:rPr lang="en-US" sz="1800" i="1" dirty="0" smtClean="0"/>
              <a:t>- </a:t>
            </a:r>
            <a:r>
              <a:rPr lang="en-US" sz="1800" dirty="0" smtClean="0"/>
              <a:t>Pitch </a:t>
            </a:r>
            <a:r>
              <a:rPr lang="en-US" sz="1800" dirty="0"/>
              <a:t>and horizontal motion scans </a:t>
            </a:r>
            <a:r>
              <a:rPr lang="en-US" sz="1800" i="1" dirty="0"/>
              <a:t>(by Oscar) on IPB(Y</a:t>
            </a:r>
            <a:r>
              <a:rPr lang="en-US" sz="1800" i="1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19/12 </a:t>
            </a:r>
            <a:r>
              <a:rPr lang="en-US" b="1" dirty="0" smtClean="0"/>
              <a:t>Day</a:t>
            </a:r>
            <a:r>
              <a:rPr lang="en-US" dirty="0" smtClean="0"/>
              <a:t> &amp; </a:t>
            </a:r>
            <a:r>
              <a:rPr lang="en-US" b="1" dirty="0" smtClean="0"/>
              <a:t>Swing Shift</a:t>
            </a:r>
            <a:br>
              <a:rPr lang="en-US" b="1" dirty="0" smtClean="0"/>
            </a:br>
            <a:r>
              <a:rPr lang="en-US" sz="1800" dirty="0"/>
              <a:t>- </a:t>
            </a:r>
            <a:r>
              <a:rPr lang="en-US" sz="1800" dirty="0" smtClean="0"/>
              <a:t>BPFs to remove static signal </a:t>
            </a:r>
            <a:br>
              <a:rPr lang="en-US" sz="1800" dirty="0" smtClean="0"/>
            </a:br>
            <a:r>
              <a:rPr lang="en-US" sz="1800" dirty="0" smtClean="0"/>
              <a:t>- Feedback setup &amp; kicker calibrations</a:t>
            </a:r>
            <a:br>
              <a:rPr lang="en-US" sz="1800" dirty="0" smtClean="0"/>
            </a:br>
            <a:r>
              <a:rPr lang="en-US" sz="1800" dirty="0" smtClean="0"/>
              <a:t>- Feedback at 10dB and 0dB</a:t>
            </a:r>
            <a:br>
              <a:rPr lang="en-US" sz="1800" dirty="0" smtClean="0"/>
            </a:br>
            <a:r>
              <a:rPr lang="en-US" sz="1800" dirty="0" smtClean="0"/>
              <a:t>- Feedback QD0FF waist scan</a:t>
            </a:r>
            <a:br>
              <a:rPr lang="en-US" sz="1800" dirty="0" smtClean="0"/>
            </a:br>
            <a:r>
              <a:rPr lang="en-US" sz="1800" dirty="0" smtClean="0"/>
              <a:t>- Static K1 B2 Offset “banana” scan</a:t>
            </a:r>
            <a:endParaRPr lang="en-US" sz="1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z="1800" smtClean="0"/>
              <a:t>2</a:t>
            </a:fld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275668"/>
            <a:ext cx="6330623" cy="365125"/>
          </a:xfrm>
        </p:spPr>
        <p:txBody>
          <a:bodyPr/>
          <a:lstStyle/>
          <a:p>
            <a:r>
              <a:rPr lang="en-US" sz="1400" dirty="0" smtClean="0"/>
              <a:t>IP BPM Shift Report : Talitha Bromwich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19793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046848"/>
          </a:xfrm>
        </p:spPr>
        <p:txBody>
          <a:bodyPr/>
          <a:lstStyle/>
          <a:p>
            <a:pPr algn="l"/>
            <a:r>
              <a:rPr lang="en-US" sz="3200" dirty="0" smtClean="0"/>
              <a:t>18/12 Swing Shift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369317"/>
            <a:ext cx="8042276" cy="43434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800" b="1" dirty="0" smtClean="0"/>
              <a:t>X-alignment scans</a:t>
            </a:r>
            <a:r>
              <a:rPr lang="en-US" sz="1800" b="1" dirty="0"/>
              <a:t> </a:t>
            </a:r>
            <a:r>
              <a:rPr lang="en-US" sz="1800" b="1" i="1" dirty="0" smtClean="0"/>
              <a:t>(20dB – integrating samples 66 to 72)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dirty="0" smtClean="0"/>
              <a:t>IPA</a:t>
            </a:r>
            <a:r>
              <a:rPr lang="en-US" sz="1800" dirty="0"/>
              <a:t>(X) </a:t>
            </a:r>
            <a:r>
              <a:rPr lang="en-US" sz="1800" dirty="0" smtClean="0"/>
              <a:t>centered </a:t>
            </a:r>
            <a:r>
              <a:rPr lang="en-US" sz="1800" dirty="0"/>
              <a:t>at 3.16 </a:t>
            </a:r>
            <a:r>
              <a:rPr lang="en-US" sz="1800" dirty="0" smtClean="0"/>
              <a:t>V </a:t>
            </a:r>
            <a:br>
              <a:rPr lang="en-US" sz="1800" dirty="0" smtClean="0"/>
            </a:br>
            <a:r>
              <a:rPr lang="en-US" sz="1800" dirty="0" smtClean="0"/>
              <a:t>IPB</a:t>
            </a:r>
            <a:r>
              <a:rPr lang="en-US" sz="1800" dirty="0"/>
              <a:t>(X) </a:t>
            </a:r>
            <a:r>
              <a:rPr lang="en-US" sz="1800" dirty="0" smtClean="0"/>
              <a:t>centered </a:t>
            </a:r>
            <a:r>
              <a:rPr lang="en-US" sz="1800" dirty="0"/>
              <a:t>at 2.42 </a:t>
            </a:r>
            <a:r>
              <a:rPr lang="en-US" sz="1800" dirty="0" smtClean="0"/>
              <a:t>V </a:t>
            </a:r>
            <a:br>
              <a:rPr lang="en-US" sz="1800" dirty="0" smtClean="0"/>
            </a:br>
            <a:r>
              <a:rPr lang="en-US" sz="1800" dirty="0" smtClean="0"/>
              <a:t>IPC(</a:t>
            </a:r>
            <a:r>
              <a:rPr lang="en-US" sz="1800" dirty="0"/>
              <a:t>X) </a:t>
            </a:r>
            <a:r>
              <a:rPr lang="en-US" sz="1800" dirty="0" smtClean="0"/>
              <a:t>centered </a:t>
            </a:r>
            <a:r>
              <a:rPr lang="en-US" sz="1800" dirty="0"/>
              <a:t>at 6.37 V </a:t>
            </a:r>
            <a:endParaRPr lang="en-US" sz="1800" dirty="0" smtClean="0"/>
          </a:p>
          <a:p>
            <a:pPr>
              <a:lnSpc>
                <a:spcPct val="120000"/>
              </a:lnSpc>
            </a:pPr>
            <a:r>
              <a:rPr lang="en-US" sz="1800" b="1" dirty="0" err="1" smtClean="0"/>
              <a:t>Minimised</a:t>
            </a:r>
            <a:r>
              <a:rPr lang="en-US" sz="1800" b="1" dirty="0" smtClean="0"/>
              <a:t> jitter at IPB(Y</a:t>
            </a:r>
            <a:r>
              <a:rPr lang="en-US" sz="1800" b="1" dirty="0"/>
              <a:t>) </a:t>
            </a:r>
            <a:r>
              <a:rPr lang="en-US" sz="1800" b="1" i="1" dirty="0" smtClean="0"/>
              <a:t>(to compare with IPC(Y))</a:t>
            </a:r>
            <a:br>
              <a:rPr lang="en-US" sz="1800" b="1" i="1" dirty="0" smtClean="0"/>
            </a:br>
            <a:r>
              <a:rPr lang="en-US" sz="1800" dirty="0" smtClean="0"/>
              <a:t>274 nm </a:t>
            </a:r>
            <a:r>
              <a:rPr lang="en-US" sz="1800" dirty="0"/>
              <a:t>at </a:t>
            </a:r>
            <a:r>
              <a:rPr lang="en-US" sz="1800" dirty="0" smtClean="0"/>
              <a:t>20 dB </a:t>
            </a:r>
            <a:r>
              <a:rPr lang="en-US" sz="1800" dirty="0"/>
              <a:t>and 10 </a:t>
            </a:r>
            <a:r>
              <a:rPr lang="en-US" sz="1800" dirty="0" smtClean="0"/>
              <a:t>dB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Little tuning </a:t>
            </a:r>
            <a:r>
              <a:rPr lang="en-US" sz="1800" dirty="0" smtClean="0">
                <a:sym typeface="Wingdings"/>
              </a:rPr>
              <a:t> l</a:t>
            </a:r>
            <a:r>
              <a:rPr lang="en-US" sz="1800" dirty="0" smtClean="0"/>
              <a:t>arge beam </a:t>
            </a:r>
            <a:r>
              <a:rPr lang="en-US" sz="1800" dirty="0" smtClean="0">
                <a:sym typeface="Wingdings"/>
              </a:rPr>
              <a:t> large jitter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Abandon plans to measure IPC(Y)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Some confusion setting the attenuation correctly on ATF interface</a:t>
            </a:r>
            <a:endParaRPr lang="en-US" sz="1800" dirty="0" smtClean="0"/>
          </a:p>
          <a:p>
            <a:pPr>
              <a:lnSpc>
                <a:spcPct val="120000"/>
              </a:lnSpc>
            </a:pPr>
            <a:r>
              <a:rPr lang="en-US" sz="1800" dirty="0" smtClean="0"/>
              <a:t>Scanned </a:t>
            </a:r>
            <a:r>
              <a:rPr lang="en-US" sz="1800" b="1" dirty="0" smtClean="0"/>
              <a:t>AY, EY, Coup2 </a:t>
            </a:r>
            <a:r>
              <a:rPr lang="en-US" sz="1800" dirty="0" smtClean="0"/>
              <a:t>to </a:t>
            </a:r>
            <a:r>
              <a:rPr lang="en-US" sz="1800" dirty="0"/>
              <a:t>reduce </a:t>
            </a:r>
            <a:r>
              <a:rPr lang="en-US" sz="1800" dirty="0" smtClean="0"/>
              <a:t>jitter to 252 nm</a:t>
            </a:r>
            <a:br>
              <a:rPr lang="en-US" sz="1800" dirty="0" smtClean="0"/>
            </a:br>
            <a:r>
              <a:rPr lang="en-US" sz="1800" dirty="0" smtClean="0"/>
              <a:t>Only AY generated any improvement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z="1800" smtClean="0"/>
              <a:t>3</a:t>
            </a:fld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275668"/>
            <a:ext cx="6330623" cy="365125"/>
          </a:xfrm>
        </p:spPr>
        <p:txBody>
          <a:bodyPr/>
          <a:lstStyle/>
          <a:p>
            <a:r>
              <a:rPr lang="en-US" sz="1400" dirty="0" smtClean="0"/>
              <a:t>IP BPM Shift Report : Talitha Bromwich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42040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511262"/>
            <a:ext cx="8042276" cy="79298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800" b="1" dirty="0" smtClean="0"/>
              <a:t>Scans of QD0FF current to </a:t>
            </a:r>
            <a:r>
              <a:rPr lang="en-US" sz="1800" b="1" dirty="0"/>
              <a:t>reduce </a:t>
            </a:r>
            <a:r>
              <a:rPr lang="en-US" sz="1800" b="1" dirty="0" smtClean="0"/>
              <a:t>jitter – 274 nm minimum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z="1800" smtClean="0"/>
              <a:t>4</a:t>
            </a:fld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275668"/>
            <a:ext cx="6330623" cy="365125"/>
          </a:xfrm>
        </p:spPr>
        <p:txBody>
          <a:bodyPr/>
          <a:lstStyle/>
          <a:p>
            <a:r>
              <a:rPr lang="en-US" sz="1400" dirty="0" smtClean="0"/>
              <a:t>IP BPM Shift Report : Talitha Bromwich</a:t>
            </a:r>
            <a:endParaRPr lang="en-US" sz="1400" dirty="0"/>
          </a:p>
        </p:txBody>
      </p:sp>
      <p:pic>
        <p:nvPicPr>
          <p:cNvPr id="11" name="Picture 10" descr="20db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36" y="1247192"/>
            <a:ext cx="3668724" cy="2871469"/>
          </a:xfrm>
          <a:prstGeom prst="rect">
            <a:avLst/>
          </a:prstGeom>
        </p:spPr>
      </p:pic>
      <p:pic>
        <p:nvPicPr>
          <p:cNvPr id="12" name="Picture 11" descr="10dB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744" y="1247192"/>
            <a:ext cx="3668724" cy="287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491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511262"/>
            <a:ext cx="8042276" cy="79298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800" b="1" dirty="0" smtClean="0"/>
              <a:t>Scans of AY, EY, Coup2 to </a:t>
            </a:r>
            <a:r>
              <a:rPr lang="en-US" sz="1800" b="1" dirty="0"/>
              <a:t>reduce </a:t>
            </a:r>
            <a:r>
              <a:rPr lang="en-US" sz="1800" b="1" dirty="0" smtClean="0"/>
              <a:t>jitter – 252 nm minimum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z="1800" smtClean="0"/>
              <a:t>5</a:t>
            </a:fld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275668"/>
            <a:ext cx="6330623" cy="365125"/>
          </a:xfrm>
        </p:spPr>
        <p:txBody>
          <a:bodyPr/>
          <a:lstStyle/>
          <a:p>
            <a:r>
              <a:rPr lang="en-US" sz="1400" dirty="0" smtClean="0"/>
              <a:t>IP BPM Shift Report : Talitha Bromwich</a:t>
            </a:r>
            <a:endParaRPr lang="en-US" sz="1400" dirty="0"/>
          </a:p>
        </p:txBody>
      </p:sp>
      <p:pic>
        <p:nvPicPr>
          <p:cNvPr id="2" name="Picture 1" descr="AY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171" y="1147744"/>
            <a:ext cx="2952135" cy="23106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914" y="3767246"/>
            <a:ext cx="2952135" cy="231060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013" y="1147744"/>
            <a:ext cx="2952135" cy="2310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071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427038"/>
            <a:ext cx="8042276" cy="43434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800" b="1" dirty="0" smtClean="0"/>
              <a:t>Calibration v charge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Calibration </a:t>
            </a:r>
            <a:r>
              <a:rPr lang="en-US" sz="1800" dirty="0"/>
              <a:t>constant changed from 0.24 to 0.20 (ADC/ADC)/um across </a:t>
            </a:r>
            <a:r>
              <a:rPr lang="en-US" sz="1800" dirty="0" smtClean="0"/>
              <a:t>charge range of 0.17 </a:t>
            </a:r>
            <a:r>
              <a:rPr lang="en-US" sz="1800" dirty="0"/>
              <a:t>to 0.76 x </a:t>
            </a:r>
            <a:r>
              <a:rPr lang="en-US" sz="1800" dirty="0" smtClean="0"/>
              <a:t>10</a:t>
            </a:r>
            <a:r>
              <a:rPr lang="en-US" sz="1800" baseline="30000" dirty="0" smtClean="0"/>
              <a:t>10</a:t>
            </a:r>
            <a:r>
              <a:rPr lang="en-US" sz="1800" dirty="0" smtClean="0"/>
              <a:t> </a:t>
            </a:r>
            <a:r>
              <a:rPr lang="en-US" sz="1800" dirty="0"/>
              <a:t>/pulse.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Much </a:t>
            </a:r>
            <a:r>
              <a:rPr lang="en-US" sz="1800" dirty="0"/>
              <a:t>less variation than observed in October</a:t>
            </a:r>
            <a:r>
              <a:rPr lang="en-US" sz="1800" dirty="0" smtClean="0"/>
              <a:t>.</a:t>
            </a:r>
            <a:br>
              <a:rPr lang="en-US" sz="1800" dirty="0" smtClean="0"/>
            </a:br>
            <a:r>
              <a:rPr lang="en-US" sz="1800" dirty="0" smtClean="0"/>
              <a:t>Jitter </a:t>
            </a:r>
            <a:r>
              <a:rPr lang="en-US" sz="1800" dirty="0"/>
              <a:t>remains within 264 to 294 nm at all </a:t>
            </a:r>
            <a:r>
              <a:rPr lang="en-US" sz="1800" dirty="0" smtClean="0"/>
              <a:t>calibrations.</a:t>
            </a:r>
          </a:p>
          <a:p>
            <a:pPr>
              <a:lnSpc>
                <a:spcPct val="120000"/>
              </a:lnSpc>
            </a:pPr>
            <a:r>
              <a:rPr lang="en-US" sz="1800" b="1" dirty="0" smtClean="0"/>
              <a:t>Calibration constant and jitter v attenuation </a:t>
            </a:r>
            <a:r>
              <a:rPr lang="en-US" sz="1800" i="1" dirty="0" smtClean="0"/>
              <a:t>(charge constant)</a:t>
            </a:r>
            <a:br>
              <a:rPr lang="en-US" sz="1800" i="1" dirty="0" smtClean="0"/>
            </a:br>
            <a:r>
              <a:rPr lang="en-US" sz="1800" dirty="0" smtClean="0"/>
              <a:t>0 dB to 50dB, with range and step size scaling </a:t>
            </a:r>
            <a:r>
              <a:rPr lang="en-US" sz="1800" dirty="0"/>
              <a:t>with attenuation.</a:t>
            </a:r>
            <a:br>
              <a:rPr lang="en-US" sz="1800" dirty="0"/>
            </a:br>
            <a:r>
              <a:rPr lang="en-US" sz="1800" dirty="0"/>
              <a:t>50dB </a:t>
            </a:r>
            <a:r>
              <a:rPr lang="en-US" sz="1800" dirty="0" smtClean="0"/>
              <a:t>resolution-limited </a:t>
            </a:r>
            <a:r>
              <a:rPr lang="en-US" sz="1800" dirty="0"/>
              <a:t>jitter </a:t>
            </a:r>
            <a:r>
              <a:rPr lang="en-US" sz="1800" dirty="0" smtClean="0"/>
              <a:t>2.7um</a:t>
            </a:r>
            <a:r>
              <a:rPr lang="en-US" sz="1800" dirty="0"/>
              <a:t>. </a:t>
            </a:r>
            <a:r>
              <a:rPr lang="en-US" sz="1800" dirty="0" smtClean="0"/>
              <a:t>0dB </a:t>
            </a:r>
            <a:r>
              <a:rPr lang="en-US" sz="1800" dirty="0"/>
              <a:t>jitter </a:t>
            </a:r>
            <a:r>
              <a:rPr lang="en-US" sz="1800" dirty="0" smtClean="0"/>
              <a:t>267nm</a:t>
            </a:r>
            <a:r>
              <a:rPr lang="en-US" sz="1800" dirty="0"/>
              <a:t>.</a:t>
            </a:r>
            <a:br>
              <a:rPr lang="en-US" sz="1800" dirty="0"/>
            </a:br>
            <a:r>
              <a:rPr lang="en-US" sz="1800" i="1" dirty="0" smtClean="0"/>
              <a:t>(Data </a:t>
            </a:r>
            <a:r>
              <a:rPr lang="en-US" sz="1800" i="1" dirty="0"/>
              <a:t>taken </a:t>
            </a:r>
            <a:r>
              <a:rPr lang="en-US" sz="1800" i="1" dirty="0" smtClean="0"/>
              <a:t>with simultaneous modified Python </a:t>
            </a:r>
            <a:r>
              <a:rPr lang="en-US" sz="1800" i="1" dirty="0"/>
              <a:t>script recording </a:t>
            </a:r>
            <a:r>
              <a:rPr lang="en-US" sz="1800" i="1" dirty="0" err="1" smtClean="0"/>
              <a:t>cbpm:xpos</a:t>
            </a:r>
            <a:r>
              <a:rPr lang="en-US" sz="1800" i="1" dirty="0" smtClean="0"/>
              <a:t> </a:t>
            </a:r>
            <a:r>
              <a:rPr lang="en-US" sz="1800" i="1" dirty="0"/>
              <a:t>and </a:t>
            </a:r>
            <a:r>
              <a:rPr lang="en-US" sz="1800" i="1" dirty="0" err="1" smtClean="0"/>
              <a:t>cbpm:ypos</a:t>
            </a:r>
            <a:r>
              <a:rPr lang="en-US" sz="1800" i="1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sz="1800" b="1" dirty="0" smtClean="0"/>
              <a:t>Pitch and horizontal motion scans </a:t>
            </a:r>
            <a:r>
              <a:rPr lang="en-US" sz="1800" i="1" dirty="0" smtClean="0"/>
              <a:t>(by Oscar) on IPB(Y)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z="1800" smtClean="0"/>
              <a:t>6</a:t>
            </a:fld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275668"/>
            <a:ext cx="6330623" cy="365125"/>
          </a:xfrm>
        </p:spPr>
        <p:txBody>
          <a:bodyPr/>
          <a:lstStyle/>
          <a:p>
            <a:r>
              <a:rPr lang="en-US" sz="1400" dirty="0" smtClean="0"/>
              <a:t>IP BPM Shift Report : Talitha Bromwich</a:t>
            </a:r>
            <a:endParaRPr lang="en-US" sz="1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49275" y="107576"/>
            <a:ext cx="8042276" cy="10468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smtClean="0"/>
              <a:t>18/12 Swing Shift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61178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470328"/>
            <a:ext cx="8042276" cy="43434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800" b="1" dirty="0" smtClean="0"/>
              <a:t>BPFs to remove static signal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Tauchi-san suggested adding a 714 +/</a:t>
            </a:r>
            <a:r>
              <a:rPr lang="en-US" sz="1800" dirty="0"/>
              <a:t>–</a:t>
            </a:r>
            <a:r>
              <a:rPr lang="en-US" sz="1800" dirty="0" smtClean="0"/>
              <a:t> 10MHz band pass filter to remove the static signal in the IP BPM signals.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Tested with IPB(Y) and successfully removed the high frequency static component </a:t>
            </a:r>
            <a:r>
              <a:rPr lang="en-US" sz="1800" dirty="0" smtClean="0">
                <a:sym typeface="Wingdings"/>
              </a:rPr>
              <a:t> applied BPF to IPA(Y), IPB(Y) and IPC(Y) instead of delay cables.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z="1800" smtClean="0"/>
              <a:t>7</a:t>
            </a:fld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275668"/>
            <a:ext cx="6330623" cy="365125"/>
          </a:xfrm>
        </p:spPr>
        <p:txBody>
          <a:bodyPr/>
          <a:lstStyle/>
          <a:p>
            <a:r>
              <a:rPr lang="en-US" sz="1400" dirty="0" smtClean="0"/>
              <a:t>IP BPM Shift Report : Talitha Bromwich</a:t>
            </a:r>
            <a:endParaRPr lang="en-US" sz="1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49275" y="107576"/>
            <a:ext cx="8042276" cy="10468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/>
              <a:t>19/12 Day &amp; Swing Shift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00901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474638"/>
            <a:ext cx="8042276" cy="43434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800" b="1" dirty="0" smtClean="0"/>
              <a:t>BPFs to remove static signal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z="1800" smtClean="0"/>
              <a:t>8</a:t>
            </a:fld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275668"/>
            <a:ext cx="6330623" cy="365125"/>
          </a:xfrm>
        </p:spPr>
        <p:txBody>
          <a:bodyPr/>
          <a:lstStyle/>
          <a:p>
            <a:r>
              <a:rPr lang="en-US" sz="1400" dirty="0" smtClean="0"/>
              <a:t>IP BPM Shift Report : Talitha Bromwich</a:t>
            </a:r>
            <a:endParaRPr lang="en-US" sz="1400" dirty="0"/>
          </a:p>
        </p:txBody>
      </p:sp>
      <p:pic>
        <p:nvPicPr>
          <p:cNvPr id="7" name="Picture 6" descr="Screen Shot 2014-12-19 at 19.26.3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88" y="1128548"/>
            <a:ext cx="4217985" cy="1959536"/>
          </a:xfrm>
          <a:prstGeom prst="rect">
            <a:avLst/>
          </a:prstGeom>
        </p:spPr>
      </p:pic>
      <p:pic>
        <p:nvPicPr>
          <p:cNvPr id="8" name="Picture 7" descr="Screen Shot 2014-12-19 at 19.26.5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88" y="3715012"/>
            <a:ext cx="4220725" cy="2028247"/>
          </a:xfrm>
          <a:prstGeom prst="rect">
            <a:avLst/>
          </a:prstGeom>
        </p:spPr>
      </p:pic>
      <p:pic>
        <p:nvPicPr>
          <p:cNvPr id="9" name="Picture 8" descr="Before_BPF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423" y="1128548"/>
            <a:ext cx="3397128" cy="2132702"/>
          </a:xfrm>
          <a:prstGeom prst="rect">
            <a:avLst/>
          </a:prstGeom>
        </p:spPr>
      </p:pic>
      <p:pic>
        <p:nvPicPr>
          <p:cNvPr id="10" name="Picture 9" descr="After_BPF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423" y="3647912"/>
            <a:ext cx="3397128" cy="210556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414281" y="692657"/>
            <a:ext cx="1166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/>
              <a:t>Plots by </a:t>
            </a:r>
            <a:r>
              <a:rPr lang="en-US" sz="1100" dirty="0" err="1" smtClean="0"/>
              <a:t>Siwon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639119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441467"/>
            <a:ext cx="8042276" cy="4496269"/>
          </a:xfrm>
        </p:spPr>
        <p:txBody>
          <a:bodyPr>
            <a:noAutofit/>
          </a:bodyPr>
          <a:lstStyle/>
          <a:p>
            <a:r>
              <a:rPr lang="en-US" sz="1500" b="1" dirty="0" smtClean="0"/>
              <a:t>Feedback Setup and Kicker Calibrations</a:t>
            </a:r>
            <a:endParaRPr lang="en-US" sz="1500" dirty="0" smtClean="0"/>
          </a:p>
          <a:p>
            <a:pPr>
              <a:buFontTx/>
              <a:buChar char="-"/>
            </a:pPr>
            <a:r>
              <a:rPr lang="en-US" sz="1500" dirty="0" smtClean="0"/>
              <a:t>Font </a:t>
            </a:r>
            <a:r>
              <a:rPr lang="en-US" sz="1500" dirty="0"/>
              <a:t>5 Board #1 Serial </a:t>
            </a:r>
            <a:r>
              <a:rPr lang="en-US" sz="1500" dirty="0" smtClean="0"/>
              <a:t>port pin damaged.</a:t>
            </a:r>
            <a:br>
              <a:rPr lang="en-US" sz="1500" dirty="0" smtClean="0"/>
            </a:br>
            <a:r>
              <a:rPr lang="en-US" sz="1500" i="1" dirty="0" smtClean="0">
                <a:solidFill>
                  <a:schemeClr val="accent1"/>
                </a:solidFill>
              </a:rPr>
              <a:t>Solution: Carefully bent it back, plan to replace serial port with spare next time at ATF. Could not bring FONT5 board #1 as it did not pass radiation test. FONT5A board did pass radiation test and brought back.</a:t>
            </a:r>
            <a:endParaRPr lang="en-US" sz="1500" dirty="0">
              <a:solidFill>
                <a:schemeClr val="accent1"/>
              </a:solidFill>
            </a:endParaRPr>
          </a:p>
          <a:p>
            <a:pPr>
              <a:buFontTx/>
              <a:buChar char="-"/>
            </a:pPr>
            <a:r>
              <a:rPr lang="en-US" sz="1500" dirty="0" smtClean="0"/>
              <a:t>IPC(Y) 0 degree (I) signal is very messy – two peaks?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i="1" dirty="0" smtClean="0">
                <a:solidFill>
                  <a:srgbClr val="2C7C9F"/>
                </a:solidFill>
              </a:rPr>
              <a:t>Solution: None. Did not use IPC for feedback.</a:t>
            </a:r>
            <a:r>
              <a:rPr lang="en-US" sz="1500" dirty="0" smtClean="0"/>
              <a:t>	</a:t>
            </a:r>
            <a:endParaRPr lang="en-US" sz="1500" dirty="0"/>
          </a:p>
          <a:p>
            <a:pPr>
              <a:buFontTx/>
              <a:buChar char="-"/>
            </a:pPr>
            <a:r>
              <a:rPr lang="en-US" sz="1500" dirty="0" smtClean="0"/>
              <a:t>Bunch </a:t>
            </a:r>
            <a:r>
              <a:rPr lang="en-US" sz="1500" dirty="0"/>
              <a:t>spacing 215.6 </a:t>
            </a:r>
            <a:r>
              <a:rPr lang="en-US" sz="1500" dirty="0" smtClean="0"/>
              <a:t>ns, slightly larger than before.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i="1" dirty="0" smtClean="0">
                <a:solidFill>
                  <a:srgbClr val="2C7C9F"/>
                </a:solidFill>
              </a:rPr>
              <a:t>Solution: two bunches </a:t>
            </a:r>
            <a:r>
              <a:rPr lang="en-US" sz="1500" i="1" dirty="0">
                <a:solidFill>
                  <a:srgbClr val="2C7C9F"/>
                </a:solidFill>
              </a:rPr>
              <a:t>d</a:t>
            </a:r>
            <a:r>
              <a:rPr lang="en-US" sz="1500" i="1" dirty="0" smtClean="0">
                <a:solidFill>
                  <a:srgbClr val="2C7C9F"/>
                </a:solidFill>
              </a:rPr>
              <a:t>isplays for P1 and P2, not MFB1FF. Longer bunch spacing desirable to meet IP feedback latency </a:t>
            </a:r>
            <a:r>
              <a:rPr lang="en-US" sz="1500" i="1" dirty="0" smtClean="0">
                <a:solidFill>
                  <a:srgbClr val="2C7C9F"/>
                </a:solidFill>
              </a:rPr>
              <a:t>requirement.</a:t>
            </a:r>
            <a:endParaRPr lang="en-US" sz="1500" i="1" dirty="0">
              <a:solidFill>
                <a:srgbClr val="2C7C9F"/>
              </a:solidFill>
            </a:endParaRPr>
          </a:p>
          <a:p>
            <a:pPr>
              <a:buFontTx/>
              <a:buChar char="-"/>
            </a:pPr>
            <a:r>
              <a:rPr lang="en-US" sz="1500" dirty="0" smtClean="0"/>
              <a:t>Intensity monitor signal arrives too soon because it is not processed through the mixer.</a:t>
            </a:r>
            <a:r>
              <a:rPr lang="en-US" sz="1500" dirty="0"/>
              <a:t> </a:t>
            </a:r>
            <a:r>
              <a:rPr lang="en-US" sz="1500" i="1" dirty="0" smtClean="0">
                <a:solidFill>
                  <a:srgbClr val="2C7C9F"/>
                </a:solidFill>
              </a:rPr>
              <a:t>Solution: Add 5 m delay cable.</a:t>
            </a:r>
          </a:p>
          <a:p>
            <a:pPr>
              <a:buFontTx/>
              <a:buChar char="-"/>
            </a:pPr>
            <a:r>
              <a:rPr lang="en-US" sz="1500" dirty="0" smtClean="0"/>
              <a:t>Timing problem with 2 bunch mode after beam restart.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i="1" dirty="0" smtClean="0">
                <a:solidFill>
                  <a:srgbClr val="2C7C9F"/>
                </a:solidFill>
              </a:rPr>
              <a:t>Solution: Adjusted using </a:t>
            </a:r>
            <a:r>
              <a:rPr lang="en-US" sz="1500" i="1" dirty="0" err="1" smtClean="0">
                <a:solidFill>
                  <a:srgbClr val="2C7C9F"/>
                </a:solidFill>
              </a:rPr>
              <a:t>Terunuma</a:t>
            </a:r>
            <a:r>
              <a:rPr lang="en-US" sz="1500" i="1" dirty="0" smtClean="0">
                <a:solidFill>
                  <a:srgbClr val="2C7C9F"/>
                </a:solidFill>
              </a:rPr>
              <a:t>-san’s specs.</a:t>
            </a:r>
          </a:p>
          <a:p>
            <a:pPr>
              <a:buFontTx/>
              <a:buChar char="-"/>
            </a:pPr>
            <a:endParaRPr lang="en-US" sz="1500" i="1" dirty="0">
              <a:solidFill>
                <a:srgbClr val="2C7C9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z="1800" smtClean="0"/>
              <a:t>9</a:t>
            </a:fld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275668"/>
            <a:ext cx="6330623" cy="365125"/>
          </a:xfrm>
        </p:spPr>
        <p:txBody>
          <a:bodyPr/>
          <a:lstStyle/>
          <a:p>
            <a:r>
              <a:rPr lang="en-US" sz="1400" dirty="0" smtClean="0"/>
              <a:t>IP BPM Shift Report : Talitha Bromwich</a:t>
            </a:r>
            <a:endParaRPr lang="en-US" sz="1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49275" y="107576"/>
            <a:ext cx="8042276" cy="10468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/>
              <a:t>19/12 Day &amp; Swing Shift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563129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1184</TotalTime>
  <Words>318</Words>
  <Application>Microsoft Macintosh PowerPoint</Application>
  <PresentationFormat>On-screen Show (4:3)</PresentationFormat>
  <Paragraphs>81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Breeze</vt:lpstr>
      <vt:lpstr>IP BPM Shift Report</vt:lpstr>
      <vt:lpstr>PowerPoint Presentation</vt:lpstr>
      <vt:lpstr>18/12 Swing Shift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 BPM Shift Report</dc:title>
  <dc:creator>Talitha Bromwich</dc:creator>
  <cp:lastModifiedBy>Talitha Bromwich</cp:lastModifiedBy>
  <cp:revision>54</cp:revision>
  <dcterms:created xsi:type="dcterms:W3CDTF">2014-12-19T09:15:29Z</dcterms:created>
  <dcterms:modified xsi:type="dcterms:W3CDTF">2014-12-21T19:01:42Z</dcterms:modified>
</cp:coreProperties>
</file>