
<file path=[Content_Types].xml><?xml version="1.0" encoding="utf-8"?>
<Types xmlns="http://schemas.openxmlformats.org/package/2006/content-types">
  <Default Extension="jpg" ContentType="image/jpeg"/>
  <Default Extension="emf" ContentType="image/x-emf"/>
  <Default Extension="xls" ContentType="application/vnd.ms-excel"/>
  <Default Extension="jpeg" ContentType="image/jpeg"/>
  <Default Extension="xml" ContentType="application/xml"/>
  <Default Extension="vml" ContentType="application/vnd.openxmlformats-officedocument.vmlDrawing"/>
  <Default Extension="bin" ContentType="application/vnd.openxmlformats-officedocument.presentationml.printerSettings"/>
  <Default Extension="png" ContentType="image/png"/>
  <Default Extension="rels" ContentType="application/vnd.openxmlformats-package.relationships+xml"/>
  <Default Extension="wmf" ContentType="image/x-wmf"/>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notesSlides/notesSlide1.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charts/chart6.xml" ContentType="application/vnd.openxmlformats-officedocument.drawingml.chart+xml"/>
  <Override PartName="/ppt/theme/themeOverride4.xml" ContentType="application/vnd.openxmlformats-officedocument.themeOverride+xml"/>
  <Override PartName="/ppt/embeddings/oleObject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6" r:id="rId2"/>
    <p:sldMasterId id="2147483694" r:id="rId3"/>
    <p:sldMasterId id="2147483708" r:id="rId4"/>
    <p:sldMasterId id="2147483722" r:id="rId5"/>
    <p:sldMasterId id="2147483736" r:id="rId6"/>
  </p:sldMasterIdLst>
  <p:notesMasterIdLst>
    <p:notesMasterId r:id="rId71"/>
  </p:notesMasterIdLst>
  <p:handoutMasterIdLst>
    <p:handoutMasterId r:id="rId72"/>
  </p:handoutMasterIdLst>
  <p:sldIdLst>
    <p:sldId id="268" r:id="rId7"/>
    <p:sldId id="434" r:id="rId8"/>
    <p:sldId id="485" r:id="rId9"/>
    <p:sldId id="436" r:id="rId10"/>
    <p:sldId id="490" r:id="rId11"/>
    <p:sldId id="503" r:id="rId12"/>
    <p:sldId id="471" r:id="rId13"/>
    <p:sldId id="491" r:id="rId14"/>
    <p:sldId id="517" r:id="rId15"/>
    <p:sldId id="487" r:id="rId16"/>
    <p:sldId id="483" r:id="rId17"/>
    <p:sldId id="478" r:id="rId18"/>
    <p:sldId id="495" r:id="rId19"/>
    <p:sldId id="493" r:id="rId20"/>
    <p:sldId id="494" r:id="rId21"/>
    <p:sldId id="499" r:id="rId22"/>
    <p:sldId id="497" r:id="rId23"/>
    <p:sldId id="496" r:id="rId24"/>
    <p:sldId id="488" r:id="rId25"/>
    <p:sldId id="501" r:id="rId26"/>
    <p:sldId id="502" r:id="rId27"/>
    <p:sldId id="500" r:id="rId28"/>
    <p:sldId id="273" r:id="rId29"/>
    <p:sldId id="454" r:id="rId30"/>
    <p:sldId id="455" r:id="rId31"/>
    <p:sldId id="438" r:id="rId32"/>
    <p:sldId id="526" r:id="rId33"/>
    <p:sldId id="527" r:id="rId34"/>
    <p:sldId id="528" r:id="rId35"/>
    <p:sldId id="529" r:id="rId36"/>
    <p:sldId id="530" r:id="rId37"/>
    <p:sldId id="518" r:id="rId38"/>
    <p:sldId id="519" r:id="rId39"/>
    <p:sldId id="520" r:id="rId40"/>
    <p:sldId id="521" r:id="rId41"/>
    <p:sldId id="522" r:id="rId42"/>
    <p:sldId id="523" r:id="rId43"/>
    <p:sldId id="524" r:id="rId44"/>
    <p:sldId id="525" r:id="rId45"/>
    <p:sldId id="486" r:id="rId46"/>
    <p:sldId id="422" r:id="rId47"/>
    <p:sldId id="419" r:id="rId48"/>
    <p:sldId id="421" r:id="rId49"/>
    <p:sldId id="512" r:id="rId50"/>
    <p:sldId id="469" r:id="rId51"/>
    <p:sldId id="470" r:id="rId52"/>
    <p:sldId id="513" r:id="rId53"/>
    <p:sldId id="515" r:id="rId54"/>
    <p:sldId id="516" r:id="rId55"/>
    <p:sldId id="446" r:id="rId56"/>
    <p:sldId id="445" r:id="rId57"/>
    <p:sldId id="504" r:id="rId58"/>
    <p:sldId id="451" r:id="rId59"/>
    <p:sldId id="452" r:id="rId60"/>
    <p:sldId id="465" r:id="rId61"/>
    <p:sldId id="505" r:id="rId62"/>
    <p:sldId id="449" r:id="rId63"/>
    <p:sldId id="450" r:id="rId64"/>
    <p:sldId id="506" r:id="rId65"/>
    <p:sldId id="507" r:id="rId66"/>
    <p:sldId id="508" r:id="rId67"/>
    <p:sldId id="509" r:id="rId68"/>
    <p:sldId id="510" r:id="rId69"/>
    <p:sldId id="511" r:id="rId70"/>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間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41" autoAdjust="0"/>
    <p:restoredTop sz="97119" autoAdjust="0"/>
  </p:normalViewPr>
  <p:slideViewPr>
    <p:cSldViewPr snapToGrid="0" snapToObjects="1">
      <p:cViewPr varScale="1">
        <p:scale>
          <a:sx n="140" d="100"/>
          <a:sy n="140" d="100"/>
        </p:scale>
        <p:origin x="-752" y="-96"/>
      </p:cViewPr>
      <p:guideLst>
        <p:guide orient="horz" pos="2160"/>
        <p:guide pos="2880"/>
      </p:guideLst>
    </p:cSldViewPr>
  </p:slideViewPr>
  <p:notesTextViewPr>
    <p:cViewPr>
      <p:scale>
        <a:sx n="100" d="100"/>
        <a:sy n="100" d="100"/>
      </p:scale>
      <p:origin x="0" y="0"/>
    </p:cViewPr>
  </p:notesTextViewPr>
  <p:sorterViewPr>
    <p:cViewPr>
      <p:scale>
        <a:sx n="68" d="100"/>
        <a:sy n="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63" Type="http://schemas.openxmlformats.org/officeDocument/2006/relationships/slide" Target="slides/slide57.xml"/><Relationship Id="rId64" Type="http://schemas.openxmlformats.org/officeDocument/2006/relationships/slide" Target="slides/slide58.xml"/><Relationship Id="rId65" Type="http://schemas.openxmlformats.org/officeDocument/2006/relationships/slide" Target="slides/slide59.xml"/><Relationship Id="rId66" Type="http://schemas.openxmlformats.org/officeDocument/2006/relationships/slide" Target="slides/slide60.xml"/><Relationship Id="rId67" Type="http://schemas.openxmlformats.org/officeDocument/2006/relationships/slide" Target="slides/slide61.xml"/><Relationship Id="rId68" Type="http://schemas.openxmlformats.org/officeDocument/2006/relationships/slide" Target="slides/slide62.xml"/><Relationship Id="rId69" Type="http://schemas.openxmlformats.org/officeDocument/2006/relationships/slide" Target="slides/slide63.xml"/><Relationship Id="rId50" Type="http://schemas.openxmlformats.org/officeDocument/2006/relationships/slide" Target="slides/slide44.xml"/><Relationship Id="rId51" Type="http://schemas.openxmlformats.org/officeDocument/2006/relationships/slide" Target="slides/slide45.xml"/><Relationship Id="rId52" Type="http://schemas.openxmlformats.org/officeDocument/2006/relationships/slide" Target="slides/slide46.xml"/><Relationship Id="rId53" Type="http://schemas.openxmlformats.org/officeDocument/2006/relationships/slide" Target="slides/slide47.xml"/><Relationship Id="rId54" Type="http://schemas.openxmlformats.org/officeDocument/2006/relationships/slide" Target="slides/slide48.xml"/><Relationship Id="rId55" Type="http://schemas.openxmlformats.org/officeDocument/2006/relationships/slide" Target="slides/slide49.xml"/><Relationship Id="rId56" Type="http://schemas.openxmlformats.org/officeDocument/2006/relationships/slide" Target="slides/slide50.xml"/><Relationship Id="rId57" Type="http://schemas.openxmlformats.org/officeDocument/2006/relationships/slide" Target="slides/slide51.xml"/><Relationship Id="rId58" Type="http://schemas.openxmlformats.org/officeDocument/2006/relationships/slide" Target="slides/slide52.xml"/><Relationship Id="rId59" Type="http://schemas.openxmlformats.org/officeDocument/2006/relationships/slide" Target="slides/slide53.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70" Type="http://schemas.openxmlformats.org/officeDocument/2006/relationships/slide" Target="slides/slide64.xml"/><Relationship Id="rId71" Type="http://schemas.openxmlformats.org/officeDocument/2006/relationships/notesMaster" Target="notesMasters/notesMaster1.xml"/><Relationship Id="rId72" Type="http://schemas.openxmlformats.org/officeDocument/2006/relationships/handoutMaster" Target="handoutMasters/handoutMaster1.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73" Type="http://schemas.openxmlformats.org/officeDocument/2006/relationships/printerSettings" Target="printerSettings/printerSettings1.bin"/><Relationship Id="rId74" Type="http://schemas.openxmlformats.org/officeDocument/2006/relationships/presProps" Target="presProps.xml"/><Relationship Id="rId75" Type="http://schemas.openxmlformats.org/officeDocument/2006/relationships/viewProps" Target="viewProps.xml"/><Relationship Id="rId76" Type="http://schemas.openxmlformats.org/officeDocument/2006/relationships/theme" Target="theme/theme1.xml"/><Relationship Id="rId77" Type="http://schemas.openxmlformats.org/officeDocument/2006/relationships/tableStyles" Target="tableStyles.xml"/><Relationship Id="rId60" Type="http://schemas.openxmlformats.org/officeDocument/2006/relationships/slide" Target="slides/slide54.xml"/><Relationship Id="rId61" Type="http://schemas.openxmlformats.org/officeDocument/2006/relationships/slide" Target="slides/slide55.xml"/><Relationship Id="rId62" Type="http://schemas.openxmlformats.org/officeDocument/2006/relationships/slide" Target="slides/slide56.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akirayamamoto:Library:Application%20Support:Microsoft:Office:Office%202011%20AutoRecovery:ILC-HR-150103%20(&#12496;&#12540;&#12472;&#12519;&#12531;%201).xlsb"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akirayamamoto:Library:Application%20Support:Microsoft:Office:Office%202011%20AutoRecovery:ILC-HR-150103%20(&#12496;&#12540;&#12472;&#12519;&#12531;%201).xlsb"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Macintosh%20HD:Users:akirayamamoto:Akira-MackBookPro:Akira-1404:ILC:ILC-TDR&#26908;&#35388;&#20316;&#26989;&#37096;&#20250;:&#31532;5&#22238;&#20316;&#26989;&#37096;&#20250;:ACC&#28310;&#20633;&#26399;&#38291;12252014mod1-Hayano-3.xlsx" TargetMode="External"/></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Macintosh%20HD:Users:akirayamamoto:Library:Application%20Support:Microsoft:Office:Office%202011%20AutoRecovery:ILC-HR-150103%20(&#12496;&#12540;&#12472;&#12519;&#12531;%201).xlsb"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akirayamamoto:Library:Application%20Support:Microsoft:Office:Office%202011%20AutoRecovery:ILC-HR-150103%20(&#12496;&#12540;&#12472;&#12519;&#12531;%201).xlsb" TargetMode="External"/></Relationships>
</file>

<file path=ppt/charts/_rels/chart6.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terunuma-macbook:Users:terunuma:terunuma-folder:ATF:ATF%20Internatinal%20Collaboration:&#35370;&#21839;&#32773;&#32113;&#35336;:&#38598;&#35336;-2006-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spPr>
            <a:ln>
              <a:solidFill>
                <a:srgbClr val="FFFFFF"/>
              </a:solidFill>
            </a:ln>
          </c:spPr>
          <c:dPt>
            <c:idx val="0"/>
            <c:bubble3D val="0"/>
            <c:spPr>
              <a:ln>
                <a:solidFill>
                  <a:srgbClr val="FFFFFF"/>
                </a:solidFill>
              </a:ln>
              <a:effectLst>
                <a:outerShdw blurRad="50800" dist="38100" dir="2700000" algn="tl" rotWithShape="0">
                  <a:srgbClr val="000000">
                    <a:alpha val="43000"/>
                  </a:srgbClr>
                </a:outerShdw>
              </a:effectLst>
            </c:spPr>
          </c:dPt>
          <c:dPt>
            <c:idx val="1"/>
            <c:bubble3D val="0"/>
            <c:spPr>
              <a:ln>
                <a:solidFill>
                  <a:srgbClr val="FFFFFF"/>
                </a:solidFill>
              </a:ln>
              <a:effectLst/>
            </c:spPr>
          </c:dPt>
          <c:dPt>
            <c:idx val="2"/>
            <c:bubble3D val="0"/>
            <c:spPr>
              <a:ln>
                <a:solidFill>
                  <a:srgbClr val="FFFFFF"/>
                </a:solidFill>
              </a:ln>
              <a:effectLst/>
            </c:spPr>
          </c:dPt>
          <c:dPt>
            <c:idx val="3"/>
            <c:bubble3D val="0"/>
            <c:spPr>
              <a:ln>
                <a:solidFill>
                  <a:srgbClr val="FFFFFF"/>
                </a:solidFill>
              </a:ln>
              <a:effectLst/>
            </c:spPr>
          </c:dPt>
          <c:val>
            <c:numRef>
              <c:f>Sheet1!$C$23:$C$26</c:f>
              <c:numCache>
                <c:formatCode>General</c:formatCode>
                <c:ptCount val="4"/>
                <c:pt idx="0" formatCode="#,##0">
                  <c:v>2089.0</c:v>
                </c:pt>
                <c:pt idx="1">
                  <c:v>538.0</c:v>
                </c:pt>
                <c:pt idx="2">
                  <c:v>798.0</c:v>
                </c:pt>
                <c:pt idx="3">
                  <c:v>328.0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758127715177844"/>
          <c:y val="0.0634013494098605"/>
          <c:w val="0.198768836546294"/>
          <c:h val="0.858762071034972"/>
        </c:manualLayout>
      </c:layout>
      <c:overlay val="0"/>
      <c:spPr>
        <a:ln>
          <a:solidFill>
            <a:schemeClr val="bg1"/>
          </a:solidFill>
        </a:ln>
      </c:spPr>
      <c:txPr>
        <a:bodyPr/>
        <a:lstStyle/>
        <a:p>
          <a:pPr rtl="0">
            <a:defRPr sz="1400"/>
          </a:pPr>
          <a:endParaRPr lang="ja-JP"/>
        </a:p>
      </c:txPr>
    </c:legend>
    <c:plotVisOnly val="1"/>
    <c:dispBlanksAs val="gap"/>
    <c:showDLblsOverMax val="0"/>
  </c:chart>
  <c:spPr>
    <a:solidFill>
      <a:srgbClr val="CCFFCC"/>
    </a:solidFill>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spPr>
            <a:ln>
              <a:solidFill>
                <a:srgbClr val="FFFFFF"/>
              </a:solidFill>
            </a:ln>
          </c:spPr>
          <c:dPt>
            <c:idx val="0"/>
            <c:bubble3D val="0"/>
            <c:spPr>
              <a:ln>
                <a:solidFill>
                  <a:srgbClr val="FFFFFF"/>
                </a:solidFill>
              </a:ln>
              <a:effectLst>
                <a:outerShdw blurRad="50800" dist="38100" dir="2700000" algn="tl" rotWithShape="0">
                  <a:srgbClr val="000000">
                    <a:alpha val="43000"/>
                  </a:srgbClr>
                </a:outerShdw>
              </a:effectLst>
            </c:spPr>
          </c:dPt>
          <c:dPt>
            <c:idx val="1"/>
            <c:bubble3D val="0"/>
            <c:spPr>
              <a:ln>
                <a:solidFill>
                  <a:srgbClr val="FFFFFF"/>
                </a:solidFill>
              </a:ln>
              <a:effectLst/>
            </c:spPr>
          </c:dPt>
          <c:dPt>
            <c:idx val="2"/>
            <c:bubble3D val="0"/>
            <c:spPr>
              <a:ln>
                <a:solidFill>
                  <a:srgbClr val="FFFFFF"/>
                </a:solidFill>
              </a:ln>
              <a:effectLst/>
            </c:spPr>
          </c:dPt>
          <c:dPt>
            <c:idx val="3"/>
            <c:bubble3D val="0"/>
            <c:spPr>
              <a:ln>
                <a:solidFill>
                  <a:srgbClr val="FFFFFF"/>
                </a:solidFill>
              </a:ln>
              <a:effectLst/>
            </c:spPr>
          </c:dPt>
          <c:val>
            <c:numRef>
              <c:f>Sheet1!$C$23:$C$26</c:f>
              <c:numCache>
                <c:formatCode>General</c:formatCode>
                <c:ptCount val="4"/>
                <c:pt idx="0" formatCode="#,##0">
                  <c:v>2089.0</c:v>
                </c:pt>
                <c:pt idx="1">
                  <c:v>538.0</c:v>
                </c:pt>
                <c:pt idx="2">
                  <c:v>798.0</c:v>
                </c:pt>
                <c:pt idx="3">
                  <c:v>328.0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758127715177844"/>
          <c:y val="0.0634013494098605"/>
          <c:w val="0.198768836546294"/>
          <c:h val="0.858762071034972"/>
        </c:manualLayout>
      </c:layout>
      <c:overlay val="0"/>
      <c:spPr>
        <a:ln>
          <a:solidFill>
            <a:schemeClr val="bg1"/>
          </a:solidFill>
        </a:ln>
      </c:spPr>
      <c:txPr>
        <a:bodyPr/>
        <a:lstStyle/>
        <a:p>
          <a:pPr rtl="0">
            <a:defRPr sz="1400"/>
          </a:pPr>
          <a:endParaRPr lang="ja-JP"/>
        </a:p>
      </c:txPr>
    </c:legend>
    <c:plotVisOnly val="1"/>
    <c:dispBlanksAs val="gap"/>
    <c:showDLblsOverMax val="0"/>
  </c:chart>
  <c:spPr>
    <a:solidFill>
      <a:srgbClr val="CCFFCC"/>
    </a:solidFill>
    <a:effectLst>
      <a:outerShdw blurRad="50800" dist="38100" dir="2700000" algn="tl" rotWithShape="0">
        <a:srgbClr val="000000">
          <a:alpha val="43000"/>
        </a:srgbClr>
      </a:outerShdw>
    </a:effectLst>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spPr>
            <a:ln>
              <a:solidFill>
                <a:sysClr val="window" lastClr="FFFFFF"/>
              </a:solidFill>
            </a:ln>
          </c:spPr>
          <c:dPt>
            <c:idx val="0"/>
            <c:bubble3D val="0"/>
            <c:spPr>
              <a:ln>
                <a:solidFill>
                  <a:sysClr val="window" lastClr="FFFFFF"/>
                </a:solidFill>
              </a:ln>
              <a:effectLst>
                <a:outerShdw blurRad="40000" dist="23000" dir="20100000" rotWithShape="0">
                  <a:srgbClr val="FF0000">
                    <a:alpha val="35000"/>
                  </a:srgbClr>
                </a:outerShdw>
              </a:effectLst>
            </c:spPr>
          </c:dPt>
          <c:dPt>
            <c:idx val="1"/>
            <c:bubble3D val="0"/>
            <c:spPr>
              <a:ln>
                <a:solidFill>
                  <a:sysClr val="window" lastClr="FFFFFF"/>
                </a:solidFill>
              </a:ln>
              <a:effectLst/>
            </c:spPr>
          </c:dPt>
          <c:dPt>
            <c:idx val="2"/>
            <c:bubble3D val="0"/>
            <c:spPr>
              <a:ln>
                <a:solidFill>
                  <a:sysClr val="window" lastClr="FFFFFF"/>
                </a:solidFill>
              </a:ln>
              <a:effectLst>
                <a:outerShdw blurRad="40000" dist="23000" dir="7560000" rotWithShape="0">
                  <a:srgbClr val="FF0000">
                    <a:alpha val="35000"/>
                  </a:srgbClr>
                </a:outerShdw>
              </a:effectLst>
            </c:spPr>
          </c:dPt>
          <c:dPt>
            <c:idx val="3"/>
            <c:bubble3D val="0"/>
            <c:spPr>
              <a:ln>
                <a:solidFill>
                  <a:sysClr val="window" lastClr="FFFFFF"/>
                </a:solidFill>
              </a:ln>
              <a:effectLst>
                <a:outerShdw blurRad="40000" dist="23000" dir="12360000" rotWithShape="0">
                  <a:srgbClr val="FF0000">
                    <a:alpha val="35000"/>
                  </a:srgbClr>
                </a:outerShdw>
              </a:effectLst>
            </c:spPr>
          </c:dPt>
          <c:dPt>
            <c:idx val="4"/>
            <c:bubble3D val="0"/>
            <c:spPr>
              <a:ln>
                <a:solidFill>
                  <a:sysClr val="window" lastClr="FFFFFF"/>
                </a:solidFill>
              </a:ln>
              <a:effectLst/>
            </c:spPr>
          </c:dPt>
          <c:dPt>
            <c:idx val="5"/>
            <c:bubble3D val="0"/>
            <c:spPr>
              <a:ln>
                <a:solidFill>
                  <a:sysClr val="window" lastClr="FFFFFF"/>
                </a:solidFill>
              </a:ln>
              <a:effectLst/>
            </c:spPr>
          </c:dPt>
          <c:dPt>
            <c:idx val="6"/>
            <c:bubble3D val="0"/>
            <c:spPr>
              <a:ln>
                <a:solidFill>
                  <a:sysClr val="window" lastClr="FFFFFF"/>
                </a:solidFill>
              </a:ln>
              <a:effectLst/>
            </c:spPr>
          </c:dPt>
          <c:val>
            <c:numRef>
              <c:f>'Macintosh HD:Users:akirayamamoto:Library:Application Support:Microsoft:Office:Office 2011 AutoRecovery:[ILC-HR-150103 (バージョン 1).xlsb]Sheet1'!$B$47:$B$53</c:f>
              <c:numCache>
                <c:formatCode>General</c:formatCode>
                <c:ptCount val="7"/>
                <c:pt idx="0" formatCode="#,##0">
                  <c:v>1362.0</c:v>
                </c:pt>
                <c:pt idx="1">
                  <c:v>268.0</c:v>
                </c:pt>
                <c:pt idx="2">
                  <c:v>1209.0</c:v>
                </c:pt>
                <c:pt idx="3">
                  <c:v>325.0</c:v>
                </c:pt>
                <c:pt idx="4">
                  <c:v>141.0</c:v>
                </c:pt>
                <c:pt idx="5">
                  <c:v>52.0</c:v>
                </c:pt>
                <c:pt idx="6">
                  <c:v>190.0</c:v>
                </c:pt>
              </c:numCache>
            </c:numRef>
          </c:val>
        </c:ser>
        <c:dLbls>
          <c:showLegendKey val="0"/>
          <c:showVal val="0"/>
          <c:showCatName val="0"/>
          <c:showSerName val="0"/>
          <c:showPercent val="0"/>
          <c:showBubbleSize val="0"/>
          <c:showLeaderLines val="1"/>
        </c:dLbls>
        <c:firstSliceAng val="0"/>
      </c:pieChart>
    </c:plotArea>
    <c:legend>
      <c:legendPos val="r"/>
      <c:layout/>
      <c:overlay val="0"/>
      <c:txPr>
        <a:bodyPr/>
        <a:lstStyle/>
        <a:p>
          <a:pPr rtl="0">
            <a:defRPr/>
          </a:pPr>
          <a:endParaRPr lang="ja-JP"/>
        </a:p>
      </c:txPr>
    </c:legend>
    <c:plotVisOnly val="1"/>
    <c:dispBlanksAs val="gap"/>
    <c:showDLblsOverMax val="0"/>
  </c:chart>
  <c:spPr>
    <a:solidFill>
      <a:srgbClr val="FFFF00"/>
    </a:solidFill>
    <a:ln>
      <a:solidFill>
        <a:srgbClr val="FFFFFF"/>
      </a:solidFill>
    </a:ln>
    <a:effectLst>
      <a:outerShdw blurRad="50800" dist="38100" dir="2700000" algn="tl" rotWithShape="0">
        <a:srgbClr val="000000">
          <a:alpha val="43000"/>
        </a:srgbClr>
      </a:outerShdw>
    </a:effectLst>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2892169728784"/>
          <c:y val="0.0833333333333333"/>
          <c:w val="0.731850831146107"/>
          <c:h val="0.822469378827647"/>
        </c:manualLayout>
      </c:layout>
      <c:barChart>
        <c:barDir val="col"/>
        <c:grouping val="clustered"/>
        <c:varyColors val="0"/>
        <c:ser>
          <c:idx val="0"/>
          <c:order val="0"/>
          <c:tx>
            <c:strRef>
              <c:f>Sheet1!$H$49</c:f>
              <c:strCache>
                <c:ptCount val="1"/>
                <c:pt idx="0">
                  <c:v>Preparation</c:v>
                </c:pt>
              </c:strCache>
            </c:strRef>
          </c:tx>
          <c:invertIfNegative val="0"/>
          <c:val>
            <c:numRef>
              <c:f>Sheet1!$H$50:$H$62</c:f>
              <c:numCache>
                <c:formatCode>General</c:formatCode>
                <c:ptCount val="13"/>
                <c:pt idx="0">
                  <c:v>69.0</c:v>
                </c:pt>
                <c:pt idx="1">
                  <c:v>86.0</c:v>
                </c:pt>
                <c:pt idx="2">
                  <c:v>104.0</c:v>
                </c:pt>
                <c:pt idx="3">
                  <c:v>121.0</c:v>
                </c:pt>
                <c:pt idx="4">
                  <c:v>0.0</c:v>
                </c:pt>
                <c:pt idx="5">
                  <c:v>0.0</c:v>
                </c:pt>
                <c:pt idx="6">
                  <c:v>0.0</c:v>
                </c:pt>
                <c:pt idx="7">
                  <c:v>0.0</c:v>
                </c:pt>
                <c:pt idx="8">
                  <c:v>0.0</c:v>
                </c:pt>
                <c:pt idx="9">
                  <c:v>0.0</c:v>
                </c:pt>
                <c:pt idx="10">
                  <c:v>0.0</c:v>
                </c:pt>
                <c:pt idx="11">
                  <c:v>0.0</c:v>
                </c:pt>
                <c:pt idx="12">
                  <c:v>0.0</c:v>
                </c:pt>
              </c:numCache>
            </c:numRef>
          </c:val>
        </c:ser>
        <c:ser>
          <c:idx val="1"/>
          <c:order val="1"/>
          <c:tx>
            <c:strRef>
              <c:f>Sheet1!$I$49</c:f>
              <c:strCache>
                <c:ptCount val="1"/>
                <c:pt idx="0">
                  <c:v>Contruction</c:v>
                </c:pt>
              </c:strCache>
            </c:strRef>
          </c:tx>
          <c:invertIfNegative val="0"/>
          <c:val>
            <c:numRef>
              <c:f>Sheet1!$I$50:$I$62</c:f>
              <c:numCache>
                <c:formatCode>General</c:formatCode>
                <c:ptCount val="13"/>
                <c:pt idx="0">
                  <c:v>0.0</c:v>
                </c:pt>
                <c:pt idx="1">
                  <c:v>0.0</c:v>
                </c:pt>
                <c:pt idx="2">
                  <c:v>0.0</c:v>
                </c:pt>
                <c:pt idx="3">
                  <c:v>0.0</c:v>
                </c:pt>
                <c:pt idx="4">
                  <c:v>410.0</c:v>
                </c:pt>
                <c:pt idx="5">
                  <c:v>922.0</c:v>
                </c:pt>
                <c:pt idx="6">
                  <c:v>1208.0</c:v>
                </c:pt>
                <c:pt idx="7">
                  <c:v>1350.0</c:v>
                </c:pt>
                <c:pt idx="8">
                  <c:v>1589.0</c:v>
                </c:pt>
                <c:pt idx="9">
                  <c:v>1480.0</c:v>
                </c:pt>
                <c:pt idx="10">
                  <c:v>1374.0</c:v>
                </c:pt>
                <c:pt idx="11">
                  <c:v>1106.0</c:v>
                </c:pt>
                <c:pt idx="12">
                  <c:v>679.0</c:v>
                </c:pt>
              </c:numCache>
            </c:numRef>
          </c:val>
        </c:ser>
        <c:ser>
          <c:idx val="2"/>
          <c:order val="2"/>
          <c:tx>
            <c:strRef>
              <c:f>Sheet1!$J$49</c:f>
              <c:strCache>
                <c:ptCount val="1"/>
                <c:pt idx="0">
                  <c:v>Installation</c:v>
                </c:pt>
              </c:strCache>
            </c:strRef>
          </c:tx>
          <c:invertIfNegative val="0"/>
          <c:val>
            <c:numRef>
              <c:f>Sheet1!$J$50:$J$62</c:f>
              <c:numCache>
                <c:formatCode>General</c:formatCode>
                <c:ptCount val="13"/>
                <c:pt idx="0">
                  <c:v>0.0</c:v>
                </c:pt>
                <c:pt idx="1">
                  <c:v>0.0</c:v>
                </c:pt>
                <c:pt idx="2">
                  <c:v>0.0</c:v>
                </c:pt>
                <c:pt idx="3">
                  <c:v>0.0</c:v>
                </c:pt>
                <c:pt idx="4">
                  <c:v>0.0</c:v>
                </c:pt>
                <c:pt idx="5">
                  <c:v>0.0</c:v>
                </c:pt>
                <c:pt idx="6">
                  <c:v>80.0</c:v>
                </c:pt>
                <c:pt idx="7">
                  <c:v>80.0</c:v>
                </c:pt>
                <c:pt idx="8">
                  <c:v>80.0</c:v>
                </c:pt>
                <c:pt idx="9">
                  <c:v>768.0</c:v>
                </c:pt>
                <c:pt idx="10">
                  <c:v>1140.0</c:v>
                </c:pt>
                <c:pt idx="11">
                  <c:v>683.0</c:v>
                </c:pt>
                <c:pt idx="12">
                  <c:v>522.0</c:v>
                </c:pt>
              </c:numCache>
            </c:numRef>
          </c:val>
        </c:ser>
        <c:dLbls>
          <c:showLegendKey val="0"/>
          <c:showVal val="0"/>
          <c:showCatName val="0"/>
          <c:showSerName val="0"/>
          <c:showPercent val="0"/>
          <c:showBubbleSize val="0"/>
        </c:dLbls>
        <c:gapWidth val="150"/>
        <c:axId val="1791019816"/>
        <c:axId val="-1994574280"/>
      </c:barChart>
      <c:catAx>
        <c:axId val="1791019816"/>
        <c:scaling>
          <c:orientation val="minMax"/>
        </c:scaling>
        <c:delete val="0"/>
        <c:axPos val="b"/>
        <c:majorTickMark val="out"/>
        <c:minorTickMark val="none"/>
        <c:tickLblPos val="nextTo"/>
        <c:txPr>
          <a:bodyPr/>
          <a:lstStyle/>
          <a:p>
            <a:pPr>
              <a:defRPr sz="1600"/>
            </a:pPr>
            <a:endParaRPr lang="ja-JP"/>
          </a:p>
        </c:txPr>
        <c:crossAx val="-1994574280"/>
        <c:crosses val="autoZero"/>
        <c:auto val="1"/>
        <c:lblAlgn val="ctr"/>
        <c:lblOffset val="100"/>
        <c:noMultiLvlLbl val="0"/>
      </c:catAx>
      <c:valAx>
        <c:axId val="-1994574280"/>
        <c:scaling>
          <c:orientation val="minMax"/>
        </c:scaling>
        <c:delete val="0"/>
        <c:axPos val="l"/>
        <c:majorGridlines>
          <c:spPr>
            <a:ln>
              <a:prstDash val="sysDash"/>
            </a:ln>
          </c:spPr>
        </c:majorGridlines>
        <c:numFmt formatCode="General" sourceLinked="1"/>
        <c:majorTickMark val="in"/>
        <c:minorTickMark val="none"/>
        <c:tickLblPos val="nextTo"/>
        <c:txPr>
          <a:bodyPr/>
          <a:lstStyle/>
          <a:p>
            <a:pPr>
              <a:defRPr sz="1400"/>
            </a:pPr>
            <a:endParaRPr lang="ja-JP"/>
          </a:p>
        </c:txPr>
        <c:crossAx val="1791019816"/>
        <c:crosses val="autoZero"/>
        <c:crossBetween val="between"/>
      </c:valAx>
    </c:plotArea>
    <c:legend>
      <c:legendPos val="r"/>
      <c:layout>
        <c:manualLayout>
          <c:xMode val="edge"/>
          <c:yMode val="edge"/>
          <c:x val="0.187480873401463"/>
          <c:y val="0.194251598831836"/>
          <c:w val="0.212630495491292"/>
          <c:h val="0.261946617695152"/>
        </c:manualLayout>
      </c:layout>
      <c:overlay val="0"/>
      <c:txPr>
        <a:bodyPr/>
        <a:lstStyle/>
        <a:p>
          <a:pPr>
            <a:defRPr sz="1600"/>
          </a:pPr>
          <a:endParaRPr lang="ja-JP"/>
        </a:p>
      </c:txPr>
    </c:legend>
    <c:plotVisOnly val="1"/>
    <c:dispBlanksAs val="gap"/>
    <c:showDLblsOverMax val="0"/>
  </c:chart>
  <c:spPr>
    <a:solidFill>
      <a:srgbClr val="CCFFCC"/>
    </a:solidFill>
    <a:ln>
      <a:solidFill>
        <a:srgbClr val="008000"/>
      </a:solid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Sheet1!$M$49</c:f>
              <c:strCache>
                <c:ptCount val="1"/>
                <c:pt idx="0">
                  <c:v>Preparation</c:v>
                </c:pt>
              </c:strCache>
            </c:strRef>
          </c:tx>
          <c:invertIfNegative val="0"/>
          <c:val>
            <c:numRef>
              <c:f>Sheet1!$M$50:$M$62</c:f>
              <c:numCache>
                <c:formatCode>General</c:formatCode>
                <c:ptCount val="13"/>
                <c:pt idx="0">
                  <c:v>77.0</c:v>
                </c:pt>
                <c:pt idx="1">
                  <c:v>96.0</c:v>
                </c:pt>
                <c:pt idx="2">
                  <c:v>116.0</c:v>
                </c:pt>
                <c:pt idx="3">
                  <c:v>134.0</c:v>
                </c:pt>
                <c:pt idx="4">
                  <c:v>0.0</c:v>
                </c:pt>
                <c:pt idx="5">
                  <c:v>0.0</c:v>
                </c:pt>
                <c:pt idx="6">
                  <c:v>0.0</c:v>
                </c:pt>
                <c:pt idx="7">
                  <c:v>0.0</c:v>
                </c:pt>
                <c:pt idx="8">
                  <c:v>0.0</c:v>
                </c:pt>
                <c:pt idx="9">
                  <c:v>0.0</c:v>
                </c:pt>
                <c:pt idx="10">
                  <c:v>0.0</c:v>
                </c:pt>
                <c:pt idx="11">
                  <c:v>0.0</c:v>
                </c:pt>
                <c:pt idx="12">
                  <c:v>0.0</c:v>
                </c:pt>
              </c:numCache>
            </c:numRef>
          </c:val>
        </c:ser>
        <c:ser>
          <c:idx val="1"/>
          <c:order val="1"/>
          <c:tx>
            <c:strRef>
              <c:f>Sheet1!$N$49</c:f>
              <c:strCache>
                <c:ptCount val="1"/>
                <c:pt idx="0">
                  <c:v>Contruction</c:v>
                </c:pt>
              </c:strCache>
            </c:strRef>
          </c:tx>
          <c:invertIfNegative val="0"/>
          <c:val>
            <c:numRef>
              <c:f>Sheet1!$N$50:$N$62</c:f>
              <c:numCache>
                <c:formatCode>General</c:formatCode>
                <c:ptCount val="13"/>
                <c:pt idx="0">
                  <c:v>0.0</c:v>
                </c:pt>
                <c:pt idx="1">
                  <c:v>0.0</c:v>
                </c:pt>
                <c:pt idx="2">
                  <c:v>0.0</c:v>
                </c:pt>
                <c:pt idx="3">
                  <c:v>0.0</c:v>
                </c:pt>
                <c:pt idx="4">
                  <c:v>410.0</c:v>
                </c:pt>
                <c:pt idx="5">
                  <c:v>922.0</c:v>
                </c:pt>
                <c:pt idx="6">
                  <c:v>1208.0</c:v>
                </c:pt>
                <c:pt idx="7">
                  <c:v>1350.0</c:v>
                </c:pt>
                <c:pt idx="8">
                  <c:v>1589.0</c:v>
                </c:pt>
                <c:pt idx="9">
                  <c:v>1480.0</c:v>
                </c:pt>
                <c:pt idx="10">
                  <c:v>1374.0</c:v>
                </c:pt>
                <c:pt idx="11">
                  <c:v>1106.0</c:v>
                </c:pt>
                <c:pt idx="12">
                  <c:v>679.0</c:v>
                </c:pt>
              </c:numCache>
            </c:numRef>
          </c:val>
        </c:ser>
        <c:ser>
          <c:idx val="2"/>
          <c:order val="2"/>
          <c:tx>
            <c:strRef>
              <c:f>Sheet1!$O$49</c:f>
              <c:strCache>
                <c:ptCount val="1"/>
                <c:pt idx="0">
                  <c:v>Installation</c:v>
                </c:pt>
              </c:strCache>
            </c:strRef>
          </c:tx>
          <c:invertIfNegative val="0"/>
          <c:val>
            <c:numRef>
              <c:f>Sheet1!$O$50:$O$62</c:f>
              <c:numCache>
                <c:formatCode>General</c:formatCode>
                <c:ptCount val="13"/>
                <c:pt idx="0">
                  <c:v>0.0</c:v>
                </c:pt>
                <c:pt idx="1">
                  <c:v>0.0</c:v>
                </c:pt>
                <c:pt idx="2">
                  <c:v>0.0</c:v>
                </c:pt>
                <c:pt idx="3">
                  <c:v>0.0</c:v>
                </c:pt>
                <c:pt idx="4">
                  <c:v>0.0</c:v>
                </c:pt>
                <c:pt idx="5">
                  <c:v>0.0</c:v>
                </c:pt>
                <c:pt idx="6">
                  <c:v>80.0</c:v>
                </c:pt>
                <c:pt idx="7">
                  <c:v>80.0</c:v>
                </c:pt>
                <c:pt idx="8">
                  <c:v>80.0</c:v>
                </c:pt>
                <c:pt idx="9">
                  <c:v>768.0</c:v>
                </c:pt>
                <c:pt idx="10">
                  <c:v>1140.0</c:v>
                </c:pt>
                <c:pt idx="11">
                  <c:v>683.0</c:v>
                </c:pt>
                <c:pt idx="12">
                  <c:v>522.0</c:v>
                </c:pt>
              </c:numCache>
            </c:numRef>
          </c:val>
        </c:ser>
        <c:dLbls>
          <c:showLegendKey val="0"/>
          <c:showVal val="0"/>
          <c:showCatName val="0"/>
          <c:showSerName val="0"/>
          <c:showPercent val="0"/>
          <c:showBubbleSize val="0"/>
        </c:dLbls>
        <c:gapWidth val="150"/>
        <c:axId val="1842094568"/>
        <c:axId val="1784016264"/>
      </c:barChart>
      <c:catAx>
        <c:axId val="1842094568"/>
        <c:scaling>
          <c:orientation val="minMax"/>
        </c:scaling>
        <c:delete val="0"/>
        <c:axPos val="b"/>
        <c:majorTickMark val="out"/>
        <c:minorTickMark val="none"/>
        <c:tickLblPos val="nextTo"/>
        <c:txPr>
          <a:bodyPr/>
          <a:lstStyle/>
          <a:p>
            <a:pPr>
              <a:defRPr sz="1400"/>
            </a:pPr>
            <a:endParaRPr lang="ja-JP"/>
          </a:p>
        </c:txPr>
        <c:crossAx val="1784016264"/>
        <c:crosses val="autoZero"/>
        <c:auto val="1"/>
        <c:lblAlgn val="ctr"/>
        <c:lblOffset val="100"/>
        <c:noMultiLvlLbl val="0"/>
      </c:catAx>
      <c:valAx>
        <c:axId val="1784016264"/>
        <c:scaling>
          <c:orientation val="minMax"/>
        </c:scaling>
        <c:delete val="0"/>
        <c:axPos val="l"/>
        <c:majorGridlines/>
        <c:numFmt formatCode="General" sourceLinked="1"/>
        <c:majorTickMark val="out"/>
        <c:minorTickMark val="none"/>
        <c:tickLblPos val="nextTo"/>
        <c:txPr>
          <a:bodyPr/>
          <a:lstStyle/>
          <a:p>
            <a:pPr>
              <a:defRPr sz="1400"/>
            </a:pPr>
            <a:endParaRPr lang="ja-JP"/>
          </a:p>
        </c:txPr>
        <c:crossAx val="1842094568"/>
        <c:crosses val="autoZero"/>
        <c:crossBetween val="between"/>
      </c:valAx>
    </c:plotArea>
    <c:legend>
      <c:legendPos val="r"/>
      <c:layout>
        <c:manualLayout>
          <c:xMode val="edge"/>
          <c:yMode val="edge"/>
          <c:x val="0.817450820756764"/>
          <c:y val="0.283488880922655"/>
          <c:w val="0.165577996635869"/>
          <c:h val="0.268857984478559"/>
        </c:manualLayout>
      </c:layout>
      <c:overlay val="0"/>
      <c:txPr>
        <a:bodyPr/>
        <a:lstStyle/>
        <a:p>
          <a:pPr>
            <a:defRPr sz="1600"/>
          </a:pPr>
          <a:endParaRPr lang="ja-JP"/>
        </a:p>
      </c:txPr>
    </c:legend>
    <c:plotVisOnly val="1"/>
    <c:dispBlanksAs val="gap"/>
    <c:showDLblsOverMax val="0"/>
  </c:chart>
  <c:spPr>
    <a:solidFill>
      <a:schemeClr val="accent3">
        <a:lumMod val="20000"/>
        <a:lumOff val="80000"/>
      </a:schemeClr>
    </a:solidFill>
    <a:ln>
      <a:solidFill>
        <a:srgbClr val="008000"/>
      </a:solid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994937034122128"/>
          <c:y val="0.0279472113120922"/>
          <c:w val="0.87119479378473"/>
          <c:h val="0.864844425356556"/>
        </c:manualLayout>
      </c:layout>
      <c:barChart>
        <c:barDir val="col"/>
        <c:grouping val="stacked"/>
        <c:varyColors val="0"/>
        <c:ser>
          <c:idx val="0"/>
          <c:order val="0"/>
          <c:tx>
            <c:strRef>
              <c:f>Sheet1!$B$2</c:f>
              <c:strCache>
                <c:ptCount val="1"/>
                <c:pt idx="0">
                  <c:v>Domestic</c:v>
                </c:pt>
              </c:strCache>
            </c:strRef>
          </c:tx>
          <c:invertIfNegative val="0"/>
          <c:cat>
            <c:numRef>
              <c:f>Sheet1!$A$3:$A$10</c:f>
              <c:numCache>
                <c:formatCode>General</c:formatCode>
                <c:ptCount val="8"/>
                <c:pt idx="0">
                  <c:v>2006.0</c:v>
                </c:pt>
                <c:pt idx="1">
                  <c:v>2007.0</c:v>
                </c:pt>
                <c:pt idx="2">
                  <c:v>2008.0</c:v>
                </c:pt>
                <c:pt idx="3">
                  <c:v>2009.0</c:v>
                </c:pt>
                <c:pt idx="4">
                  <c:v>2010.0</c:v>
                </c:pt>
                <c:pt idx="5">
                  <c:v>2011.0</c:v>
                </c:pt>
                <c:pt idx="6">
                  <c:v>2012.0</c:v>
                </c:pt>
                <c:pt idx="7">
                  <c:v>2013.0</c:v>
                </c:pt>
              </c:numCache>
            </c:numRef>
          </c:cat>
          <c:val>
            <c:numRef>
              <c:f>Sheet1!$B$3:$B$10</c:f>
              <c:numCache>
                <c:formatCode>General</c:formatCode>
                <c:ptCount val="8"/>
                <c:pt idx="0">
                  <c:v>1127.0</c:v>
                </c:pt>
                <c:pt idx="1">
                  <c:v>1555.0</c:v>
                </c:pt>
                <c:pt idx="2">
                  <c:v>2077.0</c:v>
                </c:pt>
                <c:pt idx="3">
                  <c:v>1629.0</c:v>
                </c:pt>
                <c:pt idx="4">
                  <c:v>1613.0</c:v>
                </c:pt>
                <c:pt idx="5">
                  <c:v>1109.0</c:v>
                </c:pt>
                <c:pt idx="6">
                  <c:v>1076.0</c:v>
                </c:pt>
                <c:pt idx="7">
                  <c:v>993.0</c:v>
                </c:pt>
              </c:numCache>
            </c:numRef>
          </c:val>
        </c:ser>
        <c:ser>
          <c:idx val="1"/>
          <c:order val="1"/>
          <c:tx>
            <c:strRef>
              <c:f>Sheet1!$C$2</c:f>
              <c:strCache>
                <c:ptCount val="1"/>
                <c:pt idx="0">
                  <c:v>Overseas</c:v>
                </c:pt>
              </c:strCache>
            </c:strRef>
          </c:tx>
          <c:invertIfNegative val="0"/>
          <c:cat>
            <c:numRef>
              <c:f>Sheet1!$A$3:$A$10</c:f>
              <c:numCache>
                <c:formatCode>General</c:formatCode>
                <c:ptCount val="8"/>
                <c:pt idx="0">
                  <c:v>2006.0</c:v>
                </c:pt>
                <c:pt idx="1">
                  <c:v>2007.0</c:v>
                </c:pt>
                <c:pt idx="2">
                  <c:v>2008.0</c:v>
                </c:pt>
                <c:pt idx="3">
                  <c:v>2009.0</c:v>
                </c:pt>
                <c:pt idx="4">
                  <c:v>2010.0</c:v>
                </c:pt>
                <c:pt idx="5">
                  <c:v>2011.0</c:v>
                </c:pt>
                <c:pt idx="6">
                  <c:v>2012.0</c:v>
                </c:pt>
                <c:pt idx="7">
                  <c:v>2013.0</c:v>
                </c:pt>
              </c:numCache>
            </c:numRef>
          </c:cat>
          <c:val>
            <c:numRef>
              <c:f>Sheet1!$C$3:$C$10</c:f>
              <c:numCache>
                <c:formatCode>General</c:formatCode>
                <c:ptCount val="8"/>
                <c:pt idx="0">
                  <c:v>1503.0</c:v>
                </c:pt>
                <c:pt idx="1">
                  <c:v>2066.0</c:v>
                </c:pt>
                <c:pt idx="2">
                  <c:v>2028.0</c:v>
                </c:pt>
                <c:pt idx="3">
                  <c:v>2452.0</c:v>
                </c:pt>
                <c:pt idx="4">
                  <c:v>3526.0</c:v>
                </c:pt>
                <c:pt idx="5">
                  <c:v>1941.0</c:v>
                </c:pt>
                <c:pt idx="6">
                  <c:v>1560.0</c:v>
                </c:pt>
                <c:pt idx="7">
                  <c:v>1719.0</c:v>
                </c:pt>
              </c:numCache>
            </c:numRef>
          </c:val>
        </c:ser>
        <c:dLbls>
          <c:showLegendKey val="0"/>
          <c:showVal val="0"/>
          <c:showCatName val="0"/>
          <c:showSerName val="0"/>
          <c:showPercent val="0"/>
          <c:showBubbleSize val="0"/>
        </c:dLbls>
        <c:gapWidth val="75"/>
        <c:overlap val="100"/>
        <c:axId val="1844884056"/>
        <c:axId val="1769113944"/>
      </c:barChart>
      <c:catAx>
        <c:axId val="1844884056"/>
        <c:scaling>
          <c:orientation val="minMax"/>
        </c:scaling>
        <c:delete val="0"/>
        <c:axPos val="b"/>
        <c:numFmt formatCode="General" sourceLinked="1"/>
        <c:majorTickMark val="none"/>
        <c:minorTickMark val="none"/>
        <c:tickLblPos val="nextTo"/>
        <c:crossAx val="1769113944"/>
        <c:crosses val="autoZero"/>
        <c:auto val="1"/>
        <c:lblAlgn val="ctr"/>
        <c:lblOffset val="100"/>
        <c:noMultiLvlLbl val="0"/>
      </c:catAx>
      <c:valAx>
        <c:axId val="1769113944"/>
        <c:scaling>
          <c:orientation val="minMax"/>
          <c:max val="5500.0"/>
          <c:min val="0.0"/>
        </c:scaling>
        <c:delete val="0"/>
        <c:axPos val="l"/>
        <c:majorGridlines/>
        <c:numFmt formatCode="General" sourceLinked="1"/>
        <c:majorTickMark val="none"/>
        <c:minorTickMark val="none"/>
        <c:tickLblPos val="nextTo"/>
        <c:spPr>
          <a:ln w="9525">
            <a:noFill/>
          </a:ln>
        </c:spPr>
        <c:txPr>
          <a:bodyPr/>
          <a:lstStyle/>
          <a:p>
            <a:pPr>
              <a:defRPr sz="2000"/>
            </a:pPr>
            <a:endParaRPr lang="ja-JP"/>
          </a:p>
        </c:txPr>
        <c:crossAx val="1844884056"/>
        <c:crosses val="autoZero"/>
        <c:crossBetween val="between"/>
      </c:valAx>
    </c:plotArea>
    <c:plotVisOnly val="1"/>
    <c:dispBlanksAs val="gap"/>
    <c:showDLblsOverMax val="0"/>
  </c:chart>
  <c:txPr>
    <a:bodyPr/>
    <a:lstStyle/>
    <a:p>
      <a:pPr>
        <a:defRPr sz="2400"/>
      </a:pPr>
      <a:endParaRPr lang="ja-JP"/>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9.wmf"/><Relationship Id="rId2" Type="http://schemas.openxmlformats.org/officeDocument/2006/relationships/image" Target="../media/image9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068B8AB-2B19-AA4B-8C4D-D0BBA6100336}" type="datetimeFigureOut">
              <a:rPr kumimoji="1" lang="ja-JP" altLang="en-US" smtClean="0"/>
              <a:t>15/01/04</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F9978F9-8343-1343-BB21-8695AA0F0D68}" type="slidenum">
              <a:rPr kumimoji="1" lang="ja-JP" altLang="en-US" smtClean="0"/>
              <a:t>‹#›</a:t>
            </a:fld>
            <a:endParaRPr kumimoji="1" lang="ja-JP" altLang="en-US"/>
          </a:p>
        </p:txBody>
      </p:sp>
    </p:spTree>
    <p:extLst>
      <p:ext uri="{BB962C8B-B14F-4D97-AF65-F5344CB8AC3E}">
        <p14:creationId xmlns:p14="http://schemas.microsoft.com/office/powerpoint/2010/main" val="21611749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7D5404-5FEE-F546-AF3E-2D28F56A61F8}" type="datetimeFigureOut">
              <a:rPr kumimoji="1" lang="ja-JP" altLang="en-US" smtClean="0"/>
              <a:t>15/01/04</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9031E3-9D20-C34A-A8D1-2A975354E12B}" type="slidenum">
              <a:rPr kumimoji="1" lang="ja-JP" altLang="en-US" smtClean="0"/>
              <a:t>‹#›</a:t>
            </a:fld>
            <a:endParaRPr kumimoji="1" lang="ja-JP" altLang="en-US"/>
          </a:p>
        </p:txBody>
      </p:sp>
    </p:spTree>
    <p:extLst>
      <p:ext uri="{BB962C8B-B14F-4D97-AF65-F5344CB8AC3E}">
        <p14:creationId xmlns:p14="http://schemas.microsoft.com/office/powerpoint/2010/main" val="241004824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042ADA0-9038-FF48-ACF9-426B725702C8}" type="slidenum">
              <a:rPr lang="en-US" altLang="ja-JP">
                <a:latin typeface="Arial" pitchFamily="-112" charset="0"/>
                <a:ea typeface="Arial Unicode MS" pitchFamily="-112" charset="0"/>
                <a:cs typeface="Arial Unicode MS" pitchFamily="-112" charset="0"/>
              </a:rPr>
              <a:pPr/>
              <a:t>6</a:t>
            </a:fld>
            <a:endParaRPr lang="en-US" altLang="ja-JP">
              <a:latin typeface="Arial" pitchFamily="-112" charset="0"/>
              <a:ea typeface="Arial Unicode MS" pitchFamily="-112" charset="0"/>
              <a:cs typeface="Arial Unicode MS" pitchFamily="-112" charset="0"/>
            </a:endParaRPr>
          </a:p>
        </p:txBody>
      </p:sp>
      <p:sp>
        <p:nvSpPr>
          <p:cNvPr id="26627" name="Rectangle 2"/>
          <p:cNvSpPr>
            <a:spLocks noGrp="1" noRot="1" noChangeAspect="1" noChangeArrowheads="1" noTextEdit="1"/>
          </p:cNvSpPr>
          <p:nvPr>
            <p:ph type="sldImg"/>
          </p:nvPr>
        </p:nvSpPr>
        <p:spPr>
          <a:xfrm>
            <a:off x="1144588" y="685800"/>
            <a:ext cx="4570412" cy="3429000"/>
          </a:xfrm>
          <a:ln/>
        </p:spPr>
      </p:sp>
      <p:sp>
        <p:nvSpPr>
          <p:cNvPr id="26628" name="Rectangle 3"/>
          <p:cNvSpPr>
            <a:spLocks noGrp="1" noChangeArrowheads="1"/>
          </p:cNvSpPr>
          <p:nvPr>
            <p:ph type="body" idx="1"/>
          </p:nvPr>
        </p:nvSpPr>
        <p:spPr>
          <a:noFill/>
          <a:ln/>
        </p:spPr>
        <p:txBody>
          <a:bodyPr/>
          <a:lstStyle/>
          <a:p>
            <a:endParaRPr kumimoji="0" lang="ja-JP" altLang="en-US" smtClean="0">
              <a:latin typeface="Times" pitchFamily="-112" charset="0"/>
              <a:ea typeface="Osaka" pitchFamily="-112" charset="-128"/>
              <a:cs typeface="Osaka" pitchFamily="-11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1FFF2F36-6C82-49F0-A1B4-44D102E0BA90}" type="slidenum">
              <a:rPr lang="en-US" smtClean="0">
                <a:solidFill>
                  <a:prstClr val="black"/>
                </a:solidFill>
                <a:latin typeface="Calibri"/>
              </a:rPr>
              <a:pPr/>
              <a:t>27</a:t>
            </a:fld>
            <a:endParaRPr lang="en-US" dirty="0">
              <a:solidFill>
                <a:prstClr val="black"/>
              </a:solidFill>
              <a:latin typeface="Calibri"/>
            </a:endParaRPr>
          </a:p>
        </p:txBody>
      </p:sp>
    </p:spTree>
    <p:extLst>
      <p:ext uri="{BB962C8B-B14F-4D97-AF65-F5344CB8AC3E}">
        <p14:creationId xmlns:p14="http://schemas.microsoft.com/office/powerpoint/2010/main" val="710028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スライド イメージ プレースホルダー 1"/>
          <p:cNvSpPr>
            <a:spLocks noGrp="1" noRot="1" noChangeAspect="1" noTextEdit="1"/>
          </p:cNvSpPr>
          <p:nvPr>
            <p:ph type="sldImg"/>
          </p:nvPr>
        </p:nvSpPr>
        <p:spPr>
          <a:xfrm>
            <a:off x="1143000" y="685800"/>
            <a:ext cx="4572000" cy="3429000"/>
          </a:xfrm>
          <a:ln/>
        </p:spPr>
      </p:sp>
      <p:sp>
        <p:nvSpPr>
          <p:cNvPr id="206850"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ja-JP" altLang="en-US">
              <a:ea typeface="ＭＳ Ｐ明朝" charset="0"/>
              <a:cs typeface="ＭＳ Ｐ明朝" charset="0"/>
            </a:endParaRPr>
          </a:p>
        </p:txBody>
      </p:sp>
      <p:sp>
        <p:nvSpPr>
          <p:cNvPr id="206851"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fld id="{11586BAA-1E06-AF42-8FDE-1A761E5073D0}" type="slidenum">
              <a:rPr lang="en-US" altLang="ja-JP" sz="1200">
                <a:solidFill>
                  <a:srgbClr val="000000"/>
                </a:solidFill>
              </a:rPr>
              <a:pPr/>
              <a:t>44</a:t>
            </a:fld>
            <a:endParaRPr lang="en-US" altLang="ja-JP" sz="120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BECFFFD-854A-2742-B862-7CCC9F017356}" type="slidenum">
              <a:rPr lang="ja-JP" altLang="en-US" smtClean="0">
                <a:solidFill>
                  <a:prstClr val="black"/>
                </a:solidFill>
                <a:latin typeface="Calibri"/>
                <a:ea typeface="ＭＳ Ｐゴシック"/>
              </a:rPr>
              <a:pPr/>
              <a:t>46</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1016145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jpeg"/><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8.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8.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8.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8.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8"/>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2"/>
            <a:ext cx="6400800" cy="1752600"/>
          </a:xfrm>
        </p:spPr>
        <p:txBody>
          <a:bodyPr/>
          <a:lstStyle>
            <a:lvl1pPr marL="0" indent="0" algn="ctr">
              <a:buNone/>
              <a:defRPr>
                <a:solidFill>
                  <a:schemeClr val="tx1">
                    <a:tint val="75000"/>
                  </a:schemeClr>
                </a:solidFill>
              </a:defRPr>
            </a:lvl1pPr>
            <a:lvl2pPr marL="457011" indent="0" algn="ctr">
              <a:buNone/>
              <a:defRPr>
                <a:solidFill>
                  <a:schemeClr val="tx1">
                    <a:tint val="75000"/>
                  </a:schemeClr>
                </a:solidFill>
              </a:defRPr>
            </a:lvl2pPr>
            <a:lvl3pPr marL="914021" indent="0" algn="ctr">
              <a:buNone/>
              <a:defRPr>
                <a:solidFill>
                  <a:schemeClr val="tx1">
                    <a:tint val="75000"/>
                  </a:schemeClr>
                </a:solidFill>
              </a:defRPr>
            </a:lvl3pPr>
            <a:lvl4pPr marL="1371032" indent="0" algn="ctr">
              <a:buNone/>
              <a:defRPr>
                <a:solidFill>
                  <a:schemeClr val="tx1">
                    <a:tint val="75000"/>
                  </a:schemeClr>
                </a:solidFill>
              </a:defRPr>
            </a:lvl4pPr>
            <a:lvl5pPr marL="1828041" indent="0" algn="ctr">
              <a:buNone/>
              <a:defRPr>
                <a:solidFill>
                  <a:schemeClr val="tx1">
                    <a:tint val="75000"/>
                  </a:schemeClr>
                </a:solidFill>
              </a:defRPr>
            </a:lvl5pPr>
            <a:lvl6pPr marL="2285052" indent="0" algn="ctr">
              <a:buNone/>
              <a:defRPr>
                <a:solidFill>
                  <a:schemeClr val="tx1">
                    <a:tint val="75000"/>
                  </a:schemeClr>
                </a:solidFill>
              </a:defRPr>
            </a:lvl6pPr>
            <a:lvl7pPr marL="2742062" indent="0" algn="ctr">
              <a:buNone/>
              <a:defRPr>
                <a:solidFill>
                  <a:schemeClr val="tx1">
                    <a:tint val="75000"/>
                  </a:schemeClr>
                </a:solidFill>
              </a:defRPr>
            </a:lvl7pPr>
            <a:lvl8pPr marL="3199072" indent="0" algn="ctr">
              <a:buNone/>
              <a:defRPr>
                <a:solidFill>
                  <a:schemeClr val="tx1">
                    <a:tint val="75000"/>
                  </a:schemeClr>
                </a:solidFill>
              </a:defRPr>
            </a:lvl8pPr>
            <a:lvl9pPr marL="3656083"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35352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873847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1" y="274642"/>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42"/>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9458952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6481" y="273629"/>
            <a:ext cx="8226720" cy="1143480"/>
          </a:xfrm>
        </p:spPr>
        <p:txBody>
          <a:bodyPr/>
          <a:lstStyle/>
          <a:p>
            <a:r>
              <a:rPr lang="ja-JP" altLang="en-US" smtClean="0"/>
              <a:t>マスター タイトルの書式設定</a:t>
            </a:r>
            <a:endParaRPr lang="ja-JP" altLang="en-US"/>
          </a:p>
        </p:txBody>
      </p:sp>
      <p:sp>
        <p:nvSpPr>
          <p:cNvPr id="3" name="Rectangle 3"/>
          <p:cNvSpPr>
            <a:spLocks noGrp="1" noChangeArrowheads="1"/>
          </p:cNvSpPr>
          <p:nvPr>
            <p:ph type="dt" idx="10"/>
          </p:nvPr>
        </p:nvSpPr>
        <p:spPr>
          <a:ln/>
        </p:spPr>
        <p:txBody>
          <a:bodyPr/>
          <a:lstStyle>
            <a:lvl1pPr>
              <a:defRPr/>
            </a:lvl1pPr>
          </a:lstStyle>
          <a:p>
            <a:pPr>
              <a:defRPr/>
            </a:pPr>
            <a:r>
              <a:rPr lang="en-US" altLang="ja-JP" smtClean="0">
                <a:solidFill>
                  <a:prstClr val="black">
                    <a:tint val="75000"/>
                  </a:prstClr>
                </a:solidFill>
                <a:latin typeface="Calibri"/>
              </a:rPr>
              <a:t>2015/01/03</a:t>
            </a:r>
            <a:endParaRPr lang="en-US">
              <a:solidFill>
                <a:prstClr val="black">
                  <a:tint val="75000"/>
                </a:prstClr>
              </a:solidFill>
              <a:latin typeface="Calibri"/>
            </a:endParaRPr>
          </a:p>
        </p:txBody>
      </p:sp>
      <p:sp>
        <p:nvSpPr>
          <p:cNvPr id="4" name="Rectangle 4"/>
          <p:cNvSpPr>
            <a:spLocks noGrp="1" noChangeArrowheads="1"/>
          </p:cNvSpPr>
          <p:nvPr>
            <p:ph type="ftr" idx="11"/>
          </p:nvPr>
        </p:nvSpPr>
        <p:spPr>
          <a:ln/>
        </p:spPr>
        <p:txBody>
          <a:bodyPr/>
          <a:lstStyle>
            <a:lvl1pPr>
              <a:defRPr/>
            </a:lvl1pPr>
          </a:lstStyle>
          <a:p>
            <a:pPr>
              <a:defRPr/>
            </a:pPr>
            <a:r>
              <a:rPr lang="en-US" altLang="ja-JP" smtClean="0">
                <a:solidFill>
                  <a:prstClr val="black">
                    <a:tint val="75000"/>
                  </a:prstClr>
                </a:solidFill>
                <a:latin typeface="Calibri"/>
              </a:rPr>
              <a:t>ILC</a:t>
            </a:r>
            <a:r>
              <a:rPr lang="ja-JP" altLang="en-US" smtClean="0">
                <a:solidFill>
                  <a:prstClr val="black">
                    <a:tint val="75000"/>
                  </a:prstClr>
                </a:solidFill>
                <a:latin typeface="Calibri"/>
              </a:rPr>
              <a:t>に必要な人材と育成</a:t>
            </a:r>
            <a:endParaRPr lang="en-US">
              <a:solidFill>
                <a:prstClr val="black">
                  <a:tint val="75000"/>
                </a:prstClr>
              </a:solidFill>
              <a:latin typeface="Calibri"/>
            </a:endParaRPr>
          </a:p>
        </p:txBody>
      </p:sp>
      <p:sp>
        <p:nvSpPr>
          <p:cNvPr id="5" name="Rectangle 5"/>
          <p:cNvSpPr>
            <a:spLocks noGrp="1" noChangeArrowheads="1"/>
          </p:cNvSpPr>
          <p:nvPr>
            <p:ph type="sldNum" idx="12"/>
          </p:nvPr>
        </p:nvSpPr>
        <p:spPr>
          <a:ln/>
        </p:spPr>
        <p:txBody>
          <a:bodyPr/>
          <a:lstStyle>
            <a:lvl1pPr>
              <a:defRPr/>
            </a:lvl1pPr>
          </a:lstStyle>
          <a:p>
            <a:pPr>
              <a:defRPr/>
            </a:pPr>
            <a:fld id="{566A7F02-CC73-E048-A759-CA7A0F1AE62F}" type="slidenum">
              <a:rPr lang="en-US">
                <a:solidFill>
                  <a:prstClr val="black">
                    <a:tint val="75000"/>
                  </a:prstClr>
                </a:solidFill>
                <a:latin typeface="Calibri"/>
              </a:rPr>
              <a:pPr>
                <a:def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91012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74" y="1789547"/>
            <a:ext cx="7481455" cy="3844636"/>
          </a:xfrm>
          <a:prstGeom prst="rect">
            <a:avLst/>
          </a:prstGeom>
        </p:spPr>
        <p:txBody>
          <a:bodyPr/>
          <a:lstStyle>
            <a:lvl2pPr marL="415554" indent="-415554">
              <a:defRPr sz="2200">
                <a:latin typeface="Arial"/>
                <a:cs typeface="Arial"/>
              </a:defRPr>
            </a:lvl2pPr>
            <a:lvl3pPr marL="731547" indent="-315995">
              <a:defRPr sz="1800">
                <a:latin typeface="Arial"/>
                <a:cs typeface="Arial"/>
              </a:defRPr>
            </a:lvl3pPr>
            <a:lvl4pPr marL="1038883" indent="-307337">
              <a:buFont typeface="Lucida Grande"/>
              <a:buChar char="‒"/>
              <a:defRPr sz="1600">
                <a:latin typeface="Arial"/>
                <a:cs typeface="Arial"/>
              </a:defRPr>
            </a:lvl4pPr>
            <a:lvl5pPr marL="1246659" indent="-207776">
              <a:defRPr sz="16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Title 1"/>
          <p:cNvSpPr>
            <a:spLocks noGrp="1"/>
          </p:cNvSpPr>
          <p:nvPr>
            <p:ph type="title"/>
          </p:nvPr>
        </p:nvSpPr>
        <p:spPr>
          <a:xfrm>
            <a:off x="831274" y="769699"/>
            <a:ext cx="7481455" cy="500303"/>
          </a:xfrm>
          <a:prstGeom prst="rect">
            <a:avLst/>
          </a:prstGeom>
        </p:spPr>
        <p:txBody>
          <a:bodyPr vert="horz" lIns="0" tIns="0" rIns="0" bIns="0"/>
          <a:lstStyle>
            <a:lvl1pPr algn="l">
              <a:defRPr sz="2700" b="1">
                <a:latin typeface="Arial"/>
                <a:cs typeface="Aria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ltLang="ja-JP" smtClean="0">
                <a:latin typeface="Calibri"/>
              </a:rPr>
              <a:t>2015/01/03</a:t>
            </a:r>
            <a:endParaRPr lang="en-US">
              <a:latin typeface="Calibri"/>
            </a:endParaRPr>
          </a:p>
        </p:txBody>
      </p:sp>
      <p:sp>
        <p:nvSpPr>
          <p:cNvPr id="5" name="Footer Placeholder 4"/>
          <p:cNvSpPr>
            <a:spLocks noGrp="1"/>
          </p:cNvSpPr>
          <p:nvPr>
            <p:ph type="ftr" sz="quarter" idx="11"/>
          </p:nvPr>
        </p:nvSpPr>
        <p:spPr/>
        <p:txBody>
          <a:bodyPr/>
          <a:lstStyle>
            <a:lvl1pPr>
              <a:defRPr/>
            </a:lvl1pPr>
          </a:lstStyle>
          <a:p>
            <a:pPr>
              <a:defRPr/>
            </a:pPr>
            <a:r>
              <a:rPr lang="en-US" altLang="ja-JP" smtClean="0">
                <a:latin typeface="Calibri"/>
              </a:rPr>
              <a:t>ILC</a:t>
            </a:r>
            <a:r>
              <a:rPr lang="ja-JP" altLang="en-US" smtClean="0">
                <a:latin typeface="Calibri"/>
              </a:rPr>
              <a:t>に必要な人材と育成</a:t>
            </a:r>
            <a:endParaRPr lang="en-US">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46E33A87-2296-FC4D-A292-AB05C56F0317}" type="slidenum">
              <a:rPr lang="en-US">
                <a:latin typeface="Calibri"/>
              </a:rPr>
              <a:pPr>
                <a:defRPr/>
              </a:pPr>
              <a:t>‹#›</a:t>
            </a:fld>
            <a:endParaRPr lang="en-US">
              <a:latin typeface="Calibri"/>
            </a:endParaRPr>
          </a:p>
        </p:txBody>
      </p:sp>
    </p:spTree>
    <p:extLst>
      <p:ext uri="{BB962C8B-B14F-4D97-AF65-F5344CB8AC3E}">
        <p14:creationId xmlns:p14="http://schemas.microsoft.com/office/powerpoint/2010/main" val="2818137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solidFill>
                  <a:srgbClr val="A6A6A6"/>
                </a:solidFill>
              </a:defRPr>
            </a:lvl1pPr>
          </a:lstStyle>
          <a:p>
            <a:r>
              <a:rPr lang="en-US" altLang="ja-JP" smtClean="0">
                <a:latin typeface="Arial"/>
                <a:ea typeface="Arial Unicode MS"/>
                <a:cs typeface="Arial Unicode MS"/>
              </a:rPr>
              <a:t>2015/01/03</a:t>
            </a:r>
            <a:endParaRPr lang="en-US" dirty="0">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altLang="ja-JP" smtClean="0">
                <a:solidFill>
                  <a:srgbClr val="FFFFFF">
                    <a:lumMod val="65000"/>
                  </a:srgbClr>
                </a:solidFill>
                <a:latin typeface="Arial"/>
                <a:ea typeface="Arial Unicode MS"/>
                <a:cs typeface="Arial Unicode MS"/>
              </a:rPr>
              <a:t>ILC</a:t>
            </a:r>
            <a:r>
              <a:rPr lang="ja-JP" altLang="en-US" smtClean="0">
                <a:solidFill>
                  <a:srgbClr val="FFFFFF">
                    <a:lumMod val="65000"/>
                  </a:srgbClr>
                </a:solidFill>
                <a:latin typeface="Arial"/>
                <a:ea typeface="Arial Unicode MS"/>
                <a:cs typeface="Arial Unicode MS"/>
              </a:rPr>
              <a:t>に必要な人材と育成</a:t>
            </a:r>
            <a:endParaRPr lang="en-US">
              <a:solidFill>
                <a:srgbClr val="FFFFFF">
                  <a:lumMod val="65000"/>
                </a:srgbClr>
              </a:solidFill>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solidFill>
                  <a:srgbClr val="A6A6A6"/>
                </a:solidFill>
              </a:defRPr>
            </a:lvl1pPr>
          </a:lstStyle>
          <a:p>
            <a:fld id="{AAB6FA28-7AEC-3F43-9C2D-3DB969CFEC6A}" type="slidenum">
              <a:rPr lang="en-US" smtClean="0">
                <a:latin typeface="Arial"/>
                <a:ea typeface="Arial Unicode MS"/>
                <a:cs typeface="Arial Unicode MS"/>
              </a:rPr>
              <a:pPr/>
              <a:t>‹#›</a:t>
            </a:fld>
            <a:endParaRPr lang="en-US" dirty="0">
              <a:latin typeface="Arial"/>
              <a:ea typeface="Arial Unicode MS"/>
              <a:cs typeface="Arial Unicode MS"/>
            </a:endParaRPr>
          </a:p>
        </p:txBody>
      </p:sp>
    </p:spTree>
    <p:extLst>
      <p:ext uri="{BB962C8B-B14F-4D97-AF65-F5344CB8AC3E}">
        <p14:creationId xmlns:p14="http://schemas.microsoft.com/office/powerpoint/2010/main" val="173758434"/>
      </p:ext>
    </p:extLst>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solidFill>
                  <a:srgbClr val="A6A6A6"/>
                </a:solidFill>
              </a:defRPr>
            </a:lvl1pPr>
          </a:lstStyle>
          <a:p>
            <a:pPr>
              <a:defRPr/>
            </a:pPr>
            <a:r>
              <a:rPr lang="en-US" altLang="ja-JP" smtClean="0">
                <a:latin typeface="Arial"/>
                <a:ea typeface="Arial Unicode MS"/>
                <a:cs typeface="Arial Unicode MS"/>
              </a:rPr>
              <a:t>2015/01/03</a:t>
            </a:r>
            <a:endParaRPr lang="en-US" altLang="ja-JP" dirty="0">
              <a:latin typeface="Arial"/>
              <a:ea typeface="Arial Unicode MS"/>
              <a:cs typeface="Arial Unicode MS"/>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ja-JP" smtClean="0">
                <a:solidFill>
                  <a:srgbClr val="FFFFFF">
                    <a:lumMod val="65000"/>
                  </a:srgbClr>
                </a:solidFill>
                <a:latin typeface="Arial"/>
                <a:ea typeface="Arial Unicode MS"/>
                <a:cs typeface="Arial Unicode MS"/>
              </a:rPr>
              <a:t>ILC</a:t>
            </a:r>
            <a:r>
              <a:rPr lang="ja-JP" altLang="en-US" smtClean="0">
                <a:solidFill>
                  <a:srgbClr val="FFFFFF">
                    <a:lumMod val="65000"/>
                  </a:srgbClr>
                </a:solidFill>
                <a:latin typeface="Arial"/>
                <a:ea typeface="Arial Unicode MS"/>
                <a:cs typeface="Arial Unicode MS"/>
              </a:rPr>
              <a:t>に必要な人材と育成</a:t>
            </a:r>
            <a:endParaRPr lang="en-US" altLang="ja-JP">
              <a:solidFill>
                <a:srgbClr val="FFFFFF">
                  <a:lumMod val="65000"/>
                </a:srgbClr>
              </a:solidFill>
              <a:latin typeface="Arial"/>
              <a:ea typeface="Arial Unicode MS"/>
              <a:cs typeface="Arial Unicode MS"/>
            </a:endParaRPr>
          </a:p>
        </p:txBody>
      </p:sp>
      <p:sp>
        <p:nvSpPr>
          <p:cNvPr id="5" name="Rectangle 6"/>
          <p:cNvSpPr>
            <a:spLocks noGrp="1" noChangeArrowheads="1"/>
          </p:cNvSpPr>
          <p:nvPr>
            <p:ph type="sldNum" sz="quarter" idx="12"/>
          </p:nvPr>
        </p:nvSpPr>
        <p:spPr>
          <a:ln/>
        </p:spPr>
        <p:txBody>
          <a:bodyPr/>
          <a:lstStyle>
            <a:lvl1pPr>
              <a:defRPr/>
            </a:lvl1pPr>
          </a:lstStyle>
          <a:p>
            <a:pPr>
              <a:defRPr/>
            </a:pPr>
            <a:fld id="{FEB85ABE-900B-5F41-A7E2-B293305521C4}" type="slidenum">
              <a:rPr lang="en-US" altLang="ja-JP">
                <a:solidFill>
                  <a:srgbClr val="000000"/>
                </a:solidFill>
                <a:latin typeface="Arial"/>
                <a:ea typeface="Arial Unicode MS"/>
                <a:cs typeface="Arial Unicode MS"/>
              </a:rPr>
              <a:pPr>
                <a:defRPr/>
              </a:pPr>
              <a: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val="2249916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solidFill>
                  <a:srgbClr val="A6A6A6"/>
                </a:solidFill>
              </a:defRPr>
            </a:lvl1pPr>
          </a:lstStyle>
          <a:p>
            <a:r>
              <a:rPr lang="en-US" altLang="ja-JP" smtClean="0">
                <a:latin typeface="Arial"/>
                <a:ea typeface="Arial Unicode MS"/>
                <a:cs typeface="Arial Unicode MS"/>
              </a:rPr>
              <a:t>2015/01/03</a:t>
            </a:r>
            <a:endParaRPr lang="en-US" altLang="ja-JP" dirty="0">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lvl1pPr>
              <a:defRPr/>
            </a:lvl1pPr>
          </a:lstStyle>
          <a:p>
            <a:r>
              <a:rPr lang="en-US" altLang="ja-JP" smtClean="0">
                <a:solidFill>
                  <a:srgbClr val="FFFFFF">
                    <a:lumMod val="65000"/>
                  </a:srgbClr>
                </a:solidFill>
                <a:latin typeface="Arial"/>
                <a:ea typeface="Arial Unicode MS"/>
                <a:cs typeface="Arial Unicode MS"/>
              </a:rPr>
              <a:t>ILC</a:t>
            </a:r>
            <a:r>
              <a:rPr lang="ja-JP" altLang="en-US" smtClean="0">
                <a:solidFill>
                  <a:srgbClr val="FFFFFF">
                    <a:lumMod val="65000"/>
                  </a:srgbClr>
                </a:solidFill>
                <a:latin typeface="Arial"/>
                <a:ea typeface="Arial Unicode MS"/>
                <a:cs typeface="Arial Unicode MS"/>
              </a:rPr>
              <a:t>に必要な人材と育成</a:t>
            </a:r>
            <a:endParaRPr lang="en-US" altLang="ja-JP">
              <a:solidFill>
                <a:srgbClr val="FFFFFF">
                  <a:lumMod val="65000"/>
                </a:srgbClr>
              </a:solidFill>
              <a:latin typeface="Arial"/>
              <a:ea typeface="Arial Unicode MS"/>
              <a:cs typeface="Arial Unicode MS"/>
            </a:endParaRPr>
          </a:p>
        </p:txBody>
      </p:sp>
      <p:sp>
        <p:nvSpPr>
          <p:cNvPr id="4" name="スライド番号プレースホルダー 3"/>
          <p:cNvSpPr>
            <a:spLocks noGrp="1"/>
          </p:cNvSpPr>
          <p:nvPr>
            <p:ph type="sldNum" sz="quarter" idx="12"/>
          </p:nvPr>
        </p:nvSpPr>
        <p:spPr/>
        <p:txBody>
          <a:bodyPr/>
          <a:lstStyle>
            <a:lvl1pPr>
              <a:defRPr/>
            </a:lvl1pPr>
          </a:lstStyle>
          <a:p>
            <a:fld id="{6861C399-C6F8-F94A-9829-F0EB27731134}" type="slidenum">
              <a:rPr lang="en-US" altLang="ja-JP">
                <a:solidFill>
                  <a:srgbClr val="000000"/>
                </a:solidFill>
                <a:latin typeface="Arial"/>
                <a:ea typeface="Arial Unicode MS"/>
                <a:cs typeface="Arial Unicode MS"/>
              </a:rPr>
              <a:pPr/>
              <a:t>‹#›</a:t>
            </a:fld>
            <a:endParaRPr lang="en-US" altLang="ja-JP" dirty="0">
              <a:solidFill>
                <a:srgbClr val="000000"/>
              </a:solidFill>
              <a:latin typeface="Arial"/>
              <a:ea typeface="Arial Unicode MS"/>
              <a:cs typeface="Arial Unicode MS"/>
            </a:endParaRPr>
          </a:p>
        </p:txBody>
      </p:sp>
    </p:spTree>
    <p:extLst>
      <p:ext uri="{BB962C8B-B14F-4D97-AF65-F5344CB8AC3E}">
        <p14:creationId xmlns:p14="http://schemas.microsoft.com/office/powerpoint/2010/main" val="920999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pic>
        <p:nvPicPr>
          <p:cNvPr id="3" name="Picture 134" descr="Undulator_final_nurh#50DE97_rechts"/>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47088" y="117475"/>
            <a:ext cx="5778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7" descr="Helmholtz_Logo"/>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356600" y="6516688"/>
            <a:ext cx="5842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120"/>
          <p:cNvSpPr>
            <a:spLocks noChangeShapeType="1"/>
          </p:cNvSpPr>
          <p:nvPr userDrawn="1"/>
        </p:nvSpPr>
        <p:spPr bwMode="auto">
          <a:xfrm>
            <a:off x="115888" y="6477000"/>
            <a:ext cx="8904287" cy="0"/>
          </a:xfrm>
          <a:prstGeom prst="line">
            <a:avLst/>
          </a:prstGeom>
          <a:noFill/>
          <a:ln w="12700">
            <a:solidFill>
              <a:schemeClr val="hlink"/>
            </a:solidFill>
            <a:round/>
            <a:headEnd/>
            <a:tailEnd/>
          </a:ln>
        </p:spPr>
        <p:txBody>
          <a:bodyPr/>
          <a:lstStyle/>
          <a:p>
            <a:pPr defTabSz="914400" fontAlgn="base">
              <a:spcBef>
                <a:spcPct val="20000"/>
              </a:spcBef>
              <a:spcAft>
                <a:spcPct val="0"/>
              </a:spcAft>
              <a:buClr>
                <a:srgbClr val="F8B323"/>
              </a:buClr>
              <a:buFont typeface="Wingdings" charset="2"/>
              <a:buChar char="n"/>
              <a:defRPr/>
            </a:pPr>
            <a:endParaRPr kumimoji="0" lang="ja-JP" altLang="en-US" sz="900">
              <a:solidFill>
                <a:srgbClr val="261748"/>
              </a:solidFill>
              <a:latin typeface="Arial" charset="0"/>
              <a:ea typeface="ＭＳ Ｐゴシック" charset="-128"/>
              <a:cs typeface="ＭＳ Ｐゴシック" charset="-128"/>
            </a:endParaRPr>
          </a:p>
        </p:txBody>
      </p:sp>
      <p:pic>
        <p:nvPicPr>
          <p:cNvPr id="7" name="Picture 121" descr="DESY-Logo-cyan-RGB_Hintergrund weiss"/>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989888" y="6511925"/>
            <a:ext cx="252412"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22"/>
          <p:cNvSpPr>
            <a:spLocks noChangeArrowheads="1"/>
          </p:cNvSpPr>
          <p:nvPr userDrawn="1"/>
        </p:nvSpPr>
        <p:spPr bwMode="auto">
          <a:xfrm>
            <a:off x="1093788" y="114300"/>
            <a:ext cx="7283450" cy="915988"/>
          </a:xfrm>
          <a:prstGeom prst="rect">
            <a:avLst/>
          </a:prstGeom>
          <a:solidFill>
            <a:schemeClr val="hlink"/>
          </a:solidFill>
          <a:ln w="9525">
            <a:noFill/>
            <a:miter lim="800000"/>
            <a:headEnd/>
            <a:tailEnd/>
          </a:ln>
        </p:spPr>
        <p:txBody>
          <a:bodyPr wrap="none" anchor="ctr"/>
          <a:lstStyle/>
          <a:p>
            <a:pPr algn="ctr" defTabSz="914400" eaLnBrk="0" fontAlgn="base" hangingPunct="0">
              <a:spcBef>
                <a:spcPct val="0"/>
              </a:spcBef>
              <a:spcAft>
                <a:spcPct val="0"/>
              </a:spcAft>
              <a:defRPr/>
            </a:pPr>
            <a:endParaRPr kumimoji="0" lang="en-GB" sz="2400">
              <a:solidFill>
                <a:srgbClr val="261748"/>
              </a:solidFill>
              <a:latin typeface="Arial" charset="0"/>
              <a:ea typeface="ＭＳ Ｐゴシック" charset="-128"/>
              <a:cs typeface="ＭＳ Ｐゴシック" charset="-128"/>
            </a:endParaRPr>
          </a:p>
        </p:txBody>
      </p:sp>
      <p:sp>
        <p:nvSpPr>
          <p:cNvPr id="9" name="Text Box 123"/>
          <p:cNvSpPr txBox="1">
            <a:spLocks noChangeArrowheads="1"/>
          </p:cNvSpPr>
          <p:nvPr userDrawn="1"/>
        </p:nvSpPr>
        <p:spPr bwMode="auto">
          <a:xfrm>
            <a:off x="1093788" y="114300"/>
            <a:ext cx="6629400" cy="193675"/>
          </a:xfrm>
          <a:prstGeom prst="rect">
            <a:avLst/>
          </a:prstGeom>
          <a:noFill/>
          <a:ln>
            <a:noFill/>
          </a:ln>
          <a:extLst/>
        </p:spPr>
        <p:txBody>
          <a:bodyPr lIns="79200" tIns="0" rIns="46800" bIns="0" anchor="b"/>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defTabSz="914400" fontAlgn="base">
              <a:lnSpc>
                <a:spcPct val="110000"/>
              </a:lnSpc>
              <a:spcBef>
                <a:spcPct val="50000"/>
              </a:spcBef>
              <a:spcAft>
                <a:spcPct val="0"/>
              </a:spcAft>
              <a:defRPr/>
            </a:pPr>
            <a:r>
              <a:rPr kumimoji="0" lang="en-US" sz="1000" dirty="0" smtClean="0">
                <a:solidFill>
                  <a:srgbClr val="FFFFFF"/>
                </a:solidFill>
                <a:cs typeface="ＭＳ Ｐゴシック" charset="0"/>
              </a:rPr>
              <a:t>The European XFEL - Progress and Status</a:t>
            </a:r>
          </a:p>
        </p:txBody>
      </p:sp>
      <p:pic>
        <p:nvPicPr>
          <p:cNvPr id="10" name="Picture 127" descr="logo-XFEL_rgb"/>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17475" y="114300"/>
            <a:ext cx="911225"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1093788" y="541338"/>
            <a:ext cx="7283450" cy="481012"/>
          </a:xfrm>
        </p:spPr>
        <p:txBody>
          <a:bodyPr/>
          <a:lstStyle/>
          <a:p>
            <a:r>
              <a:rPr lang="en-US" smtClean="0"/>
              <a:t>Click to edit Master title style</a:t>
            </a:r>
            <a:endParaRPr lang="en-US"/>
          </a:p>
        </p:txBody>
      </p:sp>
      <p:sp>
        <p:nvSpPr>
          <p:cNvPr id="11" name="Rectangle 126"/>
          <p:cNvSpPr>
            <a:spLocks noGrp="1" noChangeArrowheads="1"/>
          </p:cNvSpPr>
          <p:nvPr>
            <p:ph type="sldNum" sz="quarter" idx="10"/>
          </p:nvPr>
        </p:nvSpPr>
        <p:spPr/>
        <p:txBody>
          <a:bodyPr/>
          <a:lstStyle>
            <a:lvl1pPr>
              <a:defRPr/>
            </a:lvl1pPr>
          </a:lstStyle>
          <a:p>
            <a:fld id="{97E4E536-C257-134A-9114-CE0733563557}" type="slidenum">
              <a:rPr lang="en-GB" altLang="ja-JP">
                <a:solidFill>
                  <a:srgbClr val="FFFFFF"/>
                </a:solidFill>
                <a:latin typeface="Arial"/>
                <a:ea typeface="Arial Unicode MS"/>
                <a:cs typeface="Arial Unicode MS"/>
              </a:rPr>
              <a:pPr/>
              <a:t>‹#›</a:t>
            </a:fld>
            <a:endParaRPr lang="en-GB" altLang="ja-JP">
              <a:solidFill>
                <a:srgbClr val="FFFFFF"/>
              </a:solidFill>
              <a:latin typeface="Arial"/>
              <a:ea typeface="Arial Unicode MS"/>
              <a:cs typeface="Arial Unicode MS"/>
            </a:endParaRPr>
          </a:p>
        </p:txBody>
      </p:sp>
      <p:sp>
        <p:nvSpPr>
          <p:cNvPr id="12" name="Rectangle 26"/>
          <p:cNvSpPr>
            <a:spLocks noGrp="1" noChangeArrowheads="1"/>
          </p:cNvSpPr>
          <p:nvPr>
            <p:ph type="ftr" sz="quarter" idx="11"/>
          </p:nvPr>
        </p:nvSpPr>
        <p:spPr/>
        <p:txBody>
          <a:bodyPr/>
          <a:lstStyle>
            <a:lvl1pPr>
              <a:defRPr/>
            </a:lvl1pPr>
          </a:lstStyle>
          <a:p>
            <a:r>
              <a:rPr lang="en-US" altLang="ja-JP" smtClean="0">
                <a:solidFill>
                  <a:srgbClr val="FFFFFF">
                    <a:lumMod val="65000"/>
                  </a:srgbClr>
                </a:solidFill>
                <a:latin typeface="Arial"/>
                <a:ea typeface="Arial Unicode MS"/>
                <a:cs typeface="Arial Unicode MS"/>
              </a:rPr>
              <a:t>ILC</a:t>
            </a:r>
            <a:r>
              <a:rPr lang="ja-JP" altLang="en-US" smtClean="0">
                <a:solidFill>
                  <a:srgbClr val="FFFFFF">
                    <a:lumMod val="65000"/>
                  </a:srgbClr>
                </a:solidFill>
                <a:latin typeface="Arial"/>
                <a:ea typeface="Arial Unicode MS"/>
                <a:cs typeface="Arial Unicode MS"/>
              </a:rPr>
              <a:t>に必要な人材と育成</a:t>
            </a:r>
            <a:endParaRPr lang="en-GB" altLang="ja-JP">
              <a:solidFill>
                <a:srgbClr val="FFFFFF">
                  <a:lumMod val="65000"/>
                </a:srgbClr>
              </a:solidFill>
              <a:latin typeface="Arial"/>
              <a:ea typeface="Arial Unicode MS"/>
              <a:cs typeface="Arial Unicode MS"/>
            </a:endParaRPr>
          </a:p>
        </p:txBody>
      </p:sp>
    </p:spTree>
    <p:extLst>
      <p:ext uri="{BB962C8B-B14F-4D97-AF65-F5344CB8AC3E}">
        <p14:creationId xmlns:p14="http://schemas.microsoft.com/office/powerpoint/2010/main" val="1544425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solidFill>
                  <a:srgbClr val="A6A6A6"/>
                </a:solidFill>
              </a:defRPr>
            </a:lvl1pPr>
          </a:lstStyle>
          <a:p>
            <a:r>
              <a:rPr lang="en-US" altLang="ja-JP" smtClean="0">
                <a:latin typeface="Arial"/>
                <a:ea typeface="Arial Unicode MS"/>
                <a:cs typeface="Arial Unicode MS"/>
              </a:rPr>
              <a:t>2015/01/03</a:t>
            </a:r>
            <a:endParaRPr lang="en-US" dirty="0">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tLang="ja-JP" smtClean="0">
                <a:solidFill>
                  <a:srgbClr val="FFFFFF">
                    <a:lumMod val="65000"/>
                  </a:srgbClr>
                </a:solidFill>
                <a:latin typeface="Arial"/>
                <a:ea typeface="Arial Unicode MS"/>
                <a:cs typeface="Arial Unicode MS"/>
              </a:rPr>
              <a:t>ILC</a:t>
            </a:r>
            <a:r>
              <a:rPr lang="ja-JP" altLang="en-US" smtClean="0">
                <a:solidFill>
                  <a:srgbClr val="FFFFFF">
                    <a:lumMod val="65000"/>
                  </a:srgbClr>
                </a:solidFill>
                <a:latin typeface="Arial"/>
                <a:ea typeface="Arial Unicode MS"/>
                <a:cs typeface="Arial Unicode MS"/>
              </a:rPr>
              <a:t>に必要な人材と育成</a:t>
            </a:r>
            <a:endParaRPr lang="en-US">
              <a:solidFill>
                <a:srgbClr val="FFFFFF">
                  <a:lumMod val="65000"/>
                </a:srgbClr>
              </a:solidFill>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solidFill>
                  <a:srgbClr val="A6A6A6"/>
                </a:solidFill>
              </a:defRPr>
            </a:lvl1pPr>
          </a:lstStyle>
          <a:p>
            <a:fld id="{AAB6FA28-7AEC-3F43-9C2D-3DB969CFEC6A}" type="slidenum">
              <a:rPr lang="en-US" smtClean="0">
                <a:latin typeface="Arial"/>
                <a:ea typeface="Arial Unicode MS"/>
                <a:cs typeface="Arial Unicode MS"/>
              </a:rPr>
              <a:pPr/>
              <a:t>‹#›</a:t>
            </a:fld>
            <a:endParaRPr lang="en-US" dirty="0">
              <a:latin typeface="Arial"/>
              <a:ea typeface="Arial Unicode MS"/>
              <a:cs typeface="Arial Unicode MS"/>
            </a:endParaRPr>
          </a:p>
        </p:txBody>
      </p:sp>
    </p:spTree>
    <p:extLst>
      <p:ext uri="{BB962C8B-B14F-4D97-AF65-F5344CB8AC3E}">
        <p14:creationId xmlns:p14="http://schemas.microsoft.com/office/powerpoint/2010/main" val="2816986143"/>
      </p:ext>
    </p:extLst>
  </p:cSld>
  <p:clrMapOvr>
    <a:masterClrMapping/>
  </p:clrMapOvr>
  <p:transition xmlns:p14="http://schemas.microsoft.com/office/powerpoint/2010/mai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solidFill>
                  <a:srgbClr val="A6A6A6"/>
                </a:solidFill>
              </a:defRPr>
            </a:lvl1pPr>
          </a:lstStyle>
          <a:p>
            <a:r>
              <a:rPr lang="en-US" altLang="ja-JP" smtClean="0">
                <a:latin typeface="Arial"/>
                <a:ea typeface="Arial Unicode MS"/>
                <a:cs typeface="Arial Unicode MS"/>
              </a:rPr>
              <a:t>2015/01/03</a:t>
            </a:r>
            <a:endParaRPr lang="en-US" dirty="0">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tLang="ja-JP" smtClean="0">
                <a:solidFill>
                  <a:srgbClr val="FFFFFF">
                    <a:lumMod val="65000"/>
                  </a:srgbClr>
                </a:solidFill>
                <a:latin typeface="Arial"/>
                <a:ea typeface="Arial Unicode MS"/>
                <a:cs typeface="Arial Unicode MS"/>
              </a:rPr>
              <a:t>ILC</a:t>
            </a:r>
            <a:r>
              <a:rPr lang="ja-JP" altLang="en-US" smtClean="0">
                <a:solidFill>
                  <a:srgbClr val="FFFFFF">
                    <a:lumMod val="65000"/>
                  </a:srgbClr>
                </a:solidFill>
                <a:latin typeface="Arial"/>
                <a:ea typeface="Arial Unicode MS"/>
                <a:cs typeface="Arial Unicode MS"/>
              </a:rPr>
              <a:t>に必要な人材と育成</a:t>
            </a:r>
            <a:endParaRPr lang="en-US">
              <a:solidFill>
                <a:srgbClr val="FFFFFF">
                  <a:lumMod val="65000"/>
                </a:srgbClr>
              </a:solidFill>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solidFill>
                  <a:srgbClr val="A6A6A6"/>
                </a:solidFill>
              </a:defRPr>
            </a:lvl1pPr>
          </a:lstStyle>
          <a:p>
            <a:fld id="{AAB6FA28-7AEC-3F43-9C2D-3DB969CFEC6A}" type="slidenum">
              <a:rPr lang="en-US" smtClean="0">
                <a:latin typeface="Arial"/>
                <a:ea typeface="Arial Unicode MS"/>
                <a:cs typeface="Arial Unicode MS"/>
              </a:rPr>
              <a:pPr/>
              <a:t>‹#›</a:t>
            </a:fld>
            <a:endParaRPr lang="en-US" dirty="0">
              <a:latin typeface="Arial"/>
              <a:ea typeface="Arial Unicode MS"/>
              <a:cs typeface="Arial Unicode MS"/>
            </a:endParaRPr>
          </a:p>
        </p:txBody>
      </p:sp>
    </p:spTree>
    <p:extLst>
      <p:ext uri="{BB962C8B-B14F-4D97-AF65-F5344CB8AC3E}">
        <p14:creationId xmlns:p14="http://schemas.microsoft.com/office/powerpoint/2010/main" val="1814044224"/>
      </p:ext>
    </p:extLst>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39588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4" y="1023699"/>
            <a:ext cx="7481455" cy="500303"/>
          </a:xfrm>
          <a:prstGeom prst="rect">
            <a:avLst/>
          </a:prstGeom>
        </p:spPr>
        <p:txBody>
          <a:bodyPr vert="horz" lIns="0" tIns="0" rIns="0" bIns="0"/>
          <a:lstStyle>
            <a:lvl1pPr algn="l">
              <a:defRPr sz="2700" b="1">
                <a:latin typeface="Arial"/>
                <a:cs typeface="Arial"/>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en-US" altLang="ja-JP" smtClean="0">
                <a:latin typeface="Calibri"/>
              </a:rPr>
              <a:t>2014.06.30</a:t>
            </a:r>
            <a:endParaRPr lang="en-US">
              <a:latin typeface="Calibri"/>
            </a:endParaRPr>
          </a:p>
        </p:txBody>
      </p:sp>
      <p:sp>
        <p:nvSpPr>
          <p:cNvPr id="4" name="Footer Placeholder 4"/>
          <p:cNvSpPr>
            <a:spLocks noGrp="1"/>
          </p:cNvSpPr>
          <p:nvPr>
            <p:ph type="ftr" sz="quarter" idx="11"/>
          </p:nvPr>
        </p:nvSpPr>
        <p:spPr/>
        <p:txBody>
          <a:bodyPr/>
          <a:lstStyle>
            <a:lvl1pPr>
              <a:defRPr/>
            </a:lvl1pPr>
          </a:lstStyle>
          <a:p>
            <a:pPr>
              <a:defRPr/>
            </a:pPr>
            <a:r>
              <a:rPr lang="en-US" smtClean="0">
                <a:latin typeface="Calibri"/>
              </a:rPr>
              <a:t>ILC TDR Overview</a:t>
            </a:r>
            <a:endParaRPr lang="en-US">
              <a:latin typeface="Calibri"/>
            </a:endParaRPr>
          </a:p>
        </p:txBody>
      </p:sp>
      <p:sp>
        <p:nvSpPr>
          <p:cNvPr id="5" name="Slide Number Placeholder 5"/>
          <p:cNvSpPr>
            <a:spLocks noGrp="1"/>
          </p:cNvSpPr>
          <p:nvPr>
            <p:ph type="sldNum" sz="quarter" idx="12"/>
          </p:nvPr>
        </p:nvSpPr>
        <p:spPr/>
        <p:txBody>
          <a:bodyPr/>
          <a:lstStyle>
            <a:lvl1pPr>
              <a:defRPr/>
            </a:lvl1pPr>
          </a:lstStyle>
          <a:p>
            <a:pPr>
              <a:defRPr/>
            </a:pPr>
            <a:fld id="{05A3D802-AAAA-D947-9202-65E7C7D696D8}" type="slidenum">
              <a:rPr lang="en-US">
                <a:latin typeface="Calibri"/>
              </a:rPr>
              <a:pPr>
                <a:defRPr/>
              </a:pPr>
              <a:t>‹#›</a:t>
            </a:fld>
            <a:endParaRPr lang="en-US">
              <a:latin typeface="Calibri"/>
            </a:endParaRPr>
          </a:p>
        </p:txBody>
      </p:sp>
    </p:spTree>
    <p:extLst>
      <p:ext uri="{BB962C8B-B14F-4D97-AF65-F5344CB8AC3E}">
        <p14:creationId xmlns:p14="http://schemas.microsoft.com/office/powerpoint/2010/main" val="18650702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4426722"/>
      </p:ext>
    </p:extLst>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5A4891-2A66-4B85-B866-0471410B830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0568584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E202AC-7C3A-4DE8-BF77-A53084E0A5E5}"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8184798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FA42E7-F7D4-4F09-A88B-BED44BBCEAC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1900600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4487EC-9205-4A18-B4EB-C5199B48BABC}"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8655444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3FC6C4-2DFE-4CE0-9725-602FBDADCB57}"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3124864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D354C4-F37F-4CD8-8366-E00B7E6C010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7819406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71F657-22AF-406C-81A9-3F7A7475210C}"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7248771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F3E52-D0A6-485A-90C4-D2CC9DD4CC20}"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93893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4"/>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7"/>
            <a:ext cx="7772400" cy="1500187"/>
          </a:xfrm>
        </p:spPr>
        <p:txBody>
          <a:bodyPr anchor="b"/>
          <a:lstStyle>
            <a:lvl1pPr marL="0" indent="0">
              <a:buNone/>
              <a:defRPr sz="2000">
                <a:solidFill>
                  <a:schemeClr val="tx1">
                    <a:tint val="75000"/>
                  </a:schemeClr>
                </a:solidFill>
              </a:defRPr>
            </a:lvl1pPr>
            <a:lvl2pPr marL="457011" indent="0">
              <a:buNone/>
              <a:defRPr sz="1800">
                <a:solidFill>
                  <a:schemeClr val="tx1">
                    <a:tint val="75000"/>
                  </a:schemeClr>
                </a:solidFill>
              </a:defRPr>
            </a:lvl2pPr>
            <a:lvl3pPr marL="914021" indent="0">
              <a:buNone/>
              <a:defRPr sz="1600">
                <a:solidFill>
                  <a:schemeClr val="tx1">
                    <a:tint val="75000"/>
                  </a:schemeClr>
                </a:solidFill>
              </a:defRPr>
            </a:lvl3pPr>
            <a:lvl4pPr marL="1371032" indent="0">
              <a:buNone/>
              <a:defRPr sz="1400">
                <a:solidFill>
                  <a:schemeClr val="tx1">
                    <a:tint val="75000"/>
                  </a:schemeClr>
                </a:solidFill>
              </a:defRPr>
            </a:lvl4pPr>
            <a:lvl5pPr marL="1828041" indent="0">
              <a:buNone/>
              <a:defRPr sz="1400">
                <a:solidFill>
                  <a:schemeClr val="tx1">
                    <a:tint val="75000"/>
                  </a:schemeClr>
                </a:solidFill>
              </a:defRPr>
            </a:lvl5pPr>
            <a:lvl6pPr marL="2285052" indent="0">
              <a:buNone/>
              <a:defRPr sz="1400">
                <a:solidFill>
                  <a:schemeClr val="tx1">
                    <a:tint val="75000"/>
                  </a:schemeClr>
                </a:solidFill>
              </a:defRPr>
            </a:lvl6pPr>
            <a:lvl7pPr marL="2742062" indent="0">
              <a:buNone/>
              <a:defRPr sz="1400">
                <a:solidFill>
                  <a:schemeClr val="tx1">
                    <a:tint val="75000"/>
                  </a:schemeClr>
                </a:solidFill>
              </a:defRPr>
            </a:lvl7pPr>
            <a:lvl8pPr marL="3199072" indent="0">
              <a:buNone/>
              <a:defRPr sz="1400">
                <a:solidFill>
                  <a:schemeClr val="tx1">
                    <a:tint val="75000"/>
                  </a:schemeClr>
                </a:solidFill>
              </a:defRPr>
            </a:lvl8pPr>
            <a:lvl9pPr marL="3656083"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1797447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02E7A-9825-426C-BFF6-49DA157E8728}"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452577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3F14A-0E49-4CFA-B125-B50352C3B864}"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62894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0108586"/>
      </p:ext>
    </p:extLst>
  </p:cSld>
  <p:clrMapOvr>
    <a:masterClrMapping/>
  </p:clrMapOvr>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0169250"/>
      </p:ext>
    </p:extLst>
  </p:cSld>
  <p:clrMapOvr>
    <a:masterClrMapping/>
  </p:clrMapOvr>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340345"/>
      </p:ext>
    </p:extLst>
  </p:cSld>
  <p:clrMapOvr>
    <a:masterClrMapping/>
  </p:clrMapOvr>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5A4891-2A66-4B85-B866-0471410B830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8180915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E202AC-7C3A-4DE8-BF77-A53084E0A5E5}"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8282824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FA42E7-F7D4-4F09-A88B-BED44BBCEAC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0752121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4487EC-9205-4A18-B4EB-C5199B48BABC}"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1094643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3FC6C4-2DFE-4CE0-9725-602FBDADCB57}"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241895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7985654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D354C4-F37F-4CD8-8366-E00B7E6C010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8641484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71F657-22AF-406C-81A9-3F7A7475210C}"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5382144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F3E52-D0A6-485A-90C4-D2CC9DD4CC20}"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816270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02E7A-9825-426C-BFF6-49DA157E8728}"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4021501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3F14A-0E49-4CFA-B125-B50352C3B864}"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95801454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428715"/>
      </p:ext>
    </p:extLst>
  </p:cSld>
  <p:clrMapOvr>
    <a:masterClrMapping/>
  </p:clrMapOvr>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9491081"/>
      </p:ext>
    </p:extLst>
  </p:cSld>
  <p:clrMapOvr>
    <a:masterClrMapping/>
  </p:clrMapOvr>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3372788"/>
      </p:ext>
    </p:extLst>
  </p:cSld>
  <p:clrMapOvr>
    <a:masterClrMapping/>
  </p:clrMapOvr>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5A4891-2A66-4B85-B866-0471410B830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1503290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E202AC-7C3A-4DE8-BF77-A53084E0A5E5}"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983022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4"/>
            <a:ext cx="4040188" cy="639762"/>
          </a:xfrm>
        </p:spPr>
        <p:txBody>
          <a:bodyPr anchor="b"/>
          <a:lstStyle>
            <a:lvl1pPr marL="0" indent="0">
              <a:buNone/>
              <a:defRPr sz="2400" b="1"/>
            </a:lvl1pPr>
            <a:lvl2pPr marL="457011" indent="0">
              <a:buNone/>
              <a:defRPr sz="2000" b="1"/>
            </a:lvl2pPr>
            <a:lvl3pPr marL="914021" indent="0">
              <a:buNone/>
              <a:defRPr sz="1800" b="1"/>
            </a:lvl3pPr>
            <a:lvl4pPr marL="1371032" indent="0">
              <a:buNone/>
              <a:defRPr sz="1600" b="1"/>
            </a:lvl4pPr>
            <a:lvl5pPr marL="1828041" indent="0">
              <a:buNone/>
              <a:defRPr sz="1600" b="1"/>
            </a:lvl5pPr>
            <a:lvl6pPr marL="2285052" indent="0">
              <a:buNone/>
              <a:defRPr sz="1600" b="1"/>
            </a:lvl6pPr>
            <a:lvl7pPr marL="2742062" indent="0">
              <a:buNone/>
              <a:defRPr sz="1600" b="1"/>
            </a:lvl7pPr>
            <a:lvl8pPr marL="3199072" indent="0">
              <a:buNone/>
              <a:defRPr sz="1600" b="1"/>
            </a:lvl8pPr>
            <a:lvl9pPr marL="3656083"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4"/>
            <a:ext cx="4041775" cy="639762"/>
          </a:xfrm>
        </p:spPr>
        <p:txBody>
          <a:bodyPr anchor="b"/>
          <a:lstStyle>
            <a:lvl1pPr marL="0" indent="0">
              <a:buNone/>
              <a:defRPr sz="2400" b="1"/>
            </a:lvl1pPr>
            <a:lvl2pPr marL="457011" indent="0">
              <a:buNone/>
              <a:defRPr sz="2000" b="1"/>
            </a:lvl2pPr>
            <a:lvl3pPr marL="914021" indent="0">
              <a:buNone/>
              <a:defRPr sz="1800" b="1"/>
            </a:lvl3pPr>
            <a:lvl4pPr marL="1371032" indent="0">
              <a:buNone/>
              <a:defRPr sz="1600" b="1"/>
            </a:lvl4pPr>
            <a:lvl5pPr marL="1828041" indent="0">
              <a:buNone/>
              <a:defRPr sz="1600" b="1"/>
            </a:lvl5pPr>
            <a:lvl6pPr marL="2285052" indent="0">
              <a:buNone/>
              <a:defRPr sz="1600" b="1"/>
            </a:lvl6pPr>
            <a:lvl7pPr marL="2742062" indent="0">
              <a:buNone/>
              <a:defRPr sz="1600" b="1"/>
            </a:lvl7pPr>
            <a:lvl8pPr marL="3199072" indent="0">
              <a:buNone/>
              <a:defRPr sz="1600" b="1"/>
            </a:lvl8pPr>
            <a:lvl9pPr marL="3656083"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6115814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FA42E7-F7D4-4F09-A88B-BED44BBCEAC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2737406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4487EC-9205-4A18-B4EB-C5199B48BABC}"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0320763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3FC6C4-2DFE-4CE0-9725-602FBDADCB57}"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3895997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D354C4-F37F-4CD8-8366-E00B7E6C010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82972868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71F657-22AF-406C-81A9-3F7A7475210C}"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3820842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F3E52-D0A6-485A-90C4-D2CC9DD4CC20}"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4883228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02E7A-9825-426C-BFF6-49DA157E8728}"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1265615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3F14A-0E49-4CFA-B125-B50352C3B864}"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849111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1629479"/>
      </p:ext>
    </p:extLst>
  </p:cSld>
  <p:clrMapOvr>
    <a:masterClrMapping/>
  </p:clrMapOvr>
  <p:timing>
    <p:tnLst>
      <p:par>
        <p:cTn xmlns:p14="http://schemas.microsoft.com/office/powerpoint/2010/mai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3302986"/>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87689147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711311"/>
      </p:ext>
    </p:extLst>
  </p:cSld>
  <p:clrMapOvr>
    <a:masterClrMapping/>
  </p:clrMapOvr>
  <p:timing>
    <p:tnLst>
      <p:par>
        <p:cTn xmlns:p14="http://schemas.microsoft.com/office/powerpoint/2010/mai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5A4891-2A66-4B85-B866-0471410B830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1360154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E202AC-7C3A-4DE8-BF77-A53084E0A5E5}"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19634422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FA42E7-F7D4-4F09-A88B-BED44BBCEAC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32017621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4487EC-9205-4A18-B4EB-C5199B48BABC}"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84966665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3FC6C4-2DFE-4CE0-9725-602FBDADCB57}"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0277510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D354C4-F37F-4CD8-8366-E00B7E6C0101}"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0152894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71F657-22AF-406C-81A9-3F7A7475210C}"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76439607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F3E52-D0A6-485A-90C4-D2CC9DD4CC20}"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16557153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02E7A-9825-426C-BFF6-49DA157E8728}"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959471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26483839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3F14A-0E49-4CFA-B125-B50352C3B864}" type="datetime1">
              <a:rPr lang="en-US" smtClean="0">
                <a:solidFill>
                  <a:prstClr val="black">
                    <a:tint val="75000"/>
                  </a:prstClr>
                </a:solidFill>
                <a:latin typeface="Calibri"/>
              </a:rPr>
              <a:pPr/>
              <a:t>15/01/04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3DC257D-78E3-4145-B6DC-EFDF247FB3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7078829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6583308"/>
      </p:ext>
    </p:extLst>
  </p:cSld>
  <p:clrMapOvr>
    <a:masterClrMapping/>
  </p:clrMapOvr>
  <p:timing>
    <p:tnLst>
      <p:par>
        <p:cTn xmlns:p14="http://schemas.microsoft.com/office/powerpoint/2010/mai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7" name="Picture 10"/>
          <p:cNvPicPr>
            <a:picLocks noChangeAspect="1" noChangeArrowheads="1"/>
          </p:cNvPicPr>
          <p:nvPr userDrawn="1"/>
        </p:nvPicPr>
        <p:blipFill>
          <a:blip r:embed="rId2" cstate="print"/>
          <a:srcRect/>
          <a:stretch>
            <a:fillRect/>
          </a:stretch>
        </p:blipFill>
        <p:spPr bwMode="auto">
          <a:xfrm>
            <a:off x="0" y="0"/>
            <a:ext cx="1371600" cy="955675"/>
          </a:xfrm>
          <a:prstGeom prst="rect">
            <a:avLst/>
          </a:prstGeom>
          <a:noFill/>
          <a:ln w="9525">
            <a:noFill/>
            <a:miter lim="800000"/>
            <a:headEnd/>
            <a:tailEnd/>
          </a:ln>
          <a:effectLst/>
        </p:spPr>
      </p:pic>
      <p:sp>
        <p:nvSpPr>
          <p:cNvPr id="13" name="Text Box 21"/>
          <p:cNvSpPr txBox="1">
            <a:spLocks noChangeArrowheads="1"/>
          </p:cNvSpPr>
          <p:nvPr userDrawn="1"/>
        </p:nvSpPr>
        <p:spPr bwMode="auto">
          <a:xfrm>
            <a:off x="457200" y="6400800"/>
            <a:ext cx="1045479" cy="246221"/>
          </a:xfrm>
          <a:prstGeom prst="rect">
            <a:avLst/>
          </a:prstGeom>
          <a:noFill/>
          <a:ln w="9525">
            <a:noFill/>
            <a:miter lim="800000"/>
            <a:headEnd/>
            <a:tailEnd/>
          </a:ln>
          <a:effectLst/>
        </p:spPr>
        <p:txBody>
          <a:bodyPr wrap="none">
            <a:spAutoFit/>
          </a:bodyPr>
          <a:lstStyle/>
          <a:p>
            <a:pPr defTabSz="914400"/>
            <a:r>
              <a:rPr kumimoji="0" lang="en-US" sz="1000" b="1" i="1" dirty="0" smtClean="0">
                <a:solidFill>
                  <a:srgbClr val="009999"/>
                </a:solidFill>
                <a:effectLst>
                  <a:outerShdw blurRad="38100" dist="38100" dir="2700000" algn="tl">
                    <a:srgbClr val="C0C0C0"/>
                  </a:outerShdw>
                </a:effectLst>
                <a:latin typeface="Calibri"/>
              </a:rPr>
              <a:t>7 February 2013</a:t>
            </a:r>
            <a:endParaRPr kumimoji="0" lang="en-US" sz="1000" b="1" i="1" dirty="0">
              <a:solidFill>
                <a:srgbClr val="009999"/>
              </a:solidFill>
              <a:effectLst>
                <a:outerShdw blurRad="38100" dist="38100" dir="2700000" algn="tl">
                  <a:srgbClr val="C0C0C0"/>
                </a:outerShdw>
              </a:effectLst>
              <a:latin typeface="Calibri"/>
            </a:endParaRPr>
          </a:p>
        </p:txBody>
      </p:sp>
      <p:cxnSp>
        <p:nvCxnSpPr>
          <p:cNvPr id="15" name="Straight Connector 14"/>
          <p:cNvCxnSpPr/>
          <p:nvPr userDrawn="1"/>
        </p:nvCxnSpPr>
        <p:spPr>
          <a:xfrm>
            <a:off x="304800" y="6248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1"/>
          </p:nvPr>
        </p:nvSpPr>
        <p:spPr/>
        <p:txBody>
          <a:bodyPr/>
          <a:lstStyle>
            <a:lvl1pPr>
              <a:defRPr sz="1000" b="1" i="1">
                <a:solidFill>
                  <a:srgbClr val="009999"/>
                </a:solidFill>
                <a:effectLst>
                  <a:outerShdw blurRad="38100" dist="38100" dir="2700000" algn="tl">
                    <a:srgbClr val="000000">
                      <a:alpha val="43137"/>
                    </a:srgbClr>
                  </a:outerShdw>
                </a:effectLst>
                <a:latin typeface="+mj-lt"/>
              </a:defRPr>
            </a:lvl1pPr>
          </a:lstStyle>
          <a:p>
            <a:fld id="{D3DC257D-78E3-4145-B6DC-EFDF247FB379}" type="slidenum">
              <a:rPr lang="en-US" smtClean="0">
                <a:latin typeface="Calibri"/>
              </a:rPr>
              <a:pPr/>
              <a:t>‹#›</a:t>
            </a:fld>
            <a:endParaRPr lang="en-US" dirty="0">
              <a:latin typeface="Calibri"/>
            </a:endParaRPr>
          </a:p>
        </p:txBody>
      </p:sp>
      <p:sp>
        <p:nvSpPr>
          <p:cNvPr id="10" name="TextBox 9"/>
          <p:cNvSpPr txBox="1"/>
          <p:nvPr userDrawn="1"/>
        </p:nvSpPr>
        <p:spPr>
          <a:xfrm>
            <a:off x="3071326" y="6400800"/>
            <a:ext cx="2048446" cy="276999"/>
          </a:xfrm>
          <a:prstGeom prst="rect">
            <a:avLst/>
          </a:prstGeom>
          <a:noFill/>
        </p:spPr>
        <p:txBody>
          <a:bodyPr wrap="none" rtlCol="0">
            <a:spAutoFit/>
          </a:bodyPr>
          <a:lstStyle/>
          <a:p>
            <a:pPr defTabSz="914400"/>
            <a:r>
              <a:rPr kumimoji="0" lang="en-US" sz="1200" b="1" i="1" dirty="0" smtClean="0">
                <a:solidFill>
                  <a:srgbClr val="333399"/>
                </a:solidFill>
                <a:effectLst>
                  <a:outerShdw blurRad="38100" dist="38100" dir="2700000" algn="tl">
                    <a:srgbClr val="000000">
                      <a:alpha val="43137"/>
                    </a:srgbClr>
                  </a:outerShdw>
                </a:effectLst>
                <a:latin typeface="Calibri"/>
              </a:rPr>
              <a:t>Installation TDR Cost Review </a:t>
            </a:r>
            <a:endParaRPr kumimoji="0" lang="en-US" sz="1200" b="1" i="1" dirty="0">
              <a:solidFill>
                <a:srgbClr val="333399"/>
              </a:solidFill>
              <a:effectLst>
                <a:outerShdw blurRad="38100" dist="38100" dir="2700000" algn="tl">
                  <a:srgbClr val="000000">
                    <a:alpha val="43137"/>
                  </a:srgbClr>
                </a:outerShdw>
              </a:effectLst>
              <a:latin typeface="Calibri"/>
            </a:endParaRPr>
          </a:p>
        </p:txBody>
      </p:sp>
      <p:cxnSp>
        <p:nvCxnSpPr>
          <p:cNvPr id="11" name="Straight Connector 10"/>
          <p:cNvCxnSpPr/>
          <p:nvPr userDrawn="1"/>
        </p:nvCxnSpPr>
        <p:spPr>
          <a:xfrm>
            <a:off x="381000" y="914400"/>
            <a:ext cx="85344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7060"/>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4"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2" y="1435104"/>
            <a:ext cx="3008313" cy="4691063"/>
          </a:xfrm>
        </p:spPr>
        <p:txBody>
          <a:bodyPr/>
          <a:lstStyle>
            <a:lvl1pPr marL="0" indent="0">
              <a:buNone/>
              <a:defRPr sz="1400"/>
            </a:lvl1pPr>
            <a:lvl2pPr marL="457011" indent="0">
              <a:buNone/>
              <a:defRPr sz="1200"/>
            </a:lvl2pPr>
            <a:lvl3pPr marL="914021" indent="0">
              <a:buNone/>
              <a:defRPr sz="1000"/>
            </a:lvl3pPr>
            <a:lvl4pPr marL="1371032" indent="0">
              <a:buNone/>
              <a:defRPr sz="900"/>
            </a:lvl4pPr>
            <a:lvl5pPr marL="1828041" indent="0">
              <a:buNone/>
              <a:defRPr sz="900"/>
            </a:lvl5pPr>
            <a:lvl6pPr marL="2285052" indent="0">
              <a:buNone/>
              <a:defRPr sz="900"/>
            </a:lvl6pPr>
            <a:lvl7pPr marL="2742062" indent="0">
              <a:buNone/>
              <a:defRPr sz="900"/>
            </a:lvl7pPr>
            <a:lvl8pPr marL="3199072" indent="0">
              <a:buNone/>
              <a:defRPr sz="900"/>
            </a:lvl8pPr>
            <a:lvl9pPr marL="3656083"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7579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011" indent="0">
              <a:buNone/>
              <a:defRPr sz="2800"/>
            </a:lvl2pPr>
            <a:lvl3pPr marL="914021" indent="0">
              <a:buNone/>
              <a:defRPr sz="2400"/>
            </a:lvl3pPr>
            <a:lvl4pPr marL="1371032" indent="0">
              <a:buNone/>
              <a:defRPr sz="2000"/>
            </a:lvl4pPr>
            <a:lvl5pPr marL="1828041" indent="0">
              <a:buNone/>
              <a:defRPr sz="2000"/>
            </a:lvl5pPr>
            <a:lvl6pPr marL="2285052" indent="0">
              <a:buNone/>
              <a:defRPr sz="2000"/>
            </a:lvl6pPr>
            <a:lvl7pPr marL="2742062" indent="0">
              <a:buNone/>
              <a:defRPr sz="2000"/>
            </a:lvl7pPr>
            <a:lvl8pPr marL="3199072" indent="0">
              <a:buNone/>
              <a:defRPr sz="2000"/>
            </a:lvl8pPr>
            <a:lvl9pPr marL="3656083"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011" indent="0">
              <a:buNone/>
              <a:defRPr sz="1200"/>
            </a:lvl2pPr>
            <a:lvl3pPr marL="914021" indent="0">
              <a:buNone/>
              <a:defRPr sz="1000"/>
            </a:lvl3pPr>
            <a:lvl4pPr marL="1371032" indent="0">
              <a:buNone/>
              <a:defRPr sz="900"/>
            </a:lvl4pPr>
            <a:lvl5pPr marL="1828041" indent="0">
              <a:buNone/>
              <a:defRPr sz="900"/>
            </a:lvl5pPr>
            <a:lvl6pPr marL="2285052" indent="0">
              <a:buNone/>
              <a:defRPr sz="900"/>
            </a:lvl6pPr>
            <a:lvl7pPr marL="2742062" indent="0">
              <a:buNone/>
              <a:defRPr sz="900"/>
            </a:lvl7pPr>
            <a:lvl8pPr marL="3199072" indent="0">
              <a:buNone/>
              <a:defRPr sz="900"/>
            </a:lvl8pPr>
            <a:lvl9pPr marL="3656083"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8932813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theme" Target="../theme/theme2.xml"/><Relationship Id="rId9" Type="http://schemas.openxmlformats.org/officeDocument/2006/relationships/image" Target="../media/image1.jpeg"/><Relationship Id="rId10" Type="http://schemas.openxmlformats.org/officeDocument/2006/relationships/image" Target="../media/image2.png"/><Relationship Id="rId11" Type="http://schemas.openxmlformats.org/officeDocument/2006/relationships/image" Target="../media/image3.jpeg"/><Relationship Id="rId1" Type="http://schemas.openxmlformats.org/officeDocument/2006/relationships/slideLayout" Target="../slideLayouts/slideLayout14.xml"/><Relationship Id="rId2"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1.xml"/><Relationship Id="rId12" Type="http://schemas.openxmlformats.org/officeDocument/2006/relationships/slideLayout" Target="../slideLayouts/slideLayout32.xml"/><Relationship Id="rId13" Type="http://schemas.openxmlformats.org/officeDocument/2006/relationships/slideLayout" Target="../slideLayouts/slideLayout33.xml"/><Relationship Id="rId14" Type="http://schemas.openxmlformats.org/officeDocument/2006/relationships/theme" Target="../theme/theme3.xml"/><Relationship Id="rId1" Type="http://schemas.openxmlformats.org/officeDocument/2006/relationships/slideLayout" Target="../slideLayouts/slideLayout21.xml"/><Relationship Id="rId2" Type="http://schemas.openxmlformats.org/officeDocument/2006/relationships/slideLayout" Target="../slideLayouts/slideLayout22.xml"/><Relationship Id="rId3" Type="http://schemas.openxmlformats.org/officeDocument/2006/relationships/slideLayout" Target="../slideLayouts/slideLayout23.xml"/><Relationship Id="rId4" Type="http://schemas.openxmlformats.org/officeDocument/2006/relationships/slideLayout" Target="../slideLayouts/slideLayout24.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9" Type="http://schemas.openxmlformats.org/officeDocument/2006/relationships/slideLayout" Target="../slideLayouts/slideLayout29.xml"/><Relationship Id="rId10"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slideLayout" Target="../slideLayouts/slideLayout45.xml"/><Relationship Id="rId13" Type="http://schemas.openxmlformats.org/officeDocument/2006/relationships/slideLayout" Target="../slideLayouts/slideLayout46.xml"/><Relationship Id="rId14"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7.xml"/><Relationship Id="rId12" Type="http://schemas.openxmlformats.org/officeDocument/2006/relationships/slideLayout" Target="../slideLayouts/slideLayout58.xml"/><Relationship Id="rId13" Type="http://schemas.openxmlformats.org/officeDocument/2006/relationships/slideLayout" Target="../slideLayouts/slideLayout59.xml"/><Relationship Id="rId14" Type="http://schemas.openxmlformats.org/officeDocument/2006/relationships/theme" Target="../theme/theme5.xml"/><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Relationship Id="rId14" Type="http://schemas.openxmlformats.org/officeDocument/2006/relationships/theme" Target="../theme/theme6.xml"/><Relationship Id="rId1" Type="http://schemas.openxmlformats.org/officeDocument/2006/relationships/slideLayout" Target="../slideLayouts/slideLayout60.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00" tIns="45702" rIns="91400" bIns="45702"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3"/>
            <a:ext cx="8229600" cy="4525963"/>
          </a:xfrm>
          <a:prstGeom prst="rect">
            <a:avLst/>
          </a:prstGeom>
        </p:spPr>
        <p:txBody>
          <a:bodyPr vert="horz" lIns="91400" tIns="45702" rIns="91400" bIns="45702"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4"/>
            <a:ext cx="2133600" cy="365125"/>
          </a:xfrm>
          <a:prstGeom prst="rect">
            <a:avLst/>
          </a:prstGeom>
        </p:spPr>
        <p:txBody>
          <a:bodyPr vert="horz" lIns="91400" tIns="45702" rIns="91400" bIns="45702" rtlCol="0" anchor="ctr"/>
          <a:lstStyle>
            <a:lvl1pPr algn="l">
              <a:defRPr sz="1000">
                <a:solidFill>
                  <a:schemeClr val="tx1">
                    <a:tint val="75000"/>
                  </a:schemeClr>
                </a:solidFill>
              </a:defRPr>
            </a:lvl1pPr>
          </a:lstStyle>
          <a:p>
            <a:pPr defTabSz="457011"/>
            <a:r>
              <a:rPr lang="en-US" altLang="ja-JP" smtClean="0">
                <a:solidFill>
                  <a:prstClr val="black">
                    <a:tint val="75000"/>
                  </a:prstClr>
                </a:solidFill>
                <a:latin typeface="Calibri"/>
                <a:ea typeface="ＭＳ Ｐゴシック"/>
              </a:rPr>
              <a:t>2015/01/03</a:t>
            </a:r>
            <a:endParaRPr lang="ja-JP" altLang="en-US" dirty="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4"/>
            <a:ext cx="2895600" cy="365125"/>
          </a:xfrm>
          <a:prstGeom prst="rect">
            <a:avLst/>
          </a:prstGeom>
        </p:spPr>
        <p:txBody>
          <a:bodyPr vert="horz" lIns="91400" tIns="45702" rIns="91400" bIns="45702" rtlCol="0" anchor="ctr"/>
          <a:lstStyle>
            <a:lvl1pPr algn="ctr">
              <a:defRPr sz="1000">
                <a:solidFill>
                  <a:schemeClr val="tx1">
                    <a:tint val="75000"/>
                  </a:schemeClr>
                </a:solidFill>
              </a:defRPr>
            </a:lvl1pPr>
          </a:lstStyle>
          <a:p>
            <a:pPr defTabSz="457011"/>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dirty="0">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4"/>
            <a:ext cx="2133600" cy="365125"/>
          </a:xfrm>
          <a:prstGeom prst="rect">
            <a:avLst/>
          </a:prstGeom>
        </p:spPr>
        <p:txBody>
          <a:bodyPr vert="horz" lIns="91400" tIns="45702" rIns="91400" bIns="45702" rtlCol="0" anchor="ctr"/>
          <a:lstStyle>
            <a:lvl1pPr algn="r">
              <a:defRPr sz="1000">
                <a:solidFill>
                  <a:schemeClr val="tx1">
                    <a:tint val="75000"/>
                  </a:schemeClr>
                </a:solidFill>
                <a:latin typeface="+mn-lt"/>
              </a:defRPr>
            </a:lvl1pPr>
          </a:lstStyle>
          <a:p>
            <a:pPr defTabSz="457011"/>
            <a:fld id="{690BD53D-0F42-B742-A897-5EF936631EAF}" type="slidenum">
              <a:rPr lang="ja-JP" altLang="en-US" smtClean="0">
                <a:solidFill>
                  <a:prstClr val="black">
                    <a:tint val="75000"/>
                  </a:prstClr>
                </a:solidFill>
                <a:ea typeface="ＭＳ Ｐゴシック"/>
              </a:rPr>
              <a:pPr defTabSz="457011"/>
              <a:t>‹#›</a:t>
            </a:fld>
            <a:endParaRPr lang="ja-JP" altLang="en-US" dirty="0">
              <a:solidFill>
                <a:prstClr val="black">
                  <a:tint val="75000"/>
                </a:prstClr>
              </a:solidFill>
              <a:ea typeface="ＭＳ Ｐゴシック"/>
            </a:endParaRPr>
          </a:p>
        </p:txBody>
      </p:sp>
    </p:spTree>
    <p:extLst>
      <p:ext uri="{BB962C8B-B14F-4D97-AF65-F5344CB8AC3E}">
        <p14:creationId xmlns:p14="http://schemas.microsoft.com/office/powerpoint/2010/main" val="2310989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p:txStyles>
    <p:titleStyle>
      <a:lvl1pPr algn="ctr" defTabSz="457011" rtl="0" eaLnBrk="1" latinLnBrk="0" hangingPunct="1">
        <a:spcBef>
          <a:spcPct val="0"/>
        </a:spcBef>
        <a:buNone/>
        <a:defRPr kumimoji="1" sz="4400" kern="1200">
          <a:solidFill>
            <a:schemeClr val="tx1"/>
          </a:solidFill>
          <a:latin typeface="+mj-lt"/>
          <a:ea typeface="+mj-ea"/>
          <a:cs typeface="+mj-cs"/>
        </a:defRPr>
      </a:lvl1pPr>
    </p:titleStyle>
    <p:bodyStyle>
      <a:lvl1pPr marL="342758" indent="-342758" algn="l" defTabSz="457011" rtl="0" eaLnBrk="1" latinLnBrk="0" hangingPunct="1">
        <a:spcBef>
          <a:spcPct val="20000"/>
        </a:spcBef>
        <a:buFont typeface="Arial"/>
        <a:buChar char="•"/>
        <a:defRPr kumimoji="1" sz="3200" kern="1200">
          <a:solidFill>
            <a:schemeClr val="tx1"/>
          </a:solidFill>
          <a:latin typeface="+mn-lt"/>
          <a:ea typeface="+mn-ea"/>
          <a:cs typeface="+mn-cs"/>
        </a:defRPr>
      </a:lvl1pPr>
      <a:lvl2pPr marL="742642" indent="-285630" algn="l" defTabSz="457011" rtl="0" eaLnBrk="1" latinLnBrk="0" hangingPunct="1">
        <a:spcBef>
          <a:spcPct val="20000"/>
        </a:spcBef>
        <a:buFont typeface="Arial"/>
        <a:buChar char="–"/>
        <a:defRPr kumimoji="1" sz="2800" kern="1200">
          <a:solidFill>
            <a:schemeClr val="tx1"/>
          </a:solidFill>
          <a:latin typeface="+mn-lt"/>
          <a:ea typeface="+mn-ea"/>
          <a:cs typeface="+mn-cs"/>
        </a:defRPr>
      </a:lvl2pPr>
      <a:lvl3pPr marL="1142528" indent="-228506" algn="l" defTabSz="457011" rtl="0" eaLnBrk="1" latinLnBrk="0" hangingPunct="1">
        <a:spcBef>
          <a:spcPct val="20000"/>
        </a:spcBef>
        <a:buFont typeface="Arial"/>
        <a:buChar char="•"/>
        <a:defRPr kumimoji="1" sz="2400" kern="1200">
          <a:solidFill>
            <a:schemeClr val="tx1"/>
          </a:solidFill>
          <a:latin typeface="+mn-lt"/>
          <a:ea typeface="+mn-ea"/>
          <a:cs typeface="+mn-cs"/>
        </a:defRPr>
      </a:lvl3pPr>
      <a:lvl4pPr marL="1599537" indent="-228506" algn="l" defTabSz="457011" rtl="0" eaLnBrk="1" latinLnBrk="0" hangingPunct="1">
        <a:spcBef>
          <a:spcPct val="20000"/>
        </a:spcBef>
        <a:buFont typeface="Arial"/>
        <a:buChar char="–"/>
        <a:defRPr kumimoji="1" sz="2000" kern="1200">
          <a:solidFill>
            <a:schemeClr val="tx1"/>
          </a:solidFill>
          <a:latin typeface="+mn-lt"/>
          <a:ea typeface="+mn-ea"/>
          <a:cs typeface="+mn-cs"/>
        </a:defRPr>
      </a:lvl4pPr>
      <a:lvl5pPr marL="2056547" indent="-228506" algn="l" defTabSz="457011" rtl="0" eaLnBrk="1" latinLnBrk="0" hangingPunct="1">
        <a:spcBef>
          <a:spcPct val="20000"/>
        </a:spcBef>
        <a:buFont typeface="Arial"/>
        <a:buChar char="»"/>
        <a:defRPr kumimoji="1" sz="2000" kern="1200">
          <a:solidFill>
            <a:schemeClr val="tx1"/>
          </a:solidFill>
          <a:latin typeface="+mn-lt"/>
          <a:ea typeface="+mn-ea"/>
          <a:cs typeface="+mn-cs"/>
        </a:defRPr>
      </a:lvl5pPr>
      <a:lvl6pPr marL="2513558" indent="-228506" algn="l" defTabSz="457011" rtl="0" eaLnBrk="1" latinLnBrk="0" hangingPunct="1">
        <a:spcBef>
          <a:spcPct val="20000"/>
        </a:spcBef>
        <a:buFont typeface="Arial"/>
        <a:buChar char="•"/>
        <a:defRPr kumimoji="1" sz="2000" kern="1200">
          <a:solidFill>
            <a:schemeClr val="tx1"/>
          </a:solidFill>
          <a:latin typeface="+mn-lt"/>
          <a:ea typeface="+mn-ea"/>
          <a:cs typeface="+mn-cs"/>
        </a:defRPr>
      </a:lvl6pPr>
      <a:lvl7pPr marL="2970568" indent="-228506" algn="l" defTabSz="457011" rtl="0" eaLnBrk="1" latinLnBrk="0" hangingPunct="1">
        <a:spcBef>
          <a:spcPct val="20000"/>
        </a:spcBef>
        <a:buFont typeface="Arial"/>
        <a:buChar char="•"/>
        <a:defRPr kumimoji="1" sz="2000" kern="1200">
          <a:solidFill>
            <a:schemeClr val="tx1"/>
          </a:solidFill>
          <a:latin typeface="+mn-lt"/>
          <a:ea typeface="+mn-ea"/>
          <a:cs typeface="+mn-cs"/>
        </a:defRPr>
      </a:lvl7pPr>
      <a:lvl8pPr marL="3427579" indent="-228506" algn="l" defTabSz="457011" rtl="0" eaLnBrk="1" latinLnBrk="0" hangingPunct="1">
        <a:spcBef>
          <a:spcPct val="20000"/>
        </a:spcBef>
        <a:buFont typeface="Arial"/>
        <a:buChar char="•"/>
        <a:defRPr kumimoji="1" sz="2000" kern="1200">
          <a:solidFill>
            <a:schemeClr val="tx1"/>
          </a:solidFill>
          <a:latin typeface="+mn-lt"/>
          <a:ea typeface="+mn-ea"/>
          <a:cs typeface="+mn-cs"/>
        </a:defRPr>
      </a:lvl8pPr>
      <a:lvl9pPr marL="3884589" indent="-228506" algn="l" defTabSz="457011"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011" rtl="0" eaLnBrk="1" latinLnBrk="0" hangingPunct="1">
        <a:defRPr kumimoji="1" sz="1800" kern="1200">
          <a:solidFill>
            <a:schemeClr val="tx1"/>
          </a:solidFill>
          <a:latin typeface="+mn-lt"/>
          <a:ea typeface="+mn-ea"/>
          <a:cs typeface="+mn-cs"/>
        </a:defRPr>
      </a:lvl1pPr>
      <a:lvl2pPr marL="457011" algn="l" defTabSz="457011" rtl="0" eaLnBrk="1" latinLnBrk="0" hangingPunct="1">
        <a:defRPr kumimoji="1" sz="1800" kern="1200">
          <a:solidFill>
            <a:schemeClr val="tx1"/>
          </a:solidFill>
          <a:latin typeface="+mn-lt"/>
          <a:ea typeface="+mn-ea"/>
          <a:cs typeface="+mn-cs"/>
        </a:defRPr>
      </a:lvl2pPr>
      <a:lvl3pPr marL="914021" algn="l" defTabSz="457011" rtl="0" eaLnBrk="1" latinLnBrk="0" hangingPunct="1">
        <a:defRPr kumimoji="1" sz="1800" kern="1200">
          <a:solidFill>
            <a:schemeClr val="tx1"/>
          </a:solidFill>
          <a:latin typeface="+mn-lt"/>
          <a:ea typeface="+mn-ea"/>
          <a:cs typeface="+mn-cs"/>
        </a:defRPr>
      </a:lvl3pPr>
      <a:lvl4pPr marL="1371032" algn="l" defTabSz="457011" rtl="0" eaLnBrk="1" latinLnBrk="0" hangingPunct="1">
        <a:defRPr kumimoji="1" sz="1800" kern="1200">
          <a:solidFill>
            <a:schemeClr val="tx1"/>
          </a:solidFill>
          <a:latin typeface="+mn-lt"/>
          <a:ea typeface="+mn-ea"/>
          <a:cs typeface="+mn-cs"/>
        </a:defRPr>
      </a:lvl4pPr>
      <a:lvl5pPr marL="1828041" algn="l" defTabSz="457011" rtl="0" eaLnBrk="1" latinLnBrk="0" hangingPunct="1">
        <a:defRPr kumimoji="1" sz="1800" kern="1200">
          <a:solidFill>
            <a:schemeClr val="tx1"/>
          </a:solidFill>
          <a:latin typeface="+mn-lt"/>
          <a:ea typeface="+mn-ea"/>
          <a:cs typeface="+mn-cs"/>
        </a:defRPr>
      </a:lvl5pPr>
      <a:lvl6pPr marL="2285052" algn="l" defTabSz="457011" rtl="0" eaLnBrk="1" latinLnBrk="0" hangingPunct="1">
        <a:defRPr kumimoji="1" sz="1800" kern="1200">
          <a:solidFill>
            <a:schemeClr val="tx1"/>
          </a:solidFill>
          <a:latin typeface="+mn-lt"/>
          <a:ea typeface="+mn-ea"/>
          <a:cs typeface="+mn-cs"/>
        </a:defRPr>
      </a:lvl6pPr>
      <a:lvl7pPr marL="2742062" algn="l" defTabSz="457011" rtl="0" eaLnBrk="1" latinLnBrk="0" hangingPunct="1">
        <a:defRPr kumimoji="1" sz="1800" kern="1200">
          <a:solidFill>
            <a:schemeClr val="tx1"/>
          </a:solidFill>
          <a:latin typeface="+mn-lt"/>
          <a:ea typeface="+mn-ea"/>
          <a:cs typeface="+mn-cs"/>
        </a:defRPr>
      </a:lvl7pPr>
      <a:lvl8pPr marL="3199072" algn="l" defTabSz="457011" rtl="0" eaLnBrk="1" latinLnBrk="0" hangingPunct="1">
        <a:defRPr kumimoji="1" sz="1800" kern="1200">
          <a:solidFill>
            <a:schemeClr val="tx1"/>
          </a:solidFill>
          <a:latin typeface="+mn-lt"/>
          <a:ea typeface="+mn-ea"/>
          <a:cs typeface="+mn-cs"/>
        </a:defRPr>
      </a:lvl8pPr>
      <a:lvl9pPr marL="3656083" algn="l" defTabSz="457011"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p:txBody>
      </p:sp>
      <p:sp>
        <p:nvSpPr>
          <p:cNvPr id="4099" name="Rectangle 3"/>
          <p:cNvSpPr>
            <a:spLocks noGrp="1" noChangeArrowheads="1"/>
          </p:cNvSpPr>
          <p:nvPr>
            <p:ph type="dt" sz="half" idx="2"/>
          </p:nvPr>
        </p:nvSpPr>
        <p:spPr bwMode="auto">
          <a:xfrm>
            <a:off x="76200" y="6400800"/>
            <a:ext cx="24384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000">
                <a:solidFill>
                  <a:srgbClr val="A6A6A6"/>
                </a:solidFill>
              </a:defRPr>
            </a:lvl1pPr>
          </a:lstStyle>
          <a:p>
            <a:r>
              <a:rPr kumimoji="0" lang="en-US" altLang="ja-JP" smtClean="0">
                <a:latin typeface="Arial"/>
                <a:ea typeface="Arial Unicode MS"/>
                <a:cs typeface="Arial Unicode MS"/>
              </a:rPr>
              <a:t>2015/01/03</a:t>
            </a:r>
            <a:endParaRPr kumimoji="0" lang="en-US" dirty="0">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fontAlgn="base">
              <a:spcBef>
                <a:spcPts val="0"/>
              </a:spcBef>
              <a:spcAft>
                <a:spcPts val="0"/>
              </a:spcAft>
              <a:defRPr sz="1000" b="0">
                <a:solidFill>
                  <a:schemeClr val="bg1">
                    <a:lumMod val="65000"/>
                  </a:schemeClr>
                </a:solidFill>
                <a:latin typeface="+mn-lt"/>
                <a:ea typeface="+mn-ea"/>
                <a:cs typeface="+mn-cs"/>
              </a:defRPr>
            </a:lvl1pPr>
          </a:lstStyle>
          <a:p>
            <a:r>
              <a:rPr kumimoji="0" lang="en-US" altLang="ja-JP" smtClean="0">
                <a:solidFill>
                  <a:srgbClr val="FFFFFF">
                    <a:lumMod val="65000"/>
                  </a:srgbClr>
                </a:solidFill>
                <a:latin typeface="Arial"/>
                <a:ea typeface="Arial Unicode MS"/>
                <a:cs typeface="Arial Unicode MS"/>
              </a:rPr>
              <a:t>ILC</a:t>
            </a:r>
            <a:r>
              <a:rPr kumimoji="0" lang="ja-JP" altLang="en-US" smtClean="0">
                <a:solidFill>
                  <a:srgbClr val="FFFFFF">
                    <a:lumMod val="65000"/>
                  </a:srgbClr>
                </a:solidFill>
                <a:latin typeface="Arial"/>
                <a:ea typeface="Arial Unicode MS"/>
                <a:cs typeface="Arial Unicode MS"/>
              </a:rPr>
              <a:t>に必要な人材と育成</a:t>
            </a:r>
            <a:endParaRPr kumimoji="0" lang="en-US" dirty="0">
              <a:solidFill>
                <a:srgbClr val="FFFFFF">
                  <a:lumMod val="65000"/>
                </a:srgbClr>
              </a:solidFill>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7168709" y="64008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000">
                <a:solidFill>
                  <a:srgbClr val="A6A6A6"/>
                </a:solidFill>
              </a:defRPr>
            </a:lvl1pPr>
          </a:lstStyle>
          <a:p>
            <a:fld id="{AAB6FA28-7AEC-3F43-9C2D-3DB969CFEC6A}" type="slidenum">
              <a:rPr kumimoji="0" lang="en-US" smtClean="0">
                <a:latin typeface="Arial"/>
                <a:ea typeface="Arial Unicode MS"/>
                <a:cs typeface="Arial Unicode MS"/>
              </a:rPr>
              <a:pPr/>
              <a:t>‹#›</a:t>
            </a:fld>
            <a:endParaRPr kumimoji="0" lang="en-US" dirty="0">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val="267770833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Lst>
  <p:transition xmlns:p14="http://schemas.microsoft.com/office/powerpoint/2010/mai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0">
          <a:solidFill>
            <a:srgbClr val="3366FF"/>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FBC014F-89D2-4D92-8CC1-F52C35F22150}" type="datetime1">
              <a:rPr kumimoji="0" lang="en-US" smtClean="0">
                <a:solidFill>
                  <a:prstClr val="black">
                    <a:tint val="75000"/>
                  </a:prstClr>
                </a:solidFill>
                <a:latin typeface="Calibri"/>
              </a:rPr>
              <a:pPr defTabSz="914400"/>
              <a:t>15/01/04</a:t>
            </a:fld>
            <a:endParaRPr kumimoji="0"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kumimoji="0"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D3DC257D-78E3-4145-B6DC-EFDF247FB379}" type="slidenum">
              <a:rPr kumimoji="0" lang="en-US" smtClean="0">
                <a:solidFill>
                  <a:prstClr val="black">
                    <a:tint val="75000"/>
                  </a:prstClr>
                </a:solidFill>
                <a:latin typeface="Calibri"/>
              </a:rPr>
              <a:pPr defTabSz="914400"/>
              <a:t>‹#›</a:t>
            </a:fld>
            <a:endParaRPr kumimoji="0" lang="en-US" dirty="0">
              <a:solidFill>
                <a:prstClr val="black">
                  <a:tint val="75000"/>
                </a:prstClr>
              </a:solidFill>
              <a:latin typeface="Calibri"/>
            </a:endParaRPr>
          </a:p>
        </p:txBody>
      </p:sp>
    </p:spTree>
    <p:extLst>
      <p:ext uri="{BB962C8B-B14F-4D97-AF65-F5344CB8AC3E}">
        <p14:creationId xmlns:p14="http://schemas.microsoft.com/office/powerpoint/2010/main" val="298399718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FBC014F-89D2-4D92-8CC1-F52C35F22150}" type="datetime1">
              <a:rPr kumimoji="0" lang="en-US" smtClean="0">
                <a:solidFill>
                  <a:prstClr val="black">
                    <a:tint val="75000"/>
                  </a:prstClr>
                </a:solidFill>
                <a:latin typeface="Calibri"/>
              </a:rPr>
              <a:pPr defTabSz="914400"/>
              <a:t>15/01/04</a:t>
            </a:fld>
            <a:endParaRPr kumimoji="0"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kumimoji="0"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D3DC257D-78E3-4145-B6DC-EFDF247FB379}" type="slidenum">
              <a:rPr kumimoji="0" lang="en-US" smtClean="0">
                <a:solidFill>
                  <a:prstClr val="black">
                    <a:tint val="75000"/>
                  </a:prstClr>
                </a:solidFill>
                <a:latin typeface="Calibri"/>
              </a:rPr>
              <a:pPr defTabSz="914400"/>
              <a:t>‹#›</a:t>
            </a:fld>
            <a:endParaRPr kumimoji="0" lang="en-US" dirty="0">
              <a:solidFill>
                <a:prstClr val="black">
                  <a:tint val="75000"/>
                </a:prstClr>
              </a:solidFill>
              <a:latin typeface="Calibri"/>
            </a:endParaRPr>
          </a:p>
        </p:txBody>
      </p:sp>
    </p:spTree>
    <p:extLst>
      <p:ext uri="{BB962C8B-B14F-4D97-AF65-F5344CB8AC3E}">
        <p14:creationId xmlns:p14="http://schemas.microsoft.com/office/powerpoint/2010/main" val="263930109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FBC014F-89D2-4D92-8CC1-F52C35F22150}" type="datetime1">
              <a:rPr kumimoji="0" lang="en-US" smtClean="0">
                <a:solidFill>
                  <a:prstClr val="black">
                    <a:tint val="75000"/>
                  </a:prstClr>
                </a:solidFill>
                <a:latin typeface="Calibri"/>
              </a:rPr>
              <a:pPr defTabSz="914400"/>
              <a:t>15/01/04</a:t>
            </a:fld>
            <a:endParaRPr kumimoji="0"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kumimoji="0"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D3DC257D-78E3-4145-B6DC-EFDF247FB379}" type="slidenum">
              <a:rPr kumimoji="0" lang="en-US" smtClean="0">
                <a:solidFill>
                  <a:prstClr val="black">
                    <a:tint val="75000"/>
                  </a:prstClr>
                </a:solidFill>
                <a:latin typeface="Calibri"/>
              </a:rPr>
              <a:pPr defTabSz="914400"/>
              <a:t>‹#›</a:t>
            </a:fld>
            <a:endParaRPr kumimoji="0" lang="en-US" dirty="0">
              <a:solidFill>
                <a:prstClr val="black">
                  <a:tint val="75000"/>
                </a:prstClr>
              </a:solidFill>
              <a:latin typeface="Calibri"/>
            </a:endParaRPr>
          </a:p>
        </p:txBody>
      </p:sp>
    </p:spTree>
    <p:extLst>
      <p:ext uri="{BB962C8B-B14F-4D97-AF65-F5344CB8AC3E}">
        <p14:creationId xmlns:p14="http://schemas.microsoft.com/office/powerpoint/2010/main" val="345535919"/>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FBC014F-89D2-4D92-8CC1-F52C35F22150}" type="datetime1">
              <a:rPr kumimoji="0" lang="en-US" smtClean="0">
                <a:solidFill>
                  <a:prstClr val="black">
                    <a:tint val="75000"/>
                  </a:prstClr>
                </a:solidFill>
                <a:latin typeface="Calibri"/>
              </a:rPr>
              <a:pPr defTabSz="914400"/>
              <a:t>15/01/04</a:t>
            </a:fld>
            <a:endParaRPr kumimoji="0"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kumimoji="0"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D3DC257D-78E3-4145-B6DC-EFDF247FB379}" type="slidenum">
              <a:rPr kumimoji="0" lang="en-US" smtClean="0">
                <a:solidFill>
                  <a:prstClr val="black">
                    <a:tint val="75000"/>
                  </a:prstClr>
                </a:solidFill>
                <a:latin typeface="Calibri"/>
              </a:rPr>
              <a:pPr defTabSz="914400"/>
              <a:t>‹#›</a:t>
            </a:fld>
            <a:endParaRPr kumimoji="0" lang="en-US" dirty="0">
              <a:solidFill>
                <a:prstClr val="black">
                  <a:tint val="75000"/>
                </a:prstClr>
              </a:solidFill>
              <a:latin typeface="Calibri"/>
            </a:endParaRPr>
          </a:p>
        </p:txBody>
      </p:sp>
    </p:spTree>
    <p:extLst>
      <p:ext uri="{BB962C8B-B14F-4D97-AF65-F5344CB8AC3E}">
        <p14:creationId xmlns:p14="http://schemas.microsoft.com/office/powerpoint/2010/main" val="97854215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7.jpeg"/><Relationship Id="rId5" Type="http://schemas.openxmlformats.org/officeDocument/2006/relationships/image" Target="../media/image18.jpeg"/><Relationship Id="rId6" Type="http://schemas.openxmlformats.org/officeDocument/2006/relationships/image" Target="../media/image19.png"/><Relationship Id="rId7" Type="http://schemas.openxmlformats.org/officeDocument/2006/relationships/image" Target="../media/image20.jpg"/><Relationship Id="rId8" Type="http://schemas.openxmlformats.org/officeDocument/2006/relationships/image" Target="../media/image21.jpg"/><Relationship Id="rId9" Type="http://schemas.openxmlformats.org/officeDocument/2006/relationships/image" Target="../media/image22.jpg"/><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image" Target="../media/image28.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image" Target="../media/image29.png"/><Relationship Id="rId3" Type="http://schemas.openxmlformats.org/officeDocument/2006/relationships/image" Target="../media/image30.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34.xml"/><Relationship Id="rId2" Type="http://schemas.openxmlformats.org/officeDocument/2006/relationships/image" Target="../media/image3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3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Microsoft_Excel_97_-_2004_______1.xls"/><Relationship Id="rId4" Type="http://schemas.openxmlformats.org/officeDocument/2006/relationships/image" Target="../media/image36.emf"/><Relationship Id="rId1" Type="http://schemas.openxmlformats.org/officeDocument/2006/relationships/vmlDrawing" Target="../drawings/vmlDrawing2.vml"/><Relationship Id="rId2"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 Id="rId3" Type="http://schemas.openxmlformats.org/officeDocument/2006/relationships/chart" Target="../charts/char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jpeg"/><Relationship Id="rId6" Type="http://schemas.openxmlformats.org/officeDocument/2006/relationships/image" Target="../media/image40.jpeg"/><Relationship Id="rId7" Type="http://schemas.openxmlformats.org/officeDocument/2006/relationships/image" Target="../media/image41.jpeg"/><Relationship Id="rId8" Type="http://schemas.openxmlformats.org/officeDocument/2006/relationships/image" Target="../media/image42.jpeg"/><Relationship Id="rId9" Type="http://schemas.openxmlformats.org/officeDocument/2006/relationships/image" Target="../media/image43.jpeg"/><Relationship Id="rId10" Type="http://schemas.openxmlformats.org/officeDocument/2006/relationships/image" Target="../media/image44.jpe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5.jpeg"/><Relationship Id="rId3" Type="http://schemas.openxmlformats.org/officeDocument/2006/relationships/image" Target="../media/image4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47.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media/image49.jpeg"/><Relationship Id="rId5" Type="http://schemas.openxmlformats.org/officeDocument/2006/relationships/image" Target="../media/image50.jpeg"/><Relationship Id="rId6" Type="http://schemas.openxmlformats.org/officeDocument/2006/relationships/image" Target="../media/image51.png"/><Relationship Id="rId7" Type="http://schemas.openxmlformats.org/officeDocument/2006/relationships/image" Target="../media/image52.jpeg"/><Relationship Id="rId8" Type="http://schemas.openxmlformats.org/officeDocument/2006/relationships/image" Target="../media/image53.jpeg"/><Relationship Id="rId9" Type="http://schemas.openxmlformats.org/officeDocument/2006/relationships/image" Target="../media/image54.jpeg"/><Relationship Id="rId10" Type="http://schemas.openxmlformats.org/officeDocument/2006/relationships/image" Target="../media/image55.jpeg"/><Relationship Id="rId1" Type="http://schemas.openxmlformats.org/officeDocument/2006/relationships/slideLayout" Target="../slideLayouts/slideLayout20.xml"/><Relationship Id="rId2" Type="http://schemas.openxmlformats.org/officeDocument/2006/relationships/image" Target="../media/image47.jpeg"/></Relationships>
</file>

<file path=ppt/slides/_rels/slide48.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58.tiff"/><Relationship Id="rId5" Type="http://schemas.openxmlformats.org/officeDocument/2006/relationships/image" Target="../media/image59.png"/><Relationship Id="rId1" Type="http://schemas.openxmlformats.org/officeDocument/2006/relationships/slideLayout" Target="../slideLayouts/slideLayout20.xml"/><Relationship Id="rId2" Type="http://schemas.openxmlformats.org/officeDocument/2006/relationships/image" Target="../media/image56.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60.jpe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61.png"/><Relationship Id="rId3" Type="http://schemas.openxmlformats.org/officeDocument/2006/relationships/image" Target="../media/image62.jpeg"/></Relationships>
</file>

<file path=ppt/slides/_rels/slide51.xml.rels><?xml version="1.0" encoding="UTF-8" standalone="yes"?>
<Relationships xmlns="http://schemas.openxmlformats.org/package/2006/relationships"><Relationship Id="rId3" Type="http://schemas.openxmlformats.org/officeDocument/2006/relationships/image" Target="../media/image64.jpeg"/><Relationship Id="rId4" Type="http://schemas.openxmlformats.org/officeDocument/2006/relationships/image" Target="../media/image65.jpeg"/><Relationship Id="rId1" Type="http://schemas.openxmlformats.org/officeDocument/2006/relationships/slideLayout" Target="../slideLayouts/slideLayout7.xml"/><Relationship Id="rId2" Type="http://schemas.openxmlformats.org/officeDocument/2006/relationships/image" Target="../media/image6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png"/><Relationship Id="rId3" Type="http://schemas.openxmlformats.org/officeDocument/2006/relationships/image" Target="../media/image67.png"/></Relationships>
</file>

<file path=ppt/slides/_rels/slide53.xml.rels><?xml version="1.0" encoding="UTF-8" standalone="yes"?>
<Relationships xmlns="http://schemas.openxmlformats.org/package/2006/relationships"><Relationship Id="rId3" Type="http://schemas.openxmlformats.org/officeDocument/2006/relationships/image" Target="../media/image69.jpeg"/><Relationship Id="rId4" Type="http://schemas.openxmlformats.org/officeDocument/2006/relationships/image" Target="../media/image70.jpeg"/><Relationship Id="rId5" Type="http://schemas.openxmlformats.org/officeDocument/2006/relationships/image" Target="../media/image71.jpeg"/><Relationship Id="rId6" Type="http://schemas.openxmlformats.org/officeDocument/2006/relationships/image" Target="../media/image72.jpeg"/><Relationship Id="rId7" Type="http://schemas.openxmlformats.org/officeDocument/2006/relationships/image" Target="../media/image73.jpeg"/><Relationship Id="rId8" Type="http://schemas.openxmlformats.org/officeDocument/2006/relationships/image" Target="../media/image74.jpeg"/><Relationship Id="rId9" Type="http://schemas.openxmlformats.org/officeDocument/2006/relationships/image" Target="../media/image75.jpeg"/><Relationship Id="rId1" Type="http://schemas.openxmlformats.org/officeDocument/2006/relationships/slideLayout" Target="../slideLayouts/slideLayout7.xml"/><Relationship Id="rId2" Type="http://schemas.openxmlformats.org/officeDocument/2006/relationships/image" Target="../media/image68.jpg"/></Relationships>
</file>

<file path=ppt/slides/_rels/slide54.xml.rels><?xml version="1.0" encoding="UTF-8" standalone="yes"?>
<Relationships xmlns="http://schemas.openxmlformats.org/package/2006/relationships"><Relationship Id="rId3" Type="http://schemas.openxmlformats.org/officeDocument/2006/relationships/image" Target="../media/image76.jpeg"/><Relationship Id="rId4" Type="http://schemas.openxmlformats.org/officeDocument/2006/relationships/image" Target="../media/image77.jpeg"/><Relationship Id="rId5" Type="http://schemas.openxmlformats.org/officeDocument/2006/relationships/image" Target="../media/image78.jpeg"/><Relationship Id="rId6" Type="http://schemas.openxmlformats.org/officeDocument/2006/relationships/image" Target="../media/image79.jpeg"/><Relationship Id="rId7" Type="http://schemas.openxmlformats.org/officeDocument/2006/relationships/image" Target="../media/image80.jpeg"/><Relationship Id="rId8" Type="http://schemas.openxmlformats.org/officeDocument/2006/relationships/image" Target="../media/image81.jpeg"/><Relationship Id="rId9" Type="http://schemas.openxmlformats.org/officeDocument/2006/relationships/image" Target="../media/image82.jpeg"/><Relationship Id="rId1" Type="http://schemas.openxmlformats.org/officeDocument/2006/relationships/slideLayout" Target="../slideLayouts/slideLayout7.xml"/><Relationship Id="rId2" Type="http://schemas.openxmlformats.org/officeDocument/2006/relationships/image" Target="../media/image68.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3.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4.tiff"/></Relationships>
</file>

<file path=ppt/slides/_rels/slide57.xml.rels><?xml version="1.0" encoding="UTF-8" standalone="yes"?>
<Relationships xmlns="http://schemas.openxmlformats.org/package/2006/relationships"><Relationship Id="rId3" Type="http://schemas.openxmlformats.org/officeDocument/2006/relationships/image" Target="../media/image86.jpeg"/><Relationship Id="rId4" Type="http://schemas.openxmlformats.org/officeDocument/2006/relationships/oleObject" Target="../embeddings/oleObject1.bin"/><Relationship Id="rId5" Type="http://schemas.openxmlformats.org/officeDocument/2006/relationships/image" Target="../media/image85.png"/><Relationship Id="rId6" Type="http://schemas.openxmlformats.org/officeDocument/2006/relationships/image" Target="../media/image87.png"/><Relationship Id="rId7" Type="http://schemas.openxmlformats.org/officeDocument/2006/relationships/image" Target="../media/image88.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89.wmf"/><Relationship Id="rId5" Type="http://schemas.openxmlformats.org/officeDocument/2006/relationships/image" Target="../media/image91.png"/><Relationship Id="rId6" Type="http://schemas.openxmlformats.org/officeDocument/2006/relationships/oleObject" Target="../embeddings/oleObject3.bin"/><Relationship Id="rId7" Type="http://schemas.openxmlformats.org/officeDocument/2006/relationships/image" Target="../media/image90.wmf"/><Relationship Id="rId8" Type="http://schemas.openxmlformats.org/officeDocument/2006/relationships/image" Target="../media/image92.png"/><Relationship Id="rId9" Type="http://schemas.openxmlformats.org/officeDocument/2006/relationships/image" Target="../media/image93.png"/><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11.emf"/><Relationship Id="rId5" Type="http://schemas.openxmlformats.org/officeDocument/2006/relationships/oleObject" Target="???" TargetMode="External"/><Relationship Id="rId6" Type="http://schemas.openxmlformats.org/officeDocument/2006/relationships/image" Target="../media/image10.png"/><Relationship Id="rId7" Type="http://schemas.openxmlformats.org/officeDocument/2006/relationships/image" Target="../media/image12.jpeg"/><Relationship Id="rId1" Type="http://schemas.openxmlformats.org/officeDocument/2006/relationships/vmlDrawing" Target="../drawings/vmlDrawing1.vml"/><Relationship Id="rId2"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4.jpeg"/><Relationship Id="rId3" Type="http://schemas.openxmlformats.org/officeDocument/2006/relationships/chart" Target="../charts/chart6.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89.wmf"/><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1.emf"/><Relationship Id="rId1" Type="http://schemas.openxmlformats.org/officeDocument/2006/relationships/slideLayout" Target="../slideLayouts/slideLayout15.xml"/><Relationship Id="rId2"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a:xfrm>
            <a:off x="685800" y="715363"/>
            <a:ext cx="7772400" cy="2642465"/>
          </a:xfrm>
          <a:solidFill>
            <a:srgbClr val="CCFFCC"/>
          </a:solidFill>
          <a:ln>
            <a:solidFill>
              <a:srgbClr val="008000"/>
            </a:solidFill>
          </a:ln>
        </p:spPr>
        <p:txBody>
          <a:bodyPr>
            <a:normAutofit/>
          </a:bodyPr>
          <a:lstStyle/>
          <a:p>
            <a:r>
              <a:rPr lang="en-US" altLang="ja-JP" sz="4000" b="1" dirty="0" smtClean="0"/>
              <a:t>Preparation for </a:t>
            </a:r>
            <a:br>
              <a:rPr lang="en-US" altLang="ja-JP" sz="4000" b="1" dirty="0" smtClean="0"/>
            </a:br>
            <a:r>
              <a:rPr lang="en-US" altLang="ja-JP" sz="4000" b="1" dirty="0" smtClean="0"/>
              <a:t>Human Resource Required</a:t>
            </a:r>
            <a:br>
              <a:rPr lang="en-US" altLang="ja-JP" sz="4000" b="1" dirty="0" smtClean="0"/>
            </a:br>
            <a:r>
              <a:rPr lang="en-US" altLang="ja-JP" sz="4000" b="1" dirty="0" smtClean="0"/>
              <a:t>for the ILC Accelerator Construction</a:t>
            </a:r>
            <a:r>
              <a:rPr kumimoji="1" lang="en-US" altLang="ja-JP" sz="4000" b="1" dirty="0" smtClean="0"/>
              <a:t> </a:t>
            </a:r>
            <a:r>
              <a:rPr lang="en-US" altLang="ja-JP" sz="4000" b="1" dirty="0" smtClean="0"/>
              <a:t/>
            </a:r>
            <a:br>
              <a:rPr lang="en-US" altLang="ja-JP" sz="4000" b="1" dirty="0" smtClean="0"/>
            </a:br>
            <a:r>
              <a:rPr lang="en-US" altLang="ja-JP" sz="2800" b="1" dirty="0" smtClean="0">
                <a:solidFill>
                  <a:srgbClr val="008000"/>
                </a:solidFill>
                <a:latin typeface="+mj-ea"/>
              </a:rPr>
              <a:t>ILC </a:t>
            </a:r>
            <a:r>
              <a:rPr lang="ja-JP" altLang="en-US" sz="2800" b="1" dirty="0" smtClean="0">
                <a:solidFill>
                  <a:srgbClr val="008000"/>
                </a:solidFill>
                <a:latin typeface="+mj-ea"/>
              </a:rPr>
              <a:t>加速器建設への必要な人材と育成</a:t>
            </a:r>
            <a:endParaRPr kumimoji="1" lang="ja-JP" altLang="en-US" sz="3200" b="1" dirty="0">
              <a:solidFill>
                <a:srgbClr val="008000"/>
              </a:solidFill>
              <a:latin typeface="+mj-ea"/>
            </a:endParaRPr>
          </a:p>
        </p:txBody>
      </p:sp>
      <p:sp>
        <p:nvSpPr>
          <p:cNvPr id="5" name="サブタイトル 4"/>
          <p:cNvSpPr>
            <a:spLocks noGrp="1"/>
          </p:cNvSpPr>
          <p:nvPr>
            <p:ph type="subTitle" idx="1"/>
          </p:nvPr>
        </p:nvSpPr>
        <p:spPr>
          <a:xfrm>
            <a:off x="1031875" y="3886199"/>
            <a:ext cx="7016750" cy="2155639"/>
          </a:xfrm>
        </p:spPr>
        <p:txBody>
          <a:bodyPr>
            <a:normAutofit fontScale="92500" lnSpcReduction="10000"/>
          </a:bodyPr>
          <a:lstStyle/>
          <a:p>
            <a:r>
              <a:rPr lang="en-US" altLang="ja-JP" sz="3500" b="1" dirty="0" smtClean="0">
                <a:solidFill>
                  <a:schemeClr val="tx1"/>
                </a:solidFill>
              </a:rPr>
              <a:t>The Planning Office for the ILC, KEK</a:t>
            </a:r>
          </a:p>
          <a:p>
            <a:r>
              <a:rPr kumimoji="1" lang="en-US" altLang="ja-JP" sz="3500" b="1" dirty="0" smtClean="0">
                <a:solidFill>
                  <a:srgbClr val="008000"/>
                </a:solidFill>
              </a:rPr>
              <a:t>KEK ILC</a:t>
            </a:r>
            <a:r>
              <a:rPr kumimoji="1" lang="ja-JP" altLang="en-US" sz="3500" b="1" dirty="0" smtClean="0">
                <a:solidFill>
                  <a:srgbClr val="008000"/>
                </a:solidFill>
              </a:rPr>
              <a:t>推進準備室</a:t>
            </a:r>
            <a:endParaRPr kumimoji="1" lang="en-US" altLang="ja-JP" sz="3500" b="1" dirty="0" smtClean="0">
              <a:solidFill>
                <a:srgbClr val="008000"/>
              </a:solidFill>
            </a:endParaRPr>
          </a:p>
          <a:p>
            <a:endParaRPr lang="en-US" altLang="ja-JP" dirty="0" smtClean="0">
              <a:solidFill>
                <a:srgbClr val="008000"/>
              </a:solidFill>
            </a:endParaRPr>
          </a:p>
          <a:p>
            <a:r>
              <a:rPr lang="en-US" altLang="ja-JP" sz="3500" dirty="0" smtClean="0">
                <a:solidFill>
                  <a:schemeClr val="tx1"/>
                </a:solidFill>
              </a:rPr>
              <a:t>To be reported</a:t>
            </a:r>
            <a:r>
              <a:rPr kumimoji="1" lang="en-US" altLang="ja-JP" sz="3500" dirty="0" smtClean="0">
                <a:solidFill>
                  <a:schemeClr val="tx1"/>
                </a:solidFill>
              </a:rPr>
              <a:t>, 2015/01/05</a:t>
            </a:r>
            <a:endParaRPr lang="en-US" altLang="ja-JP" sz="3500" dirty="0" smtClean="0">
              <a:solidFill>
                <a:schemeClr val="tx1"/>
              </a:solidFill>
            </a:endParaRPr>
          </a:p>
        </p:txBody>
      </p:sp>
      <p:sp>
        <p:nvSpPr>
          <p:cNvPr id="2" name="日付プレースホルダー 1"/>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3" name="スライド番号プレースホルダー 2"/>
          <p:cNvSpPr>
            <a:spLocks noGrp="1"/>
          </p:cNvSpPr>
          <p:nvPr>
            <p:ph type="sldNum" sz="quarter" idx="12"/>
          </p:nvPr>
        </p:nvSpPr>
        <p:spPr/>
        <p:txBody>
          <a:bodyPr/>
          <a:lstStyle/>
          <a:p>
            <a:fld id="{2CCE6327-3E65-5942-8A4C-2D57A79A03D6}" type="slidenum">
              <a:rPr lang="ja-JP" altLang="en-US" smtClean="0">
                <a:solidFill>
                  <a:prstClr val="black">
                    <a:tint val="75000"/>
                  </a:prstClr>
                </a:solidFill>
                <a:latin typeface="Calibri"/>
                <a:ea typeface="ＭＳ Ｐゴシック"/>
              </a:rPr>
              <a:pPr/>
              <a:t>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8154213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0"/>
            <a:ext cx="8229600" cy="1143000"/>
          </a:xfrm>
        </p:spPr>
        <p:txBody>
          <a:bodyPr>
            <a:normAutofit fontScale="90000"/>
          </a:bodyPr>
          <a:lstStyle/>
          <a:p>
            <a:r>
              <a:rPr kumimoji="1" lang="en-US" altLang="ja-JP" sz="4000" b="1" dirty="0" smtClean="0"/>
              <a:t>ILC </a:t>
            </a:r>
            <a:r>
              <a:rPr lang="ja-JP" altLang="en-US" sz="4000" b="1" dirty="0" smtClean="0"/>
              <a:t>準備期間</a:t>
            </a:r>
            <a:r>
              <a:rPr kumimoji="1" lang="ja-JP" altLang="en-US" sz="4000" b="1" dirty="0" smtClean="0"/>
              <a:t>に於ける主要</a:t>
            </a:r>
            <a:r>
              <a:rPr kumimoji="1" lang="ja-JP" altLang="en-US" sz="4000" b="1" dirty="0" smtClean="0"/>
              <a:t>課題</a:t>
            </a:r>
            <a:r>
              <a:rPr kumimoji="1" lang="en-US" altLang="ja-JP" sz="4000" b="1" dirty="0" smtClean="0"/>
              <a:t/>
            </a:r>
            <a:br>
              <a:rPr kumimoji="1" lang="en-US" altLang="ja-JP" sz="4000" b="1" dirty="0" smtClean="0"/>
            </a:br>
            <a:r>
              <a:rPr lang="en-US" altLang="ja-JP" sz="3100" dirty="0" smtClean="0">
                <a:solidFill>
                  <a:srgbClr val="7F7F7F"/>
                </a:solidFill>
              </a:rPr>
              <a:t>Main issues in the ILC Preparation Phase</a:t>
            </a:r>
            <a:endParaRPr kumimoji="1" lang="ja-JP" altLang="en-US" sz="3100" dirty="0">
              <a:solidFill>
                <a:srgbClr val="7F7F7F"/>
              </a:solidFill>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197357496"/>
              </p:ext>
            </p:extLst>
          </p:nvPr>
        </p:nvGraphicFramePr>
        <p:xfrm>
          <a:off x="171250" y="1167992"/>
          <a:ext cx="8805068" cy="5369560"/>
        </p:xfrm>
        <a:graphic>
          <a:graphicData uri="http://schemas.openxmlformats.org/drawingml/2006/table">
            <a:tbl>
              <a:tblPr firstRow="1" bandRow="1">
                <a:tableStyleId>{5C22544A-7EE6-4342-B048-85BDC9FD1C3A}</a:tableStyleId>
              </a:tblPr>
              <a:tblGrid>
                <a:gridCol w="1507553"/>
                <a:gridCol w="3515760"/>
                <a:gridCol w="3781755"/>
              </a:tblGrid>
              <a:tr h="370840">
                <a:tc>
                  <a:txBody>
                    <a:bodyPr/>
                    <a:lstStyle/>
                    <a:p>
                      <a:r>
                        <a:rPr kumimoji="1" lang="ja-JP" altLang="en-US" sz="1600" dirty="0" smtClean="0"/>
                        <a:t>分野</a:t>
                      </a:r>
                      <a:r>
                        <a:rPr kumimoji="1" lang="en-US" altLang="ja-JP" sz="1600" dirty="0" smtClean="0"/>
                        <a:t> (field)</a:t>
                      </a:r>
                      <a:endParaRPr kumimoji="1" lang="ja-JP" altLang="en-US" sz="1600" dirty="0"/>
                    </a:p>
                  </a:txBody>
                  <a:tcPr/>
                </a:tc>
                <a:tc>
                  <a:txBody>
                    <a:bodyPr/>
                    <a:lstStyle/>
                    <a:p>
                      <a:r>
                        <a:rPr kumimoji="1" lang="ja-JP" altLang="en-US" sz="1600" dirty="0" smtClean="0"/>
                        <a:t>課題</a:t>
                      </a:r>
                      <a:r>
                        <a:rPr kumimoji="1" lang="en-US" altLang="ja-JP" sz="1600" dirty="0" smtClean="0"/>
                        <a:t>  (Issues/Subjects) </a:t>
                      </a:r>
                      <a:endParaRPr kumimoji="1" lang="ja-JP" altLang="en-US" sz="1600" dirty="0"/>
                    </a:p>
                  </a:txBody>
                  <a:tcPr/>
                </a:tc>
                <a:tc>
                  <a:txBody>
                    <a:bodyPr/>
                    <a:lstStyle/>
                    <a:p>
                      <a:r>
                        <a:rPr kumimoji="1" lang="ja-JP" altLang="en-US" sz="1600" dirty="0" smtClean="0"/>
                        <a:t>協力</a:t>
                      </a:r>
                      <a:r>
                        <a:rPr kumimoji="1" lang="ja-JP" altLang="en-US" sz="1600" dirty="0" smtClean="0"/>
                        <a:t>体制</a:t>
                      </a:r>
                      <a:r>
                        <a:rPr kumimoji="1" lang="en-US" altLang="ja-JP" sz="1600" dirty="0" smtClean="0"/>
                        <a:t> (Global Cooperation) </a:t>
                      </a:r>
                      <a:endParaRPr kumimoji="1" lang="ja-JP" altLang="en-US" sz="1600" dirty="0"/>
                    </a:p>
                  </a:txBody>
                  <a:tcPr/>
                </a:tc>
              </a:tr>
              <a:tr h="370840">
                <a:tc>
                  <a:txBody>
                    <a:bodyPr/>
                    <a:lstStyle/>
                    <a:p>
                      <a:r>
                        <a:rPr kumimoji="1" lang="ja-JP" altLang="en-US" sz="1600" dirty="0" smtClean="0"/>
                        <a:t>施設</a:t>
                      </a:r>
                      <a:r>
                        <a:rPr kumimoji="1" lang="ja-JP" altLang="en-US" sz="1600" dirty="0" smtClean="0"/>
                        <a:t>設計</a:t>
                      </a:r>
                      <a:endParaRPr kumimoji="1" lang="en-US" altLang="ja-JP" sz="1600" dirty="0" smtClean="0"/>
                    </a:p>
                    <a:p>
                      <a:r>
                        <a:rPr kumimoji="1" lang="en-US" altLang="ja-JP" sz="1600" dirty="0" smtClean="0">
                          <a:solidFill>
                            <a:srgbClr val="7F7F7F"/>
                          </a:solidFill>
                        </a:rPr>
                        <a:t>CFS</a:t>
                      </a:r>
                      <a:endParaRPr kumimoji="1" lang="ja-JP" altLang="en-US" sz="1600" dirty="0">
                        <a:solidFill>
                          <a:srgbClr val="7F7F7F"/>
                        </a:solidFill>
                      </a:endParaRPr>
                    </a:p>
                  </a:txBody>
                  <a:tcPr/>
                </a:tc>
                <a:tc>
                  <a:txBody>
                    <a:bodyPr/>
                    <a:lstStyle/>
                    <a:p>
                      <a:r>
                        <a:rPr kumimoji="1" lang="ja-JP" altLang="en-US" sz="1600" dirty="0" smtClean="0"/>
                        <a:t>候補地特性を反映した</a:t>
                      </a:r>
                      <a:r>
                        <a:rPr kumimoji="1" lang="ja-JP" altLang="en-US" sz="1600" dirty="0" smtClean="0"/>
                        <a:t>地質環境</a:t>
                      </a:r>
                      <a:r>
                        <a:rPr kumimoji="1" lang="ja-JP" altLang="en-US" sz="1600" dirty="0" smtClean="0"/>
                        <a:t>調査</a:t>
                      </a:r>
                      <a:r>
                        <a:rPr kumimoji="1" lang="ja-JP" altLang="en-US" sz="1600" dirty="0" smtClean="0"/>
                        <a:t>：</a:t>
                      </a:r>
                      <a:endParaRPr kumimoji="1" lang="en-US" altLang="ja-JP" sz="1600" dirty="0" smtClean="0"/>
                    </a:p>
                    <a:p>
                      <a:r>
                        <a:rPr kumimoji="1" lang="en-US" altLang="ja-JP" sz="1600" dirty="0" smtClean="0">
                          <a:solidFill>
                            <a:srgbClr val="7F7F7F"/>
                          </a:solidFill>
                        </a:rPr>
                        <a:t>Site-specific CFS design, </a:t>
                      </a:r>
                      <a:r>
                        <a:rPr kumimoji="1" lang="en-US" altLang="ja-JP" sz="1600" dirty="0" err="1" smtClean="0">
                          <a:solidFill>
                            <a:srgbClr val="7F7F7F"/>
                          </a:solidFill>
                        </a:rPr>
                        <a:t>env</a:t>
                      </a:r>
                      <a:r>
                        <a:rPr kumimoji="1" lang="en-US" altLang="ja-JP" sz="1600" dirty="0" smtClean="0">
                          <a:solidFill>
                            <a:srgbClr val="7F7F7F"/>
                          </a:solidFill>
                        </a:rPr>
                        <a:t>.</a:t>
                      </a:r>
                      <a:r>
                        <a:rPr kumimoji="1" lang="en-US" altLang="ja-JP" sz="1600" baseline="0" dirty="0" smtClean="0">
                          <a:solidFill>
                            <a:srgbClr val="7F7F7F"/>
                          </a:solidFill>
                        </a:rPr>
                        <a:t> assess. </a:t>
                      </a:r>
                      <a:endParaRPr kumimoji="1" lang="en-US" altLang="ja-JP" sz="1600" dirty="0" smtClean="0">
                        <a:solidFill>
                          <a:srgbClr val="7F7F7F"/>
                        </a:solidFill>
                      </a:endParaRPr>
                    </a:p>
                    <a:p>
                      <a:r>
                        <a:rPr kumimoji="1" lang="ja-JP" altLang="en-US" sz="1600" dirty="0" smtClean="0"/>
                        <a:t>基本計画、詳細設計、図面</a:t>
                      </a:r>
                      <a:r>
                        <a:rPr kumimoji="1" lang="ja-JP" altLang="en-US" sz="1600" dirty="0" smtClean="0"/>
                        <a:t>整備</a:t>
                      </a:r>
                      <a:endParaRPr kumimoji="1" lang="en-US" altLang="ja-JP" sz="1600" dirty="0" smtClean="0"/>
                    </a:p>
                    <a:p>
                      <a:r>
                        <a:rPr kumimoji="1" lang="en-US" altLang="ja-JP" sz="1600" dirty="0" smtClean="0">
                          <a:solidFill>
                            <a:srgbClr val="7F7F7F"/>
                          </a:solidFill>
                        </a:rPr>
                        <a:t>General plan, </a:t>
                      </a:r>
                      <a:r>
                        <a:rPr kumimoji="1" lang="en-US" altLang="ja-JP" sz="1600" dirty="0" err="1" smtClean="0">
                          <a:solidFill>
                            <a:srgbClr val="7F7F7F"/>
                          </a:solidFill>
                        </a:rPr>
                        <a:t>eng</a:t>
                      </a:r>
                      <a:r>
                        <a:rPr kumimoji="1" lang="en-US" altLang="ja-JP" sz="1600" baseline="0" dirty="0" err="1" smtClean="0">
                          <a:solidFill>
                            <a:srgbClr val="7F7F7F"/>
                          </a:solidFill>
                        </a:rPr>
                        <a:t>.</a:t>
                      </a:r>
                      <a:r>
                        <a:rPr kumimoji="1" lang="en-US" altLang="ja-JP" sz="1600" baseline="0" dirty="0" smtClean="0">
                          <a:solidFill>
                            <a:srgbClr val="7F7F7F"/>
                          </a:solidFill>
                        </a:rPr>
                        <a:t> Design, drawings</a:t>
                      </a:r>
                      <a:endParaRPr kumimoji="1" lang="en-US" altLang="ja-JP" sz="1600" dirty="0" smtClean="0">
                        <a:solidFill>
                          <a:srgbClr val="7F7F7F"/>
                        </a:solidFill>
                      </a:endParaRPr>
                    </a:p>
                  </a:txBody>
                  <a:tcPr/>
                </a:tc>
                <a:tc>
                  <a:txBody>
                    <a:bodyPr/>
                    <a:lstStyle/>
                    <a:p>
                      <a:r>
                        <a:rPr kumimoji="1" lang="en-US" altLang="ja-JP" sz="1600" dirty="0" smtClean="0"/>
                        <a:t>JP-CFS</a:t>
                      </a:r>
                      <a:r>
                        <a:rPr kumimoji="1" lang="ja-JP" altLang="en-US" sz="1600" dirty="0" smtClean="0"/>
                        <a:t>がコアとなり国際連携、</a:t>
                      </a:r>
                      <a:r>
                        <a:rPr kumimoji="1" lang="en-US" altLang="ja-JP" sz="1600" dirty="0" smtClean="0"/>
                        <a:t> </a:t>
                      </a:r>
                      <a:r>
                        <a:rPr kumimoji="1" lang="ja-JP" altLang="en-US" sz="1600" dirty="0" smtClean="0"/>
                        <a:t>候補地域との</a:t>
                      </a:r>
                      <a:r>
                        <a:rPr kumimoji="1" lang="ja-JP" altLang="en-US" sz="1600" dirty="0" smtClean="0"/>
                        <a:t>連携</a:t>
                      </a:r>
                      <a:endParaRPr kumimoji="1" lang="en-US" altLang="ja-JP" sz="1600" dirty="0" smtClean="0"/>
                    </a:p>
                    <a:p>
                      <a:r>
                        <a:rPr kumimoji="1" lang="en-US" altLang="ja-JP" sz="1600" dirty="0" smtClean="0">
                          <a:solidFill>
                            <a:srgbClr val="7F7F7F"/>
                          </a:solidFill>
                        </a:rPr>
                        <a:t>JP-CFS to take</a:t>
                      </a:r>
                      <a:r>
                        <a:rPr kumimoji="1" lang="en-US" altLang="ja-JP" sz="1600" baseline="0" dirty="0" smtClean="0">
                          <a:solidFill>
                            <a:srgbClr val="7F7F7F"/>
                          </a:solidFill>
                        </a:rPr>
                        <a:t> a central role in cooperation with global experts and regional experts. </a:t>
                      </a:r>
                      <a:endParaRPr kumimoji="1" lang="ja-JP" altLang="en-US" sz="1600" dirty="0">
                        <a:solidFill>
                          <a:srgbClr val="7F7F7F"/>
                        </a:solidFill>
                      </a:endParaRPr>
                    </a:p>
                  </a:txBody>
                  <a:tcPr/>
                </a:tc>
              </a:tr>
              <a:tr h="128688">
                <a:tc>
                  <a:txBody>
                    <a:bodyPr/>
                    <a:lstStyle/>
                    <a:p>
                      <a:endParaRPr kumimoji="1" lang="ja-JP" altLang="en-US" sz="700" dirty="0"/>
                    </a:p>
                  </a:txBody>
                  <a:tcPr/>
                </a:tc>
                <a:tc>
                  <a:txBody>
                    <a:bodyPr/>
                    <a:lstStyle/>
                    <a:p>
                      <a:endParaRPr kumimoji="1" lang="ja-JP" altLang="en-US" sz="700" dirty="0"/>
                    </a:p>
                  </a:txBody>
                  <a:tcPr/>
                </a:tc>
                <a:tc>
                  <a:txBody>
                    <a:bodyPr/>
                    <a:lstStyle/>
                    <a:p>
                      <a:endParaRPr kumimoji="1" lang="ja-JP" altLang="en-US" sz="700" dirty="0"/>
                    </a:p>
                  </a:txBody>
                  <a:tcPr/>
                </a:tc>
              </a:tr>
              <a:tr h="370840">
                <a:tc>
                  <a:txBody>
                    <a:bodyPr/>
                    <a:lstStyle/>
                    <a:p>
                      <a:r>
                        <a:rPr kumimoji="1" lang="ja-JP" altLang="en-US" sz="1600" dirty="0" smtClean="0">
                          <a:solidFill>
                            <a:srgbClr val="000000"/>
                          </a:solidFill>
                        </a:rPr>
                        <a:t>加速器</a:t>
                      </a:r>
                      <a:r>
                        <a:rPr kumimoji="1" lang="ja-JP" altLang="en-US" sz="1600" dirty="0" smtClean="0">
                          <a:solidFill>
                            <a:srgbClr val="000000"/>
                          </a:solidFill>
                        </a:rPr>
                        <a:t>設計</a:t>
                      </a:r>
                      <a:endParaRPr kumimoji="1" lang="en-US" altLang="ja-JP" sz="1600" dirty="0" smtClean="0">
                        <a:solidFill>
                          <a:srgbClr val="000000"/>
                        </a:solidFill>
                      </a:endParaRPr>
                    </a:p>
                    <a:p>
                      <a:r>
                        <a:rPr kumimoji="1" lang="en-US" altLang="ja-JP" sz="1600" dirty="0" smtClean="0">
                          <a:solidFill>
                            <a:srgbClr val="7F7F7F"/>
                          </a:solidFill>
                        </a:rPr>
                        <a:t>Acc. Design Int.</a:t>
                      </a:r>
                      <a:endParaRPr kumimoji="1" lang="ja-JP" altLang="en-US" sz="1600" dirty="0">
                        <a:solidFill>
                          <a:srgbClr val="7F7F7F"/>
                        </a:solidFill>
                      </a:endParaRPr>
                    </a:p>
                  </a:txBody>
                  <a:tcPr/>
                </a:tc>
                <a:tc>
                  <a:txBody>
                    <a:bodyPr/>
                    <a:lstStyle/>
                    <a:p>
                      <a:r>
                        <a:rPr kumimoji="1" lang="ja-JP" altLang="en-US" sz="1600" dirty="0" smtClean="0">
                          <a:solidFill>
                            <a:schemeClr val="tx1"/>
                          </a:solidFill>
                        </a:rPr>
                        <a:t>詳細設計</a:t>
                      </a:r>
                      <a:r>
                        <a:rPr kumimoji="1" lang="ja-JP" altLang="en-US" sz="1600" dirty="0" smtClean="0">
                          <a:solidFill>
                            <a:schemeClr val="tx1"/>
                          </a:solidFill>
                        </a:rPr>
                        <a:t>・パラメータ最適化</a:t>
                      </a:r>
                      <a:endParaRPr kumimoji="1" lang="en-US" altLang="ja-JP" sz="1600" dirty="0" smtClean="0">
                        <a:solidFill>
                          <a:schemeClr val="tx1"/>
                        </a:solidFill>
                      </a:endParaRPr>
                    </a:p>
                    <a:p>
                      <a:r>
                        <a:rPr kumimoji="1" lang="en-US" altLang="ja-JP" sz="1600" dirty="0" smtClean="0">
                          <a:solidFill>
                            <a:srgbClr val="7F7F7F"/>
                          </a:solidFill>
                        </a:rPr>
                        <a:t>Engineering design, Parameter </a:t>
                      </a:r>
                      <a:r>
                        <a:rPr kumimoji="1" lang="en-US" altLang="ja-JP" sz="1600" dirty="0" err="1" smtClean="0">
                          <a:solidFill>
                            <a:srgbClr val="7F7F7F"/>
                          </a:solidFill>
                        </a:rPr>
                        <a:t>optim</a:t>
                      </a:r>
                      <a:r>
                        <a:rPr kumimoji="1" lang="en-US" altLang="ja-JP" sz="1600" dirty="0" smtClean="0">
                          <a:solidFill>
                            <a:srgbClr val="7F7F7F"/>
                          </a:solidFill>
                        </a:rPr>
                        <a:t>. </a:t>
                      </a:r>
                      <a:endParaRPr kumimoji="1" lang="ja-JP" altLang="en-US" sz="1600" dirty="0">
                        <a:solidFill>
                          <a:srgbClr val="7F7F7F"/>
                        </a:solidFill>
                      </a:endParaRPr>
                    </a:p>
                  </a:txBody>
                  <a:tcPr/>
                </a:tc>
                <a:tc>
                  <a:txBody>
                    <a:bodyPr/>
                    <a:lstStyle/>
                    <a:p>
                      <a:r>
                        <a:rPr kumimoji="1" lang="en-US" altLang="ja-JP" sz="1600" dirty="0" smtClean="0"/>
                        <a:t>LCC-ILC</a:t>
                      </a:r>
                      <a:r>
                        <a:rPr kumimoji="1" lang="ja-JP" altLang="en-US" sz="1600" dirty="0" smtClean="0"/>
                        <a:t>を中心とした国際連携による</a:t>
                      </a:r>
                      <a:r>
                        <a:rPr kumimoji="1" lang="ja-JP" altLang="en-US" sz="1600" dirty="0" smtClean="0"/>
                        <a:t>検討</a:t>
                      </a:r>
                      <a:endParaRPr kumimoji="1" lang="en-US" altLang="ja-JP" sz="1600" dirty="0" smtClean="0"/>
                    </a:p>
                    <a:p>
                      <a:r>
                        <a:rPr kumimoji="1" lang="en-US" altLang="ja-JP" sz="1600" dirty="0" smtClean="0">
                          <a:solidFill>
                            <a:schemeClr val="bg1">
                              <a:lumMod val="50000"/>
                            </a:schemeClr>
                          </a:solidFill>
                        </a:rPr>
                        <a:t>LCC-ILC to take a central role with</a:t>
                      </a:r>
                      <a:r>
                        <a:rPr kumimoji="1" lang="en-US" altLang="ja-JP" sz="1600" baseline="0" dirty="0" smtClean="0">
                          <a:solidFill>
                            <a:schemeClr val="bg1">
                              <a:lumMod val="50000"/>
                            </a:schemeClr>
                          </a:solidFill>
                        </a:rPr>
                        <a:t> global cooperation </a:t>
                      </a:r>
                      <a:endParaRPr kumimoji="1" lang="ja-JP" altLang="en-US" sz="1600" dirty="0">
                        <a:solidFill>
                          <a:schemeClr val="bg1">
                            <a:lumMod val="50000"/>
                          </a:schemeClr>
                        </a:solidFill>
                      </a:endParaRPr>
                    </a:p>
                  </a:txBody>
                  <a:tcPr/>
                </a:tc>
              </a:tr>
              <a:tr h="370840">
                <a:tc>
                  <a:txBody>
                    <a:bodyPr/>
                    <a:lstStyle/>
                    <a:p>
                      <a:r>
                        <a:rPr kumimoji="1" lang="en-US" altLang="ja-JP" sz="1600" dirty="0" smtClean="0"/>
                        <a:t>SRF</a:t>
                      </a:r>
                      <a:r>
                        <a:rPr kumimoji="1" lang="ja-JP" altLang="en-US" sz="1600" dirty="0" smtClean="0"/>
                        <a:t>技術</a:t>
                      </a:r>
                      <a:endParaRPr kumimoji="1" lang="en-US" altLang="ja-JP" sz="1600" dirty="0" smtClean="0"/>
                    </a:p>
                    <a:p>
                      <a:r>
                        <a:rPr kumimoji="1" lang="en-US" altLang="ja-JP" sz="1600" dirty="0" smtClean="0">
                          <a:solidFill>
                            <a:srgbClr val="7F7F7F"/>
                          </a:solidFill>
                        </a:rPr>
                        <a:t>SRF</a:t>
                      </a:r>
                      <a:endParaRPr kumimoji="1" lang="ja-JP" altLang="en-US" sz="1600" dirty="0">
                        <a:solidFill>
                          <a:srgbClr val="7F7F7F"/>
                        </a:solidFill>
                      </a:endParaRPr>
                    </a:p>
                  </a:txBody>
                  <a:tcPr/>
                </a:tc>
                <a:tc>
                  <a:txBody>
                    <a:bodyPr/>
                    <a:lstStyle/>
                    <a:p>
                      <a:r>
                        <a:rPr kumimoji="1" lang="ja-JP" altLang="en-US" sz="1600" dirty="0" smtClean="0"/>
                        <a:t>製造・性能検証技術</a:t>
                      </a:r>
                      <a:r>
                        <a:rPr kumimoji="1" lang="ja-JP" altLang="en-US" sz="1600" dirty="0" smtClean="0"/>
                        <a:t>、</a:t>
                      </a:r>
                      <a:endParaRPr kumimoji="1" lang="en-US" altLang="ja-JP" sz="1600" dirty="0" smtClean="0"/>
                    </a:p>
                    <a:p>
                      <a:r>
                        <a:rPr kumimoji="1" lang="en-US" altLang="ja-JP" sz="1600" dirty="0" smtClean="0">
                          <a:solidFill>
                            <a:srgbClr val="7F7F7F"/>
                          </a:solidFill>
                        </a:rPr>
                        <a:t>Fabrication and Test</a:t>
                      </a:r>
                      <a:r>
                        <a:rPr kumimoji="1" lang="en-US" altLang="ja-JP" sz="1600" baseline="0" dirty="0" smtClean="0">
                          <a:solidFill>
                            <a:srgbClr val="7F7F7F"/>
                          </a:solidFill>
                        </a:rPr>
                        <a:t>ing technology </a:t>
                      </a:r>
                      <a:endParaRPr kumimoji="1" lang="en-US" altLang="ja-JP" sz="1600" dirty="0" smtClean="0">
                        <a:solidFill>
                          <a:srgbClr val="7F7F7F"/>
                        </a:solidFill>
                      </a:endParaRPr>
                    </a:p>
                    <a:p>
                      <a:r>
                        <a:rPr kumimoji="1" lang="ja-JP" altLang="en-US" sz="1600" dirty="0" smtClean="0"/>
                        <a:t>性能の</a:t>
                      </a:r>
                      <a:r>
                        <a:rPr kumimoji="1" lang="ja-JP" altLang="en-US" sz="1600" dirty="0" smtClean="0"/>
                        <a:t>安定化</a:t>
                      </a:r>
                      <a:endParaRPr kumimoji="1" lang="en-US" altLang="ja-JP" sz="1600" dirty="0" smtClean="0"/>
                    </a:p>
                    <a:p>
                      <a:r>
                        <a:rPr kumimoji="1" lang="en-US" altLang="ja-JP" sz="1600" dirty="0" smtClean="0">
                          <a:solidFill>
                            <a:srgbClr val="7F7F7F"/>
                          </a:solidFill>
                        </a:rPr>
                        <a:t>Stabilization of the performance</a:t>
                      </a:r>
                      <a:endParaRPr kumimoji="1" lang="ja-JP" altLang="en-US" sz="1600" dirty="0">
                        <a:solidFill>
                          <a:srgbClr val="7F7F7F"/>
                        </a:solidFill>
                      </a:endParaRPr>
                    </a:p>
                  </a:txBody>
                  <a:tcPr/>
                </a:tc>
                <a:tc>
                  <a:txBody>
                    <a:bodyPr/>
                    <a:lstStyle/>
                    <a:p>
                      <a:r>
                        <a:rPr kumimoji="1" lang="en-US" altLang="ja-JP" sz="1600" dirty="0" smtClean="0">
                          <a:solidFill>
                            <a:srgbClr val="3366FF"/>
                          </a:solidFill>
                        </a:rPr>
                        <a:t>Tesla</a:t>
                      </a:r>
                      <a:r>
                        <a:rPr kumimoji="1" lang="en-US" altLang="ja-JP" sz="1600" baseline="0" dirty="0" smtClean="0">
                          <a:solidFill>
                            <a:srgbClr val="3366FF"/>
                          </a:solidFill>
                        </a:rPr>
                        <a:t> Tech. </a:t>
                      </a:r>
                      <a:r>
                        <a:rPr kumimoji="1" lang="en-US" altLang="ja-JP" sz="1600" baseline="0" dirty="0" err="1" smtClean="0">
                          <a:solidFill>
                            <a:srgbClr val="3366FF"/>
                          </a:solidFill>
                        </a:rPr>
                        <a:t>Collab</a:t>
                      </a:r>
                      <a:r>
                        <a:rPr kumimoji="1" lang="en-US" altLang="ja-JP" sz="1600" baseline="0" dirty="0" smtClean="0">
                          <a:solidFill>
                            <a:srgbClr val="3366FF"/>
                          </a:solidFill>
                        </a:rPr>
                        <a:t>., as common community</a:t>
                      </a:r>
                      <a:endParaRPr kumimoji="1" lang="en-US" altLang="ja-JP" sz="1600" baseline="0" dirty="0" smtClean="0">
                        <a:solidFill>
                          <a:srgbClr val="3366FF"/>
                        </a:solidFill>
                      </a:endParaRPr>
                    </a:p>
                    <a:p>
                      <a:r>
                        <a:rPr kumimoji="1" lang="en-US" altLang="ja-JP" sz="1600" dirty="0" smtClean="0"/>
                        <a:t>- KEK-STF:</a:t>
                      </a:r>
                      <a:r>
                        <a:rPr kumimoji="1" lang="en-US" altLang="ja-JP" sz="1600" baseline="0" dirty="0" smtClean="0"/>
                        <a:t> </a:t>
                      </a:r>
                      <a:r>
                        <a:rPr kumimoji="1" lang="en-US" altLang="ja-JP" sz="1600" dirty="0" smtClean="0"/>
                        <a:t>Hub-</a:t>
                      </a:r>
                      <a:r>
                        <a:rPr kumimoji="1" lang="en-US" altLang="ja-JP" sz="1600" dirty="0" smtClean="0"/>
                        <a:t>Lab function </a:t>
                      </a:r>
                      <a:endParaRPr kumimoji="1" lang="en-US" altLang="ja-JP" sz="1600" baseline="0" dirty="0" smtClean="0"/>
                    </a:p>
                    <a:p>
                      <a:r>
                        <a:rPr kumimoji="1" lang="en-US" altLang="ja-JP" sz="1600" dirty="0" smtClean="0"/>
                        <a:t>- </a:t>
                      </a:r>
                      <a:r>
                        <a:rPr kumimoji="1" lang="en-US" altLang="ja-JP" sz="1600" dirty="0" smtClean="0"/>
                        <a:t>EXFEL:</a:t>
                      </a:r>
                      <a:r>
                        <a:rPr kumimoji="1" lang="en-US" altLang="ja-JP" sz="1600" baseline="0" dirty="0" smtClean="0"/>
                        <a:t> mass production and testing</a:t>
                      </a:r>
                      <a:endParaRPr kumimoji="1" lang="en-US" altLang="ja-JP" sz="1600" baseline="0" dirty="0" smtClean="0"/>
                    </a:p>
                    <a:p>
                      <a:r>
                        <a:rPr kumimoji="1" lang="en-US" altLang="ja-JP" sz="1600" baseline="0" dirty="0" smtClean="0"/>
                        <a:t>- LCLS </a:t>
                      </a:r>
                      <a:r>
                        <a:rPr kumimoji="1" lang="en-US" altLang="ja-JP" sz="1600" baseline="0" dirty="0" smtClean="0"/>
                        <a:t>: mass production and testing </a:t>
                      </a:r>
                      <a:endParaRPr kumimoji="1" lang="ja-JP" altLang="en-US" sz="1600" dirty="0"/>
                    </a:p>
                  </a:txBody>
                  <a:tcPr/>
                </a:tc>
              </a:tr>
              <a:tr h="370840">
                <a:tc>
                  <a:txBody>
                    <a:bodyPr/>
                    <a:lstStyle/>
                    <a:p>
                      <a:r>
                        <a:rPr kumimoji="1" lang="ja-JP" altLang="en-US" sz="1600" dirty="0" smtClean="0"/>
                        <a:t>ナノビーム技術</a:t>
                      </a:r>
                      <a:endParaRPr kumimoji="1" lang="en-US" altLang="ja-JP" sz="1600" dirty="0" smtClean="0"/>
                    </a:p>
                    <a:p>
                      <a:r>
                        <a:rPr kumimoji="1" lang="en-US" altLang="ja-JP" sz="1600" dirty="0" smtClean="0">
                          <a:solidFill>
                            <a:srgbClr val="7F7F7F"/>
                          </a:solidFill>
                        </a:rPr>
                        <a:t>Nano-beam</a:t>
                      </a:r>
                      <a:endParaRPr kumimoji="1" lang="ja-JP" altLang="en-US" sz="1600" dirty="0">
                        <a:solidFill>
                          <a:srgbClr val="7F7F7F"/>
                        </a:solidFill>
                      </a:endParaRPr>
                    </a:p>
                  </a:txBody>
                  <a:tcPr/>
                </a:tc>
                <a:tc>
                  <a:txBody>
                    <a:bodyPr/>
                    <a:lstStyle/>
                    <a:p>
                      <a:r>
                        <a:rPr kumimoji="1" lang="ja-JP" altLang="en-US" sz="1600" dirty="0" smtClean="0"/>
                        <a:t>低エミッタンス</a:t>
                      </a:r>
                      <a:r>
                        <a:rPr kumimoji="1" lang="ja-JP" altLang="en-US" sz="1600" dirty="0" smtClean="0"/>
                        <a:t>、</a:t>
                      </a:r>
                      <a:r>
                        <a:rPr kumimoji="1" lang="en-US" altLang="ja-JP" sz="1600" dirty="0" smtClean="0"/>
                        <a:t> </a:t>
                      </a:r>
                      <a:r>
                        <a:rPr kumimoji="1" lang="ja-JP" altLang="en-US" sz="1600" dirty="0" smtClean="0"/>
                        <a:t>極小ビームの安定的実現、</a:t>
                      </a:r>
                      <a:r>
                        <a:rPr kumimoji="1" lang="ja-JP" altLang="en-US" sz="1600" dirty="0" smtClean="0"/>
                        <a:t>運用</a:t>
                      </a:r>
                      <a:endParaRPr kumimoji="1" lang="en-US" altLang="ja-JP" sz="1600" dirty="0" smtClean="0"/>
                    </a:p>
                    <a:p>
                      <a:r>
                        <a:rPr kumimoji="1" lang="en-US" altLang="ja-JP" sz="1600" dirty="0" smtClean="0">
                          <a:solidFill>
                            <a:srgbClr val="7F7F7F"/>
                          </a:solidFill>
                        </a:rPr>
                        <a:t>Ultra low </a:t>
                      </a:r>
                      <a:r>
                        <a:rPr kumimoji="1" lang="en-US" altLang="ja-JP" sz="1600" dirty="0" err="1" smtClean="0">
                          <a:solidFill>
                            <a:srgbClr val="7F7F7F"/>
                          </a:solidFill>
                        </a:rPr>
                        <a:t>emittance</a:t>
                      </a:r>
                      <a:r>
                        <a:rPr kumimoji="1" lang="en-US" altLang="ja-JP" sz="1600" dirty="0" smtClean="0">
                          <a:solidFill>
                            <a:srgbClr val="7F7F7F"/>
                          </a:solidFill>
                        </a:rPr>
                        <a:t>,</a:t>
                      </a:r>
                      <a:r>
                        <a:rPr kumimoji="1" lang="en-US" altLang="ja-JP" sz="1600" baseline="0" dirty="0" smtClean="0">
                          <a:solidFill>
                            <a:srgbClr val="7F7F7F"/>
                          </a:solidFill>
                        </a:rPr>
                        <a:t> </a:t>
                      </a:r>
                      <a:r>
                        <a:rPr kumimoji="1" lang="en-US" altLang="ja-JP" sz="1600" baseline="0" dirty="0" err="1" smtClean="0">
                          <a:solidFill>
                            <a:srgbClr val="7F7F7F"/>
                          </a:solidFill>
                        </a:rPr>
                        <a:t>nano</a:t>
                      </a:r>
                      <a:r>
                        <a:rPr kumimoji="1" lang="en-US" altLang="ja-JP" sz="1600" baseline="0" dirty="0" smtClean="0">
                          <a:solidFill>
                            <a:srgbClr val="7F7F7F"/>
                          </a:solidFill>
                        </a:rPr>
                        <a:t>-beam to be realized and stabilized </a:t>
                      </a:r>
                      <a:endParaRPr kumimoji="1" lang="ja-JP" altLang="en-US" sz="1600" dirty="0">
                        <a:solidFill>
                          <a:srgbClr val="7F7F7F"/>
                        </a:solidFill>
                      </a:endParaRPr>
                    </a:p>
                  </a:txBody>
                  <a:tcPr/>
                </a:tc>
                <a:tc>
                  <a:txBody>
                    <a:bodyPr/>
                    <a:lstStyle/>
                    <a:p>
                      <a:r>
                        <a:rPr kumimoji="1" lang="en-US" altLang="ja-JP" sz="1600" dirty="0" smtClean="0">
                          <a:solidFill>
                            <a:srgbClr val="3366FF"/>
                          </a:solidFill>
                        </a:rPr>
                        <a:t>ATF </a:t>
                      </a:r>
                      <a:r>
                        <a:rPr kumimoji="1" lang="en-US" altLang="ja-JP" sz="1600" dirty="0" err="1" smtClean="0">
                          <a:solidFill>
                            <a:srgbClr val="3366FF"/>
                          </a:solidFill>
                        </a:rPr>
                        <a:t>Collab</a:t>
                      </a:r>
                      <a:r>
                        <a:rPr kumimoji="1" lang="en-US" altLang="ja-JP" sz="1600" dirty="0" smtClean="0">
                          <a:solidFill>
                            <a:srgbClr val="3366FF"/>
                          </a:solidFill>
                        </a:rPr>
                        <a:t>.</a:t>
                      </a:r>
                      <a:r>
                        <a:rPr kumimoji="1" lang="en-US" altLang="ja-JP" sz="1600" baseline="0" dirty="0" smtClean="0">
                          <a:solidFill>
                            <a:srgbClr val="3366FF"/>
                          </a:solidFill>
                        </a:rPr>
                        <a:t> As common community  </a:t>
                      </a:r>
                      <a:endParaRPr kumimoji="1" lang="en-US" altLang="ja-JP" sz="1600" baseline="0" dirty="0" smtClean="0">
                        <a:solidFill>
                          <a:srgbClr val="3366FF"/>
                        </a:solidFill>
                      </a:endParaRPr>
                    </a:p>
                    <a:p>
                      <a:r>
                        <a:rPr kumimoji="1" lang="en-US" altLang="ja-JP" sz="1600" baseline="0" dirty="0" smtClean="0">
                          <a:solidFill>
                            <a:srgbClr val="7F7F7F"/>
                          </a:solidFill>
                        </a:rPr>
                        <a:t>- KEK-</a:t>
                      </a:r>
                      <a:r>
                        <a:rPr kumimoji="1" lang="en-US" altLang="ja-JP" sz="1600" baseline="0" dirty="0" smtClean="0">
                          <a:solidFill>
                            <a:srgbClr val="7F7F7F"/>
                          </a:solidFill>
                        </a:rPr>
                        <a:t>ATF to be maximized in use, as a global unique facility  for next generation training as well as the advance studies. </a:t>
                      </a:r>
                      <a:endParaRPr kumimoji="1" lang="ja-JP" altLang="en-US" sz="1600" dirty="0">
                        <a:solidFill>
                          <a:srgbClr val="7F7F7F"/>
                        </a:solidFill>
                      </a:endParaRPr>
                    </a:p>
                  </a:txBody>
                  <a:tcPr/>
                </a:tc>
              </a:tr>
              <a:tr h="0">
                <a:tc>
                  <a:txBody>
                    <a:bodyPr/>
                    <a:lstStyle/>
                    <a:p>
                      <a:endParaRPr kumimoji="1" lang="ja-JP" altLang="en-US" sz="700" dirty="0"/>
                    </a:p>
                  </a:txBody>
                  <a:tcPr/>
                </a:tc>
                <a:tc>
                  <a:txBody>
                    <a:bodyPr/>
                    <a:lstStyle/>
                    <a:p>
                      <a:endParaRPr kumimoji="1" lang="ja-JP" altLang="en-US" sz="700" dirty="0"/>
                    </a:p>
                  </a:txBody>
                  <a:tcPr/>
                </a:tc>
                <a:tc>
                  <a:txBody>
                    <a:bodyPr/>
                    <a:lstStyle/>
                    <a:p>
                      <a:endParaRPr kumimoji="1" lang="ja-JP" altLang="en-US" sz="700" dirty="0"/>
                    </a:p>
                  </a:txBody>
                  <a:tcPr/>
                </a:tc>
              </a:tr>
              <a:tr h="370840">
                <a:tc>
                  <a:txBody>
                    <a:bodyPr/>
                    <a:lstStyle/>
                    <a:p>
                      <a:r>
                        <a:rPr kumimoji="1" lang="ja-JP" altLang="en-US" sz="1600" dirty="0" smtClean="0"/>
                        <a:t>研究所</a:t>
                      </a:r>
                      <a:r>
                        <a:rPr kumimoji="1" lang="ja-JP" altLang="en-US" sz="1600" dirty="0" smtClean="0"/>
                        <a:t>運営</a:t>
                      </a:r>
                      <a:endParaRPr kumimoji="1" lang="en-US" altLang="ja-JP" sz="1600" dirty="0" smtClean="0"/>
                    </a:p>
                    <a:p>
                      <a:r>
                        <a:rPr kumimoji="1" lang="en-US" altLang="ja-JP" sz="1600" dirty="0" smtClean="0">
                          <a:solidFill>
                            <a:srgbClr val="7F7F7F"/>
                          </a:solidFill>
                        </a:rPr>
                        <a:t>Management</a:t>
                      </a:r>
                      <a:endParaRPr kumimoji="1" lang="ja-JP" altLang="en-US" sz="1600" dirty="0">
                        <a:solidFill>
                          <a:srgbClr val="7F7F7F"/>
                        </a:solidFill>
                      </a:endParaRPr>
                    </a:p>
                  </a:txBody>
                  <a:tcPr/>
                </a:tc>
                <a:tc>
                  <a:txBody>
                    <a:bodyPr/>
                    <a:lstStyle/>
                    <a:p>
                      <a:r>
                        <a:rPr kumimoji="1" lang="ja-JP" altLang="en-US" sz="1600" dirty="0" smtClean="0"/>
                        <a:t>新国際研究所の設立</a:t>
                      </a:r>
                      <a:r>
                        <a:rPr kumimoji="1" lang="ja-JP" altLang="en-US" sz="1600" dirty="0" smtClean="0"/>
                        <a:t>準備</a:t>
                      </a:r>
                      <a:endParaRPr kumimoji="1" lang="en-US" altLang="ja-JP" sz="1600" dirty="0" smtClean="0"/>
                    </a:p>
                    <a:p>
                      <a:r>
                        <a:rPr kumimoji="1" lang="en-US" altLang="ja-JP" sz="1600" dirty="0" smtClean="0">
                          <a:solidFill>
                            <a:srgbClr val="7F7F7F"/>
                          </a:solidFill>
                        </a:rPr>
                        <a:t>Preparation for the</a:t>
                      </a:r>
                      <a:r>
                        <a:rPr kumimoji="1" lang="en-US" altLang="ja-JP" sz="1600" baseline="0" dirty="0" smtClean="0">
                          <a:solidFill>
                            <a:srgbClr val="7F7F7F"/>
                          </a:solidFill>
                        </a:rPr>
                        <a:t> int’l ILC laboratory</a:t>
                      </a:r>
                      <a:endParaRPr kumimoji="1" lang="ja-JP" altLang="en-US" sz="1600" dirty="0">
                        <a:solidFill>
                          <a:srgbClr val="7F7F7F"/>
                        </a:solidFill>
                      </a:endParaRPr>
                    </a:p>
                  </a:txBody>
                  <a:tcPr/>
                </a:tc>
                <a:tc>
                  <a:txBody>
                    <a:bodyPr/>
                    <a:lstStyle/>
                    <a:p>
                      <a:r>
                        <a:rPr kumimoji="1" lang="ja-JP" altLang="en-US" sz="1600" dirty="0" smtClean="0"/>
                        <a:t>今後の検討</a:t>
                      </a:r>
                      <a:r>
                        <a:rPr kumimoji="1" lang="ja-JP" altLang="en-US" sz="1600" dirty="0" smtClean="0"/>
                        <a:t>課題</a:t>
                      </a:r>
                      <a:endParaRPr kumimoji="1" lang="en-US" altLang="ja-JP" sz="1600" dirty="0" smtClean="0"/>
                    </a:p>
                    <a:p>
                      <a:r>
                        <a:rPr kumimoji="1" lang="en-US" altLang="ja-JP" sz="1600" dirty="0" smtClean="0">
                          <a:solidFill>
                            <a:srgbClr val="7F7F7F"/>
                          </a:solidFill>
                        </a:rPr>
                        <a:t>A main Issue for the ILC to be prepared </a:t>
                      </a:r>
                      <a:endParaRPr kumimoji="1" lang="ja-JP" altLang="en-US" sz="1600" dirty="0">
                        <a:solidFill>
                          <a:srgbClr val="7F7F7F"/>
                        </a:solidFill>
                      </a:endParaRPr>
                    </a:p>
                  </a:txBody>
                  <a:tcPr/>
                </a:tc>
              </a:tr>
            </a:tbl>
          </a:graphicData>
        </a:graphic>
      </p:graphicFrame>
      <p:sp>
        <p:nvSpPr>
          <p:cNvPr id="4" name="日付プレースホルダー 3"/>
          <p:cNvSpPr>
            <a:spLocks noGrp="1"/>
          </p:cNvSpPr>
          <p:nvPr>
            <p:ph type="dt" sz="half" idx="10"/>
          </p:nvPr>
        </p:nvSpPr>
        <p:spPr>
          <a:xfrm>
            <a:off x="457200" y="6473146"/>
            <a:ext cx="2133600" cy="365125"/>
          </a:xfrm>
        </p:spPr>
        <p:txBody>
          <a:bodyPr/>
          <a:lstStyle/>
          <a:p>
            <a:r>
              <a:rPr lang="en-US" altLang="ja-JP" dirty="0" smtClean="0">
                <a:solidFill>
                  <a:prstClr val="black">
                    <a:tint val="75000"/>
                  </a:prstClr>
                </a:solidFill>
                <a:latin typeface="Calibri"/>
                <a:ea typeface="ＭＳ Ｐゴシック"/>
              </a:rPr>
              <a:t>2015/01/03</a:t>
            </a:r>
            <a:endParaRPr lang="ja-JP" altLang="en-US" dirty="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a:xfrm>
            <a:off x="3124200" y="6502344"/>
            <a:ext cx="2895600" cy="365125"/>
          </a:xfrm>
        </p:spPr>
        <p:txBody>
          <a:bodyPr/>
          <a:lstStyle/>
          <a:p>
            <a:r>
              <a:rPr lang="en-US" altLang="ja-JP" dirty="0" smtClean="0">
                <a:solidFill>
                  <a:prstClr val="black">
                    <a:tint val="75000"/>
                  </a:prstClr>
                </a:solidFill>
                <a:latin typeface="Calibri"/>
                <a:ea typeface="ＭＳ Ｐゴシック"/>
              </a:rPr>
              <a:t>ILC</a:t>
            </a:r>
            <a:r>
              <a:rPr lang="ja-JP" altLang="en-US" dirty="0" smtClean="0">
                <a:solidFill>
                  <a:prstClr val="black">
                    <a:tint val="75000"/>
                  </a:prstClr>
                </a:solidFill>
                <a:latin typeface="Calibri"/>
                <a:ea typeface="ＭＳ Ｐゴシック"/>
              </a:rPr>
              <a:t>に必要な人材と育成</a:t>
            </a:r>
            <a:endParaRPr lang="ja-JP" altLang="en-US" dirty="0">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a:xfrm>
            <a:off x="6553200" y="6516943"/>
            <a:ext cx="2133600" cy="365125"/>
          </a:xfrm>
        </p:spPr>
        <p:txBody>
          <a:bodyPr/>
          <a:lstStyle/>
          <a:p>
            <a:fld id="{690BD53D-0F42-B742-A897-5EF936631EAF}" type="slidenum">
              <a:rPr lang="ja-JP" altLang="en-US" smtClean="0">
                <a:solidFill>
                  <a:prstClr val="black">
                    <a:tint val="75000"/>
                  </a:prstClr>
                </a:solidFill>
                <a:latin typeface="Calibri"/>
                <a:ea typeface="ＭＳ Ｐゴシック"/>
              </a:rPr>
              <a:pPr/>
              <a:t>10</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347416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50506"/>
          </a:xfrm>
        </p:spPr>
        <p:txBody>
          <a:bodyPr>
            <a:normAutofit fontScale="90000"/>
          </a:bodyPr>
          <a:lstStyle/>
          <a:p>
            <a:r>
              <a:rPr kumimoji="1" lang="en-US" altLang="ja-JP" sz="3600" dirty="0" smtClean="0"/>
              <a:t>ILC </a:t>
            </a:r>
            <a:r>
              <a:rPr kumimoji="1" lang="ja-JP" altLang="en-US" sz="3600" dirty="0" smtClean="0"/>
              <a:t>加速器建設に必要な人材育成の基本</a:t>
            </a:r>
            <a:r>
              <a:rPr kumimoji="1" lang="ja-JP" altLang="en-US" sz="3600" dirty="0" smtClean="0"/>
              <a:t>方針</a:t>
            </a:r>
            <a:r>
              <a:rPr kumimoji="1" lang="en-US" altLang="ja-JP" sz="3600" dirty="0" smtClean="0"/>
              <a:t/>
            </a:r>
            <a:br>
              <a:rPr kumimoji="1" lang="en-US" altLang="ja-JP" sz="3600" dirty="0" smtClean="0"/>
            </a:br>
            <a:r>
              <a:rPr lang="en-US" altLang="ja-JP" sz="2200" dirty="0" smtClean="0">
                <a:solidFill>
                  <a:srgbClr val="7F7F7F"/>
                </a:solidFill>
              </a:rPr>
              <a:t>General Guideline for HR preparation for the ILC Construction </a:t>
            </a:r>
            <a:endParaRPr kumimoji="1" lang="ja-JP" altLang="en-US" sz="3600" dirty="0">
              <a:solidFill>
                <a:srgbClr val="7F7F7F"/>
              </a:solidFill>
            </a:endParaRPr>
          </a:p>
        </p:txBody>
      </p:sp>
      <p:sp>
        <p:nvSpPr>
          <p:cNvPr id="4" name="日付プレースホルダー 3"/>
          <p:cNvSpPr>
            <a:spLocks noGrp="1"/>
          </p:cNvSpPr>
          <p:nvPr>
            <p:ph type="dt" sz="half" idx="10"/>
          </p:nvPr>
        </p:nvSpPr>
        <p:spPr>
          <a:xfrm>
            <a:off x="457200" y="6487745"/>
            <a:ext cx="2133600" cy="365125"/>
          </a:xfrm>
        </p:spPr>
        <p:txBody>
          <a:bodyPr/>
          <a:lstStyle/>
          <a:p>
            <a:r>
              <a:rPr lang="en-US" altLang="ja-JP" dirty="0" smtClean="0">
                <a:solidFill>
                  <a:prstClr val="black">
                    <a:tint val="75000"/>
                  </a:prstClr>
                </a:solidFill>
                <a:latin typeface="Calibri"/>
                <a:ea typeface="ＭＳ Ｐゴシック"/>
              </a:rPr>
              <a:t>2015/01/03</a:t>
            </a:r>
            <a:endParaRPr lang="ja-JP" altLang="en-US" dirty="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a:xfrm>
            <a:off x="3124200" y="6502344"/>
            <a:ext cx="2895600" cy="365125"/>
          </a:xfrm>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a:xfrm>
            <a:off x="6553200" y="6502344"/>
            <a:ext cx="2133600" cy="365125"/>
          </a:xfrm>
        </p:spPr>
        <p:txBody>
          <a:bodyPr/>
          <a:lstStyle/>
          <a:p>
            <a:fld id="{690BD53D-0F42-B742-A897-5EF936631EAF}" type="slidenum">
              <a:rPr lang="ja-JP" altLang="en-US" smtClean="0">
                <a:solidFill>
                  <a:prstClr val="black">
                    <a:tint val="75000"/>
                  </a:prstClr>
                </a:solidFill>
                <a:latin typeface="Calibri"/>
                <a:ea typeface="ＭＳ Ｐゴシック"/>
              </a:rPr>
              <a:pPr/>
              <a:t>11</a:t>
            </a:fld>
            <a:endParaRPr lang="ja-JP" altLang="en-US" dirty="0">
              <a:solidFill>
                <a:prstClr val="black">
                  <a:tint val="75000"/>
                </a:prstClr>
              </a:solidFill>
              <a:latin typeface="Calibri"/>
              <a:ea typeface="ＭＳ Ｐゴシック"/>
            </a:endParaRPr>
          </a:p>
        </p:txBody>
      </p:sp>
      <p:sp>
        <p:nvSpPr>
          <p:cNvPr id="3" name="コンテンツ プレースホルダー 2"/>
          <p:cNvSpPr>
            <a:spLocks noGrp="1"/>
          </p:cNvSpPr>
          <p:nvPr>
            <p:ph idx="1"/>
          </p:nvPr>
        </p:nvSpPr>
        <p:spPr>
          <a:xfrm>
            <a:off x="87588" y="1041630"/>
            <a:ext cx="8976318" cy="5586431"/>
          </a:xfrm>
        </p:spPr>
        <p:txBody>
          <a:bodyPr>
            <a:normAutofit fontScale="32500" lnSpcReduction="20000"/>
          </a:bodyPr>
          <a:lstStyle/>
          <a:p>
            <a:pPr marL="0" indent="0">
              <a:lnSpc>
                <a:spcPct val="120000"/>
              </a:lnSpc>
              <a:buFontTx/>
              <a:buNone/>
            </a:pPr>
            <a:r>
              <a:rPr lang="ja-JP" altLang="en-US" sz="5000" u="sng" dirty="0" smtClean="0">
                <a:solidFill>
                  <a:srgbClr val="3366FF"/>
                </a:solidFill>
              </a:rPr>
              <a:t>施設（土木、建築、設備</a:t>
            </a:r>
            <a:r>
              <a:rPr lang="ja-JP" altLang="en-US" sz="5000" u="sng" dirty="0" smtClean="0">
                <a:solidFill>
                  <a:srgbClr val="3366FF"/>
                </a:solidFill>
              </a:rPr>
              <a:t>）</a:t>
            </a:r>
            <a:r>
              <a:rPr lang="en-US" altLang="ja-JP" sz="5000" u="sng" dirty="0">
                <a:solidFill>
                  <a:srgbClr val="7F7F7F"/>
                </a:solidFill>
              </a:rPr>
              <a:t> </a:t>
            </a:r>
            <a:r>
              <a:rPr lang="en-US" altLang="ja-JP" sz="5000" u="sng" dirty="0" smtClean="0">
                <a:solidFill>
                  <a:srgbClr val="7F7F7F"/>
                </a:solidFill>
              </a:rPr>
              <a:t>: CFS including CE, Building, Utilities</a:t>
            </a:r>
            <a:r>
              <a:rPr lang="en-US" altLang="ja-JP" sz="5000" u="sng" dirty="0" smtClean="0">
                <a:solidFill>
                  <a:srgbClr val="3366FF"/>
                </a:solidFill>
              </a:rPr>
              <a:t> </a:t>
            </a:r>
            <a:r>
              <a:rPr lang="ja-JP" altLang="en-US" sz="5000" u="sng" dirty="0" smtClean="0">
                <a:solidFill>
                  <a:srgbClr val="3366FF"/>
                </a:solidFill>
              </a:rPr>
              <a:t>：</a:t>
            </a:r>
            <a:endParaRPr lang="en-US" altLang="ja-JP" sz="5000" u="sng" dirty="0">
              <a:solidFill>
                <a:srgbClr val="3366FF"/>
              </a:solidFill>
            </a:endParaRPr>
          </a:p>
          <a:p>
            <a:pPr marL="285750" indent="-285750">
              <a:lnSpc>
                <a:spcPct val="120000"/>
              </a:lnSpc>
              <a:buFontTx/>
              <a:buChar char="-"/>
            </a:pPr>
            <a:r>
              <a:rPr lang="ja-JP" altLang="en-US" sz="4000" dirty="0" smtClean="0"/>
              <a:t>明確は、人材の充当が不可欠</a:t>
            </a:r>
            <a:r>
              <a:rPr lang="en-US" altLang="ja-JP" sz="4000" dirty="0"/>
              <a:t> </a:t>
            </a:r>
            <a:r>
              <a:rPr lang="en-US" altLang="ja-JP" sz="4000" dirty="0" smtClean="0"/>
              <a:t>(</a:t>
            </a:r>
            <a:r>
              <a:rPr lang="ja-JP" altLang="en-US" sz="4000" dirty="0" smtClean="0"/>
              <a:t>現状は、国際的にも、数名の貢献のみ）</a:t>
            </a:r>
            <a:endParaRPr lang="en-US" altLang="ja-JP" sz="4000" dirty="0" smtClean="0"/>
          </a:p>
          <a:p>
            <a:pPr marL="685634" lvl="1" indent="-285750">
              <a:lnSpc>
                <a:spcPct val="120000"/>
              </a:lnSpc>
              <a:buFontTx/>
              <a:buChar char="-"/>
            </a:pPr>
            <a:r>
              <a:rPr lang="en-US" altLang="ja-JP" sz="3600" dirty="0" smtClean="0"/>
              <a:t>Major HR needed to be boosted. Currently there are only a few person worldwide. </a:t>
            </a:r>
            <a:endParaRPr lang="en-US" altLang="ja-JP" sz="3600" dirty="0" smtClean="0"/>
          </a:p>
          <a:p>
            <a:pPr marL="285750" indent="-285750">
              <a:lnSpc>
                <a:spcPct val="120000"/>
              </a:lnSpc>
              <a:buFontTx/>
              <a:buChar char="-"/>
            </a:pPr>
            <a:r>
              <a:rPr lang="ja-JP" altLang="en-US" sz="4000" dirty="0" smtClean="0"/>
              <a:t>ホスト</a:t>
            </a:r>
            <a:r>
              <a:rPr lang="ja-JP" altLang="en-US" sz="4000" dirty="0"/>
              <a:t>国が</a:t>
            </a:r>
            <a:r>
              <a:rPr lang="en-US" altLang="ja-JP" sz="4000" dirty="0"/>
              <a:t>~ 100 % </a:t>
            </a:r>
            <a:r>
              <a:rPr lang="ja-JP" altLang="en-US" sz="4000" dirty="0"/>
              <a:t>責任</a:t>
            </a:r>
            <a:r>
              <a:rPr lang="ja-JP" altLang="en-US" sz="4000" dirty="0" smtClean="0"/>
              <a:t>を担う事を基本</a:t>
            </a:r>
            <a:r>
              <a:rPr lang="ja-JP" altLang="en-US" sz="4000" dirty="0" smtClean="0"/>
              <a:t>モデル</a:t>
            </a:r>
            <a:r>
              <a:rPr lang="en-US" altLang="ja-JP" sz="4000" dirty="0" smtClean="0"/>
              <a:t>. </a:t>
            </a:r>
            <a:r>
              <a:rPr lang="en-US" altLang="ja-JP" sz="4000" dirty="0" smtClean="0"/>
              <a:t> </a:t>
            </a:r>
            <a:r>
              <a:rPr lang="en-US" altLang="ja-JP" sz="4000" dirty="0" smtClean="0"/>
              <a:t>LHC</a:t>
            </a:r>
            <a:r>
              <a:rPr lang="en-US" altLang="ja-JP" sz="4000" dirty="0" smtClean="0"/>
              <a:t>, </a:t>
            </a:r>
            <a:r>
              <a:rPr lang="en-US" altLang="ja-JP" sz="4000" dirty="0" err="1" smtClean="0"/>
              <a:t>Tevatron</a:t>
            </a:r>
            <a:r>
              <a:rPr lang="en-US" altLang="ja-JP" sz="4000" dirty="0" smtClean="0"/>
              <a:t>, SLC </a:t>
            </a:r>
            <a:r>
              <a:rPr lang="ja-JP" altLang="en-US" sz="4000" dirty="0" smtClean="0"/>
              <a:t>等の経験を活かし、反映すべく、人的国際貢献を求める</a:t>
            </a:r>
            <a:r>
              <a:rPr lang="ja-JP" altLang="en-US" sz="4000" dirty="0" smtClean="0"/>
              <a:t>。</a:t>
            </a:r>
            <a:endParaRPr lang="en-US" altLang="ja-JP" sz="4000" dirty="0" smtClean="0"/>
          </a:p>
          <a:p>
            <a:pPr marL="685634" lvl="1" indent="-285750">
              <a:lnSpc>
                <a:spcPct val="120000"/>
              </a:lnSpc>
              <a:buFontTx/>
              <a:buChar char="-"/>
            </a:pPr>
            <a:r>
              <a:rPr lang="en-US" altLang="ja-JP" sz="3600" dirty="0" smtClean="0">
                <a:solidFill>
                  <a:srgbClr val="7F7F7F"/>
                </a:solidFill>
              </a:rPr>
              <a:t>Host country to take nearly 100% responsibility, although global experts and HR expected, base on LHC and </a:t>
            </a:r>
            <a:r>
              <a:rPr lang="en-US" altLang="ja-JP" sz="3600" dirty="0" err="1" smtClean="0">
                <a:solidFill>
                  <a:srgbClr val="7F7F7F"/>
                </a:solidFill>
              </a:rPr>
              <a:t>Tevatron</a:t>
            </a:r>
            <a:r>
              <a:rPr lang="en-US" altLang="ja-JP" sz="3600" dirty="0" smtClean="0">
                <a:solidFill>
                  <a:srgbClr val="7F7F7F"/>
                </a:solidFill>
              </a:rPr>
              <a:t> experience. </a:t>
            </a:r>
            <a:endParaRPr lang="en-US" altLang="ja-JP" sz="3600" dirty="0">
              <a:solidFill>
                <a:srgbClr val="7F7F7F"/>
              </a:solidFill>
            </a:endParaRPr>
          </a:p>
          <a:p>
            <a:pPr marL="285750" indent="-285750">
              <a:lnSpc>
                <a:spcPct val="120000"/>
              </a:lnSpc>
              <a:buFontTx/>
              <a:buChar char="-"/>
            </a:pPr>
            <a:r>
              <a:rPr lang="ja-JP" altLang="en-US" sz="4000" dirty="0" smtClean="0"/>
              <a:t>研究所には、総合的な設計責任を担う</a:t>
            </a:r>
            <a:r>
              <a:rPr lang="ja-JP" altLang="en-US" sz="4000" dirty="0" smtClean="0"/>
              <a:t>リーダ、</a:t>
            </a:r>
            <a:r>
              <a:rPr lang="ja-JP" altLang="en-US" sz="4000" dirty="0" smtClean="0"/>
              <a:t>各専門分野（土木</a:t>
            </a:r>
            <a:r>
              <a:rPr lang="ja-JP" altLang="en-US" sz="4000" dirty="0"/>
              <a:t>、建築、設備（電気、機械</a:t>
            </a:r>
            <a:r>
              <a:rPr lang="ja-JP" altLang="en-US" sz="4000" dirty="0" smtClean="0"/>
              <a:t>））の</a:t>
            </a:r>
            <a:r>
              <a:rPr lang="ja-JP" altLang="en-US" sz="4000" dirty="0"/>
              <a:t>専門家</a:t>
            </a:r>
            <a:r>
              <a:rPr lang="ja-JP" altLang="en-US" sz="4000" dirty="0" smtClean="0"/>
              <a:t>を</a:t>
            </a:r>
            <a:r>
              <a:rPr lang="ja-JP" altLang="en-US" sz="4000" dirty="0" smtClean="0"/>
              <a:t>確保</a:t>
            </a:r>
            <a:r>
              <a:rPr lang="en-US" altLang="ja-JP" sz="4000" dirty="0" smtClean="0"/>
              <a:t>•</a:t>
            </a:r>
            <a:r>
              <a:rPr lang="ja-JP" altLang="en-US" sz="4000" dirty="0" smtClean="0"/>
              <a:t>育成</a:t>
            </a:r>
            <a:r>
              <a:rPr lang="ja-JP" altLang="en-US" sz="4000" dirty="0" smtClean="0"/>
              <a:t>する</a:t>
            </a:r>
            <a:r>
              <a:rPr lang="ja-JP" altLang="en-US" sz="4000" dirty="0" smtClean="0"/>
              <a:t>。</a:t>
            </a:r>
            <a:endParaRPr lang="en-US" altLang="ja-JP" sz="4000" dirty="0" smtClean="0"/>
          </a:p>
          <a:p>
            <a:pPr marL="685634" lvl="1" indent="-285750">
              <a:lnSpc>
                <a:spcPct val="120000"/>
              </a:lnSpc>
              <a:buFontTx/>
              <a:buChar char="-"/>
            </a:pPr>
            <a:r>
              <a:rPr lang="en-US" altLang="ja-JP" sz="3600" dirty="0" smtClean="0"/>
              <a:t>Laboratory needs, at least, to have a head and several experts to be responsible for the design, </a:t>
            </a:r>
            <a:endParaRPr lang="en-US" altLang="ja-JP" sz="3600" dirty="0" smtClean="0"/>
          </a:p>
          <a:p>
            <a:pPr marL="285750" indent="-285750">
              <a:lnSpc>
                <a:spcPct val="120000"/>
              </a:lnSpc>
              <a:buFontTx/>
              <a:buChar char="-"/>
            </a:pPr>
            <a:r>
              <a:rPr lang="ja-JP" altLang="en-US" sz="4000" dirty="0" smtClean="0"/>
              <a:t>一方、準備期間および建設期に集中する専門的な人材であることを考慮し、できる限りアウトソーシング</a:t>
            </a:r>
            <a:r>
              <a:rPr lang="ja-JP" altLang="en-US" sz="4000" dirty="0"/>
              <a:t>に</a:t>
            </a:r>
            <a:r>
              <a:rPr lang="ja-JP" altLang="en-US" sz="4000" dirty="0" smtClean="0"/>
              <a:t>より設計検討、図面化、大型入札の準備作業を進める</a:t>
            </a:r>
            <a:r>
              <a:rPr lang="ja-JP" altLang="en-US" sz="4000" dirty="0" smtClean="0"/>
              <a:t>。</a:t>
            </a:r>
            <a:endParaRPr lang="en-US" altLang="ja-JP" sz="4000" dirty="0" smtClean="0"/>
          </a:p>
          <a:p>
            <a:pPr marL="685634" lvl="1" indent="-285750">
              <a:lnSpc>
                <a:spcPct val="120000"/>
              </a:lnSpc>
              <a:buFontTx/>
              <a:buChar char="-"/>
            </a:pPr>
            <a:r>
              <a:rPr lang="en-US" altLang="ja-JP" sz="3600" dirty="0" smtClean="0"/>
              <a:t>On the other hand, outsourcing and/or sub-contracting is to be maximized, because of the special and time-limited HR required.</a:t>
            </a:r>
            <a:endParaRPr lang="en-US" altLang="ja-JP" sz="3600" dirty="0"/>
          </a:p>
          <a:p>
            <a:pPr marL="285750" indent="-285750">
              <a:lnSpc>
                <a:spcPct val="120000"/>
              </a:lnSpc>
              <a:buFontTx/>
              <a:buChar char="-"/>
            </a:pPr>
            <a:r>
              <a:rPr lang="ja-JP" altLang="en-US" sz="4000" dirty="0"/>
              <a:t>建設期には</a:t>
            </a:r>
            <a:r>
              <a:rPr lang="ja-JP" altLang="en-US" sz="4000" dirty="0" smtClean="0"/>
              <a:t>、上記の考え方を踏まえつつ、</a:t>
            </a:r>
            <a:r>
              <a:rPr lang="ja-JP" altLang="en-US" sz="4000" dirty="0"/>
              <a:t>現地の工区毎に、スタップと業務委託・契約を</a:t>
            </a:r>
            <a:r>
              <a:rPr lang="ja-JP" altLang="en-US" sz="4000" dirty="0" smtClean="0"/>
              <a:t>併用して必要な人材を確保する</a:t>
            </a:r>
            <a:r>
              <a:rPr lang="ja-JP" altLang="en-US" sz="4000" dirty="0" smtClean="0"/>
              <a:t>。</a:t>
            </a:r>
            <a:endParaRPr lang="en-US" altLang="ja-JP" sz="4000" dirty="0" smtClean="0"/>
          </a:p>
          <a:p>
            <a:pPr marL="685634" lvl="1" indent="-285750">
              <a:lnSpc>
                <a:spcPct val="120000"/>
              </a:lnSpc>
              <a:buFontTx/>
              <a:buChar char="-"/>
            </a:pPr>
            <a:r>
              <a:rPr lang="en-US" altLang="ja-JP" sz="3400" dirty="0" smtClean="0">
                <a:solidFill>
                  <a:srgbClr val="7F7F7F"/>
                </a:solidFill>
              </a:rPr>
              <a:t>In the construction phase, HR required in each sub-construction sited, in combination of the laboratory staff and sub-contractors,  </a:t>
            </a:r>
            <a:endParaRPr lang="en-US" altLang="ja-JP" sz="5000" u="sng" dirty="0" smtClean="0">
              <a:solidFill>
                <a:srgbClr val="3366FF"/>
              </a:solidFill>
            </a:endParaRPr>
          </a:p>
          <a:p>
            <a:pPr marL="0" indent="0">
              <a:lnSpc>
                <a:spcPct val="120000"/>
              </a:lnSpc>
              <a:buFontTx/>
              <a:buNone/>
            </a:pPr>
            <a:r>
              <a:rPr lang="ja-JP" altLang="en-US" sz="5000" u="sng" dirty="0" smtClean="0">
                <a:solidFill>
                  <a:srgbClr val="3366FF"/>
                </a:solidFill>
              </a:rPr>
              <a:t>加速器</a:t>
            </a:r>
            <a:r>
              <a:rPr lang="en-US" altLang="ja-JP" sz="5000" u="sng" dirty="0" smtClean="0">
                <a:solidFill>
                  <a:srgbClr val="3366FF"/>
                </a:solidFill>
              </a:rPr>
              <a:t>; </a:t>
            </a:r>
            <a:r>
              <a:rPr lang="en-US" altLang="ja-JP" sz="5000" u="sng" dirty="0" smtClean="0">
                <a:solidFill>
                  <a:schemeClr val="bg1">
                    <a:lumMod val="50000"/>
                  </a:schemeClr>
                </a:solidFill>
              </a:rPr>
              <a:t>Accelerator design and technologies</a:t>
            </a:r>
            <a:r>
              <a:rPr lang="ja-JP" altLang="en-US" sz="5000" u="sng" dirty="0" smtClean="0">
                <a:solidFill>
                  <a:srgbClr val="3366FF"/>
                </a:solidFill>
              </a:rPr>
              <a:t>：</a:t>
            </a:r>
            <a:endParaRPr lang="en-US" altLang="ja-JP" sz="5000" u="sng" dirty="0">
              <a:solidFill>
                <a:srgbClr val="3366FF"/>
              </a:solidFill>
            </a:endParaRPr>
          </a:p>
          <a:p>
            <a:pPr marL="285750" indent="-285750">
              <a:lnSpc>
                <a:spcPct val="120000"/>
              </a:lnSpc>
              <a:buFontTx/>
              <a:buChar char="-"/>
            </a:pPr>
            <a:r>
              <a:rPr lang="ja-JP" altLang="en-US" sz="4000" dirty="0"/>
              <a:t>現在、</a:t>
            </a:r>
            <a:r>
              <a:rPr lang="en-US" altLang="ja-JP" sz="4000" dirty="0"/>
              <a:t>KEK </a:t>
            </a:r>
            <a:r>
              <a:rPr lang="ja-JP" altLang="en-US" sz="4000" dirty="0"/>
              <a:t>および世界における先端加速器開発に取り組む</a:t>
            </a:r>
            <a:r>
              <a:rPr lang="ja-JP" altLang="en-US" sz="4000" dirty="0" smtClean="0"/>
              <a:t>人材を活用、移行する（</a:t>
            </a:r>
            <a:r>
              <a:rPr lang="en-US" altLang="ja-JP" sz="4000" dirty="0" smtClean="0"/>
              <a:t>50 ~ 60 </a:t>
            </a:r>
            <a:r>
              <a:rPr lang="ja-JP" altLang="en-US" sz="4000" dirty="0" smtClean="0"/>
              <a:t>名）</a:t>
            </a:r>
            <a:r>
              <a:rPr lang="ja-JP" altLang="en-US" sz="4000" dirty="0" smtClean="0"/>
              <a:t>。</a:t>
            </a:r>
            <a:endParaRPr lang="en-US" altLang="ja-JP" sz="4000" dirty="0" smtClean="0"/>
          </a:p>
          <a:p>
            <a:pPr marL="685634" lvl="1" indent="-285750">
              <a:lnSpc>
                <a:spcPct val="120000"/>
              </a:lnSpc>
              <a:buFontTx/>
              <a:buChar char="-"/>
            </a:pPr>
            <a:r>
              <a:rPr lang="en-US" altLang="ja-JP" sz="3600" dirty="0" smtClean="0"/>
              <a:t>The staff currently in charge of Adv. Acc. Technology development (50 ~ 60 world wide) to be transferred to the ILC preparation.</a:t>
            </a:r>
          </a:p>
          <a:p>
            <a:pPr marL="685634" lvl="1" indent="-285750">
              <a:lnSpc>
                <a:spcPct val="120000"/>
              </a:lnSpc>
              <a:buFontTx/>
              <a:buChar char="-"/>
            </a:pPr>
            <a:r>
              <a:rPr lang="en-US" altLang="ja-JP" sz="3600" dirty="0" smtClean="0"/>
              <a:t>KEK; Staf</a:t>
            </a:r>
            <a:r>
              <a:rPr lang="en-US" altLang="ja-JP" sz="3600" dirty="0" smtClean="0"/>
              <a:t>f 25, sub-contractor 17, University: several, World wide: 5 ~ 20 % of 140 staff worldwide </a:t>
            </a:r>
            <a:r>
              <a:rPr lang="en-US" altLang="ja-JP" sz="3600" dirty="0" err="1" smtClean="0"/>
              <a:t>tohave</a:t>
            </a:r>
            <a:r>
              <a:rPr lang="en-US" altLang="ja-JP" sz="3600" dirty="0" smtClean="0"/>
              <a:t> been  counted. </a:t>
            </a:r>
            <a:endParaRPr lang="en-US" altLang="ja-JP" sz="3600" dirty="0"/>
          </a:p>
          <a:p>
            <a:pPr marL="285750" indent="-285750">
              <a:lnSpc>
                <a:spcPct val="120000"/>
              </a:lnSpc>
              <a:buFontTx/>
              <a:buChar char="-"/>
            </a:pPr>
            <a:r>
              <a:rPr lang="ja-JP" altLang="en-US" sz="4000" dirty="0"/>
              <a:t>準備期間には</a:t>
            </a:r>
            <a:r>
              <a:rPr lang="ja-JP" altLang="en-US" sz="4000" dirty="0" smtClean="0"/>
              <a:t>、国際的</a:t>
            </a:r>
            <a:r>
              <a:rPr lang="ja-JP" altLang="en-US" sz="4000" dirty="0"/>
              <a:t>な枠組みで</a:t>
            </a:r>
            <a:r>
              <a:rPr lang="ja-JP" altLang="en-US" sz="4000" dirty="0" smtClean="0"/>
              <a:t>、人材を段階的に（</a:t>
            </a:r>
            <a:r>
              <a:rPr lang="en-US" altLang="ja-JP" sz="4000" dirty="0" smtClean="0"/>
              <a:t>1.5 ~ 2</a:t>
            </a:r>
            <a:r>
              <a:rPr lang="ja-JP" altLang="en-US" sz="4000" dirty="0" smtClean="0"/>
              <a:t>倍）増強し</a:t>
            </a:r>
            <a:r>
              <a:rPr lang="ja-JP" altLang="en-US" sz="4000" dirty="0"/>
              <a:t>、建設期にコアとなるリーダ</a:t>
            </a:r>
            <a:r>
              <a:rPr lang="en-US" altLang="ja-JP" sz="4000" dirty="0"/>
              <a:t> </a:t>
            </a:r>
            <a:r>
              <a:rPr lang="ja-JP" altLang="en-US" sz="4000" dirty="0"/>
              <a:t>を</a:t>
            </a:r>
            <a:r>
              <a:rPr lang="ja-JP" altLang="en-US" sz="4000" dirty="0" smtClean="0"/>
              <a:t>育成</a:t>
            </a:r>
            <a:r>
              <a:rPr lang="ja-JP" altLang="en-US" sz="4000" dirty="0" smtClean="0"/>
              <a:t>。</a:t>
            </a:r>
            <a:endParaRPr lang="en-US" altLang="ja-JP" sz="4000" dirty="0" smtClean="0"/>
          </a:p>
          <a:p>
            <a:pPr marL="685634" lvl="1" indent="-285750">
              <a:lnSpc>
                <a:spcPct val="120000"/>
              </a:lnSpc>
              <a:buFontTx/>
              <a:buChar char="-"/>
            </a:pPr>
            <a:r>
              <a:rPr lang="en-US" altLang="ja-JP" sz="3600" dirty="0" smtClean="0"/>
              <a:t>In preparation phase, the staff number should be double (x 1.5 ~2) increased, and they will be trained for future group leaders. </a:t>
            </a:r>
            <a:endParaRPr lang="en-US" altLang="ja-JP" sz="3600" dirty="0"/>
          </a:p>
          <a:p>
            <a:pPr marL="285750" indent="-285750">
              <a:lnSpc>
                <a:spcPct val="120000"/>
              </a:lnSpc>
              <a:buFontTx/>
              <a:buChar char="-"/>
            </a:pPr>
            <a:r>
              <a:rPr lang="ja-JP" altLang="en-US" sz="4000" dirty="0"/>
              <a:t>建設期間には</a:t>
            </a:r>
            <a:r>
              <a:rPr lang="ja-JP" altLang="en-US" sz="4000" dirty="0" smtClean="0"/>
              <a:t>、国際協力合意の枠組みに沿った人材貢献をもとめる。</a:t>
            </a:r>
            <a:r>
              <a:rPr lang="ja-JP" altLang="en-US" sz="4000" dirty="0"/>
              <a:t>　</a:t>
            </a:r>
            <a:endParaRPr lang="en-US" altLang="ja-JP" sz="4000" dirty="0" smtClean="0"/>
          </a:p>
          <a:p>
            <a:pPr marL="685634" lvl="1" indent="-285750">
              <a:lnSpc>
                <a:spcPct val="120000"/>
              </a:lnSpc>
              <a:buFontTx/>
              <a:buChar char="-"/>
            </a:pPr>
            <a:r>
              <a:rPr lang="en-US" altLang="ja-JP" sz="3600" dirty="0" smtClean="0"/>
              <a:t>In the construction phase, the HR contribution needs to be decided according to the global agreement. </a:t>
            </a:r>
            <a:endParaRPr lang="en-US" altLang="ja-JP" sz="3600" dirty="0"/>
          </a:p>
          <a:p>
            <a:pPr marL="285750" indent="-285750">
              <a:lnSpc>
                <a:spcPct val="120000"/>
              </a:lnSpc>
              <a:buFontTx/>
              <a:buChar char="-"/>
            </a:pPr>
            <a:r>
              <a:rPr lang="ja-JP" altLang="en-US" sz="4000" dirty="0"/>
              <a:t>日本国内では、加速器本体要素建設に必要な人材のうち、</a:t>
            </a:r>
            <a:r>
              <a:rPr lang="en-US" altLang="ja-JP" sz="4000" dirty="0"/>
              <a:t>1/3~1/2 </a:t>
            </a:r>
            <a:r>
              <a:rPr lang="ja-JP" altLang="en-US" sz="4000" dirty="0"/>
              <a:t>の</a:t>
            </a:r>
            <a:r>
              <a:rPr lang="ja-JP" altLang="en-US" sz="4000" dirty="0" smtClean="0"/>
              <a:t>範囲内で</a:t>
            </a:r>
            <a:r>
              <a:rPr lang="ja-JP" altLang="en-US" sz="4000" dirty="0"/>
              <a:t>、業務委託による</a:t>
            </a:r>
            <a:r>
              <a:rPr lang="ja-JP" altLang="en-US" sz="4000" dirty="0" smtClean="0"/>
              <a:t>人材の補填を想定し、業務委託を含めた人材育成を計る</a:t>
            </a:r>
            <a:r>
              <a:rPr lang="ja-JP" altLang="en-US" sz="4000" dirty="0" smtClean="0"/>
              <a:t>。</a:t>
            </a:r>
            <a:endParaRPr lang="en-US" altLang="ja-JP" sz="4000" dirty="0" smtClean="0"/>
          </a:p>
          <a:p>
            <a:pPr marL="685634" lvl="1" indent="-285750">
              <a:lnSpc>
                <a:spcPct val="120000"/>
              </a:lnSpc>
              <a:buFontTx/>
              <a:buChar char="-"/>
            </a:pPr>
            <a:r>
              <a:rPr lang="en-US" altLang="ja-JP" sz="3600" dirty="0" smtClean="0"/>
              <a:t>In Japan, the HR should be boosted by using “sub-contracted persons” (also need to be trained) within </a:t>
            </a:r>
            <a:r>
              <a:rPr lang="en-US" altLang="ja-JP" sz="3600" dirty="0" err="1" smtClean="0"/>
              <a:t>fractiona</a:t>
            </a:r>
            <a:r>
              <a:rPr lang="en-US" altLang="ja-JP" sz="3600" dirty="0" smtClean="0"/>
              <a:t> of 1/3 ~ ½. </a:t>
            </a:r>
            <a:endParaRPr lang="en-US" altLang="ja-JP" sz="3600" dirty="0"/>
          </a:p>
        </p:txBody>
      </p:sp>
    </p:spTree>
    <p:extLst>
      <p:ext uri="{BB962C8B-B14F-4D97-AF65-F5344CB8AC3E}">
        <p14:creationId xmlns:p14="http://schemas.microsoft.com/office/powerpoint/2010/main" val="20088401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5650"/>
            <a:ext cx="8229600" cy="1143000"/>
          </a:xfrm>
        </p:spPr>
        <p:txBody>
          <a:bodyPr>
            <a:normAutofit fontScale="90000"/>
          </a:bodyPr>
          <a:lstStyle/>
          <a:p>
            <a:r>
              <a:rPr kumimoji="1" lang="en-US" altLang="ja-JP" sz="3600" b="1" dirty="0" smtClean="0"/>
              <a:t>ILC </a:t>
            </a:r>
            <a:r>
              <a:rPr kumimoji="1" lang="ja-JP" altLang="en-US" sz="3600" b="1" dirty="0" smtClean="0"/>
              <a:t>加速器建設にむけた研究所人材構想</a:t>
            </a:r>
            <a:r>
              <a:rPr kumimoji="1" lang="en-US" altLang="ja-JP" sz="3600" b="1" dirty="0" smtClean="0"/>
              <a:t>(1)</a:t>
            </a:r>
            <a:br>
              <a:rPr kumimoji="1" lang="en-US" altLang="ja-JP" sz="3600" b="1" dirty="0" smtClean="0"/>
            </a:br>
            <a:r>
              <a:rPr kumimoji="1" lang="en-US" altLang="ja-JP" sz="2000" dirty="0" smtClean="0">
                <a:solidFill>
                  <a:srgbClr val="7F7F7F"/>
                </a:solidFill>
              </a:rPr>
              <a:t>[A HR proposal for th</a:t>
            </a:r>
            <a:r>
              <a:rPr lang="en-US" altLang="ja-JP" sz="2000" dirty="0" smtClean="0">
                <a:solidFill>
                  <a:srgbClr val="7F7F7F"/>
                </a:solidFill>
              </a:rPr>
              <a:t>e ILC preparation, linked to the </a:t>
            </a:r>
            <a:r>
              <a:rPr lang="en-US" altLang="ja-JP" sz="2000" dirty="0" err="1" smtClean="0">
                <a:solidFill>
                  <a:srgbClr val="7F7F7F"/>
                </a:solidFill>
              </a:rPr>
              <a:t>constcution</a:t>
            </a:r>
            <a:r>
              <a:rPr lang="en-US" altLang="ja-JP" sz="2000" dirty="0">
                <a:solidFill>
                  <a:srgbClr val="7F7F7F"/>
                </a:solidFill>
              </a:rPr>
              <a:t> </a:t>
            </a:r>
            <a:r>
              <a:rPr lang="ja-JP" altLang="en-US" sz="2000" dirty="0" smtClean="0">
                <a:solidFill>
                  <a:srgbClr val="7F7F7F"/>
                </a:solidFill>
              </a:rPr>
              <a:t>（</a:t>
            </a:r>
            <a:r>
              <a:rPr lang="en-US" altLang="ja-JP" sz="2000" dirty="0" smtClean="0">
                <a:solidFill>
                  <a:srgbClr val="7F7F7F"/>
                </a:solidFill>
              </a:rPr>
              <a:t>FTE) ]</a:t>
            </a:r>
            <a:endParaRPr kumimoji="1" lang="ja-JP" altLang="en-US" sz="2000" dirty="0">
              <a:solidFill>
                <a:srgbClr val="7F7F7F"/>
              </a:solidFill>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669854331"/>
              </p:ext>
            </p:extLst>
          </p:nvPr>
        </p:nvGraphicFramePr>
        <p:xfrm>
          <a:off x="130095" y="1112566"/>
          <a:ext cx="8889768" cy="5267960"/>
        </p:xfrm>
        <a:graphic>
          <a:graphicData uri="http://schemas.openxmlformats.org/drawingml/2006/table">
            <a:tbl>
              <a:tblPr firstRow="1" bandRow="1">
                <a:tableStyleId>{5C22544A-7EE6-4342-B048-85BDC9FD1C3A}</a:tableStyleId>
              </a:tblPr>
              <a:tblGrid>
                <a:gridCol w="602111"/>
                <a:gridCol w="709325"/>
                <a:gridCol w="743648"/>
                <a:gridCol w="800850"/>
                <a:gridCol w="718837"/>
                <a:gridCol w="439236"/>
                <a:gridCol w="415345"/>
                <a:gridCol w="533739"/>
                <a:gridCol w="525855"/>
                <a:gridCol w="529797"/>
                <a:gridCol w="529797"/>
                <a:gridCol w="529797"/>
                <a:gridCol w="540394"/>
                <a:gridCol w="568582"/>
                <a:gridCol w="702455"/>
              </a:tblGrid>
              <a:tr h="370840">
                <a:tc>
                  <a:txBody>
                    <a:bodyPr/>
                    <a:lstStyle/>
                    <a:p>
                      <a:r>
                        <a:rPr lang="en-US" altLang="ja-JP" sz="1100" b="0" dirty="0" smtClean="0">
                          <a:solidFill>
                            <a:schemeClr val="bg1"/>
                          </a:solidFill>
                          <a:latin typeface="Helvetica"/>
                          <a:cs typeface="Helvetica"/>
                        </a:rPr>
                        <a:t>Stage</a:t>
                      </a:r>
                      <a:endParaRPr lang="ja-JP" altLang="en-US" sz="1100" b="0" dirty="0">
                        <a:solidFill>
                          <a:schemeClr val="bg1"/>
                        </a:solidFill>
                        <a:latin typeface="Helvetica"/>
                        <a:cs typeface="Helvetica"/>
                      </a:endParaRPr>
                    </a:p>
                  </a:txBody>
                  <a:tcPr/>
                </a:tc>
                <a:tc gridSpan="4">
                  <a:txBody>
                    <a:bodyPr/>
                    <a:lstStyle/>
                    <a:p>
                      <a:pPr algn="ctr"/>
                      <a:r>
                        <a:rPr lang="en-US" altLang="ja-JP" sz="1600" b="1" dirty="0" smtClean="0">
                          <a:solidFill>
                            <a:schemeClr val="bg1"/>
                          </a:solidFill>
                          <a:latin typeface="Helvetica"/>
                          <a:cs typeface="Helvetica"/>
                        </a:rPr>
                        <a:t>Preparation</a:t>
                      </a:r>
                      <a:endParaRPr lang="ja-JP" altLang="en-US" sz="1600" b="1" dirty="0">
                        <a:solidFill>
                          <a:schemeClr val="bg1"/>
                        </a:solidFill>
                        <a:latin typeface="Helvetica"/>
                        <a:cs typeface="Helvetica"/>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1600" b="1" dirty="0" smtClean="0">
                          <a:solidFill>
                            <a:schemeClr val="bg1"/>
                          </a:solidFill>
                          <a:latin typeface="Helvetica"/>
                          <a:cs typeface="Helvetica"/>
                        </a:rPr>
                        <a:t>Construction</a:t>
                      </a:r>
                      <a:endParaRPr lang="ja-JP" altLang="en-US" sz="1600" b="1" dirty="0">
                        <a:solidFill>
                          <a:schemeClr val="bg1"/>
                        </a:solidFill>
                        <a:latin typeface="Helvetica"/>
                        <a:cs typeface="Helvetica"/>
                      </a:endParaRPr>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a:txBody>
                    <a:bodyPr/>
                    <a:lstStyle/>
                    <a:p>
                      <a:pPr algn="ctr"/>
                      <a:r>
                        <a:rPr lang="en-US" altLang="ja-JP" sz="1100" b="1" dirty="0" smtClean="0">
                          <a:latin typeface="Helvetica"/>
                          <a:cs typeface="Helvetica"/>
                        </a:rPr>
                        <a:t>Sum</a:t>
                      </a:r>
                      <a:endParaRPr lang="ja-JP" altLang="en-US" sz="1100" b="1" dirty="0">
                        <a:latin typeface="Helvetica"/>
                        <a:cs typeface="Helvetica"/>
                      </a:endParaRPr>
                    </a:p>
                  </a:txBody>
                  <a:tcPr>
                    <a:solidFill>
                      <a:srgbClr val="FF6600"/>
                    </a:solidFill>
                  </a:tcPr>
                </a:tc>
              </a:tr>
              <a:tr h="370840">
                <a:tc>
                  <a:txBody>
                    <a:bodyPr/>
                    <a:lstStyle/>
                    <a:p>
                      <a:pPr algn="ctr"/>
                      <a:endParaRPr lang="ja-JP" altLang="en-US" sz="1100" b="0"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5</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6</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7</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8</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9</a:t>
                      </a:r>
                      <a:endParaRPr lang="ja-JP" altLang="en-US" sz="1100" b="1" dirty="0">
                        <a:latin typeface="Helvetica"/>
                        <a:cs typeface="Helvetica"/>
                      </a:endParaRPr>
                    </a:p>
                  </a:txBody>
                  <a:tcPr>
                    <a:solidFill>
                      <a:schemeClr val="bg1">
                        <a:lumMod val="75000"/>
                      </a:schemeClr>
                    </a:solidFill>
                  </a:tcPr>
                </a:tc>
                <a:tc>
                  <a:txBody>
                    <a:bodyPr/>
                    <a:lstStyle/>
                    <a:p>
                      <a:pPr algn="r"/>
                      <a:endParaRPr lang="ja-JP" altLang="en-US" sz="1100" b="1" dirty="0">
                        <a:latin typeface="Helvetica"/>
                        <a:cs typeface="Helvetica"/>
                      </a:endParaRPr>
                    </a:p>
                  </a:txBody>
                  <a:tcPr>
                    <a:solidFill>
                      <a:schemeClr val="bg1">
                        <a:lumMod val="75000"/>
                      </a:schemeClr>
                    </a:solidFill>
                  </a:tcPr>
                </a:tc>
              </a:tr>
              <a:tr h="241244">
                <a:tc>
                  <a:txBody>
                    <a:bodyPr/>
                    <a:lstStyle/>
                    <a:p>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u="sng" dirty="0" smtClean="0">
                          <a:latin typeface="Helvetica"/>
                          <a:cs typeface="Helvetica"/>
                        </a:rPr>
                        <a:t>Prep.</a:t>
                      </a:r>
                      <a:r>
                        <a:rPr lang="en-US" altLang="ja-JP" sz="1100" b="0" u="sng" baseline="0" dirty="0" smtClean="0">
                          <a:latin typeface="Helvetica"/>
                          <a:cs typeface="Helvetica"/>
                        </a:rPr>
                        <a:t> </a:t>
                      </a:r>
                    </a:p>
                    <a:p>
                      <a:r>
                        <a:rPr lang="en-US" altLang="ja-JP" sz="1100" b="0" baseline="0" dirty="0" smtClean="0">
                          <a:latin typeface="Helvetica"/>
                          <a:cs typeface="Helvetica"/>
                        </a:rPr>
                        <a:t> </a:t>
                      </a:r>
                      <a:r>
                        <a:rPr lang="en-US" altLang="ja-JP" sz="1100" b="0" baseline="0" dirty="0" smtClean="0">
                          <a:solidFill>
                            <a:schemeClr val="bg1">
                              <a:lumMod val="50000"/>
                            </a:schemeClr>
                          </a:solidFill>
                          <a:latin typeface="Helvetica"/>
                          <a:cs typeface="Helvetica"/>
                        </a:rPr>
                        <a:t>CFS</a:t>
                      </a: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Acc</a:t>
                      </a:r>
                      <a:r>
                        <a:rPr lang="en-US" altLang="ja-JP" sz="1100" b="0" baseline="0" dirty="0" smtClean="0">
                          <a:solidFill>
                            <a:schemeClr val="bg1">
                              <a:lumMod val="50000"/>
                            </a:schemeClr>
                          </a:solidFill>
                          <a:latin typeface="Helvetica"/>
                          <a:cs typeface="Helvetica"/>
                        </a:rPr>
                        <a:t> </a:t>
                      </a: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Adm</a:t>
                      </a:r>
                      <a:r>
                        <a:rPr lang="en-US" altLang="ja-JP" sz="1100" b="0" baseline="0" dirty="0" smtClean="0">
                          <a:solidFill>
                            <a:schemeClr val="bg1">
                              <a:lumMod val="50000"/>
                            </a:schemeClr>
                          </a:solidFill>
                          <a:latin typeface="Helvetica"/>
                          <a:cs typeface="Helvetica"/>
                        </a:rPr>
                        <a:t> </a:t>
                      </a:r>
                    </a:p>
                  </a:txBody>
                  <a:tcPr/>
                </a:tc>
                <a:tc>
                  <a:txBody>
                    <a:bodyPr/>
                    <a:lstStyle/>
                    <a:p>
                      <a:pPr algn="r"/>
                      <a:r>
                        <a:rPr lang="en-US" altLang="ja-JP" sz="1100" b="1" u="sng" dirty="0" smtClean="0">
                          <a:solidFill>
                            <a:srgbClr val="FF0000"/>
                          </a:solidFill>
                          <a:latin typeface="Helvetica"/>
                          <a:cs typeface="Helvetica"/>
                        </a:rPr>
                        <a:t>69</a:t>
                      </a:r>
                      <a:r>
                        <a:rPr lang="en-US" altLang="ja-JP" sz="1100" b="1" u="sng" dirty="0" smtClean="0">
                          <a:latin typeface="Helvetica"/>
                          <a:cs typeface="Helvetica"/>
                        </a:rPr>
                        <a:t> (+x)</a:t>
                      </a:r>
                    </a:p>
                    <a:p>
                      <a:pPr algn="r"/>
                      <a:r>
                        <a:rPr lang="en-US" altLang="ja-JP" sz="1100" b="1" dirty="0" smtClean="0">
                          <a:solidFill>
                            <a:srgbClr val="7F7F7F"/>
                          </a:solidFill>
                          <a:latin typeface="Helvetica"/>
                          <a:cs typeface="Helvetica"/>
                        </a:rPr>
                        <a:t>9</a:t>
                      </a:r>
                    </a:p>
                    <a:p>
                      <a:pPr algn="r"/>
                      <a:r>
                        <a:rPr lang="en-US" altLang="ja-JP" sz="1100" b="1" dirty="0" smtClean="0">
                          <a:solidFill>
                            <a:srgbClr val="7F7F7F"/>
                          </a:solidFill>
                          <a:latin typeface="Helvetica"/>
                          <a:cs typeface="Helvetica"/>
                        </a:rPr>
                        <a:t>60</a:t>
                      </a:r>
                    </a:p>
                    <a:p>
                      <a:pPr algn="r"/>
                      <a:r>
                        <a:rPr lang="en-US" altLang="ja-JP" sz="1100" b="1" dirty="0" smtClean="0">
                          <a:solidFill>
                            <a:srgbClr val="7F7F7F"/>
                          </a:solidFill>
                          <a:latin typeface="Helvetica"/>
                          <a:cs typeface="Helvetica"/>
                        </a:rPr>
                        <a:t>(x)</a:t>
                      </a:r>
                    </a:p>
                  </a:txBody>
                  <a:tcPr/>
                </a:tc>
                <a:tc>
                  <a:txBody>
                    <a:bodyPr/>
                    <a:lstStyle/>
                    <a:p>
                      <a:pPr algn="r"/>
                      <a:r>
                        <a:rPr lang="en-US" altLang="ja-JP" sz="1100" b="1" u="sng" dirty="0" smtClean="0">
                          <a:solidFill>
                            <a:srgbClr val="FF0000"/>
                          </a:solidFill>
                          <a:latin typeface="Helvetica"/>
                          <a:cs typeface="Helvetica"/>
                        </a:rPr>
                        <a:t>86</a:t>
                      </a:r>
                      <a:r>
                        <a:rPr lang="en-US" altLang="ja-JP" sz="1100" b="1" u="sng" baseline="0" dirty="0" smtClean="0">
                          <a:latin typeface="Helvetica"/>
                          <a:cs typeface="Helvetica"/>
                        </a:rPr>
                        <a:t> </a:t>
                      </a:r>
                      <a:r>
                        <a:rPr lang="en-US" altLang="ja-JP" sz="1100" b="1" u="sng" dirty="0" smtClean="0">
                          <a:latin typeface="Helvetica"/>
                          <a:cs typeface="Helvetica"/>
                        </a:rPr>
                        <a:t>(+x)</a:t>
                      </a:r>
                    </a:p>
                    <a:p>
                      <a:pPr algn="r"/>
                      <a:r>
                        <a:rPr lang="en-US" altLang="ja-JP" sz="1100" b="1" dirty="0" smtClean="0">
                          <a:solidFill>
                            <a:srgbClr val="7F7F7F"/>
                          </a:solidFill>
                          <a:latin typeface="Helvetica"/>
                          <a:cs typeface="Helvetica"/>
                        </a:rPr>
                        <a:t>11</a:t>
                      </a:r>
                    </a:p>
                    <a:p>
                      <a:pPr algn="r"/>
                      <a:r>
                        <a:rPr lang="en-US" altLang="ja-JP" sz="1100" b="1" dirty="0" smtClean="0">
                          <a:solidFill>
                            <a:srgbClr val="7F7F7F"/>
                          </a:solidFill>
                          <a:latin typeface="Helvetica"/>
                          <a:cs typeface="Helvetica"/>
                        </a:rPr>
                        <a:t>75</a:t>
                      </a:r>
                    </a:p>
                    <a:p>
                      <a:pPr algn="r"/>
                      <a:r>
                        <a:rPr lang="en-US" altLang="ja-JP" sz="1100" b="1" dirty="0" smtClean="0">
                          <a:solidFill>
                            <a:srgbClr val="7F7F7F"/>
                          </a:solidFill>
                          <a:latin typeface="Helvetica"/>
                          <a:cs typeface="Helvetica"/>
                        </a:rPr>
                        <a:t>(x)</a:t>
                      </a:r>
                      <a:endParaRPr lang="ja-JP" altLang="en-US" sz="1100" b="1" dirty="0">
                        <a:solidFill>
                          <a:srgbClr val="7F7F7F"/>
                        </a:solidFill>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104</a:t>
                      </a:r>
                      <a:r>
                        <a:rPr lang="en-US" altLang="ja-JP" sz="1100" b="1" u="sng" dirty="0" smtClean="0">
                          <a:latin typeface="Helvetica"/>
                          <a:cs typeface="Helvetica"/>
                        </a:rPr>
                        <a:t> (+x)</a:t>
                      </a:r>
                    </a:p>
                    <a:p>
                      <a:pPr algn="r"/>
                      <a:r>
                        <a:rPr lang="en-US" altLang="ja-JP" sz="1100" b="1" dirty="0" smtClean="0">
                          <a:solidFill>
                            <a:srgbClr val="7F7F7F"/>
                          </a:solidFill>
                          <a:latin typeface="Helvetica"/>
                          <a:cs typeface="Helvetica"/>
                        </a:rPr>
                        <a:t>14</a:t>
                      </a:r>
                    </a:p>
                    <a:p>
                      <a:pPr algn="r"/>
                      <a:r>
                        <a:rPr lang="en-US" altLang="ja-JP" sz="1100" b="1" dirty="0" smtClean="0">
                          <a:solidFill>
                            <a:srgbClr val="7F7F7F"/>
                          </a:solidFill>
                          <a:latin typeface="Helvetica"/>
                          <a:cs typeface="Helvetica"/>
                        </a:rPr>
                        <a:t>90</a:t>
                      </a:r>
                    </a:p>
                    <a:p>
                      <a:pPr algn="r"/>
                      <a:r>
                        <a:rPr lang="en-US" altLang="ja-JP" sz="1100" b="1" dirty="0" smtClean="0">
                          <a:solidFill>
                            <a:srgbClr val="7F7F7F"/>
                          </a:solidFill>
                          <a:latin typeface="Helvetica"/>
                          <a:cs typeface="Helvetica"/>
                        </a:rPr>
                        <a:t>(x)</a:t>
                      </a:r>
                      <a:endParaRPr lang="ja-JP" altLang="en-US" sz="1100" b="1" dirty="0">
                        <a:solidFill>
                          <a:srgbClr val="7F7F7F"/>
                        </a:solidFill>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121</a:t>
                      </a:r>
                      <a:r>
                        <a:rPr lang="en-US" altLang="ja-JP" sz="1100" b="1" u="sng" dirty="0" smtClean="0">
                          <a:latin typeface="Helvetica"/>
                          <a:cs typeface="Helvetica"/>
                        </a:rPr>
                        <a:t> (+x)</a:t>
                      </a:r>
                    </a:p>
                    <a:p>
                      <a:pPr algn="r"/>
                      <a:r>
                        <a:rPr lang="en-US" altLang="ja-JP" sz="1100" b="1" dirty="0" smtClean="0">
                          <a:solidFill>
                            <a:srgbClr val="7F7F7F"/>
                          </a:solidFill>
                          <a:latin typeface="Helvetica"/>
                          <a:cs typeface="Helvetica"/>
                        </a:rPr>
                        <a:t>16</a:t>
                      </a:r>
                    </a:p>
                    <a:p>
                      <a:pPr algn="r"/>
                      <a:r>
                        <a:rPr lang="en-US" altLang="ja-JP" sz="1100" b="1" dirty="0" smtClean="0">
                          <a:solidFill>
                            <a:srgbClr val="7F7F7F"/>
                          </a:solidFill>
                          <a:latin typeface="Helvetica"/>
                          <a:cs typeface="Helvetica"/>
                        </a:rPr>
                        <a:t>105</a:t>
                      </a:r>
                    </a:p>
                    <a:p>
                      <a:pPr algn="r"/>
                      <a:r>
                        <a:rPr lang="en-US" altLang="ja-JP" sz="1100" b="1" dirty="0" smtClean="0">
                          <a:solidFill>
                            <a:srgbClr val="7F7F7F"/>
                          </a:solidFill>
                          <a:latin typeface="Helvetica"/>
                          <a:cs typeface="Helvetica"/>
                        </a:rPr>
                        <a:t>(x)</a:t>
                      </a:r>
                      <a:endParaRPr lang="ja-JP" altLang="en-US" sz="1100" b="1" dirty="0">
                        <a:solidFill>
                          <a:srgbClr val="7F7F7F"/>
                        </a:solidFill>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380</a:t>
                      </a:r>
                      <a:r>
                        <a:rPr lang="en-US" altLang="ja-JP" sz="1100" b="1" u="sng" dirty="0" smtClean="0">
                          <a:latin typeface="Helvetica"/>
                          <a:cs typeface="Helvetica"/>
                        </a:rPr>
                        <a:t> (+x)</a:t>
                      </a:r>
                    </a:p>
                    <a:p>
                      <a:pPr algn="r"/>
                      <a:r>
                        <a:rPr lang="en-US" altLang="ja-JP" sz="1100" b="1" dirty="0" smtClean="0">
                          <a:solidFill>
                            <a:srgbClr val="7F7F7F"/>
                          </a:solidFill>
                          <a:latin typeface="Helvetica"/>
                          <a:cs typeface="Helvetica"/>
                        </a:rPr>
                        <a:t>50</a:t>
                      </a:r>
                    </a:p>
                    <a:p>
                      <a:pPr algn="r"/>
                      <a:r>
                        <a:rPr lang="en-US" altLang="ja-JP" sz="1100" b="1" dirty="0" smtClean="0">
                          <a:solidFill>
                            <a:srgbClr val="7F7F7F"/>
                          </a:solidFill>
                          <a:latin typeface="Helvetica"/>
                          <a:cs typeface="Helvetica"/>
                        </a:rPr>
                        <a:t>330</a:t>
                      </a:r>
                    </a:p>
                    <a:p>
                      <a:pPr algn="r"/>
                      <a:r>
                        <a:rPr lang="en-US" altLang="ja-JP" sz="1100" b="1" dirty="0" smtClean="0">
                          <a:solidFill>
                            <a:srgbClr val="7F7F7F"/>
                          </a:solidFill>
                          <a:latin typeface="Helvetica"/>
                          <a:cs typeface="Helvetica"/>
                        </a:rPr>
                        <a:t>(x)</a:t>
                      </a:r>
                    </a:p>
                  </a:txBody>
                  <a:tcPr/>
                </a:tc>
              </a:tr>
              <a:tr h="0">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dirty="0" smtClean="0">
                          <a:latin typeface="Helvetica"/>
                          <a:cs typeface="Helvetica"/>
                        </a:rPr>
                        <a:t>Const.</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solidFill>
                            <a:srgbClr val="3366FF"/>
                          </a:solidFill>
                          <a:latin typeface="Helvetica"/>
                          <a:cs typeface="Helvetica"/>
                        </a:rPr>
                        <a:t>410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922</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1208</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1350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1589</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1480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1374</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1106</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679</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10,118</a:t>
                      </a:r>
                      <a:endParaRPr lang="ja-JP" altLang="en-US" sz="1100" b="1" dirty="0">
                        <a:solidFill>
                          <a:srgbClr val="3366FF"/>
                        </a:solidFill>
                        <a:latin typeface="Helvetica"/>
                        <a:cs typeface="Helvetica"/>
                      </a:endParaRPr>
                    </a:p>
                  </a:txBody>
                  <a:tcPr/>
                </a:tc>
              </a:tr>
              <a:tr h="370840">
                <a:tc>
                  <a:txBody>
                    <a:bodyPr/>
                    <a:lstStyle/>
                    <a:p>
                      <a:r>
                        <a:rPr lang="en-US" altLang="ja-JP" sz="1100" b="0" dirty="0" smtClean="0">
                          <a:latin typeface="Helvetica"/>
                          <a:cs typeface="Helvetica"/>
                        </a:rPr>
                        <a:t>Install.</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80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768</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1140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683</a:t>
                      </a:r>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522</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3,353</a:t>
                      </a:r>
                      <a:endParaRPr lang="ja-JP" altLang="en-US" sz="1100" b="1" dirty="0">
                        <a:latin typeface="Helvetica"/>
                        <a:cs typeface="Helvetica"/>
                      </a:endParaRPr>
                    </a:p>
                  </a:txBody>
                  <a:tcPr/>
                </a:tc>
              </a:tr>
              <a:tr h="370840">
                <a:tc>
                  <a:txBody>
                    <a:bodyPr/>
                    <a:lstStyle/>
                    <a:p>
                      <a:r>
                        <a:rPr lang="en-US" altLang="ja-JP" sz="1100" b="0" dirty="0" smtClean="0">
                          <a:solidFill>
                            <a:srgbClr val="008000"/>
                          </a:solidFill>
                          <a:latin typeface="Helvetica"/>
                          <a:cs typeface="Helvetica"/>
                        </a:rPr>
                        <a:t>Sum</a:t>
                      </a:r>
                      <a:endParaRPr lang="ja-JP" altLang="en-US" sz="1100" b="0" dirty="0">
                        <a:solidFill>
                          <a:srgbClr val="008000"/>
                        </a:solidFill>
                        <a:latin typeface="Helvetica"/>
                        <a:cs typeface="Helvetica"/>
                      </a:endParaRPr>
                    </a:p>
                  </a:txBody>
                  <a:tcPr/>
                </a:tc>
                <a:tc>
                  <a:txBody>
                    <a:bodyPr/>
                    <a:lstStyle/>
                    <a:p>
                      <a:pPr algn="r"/>
                      <a:endParaRPr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410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922</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1288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1430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1669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2248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2514</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1789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1201</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13,471</a:t>
                      </a:r>
                      <a:endParaRPr lang="ja-JP" altLang="en-US" sz="1100" b="1" dirty="0">
                        <a:solidFill>
                          <a:srgbClr val="008000"/>
                        </a:solidFill>
                        <a:latin typeface="Helvetica"/>
                        <a:cs typeface="Helvetica"/>
                      </a:endParaRPr>
                    </a:p>
                  </a:txBody>
                  <a:tcPr/>
                </a:tc>
              </a:tr>
              <a:tr h="169333">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169333">
                <a:tc gridSpan="15">
                  <a:txBody>
                    <a:bodyPr/>
                    <a:lstStyle/>
                    <a:p>
                      <a:r>
                        <a:rPr lang="ja-JP" altLang="en-US" sz="1200" b="0" dirty="0" smtClean="0">
                          <a:latin typeface="Helvetica"/>
                          <a:cs typeface="Helvetica"/>
                        </a:rPr>
                        <a:t>注）準備期間に必要となる人材：施設、加速器装置、管理運営</a:t>
                      </a:r>
                      <a:endParaRPr lang="en-US" altLang="ja-JP" sz="1200" b="0" dirty="0" smtClean="0">
                        <a:latin typeface="Helvetica"/>
                        <a:cs typeface="Helvetica"/>
                      </a:endParaRPr>
                    </a:p>
                    <a:p>
                      <a:pPr marL="171450" indent="-171450">
                        <a:buFontTx/>
                        <a:buChar char="-"/>
                      </a:pPr>
                      <a:r>
                        <a:rPr lang="ja-JP" altLang="en-US" sz="1200" b="0" dirty="0" smtClean="0">
                          <a:latin typeface="Helvetica"/>
                          <a:cs typeface="Helvetica"/>
                        </a:rPr>
                        <a:t>準備期間初年度には、このうちの</a:t>
                      </a:r>
                      <a:r>
                        <a:rPr lang="en-US" altLang="ja-JP" sz="1200" b="0" dirty="0" smtClean="0">
                          <a:latin typeface="Helvetica"/>
                          <a:cs typeface="Helvetica"/>
                        </a:rPr>
                        <a:t>~ 80% </a:t>
                      </a:r>
                      <a:r>
                        <a:rPr lang="ja-JP" altLang="en-US" sz="1200" b="0" dirty="0" smtClean="0">
                          <a:latin typeface="Helvetica"/>
                          <a:cs typeface="Helvetica"/>
                        </a:rPr>
                        <a:t>の人材は、既存の技術開発（</a:t>
                      </a:r>
                      <a:r>
                        <a:rPr lang="en-US" altLang="ja-JP" sz="1200" b="0" dirty="0" smtClean="0">
                          <a:latin typeface="Helvetica"/>
                          <a:cs typeface="Helvetica"/>
                        </a:rPr>
                        <a:t>KEK-STF, ATF,</a:t>
                      </a:r>
                      <a:r>
                        <a:rPr lang="en-US" altLang="ja-JP" sz="1200" b="0" baseline="0" dirty="0" smtClean="0">
                          <a:latin typeface="Helvetica"/>
                          <a:cs typeface="Helvetica"/>
                        </a:rPr>
                        <a:t> </a:t>
                      </a:r>
                      <a:r>
                        <a:rPr lang="ja-JP" altLang="en-US" sz="1200" b="0" baseline="0" dirty="0" smtClean="0">
                          <a:latin typeface="Helvetica"/>
                          <a:cs typeface="Helvetica"/>
                        </a:rPr>
                        <a:t>国際協力）従事者の活用、移行により充足。</a:t>
                      </a:r>
                      <a:endParaRPr lang="en-US" altLang="ja-JP" sz="1200" b="0" baseline="0" dirty="0" smtClean="0">
                        <a:latin typeface="Helvetica"/>
                        <a:cs typeface="Helvetica"/>
                      </a:endParaRPr>
                    </a:p>
                    <a:p>
                      <a:pPr marL="171450" indent="-171450">
                        <a:buFontTx/>
                        <a:buChar char="-"/>
                      </a:pPr>
                      <a:r>
                        <a:rPr lang="ja-JP" altLang="en-US" sz="1200" b="0" baseline="0" dirty="0" smtClean="0">
                          <a:latin typeface="Helvetica"/>
                          <a:cs typeface="Helvetica"/>
                        </a:rPr>
                        <a:t>準備期間の</a:t>
                      </a:r>
                      <a:r>
                        <a:rPr lang="en-US" altLang="ja-JP" sz="1200" b="0" baseline="0" dirty="0" smtClean="0">
                          <a:latin typeface="Helvetica"/>
                          <a:cs typeface="Helvetica"/>
                        </a:rPr>
                        <a:t>4</a:t>
                      </a:r>
                      <a:r>
                        <a:rPr lang="ja-JP" altLang="en-US" sz="1200" b="0" baseline="0" dirty="0" smtClean="0">
                          <a:latin typeface="Helvetica"/>
                          <a:cs typeface="Helvetica"/>
                        </a:rPr>
                        <a:t>年間で、段階的に人材を充足し、準備作業を通して、人材の育成を計る。施設を含む加速器建設に必要な技術的な人材に対して</a:t>
                      </a:r>
                      <a:r>
                        <a:rPr lang="en-US" altLang="ja-JP" sz="1200" b="0" baseline="0" dirty="0" smtClean="0">
                          <a:latin typeface="Helvetica"/>
                          <a:cs typeface="Helvetica"/>
                        </a:rPr>
                        <a:t>4~5</a:t>
                      </a:r>
                      <a:r>
                        <a:rPr lang="ja-JP" altLang="en-US" sz="1200" b="0" baseline="0" dirty="0" smtClean="0">
                          <a:latin typeface="Helvetica"/>
                          <a:cs typeface="Helvetica"/>
                        </a:rPr>
                        <a:t>％の人材を育成し、建設期の各グループにおける先導的人材を確保する。特に、日本におけるハブラボ機能の実証するためには、現在の</a:t>
                      </a:r>
                      <a:r>
                        <a:rPr lang="en-US" altLang="ja-JP" sz="1200" b="0" baseline="0" dirty="0" smtClean="0">
                          <a:latin typeface="Helvetica"/>
                          <a:cs typeface="Helvetica"/>
                        </a:rPr>
                        <a:t>1.5~2</a:t>
                      </a:r>
                      <a:r>
                        <a:rPr lang="ja-JP" altLang="en-US" sz="1200" b="0" baseline="0" dirty="0" smtClean="0">
                          <a:latin typeface="Helvetica"/>
                          <a:cs typeface="Helvetica"/>
                        </a:rPr>
                        <a:t>倍に人材増強を計ることが必要である。</a:t>
                      </a:r>
                      <a:endParaRPr lang="en-US" altLang="ja-JP" sz="1200" b="0" baseline="0" dirty="0" smtClean="0">
                        <a:latin typeface="Helvetica"/>
                        <a:cs typeface="Helvetica"/>
                      </a:endParaRPr>
                    </a:p>
                    <a:p>
                      <a:pPr marL="171450" indent="-171450">
                        <a:buFontTx/>
                        <a:buChar char="-"/>
                      </a:pPr>
                      <a:r>
                        <a:rPr lang="ja-JP" altLang="en-US" sz="1200" b="0" baseline="0" dirty="0" smtClean="0">
                          <a:latin typeface="Helvetica"/>
                          <a:cs typeface="Helvetica"/>
                        </a:rPr>
                        <a:t>準備期間における外国からの貢献は、</a:t>
                      </a:r>
                      <a:r>
                        <a:rPr lang="en-US" altLang="ja-JP" sz="1200" b="0" baseline="0" dirty="0" smtClean="0">
                          <a:latin typeface="Helvetica"/>
                          <a:cs typeface="Helvetica"/>
                        </a:rPr>
                        <a:t>ILC </a:t>
                      </a:r>
                      <a:r>
                        <a:rPr lang="ja-JP" altLang="en-US" sz="1200" b="0" baseline="0" dirty="0" smtClean="0">
                          <a:latin typeface="Helvetica"/>
                          <a:cs typeface="Helvetica"/>
                        </a:rPr>
                        <a:t>関連の国際協力の枠組みで実働のある国際的人材</a:t>
                      </a:r>
                      <a:r>
                        <a:rPr lang="en-US" altLang="ja-JP" sz="1200" b="0" baseline="0" dirty="0" smtClean="0">
                          <a:latin typeface="Helvetica"/>
                          <a:cs typeface="Helvetica"/>
                        </a:rPr>
                        <a:t>(</a:t>
                      </a:r>
                      <a:r>
                        <a:rPr lang="ja-JP" altLang="en-US" sz="1200" b="0" baseline="0" dirty="0" smtClean="0">
                          <a:latin typeface="Helvetica"/>
                          <a:cs typeface="Helvetica"/>
                        </a:rPr>
                        <a:t>約</a:t>
                      </a:r>
                      <a:r>
                        <a:rPr lang="en-US" altLang="ja-JP" sz="1200" b="0" baseline="0" dirty="0" smtClean="0">
                          <a:latin typeface="Helvetica"/>
                          <a:cs typeface="Helvetica"/>
                        </a:rPr>
                        <a:t>150</a:t>
                      </a:r>
                      <a:r>
                        <a:rPr lang="ja-JP" altLang="en-US" sz="1200" b="0" baseline="0" dirty="0" smtClean="0">
                          <a:latin typeface="Helvetica"/>
                          <a:cs typeface="Helvetica"/>
                        </a:rPr>
                        <a:t>名）の</a:t>
                      </a:r>
                      <a:r>
                        <a:rPr lang="en-US" altLang="ja-JP" sz="1200" b="0" baseline="0" dirty="0" smtClean="0">
                          <a:latin typeface="Helvetica"/>
                          <a:cs typeface="Helvetica"/>
                        </a:rPr>
                        <a:t>5 ~ 20 % </a:t>
                      </a:r>
                      <a:r>
                        <a:rPr lang="ja-JP" altLang="en-US" sz="1200" b="0" baseline="0" dirty="0" smtClean="0">
                          <a:latin typeface="Helvetica"/>
                          <a:cs typeface="Helvetica"/>
                        </a:rPr>
                        <a:t>の範囲で段階的に貢献が得られるものと想定。</a:t>
                      </a:r>
                      <a:endParaRPr lang="en-US" altLang="ja-JP" sz="1200" b="0" baseline="0" dirty="0" smtClean="0">
                        <a:latin typeface="Helvetica"/>
                        <a:cs typeface="Helvetica"/>
                      </a:endParaRPr>
                    </a:p>
                    <a:p>
                      <a:pPr marL="171450" indent="-171450">
                        <a:buFontTx/>
                        <a:buChar char="-"/>
                      </a:pPr>
                      <a:r>
                        <a:rPr lang="ja-JP" altLang="en-US" sz="1200" b="0" dirty="0" smtClean="0">
                          <a:latin typeface="Helvetica"/>
                          <a:cs typeface="Helvetica"/>
                        </a:rPr>
                        <a:t>準備期間に、日本が所掌する人材比率は、施設は</a:t>
                      </a:r>
                      <a:r>
                        <a:rPr lang="en-US" altLang="ja-JP" sz="1200" b="0" dirty="0" smtClean="0">
                          <a:latin typeface="Helvetica"/>
                          <a:cs typeface="Helvetica"/>
                        </a:rPr>
                        <a:t>~</a:t>
                      </a:r>
                      <a:r>
                        <a:rPr lang="en-US" altLang="ja-JP" sz="1200" b="0" baseline="0" dirty="0" smtClean="0">
                          <a:latin typeface="Helvetica"/>
                          <a:cs typeface="Helvetica"/>
                        </a:rPr>
                        <a:t> </a:t>
                      </a:r>
                      <a:r>
                        <a:rPr lang="en-US" altLang="ja-JP" sz="1200" b="0" dirty="0" smtClean="0">
                          <a:latin typeface="Helvetica"/>
                          <a:cs typeface="Helvetica"/>
                        </a:rPr>
                        <a:t>90%</a:t>
                      </a:r>
                      <a:r>
                        <a:rPr lang="ja-JP" altLang="en-US" sz="1200" b="0" dirty="0" smtClean="0">
                          <a:latin typeface="Helvetica"/>
                          <a:cs typeface="Helvetica"/>
                        </a:rPr>
                        <a:t>以上</a:t>
                      </a:r>
                      <a:r>
                        <a:rPr lang="en-US" altLang="ja-JP" sz="1200" b="0" dirty="0" smtClean="0">
                          <a:latin typeface="Helvetica"/>
                          <a:cs typeface="Helvetica"/>
                        </a:rPr>
                        <a:t>,</a:t>
                      </a:r>
                      <a:r>
                        <a:rPr lang="ja-JP" altLang="en-US" sz="1200" b="0" dirty="0" smtClean="0">
                          <a:latin typeface="Helvetica"/>
                          <a:cs typeface="Helvetica"/>
                        </a:rPr>
                        <a:t>　加速器装置は</a:t>
                      </a:r>
                      <a:r>
                        <a:rPr lang="ja-JP" altLang="en-US" sz="1200" b="0" dirty="0" smtClean="0">
                          <a:latin typeface="Helvetica"/>
                          <a:cs typeface="Helvetica"/>
                        </a:rPr>
                        <a:t>、</a:t>
                      </a:r>
                      <a:r>
                        <a:rPr lang="en-US" altLang="ja-JP" sz="1200" b="0" dirty="0" smtClean="0">
                          <a:latin typeface="Helvetica"/>
                          <a:cs typeface="Helvetica"/>
                        </a:rPr>
                        <a:t>69</a:t>
                      </a:r>
                      <a:r>
                        <a:rPr lang="en-US" altLang="ja-JP" sz="1200" b="0" baseline="0" dirty="0" smtClean="0">
                          <a:latin typeface="Helvetica"/>
                          <a:cs typeface="Helvetica"/>
                        </a:rPr>
                        <a:t> ~ 70</a:t>
                      </a:r>
                      <a:r>
                        <a:rPr lang="en-US" altLang="ja-JP" sz="1200" b="0" dirty="0" smtClean="0">
                          <a:latin typeface="Helvetica"/>
                          <a:cs typeface="Helvetica"/>
                        </a:rPr>
                        <a:t> </a:t>
                      </a:r>
                      <a:r>
                        <a:rPr lang="en-US" altLang="ja-JP" sz="1200" b="0" dirty="0" smtClean="0">
                          <a:latin typeface="Helvetica"/>
                          <a:cs typeface="Helvetica"/>
                        </a:rPr>
                        <a:t>% </a:t>
                      </a:r>
                      <a:r>
                        <a:rPr lang="ja-JP" altLang="en-US" sz="1200" b="0" dirty="0" smtClean="0">
                          <a:latin typeface="Helvetica"/>
                          <a:cs typeface="Helvetica"/>
                        </a:rPr>
                        <a:t>を想定し、そのうち約</a:t>
                      </a:r>
                      <a:r>
                        <a:rPr lang="en-US" altLang="ja-JP" sz="1200" b="0" dirty="0" smtClean="0">
                          <a:latin typeface="Helvetica"/>
                          <a:cs typeface="Helvetica"/>
                        </a:rPr>
                        <a:t>40 ~ 50% </a:t>
                      </a:r>
                      <a:r>
                        <a:rPr lang="ja-JP" altLang="en-US" sz="1200" b="0" dirty="0" smtClean="0">
                          <a:latin typeface="Helvetica"/>
                          <a:cs typeface="Helvetica"/>
                        </a:rPr>
                        <a:t>は業務委託による補助を想定する（業務委託を含めた人材の育成を計る）。</a:t>
                      </a:r>
                      <a:r>
                        <a:rPr lang="en-US" altLang="ja-JP" sz="1200" b="0" dirty="0" smtClean="0">
                          <a:latin typeface="Helvetica"/>
                          <a:cs typeface="Helvetica"/>
                        </a:rPr>
                        <a:t> </a:t>
                      </a:r>
                    </a:p>
                    <a:p>
                      <a:endParaRPr lang="ja-JP" altLang="en-US" sz="900" b="0"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12</a:t>
            </a:fld>
            <a:endParaRPr lang="ja-JP" altLang="en-US">
              <a:solidFill>
                <a:prstClr val="black">
                  <a:tint val="75000"/>
                </a:prstClr>
              </a:solidFill>
              <a:latin typeface="Calibri"/>
              <a:ea typeface="ＭＳ Ｐゴシック"/>
            </a:endParaRPr>
          </a:p>
        </p:txBody>
      </p:sp>
      <p:sp>
        <p:nvSpPr>
          <p:cNvPr id="3" name="テキスト ボックス 2"/>
          <p:cNvSpPr txBox="1"/>
          <p:nvPr/>
        </p:nvSpPr>
        <p:spPr>
          <a:xfrm>
            <a:off x="646707" y="4398555"/>
            <a:ext cx="8239831" cy="2308324"/>
          </a:xfrm>
          <a:prstGeom prst="rect">
            <a:avLst/>
          </a:prstGeom>
          <a:solidFill>
            <a:srgbClr val="CCFFCC"/>
          </a:solidFill>
          <a:ln>
            <a:solidFill>
              <a:srgbClr val="008000"/>
            </a:solidFill>
          </a:ln>
        </p:spPr>
        <p:txBody>
          <a:bodyPr wrap="none" rtlCol="0">
            <a:spAutoFit/>
          </a:bodyPr>
          <a:lstStyle/>
          <a:p>
            <a:r>
              <a:rPr kumimoji="1" lang="en-US" altLang="ja-JP" dirty="0" smtClean="0"/>
              <a:t>Notes:  HR required for the ILC preparation (CFS, Acc., and administration):</a:t>
            </a:r>
          </a:p>
          <a:p>
            <a:r>
              <a:rPr kumimoji="1" lang="en-US" altLang="ja-JP" dirty="0" smtClean="0"/>
              <a:t>- HR in the 1</a:t>
            </a:r>
            <a:r>
              <a:rPr kumimoji="1" lang="en-US" altLang="ja-JP" baseline="30000" dirty="0" smtClean="0"/>
              <a:t>st</a:t>
            </a:r>
            <a:r>
              <a:rPr kumimoji="1" lang="en-US" altLang="ja-JP" dirty="0" smtClean="0"/>
              <a:t> preparation year to be filled  from the existing staff in fraction of ~80%),</a:t>
            </a:r>
          </a:p>
          <a:p>
            <a:r>
              <a:rPr lang="en-US" altLang="ja-JP" dirty="0" smtClean="0"/>
              <a:t>- HR needs to be gradually increased to reach a factor 1/5 ~ 2, during the prep. phase,</a:t>
            </a:r>
          </a:p>
          <a:p>
            <a:r>
              <a:rPr lang="en-US" altLang="ja-JP" dirty="0" smtClean="0"/>
              <a:t>- The guideline is to provide 4~5 % in fraction to the totally required staff in the ILC, </a:t>
            </a:r>
          </a:p>
          <a:p>
            <a:r>
              <a:rPr lang="en-US" altLang="ja-JP" dirty="0" smtClean="0"/>
              <a:t>- The global collaborators anticipated from a fraction of 5 % to 20% of existing ones,  </a:t>
            </a:r>
          </a:p>
          <a:p>
            <a:r>
              <a:rPr lang="en-US" altLang="ja-JP" dirty="0" smtClean="0"/>
              <a:t>- The Japanese HR needs to be boosted/complemented by using “sub-contract, </a:t>
            </a:r>
          </a:p>
          <a:p>
            <a:pPr marL="742950" lvl="1" indent="-285750">
              <a:buFontTx/>
              <a:buChar char="-"/>
            </a:pPr>
            <a:r>
              <a:rPr lang="en-US" altLang="ja-JP" dirty="0" smtClean="0"/>
              <a:t>Worldwide fraction in japan, </a:t>
            </a:r>
          </a:p>
          <a:p>
            <a:pPr marL="742950" lvl="1" indent="-285750">
              <a:buFontTx/>
              <a:buChar char="-"/>
            </a:pPr>
            <a:r>
              <a:rPr lang="en-US" altLang="ja-JP" dirty="0" smtClean="0"/>
              <a:t>CFS: ~ 90 % , Acc. 60^70%, and (1/3 ~ 1/2 </a:t>
            </a:r>
            <a:r>
              <a:rPr lang="en-US" altLang="ja-JP" dirty="0" smtClean="0"/>
              <a:t>to be subcontracted) </a:t>
            </a:r>
            <a:endParaRPr lang="en-US" altLang="ja-JP" dirty="0" smtClean="0"/>
          </a:p>
        </p:txBody>
      </p:sp>
    </p:spTree>
    <p:extLst>
      <p:ext uri="{BB962C8B-B14F-4D97-AF65-F5344CB8AC3E}">
        <p14:creationId xmlns:p14="http://schemas.microsoft.com/office/powerpoint/2010/main" val="39638386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5650"/>
            <a:ext cx="8229600" cy="1143000"/>
          </a:xfrm>
        </p:spPr>
        <p:txBody>
          <a:bodyPr>
            <a:normAutofit fontScale="90000"/>
          </a:bodyPr>
          <a:lstStyle/>
          <a:p>
            <a:r>
              <a:rPr lang="en-US" altLang="ja-JP" sz="3600" b="1" dirty="0"/>
              <a:t>ILC </a:t>
            </a:r>
            <a:r>
              <a:rPr lang="ja-JP" altLang="en-US" sz="3600" b="1" dirty="0"/>
              <a:t>加速器建設にむけた研究所人材構想</a:t>
            </a:r>
            <a:r>
              <a:rPr lang="en-US" altLang="ja-JP" sz="3600" b="1" dirty="0"/>
              <a:t>(1)</a:t>
            </a:r>
            <a:br>
              <a:rPr lang="en-US" altLang="ja-JP" sz="3600" b="1" dirty="0"/>
            </a:br>
            <a:r>
              <a:rPr lang="en-US" altLang="ja-JP" sz="2000" dirty="0">
                <a:solidFill>
                  <a:srgbClr val="7F7F7F"/>
                </a:solidFill>
              </a:rPr>
              <a:t>[A HR proposal for the ILC preparation, linked to the </a:t>
            </a:r>
            <a:r>
              <a:rPr lang="en-US" altLang="ja-JP" sz="2000" dirty="0" smtClean="0">
                <a:solidFill>
                  <a:srgbClr val="7F7F7F"/>
                </a:solidFill>
              </a:rPr>
              <a:t>construction </a:t>
            </a:r>
            <a:r>
              <a:rPr lang="ja-JP" altLang="en-US" sz="2000" dirty="0">
                <a:solidFill>
                  <a:srgbClr val="7F7F7F"/>
                </a:solidFill>
              </a:rPr>
              <a:t>（</a:t>
            </a:r>
            <a:r>
              <a:rPr lang="en-US" altLang="ja-JP" sz="2000" dirty="0">
                <a:solidFill>
                  <a:srgbClr val="7F7F7F"/>
                </a:solidFill>
              </a:rPr>
              <a:t>FTE) ]</a:t>
            </a:r>
            <a:endParaRPr kumimoji="1" lang="ja-JP" altLang="en-US" sz="1600" dirty="0">
              <a:solidFill>
                <a:srgbClr val="7F7F7F"/>
              </a:solidFill>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3582254960"/>
              </p:ext>
            </p:extLst>
          </p:nvPr>
        </p:nvGraphicFramePr>
        <p:xfrm>
          <a:off x="130095" y="1112566"/>
          <a:ext cx="8889768" cy="5267960"/>
        </p:xfrm>
        <a:graphic>
          <a:graphicData uri="http://schemas.openxmlformats.org/drawingml/2006/table">
            <a:tbl>
              <a:tblPr firstRow="1" bandRow="1">
                <a:tableStyleId>{5C22544A-7EE6-4342-B048-85BDC9FD1C3A}</a:tableStyleId>
              </a:tblPr>
              <a:tblGrid>
                <a:gridCol w="602111"/>
                <a:gridCol w="709325"/>
                <a:gridCol w="743648"/>
                <a:gridCol w="800850"/>
                <a:gridCol w="718837"/>
                <a:gridCol w="439236"/>
                <a:gridCol w="415345"/>
                <a:gridCol w="533739"/>
                <a:gridCol w="525855"/>
                <a:gridCol w="529797"/>
                <a:gridCol w="529797"/>
                <a:gridCol w="529797"/>
                <a:gridCol w="540394"/>
                <a:gridCol w="568582"/>
                <a:gridCol w="702455"/>
              </a:tblGrid>
              <a:tr h="370840">
                <a:tc>
                  <a:txBody>
                    <a:bodyPr/>
                    <a:lstStyle/>
                    <a:p>
                      <a:r>
                        <a:rPr lang="en-US" altLang="ja-JP" sz="1100" b="0" dirty="0" smtClean="0">
                          <a:solidFill>
                            <a:schemeClr val="bg1"/>
                          </a:solidFill>
                          <a:latin typeface="Helvetica"/>
                          <a:cs typeface="Helvetica"/>
                        </a:rPr>
                        <a:t>Stage</a:t>
                      </a:r>
                      <a:endParaRPr lang="ja-JP" altLang="en-US" sz="1100" b="0" dirty="0">
                        <a:solidFill>
                          <a:schemeClr val="bg1"/>
                        </a:solidFill>
                        <a:latin typeface="Helvetica"/>
                        <a:cs typeface="Helvetica"/>
                      </a:endParaRPr>
                    </a:p>
                  </a:txBody>
                  <a:tcPr/>
                </a:tc>
                <a:tc gridSpan="4">
                  <a:txBody>
                    <a:bodyPr/>
                    <a:lstStyle/>
                    <a:p>
                      <a:pPr algn="ctr"/>
                      <a:r>
                        <a:rPr lang="en-US" altLang="ja-JP" sz="1600" b="1" dirty="0" smtClean="0">
                          <a:solidFill>
                            <a:schemeClr val="bg1"/>
                          </a:solidFill>
                          <a:latin typeface="Helvetica"/>
                          <a:cs typeface="Helvetica"/>
                        </a:rPr>
                        <a:t>Preparation</a:t>
                      </a:r>
                      <a:endParaRPr lang="ja-JP" altLang="en-US" sz="1600" b="1" dirty="0">
                        <a:solidFill>
                          <a:schemeClr val="bg1"/>
                        </a:solidFill>
                        <a:latin typeface="Helvetica"/>
                        <a:cs typeface="Helvetica"/>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1600" b="1" dirty="0" smtClean="0">
                          <a:solidFill>
                            <a:schemeClr val="bg1"/>
                          </a:solidFill>
                          <a:latin typeface="Helvetica"/>
                          <a:cs typeface="Helvetica"/>
                        </a:rPr>
                        <a:t>Construction</a:t>
                      </a:r>
                      <a:endParaRPr lang="ja-JP" altLang="en-US" sz="1600" b="1" dirty="0">
                        <a:solidFill>
                          <a:schemeClr val="bg1"/>
                        </a:solidFill>
                        <a:latin typeface="Helvetica"/>
                        <a:cs typeface="Helvetica"/>
                      </a:endParaRPr>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a:txBody>
                    <a:bodyPr/>
                    <a:lstStyle/>
                    <a:p>
                      <a:pPr algn="ctr"/>
                      <a:r>
                        <a:rPr lang="en-US" altLang="ja-JP" sz="1100" b="1" dirty="0" smtClean="0">
                          <a:latin typeface="Helvetica"/>
                          <a:cs typeface="Helvetica"/>
                        </a:rPr>
                        <a:t>Sum</a:t>
                      </a:r>
                      <a:endParaRPr lang="ja-JP" altLang="en-US" sz="1100" b="1" dirty="0">
                        <a:latin typeface="Helvetica"/>
                        <a:cs typeface="Helvetica"/>
                      </a:endParaRPr>
                    </a:p>
                  </a:txBody>
                  <a:tcPr>
                    <a:solidFill>
                      <a:srgbClr val="FF6600"/>
                    </a:solidFill>
                  </a:tcPr>
                </a:tc>
              </a:tr>
              <a:tr h="370840">
                <a:tc>
                  <a:txBody>
                    <a:bodyPr/>
                    <a:lstStyle/>
                    <a:p>
                      <a:pPr algn="ctr"/>
                      <a:endParaRPr lang="ja-JP" altLang="en-US" sz="1100" b="0"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5</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6</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7</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8</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9</a:t>
                      </a:r>
                      <a:endParaRPr lang="ja-JP" altLang="en-US" sz="1100" b="1" dirty="0">
                        <a:latin typeface="Helvetica"/>
                        <a:cs typeface="Helvetica"/>
                      </a:endParaRPr>
                    </a:p>
                  </a:txBody>
                  <a:tcPr>
                    <a:solidFill>
                      <a:schemeClr val="bg1">
                        <a:lumMod val="75000"/>
                      </a:schemeClr>
                    </a:solidFill>
                  </a:tcPr>
                </a:tc>
                <a:tc>
                  <a:txBody>
                    <a:bodyPr/>
                    <a:lstStyle/>
                    <a:p>
                      <a:pPr algn="r"/>
                      <a:endParaRPr lang="ja-JP" altLang="en-US" sz="1100" b="1" dirty="0">
                        <a:latin typeface="Helvetica"/>
                        <a:cs typeface="Helvetica"/>
                      </a:endParaRPr>
                    </a:p>
                  </a:txBody>
                  <a:tcPr>
                    <a:solidFill>
                      <a:schemeClr val="bg1">
                        <a:lumMod val="75000"/>
                      </a:schemeClr>
                    </a:solidFill>
                  </a:tcPr>
                </a:tc>
              </a:tr>
              <a:tr h="241244">
                <a:tc>
                  <a:txBody>
                    <a:bodyPr/>
                    <a:lstStyle/>
                    <a:p>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u="sng" dirty="0" smtClean="0">
                          <a:latin typeface="Helvetica"/>
                          <a:cs typeface="Helvetica"/>
                        </a:rPr>
                        <a:t>Prep.</a:t>
                      </a:r>
                      <a:r>
                        <a:rPr lang="en-US" altLang="ja-JP" sz="1100" b="0" u="sng" baseline="0" dirty="0" smtClean="0">
                          <a:latin typeface="Helvetica"/>
                          <a:cs typeface="Helvetica"/>
                        </a:rPr>
                        <a:t> </a:t>
                      </a:r>
                    </a:p>
                    <a:p>
                      <a:r>
                        <a:rPr lang="en-US" altLang="ja-JP" sz="1100" b="0" baseline="0" dirty="0" smtClean="0">
                          <a:latin typeface="Helvetica"/>
                          <a:cs typeface="Helvetica"/>
                        </a:rPr>
                        <a:t> </a:t>
                      </a:r>
                      <a:r>
                        <a:rPr lang="en-US" altLang="ja-JP" sz="1100" b="0" baseline="0" dirty="0" smtClean="0">
                          <a:solidFill>
                            <a:schemeClr val="bg1">
                              <a:lumMod val="50000"/>
                            </a:schemeClr>
                          </a:solidFill>
                          <a:latin typeface="Helvetica"/>
                          <a:cs typeface="Helvetica"/>
                        </a:rPr>
                        <a:t>CFS</a:t>
                      </a: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Acc</a:t>
                      </a:r>
                      <a:r>
                        <a:rPr lang="en-US" altLang="ja-JP" sz="1100" b="0" baseline="0" dirty="0" smtClean="0">
                          <a:solidFill>
                            <a:schemeClr val="bg1">
                              <a:lumMod val="50000"/>
                            </a:schemeClr>
                          </a:solidFill>
                          <a:latin typeface="Helvetica"/>
                          <a:cs typeface="Helvetica"/>
                        </a:rPr>
                        <a:t> </a:t>
                      </a: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Adm</a:t>
                      </a:r>
                      <a:r>
                        <a:rPr lang="en-US" altLang="ja-JP" sz="1100" b="0" baseline="0" dirty="0" smtClean="0">
                          <a:solidFill>
                            <a:schemeClr val="bg1">
                              <a:lumMod val="50000"/>
                            </a:schemeClr>
                          </a:solidFill>
                          <a:latin typeface="Helvetica"/>
                          <a:cs typeface="Helvetica"/>
                        </a:rPr>
                        <a:t> </a:t>
                      </a:r>
                    </a:p>
                  </a:txBody>
                  <a:tcPr/>
                </a:tc>
                <a:tc>
                  <a:txBody>
                    <a:bodyPr/>
                    <a:lstStyle/>
                    <a:p>
                      <a:pPr algn="r"/>
                      <a:r>
                        <a:rPr lang="en-US" altLang="ja-JP" sz="1100" b="1" u="sng" dirty="0" smtClean="0">
                          <a:solidFill>
                            <a:srgbClr val="FF0000"/>
                          </a:solidFill>
                          <a:latin typeface="Helvetica"/>
                          <a:cs typeface="Helvetica"/>
                        </a:rPr>
                        <a:t>69</a:t>
                      </a:r>
                      <a:r>
                        <a:rPr lang="en-US" altLang="ja-JP" sz="1100" b="1" u="sng" dirty="0" smtClean="0">
                          <a:latin typeface="Helvetica"/>
                          <a:cs typeface="Helvetica"/>
                        </a:rPr>
                        <a:t> (+x)</a:t>
                      </a:r>
                    </a:p>
                    <a:p>
                      <a:pPr algn="r"/>
                      <a:r>
                        <a:rPr lang="en-US" altLang="ja-JP" sz="1100" b="1" dirty="0" smtClean="0">
                          <a:solidFill>
                            <a:srgbClr val="7F7F7F"/>
                          </a:solidFill>
                          <a:latin typeface="Helvetica"/>
                          <a:cs typeface="Helvetica"/>
                        </a:rPr>
                        <a:t>9</a:t>
                      </a:r>
                    </a:p>
                    <a:p>
                      <a:pPr algn="r"/>
                      <a:r>
                        <a:rPr lang="en-US" altLang="ja-JP" sz="1100" b="1" dirty="0" smtClean="0">
                          <a:solidFill>
                            <a:srgbClr val="7F7F7F"/>
                          </a:solidFill>
                          <a:latin typeface="Helvetica"/>
                          <a:cs typeface="Helvetica"/>
                        </a:rPr>
                        <a:t>60</a:t>
                      </a:r>
                    </a:p>
                    <a:p>
                      <a:pPr algn="r"/>
                      <a:r>
                        <a:rPr lang="en-US" altLang="ja-JP" sz="1100" b="1" dirty="0" smtClean="0">
                          <a:solidFill>
                            <a:srgbClr val="7F7F7F"/>
                          </a:solidFill>
                          <a:latin typeface="Helvetica"/>
                          <a:cs typeface="Helvetica"/>
                        </a:rPr>
                        <a:t>(x)</a:t>
                      </a:r>
                    </a:p>
                  </a:txBody>
                  <a:tcPr/>
                </a:tc>
                <a:tc>
                  <a:txBody>
                    <a:bodyPr/>
                    <a:lstStyle/>
                    <a:p>
                      <a:pPr algn="r"/>
                      <a:r>
                        <a:rPr lang="en-US" altLang="ja-JP" sz="1100" b="1" u="sng" dirty="0" smtClean="0">
                          <a:solidFill>
                            <a:srgbClr val="FF0000"/>
                          </a:solidFill>
                          <a:latin typeface="Helvetica"/>
                          <a:cs typeface="Helvetica"/>
                        </a:rPr>
                        <a:t>86</a:t>
                      </a:r>
                      <a:r>
                        <a:rPr lang="en-US" altLang="ja-JP" sz="1100" b="1" u="sng" baseline="0" dirty="0" smtClean="0">
                          <a:latin typeface="Helvetica"/>
                          <a:cs typeface="Helvetica"/>
                        </a:rPr>
                        <a:t> </a:t>
                      </a:r>
                      <a:r>
                        <a:rPr lang="en-US" altLang="ja-JP" sz="1100" b="1" u="sng" dirty="0" smtClean="0">
                          <a:latin typeface="Helvetica"/>
                          <a:cs typeface="Helvetica"/>
                        </a:rPr>
                        <a:t>(+x)</a:t>
                      </a:r>
                    </a:p>
                    <a:p>
                      <a:pPr algn="r"/>
                      <a:r>
                        <a:rPr lang="en-US" altLang="ja-JP" sz="1100" b="1" dirty="0" smtClean="0">
                          <a:solidFill>
                            <a:srgbClr val="7F7F7F"/>
                          </a:solidFill>
                          <a:latin typeface="Helvetica"/>
                          <a:cs typeface="Helvetica"/>
                        </a:rPr>
                        <a:t>11</a:t>
                      </a:r>
                    </a:p>
                    <a:p>
                      <a:pPr algn="r"/>
                      <a:r>
                        <a:rPr lang="en-US" altLang="ja-JP" sz="1100" b="1" dirty="0" smtClean="0">
                          <a:solidFill>
                            <a:srgbClr val="7F7F7F"/>
                          </a:solidFill>
                          <a:latin typeface="Helvetica"/>
                          <a:cs typeface="Helvetica"/>
                        </a:rPr>
                        <a:t>75</a:t>
                      </a:r>
                    </a:p>
                    <a:p>
                      <a:pPr algn="r"/>
                      <a:r>
                        <a:rPr lang="en-US" altLang="ja-JP" sz="1100" b="1" dirty="0" smtClean="0">
                          <a:solidFill>
                            <a:srgbClr val="7F7F7F"/>
                          </a:solidFill>
                          <a:latin typeface="Helvetica"/>
                          <a:cs typeface="Helvetica"/>
                        </a:rPr>
                        <a:t>(x)</a:t>
                      </a:r>
                      <a:endParaRPr lang="ja-JP" altLang="en-US" sz="1100" b="1" dirty="0">
                        <a:solidFill>
                          <a:srgbClr val="7F7F7F"/>
                        </a:solidFill>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104</a:t>
                      </a:r>
                      <a:r>
                        <a:rPr lang="en-US" altLang="ja-JP" sz="1100" b="1" u="sng" dirty="0" smtClean="0">
                          <a:latin typeface="Helvetica"/>
                          <a:cs typeface="Helvetica"/>
                        </a:rPr>
                        <a:t> (+x)</a:t>
                      </a:r>
                    </a:p>
                    <a:p>
                      <a:pPr algn="r"/>
                      <a:r>
                        <a:rPr lang="en-US" altLang="ja-JP" sz="1100" b="1" dirty="0" smtClean="0">
                          <a:solidFill>
                            <a:srgbClr val="7F7F7F"/>
                          </a:solidFill>
                          <a:latin typeface="Helvetica"/>
                          <a:cs typeface="Helvetica"/>
                        </a:rPr>
                        <a:t>14</a:t>
                      </a:r>
                    </a:p>
                    <a:p>
                      <a:pPr algn="r"/>
                      <a:r>
                        <a:rPr lang="en-US" altLang="ja-JP" sz="1100" b="1" dirty="0" smtClean="0">
                          <a:solidFill>
                            <a:srgbClr val="7F7F7F"/>
                          </a:solidFill>
                          <a:latin typeface="Helvetica"/>
                          <a:cs typeface="Helvetica"/>
                        </a:rPr>
                        <a:t>90</a:t>
                      </a:r>
                    </a:p>
                    <a:p>
                      <a:pPr algn="r"/>
                      <a:r>
                        <a:rPr lang="en-US" altLang="ja-JP" sz="1100" b="1" dirty="0" smtClean="0">
                          <a:solidFill>
                            <a:srgbClr val="7F7F7F"/>
                          </a:solidFill>
                          <a:latin typeface="Helvetica"/>
                          <a:cs typeface="Helvetica"/>
                        </a:rPr>
                        <a:t>(x)</a:t>
                      </a:r>
                      <a:endParaRPr lang="ja-JP" altLang="en-US" sz="1100" b="1" dirty="0">
                        <a:solidFill>
                          <a:srgbClr val="7F7F7F"/>
                        </a:solidFill>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121</a:t>
                      </a:r>
                      <a:r>
                        <a:rPr lang="en-US" altLang="ja-JP" sz="1100" b="1" u="sng" dirty="0" smtClean="0">
                          <a:latin typeface="Helvetica"/>
                          <a:cs typeface="Helvetica"/>
                        </a:rPr>
                        <a:t> (+x)</a:t>
                      </a:r>
                    </a:p>
                    <a:p>
                      <a:pPr algn="r"/>
                      <a:r>
                        <a:rPr lang="en-US" altLang="ja-JP" sz="1100" b="1" dirty="0" smtClean="0">
                          <a:solidFill>
                            <a:srgbClr val="7F7F7F"/>
                          </a:solidFill>
                          <a:latin typeface="Helvetica"/>
                          <a:cs typeface="Helvetica"/>
                        </a:rPr>
                        <a:t>16</a:t>
                      </a:r>
                    </a:p>
                    <a:p>
                      <a:pPr algn="r"/>
                      <a:r>
                        <a:rPr lang="en-US" altLang="ja-JP" sz="1100" b="1" dirty="0" smtClean="0">
                          <a:solidFill>
                            <a:srgbClr val="7F7F7F"/>
                          </a:solidFill>
                          <a:latin typeface="Helvetica"/>
                          <a:cs typeface="Helvetica"/>
                        </a:rPr>
                        <a:t>105</a:t>
                      </a:r>
                    </a:p>
                    <a:p>
                      <a:pPr algn="r"/>
                      <a:r>
                        <a:rPr lang="en-US" altLang="ja-JP" sz="1100" b="1" dirty="0" smtClean="0">
                          <a:solidFill>
                            <a:srgbClr val="7F7F7F"/>
                          </a:solidFill>
                          <a:latin typeface="Helvetica"/>
                          <a:cs typeface="Helvetica"/>
                        </a:rPr>
                        <a:t>(x)</a:t>
                      </a:r>
                      <a:endParaRPr lang="ja-JP" altLang="en-US" sz="1100" b="1" dirty="0">
                        <a:solidFill>
                          <a:srgbClr val="7F7F7F"/>
                        </a:solidFill>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380</a:t>
                      </a:r>
                      <a:r>
                        <a:rPr lang="en-US" altLang="ja-JP" sz="1100" b="1" u="sng" dirty="0" smtClean="0">
                          <a:latin typeface="Helvetica"/>
                          <a:cs typeface="Helvetica"/>
                        </a:rPr>
                        <a:t> (+x)</a:t>
                      </a:r>
                    </a:p>
                    <a:p>
                      <a:pPr algn="r"/>
                      <a:r>
                        <a:rPr lang="en-US" altLang="ja-JP" sz="1100" b="1" dirty="0" smtClean="0">
                          <a:solidFill>
                            <a:srgbClr val="7F7F7F"/>
                          </a:solidFill>
                          <a:latin typeface="Helvetica"/>
                          <a:cs typeface="Helvetica"/>
                        </a:rPr>
                        <a:t>50</a:t>
                      </a:r>
                    </a:p>
                    <a:p>
                      <a:pPr algn="r"/>
                      <a:r>
                        <a:rPr lang="en-US" altLang="ja-JP" sz="1100" b="1" dirty="0" smtClean="0">
                          <a:solidFill>
                            <a:srgbClr val="7F7F7F"/>
                          </a:solidFill>
                          <a:latin typeface="Helvetica"/>
                          <a:cs typeface="Helvetica"/>
                        </a:rPr>
                        <a:t>330</a:t>
                      </a:r>
                    </a:p>
                    <a:p>
                      <a:pPr algn="r"/>
                      <a:r>
                        <a:rPr lang="en-US" altLang="ja-JP" sz="1100" b="1" dirty="0" smtClean="0">
                          <a:solidFill>
                            <a:srgbClr val="7F7F7F"/>
                          </a:solidFill>
                          <a:latin typeface="Helvetica"/>
                          <a:cs typeface="Helvetica"/>
                        </a:rPr>
                        <a:t>(x)</a:t>
                      </a:r>
                    </a:p>
                  </a:txBody>
                  <a:tcPr/>
                </a:tc>
              </a:tr>
              <a:tr h="0">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dirty="0" smtClean="0">
                          <a:latin typeface="Helvetica"/>
                          <a:cs typeface="Helvetica"/>
                        </a:rPr>
                        <a:t>Const.</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solidFill>
                            <a:srgbClr val="3366FF"/>
                          </a:solidFill>
                          <a:latin typeface="Helvetica"/>
                          <a:cs typeface="Helvetica"/>
                        </a:rPr>
                        <a:t>410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922</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1208</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1350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1589</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1480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1374</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1106</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679</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10,118</a:t>
                      </a:r>
                      <a:endParaRPr lang="ja-JP" altLang="en-US" sz="1100" b="1" dirty="0">
                        <a:solidFill>
                          <a:srgbClr val="3366FF"/>
                        </a:solidFill>
                        <a:latin typeface="Helvetica"/>
                        <a:cs typeface="Helvetica"/>
                      </a:endParaRPr>
                    </a:p>
                  </a:txBody>
                  <a:tcPr/>
                </a:tc>
              </a:tr>
              <a:tr h="370840">
                <a:tc>
                  <a:txBody>
                    <a:bodyPr/>
                    <a:lstStyle/>
                    <a:p>
                      <a:r>
                        <a:rPr lang="en-US" altLang="ja-JP" sz="1100" b="0" dirty="0" smtClean="0">
                          <a:latin typeface="Helvetica"/>
                          <a:cs typeface="Helvetica"/>
                        </a:rPr>
                        <a:t>Install.</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80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768</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1140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683</a:t>
                      </a:r>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522</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3,353</a:t>
                      </a:r>
                      <a:endParaRPr lang="ja-JP" altLang="en-US" sz="1100" b="1" dirty="0">
                        <a:latin typeface="Helvetica"/>
                        <a:cs typeface="Helvetica"/>
                      </a:endParaRPr>
                    </a:p>
                  </a:txBody>
                  <a:tcPr/>
                </a:tc>
              </a:tr>
              <a:tr h="370840">
                <a:tc>
                  <a:txBody>
                    <a:bodyPr/>
                    <a:lstStyle/>
                    <a:p>
                      <a:r>
                        <a:rPr lang="en-US" altLang="ja-JP" sz="1100" b="0" dirty="0" smtClean="0">
                          <a:solidFill>
                            <a:srgbClr val="008000"/>
                          </a:solidFill>
                          <a:latin typeface="Helvetica"/>
                          <a:cs typeface="Helvetica"/>
                        </a:rPr>
                        <a:t>Sum</a:t>
                      </a:r>
                      <a:endParaRPr lang="ja-JP" altLang="en-US" sz="1100" b="0" dirty="0">
                        <a:solidFill>
                          <a:srgbClr val="008000"/>
                        </a:solidFill>
                        <a:latin typeface="Helvetica"/>
                        <a:cs typeface="Helvetica"/>
                      </a:endParaRPr>
                    </a:p>
                  </a:txBody>
                  <a:tcPr/>
                </a:tc>
                <a:tc>
                  <a:txBody>
                    <a:bodyPr/>
                    <a:lstStyle/>
                    <a:p>
                      <a:pPr algn="r"/>
                      <a:endParaRPr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410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922</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1288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1430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1669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2248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2514</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1789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1201</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13,471</a:t>
                      </a:r>
                      <a:endParaRPr lang="ja-JP" altLang="en-US" sz="1100" b="1" dirty="0">
                        <a:solidFill>
                          <a:srgbClr val="008000"/>
                        </a:solidFill>
                        <a:latin typeface="Helvetica"/>
                        <a:cs typeface="Helvetica"/>
                      </a:endParaRPr>
                    </a:p>
                  </a:txBody>
                  <a:tcPr/>
                </a:tc>
              </a:tr>
              <a:tr h="169333">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169333">
                <a:tc gridSpan="15">
                  <a:txBody>
                    <a:bodyPr/>
                    <a:lstStyle/>
                    <a:p>
                      <a:r>
                        <a:rPr lang="ja-JP" altLang="en-US" sz="1200" b="0" dirty="0" smtClean="0">
                          <a:latin typeface="Helvetica"/>
                          <a:cs typeface="Helvetica"/>
                        </a:rPr>
                        <a:t>注）準備期間に必要となる人材：施設、加速器装置、管理運営</a:t>
                      </a:r>
                      <a:endParaRPr lang="en-US" altLang="ja-JP" sz="1200" b="0" dirty="0" smtClean="0">
                        <a:latin typeface="Helvetica"/>
                        <a:cs typeface="Helvetica"/>
                      </a:endParaRPr>
                    </a:p>
                    <a:p>
                      <a:pPr marL="171450" indent="-171450">
                        <a:buFontTx/>
                        <a:buChar char="-"/>
                      </a:pPr>
                      <a:r>
                        <a:rPr lang="ja-JP" altLang="en-US" sz="1200" b="0" dirty="0" smtClean="0">
                          <a:latin typeface="Helvetica"/>
                          <a:cs typeface="Helvetica"/>
                        </a:rPr>
                        <a:t>準備期間初年度には、このうちの</a:t>
                      </a:r>
                      <a:r>
                        <a:rPr lang="en-US" altLang="ja-JP" sz="1200" b="0" dirty="0" smtClean="0">
                          <a:latin typeface="Helvetica"/>
                          <a:cs typeface="Helvetica"/>
                        </a:rPr>
                        <a:t>~ 80% </a:t>
                      </a:r>
                      <a:r>
                        <a:rPr lang="ja-JP" altLang="en-US" sz="1200" b="0" dirty="0" smtClean="0">
                          <a:latin typeface="Helvetica"/>
                          <a:cs typeface="Helvetica"/>
                        </a:rPr>
                        <a:t>の人材は、既存の技術開発（</a:t>
                      </a:r>
                      <a:r>
                        <a:rPr lang="en-US" altLang="ja-JP" sz="1200" b="0" dirty="0" smtClean="0">
                          <a:latin typeface="Helvetica"/>
                          <a:cs typeface="Helvetica"/>
                        </a:rPr>
                        <a:t>KEK-STF, ATF,</a:t>
                      </a:r>
                      <a:r>
                        <a:rPr lang="en-US" altLang="ja-JP" sz="1200" b="0" baseline="0" dirty="0" smtClean="0">
                          <a:latin typeface="Helvetica"/>
                          <a:cs typeface="Helvetica"/>
                        </a:rPr>
                        <a:t> </a:t>
                      </a:r>
                      <a:r>
                        <a:rPr lang="ja-JP" altLang="en-US" sz="1200" b="0" baseline="0" dirty="0" smtClean="0">
                          <a:latin typeface="Helvetica"/>
                          <a:cs typeface="Helvetica"/>
                        </a:rPr>
                        <a:t>国際協力）従事者の活用、移行により充足。</a:t>
                      </a:r>
                      <a:endParaRPr lang="en-US" altLang="ja-JP" sz="1200" b="0" baseline="0" dirty="0" smtClean="0">
                        <a:latin typeface="Helvetica"/>
                        <a:cs typeface="Helvetica"/>
                      </a:endParaRPr>
                    </a:p>
                    <a:p>
                      <a:pPr marL="171450" indent="-171450">
                        <a:buFontTx/>
                        <a:buChar char="-"/>
                      </a:pPr>
                      <a:r>
                        <a:rPr lang="ja-JP" altLang="en-US" sz="1200" b="0" baseline="0" dirty="0" smtClean="0">
                          <a:latin typeface="Helvetica"/>
                          <a:cs typeface="Helvetica"/>
                        </a:rPr>
                        <a:t>準備期間の</a:t>
                      </a:r>
                      <a:r>
                        <a:rPr lang="en-US" altLang="ja-JP" sz="1200" b="0" baseline="0" dirty="0" smtClean="0">
                          <a:latin typeface="Helvetica"/>
                          <a:cs typeface="Helvetica"/>
                        </a:rPr>
                        <a:t>4</a:t>
                      </a:r>
                      <a:r>
                        <a:rPr lang="ja-JP" altLang="en-US" sz="1200" b="0" baseline="0" dirty="0" smtClean="0">
                          <a:latin typeface="Helvetica"/>
                          <a:cs typeface="Helvetica"/>
                        </a:rPr>
                        <a:t>年間で、段階的に人材を充足し、準備作業を通して、人材の育成を計る。施設を含む加速器建設に必要な技術的な人材に対して</a:t>
                      </a:r>
                      <a:r>
                        <a:rPr lang="en-US" altLang="ja-JP" sz="1200" b="0" baseline="0" dirty="0" smtClean="0">
                          <a:latin typeface="Helvetica"/>
                          <a:cs typeface="Helvetica"/>
                        </a:rPr>
                        <a:t>4~5</a:t>
                      </a:r>
                      <a:r>
                        <a:rPr lang="ja-JP" altLang="en-US" sz="1200" b="0" baseline="0" dirty="0" smtClean="0">
                          <a:latin typeface="Helvetica"/>
                          <a:cs typeface="Helvetica"/>
                        </a:rPr>
                        <a:t>％の人材を育成し、建設期の各グループにおける先導的人材を確保する。特に、日本におけるハブラボ機能の実証するためには、現在の</a:t>
                      </a:r>
                      <a:r>
                        <a:rPr lang="en-US" altLang="ja-JP" sz="1200" b="0" baseline="0" dirty="0" smtClean="0">
                          <a:latin typeface="Helvetica"/>
                          <a:cs typeface="Helvetica"/>
                        </a:rPr>
                        <a:t>1.5~2</a:t>
                      </a:r>
                      <a:r>
                        <a:rPr lang="ja-JP" altLang="en-US" sz="1200" b="0" baseline="0" dirty="0" smtClean="0">
                          <a:latin typeface="Helvetica"/>
                          <a:cs typeface="Helvetica"/>
                        </a:rPr>
                        <a:t>倍に人材増強を計ることが必要である。</a:t>
                      </a:r>
                      <a:endParaRPr lang="en-US" altLang="ja-JP" sz="1200" b="0" baseline="0" dirty="0" smtClean="0">
                        <a:latin typeface="Helvetica"/>
                        <a:cs typeface="Helvetica"/>
                      </a:endParaRPr>
                    </a:p>
                    <a:p>
                      <a:pPr marL="171450" indent="-171450">
                        <a:buFontTx/>
                        <a:buChar char="-"/>
                      </a:pPr>
                      <a:r>
                        <a:rPr lang="ja-JP" altLang="en-US" sz="1200" b="0" baseline="0" dirty="0" smtClean="0">
                          <a:latin typeface="Helvetica"/>
                          <a:cs typeface="Helvetica"/>
                        </a:rPr>
                        <a:t>準備期間における外国からの貢献は、</a:t>
                      </a:r>
                      <a:r>
                        <a:rPr lang="en-US" altLang="ja-JP" sz="1200" b="0" baseline="0" dirty="0" smtClean="0">
                          <a:latin typeface="Helvetica"/>
                          <a:cs typeface="Helvetica"/>
                        </a:rPr>
                        <a:t>ILC </a:t>
                      </a:r>
                      <a:r>
                        <a:rPr lang="ja-JP" altLang="en-US" sz="1200" b="0" baseline="0" dirty="0" smtClean="0">
                          <a:latin typeface="Helvetica"/>
                          <a:cs typeface="Helvetica"/>
                        </a:rPr>
                        <a:t>関連の国際協力の枠組みで実働のある国際的人材</a:t>
                      </a:r>
                      <a:r>
                        <a:rPr lang="en-US" altLang="ja-JP" sz="1200" b="0" baseline="0" dirty="0" smtClean="0">
                          <a:latin typeface="Helvetica"/>
                          <a:cs typeface="Helvetica"/>
                        </a:rPr>
                        <a:t>(</a:t>
                      </a:r>
                      <a:r>
                        <a:rPr lang="ja-JP" altLang="en-US" sz="1200" b="0" baseline="0" dirty="0" smtClean="0">
                          <a:latin typeface="Helvetica"/>
                          <a:cs typeface="Helvetica"/>
                        </a:rPr>
                        <a:t>約</a:t>
                      </a:r>
                      <a:r>
                        <a:rPr lang="en-US" altLang="ja-JP" sz="1200" b="0" baseline="0" dirty="0" smtClean="0">
                          <a:latin typeface="Helvetica"/>
                          <a:cs typeface="Helvetica"/>
                        </a:rPr>
                        <a:t>150</a:t>
                      </a:r>
                      <a:r>
                        <a:rPr lang="ja-JP" altLang="en-US" sz="1200" b="0" baseline="0" dirty="0" smtClean="0">
                          <a:latin typeface="Helvetica"/>
                          <a:cs typeface="Helvetica"/>
                        </a:rPr>
                        <a:t>名）の</a:t>
                      </a:r>
                      <a:r>
                        <a:rPr lang="en-US" altLang="ja-JP" sz="1200" b="0" baseline="0" dirty="0" smtClean="0">
                          <a:latin typeface="Helvetica"/>
                          <a:cs typeface="Helvetica"/>
                        </a:rPr>
                        <a:t>5 ~ 20 % </a:t>
                      </a:r>
                      <a:r>
                        <a:rPr lang="ja-JP" altLang="en-US" sz="1200" b="0" baseline="0" dirty="0" smtClean="0">
                          <a:latin typeface="Helvetica"/>
                          <a:cs typeface="Helvetica"/>
                        </a:rPr>
                        <a:t>の範囲で段階的に貢献が得られるものと想定。</a:t>
                      </a:r>
                      <a:endParaRPr lang="en-US" altLang="ja-JP" sz="1200" b="0" baseline="0" dirty="0" smtClean="0">
                        <a:latin typeface="Helvetica"/>
                        <a:cs typeface="Helvetica"/>
                      </a:endParaRPr>
                    </a:p>
                    <a:p>
                      <a:pPr marL="171450" indent="-171450">
                        <a:buFontTx/>
                        <a:buChar char="-"/>
                      </a:pPr>
                      <a:r>
                        <a:rPr lang="ja-JP" altLang="en-US" sz="1200" b="0" dirty="0" smtClean="0">
                          <a:latin typeface="Helvetica"/>
                          <a:cs typeface="Helvetica"/>
                        </a:rPr>
                        <a:t>準備期間に、日本が所掌する人材比率は、施設は</a:t>
                      </a:r>
                      <a:r>
                        <a:rPr lang="en-US" altLang="ja-JP" sz="1200" b="0" dirty="0" smtClean="0">
                          <a:latin typeface="Helvetica"/>
                          <a:cs typeface="Helvetica"/>
                        </a:rPr>
                        <a:t>~</a:t>
                      </a:r>
                      <a:r>
                        <a:rPr lang="en-US" altLang="ja-JP" sz="1200" b="0" baseline="0" dirty="0" smtClean="0">
                          <a:latin typeface="Helvetica"/>
                          <a:cs typeface="Helvetica"/>
                        </a:rPr>
                        <a:t> </a:t>
                      </a:r>
                      <a:r>
                        <a:rPr lang="en-US" altLang="ja-JP" sz="1200" b="0" dirty="0" smtClean="0">
                          <a:latin typeface="Helvetica"/>
                          <a:cs typeface="Helvetica"/>
                        </a:rPr>
                        <a:t>90%</a:t>
                      </a:r>
                      <a:r>
                        <a:rPr lang="ja-JP" altLang="en-US" sz="1200" b="0" dirty="0" smtClean="0">
                          <a:latin typeface="Helvetica"/>
                          <a:cs typeface="Helvetica"/>
                        </a:rPr>
                        <a:t>以上</a:t>
                      </a:r>
                      <a:r>
                        <a:rPr lang="en-US" altLang="ja-JP" sz="1200" b="0" dirty="0" smtClean="0">
                          <a:latin typeface="Helvetica"/>
                          <a:cs typeface="Helvetica"/>
                        </a:rPr>
                        <a:t>,</a:t>
                      </a:r>
                      <a:r>
                        <a:rPr lang="ja-JP" altLang="en-US" sz="1200" b="0" dirty="0" smtClean="0">
                          <a:latin typeface="Helvetica"/>
                          <a:cs typeface="Helvetica"/>
                        </a:rPr>
                        <a:t>　加速器装置は、</a:t>
                      </a:r>
                      <a:r>
                        <a:rPr lang="en-US" altLang="ja-JP" sz="1200" b="0" dirty="0" smtClean="0">
                          <a:latin typeface="Helvetica"/>
                          <a:cs typeface="Helvetica"/>
                        </a:rPr>
                        <a:t>60~70 % </a:t>
                      </a:r>
                      <a:r>
                        <a:rPr lang="ja-JP" altLang="en-US" sz="1200" b="0" dirty="0" smtClean="0">
                          <a:latin typeface="Helvetica"/>
                          <a:cs typeface="Helvetica"/>
                        </a:rPr>
                        <a:t>を想定し、そのうち約</a:t>
                      </a:r>
                      <a:r>
                        <a:rPr lang="en-US" altLang="ja-JP" sz="1200" b="0" dirty="0" smtClean="0">
                          <a:latin typeface="Helvetica"/>
                          <a:cs typeface="Helvetica"/>
                        </a:rPr>
                        <a:t>40 ~ 50% </a:t>
                      </a:r>
                      <a:r>
                        <a:rPr lang="ja-JP" altLang="en-US" sz="1200" b="0" dirty="0" smtClean="0">
                          <a:latin typeface="Helvetica"/>
                          <a:cs typeface="Helvetica"/>
                        </a:rPr>
                        <a:t>は業務委託による補助を想定する（業務委託を含めた人材の育成を計る）。</a:t>
                      </a:r>
                      <a:r>
                        <a:rPr lang="en-US" altLang="ja-JP" sz="1200" b="0" dirty="0" smtClean="0">
                          <a:latin typeface="Helvetica"/>
                          <a:cs typeface="Helvetica"/>
                        </a:rPr>
                        <a:t> </a:t>
                      </a:r>
                    </a:p>
                    <a:p>
                      <a:endParaRPr lang="ja-JP" altLang="en-US" sz="900" b="0"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13</a:t>
            </a:fld>
            <a:endParaRPr lang="ja-JP" altLang="en-US">
              <a:solidFill>
                <a:prstClr val="black">
                  <a:tint val="75000"/>
                </a:prstClr>
              </a:solidFill>
              <a:latin typeface="Calibri"/>
              <a:ea typeface="ＭＳ Ｐゴシック"/>
            </a:endParaRPr>
          </a:p>
        </p:txBody>
      </p:sp>
      <p:graphicFrame>
        <p:nvGraphicFramePr>
          <p:cNvPr id="8" name="グラフ 7"/>
          <p:cNvGraphicFramePr>
            <a:graphicFrameLocks/>
          </p:cNvGraphicFramePr>
          <p:nvPr>
            <p:extLst>
              <p:ext uri="{D42A27DB-BD31-4B8C-83A1-F6EECF244321}">
                <p14:modId xmlns:p14="http://schemas.microsoft.com/office/powerpoint/2010/main" val="995750280"/>
              </p:ext>
            </p:extLst>
          </p:nvPr>
        </p:nvGraphicFramePr>
        <p:xfrm>
          <a:off x="1197227" y="3771736"/>
          <a:ext cx="7182188" cy="299866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198663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0095" y="172443"/>
            <a:ext cx="8889768" cy="1143000"/>
          </a:xfrm>
        </p:spPr>
        <p:txBody>
          <a:bodyPr>
            <a:normAutofit/>
          </a:bodyPr>
          <a:lstStyle/>
          <a:p>
            <a:r>
              <a:rPr kumimoji="1" lang="en-US" altLang="ja-JP" sz="2700" b="1" dirty="0" smtClean="0"/>
              <a:t>ILC </a:t>
            </a:r>
            <a:r>
              <a:rPr kumimoji="1" lang="ja-JP" altLang="en-US" sz="2700" b="1" dirty="0" smtClean="0"/>
              <a:t>加速器</a:t>
            </a:r>
            <a:r>
              <a:rPr kumimoji="1" lang="ja-JP" altLang="en-US" sz="2700" b="1" dirty="0" smtClean="0"/>
              <a:t>建設</a:t>
            </a:r>
            <a:r>
              <a:rPr lang="ja-JP" altLang="en-US" sz="2700" b="1" dirty="0" smtClean="0"/>
              <a:t>・</a:t>
            </a:r>
            <a:r>
              <a:rPr kumimoji="1" lang="ja-JP" altLang="en-US" sz="2700" b="1" dirty="0" smtClean="0"/>
              <a:t>研究所</a:t>
            </a:r>
            <a:r>
              <a:rPr kumimoji="1" lang="ja-JP" altLang="en-US" sz="2700" b="1" dirty="0" smtClean="0"/>
              <a:t>人材</a:t>
            </a:r>
            <a:r>
              <a:rPr kumimoji="1" lang="ja-JP" altLang="en-US" sz="2700" b="1" dirty="0" smtClean="0"/>
              <a:t>構想</a:t>
            </a:r>
            <a:r>
              <a:rPr kumimoji="1" lang="en-US" altLang="ja-JP" sz="2700" b="1" dirty="0" smtClean="0"/>
              <a:t> (</a:t>
            </a:r>
            <a:r>
              <a:rPr kumimoji="1" lang="ja-JP" altLang="en-US" sz="2700" b="1" dirty="0" smtClean="0"/>
              <a:t>管理事務人材数含む</a:t>
            </a:r>
            <a:r>
              <a:rPr kumimoji="1" lang="en-US" altLang="ja-JP" sz="2700" b="1" dirty="0" smtClean="0"/>
              <a:t>)</a:t>
            </a:r>
            <a:r>
              <a:rPr lang="en-US" altLang="ja-JP" sz="2700" b="1" dirty="0"/>
              <a:t> </a:t>
            </a:r>
            <a:r>
              <a:rPr kumimoji="1" lang="en-US" altLang="ja-JP" sz="2700" b="1" dirty="0" smtClean="0"/>
              <a:t>(2) </a:t>
            </a:r>
            <a:br>
              <a:rPr kumimoji="1" lang="en-US" altLang="ja-JP" sz="2700" b="1" dirty="0" smtClean="0"/>
            </a:br>
            <a:r>
              <a:rPr lang="en-US" altLang="ja-JP" sz="2200" dirty="0" smtClean="0">
                <a:solidFill>
                  <a:srgbClr val="7F7F7F"/>
                </a:solidFill>
              </a:rPr>
              <a:t>[</a:t>
            </a:r>
            <a:r>
              <a:rPr lang="en-US" altLang="ja-JP" sz="2200" dirty="0">
                <a:solidFill>
                  <a:srgbClr val="7F7F7F"/>
                </a:solidFill>
              </a:rPr>
              <a:t>A HR proposal for the ILC preparation, linked to the </a:t>
            </a:r>
            <a:r>
              <a:rPr lang="en-US" altLang="ja-JP" sz="2200" dirty="0" smtClean="0">
                <a:solidFill>
                  <a:srgbClr val="7F7F7F"/>
                </a:solidFill>
              </a:rPr>
              <a:t>construction </a:t>
            </a:r>
            <a:r>
              <a:rPr lang="ja-JP" altLang="en-US" sz="2200" dirty="0">
                <a:solidFill>
                  <a:srgbClr val="7F7F7F"/>
                </a:solidFill>
              </a:rPr>
              <a:t>（</a:t>
            </a:r>
            <a:r>
              <a:rPr lang="en-US" altLang="ja-JP" sz="2200" dirty="0">
                <a:solidFill>
                  <a:srgbClr val="7F7F7F"/>
                </a:solidFill>
              </a:rPr>
              <a:t>FTE) ]</a:t>
            </a:r>
            <a:endParaRPr kumimoji="1" lang="ja-JP" altLang="en-US" sz="2200" dirty="0">
              <a:solidFill>
                <a:srgbClr val="3366FF"/>
              </a:solidFill>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2663237089"/>
              </p:ext>
            </p:extLst>
          </p:nvPr>
        </p:nvGraphicFramePr>
        <p:xfrm>
          <a:off x="130095" y="1417638"/>
          <a:ext cx="8889768" cy="5267960"/>
        </p:xfrm>
        <a:graphic>
          <a:graphicData uri="http://schemas.openxmlformats.org/drawingml/2006/table">
            <a:tbl>
              <a:tblPr firstRow="1" bandRow="1">
                <a:tableStyleId>{5C22544A-7EE6-4342-B048-85BDC9FD1C3A}</a:tableStyleId>
              </a:tblPr>
              <a:tblGrid>
                <a:gridCol w="602111"/>
                <a:gridCol w="709325"/>
                <a:gridCol w="743648"/>
                <a:gridCol w="800850"/>
                <a:gridCol w="718837"/>
                <a:gridCol w="439236"/>
                <a:gridCol w="415345"/>
                <a:gridCol w="533739"/>
                <a:gridCol w="525855"/>
                <a:gridCol w="529797"/>
                <a:gridCol w="529797"/>
                <a:gridCol w="529797"/>
                <a:gridCol w="540394"/>
                <a:gridCol w="568582"/>
                <a:gridCol w="702455"/>
              </a:tblGrid>
              <a:tr h="370840">
                <a:tc>
                  <a:txBody>
                    <a:bodyPr/>
                    <a:lstStyle/>
                    <a:p>
                      <a:r>
                        <a:rPr lang="en-US" altLang="ja-JP" sz="1100" b="0" dirty="0" smtClean="0">
                          <a:solidFill>
                            <a:schemeClr val="bg1"/>
                          </a:solidFill>
                          <a:latin typeface="Helvetica"/>
                          <a:cs typeface="Helvetica"/>
                        </a:rPr>
                        <a:t>Stage</a:t>
                      </a:r>
                      <a:endParaRPr lang="ja-JP" altLang="en-US" sz="1100" b="0" dirty="0">
                        <a:solidFill>
                          <a:schemeClr val="bg1"/>
                        </a:solidFill>
                        <a:latin typeface="Helvetica"/>
                        <a:cs typeface="Helvetica"/>
                      </a:endParaRPr>
                    </a:p>
                  </a:txBody>
                  <a:tcPr/>
                </a:tc>
                <a:tc gridSpan="4">
                  <a:txBody>
                    <a:bodyPr/>
                    <a:lstStyle/>
                    <a:p>
                      <a:pPr algn="ctr"/>
                      <a:r>
                        <a:rPr lang="en-US" altLang="ja-JP" sz="1600" b="1" dirty="0" smtClean="0">
                          <a:solidFill>
                            <a:schemeClr val="bg1"/>
                          </a:solidFill>
                          <a:latin typeface="Helvetica"/>
                          <a:cs typeface="Helvetica"/>
                        </a:rPr>
                        <a:t>Preparation</a:t>
                      </a:r>
                      <a:endParaRPr lang="ja-JP" altLang="en-US" sz="1600" b="1" dirty="0">
                        <a:solidFill>
                          <a:schemeClr val="bg1"/>
                        </a:solidFill>
                        <a:latin typeface="Helvetica"/>
                        <a:cs typeface="Helvetica"/>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1600" b="1" dirty="0" smtClean="0">
                          <a:solidFill>
                            <a:schemeClr val="bg1"/>
                          </a:solidFill>
                          <a:latin typeface="Helvetica"/>
                          <a:cs typeface="Helvetica"/>
                        </a:rPr>
                        <a:t>Construction</a:t>
                      </a:r>
                      <a:endParaRPr lang="ja-JP" altLang="en-US" sz="1600" b="1" dirty="0">
                        <a:solidFill>
                          <a:schemeClr val="bg1"/>
                        </a:solidFill>
                        <a:latin typeface="Helvetica"/>
                        <a:cs typeface="Helvetica"/>
                      </a:endParaRPr>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a:txBody>
                    <a:bodyPr/>
                    <a:lstStyle/>
                    <a:p>
                      <a:pPr algn="ctr"/>
                      <a:r>
                        <a:rPr lang="en-US" altLang="ja-JP" sz="1100" b="1" dirty="0" smtClean="0">
                          <a:latin typeface="Helvetica"/>
                          <a:cs typeface="Helvetica"/>
                        </a:rPr>
                        <a:t>Sum</a:t>
                      </a:r>
                      <a:endParaRPr lang="ja-JP" altLang="en-US" sz="1100" b="1" dirty="0">
                        <a:latin typeface="Helvetica"/>
                        <a:cs typeface="Helvetica"/>
                      </a:endParaRPr>
                    </a:p>
                  </a:txBody>
                  <a:tcPr>
                    <a:solidFill>
                      <a:srgbClr val="FF6600"/>
                    </a:solidFill>
                  </a:tcPr>
                </a:tc>
              </a:tr>
              <a:tr h="370840">
                <a:tc>
                  <a:txBody>
                    <a:bodyPr/>
                    <a:lstStyle/>
                    <a:p>
                      <a:pPr algn="ctr"/>
                      <a:endParaRPr lang="ja-JP" altLang="en-US" sz="1100" b="0"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5</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6</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7</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8</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9</a:t>
                      </a:r>
                      <a:endParaRPr lang="ja-JP" altLang="en-US" sz="1100" b="1" dirty="0">
                        <a:latin typeface="Helvetica"/>
                        <a:cs typeface="Helvetica"/>
                      </a:endParaRPr>
                    </a:p>
                  </a:txBody>
                  <a:tcPr>
                    <a:solidFill>
                      <a:schemeClr val="bg1">
                        <a:lumMod val="75000"/>
                      </a:schemeClr>
                    </a:solidFill>
                  </a:tcPr>
                </a:tc>
                <a:tc>
                  <a:txBody>
                    <a:bodyPr/>
                    <a:lstStyle/>
                    <a:p>
                      <a:pPr algn="r"/>
                      <a:endParaRPr lang="ja-JP" altLang="en-US" sz="1100" b="1" dirty="0">
                        <a:latin typeface="Helvetica"/>
                        <a:cs typeface="Helvetica"/>
                      </a:endParaRPr>
                    </a:p>
                  </a:txBody>
                  <a:tcPr>
                    <a:solidFill>
                      <a:schemeClr val="bg1">
                        <a:lumMod val="75000"/>
                      </a:schemeClr>
                    </a:solidFill>
                  </a:tcPr>
                </a:tc>
              </a:tr>
              <a:tr h="241244">
                <a:tc>
                  <a:txBody>
                    <a:bodyPr/>
                    <a:lstStyle/>
                    <a:p>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u="sng" dirty="0" smtClean="0">
                          <a:latin typeface="Helvetica"/>
                          <a:cs typeface="Helvetica"/>
                        </a:rPr>
                        <a:t>Prep.</a:t>
                      </a:r>
                      <a:r>
                        <a:rPr lang="en-US" altLang="ja-JP" sz="1100" b="0" u="sng" baseline="0" dirty="0" smtClean="0">
                          <a:latin typeface="Helvetica"/>
                          <a:cs typeface="Helvetica"/>
                        </a:rPr>
                        <a:t> </a:t>
                      </a:r>
                    </a:p>
                    <a:p>
                      <a:r>
                        <a:rPr lang="en-US" altLang="ja-JP" sz="1100" b="0" baseline="0" dirty="0" smtClean="0">
                          <a:latin typeface="Helvetica"/>
                          <a:cs typeface="Helvetica"/>
                        </a:rPr>
                        <a:t> </a:t>
                      </a:r>
                      <a:r>
                        <a:rPr lang="en-US" altLang="ja-JP" sz="1100" b="0" baseline="0" dirty="0" smtClean="0">
                          <a:solidFill>
                            <a:schemeClr val="bg1">
                              <a:lumMod val="50000"/>
                            </a:schemeClr>
                          </a:solidFill>
                          <a:latin typeface="Helvetica"/>
                          <a:cs typeface="Helvetica"/>
                        </a:rPr>
                        <a:t>CFS</a:t>
                      </a: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Acc</a:t>
                      </a:r>
                      <a:r>
                        <a:rPr lang="en-US" altLang="ja-JP" sz="1100" b="0" baseline="0" dirty="0" smtClean="0">
                          <a:solidFill>
                            <a:schemeClr val="bg1">
                              <a:lumMod val="50000"/>
                            </a:schemeClr>
                          </a:solidFill>
                          <a:latin typeface="Helvetica"/>
                          <a:cs typeface="Helvetica"/>
                        </a:rPr>
                        <a:t> </a:t>
                      </a: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Adm</a:t>
                      </a:r>
                      <a:r>
                        <a:rPr lang="en-US" altLang="ja-JP" sz="1100" b="0" baseline="0" dirty="0" smtClean="0">
                          <a:solidFill>
                            <a:schemeClr val="bg1">
                              <a:lumMod val="50000"/>
                            </a:schemeClr>
                          </a:solidFill>
                          <a:latin typeface="Helvetica"/>
                          <a:cs typeface="Helvetica"/>
                        </a:rPr>
                        <a:t> </a:t>
                      </a:r>
                    </a:p>
                  </a:txBody>
                  <a:tcPr/>
                </a:tc>
                <a:tc>
                  <a:txBody>
                    <a:bodyPr/>
                    <a:lstStyle/>
                    <a:p>
                      <a:pPr algn="r"/>
                      <a:r>
                        <a:rPr lang="en-US" altLang="ja-JP" sz="1100" b="1" u="sng" dirty="0" smtClean="0">
                          <a:solidFill>
                            <a:srgbClr val="FF0000"/>
                          </a:solidFill>
                          <a:latin typeface="Helvetica"/>
                          <a:cs typeface="Helvetica"/>
                        </a:rPr>
                        <a:t>77</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9</a:t>
                      </a:r>
                    </a:p>
                    <a:p>
                      <a:pPr algn="r"/>
                      <a:r>
                        <a:rPr lang="en-US" altLang="ja-JP" sz="1100" b="1" dirty="0" smtClean="0">
                          <a:solidFill>
                            <a:srgbClr val="7F7F7F"/>
                          </a:solidFill>
                          <a:latin typeface="Helvetica"/>
                          <a:cs typeface="Helvetica"/>
                        </a:rPr>
                        <a:t>60</a:t>
                      </a:r>
                    </a:p>
                    <a:p>
                      <a:pPr algn="r"/>
                      <a:r>
                        <a:rPr lang="en-US" altLang="ja-JP" sz="1100" b="1" dirty="0" smtClean="0">
                          <a:solidFill>
                            <a:srgbClr val="660066"/>
                          </a:solidFill>
                          <a:latin typeface="Helvetica"/>
                          <a:cs typeface="Helvetica"/>
                        </a:rPr>
                        <a:t>8</a:t>
                      </a:r>
                    </a:p>
                  </a:txBody>
                  <a:tcPr/>
                </a:tc>
                <a:tc>
                  <a:txBody>
                    <a:bodyPr/>
                    <a:lstStyle/>
                    <a:p>
                      <a:pPr algn="r"/>
                      <a:r>
                        <a:rPr lang="en-US" altLang="ja-JP" sz="1100" b="1" u="sng" dirty="0" smtClean="0">
                          <a:solidFill>
                            <a:srgbClr val="FF0000"/>
                          </a:solidFill>
                          <a:latin typeface="Helvetica"/>
                          <a:cs typeface="Helvetica"/>
                        </a:rPr>
                        <a:t>96</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11</a:t>
                      </a:r>
                    </a:p>
                    <a:p>
                      <a:pPr algn="r"/>
                      <a:r>
                        <a:rPr lang="en-US" altLang="ja-JP" sz="1100" b="1" dirty="0" smtClean="0">
                          <a:solidFill>
                            <a:srgbClr val="7F7F7F"/>
                          </a:solidFill>
                          <a:latin typeface="Helvetica"/>
                          <a:cs typeface="Helvetica"/>
                        </a:rPr>
                        <a:t>75</a:t>
                      </a:r>
                    </a:p>
                    <a:p>
                      <a:pPr algn="r"/>
                      <a:r>
                        <a:rPr lang="en-US" altLang="ja-JP" sz="1100" b="1" dirty="0" smtClean="0">
                          <a:solidFill>
                            <a:srgbClr val="660066"/>
                          </a:solidFill>
                          <a:latin typeface="Helvetica"/>
                          <a:cs typeface="Helvetica"/>
                        </a:rPr>
                        <a:t>10</a:t>
                      </a:r>
                      <a:endParaRPr lang="ja-JP" altLang="en-US" sz="1100" b="1" dirty="0">
                        <a:solidFill>
                          <a:srgbClr val="660066"/>
                        </a:solidFill>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116</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14</a:t>
                      </a:r>
                    </a:p>
                    <a:p>
                      <a:pPr algn="r"/>
                      <a:r>
                        <a:rPr lang="en-US" altLang="ja-JP" sz="1100" b="1" dirty="0" smtClean="0">
                          <a:solidFill>
                            <a:srgbClr val="7F7F7F"/>
                          </a:solidFill>
                          <a:latin typeface="Helvetica"/>
                          <a:cs typeface="Helvetica"/>
                        </a:rPr>
                        <a:t>90</a:t>
                      </a:r>
                    </a:p>
                    <a:p>
                      <a:pPr algn="r"/>
                      <a:r>
                        <a:rPr lang="en-US" altLang="ja-JP" sz="1100" b="1" dirty="0" smtClean="0">
                          <a:solidFill>
                            <a:srgbClr val="660066"/>
                          </a:solidFill>
                          <a:latin typeface="Helvetica"/>
                          <a:cs typeface="Helvetica"/>
                        </a:rPr>
                        <a:t>12</a:t>
                      </a:r>
                      <a:endParaRPr lang="ja-JP" altLang="en-US" sz="1100" b="1" dirty="0">
                        <a:solidFill>
                          <a:srgbClr val="660066"/>
                        </a:solidFill>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134</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16</a:t>
                      </a:r>
                    </a:p>
                    <a:p>
                      <a:pPr algn="r"/>
                      <a:r>
                        <a:rPr lang="en-US" altLang="ja-JP" sz="1100" b="1" dirty="0" smtClean="0">
                          <a:solidFill>
                            <a:srgbClr val="7F7F7F"/>
                          </a:solidFill>
                          <a:latin typeface="Helvetica"/>
                          <a:cs typeface="Helvetica"/>
                        </a:rPr>
                        <a:t>105</a:t>
                      </a:r>
                    </a:p>
                    <a:p>
                      <a:pPr algn="r"/>
                      <a:r>
                        <a:rPr lang="en-US" altLang="ja-JP" sz="1100" b="1" dirty="0" smtClean="0">
                          <a:solidFill>
                            <a:srgbClr val="660066"/>
                          </a:solidFill>
                          <a:latin typeface="Helvetica"/>
                          <a:cs typeface="Helvetica"/>
                        </a:rPr>
                        <a:t>113</a:t>
                      </a:r>
                      <a:endParaRPr lang="ja-JP" altLang="en-US" sz="1100" b="1" dirty="0">
                        <a:solidFill>
                          <a:srgbClr val="660066"/>
                        </a:solidFill>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423</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50</a:t>
                      </a:r>
                    </a:p>
                    <a:p>
                      <a:pPr algn="r"/>
                      <a:r>
                        <a:rPr lang="en-US" altLang="ja-JP" sz="1100" b="1" dirty="0" smtClean="0">
                          <a:solidFill>
                            <a:srgbClr val="7F7F7F"/>
                          </a:solidFill>
                          <a:latin typeface="Helvetica"/>
                          <a:cs typeface="Helvetica"/>
                        </a:rPr>
                        <a:t>330</a:t>
                      </a:r>
                    </a:p>
                    <a:p>
                      <a:pPr algn="r"/>
                      <a:r>
                        <a:rPr lang="en-US" altLang="ja-JP" sz="1100" b="1" dirty="0" smtClean="0">
                          <a:solidFill>
                            <a:srgbClr val="7F7F7F"/>
                          </a:solidFill>
                          <a:latin typeface="Helvetica"/>
                          <a:cs typeface="Helvetica"/>
                        </a:rPr>
                        <a:t>43</a:t>
                      </a:r>
                    </a:p>
                  </a:txBody>
                  <a:tcPr/>
                </a:tc>
              </a:tr>
              <a:tr h="0">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dirty="0" smtClean="0">
                          <a:latin typeface="Helvetica"/>
                          <a:cs typeface="Helvetica"/>
                        </a:rPr>
                        <a:t>Const.</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solidFill>
                            <a:srgbClr val="3366FF"/>
                          </a:solidFill>
                          <a:latin typeface="Helvetica"/>
                          <a:cs typeface="Helvetica"/>
                        </a:rPr>
                        <a:t>410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922</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1208</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1350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1589</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1480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1374</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1106</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679</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10,118</a:t>
                      </a:r>
                      <a:endParaRPr lang="ja-JP" altLang="en-US" sz="1100" b="1" dirty="0">
                        <a:solidFill>
                          <a:srgbClr val="3366FF"/>
                        </a:solidFill>
                        <a:latin typeface="Helvetica"/>
                        <a:cs typeface="Helvetica"/>
                      </a:endParaRPr>
                    </a:p>
                  </a:txBody>
                  <a:tcPr/>
                </a:tc>
              </a:tr>
              <a:tr h="370840">
                <a:tc>
                  <a:txBody>
                    <a:bodyPr/>
                    <a:lstStyle/>
                    <a:p>
                      <a:r>
                        <a:rPr lang="en-US" altLang="ja-JP" sz="1100" b="0" dirty="0" smtClean="0">
                          <a:latin typeface="Helvetica"/>
                          <a:cs typeface="Helvetica"/>
                        </a:rPr>
                        <a:t>Install.</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80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768</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1140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683</a:t>
                      </a:r>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522</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3,353</a:t>
                      </a:r>
                      <a:endParaRPr lang="ja-JP" altLang="en-US" sz="1100" b="1" dirty="0">
                        <a:latin typeface="Helvetica"/>
                        <a:cs typeface="Helvetica"/>
                      </a:endParaRPr>
                    </a:p>
                  </a:txBody>
                  <a:tcPr/>
                </a:tc>
              </a:tr>
              <a:tr h="370840">
                <a:tc>
                  <a:txBody>
                    <a:bodyPr/>
                    <a:lstStyle/>
                    <a:p>
                      <a:r>
                        <a:rPr lang="en-US" altLang="ja-JP" sz="1100" b="0" dirty="0" smtClean="0">
                          <a:solidFill>
                            <a:srgbClr val="008000"/>
                          </a:solidFill>
                          <a:latin typeface="Helvetica"/>
                          <a:cs typeface="Helvetica"/>
                        </a:rPr>
                        <a:t>Sum</a:t>
                      </a:r>
                      <a:endParaRPr lang="ja-JP" altLang="en-US" sz="1100" b="0" dirty="0">
                        <a:solidFill>
                          <a:srgbClr val="008000"/>
                        </a:solidFill>
                        <a:latin typeface="Helvetica"/>
                        <a:cs typeface="Helvetica"/>
                      </a:endParaRPr>
                    </a:p>
                  </a:txBody>
                  <a:tcPr/>
                </a:tc>
                <a:tc>
                  <a:txBody>
                    <a:bodyPr/>
                    <a:lstStyle/>
                    <a:p>
                      <a:pPr algn="r"/>
                      <a:endParaRPr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410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922</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1288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1430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1669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2248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2514</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1789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1201</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13,471</a:t>
                      </a:r>
                      <a:endParaRPr lang="ja-JP" altLang="en-US" sz="1100" b="1" dirty="0">
                        <a:solidFill>
                          <a:srgbClr val="008000"/>
                        </a:solidFill>
                        <a:latin typeface="Helvetica"/>
                        <a:cs typeface="Helvetica"/>
                      </a:endParaRPr>
                    </a:p>
                  </a:txBody>
                  <a:tcPr/>
                </a:tc>
              </a:tr>
              <a:tr h="169333">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169333">
                <a:tc gridSpan="15">
                  <a:txBody>
                    <a:bodyPr/>
                    <a:lstStyle/>
                    <a:p>
                      <a:r>
                        <a:rPr lang="ja-JP" altLang="en-US" sz="1200" b="0" dirty="0" smtClean="0">
                          <a:latin typeface="Helvetica"/>
                          <a:cs typeface="Helvetica"/>
                        </a:rPr>
                        <a:t>注）準備期間に必要となる人材：施設、加速器装置、管理運営</a:t>
                      </a:r>
                      <a:endParaRPr lang="en-US" altLang="ja-JP" sz="1200" b="0" dirty="0" smtClean="0">
                        <a:latin typeface="Helvetica"/>
                        <a:cs typeface="Helvetica"/>
                      </a:endParaRPr>
                    </a:p>
                    <a:p>
                      <a:pPr marL="171450" indent="-171450">
                        <a:buFontTx/>
                        <a:buChar char="-"/>
                      </a:pPr>
                      <a:r>
                        <a:rPr lang="ja-JP" altLang="en-US" sz="1200" b="0" dirty="0" smtClean="0">
                          <a:latin typeface="Helvetica"/>
                          <a:cs typeface="Helvetica"/>
                        </a:rPr>
                        <a:t>準備期間初年度には、このうちの</a:t>
                      </a:r>
                      <a:r>
                        <a:rPr lang="en-US" altLang="ja-JP" sz="1200" b="0" dirty="0" smtClean="0">
                          <a:latin typeface="Helvetica"/>
                          <a:cs typeface="Helvetica"/>
                        </a:rPr>
                        <a:t>~ 80% </a:t>
                      </a:r>
                      <a:r>
                        <a:rPr lang="ja-JP" altLang="en-US" sz="1200" b="0" dirty="0" smtClean="0">
                          <a:latin typeface="Helvetica"/>
                          <a:cs typeface="Helvetica"/>
                        </a:rPr>
                        <a:t>の人材は、既存の技術開発（</a:t>
                      </a:r>
                      <a:r>
                        <a:rPr lang="en-US" altLang="ja-JP" sz="1200" b="0" dirty="0" smtClean="0">
                          <a:latin typeface="Helvetica"/>
                          <a:cs typeface="Helvetica"/>
                        </a:rPr>
                        <a:t>KEK-STF, ATF,</a:t>
                      </a:r>
                      <a:r>
                        <a:rPr lang="en-US" altLang="ja-JP" sz="1200" b="0" baseline="0" dirty="0" smtClean="0">
                          <a:latin typeface="Helvetica"/>
                          <a:cs typeface="Helvetica"/>
                        </a:rPr>
                        <a:t> </a:t>
                      </a:r>
                      <a:r>
                        <a:rPr lang="ja-JP" altLang="en-US" sz="1200" b="0" baseline="0" dirty="0" smtClean="0">
                          <a:latin typeface="Helvetica"/>
                          <a:cs typeface="Helvetica"/>
                        </a:rPr>
                        <a:t>国際協力）従事者の活用、移行により充足。</a:t>
                      </a:r>
                      <a:endParaRPr lang="en-US" altLang="ja-JP" sz="1200" b="0" baseline="0" dirty="0" smtClean="0">
                        <a:latin typeface="Helvetica"/>
                        <a:cs typeface="Helvetica"/>
                      </a:endParaRPr>
                    </a:p>
                    <a:p>
                      <a:pPr marL="171450" indent="-171450">
                        <a:buFontTx/>
                        <a:buChar char="-"/>
                      </a:pPr>
                      <a:r>
                        <a:rPr lang="ja-JP" altLang="en-US" sz="1200" b="0" baseline="0" dirty="0" smtClean="0">
                          <a:latin typeface="Helvetica"/>
                          <a:cs typeface="Helvetica"/>
                        </a:rPr>
                        <a:t>準備期間の</a:t>
                      </a:r>
                      <a:r>
                        <a:rPr lang="en-US" altLang="ja-JP" sz="1200" b="0" baseline="0" dirty="0" smtClean="0">
                          <a:latin typeface="Helvetica"/>
                          <a:cs typeface="Helvetica"/>
                        </a:rPr>
                        <a:t>4</a:t>
                      </a:r>
                      <a:r>
                        <a:rPr lang="ja-JP" altLang="en-US" sz="1200" b="0" baseline="0" dirty="0" smtClean="0">
                          <a:latin typeface="Helvetica"/>
                          <a:cs typeface="Helvetica"/>
                        </a:rPr>
                        <a:t>年間で、段階的に人材を充足し、準備作業を通して、人材の育成を計る。施設を含む加速器建設に必要な技術的な人材に対して</a:t>
                      </a:r>
                      <a:r>
                        <a:rPr lang="en-US" altLang="ja-JP" sz="1200" b="0" baseline="0" dirty="0" smtClean="0">
                          <a:latin typeface="Helvetica"/>
                          <a:cs typeface="Helvetica"/>
                        </a:rPr>
                        <a:t>4~5</a:t>
                      </a:r>
                      <a:r>
                        <a:rPr lang="ja-JP" altLang="en-US" sz="1200" b="0" baseline="0" dirty="0" smtClean="0">
                          <a:latin typeface="Helvetica"/>
                          <a:cs typeface="Helvetica"/>
                        </a:rPr>
                        <a:t>％の人材を育成し、建設期の各グループにおける先導的人材を確保する。特に、日本におけるハブラボ機能の実証するためには、現在の</a:t>
                      </a:r>
                      <a:r>
                        <a:rPr lang="en-US" altLang="ja-JP" sz="1200" b="0" baseline="0" dirty="0" smtClean="0">
                          <a:latin typeface="Helvetica"/>
                          <a:cs typeface="Helvetica"/>
                        </a:rPr>
                        <a:t>1.5~2</a:t>
                      </a:r>
                      <a:r>
                        <a:rPr lang="ja-JP" altLang="en-US" sz="1200" b="0" baseline="0" dirty="0" smtClean="0">
                          <a:latin typeface="Helvetica"/>
                          <a:cs typeface="Helvetica"/>
                        </a:rPr>
                        <a:t>倍に人材増強を計ることが必要である。</a:t>
                      </a:r>
                      <a:endParaRPr lang="en-US" altLang="ja-JP" sz="1200" b="0" baseline="0" dirty="0" smtClean="0">
                        <a:latin typeface="Helvetica"/>
                        <a:cs typeface="Helvetica"/>
                      </a:endParaRPr>
                    </a:p>
                    <a:p>
                      <a:pPr marL="171450" indent="-171450">
                        <a:buFontTx/>
                        <a:buChar char="-"/>
                      </a:pPr>
                      <a:r>
                        <a:rPr lang="ja-JP" altLang="en-US" sz="1200" b="0" baseline="0" dirty="0" smtClean="0">
                          <a:latin typeface="Helvetica"/>
                          <a:cs typeface="Helvetica"/>
                        </a:rPr>
                        <a:t>準備期間における外国からの貢献は、</a:t>
                      </a:r>
                      <a:r>
                        <a:rPr lang="en-US" altLang="ja-JP" sz="1200" b="0" baseline="0" dirty="0" smtClean="0">
                          <a:latin typeface="Helvetica"/>
                          <a:cs typeface="Helvetica"/>
                        </a:rPr>
                        <a:t>ILC </a:t>
                      </a:r>
                      <a:r>
                        <a:rPr lang="ja-JP" altLang="en-US" sz="1200" b="0" baseline="0" dirty="0" smtClean="0">
                          <a:latin typeface="Helvetica"/>
                          <a:cs typeface="Helvetica"/>
                        </a:rPr>
                        <a:t>関連の国際協力の枠組みで実働のある国際的人材</a:t>
                      </a:r>
                      <a:r>
                        <a:rPr lang="en-US" altLang="ja-JP" sz="1200" b="0" baseline="0" dirty="0" smtClean="0">
                          <a:latin typeface="Helvetica"/>
                          <a:cs typeface="Helvetica"/>
                        </a:rPr>
                        <a:t>(</a:t>
                      </a:r>
                      <a:r>
                        <a:rPr lang="ja-JP" altLang="en-US" sz="1200" b="0" baseline="0" dirty="0" smtClean="0">
                          <a:latin typeface="Helvetica"/>
                          <a:cs typeface="Helvetica"/>
                        </a:rPr>
                        <a:t>約</a:t>
                      </a:r>
                      <a:r>
                        <a:rPr lang="en-US" altLang="ja-JP" sz="1200" b="0" baseline="0" dirty="0" smtClean="0">
                          <a:latin typeface="Helvetica"/>
                          <a:cs typeface="Helvetica"/>
                        </a:rPr>
                        <a:t>150</a:t>
                      </a:r>
                      <a:r>
                        <a:rPr lang="ja-JP" altLang="en-US" sz="1200" b="0" baseline="0" dirty="0" smtClean="0">
                          <a:latin typeface="Helvetica"/>
                          <a:cs typeface="Helvetica"/>
                        </a:rPr>
                        <a:t>名）の</a:t>
                      </a:r>
                      <a:r>
                        <a:rPr lang="en-US" altLang="ja-JP" sz="1200" b="0" baseline="0" dirty="0" smtClean="0">
                          <a:latin typeface="Helvetica"/>
                          <a:cs typeface="Helvetica"/>
                        </a:rPr>
                        <a:t>5 ~ 20 % </a:t>
                      </a:r>
                      <a:r>
                        <a:rPr lang="ja-JP" altLang="en-US" sz="1200" b="0" baseline="0" dirty="0" smtClean="0">
                          <a:latin typeface="Helvetica"/>
                          <a:cs typeface="Helvetica"/>
                        </a:rPr>
                        <a:t>の範囲で段階的に貢献が得られるものと想定。</a:t>
                      </a:r>
                      <a:endParaRPr lang="en-US" altLang="ja-JP" sz="1200" b="0" baseline="0" dirty="0" smtClean="0">
                        <a:latin typeface="Helvetica"/>
                        <a:cs typeface="Helvetica"/>
                      </a:endParaRPr>
                    </a:p>
                    <a:p>
                      <a:pPr marL="171450" indent="-171450">
                        <a:buFontTx/>
                        <a:buChar char="-"/>
                      </a:pPr>
                      <a:r>
                        <a:rPr lang="ja-JP" altLang="en-US" sz="1200" b="0" dirty="0" smtClean="0">
                          <a:latin typeface="Helvetica"/>
                          <a:cs typeface="Helvetica"/>
                        </a:rPr>
                        <a:t>準備期間に、日本が所掌する人材比率は、施設は</a:t>
                      </a:r>
                      <a:r>
                        <a:rPr lang="en-US" altLang="ja-JP" sz="1200" b="0" dirty="0" smtClean="0">
                          <a:latin typeface="Helvetica"/>
                          <a:cs typeface="Helvetica"/>
                        </a:rPr>
                        <a:t>~</a:t>
                      </a:r>
                      <a:r>
                        <a:rPr lang="en-US" altLang="ja-JP" sz="1200" b="0" baseline="0" dirty="0" smtClean="0">
                          <a:latin typeface="Helvetica"/>
                          <a:cs typeface="Helvetica"/>
                        </a:rPr>
                        <a:t> </a:t>
                      </a:r>
                      <a:r>
                        <a:rPr lang="en-US" altLang="ja-JP" sz="1200" b="0" dirty="0" smtClean="0">
                          <a:latin typeface="Helvetica"/>
                          <a:cs typeface="Helvetica"/>
                        </a:rPr>
                        <a:t>90%</a:t>
                      </a:r>
                      <a:r>
                        <a:rPr lang="ja-JP" altLang="en-US" sz="1200" b="0" dirty="0" smtClean="0">
                          <a:latin typeface="Helvetica"/>
                          <a:cs typeface="Helvetica"/>
                        </a:rPr>
                        <a:t>以上</a:t>
                      </a:r>
                      <a:r>
                        <a:rPr lang="en-US" altLang="ja-JP" sz="1200" b="0" dirty="0" smtClean="0">
                          <a:latin typeface="Helvetica"/>
                          <a:cs typeface="Helvetica"/>
                        </a:rPr>
                        <a:t>,</a:t>
                      </a:r>
                      <a:r>
                        <a:rPr lang="ja-JP" altLang="en-US" sz="1200" b="0" dirty="0" smtClean="0">
                          <a:latin typeface="Helvetica"/>
                          <a:cs typeface="Helvetica"/>
                        </a:rPr>
                        <a:t>　加速器装置は、</a:t>
                      </a:r>
                      <a:r>
                        <a:rPr lang="en-US" altLang="ja-JP" sz="1200" b="0" dirty="0" smtClean="0">
                          <a:latin typeface="Helvetica"/>
                          <a:cs typeface="Helvetica"/>
                        </a:rPr>
                        <a:t>60~70 % </a:t>
                      </a:r>
                      <a:r>
                        <a:rPr lang="ja-JP" altLang="en-US" sz="1200" b="0" dirty="0" smtClean="0">
                          <a:latin typeface="Helvetica"/>
                          <a:cs typeface="Helvetica"/>
                        </a:rPr>
                        <a:t>を想定し、そのうち約</a:t>
                      </a:r>
                      <a:r>
                        <a:rPr lang="en-US" altLang="ja-JP" sz="1200" b="0" dirty="0" smtClean="0">
                          <a:latin typeface="Helvetica"/>
                          <a:cs typeface="Helvetica"/>
                        </a:rPr>
                        <a:t>40 ~ 50% </a:t>
                      </a:r>
                      <a:r>
                        <a:rPr lang="ja-JP" altLang="en-US" sz="1200" b="0" dirty="0" smtClean="0">
                          <a:latin typeface="Helvetica"/>
                          <a:cs typeface="Helvetica"/>
                        </a:rPr>
                        <a:t>は業務委託による補助を想定する（業務委託を含めた人材の育成を計る）。</a:t>
                      </a:r>
                      <a:r>
                        <a:rPr lang="en-US" altLang="ja-JP" sz="1200" b="0" dirty="0" smtClean="0">
                          <a:latin typeface="Helvetica"/>
                          <a:cs typeface="Helvetica"/>
                        </a:rPr>
                        <a:t> </a:t>
                      </a:r>
                    </a:p>
                    <a:p>
                      <a:endParaRPr lang="ja-JP" altLang="en-US" sz="900" b="0"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14</a:t>
            </a:fld>
            <a:endParaRPr lang="ja-JP" altLang="en-US">
              <a:solidFill>
                <a:prstClr val="black">
                  <a:tint val="75000"/>
                </a:prstClr>
              </a:solidFill>
              <a:latin typeface="Calibri"/>
              <a:ea typeface="ＭＳ Ｐゴシック"/>
            </a:endParaRPr>
          </a:p>
        </p:txBody>
      </p:sp>
      <p:sp>
        <p:nvSpPr>
          <p:cNvPr id="8" name="テキスト ボックス 7"/>
          <p:cNvSpPr txBox="1"/>
          <p:nvPr/>
        </p:nvSpPr>
        <p:spPr>
          <a:xfrm>
            <a:off x="646707" y="4398555"/>
            <a:ext cx="8239831" cy="2308324"/>
          </a:xfrm>
          <a:prstGeom prst="rect">
            <a:avLst/>
          </a:prstGeom>
          <a:solidFill>
            <a:srgbClr val="CCFFCC"/>
          </a:solidFill>
          <a:ln>
            <a:solidFill>
              <a:srgbClr val="008000"/>
            </a:solidFill>
          </a:ln>
        </p:spPr>
        <p:txBody>
          <a:bodyPr wrap="none" rtlCol="0">
            <a:spAutoFit/>
          </a:bodyPr>
          <a:lstStyle/>
          <a:p>
            <a:r>
              <a:rPr kumimoji="1" lang="en-US" altLang="ja-JP" dirty="0" smtClean="0"/>
              <a:t>Notes:  HR required for the ILC preparation (CFS, Acc., and administration):</a:t>
            </a:r>
          </a:p>
          <a:p>
            <a:r>
              <a:rPr kumimoji="1" lang="en-US" altLang="ja-JP" dirty="0" smtClean="0"/>
              <a:t>- HR in the 1</a:t>
            </a:r>
            <a:r>
              <a:rPr kumimoji="1" lang="en-US" altLang="ja-JP" baseline="30000" dirty="0" smtClean="0"/>
              <a:t>st</a:t>
            </a:r>
            <a:r>
              <a:rPr kumimoji="1" lang="en-US" altLang="ja-JP" dirty="0" smtClean="0"/>
              <a:t> preparation year to be filled  from the existing staff in fraction of ~80%),</a:t>
            </a:r>
          </a:p>
          <a:p>
            <a:r>
              <a:rPr lang="en-US" altLang="ja-JP" dirty="0" smtClean="0"/>
              <a:t>- HR needs to be gradually increased to reach a factor 1/5 ~ 2, during the prep. phase,</a:t>
            </a:r>
          </a:p>
          <a:p>
            <a:r>
              <a:rPr lang="en-US" altLang="ja-JP" dirty="0" smtClean="0"/>
              <a:t>- The guideline is to provide 4~5 % in fraction to the totally required staff in the ILC, </a:t>
            </a:r>
          </a:p>
          <a:p>
            <a:r>
              <a:rPr lang="en-US" altLang="ja-JP" dirty="0" smtClean="0"/>
              <a:t>- The global collaborators anticipated from a fraction of 5 % to 20% of existing ones,  </a:t>
            </a:r>
          </a:p>
          <a:p>
            <a:r>
              <a:rPr lang="en-US" altLang="ja-JP" dirty="0" smtClean="0"/>
              <a:t>- The Japanese HR needs to be boosted/complemented by using “sub-contract, </a:t>
            </a:r>
          </a:p>
          <a:p>
            <a:pPr marL="742950" lvl="1" indent="-285750">
              <a:buFontTx/>
              <a:buChar char="-"/>
            </a:pPr>
            <a:r>
              <a:rPr lang="en-US" altLang="ja-JP" dirty="0" smtClean="0"/>
              <a:t>Worldwide fraction in japan, </a:t>
            </a:r>
          </a:p>
          <a:p>
            <a:pPr marL="742950" lvl="1" indent="-285750">
              <a:buFontTx/>
              <a:buChar char="-"/>
            </a:pPr>
            <a:r>
              <a:rPr lang="en-US" altLang="ja-JP" dirty="0" smtClean="0"/>
              <a:t>CFS: ~ 90 % , Acc. 60^70%, and (1/3 ~ 1/2 </a:t>
            </a:r>
            <a:r>
              <a:rPr lang="en-US" altLang="ja-JP" dirty="0" smtClean="0"/>
              <a:t>to be subcontracted) </a:t>
            </a:r>
            <a:endParaRPr lang="en-US" altLang="ja-JP" dirty="0" smtClean="0"/>
          </a:p>
        </p:txBody>
      </p:sp>
    </p:spTree>
    <p:extLst>
      <p:ext uri="{BB962C8B-B14F-4D97-AF65-F5344CB8AC3E}">
        <p14:creationId xmlns:p14="http://schemas.microsoft.com/office/powerpoint/2010/main" val="789694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236816623"/>
              </p:ext>
            </p:extLst>
          </p:nvPr>
        </p:nvGraphicFramePr>
        <p:xfrm>
          <a:off x="130095" y="1295804"/>
          <a:ext cx="8889768" cy="5267960"/>
        </p:xfrm>
        <a:graphic>
          <a:graphicData uri="http://schemas.openxmlformats.org/drawingml/2006/table">
            <a:tbl>
              <a:tblPr firstRow="1" bandRow="1">
                <a:tableStyleId>{5C22544A-7EE6-4342-B048-85BDC9FD1C3A}</a:tableStyleId>
              </a:tblPr>
              <a:tblGrid>
                <a:gridCol w="602111"/>
                <a:gridCol w="709325"/>
                <a:gridCol w="743648"/>
                <a:gridCol w="800850"/>
                <a:gridCol w="718837"/>
                <a:gridCol w="439236"/>
                <a:gridCol w="415345"/>
                <a:gridCol w="533739"/>
                <a:gridCol w="525855"/>
                <a:gridCol w="529797"/>
                <a:gridCol w="529797"/>
                <a:gridCol w="529797"/>
                <a:gridCol w="540394"/>
                <a:gridCol w="568582"/>
                <a:gridCol w="702455"/>
              </a:tblGrid>
              <a:tr h="370840">
                <a:tc>
                  <a:txBody>
                    <a:bodyPr/>
                    <a:lstStyle/>
                    <a:p>
                      <a:r>
                        <a:rPr lang="en-US" altLang="ja-JP" sz="1100" b="0" dirty="0" smtClean="0">
                          <a:solidFill>
                            <a:schemeClr val="bg1"/>
                          </a:solidFill>
                          <a:latin typeface="Helvetica"/>
                          <a:cs typeface="Helvetica"/>
                        </a:rPr>
                        <a:t>Stage</a:t>
                      </a:r>
                      <a:endParaRPr lang="ja-JP" altLang="en-US" sz="1100" b="0" dirty="0">
                        <a:solidFill>
                          <a:schemeClr val="bg1"/>
                        </a:solidFill>
                        <a:latin typeface="Helvetica"/>
                        <a:cs typeface="Helvetica"/>
                      </a:endParaRPr>
                    </a:p>
                  </a:txBody>
                  <a:tcPr/>
                </a:tc>
                <a:tc gridSpan="4">
                  <a:txBody>
                    <a:bodyPr/>
                    <a:lstStyle/>
                    <a:p>
                      <a:pPr algn="ctr"/>
                      <a:r>
                        <a:rPr lang="en-US" altLang="ja-JP" sz="1600" b="1" dirty="0" smtClean="0">
                          <a:solidFill>
                            <a:schemeClr val="bg1"/>
                          </a:solidFill>
                          <a:latin typeface="Helvetica"/>
                          <a:cs typeface="Helvetica"/>
                        </a:rPr>
                        <a:t>Preparation</a:t>
                      </a:r>
                      <a:endParaRPr lang="ja-JP" altLang="en-US" sz="1600" b="1" dirty="0">
                        <a:solidFill>
                          <a:schemeClr val="bg1"/>
                        </a:solidFill>
                        <a:latin typeface="Helvetica"/>
                        <a:cs typeface="Helvetica"/>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1600" b="1" dirty="0" smtClean="0">
                          <a:solidFill>
                            <a:schemeClr val="bg1"/>
                          </a:solidFill>
                          <a:latin typeface="Helvetica"/>
                          <a:cs typeface="Helvetica"/>
                        </a:rPr>
                        <a:t>Construction</a:t>
                      </a:r>
                      <a:endParaRPr lang="ja-JP" altLang="en-US" sz="1600" b="1" dirty="0">
                        <a:solidFill>
                          <a:schemeClr val="bg1"/>
                        </a:solidFill>
                        <a:latin typeface="Helvetica"/>
                        <a:cs typeface="Helvetica"/>
                      </a:endParaRPr>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a:txBody>
                    <a:bodyPr/>
                    <a:lstStyle/>
                    <a:p>
                      <a:pPr algn="ctr"/>
                      <a:r>
                        <a:rPr lang="en-US" altLang="ja-JP" sz="1100" b="1" dirty="0" smtClean="0">
                          <a:latin typeface="Helvetica"/>
                          <a:cs typeface="Helvetica"/>
                        </a:rPr>
                        <a:t>Sum</a:t>
                      </a:r>
                      <a:endParaRPr lang="ja-JP" altLang="en-US" sz="1100" b="1" dirty="0">
                        <a:latin typeface="Helvetica"/>
                        <a:cs typeface="Helvetica"/>
                      </a:endParaRPr>
                    </a:p>
                  </a:txBody>
                  <a:tcPr>
                    <a:solidFill>
                      <a:srgbClr val="FF6600"/>
                    </a:solidFill>
                  </a:tcPr>
                </a:tc>
              </a:tr>
              <a:tr h="370840">
                <a:tc>
                  <a:txBody>
                    <a:bodyPr/>
                    <a:lstStyle/>
                    <a:p>
                      <a:pPr algn="ctr"/>
                      <a:endParaRPr lang="ja-JP" altLang="en-US" sz="1100" b="0"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5</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6</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7</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8</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9</a:t>
                      </a:r>
                      <a:endParaRPr lang="ja-JP" altLang="en-US" sz="1100" b="1" dirty="0">
                        <a:latin typeface="Helvetica"/>
                        <a:cs typeface="Helvetica"/>
                      </a:endParaRPr>
                    </a:p>
                  </a:txBody>
                  <a:tcPr>
                    <a:solidFill>
                      <a:schemeClr val="bg1">
                        <a:lumMod val="75000"/>
                      </a:schemeClr>
                    </a:solidFill>
                  </a:tcPr>
                </a:tc>
                <a:tc>
                  <a:txBody>
                    <a:bodyPr/>
                    <a:lstStyle/>
                    <a:p>
                      <a:pPr algn="r"/>
                      <a:endParaRPr lang="ja-JP" altLang="en-US" sz="1100" b="1" dirty="0">
                        <a:latin typeface="Helvetica"/>
                        <a:cs typeface="Helvetica"/>
                      </a:endParaRPr>
                    </a:p>
                  </a:txBody>
                  <a:tcPr>
                    <a:solidFill>
                      <a:schemeClr val="bg1">
                        <a:lumMod val="75000"/>
                      </a:schemeClr>
                    </a:solidFill>
                  </a:tcPr>
                </a:tc>
              </a:tr>
              <a:tr h="241244">
                <a:tc>
                  <a:txBody>
                    <a:bodyPr/>
                    <a:lstStyle/>
                    <a:p>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u="sng" dirty="0" smtClean="0">
                          <a:latin typeface="Helvetica"/>
                          <a:cs typeface="Helvetica"/>
                        </a:rPr>
                        <a:t>Prep.</a:t>
                      </a:r>
                      <a:r>
                        <a:rPr lang="en-US" altLang="ja-JP" sz="1100" b="0" u="sng" baseline="0" dirty="0" smtClean="0">
                          <a:latin typeface="Helvetica"/>
                          <a:cs typeface="Helvetica"/>
                        </a:rPr>
                        <a:t> </a:t>
                      </a:r>
                    </a:p>
                    <a:p>
                      <a:r>
                        <a:rPr lang="en-US" altLang="ja-JP" sz="1100" b="0" baseline="0" dirty="0" smtClean="0">
                          <a:latin typeface="Helvetica"/>
                          <a:cs typeface="Helvetica"/>
                        </a:rPr>
                        <a:t> </a:t>
                      </a:r>
                      <a:r>
                        <a:rPr lang="en-US" altLang="ja-JP" sz="1100" b="0" baseline="0" dirty="0" smtClean="0">
                          <a:solidFill>
                            <a:schemeClr val="bg1">
                              <a:lumMod val="50000"/>
                            </a:schemeClr>
                          </a:solidFill>
                          <a:latin typeface="Helvetica"/>
                          <a:cs typeface="Helvetica"/>
                        </a:rPr>
                        <a:t>CFS</a:t>
                      </a: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Acc</a:t>
                      </a:r>
                      <a:r>
                        <a:rPr lang="en-US" altLang="ja-JP" sz="1100" b="0" baseline="0" dirty="0" smtClean="0">
                          <a:solidFill>
                            <a:schemeClr val="bg1">
                              <a:lumMod val="50000"/>
                            </a:schemeClr>
                          </a:solidFill>
                          <a:latin typeface="Helvetica"/>
                          <a:cs typeface="Helvetica"/>
                        </a:rPr>
                        <a:t> </a:t>
                      </a: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Adm</a:t>
                      </a:r>
                      <a:r>
                        <a:rPr lang="en-US" altLang="ja-JP" sz="1100" b="0" baseline="0" dirty="0" smtClean="0">
                          <a:solidFill>
                            <a:schemeClr val="bg1">
                              <a:lumMod val="50000"/>
                            </a:schemeClr>
                          </a:solidFill>
                          <a:latin typeface="Helvetica"/>
                          <a:cs typeface="Helvetica"/>
                        </a:rPr>
                        <a:t> </a:t>
                      </a:r>
                    </a:p>
                  </a:txBody>
                  <a:tcPr/>
                </a:tc>
                <a:tc>
                  <a:txBody>
                    <a:bodyPr/>
                    <a:lstStyle/>
                    <a:p>
                      <a:pPr algn="r"/>
                      <a:r>
                        <a:rPr lang="en-US" altLang="ja-JP" sz="1100" b="1" u="sng" dirty="0" smtClean="0">
                          <a:solidFill>
                            <a:srgbClr val="FF0000"/>
                          </a:solidFill>
                          <a:latin typeface="Helvetica"/>
                          <a:cs typeface="Helvetica"/>
                        </a:rPr>
                        <a:t>77</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9</a:t>
                      </a:r>
                    </a:p>
                    <a:p>
                      <a:pPr algn="r"/>
                      <a:r>
                        <a:rPr lang="en-US" altLang="ja-JP" sz="1100" b="1" dirty="0" smtClean="0">
                          <a:solidFill>
                            <a:srgbClr val="7F7F7F"/>
                          </a:solidFill>
                          <a:latin typeface="Helvetica"/>
                          <a:cs typeface="Helvetica"/>
                        </a:rPr>
                        <a:t>60</a:t>
                      </a:r>
                    </a:p>
                    <a:p>
                      <a:pPr algn="r"/>
                      <a:r>
                        <a:rPr lang="en-US" altLang="ja-JP" sz="1100" b="1" dirty="0" smtClean="0">
                          <a:solidFill>
                            <a:srgbClr val="7F7F7F"/>
                          </a:solidFill>
                          <a:latin typeface="Helvetica"/>
                          <a:cs typeface="Helvetica"/>
                        </a:rPr>
                        <a:t>8</a:t>
                      </a:r>
                    </a:p>
                  </a:txBody>
                  <a:tcPr/>
                </a:tc>
                <a:tc>
                  <a:txBody>
                    <a:bodyPr/>
                    <a:lstStyle/>
                    <a:p>
                      <a:pPr algn="r"/>
                      <a:r>
                        <a:rPr lang="en-US" altLang="ja-JP" sz="1100" b="1" u="sng" dirty="0" smtClean="0">
                          <a:solidFill>
                            <a:srgbClr val="FF0000"/>
                          </a:solidFill>
                          <a:latin typeface="Helvetica"/>
                          <a:cs typeface="Helvetica"/>
                        </a:rPr>
                        <a:t>96</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11</a:t>
                      </a:r>
                    </a:p>
                    <a:p>
                      <a:pPr algn="r"/>
                      <a:r>
                        <a:rPr lang="en-US" altLang="ja-JP" sz="1100" b="1" dirty="0" smtClean="0">
                          <a:solidFill>
                            <a:srgbClr val="7F7F7F"/>
                          </a:solidFill>
                          <a:latin typeface="Helvetica"/>
                          <a:cs typeface="Helvetica"/>
                        </a:rPr>
                        <a:t>75</a:t>
                      </a:r>
                    </a:p>
                    <a:p>
                      <a:pPr algn="r"/>
                      <a:r>
                        <a:rPr lang="en-US" altLang="ja-JP" sz="1100" b="1" dirty="0" smtClean="0">
                          <a:solidFill>
                            <a:srgbClr val="7F7F7F"/>
                          </a:solidFill>
                          <a:latin typeface="Helvetica"/>
                          <a:cs typeface="Helvetica"/>
                        </a:rPr>
                        <a:t>10</a:t>
                      </a:r>
                      <a:endParaRPr lang="ja-JP" altLang="en-US" sz="1100" b="1" dirty="0">
                        <a:solidFill>
                          <a:srgbClr val="7F7F7F"/>
                        </a:solidFill>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116</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14</a:t>
                      </a:r>
                    </a:p>
                    <a:p>
                      <a:pPr algn="r"/>
                      <a:r>
                        <a:rPr lang="en-US" altLang="ja-JP" sz="1100" b="1" dirty="0" smtClean="0">
                          <a:solidFill>
                            <a:srgbClr val="7F7F7F"/>
                          </a:solidFill>
                          <a:latin typeface="Helvetica"/>
                          <a:cs typeface="Helvetica"/>
                        </a:rPr>
                        <a:t>90</a:t>
                      </a:r>
                    </a:p>
                    <a:p>
                      <a:pPr algn="r"/>
                      <a:r>
                        <a:rPr lang="en-US" altLang="ja-JP" sz="1100" b="1" dirty="0" smtClean="0">
                          <a:solidFill>
                            <a:srgbClr val="7F7F7F"/>
                          </a:solidFill>
                          <a:latin typeface="Helvetica"/>
                          <a:cs typeface="Helvetica"/>
                        </a:rPr>
                        <a:t>12</a:t>
                      </a:r>
                      <a:endParaRPr lang="ja-JP" altLang="en-US" sz="1100" b="1" dirty="0">
                        <a:solidFill>
                          <a:srgbClr val="7F7F7F"/>
                        </a:solidFill>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134</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16</a:t>
                      </a:r>
                    </a:p>
                    <a:p>
                      <a:pPr algn="r"/>
                      <a:r>
                        <a:rPr lang="en-US" altLang="ja-JP" sz="1100" b="1" dirty="0" smtClean="0">
                          <a:solidFill>
                            <a:srgbClr val="7F7F7F"/>
                          </a:solidFill>
                          <a:latin typeface="Helvetica"/>
                          <a:cs typeface="Helvetica"/>
                        </a:rPr>
                        <a:t>105</a:t>
                      </a:r>
                    </a:p>
                    <a:p>
                      <a:pPr algn="r"/>
                      <a:r>
                        <a:rPr lang="en-US" altLang="ja-JP" sz="1100" b="1" dirty="0" smtClean="0">
                          <a:solidFill>
                            <a:srgbClr val="7F7F7F"/>
                          </a:solidFill>
                          <a:latin typeface="Helvetica"/>
                          <a:cs typeface="Helvetica"/>
                        </a:rPr>
                        <a:t>113</a:t>
                      </a:r>
                      <a:endParaRPr lang="ja-JP" altLang="en-US" sz="1100" b="1" dirty="0">
                        <a:solidFill>
                          <a:srgbClr val="7F7F7F"/>
                        </a:solidFill>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r>
                        <a:rPr lang="en-US" altLang="ja-JP" sz="1100" b="1" u="sng" dirty="0" smtClean="0">
                          <a:solidFill>
                            <a:srgbClr val="FF0000"/>
                          </a:solidFill>
                          <a:latin typeface="Helvetica"/>
                          <a:cs typeface="Helvetica"/>
                        </a:rPr>
                        <a:t>423</a:t>
                      </a:r>
                      <a:endParaRPr lang="en-US" altLang="ja-JP" sz="1100" b="1" u="sng" dirty="0" smtClean="0">
                        <a:latin typeface="Helvetica"/>
                        <a:cs typeface="Helvetica"/>
                      </a:endParaRPr>
                    </a:p>
                    <a:p>
                      <a:pPr algn="r"/>
                      <a:r>
                        <a:rPr lang="en-US" altLang="ja-JP" sz="1100" b="1" dirty="0" smtClean="0">
                          <a:solidFill>
                            <a:srgbClr val="7F7F7F"/>
                          </a:solidFill>
                          <a:latin typeface="Helvetica"/>
                          <a:cs typeface="Helvetica"/>
                        </a:rPr>
                        <a:t>50</a:t>
                      </a:r>
                    </a:p>
                    <a:p>
                      <a:pPr algn="r"/>
                      <a:r>
                        <a:rPr lang="en-US" altLang="ja-JP" sz="1100" b="1" dirty="0" smtClean="0">
                          <a:solidFill>
                            <a:srgbClr val="7F7F7F"/>
                          </a:solidFill>
                          <a:latin typeface="Helvetica"/>
                          <a:cs typeface="Helvetica"/>
                        </a:rPr>
                        <a:t>330</a:t>
                      </a:r>
                    </a:p>
                    <a:p>
                      <a:pPr algn="r"/>
                      <a:r>
                        <a:rPr lang="en-US" altLang="ja-JP" sz="1100" b="1" dirty="0" smtClean="0">
                          <a:solidFill>
                            <a:srgbClr val="7F7F7F"/>
                          </a:solidFill>
                          <a:latin typeface="Helvetica"/>
                          <a:cs typeface="Helvetica"/>
                        </a:rPr>
                        <a:t>43</a:t>
                      </a:r>
                    </a:p>
                  </a:txBody>
                  <a:tcPr/>
                </a:tc>
              </a:tr>
              <a:tr h="0">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dirty="0" smtClean="0">
                          <a:latin typeface="Helvetica"/>
                          <a:cs typeface="Helvetica"/>
                        </a:rPr>
                        <a:t>Const.</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solidFill>
                            <a:srgbClr val="3366FF"/>
                          </a:solidFill>
                          <a:latin typeface="Helvetica"/>
                          <a:cs typeface="Helvetica"/>
                        </a:rPr>
                        <a:t>410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922</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1208</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1350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1589</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1480</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1374</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1106</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679</a:t>
                      </a:r>
                      <a:endParaRPr lang="ja-JP" altLang="en-US" sz="1100" b="1" dirty="0">
                        <a:solidFill>
                          <a:srgbClr val="3366FF"/>
                        </a:solidFill>
                        <a:latin typeface="Helvetica"/>
                        <a:cs typeface="Helvetica"/>
                      </a:endParaRPr>
                    </a:p>
                  </a:txBody>
                  <a:tcPr/>
                </a:tc>
                <a:tc>
                  <a:txBody>
                    <a:bodyPr/>
                    <a:lstStyle/>
                    <a:p>
                      <a:pPr algn="r"/>
                      <a:r>
                        <a:rPr lang="en-US" altLang="ja-JP" sz="1100" b="1" dirty="0" smtClean="0">
                          <a:solidFill>
                            <a:srgbClr val="3366FF"/>
                          </a:solidFill>
                          <a:latin typeface="Helvetica"/>
                          <a:cs typeface="Helvetica"/>
                        </a:rPr>
                        <a:t>10,118</a:t>
                      </a:r>
                      <a:endParaRPr lang="ja-JP" altLang="en-US" sz="1100" b="1" dirty="0">
                        <a:solidFill>
                          <a:srgbClr val="3366FF"/>
                        </a:solidFill>
                        <a:latin typeface="Helvetica"/>
                        <a:cs typeface="Helvetica"/>
                      </a:endParaRPr>
                    </a:p>
                  </a:txBody>
                  <a:tcPr/>
                </a:tc>
              </a:tr>
              <a:tr h="370840">
                <a:tc>
                  <a:txBody>
                    <a:bodyPr/>
                    <a:lstStyle/>
                    <a:p>
                      <a:r>
                        <a:rPr lang="en-US" altLang="ja-JP" sz="1100" b="0" dirty="0" smtClean="0">
                          <a:latin typeface="Helvetica"/>
                          <a:cs typeface="Helvetica"/>
                        </a:rPr>
                        <a:t>Install.</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80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768</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1140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683</a:t>
                      </a:r>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522</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3,353</a:t>
                      </a:r>
                      <a:endParaRPr lang="ja-JP" altLang="en-US" sz="1100" b="1" dirty="0">
                        <a:latin typeface="Helvetica"/>
                        <a:cs typeface="Helvetica"/>
                      </a:endParaRPr>
                    </a:p>
                  </a:txBody>
                  <a:tcPr/>
                </a:tc>
              </a:tr>
              <a:tr h="370840">
                <a:tc>
                  <a:txBody>
                    <a:bodyPr/>
                    <a:lstStyle/>
                    <a:p>
                      <a:r>
                        <a:rPr lang="en-US" altLang="ja-JP" sz="1100" b="0" dirty="0" smtClean="0">
                          <a:solidFill>
                            <a:srgbClr val="008000"/>
                          </a:solidFill>
                          <a:latin typeface="Helvetica"/>
                          <a:cs typeface="Helvetica"/>
                        </a:rPr>
                        <a:t>Sum</a:t>
                      </a:r>
                      <a:endParaRPr lang="ja-JP" altLang="en-US" sz="1100" b="0" dirty="0">
                        <a:solidFill>
                          <a:srgbClr val="008000"/>
                        </a:solidFill>
                        <a:latin typeface="Helvetica"/>
                        <a:cs typeface="Helvetica"/>
                      </a:endParaRPr>
                    </a:p>
                  </a:txBody>
                  <a:tcPr/>
                </a:tc>
                <a:tc>
                  <a:txBody>
                    <a:bodyPr/>
                    <a:lstStyle/>
                    <a:p>
                      <a:pPr algn="r"/>
                      <a:endParaRPr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410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922</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1288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1430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1669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2248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2514</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1789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1201</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13,471</a:t>
                      </a:r>
                      <a:endParaRPr lang="ja-JP" altLang="en-US" sz="1100" b="1" dirty="0">
                        <a:solidFill>
                          <a:srgbClr val="008000"/>
                        </a:solidFill>
                        <a:latin typeface="Helvetica"/>
                        <a:cs typeface="Helvetica"/>
                      </a:endParaRPr>
                    </a:p>
                  </a:txBody>
                  <a:tcPr/>
                </a:tc>
              </a:tr>
              <a:tr h="169333">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169333">
                <a:tc gridSpan="15">
                  <a:txBody>
                    <a:bodyPr/>
                    <a:lstStyle/>
                    <a:p>
                      <a:r>
                        <a:rPr lang="ja-JP" altLang="en-US" sz="1200" b="0" dirty="0" smtClean="0">
                          <a:latin typeface="Helvetica"/>
                          <a:cs typeface="Helvetica"/>
                        </a:rPr>
                        <a:t>注）準備期間に必要となる人材：施設、加速器装置、管理運営</a:t>
                      </a:r>
                      <a:endParaRPr lang="en-US" altLang="ja-JP" sz="1200" b="0" dirty="0" smtClean="0">
                        <a:latin typeface="Helvetica"/>
                        <a:cs typeface="Helvetica"/>
                      </a:endParaRPr>
                    </a:p>
                    <a:p>
                      <a:pPr marL="171450" indent="-171450">
                        <a:buFontTx/>
                        <a:buChar char="-"/>
                      </a:pPr>
                      <a:r>
                        <a:rPr lang="ja-JP" altLang="en-US" sz="1200" b="0" dirty="0" smtClean="0">
                          <a:latin typeface="Helvetica"/>
                          <a:cs typeface="Helvetica"/>
                        </a:rPr>
                        <a:t>準備期間初年度には、このうちの</a:t>
                      </a:r>
                      <a:r>
                        <a:rPr lang="en-US" altLang="ja-JP" sz="1200" b="0" dirty="0" smtClean="0">
                          <a:latin typeface="Helvetica"/>
                          <a:cs typeface="Helvetica"/>
                        </a:rPr>
                        <a:t>~ 80% </a:t>
                      </a:r>
                      <a:r>
                        <a:rPr lang="ja-JP" altLang="en-US" sz="1200" b="0" dirty="0" smtClean="0">
                          <a:latin typeface="Helvetica"/>
                          <a:cs typeface="Helvetica"/>
                        </a:rPr>
                        <a:t>の人材は、既存の技術開発（</a:t>
                      </a:r>
                      <a:r>
                        <a:rPr lang="en-US" altLang="ja-JP" sz="1200" b="0" dirty="0" smtClean="0">
                          <a:latin typeface="Helvetica"/>
                          <a:cs typeface="Helvetica"/>
                        </a:rPr>
                        <a:t>KEK-STF, ATF,</a:t>
                      </a:r>
                      <a:r>
                        <a:rPr lang="en-US" altLang="ja-JP" sz="1200" b="0" baseline="0" dirty="0" smtClean="0">
                          <a:latin typeface="Helvetica"/>
                          <a:cs typeface="Helvetica"/>
                        </a:rPr>
                        <a:t> </a:t>
                      </a:r>
                      <a:r>
                        <a:rPr lang="ja-JP" altLang="en-US" sz="1200" b="0" baseline="0" dirty="0" smtClean="0">
                          <a:latin typeface="Helvetica"/>
                          <a:cs typeface="Helvetica"/>
                        </a:rPr>
                        <a:t>国際協力）従事者の活用、移行により充足。</a:t>
                      </a:r>
                      <a:endParaRPr lang="en-US" altLang="ja-JP" sz="1200" b="0" baseline="0" dirty="0" smtClean="0">
                        <a:latin typeface="Helvetica"/>
                        <a:cs typeface="Helvetica"/>
                      </a:endParaRPr>
                    </a:p>
                    <a:p>
                      <a:pPr marL="171450" indent="-171450">
                        <a:buFontTx/>
                        <a:buChar char="-"/>
                      </a:pPr>
                      <a:r>
                        <a:rPr lang="ja-JP" altLang="en-US" sz="1200" b="0" baseline="0" dirty="0" smtClean="0">
                          <a:latin typeface="Helvetica"/>
                          <a:cs typeface="Helvetica"/>
                        </a:rPr>
                        <a:t>準備期間の</a:t>
                      </a:r>
                      <a:r>
                        <a:rPr lang="en-US" altLang="ja-JP" sz="1200" b="0" baseline="0" dirty="0" smtClean="0">
                          <a:latin typeface="Helvetica"/>
                          <a:cs typeface="Helvetica"/>
                        </a:rPr>
                        <a:t>4</a:t>
                      </a:r>
                      <a:r>
                        <a:rPr lang="ja-JP" altLang="en-US" sz="1200" b="0" baseline="0" dirty="0" smtClean="0">
                          <a:latin typeface="Helvetica"/>
                          <a:cs typeface="Helvetica"/>
                        </a:rPr>
                        <a:t>年間で、段階的に人材を充足し、準備作業を通して、人材の育成を計る。施設を含む加速器建設に必要な技術的な人材に対して</a:t>
                      </a:r>
                      <a:r>
                        <a:rPr lang="en-US" altLang="ja-JP" sz="1200" b="0" baseline="0" dirty="0" smtClean="0">
                          <a:latin typeface="Helvetica"/>
                          <a:cs typeface="Helvetica"/>
                        </a:rPr>
                        <a:t>4~5</a:t>
                      </a:r>
                      <a:r>
                        <a:rPr lang="ja-JP" altLang="en-US" sz="1200" b="0" baseline="0" dirty="0" smtClean="0">
                          <a:latin typeface="Helvetica"/>
                          <a:cs typeface="Helvetica"/>
                        </a:rPr>
                        <a:t>％の人材を育成し、建設期の各グループにおける先導的人材を確保する。特に、日本におけるハブラボ機能の実証するためには、現在の</a:t>
                      </a:r>
                      <a:r>
                        <a:rPr lang="en-US" altLang="ja-JP" sz="1200" b="0" baseline="0" dirty="0" smtClean="0">
                          <a:latin typeface="Helvetica"/>
                          <a:cs typeface="Helvetica"/>
                        </a:rPr>
                        <a:t>1.5~2</a:t>
                      </a:r>
                      <a:r>
                        <a:rPr lang="ja-JP" altLang="en-US" sz="1200" b="0" baseline="0" dirty="0" smtClean="0">
                          <a:latin typeface="Helvetica"/>
                          <a:cs typeface="Helvetica"/>
                        </a:rPr>
                        <a:t>倍に人材増強を計ることが必要である。</a:t>
                      </a:r>
                      <a:endParaRPr lang="en-US" altLang="ja-JP" sz="1200" b="0" baseline="0" dirty="0" smtClean="0">
                        <a:latin typeface="Helvetica"/>
                        <a:cs typeface="Helvetica"/>
                      </a:endParaRPr>
                    </a:p>
                    <a:p>
                      <a:pPr marL="171450" indent="-171450">
                        <a:buFontTx/>
                        <a:buChar char="-"/>
                      </a:pPr>
                      <a:r>
                        <a:rPr lang="ja-JP" altLang="en-US" sz="1200" b="0" baseline="0" dirty="0" smtClean="0">
                          <a:latin typeface="Helvetica"/>
                          <a:cs typeface="Helvetica"/>
                        </a:rPr>
                        <a:t>準備期間における外国からの貢献は、</a:t>
                      </a:r>
                      <a:r>
                        <a:rPr lang="en-US" altLang="ja-JP" sz="1200" b="0" baseline="0" dirty="0" smtClean="0">
                          <a:latin typeface="Helvetica"/>
                          <a:cs typeface="Helvetica"/>
                        </a:rPr>
                        <a:t>ILC </a:t>
                      </a:r>
                      <a:r>
                        <a:rPr lang="ja-JP" altLang="en-US" sz="1200" b="0" baseline="0" dirty="0" smtClean="0">
                          <a:latin typeface="Helvetica"/>
                          <a:cs typeface="Helvetica"/>
                        </a:rPr>
                        <a:t>関連の国際協力の枠組みで実働のある国際的人材</a:t>
                      </a:r>
                      <a:r>
                        <a:rPr lang="en-US" altLang="ja-JP" sz="1200" b="0" baseline="0" dirty="0" smtClean="0">
                          <a:latin typeface="Helvetica"/>
                          <a:cs typeface="Helvetica"/>
                        </a:rPr>
                        <a:t>(</a:t>
                      </a:r>
                      <a:r>
                        <a:rPr lang="ja-JP" altLang="en-US" sz="1200" b="0" baseline="0" dirty="0" smtClean="0">
                          <a:latin typeface="Helvetica"/>
                          <a:cs typeface="Helvetica"/>
                        </a:rPr>
                        <a:t>約</a:t>
                      </a:r>
                      <a:r>
                        <a:rPr lang="en-US" altLang="ja-JP" sz="1200" b="0" baseline="0" dirty="0" smtClean="0">
                          <a:latin typeface="Helvetica"/>
                          <a:cs typeface="Helvetica"/>
                        </a:rPr>
                        <a:t>150</a:t>
                      </a:r>
                      <a:r>
                        <a:rPr lang="ja-JP" altLang="en-US" sz="1200" b="0" baseline="0" dirty="0" smtClean="0">
                          <a:latin typeface="Helvetica"/>
                          <a:cs typeface="Helvetica"/>
                        </a:rPr>
                        <a:t>名）の</a:t>
                      </a:r>
                      <a:r>
                        <a:rPr lang="en-US" altLang="ja-JP" sz="1200" b="0" baseline="0" dirty="0" smtClean="0">
                          <a:latin typeface="Helvetica"/>
                          <a:cs typeface="Helvetica"/>
                        </a:rPr>
                        <a:t>5 ~ 20 % </a:t>
                      </a:r>
                      <a:r>
                        <a:rPr lang="ja-JP" altLang="en-US" sz="1200" b="0" baseline="0" dirty="0" smtClean="0">
                          <a:latin typeface="Helvetica"/>
                          <a:cs typeface="Helvetica"/>
                        </a:rPr>
                        <a:t>の範囲で段階的に貢献が得られるものと想定。</a:t>
                      </a:r>
                      <a:endParaRPr lang="en-US" altLang="ja-JP" sz="1200" b="0" baseline="0" dirty="0" smtClean="0">
                        <a:latin typeface="Helvetica"/>
                        <a:cs typeface="Helvetica"/>
                      </a:endParaRPr>
                    </a:p>
                    <a:p>
                      <a:pPr marL="171450" indent="-171450">
                        <a:buFontTx/>
                        <a:buChar char="-"/>
                      </a:pPr>
                      <a:r>
                        <a:rPr lang="ja-JP" altLang="en-US" sz="1200" b="0" dirty="0" smtClean="0">
                          <a:latin typeface="Helvetica"/>
                          <a:cs typeface="Helvetica"/>
                        </a:rPr>
                        <a:t>準備期間に、日本が所掌する人材比率は、施設は</a:t>
                      </a:r>
                      <a:r>
                        <a:rPr lang="en-US" altLang="ja-JP" sz="1200" b="0" dirty="0" smtClean="0">
                          <a:latin typeface="Helvetica"/>
                          <a:cs typeface="Helvetica"/>
                        </a:rPr>
                        <a:t>~</a:t>
                      </a:r>
                      <a:r>
                        <a:rPr lang="en-US" altLang="ja-JP" sz="1200" b="0" baseline="0" dirty="0" smtClean="0">
                          <a:latin typeface="Helvetica"/>
                          <a:cs typeface="Helvetica"/>
                        </a:rPr>
                        <a:t> </a:t>
                      </a:r>
                      <a:r>
                        <a:rPr lang="en-US" altLang="ja-JP" sz="1200" b="0" dirty="0" smtClean="0">
                          <a:latin typeface="Helvetica"/>
                          <a:cs typeface="Helvetica"/>
                        </a:rPr>
                        <a:t>90%</a:t>
                      </a:r>
                      <a:r>
                        <a:rPr lang="ja-JP" altLang="en-US" sz="1200" b="0" dirty="0" smtClean="0">
                          <a:latin typeface="Helvetica"/>
                          <a:cs typeface="Helvetica"/>
                        </a:rPr>
                        <a:t>以上</a:t>
                      </a:r>
                      <a:r>
                        <a:rPr lang="en-US" altLang="ja-JP" sz="1200" b="0" dirty="0" smtClean="0">
                          <a:latin typeface="Helvetica"/>
                          <a:cs typeface="Helvetica"/>
                        </a:rPr>
                        <a:t>,</a:t>
                      </a:r>
                      <a:r>
                        <a:rPr lang="ja-JP" altLang="en-US" sz="1200" b="0" dirty="0" smtClean="0">
                          <a:latin typeface="Helvetica"/>
                          <a:cs typeface="Helvetica"/>
                        </a:rPr>
                        <a:t>　加速器装置は、</a:t>
                      </a:r>
                      <a:r>
                        <a:rPr lang="en-US" altLang="ja-JP" sz="1200" b="0" dirty="0" smtClean="0">
                          <a:latin typeface="Helvetica"/>
                          <a:cs typeface="Helvetica"/>
                        </a:rPr>
                        <a:t>60~70 % </a:t>
                      </a:r>
                      <a:r>
                        <a:rPr lang="ja-JP" altLang="en-US" sz="1200" b="0" dirty="0" smtClean="0">
                          <a:latin typeface="Helvetica"/>
                          <a:cs typeface="Helvetica"/>
                        </a:rPr>
                        <a:t>を想定し、そのうち約</a:t>
                      </a:r>
                      <a:r>
                        <a:rPr lang="en-US" altLang="ja-JP" sz="1200" b="0" dirty="0" smtClean="0">
                          <a:latin typeface="Helvetica"/>
                          <a:cs typeface="Helvetica"/>
                        </a:rPr>
                        <a:t>40 ~ 50% </a:t>
                      </a:r>
                      <a:r>
                        <a:rPr lang="ja-JP" altLang="en-US" sz="1200" b="0" dirty="0" smtClean="0">
                          <a:latin typeface="Helvetica"/>
                          <a:cs typeface="Helvetica"/>
                        </a:rPr>
                        <a:t>は業務委託による補助を想定する（業務委託を含めた人材の育成を計る）。</a:t>
                      </a:r>
                      <a:r>
                        <a:rPr lang="en-US" altLang="ja-JP" sz="1200" b="0" dirty="0" smtClean="0">
                          <a:latin typeface="Helvetica"/>
                          <a:cs typeface="Helvetica"/>
                        </a:rPr>
                        <a:t> </a:t>
                      </a:r>
                    </a:p>
                    <a:p>
                      <a:endParaRPr lang="ja-JP" altLang="en-US" sz="900" b="0"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15</a:t>
            </a:fld>
            <a:endParaRPr lang="ja-JP" altLang="en-US">
              <a:solidFill>
                <a:prstClr val="black">
                  <a:tint val="75000"/>
                </a:prstClr>
              </a:solidFill>
              <a:latin typeface="Calibri"/>
              <a:ea typeface="ＭＳ Ｐゴシック"/>
            </a:endParaRPr>
          </a:p>
        </p:txBody>
      </p:sp>
      <p:graphicFrame>
        <p:nvGraphicFramePr>
          <p:cNvPr id="8" name="グラフ 7"/>
          <p:cNvGraphicFramePr>
            <a:graphicFrameLocks/>
          </p:cNvGraphicFramePr>
          <p:nvPr>
            <p:extLst>
              <p:ext uri="{D42A27DB-BD31-4B8C-83A1-F6EECF244321}">
                <p14:modId xmlns:p14="http://schemas.microsoft.com/office/powerpoint/2010/main" val="232255105"/>
              </p:ext>
            </p:extLst>
          </p:nvPr>
        </p:nvGraphicFramePr>
        <p:xfrm>
          <a:off x="564041" y="3990724"/>
          <a:ext cx="7630249" cy="2765081"/>
        </p:xfrm>
        <a:graphic>
          <a:graphicData uri="http://schemas.openxmlformats.org/drawingml/2006/chart">
            <c:chart xmlns:c="http://schemas.openxmlformats.org/drawingml/2006/chart" xmlns:r="http://schemas.openxmlformats.org/officeDocument/2006/relationships" r:id="rId2"/>
          </a:graphicData>
        </a:graphic>
      </p:graphicFrame>
      <p:sp>
        <p:nvSpPr>
          <p:cNvPr id="9" name="タイトル 1"/>
          <p:cNvSpPr>
            <a:spLocks noGrp="1"/>
          </p:cNvSpPr>
          <p:nvPr>
            <p:ph type="title"/>
          </p:nvPr>
        </p:nvSpPr>
        <p:spPr>
          <a:xfrm>
            <a:off x="130095" y="172443"/>
            <a:ext cx="8889768" cy="1143000"/>
          </a:xfrm>
        </p:spPr>
        <p:txBody>
          <a:bodyPr>
            <a:normAutofit/>
          </a:bodyPr>
          <a:lstStyle/>
          <a:p>
            <a:r>
              <a:rPr kumimoji="1" lang="en-US" altLang="ja-JP" sz="2700" b="1" dirty="0" smtClean="0"/>
              <a:t>ILC </a:t>
            </a:r>
            <a:r>
              <a:rPr kumimoji="1" lang="ja-JP" altLang="en-US" sz="2700" b="1" dirty="0" smtClean="0"/>
              <a:t>加速器</a:t>
            </a:r>
            <a:r>
              <a:rPr kumimoji="1" lang="ja-JP" altLang="en-US" sz="2700" b="1" dirty="0" smtClean="0"/>
              <a:t>建設</a:t>
            </a:r>
            <a:r>
              <a:rPr lang="ja-JP" altLang="en-US" sz="2700" b="1" dirty="0" smtClean="0"/>
              <a:t>・</a:t>
            </a:r>
            <a:r>
              <a:rPr kumimoji="1" lang="ja-JP" altLang="en-US" sz="2700" b="1" dirty="0" smtClean="0"/>
              <a:t>研究所</a:t>
            </a:r>
            <a:r>
              <a:rPr kumimoji="1" lang="ja-JP" altLang="en-US" sz="2700" b="1" dirty="0" smtClean="0"/>
              <a:t>人材</a:t>
            </a:r>
            <a:r>
              <a:rPr kumimoji="1" lang="ja-JP" altLang="en-US" sz="2700" b="1" dirty="0" smtClean="0"/>
              <a:t>構想</a:t>
            </a:r>
            <a:r>
              <a:rPr kumimoji="1" lang="en-US" altLang="ja-JP" sz="2700" b="1" dirty="0" smtClean="0"/>
              <a:t> (</a:t>
            </a:r>
            <a:r>
              <a:rPr kumimoji="1" lang="ja-JP" altLang="en-US" sz="2700" b="1" dirty="0" smtClean="0"/>
              <a:t>管理事務人材数含む</a:t>
            </a:r>
            <a:r>
              <a:rPr kumimoji="1" lang="en-US" altLang="ja-JP" sz="2700" b="1" dirty="0" smtClean="0"/>
              <a:t>)</a:t>
            </a:r>
            <a:r>
              <a:rPr lang="en-US" altLang="ja-JP" sz="2700" b="1" dirty="0"/>
              <a:t> </a:t>
            </a:r>
            <a:r>
              <a:rPr kumimoji="1" lang="en-US" altLang="ja-JP" sz="2700" b="1" dirty="0" smtClean="0"/>
              <a:t>(2) </a:t>
            </a:r>
            <a:br>
              <a:rPr kumimoji="1" lang="en-US" altLang="ja-JP" sz="2700" b="1" dirty="0" smtClean="0"/>
            </a:br>
            <a:r>
              <a:rPr lang="en-US" altLang="ja-JP" sz="2200" dirty="0" smtClean="0">
                <a:solidFill>
                  <a:srgbClr val="7F7F7F"/>
                </a:solidFill>
              </a:rPr>
              <a:t>[</a:t>
            </a:r>
            <a:r>
              <a:rPr lang="en-US" altLang="ja-JP" sz="2200" dirty="0">
                <a:solidFill>
                  <a:srgbClr val="7F7F7F"/>
                </a:solidFill>
              </a:rPr>
              <a:t>A HR proposal for the ILC preparation, linked to the </a:t>
            </a:r>
            <a:r>
              <a:rPr lang="en-US" altLang="ja-JP" sz="2200" dirty="0" smtClean="0">
                <a:solidFill>
                  <a:srgbClr val="7F7F7F"/>
                </a:solidFill>
              </a:rPr>
              <a:t>construction </a:t>
            </a:r>
            <a:r>
              <a:rPr lang="ja-JP" altLang="en-US" sz="2200" dirty="0">
                <a:solidFill>
                  <a:srgbClr val="7F7F7F"/>
                </a:solidFill>
              </a:rPr>
              <a:t>（</a:t>
            </a:r>
            <a:r>
              <a:rPr lang="en-US" altLang="ja-JP" sz="2200" dirty="0">
                <a:solidFill>
                  <a:srgbClr val="7F7F7F"/>
                </a:solidFill>
              </a:rPr>
              <a:t>FTE) ]</a:t>
            </a:r>
            <a:endParaRPr kumimoji="1" lang="ja-JP" altLang="en-US" sz="2200" dirty="0">
              <a:solidFill>
                <a:srgbClr val="3366FF"/>
              </a:solidFill>
            </a:endParaRPr>
          </a:p>
        </p:txBody>
      </p:sp>
    </p:spTree>
    <p:extLst>
      <p:ext uri="{BB962C8B-B14F-4D97-AF65-F5344CB8AC3E}">
        <p14:creationId xmlns:p14="http://schemas.microsoft.com/office/powerpoint/2010/main" val="716073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右矢印 33"/>
          <p:cNvSpPr/>
          <p:nvPr/>
        </p:nvSpPr>
        <p:spPr>
          <a:xfrm>
            <a:off x="606044" y="2401464"/>
            <a:ext cx="5947757" cy="1339818"/>
          </a:xfrm>
          <a:prstGeom prst="rightArrow">
            <a:avLst/>
          </a:prstGeom>
          <a:gradFill flip="none" rotWithShape="1">
            <a:gsLst>
              <a:gs pos="0">
                <a:schemeClr val="bg1"/>
              </a:gs>
              <a:gs pos="100000">
                <a:schemeClr val="accent1">
                  <a:lumMod val="45000"/>
                  <a:lumOff val="55000"/>
                </a:schemeClr>
              </a:gs>
            </a:gsLst>
            <a:lin ang="5400000" scaled="1"/>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35" name="右矢印 34"/>
          <p:cNvSpPr/>
          <p:nvPr/>
        </p:nvSpPr>
        <p:spPr>
          <a:xfrm>
            <a:off x="587250" y="3672355"/>
            <a:ext cx="5847225" cy="910034"/>
          </a:xfrm>
          <a:prstGeom prst="rightArrow">
            <a:avLst/>
          </a:prstGeom>
          <a:gradFill flip="none" rotWithShape="1">
            <a:gsLst>
              <a:gs pos="0">
                <a:schemeClr val="bg1"/>
              </a:gs>
              <a:gs pos="100000">
                <a:schemeClr val="accent1">
                  <a:lumMod val="45000"/>
                  <a:lumOff val="55000"/>
                </a:schemeClr>
              </a:gs>
            </a:gsLst>
            <a:lin ang="5400000" scaled="1"/>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5" name="右矢印 4"/>
          <p:cNvSpPr/>
          <p:nvPr/>
        </p:nvSpPr>
        <p:spPr>
          <a:xfrm>
            <a:off x="619426" y="1210611"/>
            <a:ext cx="8233068" cy="1652804"/>
          </a:xfrm>
          <a:prstGeom prst="rightArrow">
            <a:avLst/>
          </a:prstGeom>
          <a:solidFill>
            <a:schemeClr val="accent5">
              <a:lumMod val="20000"/>
              <a:lumOff val="8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7" name="角丸四角形 6"/>
          <p:cNvSpPr/>
          <p:nvPr/>
        </p:nvSpPr>
        <p:spPr>
          <a:xfrm>
            <a:off x="652937" y="1814646"/>
            <a:ext cx="1382094" cy="372691"/>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b="1" dirty="0" smtClean="0">
                <a:solidFill>
                  <a:prstClr val="black"/>
                </a:solidFill>
                <a:latin typeface="Arial" panose="020B0604020202020204" pitchFamily="34" charset="0"/>
                <a:ea typeface="ＭＳ Ｐゴシック"/>
                <a:cs typeface="Arial" panose="020B0604020202020204" pitchFamily="34" charset="0"/>
              </a:rPr>
              <a:t>Planning</a:t>
            </a:r>
            <a:endParaRPr lang="ja-JP" altLang="en-US" b="1" dirty="0">
              <a:solidFill>
                <a:prstClr val="black"/>
              </a:solidFill>
              <a:latin typeface="Arial" panose="020B0604020202020204" pitchFamily="34" charset="0"/>
              <a:ea typeface="ＭＳ Ｐゴシック"/>
              <a:cs typeface="Arial" panose="020B0604020202020204" pitchFamily="34" charset="0"/>
            </a:endParaRPr>
          </a:p>
        </p:txBody>
      </p:sp>
      <p:sp>
        <p:nvSpPr>
          <p:cNvPr id="9" name="角丸四角形 8"/>
          <p:cNvSpPr/>
          <p:nvPr/>
        </p:nvSpPr>
        <p:spPr>
          <a:xfrm>
            <a:off x="2080713" y="1821266"/>
            <a:ext cx="2153390" cy="372692"/>
          </a:xfrm>
          <a:prstGeom prst="roundRect">
            <a:avLst/>
          </a:prstGeom>
          <a:solidFill>
            <a:schemeClr val="accent1">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b="1" dirty="0" smtClean="0">
                <a:solidFill>
                  <a:prstClr val="black"/>
                </a:solidFill>
                <a:latin typeface="Arial" panose="020B0604020202020204" pitchFamily="34" charset="0"/>
                <a:ea typeface="ＭＳ Ｐゴシック"/>
                <a:cs typeface="Arial" panose="020B0604020202020204" pitchFamily="34" charset="0"/>
              </a:rPr>
              <a:t>Basic Design</a:t>
            </a:r>
            <a:endParaRPr lang="ja-JP" altLang="en-US" b="1" dirty="0">
              <a:solidFill>
                <a:prstClr val="black"/>
              </a:solidFill>
              <a:latin typeface="Arial" panose="020B0604020202020204" pitchFamily="34" charset="0"/>
              <a:ea typeface="ＭＳ Ｐゴシック"/>
              <a:cs typeface="Arial" panose="020B0604020202020204" pitchFamily="34" charset="0"/>
            </a:endParaRPr>
          </a:p>
        </p:txBody>
      </p:sp>
      <p:sp>
        <p:nvSpPr>
          <p:cNvPr id="10" name="角丸四角形 9"/>
          <p:cNvSpPr/>
          <p:nvPr/>
        </p:nvSpPr>
        <p:spPr>
          <a:xfrm>
            <a:off x="4274755" y="1825306"/>
            <a:ext cx="2099916" cy="371703"/>
          </a:xfrm>
          <a:prstGeom prst="roundRect">
            <a:avLst/>
          </a:prstGeom>
          <a:solidFill>
            <a:schemeClr val="accent1">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b="1" dirty="0" smtClean="0">
                <a:solidFill>
                  <a:prstClr val="black"/>
                </a:solidFill>
                <a:latin typeface="Arial" panose="020B0604020202020204" pitchFamily="34" charset="0"/>
                <a:ea typeface="ＭＳ Ｐゴシック"/>
                <a:cs typeface="Arial" panose="020B0604020202020204" pitchFamily="34" charset="0"/>
              </a:rPr>
              <a:t>Detailed Design</a:t>
            </a:r>
            <a:endParaRPr lang="ja-JP" altLang="en-US" b="1" dirty="0">
              <a:solidFill>
                <a:prstClr val="black"/>
              </a:solidFill>
              <a:latin typeface="Arial" panose="020B0604020202020204" pitchFamily="34" charset="0"/>
              <a:ea typeface="ＭＳ Ｐゴシック"/>
              <a:cs typeface="Arial" panose="020B0604020202020204" pitchFamily="34" charset="0"/>
            </a:endParaRPr>
          </a:p>
        </p:txBody>
      </p:sp>
      <p:sp>
        <p:nvSpPr>
          <p:cNvPr id="12" name="角丸四角形 11"/>
          <p:cNvSpPr/>
          <p:nvPr/>
        </p:nvSpPr>
        <p:spPr>
          <a:xfrm>
            <a:off x="6637504" y="1826178"/>
            <a:ext cx="1264168" cy="368064"/>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b="1" dirty="0" smtClean="0">
                <a:solidFill>
                  <a:prstClr val="black"/>
                </a:solidFill>
                <a:latin typeface="Arial" panose="020B0604020202020204" pitchFamily="34" charset="0"/>
                <a:ea typeface="ＭＳ Ｐゴシック"/>
                <a:cs typeface="Arial" panose="020B0604020202020204" pitchFamily="34" charset="0"/>
              </a:rPr>
              <a:t>Tendering</a:t>
            </a:r>
            <a:endParaRPr lang="ja-JP" altLang="en-US" b="1" dirty="0">
              <a:solidFill>
                <a:prstClr val="black"/>
              </a:solidFill>
              <a:latin typeface="Arial" panose="020B0604020202020204" pitchFamily="34" charset="0"/>
              <a:ea typeface="ＭＳ Ｐゴシック"/>
              <a:cs typeface="Arial" panose="020B0604020202020204" pitchFamily="34" charset="0"/>
            </a:endParaRPr>
          </a:p>
        </p:txBody>
      </p:sp>
      <p:graphicFrame>
        <p:nvGraphicFramePr>
          <p:cNvPr id="14" name="表 13"/>
          <p:cNvGraphicFramePr>
            <a:graphicFrameLocks noGrp="1"/>
          </p:cNvGraphicFramePr>
          <p:nvPr>
            <p:extLst>
              <p:ext uri="{D42A27DB-BD31-4B8C-83A1-F6EECF244321}">
                <p14:modId xmlns:p14="http://schemas.microsoft.com/office/powerpoint/2010/main" val="869477698"/>
              </p:ext>
            </p:extLst>
          </p:nvPr>
        </p:nvGraphicFramePr>
        <p:xfrm>
          <a:off x="611379" y="1103225"/>
          <a:ext cx="7321490" cy="480878"/>
        </p:xfrm>
        <a:graphic>
          <a:graphicData uri="http://schemas.openxmlformats.org/drawingml/2006/table">
            <a:tbl>
              <a:tblPr firstRow="1" bandRow="1">
                <a:effectLst>
                  <a:outerShdw blurRad="50800" dist="38100" dir="16200000" rotWithShape="0">
                    <a:prstClr val="black">
                      <a:alpha val="40000"/>
                    </a:prstClr>
                  </a:outerShdw>
                </a:effectLst>
                <a:tableStyleId>{5C22544A-7EE6-4342-B048-85BDC9FD1C3A}</a:tableStyleId>
              </a:tblPr>
              <a:tblGrid>
                <a:gridCol w="732149"/>
                <a:gridCol w="732149"/>
                <a:gridCol w="732149"/>
                <a:gridCol w="732149"/>
                <a:gridCol w="732149"/>
                <a:gridCol w="732149"/>
                <a:gridCol w="732149"/>
                <a:gridCol w="732149"/>
                <a:gridCol w="732149"/>
                <a:gridCol w="732149"/>
              </a:tblGrid>
              <a:tr h="124587">
                <a:tc gridSpan="2">
                  <a:txBody>
                    <a:bodyPr/>
                    <a:lstStyle/>
                    <a:p>
                      <a:pPr algn="ctr"/>
                      <a:r>
                        <a:rPr kumimoji="1" lang="en-US" altLang="ja-JP" sz="2000" dirty="0" smtClean="0"/>
                        <a:t>--</a:t>
                      </a:r>
                      <a:endParaRPr kumimoji="1" lang="ja-JP" altLang="en-US" sz="2000" dirty="0"/>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t>P1</a:t>
                      </a:r>
                      <a:endParaRPr kumimoji="1" lang="ja-JP" altLang="en-US" sz="2000" dirty="0"/>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t>P2</a:t>
                      </a:r>
                      <a:endParaRPr kumimoji="1" lang="ja-JP" altLang="en-US" sz="2000" dirty="0"/>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t>P3</a:t>
                      </a:r>
                      <a:endParaRPr kumimoji="1" lang="ja-JP" altLang="en-US" sz="2000" dirty="0"/>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t>P4</a:t>
                      </a:r>
                      <a:endParaRPr kumimoji="1" lang="ja-JP" altLang="en-US" sz="2000" dirty="0"/>
                    </a:p>
                  </a:txBody>
                  <a:tcPr marL="68580" marR="68580" marT="34290" marB="34290">
                    <a:solidFill>
                      <a:schemeClr val="accent5">
                        <a:lumMod val="75000"/>
                      </a:schemeClr>
                    </a:solidFill>
                  </a:tcPr>
                </a:tc>
                <a:tc hMerge="1">
                  <a:txBody>
                    <a:bodyPr/>
                    <a:lstStyle/>
                    <a:p>
                      <a:endParaRPr kumimoji="1" lang="ja-JP" altLang="en-US" dirty="0"/>
                    </a:p>
                  </a:txBody>
                  <a:tcPr/>
                </a:tc>
              </a:tr>
              <a:tr h="107498">
                <a:tc>
                  <a:txBody>
                    <a:bodyPr/>
                    <a:lstStyle/>
                    <a:p>
                      <a:endParaRPr kumimoji="1" lang="ja-JP" altLang="en-US" sz="200" dirty="0"/>
                    </a:p>
                  </a:txBody>
                  <a:tcPr marL="68580" marR="68580" marT="34290" marB="34290"/>
                </a:tc>
                <a:tc>
                  <a:txBody>
                    <a:bodyPr/>
                    <a:lstStyle/>
                    <a:p>
                      <a:endParaRPr kumimoji="1" lang="ja-JP" altLang="en-US" sz="200" dirty="0"/>
                    </a:p>
                  </a:txBody>
                  <a:tcPr marL="68580" marR="68580" marT="34290" marB="34290"/>
                </a:tc>
                <a:tc>
                  <a:txBody>
                    <a:bodyPr/>
                    <a:lstStyle/>
                    <a:p>
                      <a:endParaRPr kumimoji="1" lang="ja-JP" altLang="en-US" sz="200" dirty="0"/>
                    </a:p>
                  </a:txBody>
                  <a:tcPr marL="68580" marR="68580" marT="34290" marB="34290"/>
                </a:tc>
                <a:tc>
                  <a:txBody>
                    <a:bodyPr/>
                    <a:lstStyle/>
                    <a:p>
                      <a:endParaRPr kumimoji="1" lang="ja-JP" altLang="en-US" sz="200" dirty="0"/>
                    </a:p>
                  </a:txBody>
                  <a:tcPr marL="68580" marR="68580" marT="34290" marB="34290"/>
                </a:tc>
                <a:tc>
                  <a:txBody>
                    <a:bodyPr/>
                    <a:lstStyle/>
                    <a:p>
                      <a:endParaRPr kumimoji="1" lang="ja-JP" altLang="en-US" sz="200" dirty="0"/>
                    </a:p>
                  </a:txBody>
                  <a:tcPr marL="68580" marR="68580" marT="34290" marB="34290"/>
                </a:tc>
                <a:tc>
                  <a:txBody>
                    <a:bodyPr/>
                    <a:lstStyle/>
                    <a:p>
                      <a:endParaRPr kumimoji="1" lang="ja-JP" altLang="en-US" sz="200" dirty="0"/>
                    </a:p>
                  </a:txBody>
                  <a:tcPr marL="68580" marR="68580" marT="34290" marB="34290"/>
                </a:tc>
                <a:tc>
                  <a:txBody>
                    <a:bodyPr/>
                    <a:lstStyle/>
                    <a:p>
                      <a:endParaRPr kumimoji="1" lang="ja-JP" altLang="en-US" sz="200" dirty="0"/>
                    </a:p>
                  </a:txBody>
                  <a:tcPr marL="68580" marR="68580" marT="34290" marB="34290"/>
                </a:tc>
                <a:tc>
                  <a:txBody>
                    <a:bodyPr/>
                    <a:lstStyle/>
                    <a:p>
                      <a:endParaRPr kumimoji="1" lang="ja-JP" altLang="en-US" sz="200" dirty="0"/>
                    </a:p>
                  </a:txBody>
                  <a:tcPr marL="68580" marR="68580" marT="34290" marB="34290"/>
                </a:tc>
                <a:tc>
                  <a:txBody>
                    <a:bodyPr/>
                    <a:lstStyle/>
                    <a:p>
                      <a:endParaRPr kumimoji="1" lang="ja-JP" altLang="en-US" sz="200" dirty="0"/>
                    </a:p>
                  </a:txBody>
                  <a:tcPr marL="68580" marR="68580" marT="34290" marB="34290"/>
                </a:tc>
                <a:tc>
                  <a:txBody>
                    <a:bodyPr/>
                    <a:lstStyle/>
                    <a:p>
                      <a:endParaRPr kumimoji="1" lang="ja-JP" altLang="en-US" sz="200" dirty="0"/>
                    </a:p>
                  </a:txBody>
                  <a:tcPr marL="68580" marR="68580" marT="34290" marB="34290"/>
                </a:tc>
              </a:tr>
            </a:tbl>
          </a:graphicData>
        </a:graphic>
      </p:graphicFrame>
      <p:sp>
        <p:nvSpPr>
          <p:cNvPr id="15" name="右矢印 14"/>
          <p:cNvSpPr/>
          <p:nvPr/>
        </p:nvSpPr>
        <p:spPr>
          <a:xfrm>
            <a:off x="632432" y="2642834"/>
            <a:ext cx="2115537" cy="864642"/>
          </a:xfrm>
          <a:prstGeom prst="rightArrow">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16" name="角丸四角形 15"/>
          <p:cNvSpPr/>
          <p:nvPr/>
        </p:nvSpPr>
        <p:spPr>
          <a:xfrm>
            <a:off x="725127" y="2924553"/>
            <a:ext cx="1553913" cy="297119"/>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rPr>
              <a:t>Basic Survey</a:t>
            </a:r>
            <a:endParaRPr lang="ja-JP" altLang="en-US" b="1" dirty="0">
              <a:solidFill>
                <a:srgbClr val="C00000"/>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endParaRPr>
          </a:p>
        </p:txBody>
      </p:sp>
      <p:sp>
        <p:nvSpPr>
          <p:cNvPr id="17" name="タイトル 1"/>
          <p:cNvSpPr txBox="1">
            <a:spLocks/>
          </p:cNvSpPr>
          <p:nvPr/>
        </p:nvSpPr>
        <p:spPr>
          <a:xfrm>
            <a:off x="462025" y="2537134"/>
            <a:ext cx="2080116" cy="31170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000" b="1" dirty="0" smtClean="0">
                <a:solidFill>
                  <a:prstClr val="black"/>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rPr>
              <a:t>Geological</a:t>
            </a:r>
            <a:r>
              <a:rPr lang="en-US" altLang="ja-JP" sz="2000" b="1" dirty="0" smtClean="0">
                <a:solidFill>
                  <a:prstClr val="black"/>
                </a:solidFill>
                <a:latin typeface="Arial Narrow" panose="020B0606020202030204" pitchFamily="34" charset="0"/>
                <a:ea typeface="ＭＳ Ｐゴシック"/>
                <a:cs typeface="Arial" panose="020B0604020202020204" pitchFamily="34" charset="0"/>
              </a:rPr>
              <a:t> </a:t>
            </a:r>
            <a:r>
              <a:rPr lang="en-US" altLang="ja-JP" sz="2000" b="1" dirty="0" smtClean="0">
                <a:solidFill>
                  <a:prstClr val="black"/>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rPr>
              <a:t>Survey</a:t>
            </a:r>
            <a:endParaRPr lang="ja-JP" altLang="en-US" sz="2000" b="1" dirty="0">
              <a:solidFill>
                <a:prstClr val="black"/>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endParaRPr>
          </a:p>
        </p:txBody>
      </p:sp>
      <p:sp>
        <p:nvSpPr>
          <p:cNvPr id="21" name="右矢印 20"/>
          <p:cNvSpPr/>
          <p:nvPr/>
        </p:nvSpPr>
        <p:spPr>
          <a:xfrm>
            <a:off x="2786379" y="2610372"/>
            <a:ext cx="2213433" cy="901776"/>
          </a:xfrm>
          <a:prstGeom prst="rightArrow">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25" name="角丸四角形 24"/>
          <p:cNvSpPr/>
          <p:nvPr/>
        </p:nvSpPr>
        <p:spPr>
          <a:xfrm>
            <a:off x="2909220" y="2906635"/>
            <a:ext cx="1685248" cy="323151"/>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rPr>
              <a:t>Detailed Survey</a:t>
            </a:r>
            <a:endParaRPr lang="ja-JP" altLang="en-US" b="1" dirty="0">
              <a:solidFill>
                <a:srgbClr val="C00000"/>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endParaRPr>
          </a:p>
        </p:txBody>
      </p:sp>
      <p:sp>
        <p:nvSpPr>
          <p:cNvPr id="29" name="右矢印 28"/>
          <p:cNvSpPr/>
          <p:nvPr/>
        </p:nvSpPr>
        <p:spPr>
          <a:xfrm>
            <a:off x="1583272" y="3801097"/>
            <a:ext cx="1178159" cy="620967"/>
          </a:xfrm>
          <a:prstGeom prst="rightArrow">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31" name="右矢印 30"/>
          <p:cNvSpPr/>
          <p:nvPr/>
        </p:nvSpPr>
        <p:spPr>
          <a:xfrm>
            <a:off x="3025454" y="3730924"/>
            <a:ext cx="1208649" cy="745775"/>
          </a:xfrm>
          <a:prstGeom prst="rightArrow">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32" name="角丸四角形 31"/>
          <p:cNvSpPr/>
          <p:nvPr/>
        </p:nvSpPr>
        <p:spPr>
          <a:xfrm>
            <a:off x="3049103" y="4001861"/>
            <a:ext cx="1021600" cy="236424"/>
          </a:xfrm>
          <a:prstGeom prst="roundRect">
            <a:avLst/>
          </a:prstGeom>
          <a:solidFill>
            <a:schemeClr val="accent6">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b="1" dirty="0" smtClean="0">
                <a:solidFill>
                  <a:srgbClr val="C00000"/>
                </a:solidFill>
                <a:latin typeface="Calibri"/>
                <a:ea typeface="ＭＳ Ｐゴシック"/>
              </a:rPr>
              <a:t>Detailed</a:t>
            </a:r>
            <a:endParaRPr lang="ja-JP" altLang="en-US" b="1" dirty="0">
              <a:solidFill>
                <a:srgbClr val="C00000"/>
              </a:solidFill>
              <a:latin typeface="Calibri"/>
              <a:ea typeface="ＭＳ Ｐゴシック"/>
            </a:endParaRPr>
          </a:p>
        </p:txBody>
      </p:sp>
      <p:sp>
        <p:nvSpPr>
          <p:cNvPr id="37" name="角丸四角形 36"/>
          <p:cNvSpPr/>
          <p:nvPr/>
        </p:nvSpPr>
        <p:spPr>
          <a:xfrm>
            <a:off x="5583137" y="2272851"/>
            <a:ext cx="1577894" cy="277255"/>
          </a:xfrm>
          <a:prstGeom prst="round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b="1" dirty="0" smtClean="0">
                <a:solidFill>
                  <a:prstClr val="white"/>
                </a:solidFill>
                <a:latin typeface="Calibri"/>
                <a:ea typeface="ＭＳ Ｐゴシック"/>
              </a:rPr>
              <a:t> Cost Estimate</a:t>
            </a:r>
            <a:endParaRPr lang="ja-JP" altLang="en-US" b="1" dirty="0">
              <a:solidFill>
                <a:prstClr val="white"/>
              </a:solidFill>
              <a:latin typeface="Calibri"/>
              <a:ea typeface="ＭＳ Ｐゴシック"/>
            </a:endParaRPr>
          </a:p>
        </p:txBody>
      </p:sp>
      <p:sp>
        <p:nvSpPr>
          <p:cNvPr id="44" name="タイトル 1"/>
          <p:cNvSpPr txBox="1">
            <a:spLocks/>
          </p:cNvSpPr>
          <p:nvPr/>
        </p:nvSpPr>
        <p:spPr>
          <a:xfrm>
            <a:off x="957833" y="49459"/>
            <a:ext cx="7273270" cy="95696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2800" b="1" dirty="0" smtClean="0">
                <a:solidFill>
                  <a:prstClr val="black"/>
                </a:solidFill>
                <a:effectLst>
                  <a:outerShdw blurRad="38100" dist="38100" dir="2700000" algn="tl">
                    <a:srgbClr val="000000">
                      <a:alpha val="43137"/>
                    </a:srgbClr>
                  </a:outerShdw>
                </a:effectLst>
                <a:latin typeface="Arial Black" panose="020B0A04020102020204" pitchFamily="34" charset="0"/>
                <a:ea typeface="ＭＳ Ｐゴシック"/>
                <a:cs typeface="Arial" panose="020B0604020202020204" pitchFamily="34" charset="0"/>
              </a:rPr>
              <a:t>ILC CFS Plan in Preparation Stage </a:t>
            </a:r>
          </a:p>
          <a:p>
            <a:r>
              <a:rPr lang="ja-JP" altLang="en-US" sz="2800" b="1" dirty="0" smtClean="0">
                <a:solidFill>
                  <a:prstClr val="black"/>
                </a:solidFill>
                <a:effectLst>
                  <a:outerShdw blurRad="38100" dist="38100" dir="2700000" algn="tl">
                    <a:srgbClr val="000000">
                      <a:alpha val="43137"/>
                    </a:srgbClr>
                  </a:outerShdw>
                </a:effectLst>
                <a:latin typeface="Arial Black" panose="020B0A04020102020204" pitchFamily="34" charset="0"/>
                <a:ea typeface="ＭＳ Ｐゴシック"/>
                <a:cs typeface="Arial" panose="020B0604020202020204" pitchFamily="34" charset="0"/>
              </a:rPr>
              <a:t>建設にむけた土木・</a:t>
            </a:r>
            <a:r>
              <a:rPr lang="en-US" altLang="en-US" sz="2800" b="1" dirty="0" smtClean="0">
                <a:solidFill>
                  <a:prstClr val="black"/>
                </a:solidFill>
                <a:effectLst>
                  <a:outerShdw blurRad="38100" dist="38100" dir="2700000" algn="tl">
                    <a:srgbClr val="000000">
                      <a:alpha val="43137"/>
                    </a:srgbClr>
                  </a:outerShdw>
                </a:effectLst>
                <a:latin typeface="Arial Black" panose="020B0A04020102020204" pitchFamily="34" charset="0"/>
                <a:cs typeface="Arial" panose="020B0604020202020204" pitchFamily="34" charset="0"/>
              </a:rPr>
              <a:t>建築設計準備</a:t>
            </a:r>
            <a:endParaRPr lang="ja-JP" altLang="en-US" sz="2800" b="1" dirty="0">
              <a:solidFill>
                <a:prstClr val="black"/>
              </a:solidFill>
              <a:effectLst>
                <a:outerShdw blurRad="38100" dist="38100" dir="2700000" algn="tl">
                  <a:srgbClr val="000000">
                    <a:alpha val="43137"/>
                  </a:srgbClr>
                </a:outerShdw>
              </a:effectLst>
              <a:latin typeface="Arial Black" panose="020B0A04020102020204" pitchFamily="34" charset="0"/>
              <a:ea typeface="ＭＳ Ｐゴシック"/>
              <a:cs typeface="Arial" panose="020B0604020202020204" pitchFamily="34" charset="0"/>
            </a:endParaRPr>
          </a:p>
        </p:txBody>
      </p:sp>
      <p:sp>
        <p:nvSpPr>
          <p:cNvPr id="45" name="角丸四角形 44"/>
          <p:cNvSpPr/>
          <p:nvPr/>
        </p:nvSpPr>
        <p:spPr>
          <a:xfrm>
            <a:off x="8064601" y="2812410"/>
            <a:ext cx="886939" cy="3659538"/>
          </a:xfrm>
          <a:prstGeom prst="round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2700000" sx="101000" sy="101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2000" b="1" dirty="0">
              <a:solidFill>
                <a:prstClr val="black"/>
              </a:solidFill>
              <a:latin typeface="Calibri"/>
              <a:ea typeface="ＭＳ Ｐゴシック"/>
            </a:endParaRPr>
          </a:p>
        </p:txBody>
      </p:sp>
      <p:sp>
        <p:nvSpPr>
          <p:cNvPr id="46" name="右矢印 45"/>
          <p:cNvSpPr/>
          <p:nvPr/>
        </p:nvSpPr>
        <p:spPr>
          <a:xfrm>
            <a:off x="593496" y="4712352"/>
            <a:ext cx="7308175" cy="902835"/>
          </a:xfrm>
          <a:prstGeom prst="rightArrow">
            <a:avLst/>
          </a:prstGeom>
          <a:solidFill>
            <a:schemeClr val="accent5">
              <a:lumMod val="20000"/>
              <a:lumOff val="8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47" name="角丸四角形 46"/>
          <p:cNvSpPr/>
          <p:nvPr/>
        </p:nvSpPr>
        <p:spPr>
          <a:xfrm>
            <a:off x="2927242" y="5030902"/>
            <a:ext cx="3473617" cy="301305"/>
          </a:xfrm>
          <a:prstGeom prst="round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ja-JP" altLang="en-US" b="1" dirty="0" smtClean="0">
                <a:solidFill>
                  <a:prstClr val="black"/>
                </a:solidFill>
                <a:latin typeface="Calibri"/>
                <a:ea typeface="ＭＳ Ｐゴシック"/>
              </a:rPr>
              <a:t>　　</a:t>
            </a:r>
            <a:r>
              <a:rPr lang="en-US" altLang="ja-JP" b="1" dirty="0" smtClean="0">
                <a:solidFill>
                  <a:prstClr val="black"/>
                </a:solidFill>
                <a:effectLst>
                  <a:outerShdw blurRad="38100" dist="38100" dir="2700000" algn="tl">
                    <a:srgbClr val="000000">
                      <a:alpha val="43137"/>
                    </a:srgbClr>
                  </a:outerShdw>
                </a:effectLst>
                <a:latin typeface="Arial Narrow" panose="020B0606020202030204" pitchFamily="34" charset="0"/>
                <a:ea typeface="ＭＳ Ｐゴシック"/>
              </a:rPr>
              <a:t>Land Negotiation</a:t>
            </a:r>
            <a:endParaRPr lang="ja-JP" altLang="en-US" b="1" dirty="0">
              <a:solidFill>
                <a:prstClr val="black"/>
              </a:solidFill>
              <a:effectLst>
                <a:outerShdw blurRad="38100" dist="38100" dir="2700000" algn="tl">
                  <a:srgbClr val="000000">
                    <a:alpha val="43137"/>
                  </a:srgbClr>
                </a:outerShdw>
              </a:effectLst>
              <a:latin typeface="Arial Narrow" panose="020B0606020202030204" pitchFamily="34" charset="0"/>
              <a:ea typeface="ＭＳ Ｐゴシック"/>
            </a:endParaRPr>
          </a:p>
        </p:txBody>
      </p:sp>
      <p:sp>
        <p:nvSpPr>
          <p:cNvPr id="48" name="角丸四角形 47"/>
          <p:cNvSpPr/>
          <p:nvPr/>
        </p:nvSpPr>
        <p:spPr>
          <a:xfrm>
            <a:off x="1430090" y="5054602"/>
            <a:ext cx="1398939" cy="301811"/>
          </a:xfrm>
          <a:prstGeom prst="round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sz="1600" b="1" dirty="0" smtClean="0">
                <a:solidFill>
                  <a:prstClr val="black"/>
                </a:solidFill>
                <a:latin typeface="Arial Narrow" panose="020B0606020202030204" pitchFamily="34" charset="0"/>
                <a:ea typeface="ＭＳ Ｐゴシック"/>
              </a:rPr>
              <a:t>Site Decision</a:t>
            </a:r>
            <a:endParaRPr lang="ja-JP" altLang="en-US" sz="1600" b="1" dirty="0">
              <a:solidFill>
                <a:prstClr val="black"/>
              </a:solidFill>
              <a:latin typeface="Arial Narrow" panose="020B0606020202030204" pitchFamily="34" charset="0"/>
              <a:ea typeface="ＭＳ Ｐゴシック"/>
            </a:endParaRPr>
          </a:p>
        </p:txBody>
      </p:sp>
      <p:sp>
        <p:nvSpPr>
          <p:cNvPr id="50" name="タイトル 1"/>
          <p:cNvSpPr txBox="1">
            <a:spLocks/>
          </p:cNvSpPr>
          <p:nvPr/>
        </p:nvSpPr>
        <p:spPr>
          <a:xfrm>
            <a:off x="587250" y="4642179"/>
            <a:ext cx="3066097" cy="378031"/>
          </a:xfrm>
          <a:prstGeom prst="rect">
            <a:avLst/>
          </a:prstGeom>
          <a:solidFill>
            <a:schemeClr val="tx1">
              <a:lumMod val="50000"/>
              <a:lumOff val="50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b="1" dirty="0" smtClean="0">
                <a:solidFill>
                  <a:prstClr val="white"/>
                </a:solidFill>
                <a:latin typeface="Calibri"/>
                <a:ea typeface="ＭＳ Ｐゴシック"/>
              </a:rPr>
              <a:t>　</a:t>
            </a:r>
            <a:r>
              <a:rPr lang="en-US" altLang="ja-JP" sz="2000" b="1" dirty="0" smtClean="0">
                <a:solidFill>
                  <a:prstClr val="white"/>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rPr>
              <a:t>Land Acquisition </a:t>
            </a:r>
            <a:endParaRPr lang="ja-JP" altLang="en-US" sz="2000" b="1" dirty="0">
              <a:solidFill>
                <a:prstClr val="white"/>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endParaRPr>
          </a:p>
        </p:txBody>
      </p:sp>
      <p:sp>
        <p:nvSpPr>
          <p:cNvPr id="51" name="角丸四角形 50"/>
          <p:cNvSpPr/>
          <p:nvPr/>
        </p:nvSpPr>
        <p:spPr>
          <a:xfrm>
            <a:off x="6463740" y="5033073"/>
            <a:ext cx="1147018" cy="299134"/>
          </a:xfrm>
          <a:prstGeom prst="round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50000" r="50000" b="50000"/>
            </a:path>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sz="1600" b="1" dirty="0" smtClean="0">
                <a:solidFill>
                  <a:prstClr val="black"/>
                </a:solidFill>
                <a:latin typeface="Arial Narrow" panose="020B0606020202030204" pitchFamily="34" charset="0"/>
                <a:ea typeface="ＭＳ Ｐゴシック"/>
              </a:rPr>
              <a:t>Acquisition</a:t>
            </a:r>
            <a:endParaRPr lang="ja-JP" altLang="en-US" b="1" dirty="0">
              <a:solidFill>
                <a:prstClr val="black"/>
              </a:solidFill>
              <a:latin typeface="Arial Narrow" panose="020B0606020202030204" pitchFamily="34" charset="0"/>
              <a:ea typeface="ＭＳ Ｐゴシック"/>
            </a:endParaRPr>
          </a:p>
        </p:txBody>
      </p:sp>
      <p:sp>
        <p:nvSpPr>
          <p:cNvPr id="52" name="角丸四角形 51"/>
          <p:cNvSpPr/>
          <p:nvPr/>
        </p:nvSpPr>
        <p:spPr>
          <a:xfrm>
            <a:off x="4735960" y="4735270"/>
            <a:ext cx="1497324" cy="274690"/>
          </a:xfrm>
          <a:prstGeom prst="round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sz="1600" b="1" dirty="0" smtClean="0">
                <a:solidFill>
                  <a:prstClr val="black"/>
                </a:solidFill>
                <a:latin typeface="Arial Narrow" panose="020B0606020202030204" pitchFamily="34" charset="0"/>
                <a:ea typeface="ＭＳ Ｐゴシック"/>
              </a:rPr>
              <a:t>Compensation</a:t>
            </a:r>
            <a:endParaRPr lang="ja-JP" altLang="en-US" sz="1600" b="1" dirty="0">
              <a:solidFill>
                <a:prstClr val="black"/>
              </a:solidFill>
              <a:latin typeface="Arial Narrow" panose="020B0606020202030204" pitchFamily="34" charset="0"/>
              <a:ea typeface="ＭＳ Ｐゴシック"/>
            </a:endParaRPr>
          </a:p>
        </p:txBody>
      </p:sp>
      <p:sp>
        <p:nvSpPr>
          <p:cNvPr id="54" name="右矢印 53"/>
          <p:cNvSpPr/>
          <p:nvPr/>
        </p:nvSpPr>
        <p:spPr>
          <a:xfrm>
            <a:off x="601739" y="5539714"/>
            <a:ext cx="7346033" cy="986728"/>
          </a:xfrm>
          <a:prstGeom prst="rightArrow">
            <a:avLst/>
          </a:prstGeom>
          <a:solidFill>
            <a:schemeClr val="accent5">
              <a:lumMod val="20000"/>
              <a:lumOff val="8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55" name="角丸四角形 54"/>
          <p:cNvSpPr/>
          <p:nvPr/>
        </p:nvSpPr>
        <p:spPr>
          <a:xfrm>
            <a:off x="2829028" y="5896247"/>
            <a:ext cx="2964963" cy="300070"/>
          </a:xfrm>
          <a:prstGeom prst="roundRect">
            <a:avLst/>
          </a:prstGeom>
          <a:solidFill>
            <a:schemeClr val="accent1">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b="1" dirty="0">
                <a:solidFill>
                  <a:srgbClr val="C00000"/>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rPr>
              <a:t>Environmental Impact </a:t>
            </a:r>
            <a:r>
              <a:rPr lang="en-US" altLang="ja-JP"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rPr>
              <a:t>Survey</a:t>
            </a:r>
            <a:endParaRPr lang="ja-JP" altLang="en-US" b="1" dirty="0">
              <a:solidFill>
                <a:srgbClr val="C00000"/>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endParaRPr>
          </a:p>
        </p:txBody>
      </p:sp>
      <p:sp>
        <p:nvSpPr>
          <p:cNvPr id="56" name="タイトル 1"/>
          <p:cNvSpPr txBox="1">
            <a:spLocks/>
          </p:cNvSpPr>
          <p:nvPr/>
        </p:nvSpPr>
        <p:spPr>
          <a:xfrm>
            <a:off x="593497" y="5460632"/>
            <a:ext cx="3026832" cy="356066"/>
          </a:xfrm>
          <a:prstGeom prst="rect">
            <a:avLst/>
          </a:prstGeom>
          <a:solidFill>
            <a:schemeClr val="tx1">
              <a:lumMod val="50000"/>
              <a:lumOff val="50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000" b="1" dirty="0" smtClean="0">
                <a:solidFill>
                  <a:prstClr val="white"/>
                </a:solidFill>
                <a:latin typeface="Arial Narrow" panose="020B0606020202030204" pitchFamily="34" charset="0"/>
                <a:ea typeface="ＭＳ Ｐゴシック"/>
                <a:cs typeface="Arial" panose="020B0604020202020204" pitchFamily="34" charset="0"/>
              </a:rPr>
              <a:t>Environmental Impact Study</a:t>
            </a:r>
            <a:endParaRPr lang="ja-JP" altLang="en-US" sz="2000" b="1" dirty="0">
              <a:solidFill>
                <a:prstClr val="white"/>
              </a:solidFill>
              <a:latin typeface="Arial Narrow" panose="020B0606020202030204" pitchFamily="34" charset="0"/>
              <a:ea typeface="ＭＳ Ｐゴシック"/>
              <a:cs typeface="Arial" panose="020B0604020202020204" pitchFamily="34" charset="0"/>
            </a:endParaRPr>
          </a:p>
        </p:txBody>
      </p:sp>
      <p:sp>
        <p:nvSpPr>
          <p:cNvPr id="59" name="角丸四角形 58"/>
          <p:cNvSpPr/>
          <p:nvPr/>
        </p:nvSpPr>
        <p:spPr>
          <a:xfrm>
            <a:off x="6434475" y="5882014"/>
            <a:ext cx="980220" cy="327114"/>
          </a:xfrm>
          <a:prstGeom prst="roundRect">
            <a:avLst/>
          </a:prstGeom>
          <a:gradFill flip="none" rotWithShape="1">
            <a:gsLst>
              <a:gs pos="14000">
                <a:schemeClr val="accent3">
                  <a:lumMod val="0"/>
                  <a:lumOff val="100000"/>
                </a:schemeClr>
              </a:gs>
              <a:gs pos="25000">
                <a:schemeClr val="accent3">
                  <a:lumMod val="0"/>
                  <a:lumOff val="100000"/>
                </a:schemeClr>
              </a:gs>
              <a:gs pos="87000">
                <a:schemeClr val="accent3">
                  <a:lumMod val="100000"/>
                </a:schemeClr>
              </a:gs>
            </a:gsLst>
            <a:path path="circle">
              <a:fillToRect l="50000" t="50000" r="50000" b="50000"/>
            </a:path>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sz="1400" b="1" dirty="0" smtClean="0">
                <a:solidFill>
                  <a:prstClr val="black"/>
                </a:solidFill>
                <a:latin typeface="Arial Narrow" panose="020B0606020202030204" pitchFamily="34" charset="0"/>
                <a:ea typeface="ＭＳ Ｐゴシック"/>
                <a:cs typeface="Arial" panose="020B0604020202020204" pitchFamily="34" charset="0"/>
              </a:rPr>
              <a:t>Permission</a:t>
            </a:r>
            <a:endParaRPr lang="ja-JP" altLang="en-US" sz="1400" b="1" dirty="0">
              <a:solidFill>
                <a:prstClr val="black"/>
              </a:solidFill>
              <a:latin typeface="Arial Narrow" panose="020B0606020202030204" pitchFamily="34" charset="0"/>
              <a:ea typeface="ＭＳ Ｐゴシック"/>
              <a:cs typeface="Arial" panose="020B0604020202020204" pitchFamily="34" charset="0"/>
            </a:endParaRPr>
          </a:p>
        </p:txBody>
      </p:sp>
      <p:sp>
        <p:nvSpPr>
          <p:cNvPr id="60" name="タイトル 1"/>
          <p:cNvSpPr txBox="1">
            <a:spLocks/>
          </p:cNvSpPr>
          <p:nvPr/>
        </p:nvSpPr>
        <p:spPr>
          <a:xfrm>
            <a:off x="489037" y="3570484"/>
            <a:ext cx="2436062" cy="33567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000" b="1" dirty="0" smtClean="0">
                <a:solidFill>
                  <a:prstClr val="black"/>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rPr>
              <a:t>Topographical Survey</a:t>
            </a:r>
            <a:endParaRPr lang="ja-JP" altLang="en-US" sz="2000" b="1" dirty="0">
              <a:solidFill>
                <a:prstClr val="black"/>
              </a:solidFill>
              <a:effectLst>
                <a:outerShdw blurRad="38100" dist="38100" dir="2700000" algn="tl">
                  <a:srgbClr val="000000">
                    <a:alpha val="43137"/>
                  </a:srgbClr>
                </a:outerShdw>
              </a:effectLst>
              <a:latin typeface="Arial Narrow" panose="020B0606020202030204" pitchFamily="34" charset="0"/>
              <a:ea typeface="ＭＳ Ｐゴシック"/>
              <a:cs typeface="Arial" panose="020B0604020202020204" pitchFamily="34" charset="0"/>
            </a:endParaRPr>
          </a:p>
        </p:txBody>
      </p:sp>
      <p:sp>
        <p:nvSpPr>
          <p:cNvPr id="61" name="角丸四角形 60"/>
          <p:cNvSpPr/>
          <p:nvPr/>
        </p:nvSpPr>
        <p:spPr>
          <a:xfrm>
            <a:off x="1709211" y="3993535"/>
            <a:ext cx="626044" cy="227655"/>
          </a:xfrm>
          <a:prstGeom prst="roundRect">
            <a:avLst/>
          </a:prstGeom>
          <a:solidFill>
            <a:schemeClr val="accent6">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sz="1600" b="1" dirty="0" smtClean="0">
                <a:solidFill>
                  <a:srgbClr val="C00000"/>
                </a:solidFill>
                <a:latin typeface="Arial Narrow" panose="020B0606020202030204" pitchFamily="34" charset="0"/>
                <a:ea typeface="ＭＳ Ｐゴシック"/>
              </a:rPr>
              <a:t>Basic </a:t>
            </a:r>
            <a:endParaRPr lang="ja-JP" altLang="en-US" sz="1600" b="1" dirty="0">
              <a:solidFill>
                <a:srgbClr val="C00000"/>
              </a:solidFill>
              <a:latin typeface="Arial Narrow" panose="020B0606020202030204" pitchFamily="34" charset="0"/>
              <a:ea typeface="ＭＳ Ｐゴシック"/>
            </a:endParaRPr>
          </a:p>
        </p:txBody>
      </p:sp>
      <p:sp>
        <p:nvSpPr>
          <p:cNvPr id="4" name="テキスト ボックス 3"/>
          <p:cNvSpPr txBox="1"/>
          <p:nvPr/>
        </p:nvSpPr>
        <p:spPr>
          <a:xfrm rot="16200000">
            <a:off x="7304915" y="4268181"/>
            <a:ext cx="2467846" cy="430887"/>
          </a:xfrm>
          <a:prstGeom prst="rect">
            <a:avLst/>
          </a:prstGeom>
          <a:noFill/>
        </p:spPr>
        <p:txBody>
          <a:bodyPr wrap="square" rtlCol="0">
            <a:spAutoFit/>
          </a:bodyPr>
          <a:lstStyle/>
          <a:p>
            <a:pPr defTabSz="457200"/>
            <a:r>
              <a:rPr lang="en-US" altLang="ja-JP" sz="2200" smtClean="0">
                <a:solidFill>
                  <a:prstClr val="black"/>
                </a:solidFill>
                <a:latin typeface="Arial Black" panose="020B0A04020102020204" pitchFamily="34" charset="0"/>
                <a:ea typeface="ＭＳ Ｐゴシック"/>
                <a:cs typeface="Arial" panose="020B0604020202020204" pitchFamily="34" charset="0"/>
              </a:rPr>
              <a:t>Construction</a:t>
            </a:r>
            <a:endParaRPr lang="ja-JP" altLang="en-US" sz="2200" dirty="0">
              <a:solidFill>
                <a:prstClr val="black"/>
              </a:solidFill>
              <a:latin typeface="Arial Black" panose="020B0A04020102020204" pitchFamily="34" charset="0"/>
              <a:ea typeface="ＭＳ Ｐゴシック"/>
              <a:cs typeface="Arial" panose="020B0604020202020204" pitchFamily="34" charset="0"/>
            </a:endParaRPr>
          </a:p>
        </p:txBody>
      </p:sp>
      <p:sp>
        <p:nvSpPr>
          <p:cNvPr id="62" name="角丸四角形 61"/>
          <p:cNvSpPr/>
          <p:nvPr/>
        </p:nvSpPr>
        <p:spPr>
          <a:xfrm>
            <a:off x="1528322" y="5875798"/>
            <a:ext cx="1202473" cy="318203"/>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sz="1400" b="1" dirty="0" smtClean="0">
                <a:solidFill>
                  <a:prstClr val="black"/>
                </a:solidFill>
                <a:latin typeface="Arial Narrow" panose="020B0606020202030204" pitchFamily="34" charset="0"/>
                <a:ea typeface="ＭＳ Ｐゴシック"/>
                <a:cs typeface="Arial" panose="020B0604020202020204" pitchFamily="34" charset="0"/>
              </a:rPr>
              <a:t>Preparation</a:t>
            </a:r>
            <a:endParaRPr lang="ja-JP" altLang="en-US" sz="1400" b="1" dirty="0">
              <a:solidFill>
                <a:prstClr val="black"/>
              </a:solidFill>
              <a:latin typeface="Arial Narrow" panose="020B0606020202030204" pitchFamily="34" charset="0"/>
              <a:ea typeface="ＭＳ Ｐゴシック"/>
              <a:cs typeface="Arial" panose="020B0604020202020204" pitchFamily="34" charset="0"/>
            </a:endParaRPr>
          </a:p>
        </p:txBody>
      </p:sp>
      <p:sp>
        <p:nvSpPr>
          <p:cNvPr id="64" name="右矢印 63"/>
          <p:cNvSpPr/>
          <p:nvPr/>
        </p:nvSpPr>
        <p:spPr>
          <a:xfrm>
            <a:off x="5024760" y="2618241"/>
            <a:ext cx="1294935" cy="901776"/>
          </a:xfrm>
          <a:prstGeom prst="rightArrow">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endParaRPr lang="ja-JP" altLang="en-US" sz="1350">
              <a:solidFill>
                <a:prstClr val="white"/>
              </a:solidFill>
              <a:latin typeface="Calibri"/>
              <a:ea typeface="ＭＳ Ｐゴシック"/>
            </a:endParaRPr>
          </a:p>
        </p:txBody>
      </p:sp>
      <p:sp>
        <p:nvSpPr>
          <p:cNvPr id="65" name="角丸四角形 64"/>
          <p:cNvSpPr/>
          <p:nvPr/>
        </p:nvSpPr>
        <p:spPr>
          <a:xfrm>
            <a:off x="5086646" y="2905451"/>
            <a:ext cx="948692" cy="323151"/>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457200"/>
            <a:r>
              <a:rPr lang="en-US" altLang="ja-JP" sz="1400" b="1" dirty="0" smtClean="0">
                <a:solidFill>
                  <a:srgbClr val="C00000"/>
                </a:solidFill>
                <a:latin typeface="Arial Narrow" panose="020B0606020202030204" pitchFamily="34" charset="0"/>
                <a:ea typeface="ＭＳ Ｐゴシック"/>
                <a:cs typeface="Arial" panose="020B0604020202020204" pitchFamily="34" charset="0"/>
              </a:rPr>
              <a:t>Additional.</a:t>
            </a:r>
            <a:endParaRPr lang="ja-JP" altLang="en-US" sz="1400" b="1" dirty="0">
              <a:solidFill>
                <a:srgbClr val="C00000"/>
              </a:solidFill>
              <a:latin typeface="Arial Narrow" panose="020B0606020202030204" pitchFamily="34" charset="0"/>
              <a:ea typeface="ＭＳ Ｐゴシック"/>
              <a:cs typeface="Arial" panose="020B0604020202020204" pitchFamily="34" charset="0"/>
            </a:endParaRPr>
          </a:p>
        </p:txBody>
      </p:sp>
      <p:cxnSp>
        <p:nvCxnSpPr>
          <p:cNvPr id="8" name="直線矢印コネクタ 7"/>
          <p:cNvCxnSpPr/>
          <p:nvPr/>
        </p:nvCxnSpPr>
        <p:spPr>
          <a:xfrm flipV="1">
            <a:off x="2747969" y="2214215"/>
            <a:ext cx="0" cy="857238"/>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flipV="1">
            <a:off x="4999812" y="2210972"/>
            <a:ext cx="0" cy="857238"/>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6589" y="1006426"/>
            <a:ext cx="2014124" cy="5386089"/>
          </a:xfrm>
          <a:prstGeom prst="rect">
            <a:avLst/>
          </a:prstGeom>
          <a:solidFill>
            <a:schemeClr val="bg1">
              <a:lumMod val="85000"/>
              <a:alpha val="70000"/>
            </a:schemeClr>
          </a:solidFill>
          <a:ln>
            <a:solidFill>
              <a:srgbClr val="008000"/>
            </a:solidFill>
          </a:ln>
        </p:spPr>
        <p:txBody>
          <a:bodyPr wrap="square" rtlCol="0">
            <a:spAutoFit/>
          </a:bodyPr>
          <a:lstStyle/>
          <a:p>
            <a:pPr defTabSz="457200"/>
            <a:endParaRPr lang="en-US" altLang="ja-JP" dirty="0" smtClean="0">
              <a:solidFill>
                <a:srgbClr val="FFFF00"/>
              </a:solidFill>
              <a:latin typeface="Calibri"/>
              <a:ea typeface="ＭＳ Ｐゴシック"/>
            </a:endParaRPr>
          </a:p>
          <a:p>
            <a:pPr defTabSz="457200"/>
            <a:endParaRPr lang="en-US" altLang="ja-JP" dirty="0" smtClean="0">
              <a:solidFill>
                <a:srgbClr val="FFFF00"/>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a:p>
            <a:pPr defTabSz="457200"/>
            <a:endParaRPr lang="en-US" altLang="ja-JP" sz="1400" dirty="0">
              <a:solidFill>
                <a:prstClr val="white"/>
              </a:solidFill>
              <a:latin typeface="Calibri"/>
              <a:ea typeface="ＭＳ Ｐゴシック"/>
            </a:endParaRPr>
          </a:p>
          <a:p>
            <a:pPr defTabSz="457200"/>
            <a:endParaRPr lang="en-US" altLang="ja-JP" sz="1400" dirty="0" smtClean="0">
              <a:solidFill>
                <a:prstClr val="white"/>
              </a:solidFill>
              <a:latin typeface="Calibri"/>
              <a:ea typeface="ＭＳ Ｐゴシック"/>
            </a:endParaRPr>
          </a:p>
        </p:txBody>
      </p:sp>
      <p:sp>
        <p:nvSpPr>
          <p:cNvPr id="3" name="日付プレースホルダー 2"/>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11" name="スライド番号プレースホルダー 10"/>
          <p:cNvSpPr>
            <a:spLocks noGrp="1"/>
          </p:cNvSpPr>
          <p:nvPr>
            <p:ph type="sldNum" sz="quarter" idx="12"/>
          </p:nvPr>
        </p:nvSpPr>
        <p:spPr>
          <a:xfrm>
            <a:off x="6553200" y="6429349"/>
            <a:ext cx="2133600" cy="365125"/>
          </a:xfrm>
        </p:spPr>
        <p:txBody>
          <a:bodyPr/>
          <a:lstStyle/>
          <a:p>
            <a:fld id="{C9368CCE-6028-D344-BA7E-255CF04F3D33}" type="slidenum">
              <a:rPr lang="ja-JP" altLang="en-US" smtClean="0">
                <a:solidFill>
                  <a:prstClr val="black">
                    <a:tint val="75000"/>
                  </a:prstClr>
                </a:solidFill>
                <a:latin typeface="Calibri"/>
                <a:ea typeface="ＭＳ Ｐゴシック"/>
              </a:rPr>
              <a:pPr/>
              <a:t>16</a:t>
            </a:fld>
            <a:endParaRPr lang="ja-JP" altLang="en-US" dirty="0">
              <a:solidFill>
                <a:prstClr val="black">
                  <a:tint val="75000"/>
                </a:prstClr>
              </a:solidFill>
              <a:latin typeface="Calibri"/>
              <a:ea typeface="ＭＳ Ｐゴシック"/>
            </a:endParaRPr>
          </a:p>
        </p:txBody>
      </p:sp>
      <p:pic>
        <p:nvPicPr>
          <p:cNvPr id="43" name="図 4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332" y="4187645"/>
            <a:ext cx="1900208" cy="977366"/>
          </a:xfrm>
          <a:prstGeom prst="rect">
            <a:avLst/>
          </a:prstGeom>
        </p:spPr>
      </p:pic>
      <p:pic>
        <p:nvPicPr>
          <p:cNvPr id="49" name="図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331" y="2473355"/>
            <a:ext cx="715889" cy="1079702"/>
          </a:xfrm>
          <a:prstGeom prst="rect">
            <a:avLst/>
          </a:prstGeom>
        </p:spPr>
      </p:pic>
      <p:pic>
        <p:nvPicPr>
          <p:cNvPr id="53" name="図 5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953" y="5796475"/>
            <a:ext cx="965220" cy="722567"/>
          </a:xfrm>
          <a:prstGeom prst="rect">
            <a:avLst/>
          </a:prstGeom>
        </p:spPr>
      </p:pic>
      <p:pic>
        <p:nvPicPr>
          <p:cNvPr id="57" name="Picture 3" descr="C:\Users\CFS\AppData\Local\Microsoft\Windows\Temporary Internet Files\Low\Content.IE5\744E3MIG\人首20121226[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17463" y="2848363"/>
            <a:ext cx="1036331" cy="701100"/>
          </a:xfrm>
          <a:prstGeom prst="rect">
            <a:avLst/>
          </a:prstGeom>
          <a:noFill/>
          <a:extLst>
            <a:ext uri="{909E8E84-426E-40dd-AFC4-6F175D3DCCD1}">
              <a14:hiddenFill xmlns:a14="http://schemas.microsoft.com/office/drawing/2010/main">
                <a:solidFill>
                  <a:srgbClr val="FFFFFF"/>
                </a:solidFill>
              </a14:hiddenFill>
            </a:ext>
          </a:extLst>
        </p:spPr>
      </p:pic>
      <p:pic>
        <p:nvPicPr>
          <p:cNvPr id="58" name="図 5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433" y="1225862"/>
            <a:ext cx="1142502" cy="921524"/>
          </a:xfrm>
          <a:prstGeom prst="rect">
            <a:avLst/>
          </a:prstGeom>
        </p:spPr>
      </p:pic>
      <p:pic>
        <p:nvPicPr>
          <p:cNvPr id="63" name="図 6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3064" y="1495196"/>
            <a:ext cx="1056529" cy="685809"/>
          </a:xfrm>
          <a:prstGeom prst="rect">
            <a:avLst/>
          </a:prstGeom>
        </p:spPr>
      </p:pic>
      <p:sp>
        <p:nvSpPr>
          <p:cNvPr id="67" name="正方形/長方形 66"/>
          <p:cNvSpPr/>
          <p:nvPr/>
        </p:nvSpPr>
        <p:spPr>
          <a:xfrm>
            <a:off x="93436" y="1216909"/>
            <a:ext cx="843748" cy="276999"/>
          </a:xfrm>
          <a:prstGeom prst="rect">
            <a:avLst/>
          </a:prstGeom>
        </p:spPr>
        <p:txBody>
          <a:bodyPr wrap="none" lIns="36000" tIns="0" rIns="36000" bIns="0">
            <a:spAutoFit/>
          </a:bodyPr>
          <a:lstStyle/>
          <a:p>
            <a:pPr defTabSz="914400" fontAlgn="ctr"/>
            <a:r>
              <a:rPr lang="en-US" altLang="ja-JP" dirty="0">
                <a:solidFill>
                  <a:srgbClr val="000000"/>
                </a:solidFill>
                <a:latin typeface="Calibri"/>
                <a:ea typeface="ＭＳ Ｐゴシック"/>
              </a:rPr>
              <a:t> </a:t>
            </a:r>
            <a:r>
              <a:rPr lang="ja-JP" altLang="en-US" sz="1400" dirty="0" smtClean="0">
                <a:solidFill>
                  <a:srgbClr val="000000"/>
                </a:solidFill>
                <a:latin typeface="Calibri"/>
                <a:ea typeface="ＭＳ Ｐゴシック"/>
              </a:rPr>
              <a:t>用地測量</a:t>
            </a:r>
            <a:endParaRPr lang="en-US" altLang="ja-JP" sz="1400" dirty="0">
              <a:solidFill>
                <a:srgbClr val="000000"/>
              </a:solidFill>
              <a:latin typeface="Calibri"/>
              <a:ea typeface="ＭＳ Ｐゴシック"/>
            </a:endParaRPr>
          </a:p>
        </p:txBody>
      </p:sp>
      <p:sp>
        <p:nvSpPr>
          <p:cNvPr id="68" name="正方形/長方形 67"/>
          <p:cNvSpPr/>
          <p:nvPr/>
        </p:nvSpPr>
        <p:spPr>
          <a:xfrm>
            <a:off x="225866" y="2256212"/>
            <a:ext cx="1850445" cy="384721"/>
          </a:xfrm>
          <a:prstGeom prst="rect">
            <a:avLst/>
          </a:prstGeom>
        </p:spPr>
        <p:txBody>
          <a:bodyPr wrap="square" lIns="36000" tIns="0" rIns="36000" bIns="0">
            <a:spAutoFit/>
          </a:bodyPr>
          <a:lstStyle/>
          <a:p>
            <a:pPr defTabSz="914400" fontAlgn="ctr"/>
            <a:r>
              <a:rPr lang="ja-JP" altLang="en-US" sz="1400" dirty="0" smtClean="0">
                <a:solidFill>
                  <a:srgbClr val="000000"/>
                </a:solidFill>
                <a:latin typeface="Calibri"/>
                <a:ea typeface="ＭＳ Ｐゴシック"/>
              </a:rPr>
              <a:t>環境アセス調査</a:t>
            </a:r>
            <a:endParaRPr lang="en-US" altLang="ja-JP" sz="1400" dirty="0" smtClean="0">
              <a:solidFill>
                <a:srgbClr val="000000"/>
              </a:solidFill>
              <a:latin typeface="Calibri"/>
              <a:ea typeface="ＭＳ Ｐゴシック"/>
            </a:endParaRPr>
          </a:p>
          <a:p>
            <a:pPr defTabSz="914400" fontAlgn="ctr"/>
            <a:r>
              <a:rPr lang="en-US" altLang="ja-JP" sz="1100" dirty="0" smtClean="0">
                <a:solidFill>
                  <a:srgbClr val="000000"/>
                </a:solidFill>
                <a:latin typeface="Calibri"/>
                <a:ea typeface="ＭＳ Ｐゴシック"/>
              </a:rPr>
              <a:t>(</a:t>
            </a:r>
            <a:r>
              <a:rPr lang="ja-JP" altLang="en-US" sz="1100" dirty="0" smtClean="0">
                <a:solidFill>
                  <a:srgbClr val="000000"/>
                </a:solidFill>
                <a:latin typeface="Calibri"/>
                <a:ea typeface="ＭＳ Ｐゴシック"/>
              </a:rPr>
              <a:t>受電ルート探査含む</a:t>
            </a:r>
            <a:r>
              <a:rPr lang="en-US" altLang="ja-JP" sz="1100" dirty="0" smtClean="0">
                <a:solidFill>
                  <a:srgbClr val="000000"/>
                </a:solidFill>
                <a:latin typeface="Calibri"/>
                <a:ea typeface="ＭＳ Ｐゴシック"/>
              </a:rPr>
              <a:t>)</a:t>
            </a:r>
            <a:endParaRPr lang="en-US" altLang="ja-JP" sz="1100" dirty="0">
              <a:solidFill>
                <a:srgbClr val="000000"/>
              </a:solidFill>
              <a:latin typeface="Calibri"/>
              <a:ea typeface="ＭＳ Ｐゴシック"/>
            </a:endParaRPr>
          </a:p>
        </p:txBody>
      </p:sp>
      <p:sp>
        <p:nvSpPr>
          <p:cNvPr id="69" name="正方形/長方形 68"/>
          <p:cNvSpPr/>
          <p:nvPr/>
        </p:nvSpPr>
        <p:spPr>
          <a:xfrm>
            <a:off x="1255404" y="2621222"/>
            <a:ext cx="823531" cy="213649"/>
          </a:xfrm>
          <a:prstGeom prst="rect">
            <a:avLst/>
          </a:prstGeom>
        </p:spPr>
        <p:txBody>
          <a:bodyPr wrap="square" lIns="36000" tIns="0" rIns="36000" bIns="0">
            <a:spAutoFit/>
          </a:bodyPr>
          <a:lstStyle/>
          <a:p>
            <a:pPr algn="ctr" defTabSz="914400" fontAlgn="ctr"/>
            <a:r>
              <a:rPr lang="ja-JP" altLang="en-US" sz="1400" dirty="0" smtClean="0">
                <a:solidFill>
                  <a:srgbClr val="000000"/>
                </a:solidFill>
                <a:latin typeface="Calibri"/>
                <a:ea typeface="ＭＳ Ｐゴシック"/>
              </a:rPr>
              <a:t>地質調査</a:t>
            </a:r>
            <a:endParaRPr lang="en-US" altLang="ja-JP" sz="1400" dirty="0">
              <a:solidFill>
                <a:srgbClr val="000000"/>
              </a:solidFill>
              <a:latin typeface="Calibri"/>
              <a:ea typeface="ＭＳ Ｐゴシック"/>
            </a:endParaRPr>
          </a:p>
        </p:txBody>
      </p:sp>
      <p:sp>
        <p:nvSpPr>
          <p:cNvPr id="70" name="正方形/長方形 69"/>
          <p:cNvSpPr/>
          <p:nvPr/>
        </p:nvSpPr>
        <p:spPr>
          <a:xfrm>
            <a:off x="137969" y="3724862"/>
            <a:ext cx="1639727" cy="276999"/>
          </a:xfrm>
          <a:prstGeom prst="rect">
            <a:avLst/>
          </a:prstGeom>
        </p:spPr>
        <p:txBody>
          <a:bodyPr wrap="square" lIns="36000" tIns="0" rIns="36000" bIns="0">
            <a:spAutoFit/>
          </a:bodyPr>
          <a:lstStyle/>
          <a:p>
            <a:pPr defTabSz="914400" fontAlgn="ctr"/>
            <a:r>
              <a:rPr lang="en-US" altLang="ja-JP" dirty="0">
                <a:solidFill>
                  <a:srgbClr val="000000"/>
                </a:solidFill>
                <a:latin typeface="Calibri"/>
                <a:ea typeface="ＭＳ Ｐゴシック"/>
              </a:rPr>
              <a:t> </a:t>
            </a:r>
            <a:r>
              <a:rPr lang="ja-JP" altLang="en-US" sz="1600" u="sng" dirty="0" smtClean="0">
                <a:solidFill>
                  <a:srgbClr val="C00000"/>
                </a:solidFill>
                <a:latin typeface="Calibri"/>
                <a:ea typeface="ＭＳ Ｐゴシック"/>
              </a:rPr>
              <a:t>建設期の業務例</a:t>
            </a:r>
            <a:endParaRPr lang="en-US" altLang="ja-JP" sz="1400" u="sng" dirty="0">
              <a:solidFill>
                <a:srgbClr val="C00000"/>
              </a:solidFill>
              <a:latin typeface="Calibri"/>
              <a:ea typeface="ＭＳ Ｐゴシック"/>
            </a:endParaRPr>
          </a:p>
        </p:txBody>
      </p:sp>
      <p:sp>
        <p:nvSpPr>
          <p:cNvPr id="71" name="正方形/長方形 70"/>
          <p:cNvSpPr/>
          <p:nvPr/>
        </p:nvSpPr>
        <p:spPr>
          <a:xfrm>
            <a:off x="541213" y="3991356"/>
            <a:ext cx="1236483" cy="215444"/>
          </a:xfrm>
          <a:prstGeom prst="rect">
            <a:avLst/>
          </a:prstGeom>
        </p:spPr>
        <p:txBody>
          <a:bodyPr wrap="none" lIns="36000" tIns="0" rIns="36000" bIns="0">
            <a:spAutoFit/>
          </a:bodyPr>
          <a:lstStyle/>
          <a:p>
            <a:pPr defTabSz="914400" fontAlgn="ctr"/>
            <a:r>
              <a:rPr lang="ja-JP" altLang="en-US" sz="1400" dirty="0" smtClean="0">
                <a:solidFill>
                  <a:srgbClr val="000000"/>
                </a:solidFill>
                <a:latin typeface="Calibri"/>
                <a:ea typeface="ＭＳ Ｐゴシック"/>
              </a:rPr>
              <a:t>坑口サイト状況</a:t>
            </a:r>
            <a:endParaRPr lang="en-US" altLang="ja-JP" sz="1400" dirty="0">
              <a:solidFill>
                <a:srgbClr val="000000"/>
              </a:solidFill>
              <a:latin typeface="Calibri"/>
              <a:ea typeface="ＭＳ Ｐゴシック"/>
            </a:endParaRPr>
          </a:p>
        </p:txBody>
      </p:sp>
      <p:sp>
        <p:nvSpPr>
          <p:cNvPr id="72" name="正方形/長方形 71"/>
          <p:cNvSpPr/>
          <p:nvPr/>
        </p:nvSpPr>
        <p:spPr>
          <a:xfrm>
            <a:off x="176384" y="5587121"/>
            <a:ext cx="790848" cy="215444"/>
          </a:xfrm>
          <a:prstGeom prst="rect">
            <a:avLst/>
          </a:prstGeom>
        </p:spPr>
        <p:txBody>
          <a:bodyPr wrap="none" lIns="36000" tIns="0" rIns="36000" bIns="0">
            <a:spAutoFit/>
          </a:bodyPr>
          <a:lstStyle/>
          <a:p>
            <a:pPr defTabSz="914400" fontAlgn="ctr"/>
            <a:r>
              <a:rPr lang="ja-JP" altLang="en-US" sz="1400" dirty="0" smtClean="0">
                <a:solidFill>
                  <a:srgbClr val="000000"/>
                </a:solidFill>
                <a:latin typeface="Calibri"/>
                <a:ea typeface="ＭＳ Ｐゴシック"/>
              </a:rPr>
              <a:t>坑内測量</a:t>
            </a:r>
            <a:endParaRPr lang="en-US" altLang="ja-JP" sz="1400" dirty="0">
              <a:solidFill>
                <a:srgbClr val="000000"/>
              </a:solidFill>
              <a:latin typeface="Calibri"/>
              <a:ea typeface="ＭＳ Ｐゴシック"/>
            </a:endParaRPr>
          </a:p>
        </p:txBody>
      </p:sp>
      <p:pic>
        <p:nvPicPr>
          <p:cNvPr id="73" name="図 7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9128" y="4819670"/>
            <a:ext cx="724092" cy="681172"/>
          </a:xfrm>
          <a:prstGeom prst="rect">
            <a:avLst/>
          </a:prstGeom>
        </p:spPr>
      </p:pic>
      <p:pic>
        <p:nvPicPr>
          <p:cNvPr id="74" name="図 7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23126" y="5796476"/>
            <a:ext cx="959717" cy="722567"/>
          </a:xfrm>
          <a:prstGeom prst="rect">
            <a:avLst/>
          </a:prstGeom>
        </p:spPr>
      </p:pic>
      <p:sp>
        <p:nvSpPr>
          <p:cNvPr id="75" name="正方形/長方形 74"/>
          <p:cNvSpPr/>
          <p:nvPr/>
        </p:nvSpPr>
        <p:spPr>
          <a:xfrm>
            <a:off x="1295710" y="5573317"/>
            <a:ext cx="790848" cy="215444"/>
          </a:xfrm>
          <a:prstGeom prst="rect">
            <a:avLst/>
          </a:prstGeom>
        </p:spPr>
        <p:txBody>
          <a:bodyPr wrap="none" lIns="36000" tIns="0" rIns="36000" bIns="0">
            <a:spAutoFit/>
          </a:bodyPr>
          <a:lstStyle/>
          <a:p>
            <a:pPr defTabSz="914400" fontAlgn="ctr"/>
            <a:r>
              <a:rPr lang="ja-JP" altLang="en-US" sz="1400" dirty="0" smtClean="0">
                <a:solidFill>
                  <a:srgbClr val="000000"/>
                </a:solidFill>
                <a:latin typeface="Calibri"/>
                <a:ea typeface="ＭＳ Ｐゴシック"/>
              </a:rPr>
              <a:t>地質探査</a:t>
            </a:r>
            <a:endParaRPr lang="en-US" altLang="ja-JP" sz="1400" dirty="0">
              <a:solidFill>
                <a:srgbClr val="000000"/>
              </a:solidFill>
              <a:latin typeface="Calibri"/>
              <a:ea typeface="ＭＳ Ｐゴシック"/>
            </a:endParaRPr>
          </a:p>
        </p:txBody>
      </p:sp>
      <p:sp>
        <p:nvSpPr>
          <p:cNvPr id="76" name="正方形/長方形 75"/>
          <p:cNvSpPr/>
          <p:nvPr/>
        </p:nvSpPr>
        <p:spPr>
          <a:xfrm>
            <a:off x="910113" y="5176495"/>
            <a:ext cx="991224" cy="307777"/>
          </a:xfrm>
          <a:prstGeom prst="rect">
            <a:avLst/>
          </a:prstGeom>
        </p:spPr>
        <p:txBody>
          <a:bodyPr wrap="none" lIns="36000" tIns="0" rIns="36000" bIns="0">
            <a:spAutoFit/>
          </a:bodyPr>
          <a:lstStyle/>
          <a:p>
            <a:pPr defTabSz="914400" fontAlgn="ctr">
              <a:lnSpc>
                <a:spcPts val="1200"/>
              </a:lnSpc>
            </a:pPr>
            <a:r>
              <a:rPr lang="ja-JP" altLang="en-US" sz="1200" dirty="0" smtClean="0">
                <a:solidFill>
                  <a:srgbClr val="000000"/>
                </a:solidFill>
                <a:latin typeface="Calibri"/>
                <a:ea typeface="ＭＳ Ｐゴシック"/>
              </a:rPr>
              <a:t>サイトの保全・</a:t>
            </a:r>
            <a:endParaRPr lang="en-US" altLang="ja-JP" sz="1200" dirty="0" smtClean="0">
              <a:solidFill>
                <a:srgbClr val="000000"/>
              </a:solidFill>
              <a:latin typeface="Calibri"/>
              <a:ea typeface="ＭＳ Ｐゴシック"/>
            </a:endParaRPr>
          </a:p>
          <a:p>
            <a:pPr defTabSz="914400" fontAlgn="ctr">
              <a:lnSpc>
                <a:spcPts val="1200"/>
              </a:lnSpc>
            </a:pPr>
            <a:r>
              <a:rPr lang="ja-JP" altLang="en-US" sz="1200" dirty="0" smtClean="0">
                <a:solidFill>
                  <a:srgbClr val="000000"/>
                </a:solidFill>
                <a:latin typeface="Calibri"/>
                <a:ea typeface="ＭＳ Ｐゴシック"/>
              </a:rPr>
              <a:t>安全管理</a:t>
            </a:r>
            <a:endParaRPr lang="en-US" altLang="ja-JP" sz="1200" dirty="0">
              <a:solidFill>
                <a:srgbClr val="000000"/>
              </a:solidFill>
              <a:latin typeface="Calibri"/>
              <a:ea typeface="ＭＳ Ｐゴシック"/>
            </a:endParaRPr>
          </a:p>
        </p:txBody>
      </p:sp>
      <p:sp>
        <p:nvSpPr>
          <p:cNvPr id="77" name="正方形/長方形 76"/>
          <p:cNvSpPr/>
          <p:nvPr/>
        </p:nvSpPr>
        <p:spPr>
          <a:xfrm>
            <a:off x="99596" y="898062"/>
            <a:ext cx="1801741" cy="276999"/>
          </a:xfrm>
          <a:prstGeom prst="rect">
            <a:avLst/>
          </a:prstGeom>
        </p:spPr>
        <p:txBody>
          <a:bodyPr wrap="square" lIns="36000" tIns="0" rIns="36000" bIns="0">
            <a:spAutoFit/>
          </a:bodyPr>
          <a:lstStyle/>
          <a:p>
            <a:pPr defTabSz="914400" fontAlgn="ctr"/>
            <a:r>
              <a:rPr lang="en-US" altLang="ja-JP" dirty="0">
                <a:solidFill>
                  <a:srgbClr val="000000"/>
                </a:solidFill>
                <a:latin typeface="Calibri"/>
                <a:ea typeface="ＭＳ Ｐゴシック"/>
              </a:rPr>
              <a:t> </a:t>
            </a:r>
            <a:r>
              <a:rPr lang="ja-JP" altLang="en-US" sz="1600" u="sng" dirty="0" smtClean="0">
                <a:solidFill>
                  <a:srgbClr val="C00000"/>
                </a:solidFill>
                <a:latin typeface="Calibri"/>
                <a:ea typeface="ＭＳ Ｐゴシック"/>
              </a:rPr>
              <a:t>建設前の業務例</a:t>
            </a:r>
            <a:endParaRPr lang="en-US" altLang="ja-JP" sz="1400" u="sng" dirty="0">
              <a:solidFill>
                <a:srgbClr val="C00000"/>
              </a:solidFill>
              <a:latin typeface="Calibri"/>
              <a:ea typeface="ＭＳ Ｐゴシック"/>
            </a:endParaRPr>
          </a:p>
        </p:txBody>
      </p:sp>
    </p:spTree>
    <p:extLst>
      <p:ext uri="{BB962C8B-B14F-4D97-AF65-F5344CB8AC3E}">
        <p14:creationId xmlns:p14="http://schemas.microsoft.com/office/powerpoint/2010/main" val="3236744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4000" b="1" dirty="0" smtClean="0"/>
              <a:t>ILC</a:t>
            </a:r>
            <a:r>
              <a:rPr lang="ja-JP" altLang="en-US" sz="4000" b="1" dirty="0" smtClean="0"/>
              <a:t>加速器・準備活動</a:t>
            </a:r>
            <a:r>
              <a:rPr lang="en-US" altLang="ja-JP" sz="4000" b="1" dirty="0" smtClean="0"/>
              <a:t/>
            </a:r>
            <a:br>
              <a:rPr lang="en-US" altLang="ja-JP" sz="4000" b="1" dirty="0" smtClean="0"/>
            </a:br>
            <a:r>
              <a:rPr lang="en-US" altLang="ja-JP" sz="4000" b="1" dirty="0" smtClean="0">
                <a:solidFill>
                  <a:schemeClr val="bg1">
                    <a:lumMod val="50000"/>
                  </a:schemeClr>
                </a:solidFill>
              </a:rPr>
              <a:t>ILC </a:t>
            </a:r>
            <a:r>
              <a:rPr lang="en-US" altLang="ja-JP" sz="4000" b="1" dirty="0" smtClean="0">
                <a:solidFill>
                  <a:schemeClr val="bg1">
                    <a:lumMod val="50000"/>
                  </a:schemeClr>
                </a:solidFill>
              </a:rPr>
              <a:t>Accelerator Preparation </a:t>
            </a:r>
            <a:r>
              <a:rPr lang="en-US" altLang="ja-JP" sz="4000" b="1" dirty="0" smtClean="0">
                <a:solidFill>
                  <a:schemeClr val="bg1">
                    <a:lumMod val="50000"/>
                  </a:schemeClr>
                </a:solidFill>
              </a:rPr>
              <a:t>Activity </a:t>
            </a:r>
            <a:r>
              <a:rPr lang="en-US" altLang="ja-JP" sz="4000" b="1" dirty="0" smtClean="0">
                <a:solidFill>
                  <a:schemeClr val="bg1">
                    <a:lumMod val="50000"/>
                  </a:schemeClr>
                </a:solidFill>
              </a:rPr>
              <a:t>Plan</a:t>
            </a:r>
            <a:r>
              <a:rPr lang="en-US" altLang="ja-JP" b="1" dirty="0" smtClean="0">
                <a:solidFill>
                  <a:schemeClr val="bg1">
                    <a:lumMod val="50000"/>
                  </a:schemeClr>
                </a:solidFill>
              </a:rPr>
              <a:t> </a:t>
            </a:r>
            <a:endParaRPr kumimoji="1" lang="ja-JP" altLang="en-US" b="1" dirty="0">
              <a:solidFill>
                <a:schemeClr val="bg1">
                  <a:lumMod val="50000"/>
                </a:schemeClr>
              </a:solidFill>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194483920"/>
              </p:ext>
            </p:extLst>
          </p:nvPr>
        </p:nvGraphicFramePr>
        <p:xfrm>
          <a:off x="218975" y="1717112"/>
          <a:ext cx="8758968" cy="4392565"/>
        </p:xfrm>
        <a:graphic>
          <a:graphicData uri="http://schemas.openxmlformats.org/drawingml/2006/table">
            <a:tbl>
              <a:tblPr firstRow="1" bandRow="1">
                <a:tableStyleId>{5C22544A-7EE6-4342-B048-85BDC9FD1C3A}</a:tableStyleId>
              </a:tblPr>
              <a:tblGrid>
                <a:gridCol w="1192256"/>
                <a:gridCol w="945839"/>
                <a:gridCol w="945839"/>
                <a:gridCol w="945839"/>
                <a:gridCol w="945839"/>
                <a:gridCol w="945839"/>
                <a:gridCol w="945839"/>
                <a:gridCol w="945839"/>
                <a:gridCol w="945839"/>
              </a:tblGrid>
              <a:tr h="317077">
                <a:tc>
                  <a:txBody>
                    <a:bodyPr/>
                    <a:lstStyle/>
                    <a:p>
                      <a:pPr algn="l" fontAlgn="b"/>
                      <a:r>
                        <a:rPr lang="en-US" altLang="ja-JP" sz="1400" b="1" i="0" u="none" strike="noStrike" dirty="0" smtClean="0">
                          <a:solidFill>
                            <a:schemeClr val="bg1"/>
                          </a:solidFill>
                          <a:effectLst/>
                          <a:latin typeface="ＭＳ Ｐゴシック"/>
                        </a:rPr>
                        <a:t>Year</a:t>
                      </a:r>
                      <a:r>
                        <a:rPr lang="en-US" altLang="ja-JP" sz="1400" b="1" i="0" u="none" strike="noStrike" baseline="0" dirty="0" smtClean="0">
                          <a:solidFill>
                            <a:schemeClr val="bg1"/>
                          </a:solidFill>
                          <a:effectLst/>
                          <a:latin typeface="ＭＳ Ｐゴシック"/>
                        </a:rPr>
                        <a:t> </a:t>
                      </a:r>
                      <a:endParaRPr lang="ja-JP" altLang="en-US" sz="1400" b="1" i="0" u="none" strike="noStrike" dirty="0">
                        <a:solidFill>
                          <a:schemeClr val="bg1"/>
                        </a:solidFill>
                        <a:effectLst/>
                        <a:latin typeface="ＭＳ Ｐゴシック"/>
                      </a:endParaRPr>
                    </a:p>
                  </a:txBody>
                  <a:tcPr marL="12700" marR="12700" marT="12700" marB="0" anchor="b"/>
                </a:tc>
                <a:tc gridSpan="2">
                  <a:txBody>
                    <a:bodyPr/>
                    <a:lstStyle/>
                    <a:p>
                      <a:pPr algn="ctr" fontAlgn="b"/>
                      <a:r>
                        <a:rPr lang="ja-JP" altLang="en-US" sz="1400" b="1" i="0" u="none" strike="noStrike" dirty="0">
                          <a:solidFill>
                            <a:schemeClr val="bg1"/>
                          </a:solidFill>
                          <a:effectLst/>
                          <a:latin typeface="ＭＳ Ｐゴシック"/>
                        </a:rPr>
                        <a:t>　</a:t>
                      </a:r>
                    </a:p>
                  </a:txBody>
                  <a:tcPr marL="12700" marR="12700" marT="12700" marB="0" anchor="b"/>
                </a:tc>
                <a:tc hMerge="1">
                  <a:txBody>
                    <a:bodyPr/>
                    <a:lstStyle/>
                    <a:p>
                      <a:endParaRPr kumimoji="1" lang="ja-JP" altLang="en-US"/>
                    </a:p>
                  </a:txBody>
                  <a:tcPr/>
                </a:tc>
                <a:tc>
                  <a:txBody>
                    <a:bodyPr/>
                    <a:lstStyle/>
                    <a:p>
                      <a:pPr algn="r" fontAlgn="b"/>
                      <a:r>
                        <a:rPr lang="en-US" altLang="ja-JP" sz="1400" b="1" i="0" u="none" strike="noStrike" dirty="0">
                          <a:solidFill>
                            <a:schemeClr val="bg1"/>
                          </a:solidFill>
                          <a:effectLst/>
                          <a:latin typeface="ＭＳ Ｐゴシック"/>
                        </a:rPr>
                        <a:t>-1</a:t>
                      </a:r>
                    </a:p>
                  </a:txBody>
                  <a:tcPr marL="12700" marR="12700" marT="12700" marB="0" anchor="b"/>
                </a:tc>
                <a:tc>
                  <a:txBody>
                    <a:bodyPr/>
                    <a:lstStyle/>
                    <a:p>
                      <a:pPr algn="r" fontAlgn="b"/>
                      <a:r>
                        <a:rPr lang="en-US" altLang="ja-JP" sz="1400" b="1" i="0" u="none" strike="noStrike" dirty="0">
                          <a:solidFill>
                            <a:schemeClr val="bg1"/>
                          </a:solidFill>
                          <a:effectLst/>
                          <a:latin typeface="ＭＳ Ｐゴシック"/>
                        </a:rPr>
                        <a:t>0</a:t>
                      </a:r>
                    </a:p>
                  </a:txBody>
                  <a:tcPr marL="12700" marR="12700" marT="12700" marB="0" anchor="b"/>
                </a:tc>
                <a:tc>
                  <a:txBody>
                    <a:bodyPr/>
                    <a:lstStyle/>
                    <a:p>
                      <a:pPr algn="r" fontAlgn="b"/>
                      <a:r>
                        <a:rPr lang="en-US" altLang="ja-JP" sz="1400" b="1" i="0" u="none" strike="noStrike" dirty="0">
                          <a:solidFill>
                            <a:schemeClr val="bg1"/>
                          </a:solidFill>
                          <a:effectLst/>
                          <a:latin typeface="ＭＳ Ｐゴシック"/>
                        </a:rPr>
                        <a:t>1</a:t>
                      </a:r>
                    </a:p>
                  </a:txBody>
                  <a:tcPr marL="12700" marR="12700" marT="12700" marB="0" anchor="b"/>
                </a:tc>
                <a:tc>
                  <a:txBody>
                    <a:bodyPr/>
                    <a:lstStyle/>
                    <a:p>
                      <a:pPr algn="r" fontAlgn="b"/>
                      <a:r>
                        <a:rPr lang="en-US" altLang="ja-JP" sz="1400" b="1" i="0" u="none" strike="noStrike" dirty="0">
                          <a:solidFill>
                            <a:schemeClr val="bg1"/>
                          </a:solidFill>
                          <a:effectLst/>
                          <a:latin typeface="ＭＳ Ｐゴシック"/>
                        </a:rPr>
                        <a:t>2</a:t>
                      </a:r>
                    </a:p>
                  </a:txBody>
                  <a:tcPr marL="12700" marR="12700" marT="12700" marB="0" anchor="b"/>
                </a:tc>
                <a:tc>
                  <a:txBody>
                    <a:bodyPr/>
                    <a:lstStyle/>
                    <a:p>
                      <a:pPr algn="r" fontAlgn="b"/>
                      <a:r>
                        <a:rPr lang="en-US" altLang="ja-JP" sz="1400" b="1" i="0" u="none" strike="noStrike" dirty="0">
                          <a:solidFill>
                            <a:schemeClr val="bg1"/>
                          </a:solidFill>
                          <a:effectLst/>
                          <a:latin typeface="ＭＳ Ｐゴシック"/>
                        </a:rPr>
                        <a:t>3</a:t>
                      </a:r>
                    </a:p>
                  </a:txBody>
                  <a:tcPr marL="12700" marR="12700" marT="12700" marB="0" anchor="b"/>
                </a:tc>
                <a:tc>
                  <a:txBody>
                    <a:bodyPr/>
                    <a:lstStyle/>
                    <a:p>
                      <a:pPr algn="r" fontAlgn="b"/>
                      <a:r>
                        <a:rPr lang="en-US" altLang="ja-JP" sz="1400" b="1" i="0" u="none" strike="noStrike" dirty="0">
                          <a:solidFill>
                            <a:schemeClr val="bg1"/>
                          </a:solidFill>
                          <a:effectLst/>
                          <a:latin typeface="ＭＳ Ｐゴシック"/>
                        </a:rPr>
                        <a:t>4</a:t>
                      </a:r>
                    </a:p>
                  </a:txBody>
                  <a:tcPr marL="12700" marR="12700" marT="12700" marB="0" anchor="b"/>
                </a:tc>
              </a:tr>
              <a:tr h="317077">
                <a:tc>
                  <a:txBody>
                    <a:bodyPr/>
                    <a:lstStyle/>
                    <a:p>
                      <a:pPr algn="l" fontAlgn="b"/>
                      <a:r>
                        <a:rPr lang="en-US" sz="1400" b="1" i="0" u="none" strike="noStrike" dirty="0">
                          <a:solidFill>
                            <a:srgbClr val="000000"/>
                          </a:solidFill>
                          <a:effectLst/>
                          <a:latin typeface="ＭＳ Ｐゴシック"/>
                        </a:rPr>
                        <a:t>SRF (STF, COI)</a:t>
                      </a:r>
                    </a:p>
                  </a:txBody>
                  <a:tcPr marL="12700" marR="12700" marT="12700" marB="0" anchor="b"/>
                </a:tc>
                <a:tc gridSpan="2">
                  <a:txBody>
                    <a:bodyPr/>
                    <a:lstStyle/>
                    <a:p>
                      <a:pPr algn="ctr" fontAlgn="b"/>
                      <a:r>
                        <a:rPr lang="en-US" sz="1400" b="1" i="0" u="none" strike="noStrike" dirty="0">
                          <a:solidFill>
                            <a:srgbClr val="000000"/>
                          </a:solidFill>
                          <a:effectLst/>
                          <a:latin typeface="ＭＳ Ｐゴシック"/>
                        </a:rPr>
                        <a:t>STF </a:t>
                      </a:r>
                      <a:r>
                        <a:rPr lang="en-US" sz="1400" b="1" i="0" u="none" strike="noStrike" baseline="0" dirty="0" smtClean="0">
                          <a:solidFill>
                            <a:srgbClr val="000000"/>
                          </a:solidFill>
                          <a:effectLst/>
                          <a:latin typeface="ＭＳ Ｐゴシック"/>
                        </a:rPr>
                        <a:t>Beam Facility</a:t>
                      </a:r>
                      <a:endParaRPr lang="en-US" sz="1400" b="1" i="0" u="none" strike="noStrike" dirty="0">
                        <a:solidFill>
                          <a:srgbClr val="000000"/>
                        </a:solidFill>
                        <a:effectLst/>
                        <a:latin typeface="ＭＳ Ｐゴシック"/>
                      </a:endParaRPr>
                    </a:p>
                  </a:txBody>
                  <a:tcPr marL="12700" marR="12700" marT="12700" marB="0" anchor="b"/>
                </a:tc>
                <a:tc hMerge="1">
                  <a:txBody>
                    <a:bodyPr/>
                    <a:lstStyle/>
                    <a:p>
                      <a:endParaRPr kumimoji="1" lang="ja-JP" altLang="en-US"/>
                    </a:p>
                  </a:txBody>
                  <a:tcPr/>
                </a:tc>
                <a:tc gridSpan="2">
                  <a:txBody>
                    <a:bodyPr/>
                    <a:lstStyle/>
                    <a:p>
                      <a:pPr algn="ctr" fontAlgn="b"/>
                      <a:r>
                        <a:rPr lang="en-US" sz="1400" b="1" i="0" u="none" strike="noStrike" dirty="0">
                          <a:solidFill>
                            <a:srgbClr val="000000"/>
                          </a:solidFill>
                          <a:effectLst/>
                          <a:latin typeface="ＭＳ Ｐゴシック"/>
                        </a:rPr>
                        <a:t>CM1+CM2a</a:t>
                      </a:r>
                    </a:p>
                  </a:txBody>
                  <a:tcPr marL="12700" marR="12700" marT="12700" marB="0" anchor="b">
                    <a:solidFill>
                      <a:schemeClr val="accent1">
                        <a:lumMod val="60000"/>
                        <a:lumOff val="40000"/>
                      </a:schemeClr>
                    </a:solidFill>
                  </a:tcPr>
                </a:tc>
                <a:tc hMerge="1">
                  <a:txBody>
                    <a:bodyPr/>
                    <a:lstStyle/>
                    <a:p>
                      <a:endParaRPr kumimoji="1" lang="ja-JP" altLang="en-US"/>
                    </a:p>
                  </a:txBody>
                  <a:tcPr/>
                </a:tc>
                <a:tc gridSpan="2">
                  <a:txBody>
                    <a:bodyPr/>
                    <a:lstStyle/>
                    <a:p>
                      <a:pPr algn="ctr" fontAlgn="b"/>
                      <a:r>
                        <a:rPr lang="en-US" sz="1400" b="1" i="0" u="none" strike="noStrike" dirty="0">
                          <a:solidFill>
                            <a:srgbClr val="000000"/>
                          </a:solidFill>
                          <a:effectLst/>
                          <a:latin typeface="ＭＳ Ｐゴシック"/>
                        </a:rPr>
                        <a:t>CM2b+CM3a+CM3b</a:t>
                      </a:r>
                    </a:p>
                  </a:txBody>
                  <a:tcPr marL="12700" marR="12700" marT="12700" marB="0" anchor="b">
                    <a:solidFill>
                      <a:schemeClr val="accent1">
                        <a:lumMod val="40000"/>
                        <a:lumOff val="60000"/>
                      </a:schemeClr>
                    </a:solidFill>
                  </a:tcPr>
                </a:tc>
                <a:tc hMerge="1">
                  <a:txBody>
                    <a:bodyPr/>
                    <a:lstStyle/>
                    <a:p>
                      <a:endParaRPr kumimoji="1" lang="ja-JP" altLang="en-US"/>
                    </a:p>
                  </a:txBody>
                  <a:tcPr/>
                </a:tc>
                <a:tc gridSpan="2">
                  <a:txBody>
                    <a:bodyPr/>
                    <a:lstStyle/>
                    <a:p>
                      <a:pPr algn="ctr" fontAlgn="b"/>
                      <a:r>
                        <a:rPr lang="en-US" altLang="ja-JP" sz="1400" b="1" i="0" u="none" strike="noStrike" dirty="0">
                          <a:solidFill>
                            <a:srgbClr val="000000"/>
                          </a:solidFill>
                          <a:effectLst/>
                          <a:latin typeface="ＭＳ Ｐゴシック"/>
                        </a:rPr>
                        <a:t>CM4+CM5+CM6</a:t>
                      </a:r>
                    </a:p>
                  </a:txBody>
                  <a:tcPr marL="12700" marR="12700" marT="12700" marB="0" anchor="b">
                    <a:solidFill>
                      <a:schemeClr val="tx2">
                        <a:lumMod val="20000"/>
                        <a:lumOff val="80000"/>
                      </a:schemeClr>
                    </a:solidFill>
                  </a:tcPr>
                </a:tc>
                <a:tc hMerge="1">
                  <a:txBody>
                    <a:bodyPr/>
                    <a:lstStyle/>
                    <a:p>
                      <a:endParaRPr kumimoji="1" lang="ja-JP" altLang="en-US"/>
                    </a:p>
                  </a:txBody>
                  <a:tcPr/>
                </a:tc>
              </a:tr>
              <a:tr h="317077">
                <a:tc>
                  <a:txBody>
                    <a:bodyPr/>
                    <a:lstStyle/>
                    <a:p>
                      <a:pPr algn="l" fontAlgn="b"/>
                      <a:r>
                        <a:rPr lang="ja-JP" altLang="en-US" sz="1400" b="1" i="0" u="none" strike="noStrike" dirty="0">
                          <a:solidFill>
                            <a:srgbClr val="000000"/>
                          </a:solidFill>
                          <a:effectLst/>
                          <a:latin typeface="ＭＳ Ｐゴシック"/>
                        </a:rPr>
                        <a:t>　</a:t>
                      </a:r>
                    </a:p>
                  </a:txBody>
                  <a:tcPr marL="12700" marR="12700" marT="12700" marB="0" anchor="b"/>
                </a:tc>
                <a:tc gridSpan="2">
                  <a:txBody>
                    <a:bodyPr/>
                    <a:lstStyle/>
                    <a:p>
                      <a:pPr algn="ctr" fontAlgn="b"/>
                      <a:r>
                        <a:rPr lang="en-US" sz="1400" b="1" i="0" u="none" strike="noStrike" dirty="0">
                          <a:solidFill>
                            <a:srgbClr val="000000"/>
                          </a:solidFill>
                          <a:effectLst/>
                          <a:latin typeface="ＭＳ Ｐゴシック"/>
                        </a:rPr>
                        <a:t>SRF </a:t>
                      </a:r>
                      <a:r>
                        <a:rPr lang="en-US" sz="1400" b="1" i="0" u="none" strike="noStrike" dirty="0" smtClean="0">
                          <a:solidFill>
                            <a:srgbClr val="000000"/>
                          </a:solidFill>
                          <a:effectLst/>
                          <a:latin typeface="ＭＳ Ｐゴシック"/>
                        </a:rPr>
                        <a:t>Full-CM</a:t>
                      </a:r>
                      <a:r>
                        <a:rPr lang="en-US" sz="1400" b="1" i="0" u="none" strike="noStrike" baseline="0" dirty="0" smtClean="0">
                          <a:solidFill>
                            <a:srgbClr val="000000"/>
                          </a:solidFill>
                          <a:effectLst/>
                          <a:latin typeface="ＭＳ Ｐゴシック"/>
                        </a:rPr>
                        <a:t> </a:t>
                      </a:r>
                    </a:p>
                    <a:p>
                      <a:pPr algn="ctr" fontAlgn="b"/>
                      <a:r>
                        <a:rPr lang="en-US" sz="1400" b="1" i="0" u="none" strike="noStrike" dirty="0" smtClean="0">
                          <a:solidFill>
                            <a:srgbClr val="000000"/>
                          </a:solidFill>
                          <a:effectLst/>
                          <a:latin typeface="ＭＳ Ｐゴシック"/>
                        </a:rPr>
                        <a:t>Test </a:t>
                      </a:r>
                      <a:r>
                        <a:rPr lang="en-US" sz="1400" b="1" i="0" u="none" strike="noStrike" dirty="0">
                          <a:solidFill>
                            <a:srgbClr val="000000"/>
                          </a:solidFill>
                          <a:effectLst/>
                          <a:latin typeface="ＭＳ Ｐゴシック"/>
                        </a:rPr>
                        <a:t>Facility</a:t>
                      </a:r>
                    </a:p>
                  </a:txBody>
                  <a:tcPr marL="12700" marR="12700" marT="12700" marB="0" anchor="b"/>
                </a:tc>
                <a:tc hMerge="1">
                  <a:txBody>
                    <a:bodyPr/>
                    <a:lstStyle/>
                    <a:p>
                      <a:endParaRPr kumimoji="1" lang="ja-JP" altLang="en-US"/>
                    </a:p>
                  </a:txBody>
                  <a:tcPr/>
                </a:tc>
                <a:tc>
                  <a:txBody>
                    <a:bodyPr/>
                    <a:lstStyle/>
                    <a:p>
                      <a:pPr algn="l" fontAlgn="b"/>
                      <a:r>
                        <a:rPr lang="en-US" sz="1400" b="1" i="0" u="none" strike="noStrike" dirty="0">
                          <a:solidFill>
                            <a:srgbClr val="000000"/>
                          </a:solidFill>
                          <a:effectLst/>
                          <a:latin typeface="ＭＳ Ｐゴシック"/>
                        </a:rPr>
                        <a:t>building </a:t>
                      </a:r>
                      <a:r>
                        <a:rPr lang="en-US" sz="1400" b="1" i="0" u="none" strike="noStrike" dirty="0" smtClean="0">
                          <a:solidFill>
                            <a:srgbClr val="000000"/>
                          </a:solidFill>
                          <a:effectLst/>
                          <a:latin typeface="ＭＳ Ｐゴシック"/>
                        </a:rPr>
                        <a:t>construct.</a:t>
                      </a:r>
                      <a:endParaRPr lang="en-US" sz="1400" b="1" i="0" u="none" strike="noStrike" dirty="0">
                        <a:solidFill>
                          <a:srgbClr val="000000"/>
                        </a:solidFill>
                        <a:effectLst/>
                        <a:latin typeface="ＭＳ Ｐゴシック"/>
                      </a:endParaRPr>
                    </a:p>
                  </a:txBody>
                  <a:tcPr marL="12700" marR="12700" marT="12700" marB="0" anchor="b">
                    <a:solidFill>
                      <a:schemeClr val="accent3">
                        <a:lumMod val="60000"/>
                        <a:lumOff val="40000"/>
                      </a:schemeClr>
                    </a:solidFill>
                  </a:tcPr>
                </a:tc>
                <a:tc gridSpan="2">
                  <a:txBody>
                    <a:bodyPr/>
                    <a:lstStyle/>
                    <a:p>
                      <a:pPr algn="ctr" fontAlgn="b"/>
                      <a:r>
                        <a:rPr lang="en-US" sz="1400" b="1" i="0" u="none" strike="noStrike" dirty="0">
                          <a:solidFill>
                            <a:srgbClr val="000000"/>
                          </a:solidFill>
                          <a:effectLst/>
                          <a:latin typeface="ＭＳ Ｐゴシック"/>
                        </a:rPr>
                        <a:t>facility construction</a:t>
                      </a:r>
                    </a:p>
                  </a:txBody>
                  <a:tcPr marL="12700" marR="12700" marT="12700" marB="0" anchor="b">
                    <a:solidFill>
                      <a:schemeClr val="accent3">
                        <a:lumMod val="40000"/>
                        <a:lumOff val="60000"/>
                      </a:schemeClr>
                    </a:solidFill>
                  </a:tcPr>
                </a:tc>
                <a:tc hMerge="1">
                  <a:txBody>
                    <a:bodyPr/>
                    <a:lstStyle/>
                    <a:p>
                      <a:endParaRPr kumimoji="1" lang="ja-JP" altLang="en-US"/>
                    </a:p>
                  </a:txBody>
                  <a:tcPr/>
                </a:tc>
                <a:tc gridSpan="3">
                  <a:txBody>
                    <a:bodyPr/>
                    <a:lstStyle/>
                    <a:p>
                      <a:pPr algn="ctr" fontAlgn="b"/>
                      <a:r>
                        <a:rPr lang="en-US" sz="1400" b="1" i="0" u="none" strike="noStrike" dirty="0">
                          <a:solidFill>
                            <a:srgbClr val="000000"/>
                          </a:solidFill>
                          <a:effectLst/>
                          <a:latin typeface="ＭＳ Ｐゴシック"/>
                        </a:rPr>
                        <a:t>facility operation</a:t>
                      </a:r>
                    </a:p>
                  </a:txBody>
                  <a:tcPr marL="12700" marR="12700" marT="12700" marB="0" anchor="b">
                    <a:solidFill>
                      <a:srgbClr val="FFFF00"/>
                    </a:solidFill>
                  </a:tcPr>
                </a:tc>
                <a:tc hMerge="1">
                  <a:txBody>
                    <a:bodyPr/>
                    <a:lstStyle/>
                    <a:p>
                      <a:endParaRPr kumimoji="1" lang="ja-JP" altLang="en-US"/>
                    </a:p>
                  </a:txBody>
                  <a:tcPr/>
                </a:tc>
                <a:tc hMerge="1">
                  <a:txBody>
                    <a:bodyPr/>
                    <a:lstStyle/>
                    <a:p>
                      <a:endParaRPr kumimoji="1" lang="ja-JP" altLang="en-US"/>
                    </a:p>
                  </a:txBody>
                  <a:tcPr/>
                </a:tc>
              </a:tr>
              <a:tr h="207908">
                <a:tc>
                  <a:txBody>
                    <a:bodyPr/>
                    <a:lstStyle/>
                    <a:p>
                      <a:pPr algn="l" fontAlgn="b"/>
                      <a:r>
                        <a:rPr lang="ja-JP" altLang="en-US" sz="800" b="1" i="0" u="none" strike="noStrike" dirty="0">
                          <a:solidFill>
                            <a:srgbClr val="000000"/>
                          </a:solidFill>
                          <a:effectLst/>
                          <a:latin typeface="ＭＳ Ｐゴシック"/>
                        </a:rPr>
                        <a:t>　</a:t>
                      </a: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r>
                        <a:rPr lang="ja-JP" altLang="en-US" sz="800" b="1" i="0" u="none" strike="noStrike" dirty="0">
                          <a:solidFill>
                            <a:srgbClr val="000000"/>
                          </a:solidFill>
                          <a:effectLst/>
                          <a:latin typeface="ＭＳ Ｐゴシック"/>
                        </a:rPr>
                        <a:t>　</a:t>
                      </a: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r>
                        <a:rPr lang="ja-JP" altLang="en-US" sz="800" b="1" i="0" u="none" strike="noStrike" dirty="0">
                          <a:solidFill>
                            <a:srgbClr val="000000"/>
                          </a:solidFill>
                          <a:effectLst/>
                          <a:latin typeface="ＭＳ Ｐゴシック"/>
                        </a:rPr>
                        <a:t>　</a:t>
                      </a:r>
                    </a:p>
                  </a:txBody>
                  <a:tcPr marL="12700" marR="12700" marT="12700" marB="0" anchor="b"/>
                </a:tc>
              </a:tr>
              <a:tr h="317077">
                <a:tc>
                  <a:txBody>
                    <a:bodyPr/>
                    <a:lstStyle/>
                    <a:p>
                      <a:pPr algn="l" fontAlgn="b"/>
                      <a:r>
                        <a:rPr lang="en-US" sz="1400" b="1" i="0" u="none" strike="noStrike" dirty="0" err="1" smtClean="0">
                          <a:solidFill>
                            <a:srgbClr val="000000"/>
                          </a:solidFill>
                          <a:effectLst/>
                          <a:latin typeface="ＭＳ Ｐゴシック"/>
                        </a:rPr>
                        <a:t>nano</a:t>
                      </a:r>
                      <a:r>
                        <a:rPr lang="en-US" sz="1400" b="1" i="0" u="none" strike="noStrike" dirty="0" smtClean="0">
                          <a:solidFill>
                            <a:srgbClr val="000000"/>
                          </a:solidFill>
                          <a:effectLst/>
                          <a:latin typeface="ＭＳ Ｐゴシック"/>
                        </a:rPr>
                        <a:t>-</a:t>
                      </a:r>
                      <a:r>
                        <a:rPr lang="en-US" sz="1400" b="1" i="0" u="none" strike="noStrike" dirty="0">
                          <a:solidFill>
                            <a:srgbClr val="000000"/>
                          </a:solidFill>
                          <a:effectLst/>
                          <a:latin typeface="ＭＳ Ｐゴシック"/>
                        </a:rPr>
                        <a:t>beam (ATF)</a:t>
                      </a:r>
                    </a:p>
                  </a:txBody>
                  <a:tcPr marL="12700" marR="12700" marT="12700" marB="0" anchor="b"/>
                </a:tc>
                <a:tc gridSpan="2">
                  <a:txBody>
                    <a:bodyPr/>
                    <a:lstStyle/>
                    <a:p>
                      <a:pPr algn="ctr" fontAlgn="b"/>
                      <a:r>
                        <a:rPr lang="en-US" sz="1400" b="1" i="0" u="none" strike="noStrike">
                          <a:solidFill>
                            <a:srgbClr val="000000"/>
                          </a:solidFill>
                          <a:effectLst/>
                          <a:latin typeface="ＭＳ Ｐゴシック"/>
                        </a:rPr>
                        <a:t>beam focus study</a:t>
                      </a:r>
                    </a:p>
                  </a:txBody>
                  <a:tcPr marL="12700" marR="12700" marT="12700" marB="0" anchor="b"/>
                </a:tc>
                <a:tc hMerge="1">
                  <a:txBody>
                    <a:bodyPr/>
                    <a:lstStyle/>
                    <a:p>
                      <a:endParaRPr kumimoji="1" lang="ja-JP" altLang="en-US"/>
                    </a:p>
                  </a:txBody>
                  <a:tcPr/>
                </a:tc>
                <a:tc gridSpan="3">
                  <a:txBody>
                    <a:bodyPr/>
                    <a:lstStyle/>
                    <a:p>
                      <a:pPr algn="ctr" fontAlgn="b"/>
                      <a:r>
                        <a:rPr lang="en-US" sz="1400" b="1" i="0" u="none" strike="noStrike" dirty="0" smtClean="0">
                          <a:solidFill>
                            <a:srgbClr val="000000"/>
                          </a:solidFill>
                          <a:effectLst/>
                          <a:latin typeface="ＭＳ Ｐゴシック"/>
                        </a:rPr>
                        <a:t>Nano-beam</a:t>
                      </a:r>
                      <a:r>
                        <a:rPr lang="en-US" sz="1400" b="1" i="0" u="none" strike="noStrike" baseline="0" dirty="0" smtClean="0">
                          <a:solidFill>
                            <a:srgbClr val="000000"/>
                          </a:solidFill>
                          <a:effectLst/>
                          <a:latin typeface="ＭＳ Ｐゴシック"/>
                        </a:rPr>
                        <a:t> </a:t>
                      </a:r>
                      <a:r>
                        <a:rPr lang="en-US" sz="1400" b="1" i="0" u="none" strike="noStrike" dirty="0" smtClean="0">
                          <a:solidFill>
                            <a:srgbClr val="000000"/>
                          </a:solidFill>
                          <a:effectLst/>
                          <a:latin typeface="ＭＳ Ｐゴシック"/>
                        </a:rPr>
                        <a:t>size </a:t>
                      </a:r>
                      <a:r>
                        <a:rPr lang="en-US" sz="1400" b="1" i="0" u="none" strike="noStrike" dirty="0">
                          <a:solidFill>
                            <a:srgbClr val="000000"/>
                          </a:solidFill>
                          <a:effectLst/>
                          <a:latin typeface="ＭＳ Ｐゴシック"/>
                        </a:rPr>
                        <a:t>target complete</a:t>
                      </a:r>
                    </a:p>
                  </a:txBody>
                  <a:tcPr marL="12700" marR="12700" marT="12700" marB="0" anchor="b">
                    <a:solidFill>
                      <a:schemeClr val="accent6">
                        <a:lumMod val="60000"/>
                        <a:lumOff val="40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sz="1400" b="1" i="0" u="none" strike="noStrike" dirty="0">
                          <a:solidFill>
                            <a:srgbClr val="000000"/>
                          </a:solidFill>
                          <a:effectLst/>
                          <a:latin typeface="ＭＳ Ｐゴシック"/>
                        </a:rPr>
                        <a:t>more small beam size</a:t>
                      </a:r>
                    </a:p>
                  </a:txBody>
                  <a:tcPr marL="12700" marR="12700" marT="12700" marB="0" anchor="b">
                    <a:solidFill>
                      <a:schemeClr val="accent6">
                        <a:lumMod val="40000"/>
                        <a:lumOff val="60000"/>
                      </a:schemeClr>
                    </a:solidFill>
                  </a:tcPr>
                </a:tc>
                <a:tc hMerge="1">
                  <a:txBody>
                    <a:bodyPr/>
                    <a:lstStyle/>
                    <a:p>
                      <a:endParaRPr kumimoji="1" lang="ja-JP" altLang="en-US"/>
                    </a:p>
                  </a:txBody>
                  <a:tcPr/>
                </a:tc>
                <a:tc hMerge="1">
                  <a:txBody>
                    <a:bodyPr/>
                    <a:lstStyle/>
                    <a:p>
                      <a:endParaRPr kumimoji="1" lang="ja-JP" altLang="en-US"/>
                    </a:p>
                  </a:txBody>
                  <a:tcPr/>
                </a:tc>
              </a:tr>
              <a:tr h="317077">
                <a:tc>
                  <a:txBody>
                    <a:bodyPr/>
                    <a:lstStyle/>
                    <a:p>
                      <a:pPr algn="l" fontAlgn="b"/>
                      <a:r>
                        <a:rPr lang="ja-JP" altLang="en-US" sz="1400" b="1" i="0" u="none" strike="noStrike" dirty="0">
                          <a:solidFill>
                            <a:srgbClr val="000000"/>
                          </a:solidFill>
                          <a:effectLst/>
                          <a:latin typeface="ＭＳ Ｐゴシック"/>
                        </a:rPr>
                        <a:t>　</a:t>
                      </a:r>
                    </a:p>
                  </a:txBody>
                  <a:tcPr marL="12700" marR="12700" marT="12700" marB="0" anchor="b"/>
                </a:tc>
                <a:tc gridSpan="2">
                  <a:txBody>
                    <a:bodyPr/>
                    <a:lstStyle/>
                    <a:p>
                      <a:pPr algn="ctr" fontAlgn="b"/>
                      <a:r>
                        <a:rPr lang="en-US" sz="1400" b="1" i="0" u="none" strike="noStrike" dirty="0">
                          <a:solidFill>
                            <a:srgbClr val="000000"/>
                          </a:solidFill>
                          <a:effectLst/>
                          <a:latin typeface="ＭＳ Ｐゴシック"/>
                        </a:rPr>
                        <a:t>beam </a:t>
                      </a:r>
                      <a:r>
                        <a:rPr lang="en-US" sz="1400" b="1" i="0" u="none" strike="noStrike" dirty="0" err="1">
                          <a:solidFill>
                            <a:srgbClr val="000000"/>
                          </a:solidFill>
                          <a:effectLst/>
                          <a:latin typeface="ＭＳ Ｐゴシック"/>
                        </a:rPr>
                        <a:t>feedforward</a:t>
                      </a:r>
                      <a:r>
                        <a:rPr lang="en-US" sz="1400" b="1" i="0" u="none" strike="noStrike" dirty="0">
                          <a:solidFill>
                            <a:srgbClr val="000000"/>
                          </a:solidFill>
                          <a:effectLst/>
                          <a:latin typeface="ＭＳ Ｐゴシック"/>
                        </a:rPr>
                        <a:t>/feedback study</a:t>
                      </a:r>
                    </a:p>
                  </a:txBody>
                  <a:tcPr marL="12700" marR="12700" marT="12700" marB="0" anchor="b"/>
                </a:tc>
                <a:tc hMerge="1">
                  <a:txBody>
                    <a:bodyPr/>
                    <a:lstStyle/>
                    <a:p>
                      <a:endParaRPr kumimoji="1" lang="ja-JP" altLang="en-US"/>
                    </a:p>
                  </a:txBody>
                  <a:tcPr/>
                </a:tc>
                <a:tc>
                  <a:txBody>
                    <a:bodyPr/>
                    <a:lstStyle/>
                    <a:p>
                      <a:pPr algn="l" fontAlgn="b"/>
                      <a:endParaRPr lang="ja-JP" altLang="en-US" sz="14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1400" b="1" i="0" u="none" strike="noStrike">
                        <a:solidFill>
                          <a:srgbClr val="000000"/>
                        </a:solidFill>
                        <a:effectLst/>
                        <a:latin typeface="ＭＳ Ｐゴシック"/>
                      </a:endParaRPr>
                    </a:p>
                  </a:txBody>
                  <a:tcPr marL="12700" marR="12700" marT="12700" marB="0" anchor="b"/>
                </a:tc>
                <a:tc gridSpan="3">
                  <a:txBody>
                    <a:bodyPr/>
                    <a:lstStyle/>
                    <a:p>
                      <a:pPr algn="ctr" fontAlgn="b"/>
                      <a:r>
                        <a:rPr lang="en-US" sz="1400" b="1" i="0" u="none" strike="noStrike" dirty="0">
                          <a:solidFill>
                            <a:srgbClr val="000000"/>
                          </a:solidFill>
                          <a:effectLst/>
                          <a:latin typeface="ＭＳ Ｐゴシック"/>
                        </a:rPr>
                        <a:t>nm stability R&amp;D</a:t>
                      </a:r>
                    </a:p>
                  </a:txBody>
                  <a:tcPr marL="12700" marR="12700" marT="12700" marB="0" anchor="b">
                    <a:solidFill>
                      <a:schemeClr val="accent2">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b"/>
                      <a:r>
                        <a:rPr lang="ja-JP" altLang="en-US" sz="1400" b="1" i="0" u="none" strike="noStrike">
                          <a:solidFill>
                            <a:srgbClr val="000000"/>
                          </a:solidFill>
                          <a:effectLst/>
                          <a:latin typeface="ＭＳ Ｐゴシック"/>
                        </a:rPr>
                        <a:t>　</a:t>
                      </a:r>
                    </a:p>
                  </a:txBody>
                  <a:tcPr marL="12700" marR="12700" marT="12700" marB="0" anchor="b"/>
                </a:tc>
              </a:tr>
              <a:tr h="230704">
                <a:tc>
                  <a:txBody>
                    <a:bodyPr/>
                    <a:lstStyle/>
                    <a:p>
                      <a:pPr algn="l" fontAlgn="b"/>
                      <a:r>
                        <a:rPr lang="ja-JP" altLang="en-US" sz="800" b="1" i="0" u="none" strike="noStrike" dirty="0">
                          <a:solidFill>
                            <a:srgbClr val="000000"/>
                          </a:solidFill>
                          <a:effectLst/>
                          <a:latin typeface="ＭＳ Ｐゴシック"/>
                        </a:rPr>
                        <a:t>　</a:t>
                      </a: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r>
                        <a:rPr lang="ja-JP" altLang="en-US" sz="800" b="1" i="0" u="none" strike="noStrike" dirty="0">
                          <a:solidFill>
                            <a:srgbClr val="000000"/>
                          </a:solidFill>
                          <a:effectLst/>
                          <a:latin typeface="ＭＳ Ｐゴシック"/>
                        </a:rPr>
                        <a:t>　</a:t>
                      </a: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r>
                        <a:rPr lang="ja-JP" altLang="en-US" sz="800" b="1" i="0" u="none" strike="noStrike" dirty="0">
                          <a:solidFill>
                            <a:srgbClr val="000000"/>
                          </a:solidFill>
                          <a:effectLst/>
                          <a:latin typeface="ＭＳ Ｐゴシック"/>
                        </a:rPr>
                        <a:t>　</a:t>
                      </a:r>
                    </a:p>
                  </a:txBody>
                  <a:tcPr marL="12700" marR="12700" marT="12700" marB="0" anchor="b"/>
                </a:tc>
              </a:tr>
              <a:tr h="317077">
                <a:tc>
                  <a:txBody>
                    <a:bodyPr/>
                    <a:lstStyle/>
                    <a:p>
                      <a:pPr algn="l" fontAlgn="b"/>
                      <a:r>
                        <a:rPr lang="en-US" sz="1400" b="1" i="0" u="none" strike="noStrike">
                          <a:solidFill>
                            <a:srgbClr val="000000"/>
                          </a:solidFill>
                          <a:effectLst/>
                          <a:latin typeface="ＭＳ Ｐゴシック"/>
                        </a:rPr>
                        <a:t>source, others (ATF)</a:t>
                      </a:r>
                    </a:p>
                  </a:txBody>
                  <a:tcPr marL="12700" marR="12700" marT="12700" marB="0" anchor="b"/>
                </a:tc>
                <a:tc gridSpan="2">
                  <a:txBody>
                    <a:bodyPr/>
                    <a:lstStyle/>
                    <a:p>
                      <a:pPr algn="ctr" fontAlgn="b"/>
                      <a:r>
                        <a:rPr lang="en-US" sz="1400" b="1" i="0" u="none" strike="noStrike" dirty="0">
                          <a:solidFill>
                            <a:srgbClr val="000000"/>
                          </a:solidFill>
                          <a:effectLst/>
                          <a:latin typeface="ＭＳ Ｐゴシック"/>
                        </a:rPr>
                        <a:t>source</a:t>
                      </a:r>
                    </a:p>
                  </a:txBody>
                  <a:tcPr marL="12700" marR="12700" marT="12700" marB="0" anchor="b"/>
                </a:tc>
                <a:tc hMerge="1">
                  <a:txBody>
                    <a:bodyPr/>
                    <a:lstStyle/>
                    <a:p>
                      <a:endParaRPr kumimoji="1" lang="ja-JP" altLang="en-US"/>
                    </a:p>
                  </a:txBody>
                  <a:tcPr/>
                </a:tc>
                <a:tc>
                  <a:txBody>
                    <a:bodyPr/>
                    <a:lstStyle/>
                    <a:p>
                      <a:pPr algn="l" fontAlgn="b"/>
                      <a:endParaRPr lang="ja-JP" altLang="en-US" sz="1400" b="1" i="0" u="none" strike="noStrike">
                        <a:solidFill>
                          <a:srgbClr val="000000"/>
                        </a:solidFill>
                        <a:effectLst/>
                        <a:latin typeface="ＭＳ Ｐゴシック"/>
                      </a:endParaRPr>
                    </a:p>
                  </a:txBody>
                  <a:tcPr marL="12700" marR="12700" marT="12700" marB="0" anchor="b"/>
                </a:tc>
                <a:tc gridSpan="3">
                  <a:txBody>
                    <a:bodyPr/>
                    <a:lstStyle/>
                    <a:p>
                      <a:pPr algn="ctr" fontAlgn="b"/>
                      <a:r>
                        <a:rPr lang="en-US" sz="1400" b="1" i="0" u="none" strike="noStrike" dirty="0">
                          <a:solidFill>
                            <a:srgbClr val="000000"/>
                          </a:solidFill>
                          <a:effectLst/>
                          <a:latin typeface="ＭＳ Ｐゴシック"/>
                        </a:rPr>
                        <a:t>positron target R&amp;D</a:t>
                      </a:r>
                    </a:p>
                  </a:txBody>
                  <a:tcPr marL="12700" marR="12700" marT="12700" marB="0" anchor="b">
                    <a:solidFill>
                      <a:schemeClr val="accent3">
                        <a:lumMod val="60000"/>
                        <a:lumOff val="40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400" b="1" i="0" u="none" strike="noStrike">
                        <a:solidFill>
                          <a:srgbClr val="000000"/>
                        </a:solidFill>
                        <a:effectLst/>
                        <a:latin typeface="ＭＳ Ｐゴシック"/>
                      </a:endParaRPr>
                    </a:p>
                  </a:txBody>
                  <a:tcPr marL="12700" marR="12700" marT="12700" marB="0" anchor="b"/>
                </a:tc>
                <a:tc>
                  <a:txBody>
                    <a:bodyPr/>
                    <a:lstStyle/>
                    <a:p>
                      <a:pPr algn="l" fontAlgn="b"/>
                      <a:r>
                        <a:rPr lang="ja-JP" altLang="en-US" sz="1400" b="1" i="0" u="none" strike="noStrike">
                          <a:solidFill>
                            <a:srgbClr val="000000"/>
                          </a:solidFill>
                          <a:effectLst/>
                          <a:latin typeface="ＭＳ Ｐゴシック"/>
                        </a:rPr>
                        <a:t>　</a:t>
                      </a:r>
                    </a:p>
                  </a:txBody>
                  <a:tcPr marL="12700" marR="12700" marT="12700" marB="0" anchor="b"/>
                </a:tc>
              </a:tr>
              <a:tr h="317077">
                <a:tc>
                  <a:txBody>
                    <a:bodyPr/>
                    <a:lstStyle/>
                    <a:p>
                      <a:pPr algn="l" fontAlgn="b"/>
                      <a:r>
                        <a:rPr lang="ja-JP" altLang="en-US" sz="1400" b="1" i="0" u="none" strike="noStrike">
                          <a:solidFill>
                            <a:srgbClr val="000000"/>
                          </a:solidFill>
                          <a:effectLst/>
                          <a:latin typeface="ＭＳ Ｐゴシック"/>
                        </a:rPr>
                        <a:t>　</a:t>
                      </a:r>
                    </a:p>
                  </a:txBody>
                  <a:tcPr marL="12700" marR="12700" marT="12700" marB="0" anchor="b"/>
                </a:tc>
                <a:tc gridSpan="2">
                  <a:txBody>
                    <a:bodyPr/>
                    <a:lstStyle/>
                    <a:p>
                      <a:pPr algn="ctr" fontAlgn="b"/>
                      <a:r>
                        <a:rPr lang="en-US" sz="1400" b="1" i="0" u="none" strike="noStrike">
                          <a:solidFill>
                            <a:srgbClr val="000000"/>
                          </a:solidFill>
                          <a:effectLst/>
                          <a:latin typeface="ＭＳ Ｐゴシック"/>
                        </a:rPr>
                        <a:t>source backup solution</a:t>
                      </a:r>
                    </a:p>
                  </a:txBody>
                  <a:tcPr marL="12700" marR="12700" marT="12700" marB="0" anchor="b"/>
                </a:tc>
                <a:tc hMerge="1">
                  <a:txBody>
                    <a:bodyPr/>
                    <a:lstStyle/>
                    <a:p>
                      <a:endParaRPr kumimoji="1" lang="ja-JP" altLang="en-US"/>
                    </a:p>
                  </a:txBody>
                  <a:tcPr/>
                </a:tc>
                <a:tc>
                  <a:txBody>
                    <a:bodyPr/>
                    <a:lstStyle/>
                    <a:p>
                      <a:pPr algn="l" fontAlgn="b"/>
                      <a:endParaRPr lang="ja-JP" altLang="en-US" sz="1400" b="1" i="0" u="none" strike="noStrike">
                        <a:solidFill>
                          <a:srgbClr val="000000"/>
                        </a:solidFill>
                        <a:effectLst/>
                        <a:latin typeface="ＭＳ Ｐゴシック"/>
                      </a:endParaRPr>
                    </a:p>
                  </a:txBody>
                  <a:tcPr marL="12700" marR="12700" marT="12700" marB="0" anchor="b"/>
                </a:tc>
                <a:tc gridSpan="3">
                  <a:txBody>
                    <a:bodyPr/>
                    <a:lstStyle/>
                    <a:p>
                      <a:pPr algn="ctr" fontAlgn="b"/>
                      <a:r>
                        <a:rPr lang="en-US" sz="1400" b="1" i="0" u="none" strike="noStrike" dirty="0">
                          <a:solidFill>
                            <a:srgbClr val="000000"/>
                          </a:solidFill>
                          <a:effectLst/>
                          <a:latin typeface="ＭＳ Ｐゴシック"/>
                        </a:rPr>
                        <a:t>backup technology R&amp;D</a:t>
                      </a:r>
                    </a:p>
                  </a:txBody>
                  <a:tcPr marL="12700" marR="12700" marT="12700" marB="0" anchor="b">
                    <a:solidFill>
                      <a:schemeClr val="accent3">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400" b="1" i="0" u="none" strike="noStrike">
                        <a:solidFill>
                          <a:srgbClr val="000000"/>
                        </a:solidFill>
                        <a:effectLst/>
                        <a:latin typeface="ＭＳ Ｐゴシック"/>
                      </a:endParaRPr>
                    </a:p>
                  </a:txBody>
                  <a:tcPr marL="12700" marR="12700" marT="12700" marB="0" anchor="b"/>
                </a:tc>
                <a:tc>
                  <a:txBody>
                    <a:bodyPr/>
                    <a:lstStyle/>
                    <a:p>
                      <a:pPr algn="l" fontAlgn="b"/>
                      <a:r>
                        <a:rPr lang="ja-JP" altLang="en-US" sz="1400" b="1" i="0" u="none" strike="noStrike">
                          <a:solidFill>
                            <a:srgbClr val="000000"/>
                          </a:solidFill>
                          <a:effectLst/>
                          <a:latin typeface="ＭＳ Ｐゴシック"/>
                        </a:rPr>
                        <a:t>　</a:t>
                      </a:r>
                    </a:p>
                  </a:txBody>
                  <a:tcPr marL="12700" marR="12700" marT="12700" marB="0" anchor="b"/>
                </a:tc>
              </a:tr>
              <a:tr h="192454">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ctr"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ctr" fontAlgn="b"/>
                      <a:r>
                        <a:rPr lang="ja-JP" altLang="en-US" sz="800" b="1" i="0" u="none" strike="noStrike" dirty="0">
                          <a:solidFill>
                            <a:srgbClr val="000000"/>
                          </a:solidFill>
                          <a:effectLst/>
                          <a:latin typeface="ＭＳ Ｐゴシック"/>
                        </a:rPr>
                        <a:t>　</a:t>
                      </a: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ctr"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ctr"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ctr"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000000"/>
                        </a:solidFill>
                        <a:effectLst/>
                        <a:latin typeface="ＭＳ Ｐゴシック"/>
                      </a:endParaRPr>
                    </a:p>
                  </a:txBody>
                  <a:tcPr marL="12700" marR="12700" marT="12700" marB="0" anchor="b"/>
                </a:tc>
                <a:tc>
                  <a:txBody>
                    <a:bodyPr/>
                    <a:lstStyle/>
                    <a:p>
                      <a:pPr algn="l" fontAlgn="b"/>
                      <a:r>
                        <a:rPr lang="ja-JP" altLang="en-US" sz="800" b="1" i="0" u="none" strike="noStrike" dirty="0">
                          <a:solidFill>
                            <a:srgbClr val="000000"/>
                          </a:solidFill>
                          <a:effectLst/>
                          <a:latin typeface="ＭＳ Ｐゴシック"/>
                        </a:rPr>
                        <a:t>　</a:t>
                      </a:r>
                    </a:p>
                  </a:txBody>
                  <a:tcPr marL="12700" marR="12700" marT="12700" marB="0" anchor="b"/>
                </a:tc>
              </a:tr>
              <a:tr h="317077">
                <a:tc>
                  <a:txBody>
                    <a:bodyPr/>
                    <a:lstStyle/>
                    <a:p>
                      <a:pPr algn="l" fontAlgn="b"/>
                      <a:r>
                        <a:rPr lang="en-US" sz="1400" b="1" i="0" u="none" strike="noStrike" dirty="0">
                          <a:solidFill>
                            <a:srgbClr val="3366FF"/>
                          </a:solidFill>
                          <a:effectLst/>
                          <a:latin typeface="ＭＳ Ｐゴシック"/>
                        </a:rPr>
                        <a:t>Euro-XFEL construction</a:t>
                      </a:r>
                    </a:p>
                  </a:txBody>
                  <a:tcPr marL="12700" marR="12700" marT="12700" marB="0" anchor="b"/>
                </a:tc>
                <a:tc gridSpan="2">
                  <a:txBody>
                    <a:bodyPr/>
                    <a:lstStyle/>
                    <a:p>
                      <a:pPr algn="ctr" fontAlgn="b"/>
                      <a:r>
                        <a:rPr lang="en-US" sz="1400" b="1" i="0" u="none" strike="noStrike">
                          <a:solidFill>
                            <a:srgbClr val="3366FF"/>
                          </a:solidFill>
                          <a:effectLst/>
                          <a:latin typeface="ＭＳ Ｐゴシック"/>
                        </a:rPr>
                        <a:t>cryomodules (100)</a:t>
                      </a:r>
                    </a:p>
                  </a:txBody>
                  <a:tcPr marL="12700" marR="12700" marT="12700" marB="0" anchor="b"/>
                </a:tc>
                <a:tc hMerge="1">
                  <a:txBody>
                    <a:bodyPr/>
                    <a:lstStyle/>
                    <a:p>
                      <a:endParaRPr kumimoji="1" lang="ja-JP" altLang="en-US"/>
                    </a:p>
                  </a:txBody>
                  <a:tcPr/>
                </a:tc>
                <a:tc gridSpan="3">
                  <a:txBody>
                    <a:bodyPr/>
                    <a:lstStyle/>
                    <a:p>
                      <a:pPr algn="ctr" fontAlgn="b"/>
                      <a:r>
                        <a:rPr lang="en-US" sz="1400" b="1" i="0" u="none" strike="noStrike" dirty="0">
                          <a:solidFill>
                            <a:srgbClr val="3366FF"/>
                          </a:solidFill>
                          <a:effectLst/>
                          <a:latin typeface="ＭＳ Ｐゴシック"/>
                        </a:rPr>
                        <a:t>construction/installation</a:t>
                      </a:r>
                    </a:p>
                  </a:txBody>
                  <a:tcPr marL="12700" marR="12700" marT="12700" marB="0" anchor="b">
                    <a:solidFill>
                      <a:srgbClr val="CCFFCC"/>
                    </a:solidFill>
                  </a:tcPr>
                </a:tc>
                <a:tc hMerge="1">
                  <a:txBody>
                    <a:bodyPr/>
                    <a:lstStyle/>
                    <a:p>
                      <a:endParaRPr kumimoji="1" lang="ja-JP" altLang="en-US"/>
                    </a:p>
                  </a:txBody>
                  <a:tcPr/>
                </a:tc>
                <a:tc hMerge="1">
                  <a:txBody>
                    <a:bodyPr/>
                    <a:lstStyle/>
                    <a:p>
                      <a:endParaRPr kumimoji="1" lang="ja-JP" altLang="en-US"/>
                    </a:p>
                  </a:txBody>
                  <a:tcPr/>
                </a:tc>
                <a:tc>
                  <a:txBody>
                    <a:bodyPr/>
                    <a:lstStyle/>
                    <a:p>
                      <a:pPr algn="ctr" fontAlgn="b"/>
                      <a:endParaRPr lang="ja-JP" altLang="en-US" sz="1400" b="1" i="0" u="none" strike="noStrike">
                        <a:solidFill>
                          <a:srgbClr val="3366FF"/>
                        </a:solidFill>
                        <a:effectLst/>
                        <a:latin typeface="ＭＳ Ｐゴシック"/>
                      </a:endParaRPr>
                    </a:p>
                  </a:txBody>
                  <a:tcPr marL="12700" marR="12700" marT="12700" marB="0" anchor="b"/>
                </a:tc>
                <a:tc>
                  <a:txBody>
                    <a:bodyPr/>
                    <a:lstStyle/>
                    <a:p>
                      <a:pPr algn="l" fontAlgn="b"/>
                      <a:endParaRPr lang="ja-JP" altLang="en-US" sz="1400" b="1" i="0" u="none" strike="noStrike">
                        <a:solidFill>
                          <a:srgbClr val="3366FF"/>
                        </a:solidFill>
                        <a:effectLst/>
                        <a:latin typeface="ＭＳ Ｐゴシック"/>
                      </a:endParaRPr>
                    </a:p>
                  </a:txBody>
                  <a:tcPr marL="12700" marR="12700" marT="12700" marB="0" anchor="b"/>
                </a:tc>
                <a:tc>
                  <a:txBody>
                    <a:bodyPr/>
                    <a:lstStyle/>
                    <a:p>
                      <a:pPr algn="l" fontAlgn="b"/>
                      <a:r>
                        <a:rPr lang="ja-JP" altLang="en-US" sz="1400" b="1" i="0" u="none" strike="noStrike">
                          <a:solidFill>
                            <a:srgbClr val="3366FF"/>
                          </a:solidFill>
                          <a:effectLst/>
                          <a:latin typeface="ＭＳ Ｐゴシック"/>
                        </a:rPr>
                        <a:t>　</a:t>
                      </a:r>
                    </a:p>
                  </a:txBody>
                  <a:tcPr marL="12700" marR="12700" marT="12700" marB="0" anchor="b"/>
                </a:tc>
              </a:tr>
              <a:tr h="173749">
                <a:tc>
                  <a:txBody>
                    <a:bodyPr/>
                    <a:lstStyle/>
                    <a:p>
                      <a:pPr algn="l" fontAlgn="b"/>
                      <a:r>
                        <a:rPr lang="ja-JP" altLang="en-US" sz="800" b="1" i="0" u="none" strike="noStrike" dirty="0">
                          <a:solidFill>
                            <a:srgbClr val="3366FF"/>
                          </a:solidFill>
                          <a:effectLst/>
                          <a:latin typeface="ＭＳ Ｐゴシック"/>
                        </a:rPr>
                        <a:t>　</a:t>
                      </a:r>
                    </a:p>
                  </a:txBody>
                  <a:tcPr marL="12700" marR="12700" marT="12700" marB="0" anchor="b"/>
                </a:tc>
                <a:tc>
                  <a:txBody>
                    <a:bodyPr/>
                    <a:lstStyle/>
                    <a:p>
                      <a:pPr algn="ctr" fontAlgn="b"/>
                      <a:endParaRPr lang="ja-JP" altLang="en-US" sz="800" b="1" i="0" u="none" strike="noStrike" dirty="0">
                        <a:solidFill>
                          <a:srgbClr val="3366FF"/>
                        </a:solidFill>
                        <a:effectLst/>
                        <a:latin typeface="ＭＳ Ｐゴシック"/>
                      </a:endParaRPr>
                    </a:p>
                  </a:txBody>
                  <a:tcPr marL="12700" marR="12700" marT="12700" marB="0" anchor="b"/>
                </a:tc>
                <a:tc>
                  <a:txBody>
                    <a:bodyPr/>
                    <a:lstStyle/>
                    <a:p>
                      <a:pPr algn="ctr" fontAlgn="b"/>
                      <a:r>
                        <a:rPr lang="ja-JP" altLang="en-US" sz="800" b="1" i="0" u="none" strike="noStrike" dirty="0">
                          <a:solidFill>
                            <a:srgbClr val="3366FF"/>
                          </a:solidFill>
                          <a:effectLst/>
                          <a:latin typeface="ＭＳ Ｐゴシック"/>
                        </a:rPr>
                        <a:t>　</a:t>
                      </a:r>
                    </a:p>
                  </a:txBody>
                  <a:tcPr marL="12700" marR="12700" marT="12700" marB="0" anchor="b"/>
                </a:tc>
                <a:tc>
                  <a:txBody>
                    <a:bodyPr/>
                    <a:lstStyle/>
                    <a:p>
                      <a:pPr algn="l" fontAlgn="b"/>
                      <a:endParaRPr lang="ja-JP" altLang="en-US" sz="800" b="1" i="0" u="none" strike="noStrike" dirty="0">
                        <a:solidFill>
                          <a:srgbClr val="3366FF"/>
                        </a:solidFill>
                        <a:effectLst/>
                        <a:latin typeface="ＭＳ Ｐゴシック"/>
                      </a:endParaRPr>
                    </a:p>
                  </a:txBody>
                  <a:tcPr marL="12700" marR="12700" marT="12700" marB="0" anchor="b"/>
                </a:tc>
                <a:tc>
                  <a:txBody>
                    <a:bodyPr/>
                    <a:lstStyle/>
                    <a:p>
                      <a:pPr algn="ctr" fontAlgn="b"/>
                      <a:endParaRPr lang="ja-JP" altLang="en-US" sz="800" b="1" i="0" u="none" strike="noStrike" dirty="0">
                        <a:solidFill>
                          <a:srgbClr val="3366FF"/>
                        </a:solidFill>
                        <a:effectLst/>
                        <a:latin typeface="ＭＳ Ｐゴシック"/>
                      </a:endParaRPr>
                    </a:p>
                  </a:txBody>
                  <a:tcPr marL="12700" marR="12700" marT="12700" marB="0" anchor="b"/>
                </a:tc>
                <a:tc>
                  <a:txBody>
                    <a:bodyPr/>
                    <a:lstStyle/>
                    <a:p>
                      <a:pPr algn="ctr" fontAlgn="b"/>
                      <a:endParaRPr lang="ja-JP" altLang="en-US" sz="800" b="1" i="0" u="none" strike="noStrike" dirty="0">
                        <a:solidFill>
                          <a:srgbClr val="3366FF"/>
                        </a:solidFill>
                        <a:effectLst/>
                        <a:latin typeface="ＭＳ Ｐゴシック"/>
                      </a:endParaRPr>
                    </a:p>
                  </a:txBody>
                  <a:tcPr marL="12700" marR="12700" marT="12700" marB="0" anchor="b"/>
                </a:tc>
                <a:tc>
                  <a:txBody>
                    <a:bodyPr/>
                    <a:lstStyle/>
                    <a:p>
                      <a:pPr algn="ctr" fontAlgn="b"/>
                      <a:endParaRPr lang="ja-JP" altLang="en-US" sz="800" b="1" i="0" u="none" strike="noStrike" dirty="0">
                        <a:solidFill>
                          <a:srgbClr val="3366FF"/>
                        </a:solidFill>
                        <a:effectLst/>
                        <a:latin typeface="ＭＳ Ｐゴシック"/>
                      </a:endParaRPr>
                    </a:p>
                  </a:txBody>
                  <a:tcPr marL="12700" marR="12700" marT="12700" marB="0" anchor="b"/>
                </a:tc>
                <a:tc>
                  <a:txBody>
                    <a:bodyPr/>
                    <a:lstStyle/>
                    <a:p>
                      <a:pPr algn="l" fontAlgn="b"/>
                      <a:endParaRPr lang="ja-JP" altLang="en-US" sz="800" b="1" i="0" u="none" strike="noStrike" dirty="0">
                        <a:solidFill>
                          <a:srgbClr val="3366FF"/>
                        </a:solidFill>
                        <a:effectLst/>
                        <a:latin typeface="ＭＳ Ｐゴシック"/>
                      </a:endParaRPr>
                    </a:p>
                  </a:txBody>
                  <a:tcPr marL="12700" marR="12700" marT="12700" marB="0" anchor="b"/>
                </a:tc>
                <a:tc>
                  <a:txBody>
                    <a:bodyPr/>
                    <a:lstStyle/>
                    <a:p>
                      <a:pPr algn="l" fontAlgn="b"/>
                      <a:r>
                        <a:rPr lang="ja-JP" altLang="en-US" sz="800" b="1" i="0" u="none" strike="noStrike" dirty="0">
                          <a:solidFill>
                            <a:srgbClr val="3366FF"/>
                          </a:solidFill>
                          <a:effectLst/>
                          <a:latin typeface="ＭＳ Ｐゴシック"/>
                        </a:rPr>
                        <a:t>　</a:t>
                      </a:r>
                    </a:p>
                  </a:txBody>
                  <a:tcPr marL="12700" marR="12700" marT="12700" marB="0" anchor="b"/>
                </a:tc>
              </a:tr>
              <a:tr h="317077">
                <a:tc>
                  <a:txBody>
                    <a:bodyPr/>
                    <a:lstStyle/>
                    <a:p>
                      <a:pPr algn="l" fontAlgn="b"/>
                      <a:r>
                        <a:rPr lang="en-US" sz="1400" b="1" i="0" u="none" strike="noStrike" dirty="0">
                          <a:solidFill>
                            <a:srgbClr val="008000"/>
                          </a:solidFill>
                          <a:effectLst/>
                          <a:latin typeface="ＭＳ Ｐゴシック"/>
                        </a:rPr>
                        <a:t>LCLS-II construction</a:t>
                      </a:r>
                    </a:p>
                  </a:txBody>
                  <a:tcPr marL="12700" marR="12700" marT="12700" marB="0" anchor="b"/>
                </a:tc>
                <a:tc gridSpan="2">
                  <a:txBody>
                    <a:bodyPr/>
                    <a:lstStyle/>
                    <a:p>
                      <a:pPr algn="ctr" fontAlgn="b"/>
                      <a:r>
                        <a:rPr lang="en-US" sz="1400" b="1" i="0" u="none" strike="noStrike" dirty="0" err="1">
                          <a:solidFill>
                            <a:srgbClr val="008000"/>
                          </a:solidFill>
                          <a:effectLst/>
                          <a:latin typeface="ＭＳ Ｐゴシック"/>
                        </a:rPr>
                        <a:t>cryomodules</a:t>
                      </a:r>
                      <a:r>
                        <a:rPr lang="en-US" sz="1400" b="1" i="0" u="none" strike="noStrike" dirty="0">
                          <a:solidFill>
                            <a:srgbClr val="008000"/>
                          </a:solidFill>
                          <a:effectLst/>
                          <a:latin typeface="ＭＳ Ｐゴシック"/>
                        </a:rPr>
                        <a:t> (39)</a:t>
                      </a:r>
                    </a:p>
                  </a:txBody>
                  <a:tcPr marL="12700" marR="12700" marT="12700" marB="0" anchor="b"/>
                </a:tc>
                <a:tc hMerge="1">
                  <a:txBody>
                    <a:bodyPr/>
                    <a:lstStyle/>
                    <a:p>
                      <a:endParaRPr kumimoji="1" lang="ja-JP" altLang="en-US"/>
                    </a:p>
                  </a:txBody>
                  <a:tcPr/>
                </a:tc>
                <a:tc>
                  <a:txBody>
                    <a:bodyPr/>
                    <a:lstStyle/>
                    <a:p>
                      <a:pPr algn="l" fontAlgn="b"/>
                      <a:endParaRPr lang="ja-JP" altLang="en-US" sz="1400" b="1" i="0" u="none" strike="noStrike">
                        <a:solidFill>
                          <a:srgbClr val="008000"/>
                        </a:solidFill>
                        <a:effectLst/>
                        <a:latin typeface="ＭＳ Ｐゴシック"/>
                      </a:endParaRPr>
                    </a:p>
                  </a:txBody>
                  <a:tcPr marL="12700" marR="12700" marT="12700" marB="0" anchor="b"/>
                </a:tc>
                <a:tc gridSpan="2">
                  <a:txBody>
                    <a:bodyPr/>
                    <a:lstStyle/>
                    <a:p>
                      <a:pPr algn="ctr" fontAlgn="b"/>
                      <a:r>
                        <a:rPr lang="en-US" sz="1400" b="1" i="0" u="none" strike="noStrike" dirty="0">
                          <a:solidFill>
                            <a:srgbClr val="008000"/>
                          </a:solidFill>
                          <a:effectLst/>
                          <a:latin typeface="ＭＳ Ｐゴシック"/>
                        </a:rPr>
                        <a:t>proto-type </a:t>
                      </a:r>
                      <a:r>
                        <a:rPr lang="en-US" sz="1400" b="1" i="0" u="none" strike="noStrike" dirty="0" err="1">
                          <a:solidFill>
                            <a:srgbClr val="008000"/>
                          </a:solidFill>
                          <a:effectLst/>
                          <a:latin typeface="ＭＳ Ｐゴシック"/>
                        </a:rPr>
                        <a:t>cryomodule</a:t>
                      </a:r>
                      <a:endParaRPr lang="en-US" sz="1400" b="1" i="0" u="none" strike="noStrike" dirty="0">
                        <a:solidFill>
                          <a:srgbClr val="008000"/>
                        </a:solidFill>
                        <a:effectLst/>
                        <a:latin typeface="ＭＳ Ｐゴシック"/>
                      </a:endParaRPr>
                    </a:p>
                  </a:txBody>
                  <a:tcPr marL="12700" marR="12700" marT="12700" marB="0" anchor="b">
                    <a:solidFill>
                      <a:schemeClr val="accent3">
                        <a:lumMod val="40000"/>
                        <a:lumOff val="60000"/>
                      </a:schemeClr>
                    </a:solidFill>
                  </a:tcPr>
                </a:tc>
                <a:tc hMerge="1">
                  <a:txBody>
                    <a:bodyPr/>
                    <a:lstStyle/>
                    <a:p>
                      <a:endParaRPr kumimoji="1" lang="ja-JP" altLang="en-US"/>
                    </a:p>
                  </a:txBody>
                  <a:tcPr/>
                </a:tc>
                <a:tc gridSpan="3">
                  <a:txBody>
                    <a:bodyPr/>
                    <a:lstStyle/>
                    <a:p>
                      <a:pPr algn="ctr" fontAlgn="b"/>
                      <a:r>
                        <a:rPr lang="en-US" sz="1400" b="1" i="0" u="none" strike="noStrike" dirty="0">
                          <a:solidFill>
                            <a:srgbClr val="008000"/>
                          </a:solidFill>
                          <a:effectLst/>
                          <a:latin typeface="ＭＳ Ｐゴシック"/>
                        </a:rPr>
                        <a:t>construction/installation</a:t>
                      </a:r>
                    </a:p>
                  </a:txBody>
                  <a:tcPr marL="12700" marR="12700" marT="12700" marB="0" anchor="b">
                    <a:solidFill>
                      <a:srgbClr val="CCFFCC"/>
                    </a:solidFill>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17</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615252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274638"/>
            <a:ext cx="9144000" cy="1143000"/>
          </a:xfrm>
        </p:spPr>
        <p:txBody>
          <a:bodyPr>
            <a:noAutofit/>
          </a:bodyPr>
          <a:lstStyle/>
          <a:p>
            <a:r>
              <a:rPr lang="ja-JP" altLang="en-US" sz="2400" b="1" dirty="0" smtClean="0"/>
              <a:t>先端加速器技術開発</a:t>
            </a:r>
            <a:r>
              <a:rPr kumimoji="1" lang="ja-JP" altLang="en-US" sz="2400" b="1" dirty="0" smtClean="0"/>
              <a:t>に果たして</a:t>
            </a:r>
            <a:r>
              <a:rPr kumimoji="1" lang="ja-JP" altLang="en-US" sz="2400" b="1" dirty="0" smtClean="0"/>
              <a:t>いる</a:t>
            </a:r>
            <a:r>
              <a:rPr lang="en-US" altLang="ja-JP" sz="2400" b="1" dirty="0" smtClean="0"/>
              <a:t>KEK</a:t>
            </a:r>
            <a:r>
              <a:rPr lang="en-US" altLang="ja-JP" sz="2400" b="1" dirty="0" smtClean="0"/>
              <a:t>-STF, ATF </a:t>
            </a:r>
            <a:r>
              <a:rPr lang="ja-JP" altLang="en-US" sz="2400" b="1" dirty="0" smtClean="0"/>
              <a:t>の</a:t>
            </a:r>
            <a:r>
              <a:rPr kumimoji="1" lang="ja-JP" altLang="en-US" sz="2400" b="1" dirty="0" smtClean="0"/>
              <a:t>役割・意義</a:t>
            </a:r>
            <a:r>
              <a:rPr lang="ja-JP" altLang="en-US" sz="2400" b="1" dirty="0" smtClean="0"/>
              <a:t>・</a:t>
            </a:r>
            <a:r>
              <a:rPr kumimoji="1" lang="ja-JP" altLang="en-US" sz="2400" b="1" dirty="0" smtClean="0"/>
              <a:t>実績</a:t>
            </a:r>
            <a:r>
              <a:rPr kumimoji="1" lang="en-US" altLang="ja-JP" sz="2400" b="1" dirty="0" smtClean="0"/>
              <a:t> </a:t>
            </a:r>
            <a:r>
              <a:rPr lang="en-US" altLang="ja-JP" sz="2400" b="1" dirty="0"/>
              <a:t/>
            </a:r>
            <a:br>
              <a:rPr lang="en-US" altLang="ja-JP" sz="2400" b="1" dirty="0"/>
            </a:br>
            <a:r>
              <a:rPr lang="en-US" altLang="ja-JP" sz="2000" b="1" dirty="0" smtClean="0">
                <a:solidFill>
                  <a:srgbClr val="7F7F7F"/>
                </a:solidFill>
              </a:rPr>
              <a:t>KEK-STF and ATF Contribution to the Adv.  Acc.  Technology Development </a:t>
            </a:r>
            <a:r>
              <a:rPr kumimoji="1" lang="en-US" altLang="ja-JP" sz="2000" b="1" dirty="0" smtClean="0">
                <a:solidFill>
                  <a:srgbClr val="7F7F7F"/>
                </a:solidFill>
              </a:rPr>
              <a:t> </a:t>
            </a:r>
            <a:endParaRPr kumimoji="1" lang="ja-JP" altLang="en-US" sz="2000" b="1" dirty="0">
              <a:solidFill>
                <a:srgbClr val="7F7F7F"/>
              </a:solidFill>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57908012"/>
              </p:ext>
            </p:extLst>
          </p:nvPr>
        </p:nvGraphicFramePr>
        <p:xfrm>
          <a:off x="229100" y="1308220"/>
          <a:ext cx="8579139" cy="5156200"/>
        </p:xfrm>
        <a:graphic>
          <a:graphicData uri="http://schemas.openxmlformats.org/drawingml/2006/table">
            <a:tbl>
              <a:tblPr firstRow="1" bandRow="1">
                <a:tableStyleId>{5C22544A-7EE6-4342-B048-85BDC9FD1C3A}</a:tableStyleId>
              </a:tblPr>
              <a:tblGrid>
                <a:gridCol w="2859713"/>
                <a:gridCol w="2859713"/>
                <a:gridCol w="2859713"/>
              </a:tblGrid>
              <a:tr h="370840">
                <a:tc>
                  <a:txBody>
                    <a:bodyPr/>
                    <a:lstStyle/>
                    <a:p>
                      <a:endParaRPr kumimoji="1" lang="ja-JP" altLang="en-US" dirty="0"/>
                    </a:p>
                  </a:txBody>
                  <a:tcPr/>
                </a:tc>
                <a:tc>
                  <a:txBody>
                    <a:bodyPr/>
                    <a:lstStyle/>
                    <a:p>
                      <a:r>
                        <a:rPr kumimoji="1" lang="en-US" altLang="ja-JP" dirty="0" smtClean="0"/>
                        <a:t>STF</a:t>
                      </a:r>
                      <a:endParaRPr kumimoji="1" lang="ja-JP" altLang="en-US" dirty="0"/>
                    </a:p>
                  </a:txBody>
                  <a:tcPr/>
                </a:tc>
                <a:tc>
                  <a:txBody>
                    <a:bodyPr/>
                    <a:lstStyle/>
                    <a:p>
                      <a:r>
                        <a:rPr kumimoji="1" lang="en-US" altLang="ja-JP" dirty="0" smtClean="0"/>
                        <a:t>ATF</a:t>
                      </a:r>
                      <a:endParaRPr kumimoji="1" lang="ja-JP" altLang="en-US" dirty="0"/>
                    </a:p>
                  </a:txBody>
                  <a:tcPr/>
                </a:tc>
              </a:tr>
              <a:tr h="370840">
                <a:tc>
                  <a:txBody>
                    <a:bodyPr/>
                    <a:lstStyle/>
                    <a:p>
                      <a:r>
                        <a:rPr kumimoji="1" lang="ja-JP" altLang="en-US" sz="1600" dirty="0" smtClean="0"/>
                        <a:t>国際</a:t>
                      </a:r>
                      <a:r>
                        <a:rPr kumimoji="1" lang="ja-JP" altLang="en-US" sz="1600" dirty="0" smtClean="0"/>
                        <a:t>連携</a:t>
                      </a:r>
                      <a:endParaRPr kumimoji="1" lang="en-US" altLang="ja-JP" sz="1600" dirty="0" smtClean="0"/>
                    </a:p>
                    <a:p>
                      <a:r>
                        <a:rPr kumimoji="1" lang="en-US" altLang="ja-JP" sz="1600" dirty="0" smtClean="0">
                          <a:solidFill>
                            <a:srgbClr val="7F7F7F"/>
                          </a:solidFill>
                        </a:rPr>
                        <a:t> Int’l community</a:t>
                      </a:r>
                      <a:r>
                        <a:rPr kumimoji="1" lang="en-US" altLang="ja-JP" sz="1600" baseline="0" dirty="0" smtClean="0">
                          <a:solidFill>
                            <a:srgbClr val="7F7F7F"/>
                          </a:solidFill>
                        </a:rPr>
                        <a:t> </a:t>
                      </a:r>
                      <a:endParaRPr kumimoji="1" lang="ja-JP" altLang="en-US" sz="1600" dirty="0">
                        <a:solidFill>
                          <a:srgbClr val="7F7F7F"/>
                        </a:solidFill>
                      </a:endParaRPr>
                    </a:p>
                  </a:txBody>
                  <a:tcPr/>
                </a:tc>
                <a:tc>
                  <a:txBody>
                    <a:bodyPr/>
                    <a:lstStyle/>
                    <a:p>
                      <a:r>
                        <a:rPr kumimoji="1" lang="en-US" altLang="ja-JP" sz="1600" dirty="0" smtClean="0"/>
                        <a:t>Tesla Technology </a:t>
                      </a:r>
                      <a:r>
                        <a:rPr kumimoji="1" lang="en-US" altLang="ja-JP" sz="1600" dirty="0" err="1" smtClean="0"/>
                        <a:t>Collab</a:t>
                      </a:r>
                      <a:r>
                        <a:rPr kumimoji="1" lang="en-US" altLang="ja-JP" sz="1600" dirty="0" smtClean="0"/>
                        <a:t>.</a:t>
                      </a:r>
                    </a:p>
                    <a:p>
                      <a:r>
                        <a:rPr kumimoji="1" lang="en-US" altLang="ja-JP" sz="1600" dirty="0" smtClean="0"/>
                        <a:t> </a:t>
                      </a:r>
                      <a:endParaRPr kumimoji="1" lang="ja-JP" altLang="en-US" sz="1600" dirty="0"/>
                    </a:p>
                  </a:txBody>
                  <a:tcPr/>
                </a:tc>
                <a:tc>
                  <a:txBody>
                    <a:bodyPr/>
                    <a:lstStyle/>
                    <a:p>
                      <a:r>
                        <a:rPr kumimoji="1" lang="en-US" altLang="ja-JP" sz="1600" dirty="0" smtClean="0"/>
                        <a:t>ATF Collaboration </a:t>
                      </a:r>
                    </a:p>
                    <a:p>
                      <a:r>
                        <a:rPr kumimoji="1" lang="en-US" altLang="ja-JP" sz="1600" dirty="0" smtClean="0"/>
                        <a:t>Unique facility,</a:t>
                      </a:r>
                      <a:r>
                        <a:rPr kumimoji="1" lang="en-US" altLang="ja-JP" sz="1600" baseline="0" dirty="0" smtClean="0"/>
                        <a:t> worldwide</a:t>
                      </a:r>
                      <a:endParaRPr kumimoji="1" lang="ja-JP" altLang="en-US" sz="1600" dirty="0"/>
                    </a:p>
                  </a:txBody>
                  <a:tcPr/>
                </a:tc>
              </a:tr>
              <a:tr h="370840">
                <a:tc>
                  <a:txBody>
                    <a:bodyPr/>
                    <a:lstStyle/>
                    <a:p>
                      <a:r>
                        <a:rPr kumimoji="1" lang="ja-JP" altLang="en-US" sz="1600" dirty="0" smtClean="0"/>
                        <a:t>参加</a:t>
                      </a:r>
                      <a:r>
                        <a:rPr kumimoji="1" lang="ja-JP" altLang="en-US" sz="1600" dirty="0" smtClean="0"/>
                        <a:t>国</a:t>
                      </a:r>
                      <a:endParaRPr kumimoji="1" lang="en-US" altLang="ja-JP" sz="1600" dirty="0" smtClean="0"/>
                    </a:p>
                    <a:p>
                      <a:r>
                        <a:rPr kumimoji="1" lang="en-US" altLang="ja-JP" sz="1600" dirty="0" smtClean="0">
                          <a:solidFill>
                            <a:srgbClr val="7F7F7F"/>
                          </a:solidFill>
                        </a:rPr>
                        <a:t>Participating</a:t>
                      </a:r>
                      <a:r>
                        <a:rPr kumimoji="1" lang="en-US" altLang="ja-JP" sz="1600" baseline="0" dirty="0" smtClean="0">
                          <a:solidFill>
                            <a:srgbClr val="7F7F7F"/>
                          </a:solidFill>
                        </a:rPr>
                        <a:t> countries</a:t>
                      </a:r>
                      <a:endParaRPr kumimoji="1" lang="ja-JP" altLang="en-US" sz="1600" dirty="0">
                        <a:solidFill>
                          <a:srgbClr val="7F7F7F"/>
                        </a:solidFill>
                      </a:endParaRPr>
                    </a:p>
                  </a:txBody>
                  <a:tcPr/>
                </a:tc>
                <a:tc>
                  <a:txBody>
                    <a:bodyPr/>
                    <a:lstStyle/>
                    <a:p>
                      <a:r>
                        <a:rPr kumimoji="1" lang="en-US" altLang="ja-JP" sz="1600" dirty="0" smtClean="0"/>
                        <a:t>Germany</a:t>
                      </a:r>
                      <a:r>
                        <a:rPr kumimoji="1" lang="en-US" altLang="ja-JP" sz="1600" baseline="0" dirty="0" smtClean="0"/>
                        <a:t>, Italia, Swiss, France, USA, China, Korea, India, Japan, etc. ..  </a:t>
                      </a:r>
                      <a:endParaRPr kumimoji="1" lang="ja-JP" altLang="en-US" sz="1600" dirty="0"/>
                    </a:p>
                  </a:txBody>
                  <a:tcPr/>
                </a:tc>
                <a:tc>
                  <a:txBody>
                    <a:bodyPr/>
                    <a:lstStyle/>
                    <a:p>
                      <a:r>
                        <a:rPr kumimoji="1" lang="en-US" altLang="ja-JP" sz="1600" dirty="0" smtClean="0"/>
                        <a:t>Swiss, Germany,</a:t>
                      </a:r>
                      <a:r>
                        <a:rPr kumimoji="1" lang="en-US" altLang="ja-JP" sz="1600" baseline="0" dirty="0" smtClean="0"/>
                        <a:t> France, UK, Italia, Spain, Russia, USA, China, India, Korea, Japan, etc., </a:t>
                      </a:r>
                      <a:endParaRPr kumimoji="1" lang="en-US" altLang="ja-JP" sz="1600" dirty="0" smtClean="0"/>
                    </a:p>
                  </a:txBody>
                  <a:tcPr/>
                </a:tc>
              </a:tr>
              <a:tr h="370840">
                <a:tc>
                  <a:txBody>
                    <a:bodyPr/>
                    <a:lstStyle/>
                    <a:p>
                      <a:r>
                        <a:rPr kumimoji="1" lang="ja-JP" altLang="en-US" sz="1600" dirty="0" smtClean="0"/>
                        <a:t>国際協力</a:t>
                      </a:r>
                      <a:r>
                        <a:rPr kumimoji="1" lang="ja-JP" altLang="en-US" sz="1600" dirty="0" smtClean="0"/>
                        <a:t>機関数</a:t>
                      </a:r>
                      <a:endParaRPr kumimoji="1" lang="en-US" altLang="ja-JP" sz="1600" dirty="0" smtClean="0"/>
                    </a:p>
                    <a:p>
                      <a:r>
                        <a:rPr kumimoji="1" lang="en-US" altLang="ja-JP" sz="1600" dirty="0" smtClean="0">
                          <a:solidFill>
                            <a:srgbClr val="7F7F7F"/>
                          </a:solidFill>
                        </a:rPr>
                        <a:t>Numbers of institutions, </a:t>
                      </a:r>
                      <a:endParaRPr kumimoji="1" lang="ja-JP" altLang="en-US" sz="1600" dirty="0">
                        <a:solidFill>
                          <a:srgbClr val="7F7F7F"/>
                        </a:solidFill>
                      </a:endParaRPr>
                    </a:p>
                  </a:txBody>
                  <a:tcPr/>
                </a:tc>
                <a:tc>
                  <a:txBody>
                    <a:bodyPr/>
                    <a:lstStyle/>
                    <a:p>
                      <a:r>
                        <a:rPr kumimoji="1" lang="en-US" altLang="ja-JP" sz="1600" dirty="0" smtClean="0"/>
                        <a:t>~13</a:t>
                      </a:r>
                      <a:endParaRPr kumimoji="1" lang="ja-JP" altLang="en-US" sz="1600" dirty="0"/>
                    </a:p>
                  </a:txBody>
                  <a:tcPr/>
                </a:tc>
                <a:tc>
                  <a:txBody>
                    <a:bodyPr/>
                    <a:lstStyle/>
                    <a:p>
                      <a:r>
                        <a:rPr kumimoji="1" lang="en-US" altLang="ja-JP" sz="1600" dirty="0" smtClean="0"/>
                        <a:t>~ 25</a:t>
                      </a:r>
                      <a:endParaRPr kumimoji="1" lang="ja-JP" altLang="en-US" sz="1600" dirty="0"/>
                    </a:p>
                  </a:txBody>
                  <a:tcPr/>
                </a:tc>
              </a:tr>
              <a:tr h="370840">
                <a:tc>
                  <a:txBody>
                    <a:bodyPr/>
                    <a:lstStyle/>
                    <a:p>
                      <a:r>
                        <a:rPr kumimoji="1" lang="ja-JP" altLang="en-US" sz="1600" dirty="0" smtClean="0"/>
                        <a:t>参加</a:t>
                      </a:r>
                      <a:r>
                        <a:rPr kumimoji="1" lang="ja-JP" altLang="en-US" sz="1600" dirty="0" smtClean="0"/>
                        <a:t>メンバー数</a:t>
                      </a:r>
                      <a:endParaRPr kumimoji="1" lang="en-US" altLang="ja-JP" sz="1600" dirty="0" smtClean="0"/>
                    </a:p>
                    <a:p>
                      <a:r>
                        <a:rPr kumimoji="1" lang="en-US" altLang="ja-JP" sz="1600" dirty="0" smtClean="0">
                          <a:solidFill>
                            <a:srgbClr val="7F7F7F"/>
                          </a:solidFill>
                        </a:rPr>
                        <a:t>Number of collaborators</a:t>
                      </a:r>
                      <a:endParaRPr kumimoji="1" lang="ja-JP" altLang="en-US" sz="1600" dirty="0">
                        <a:solidFill>
                          <a:srgbClr val="7F7F7F"/>
                        </a:solidFill>
                      </a:endParaRPr>
                    </a:p>
                  </a:txBody>
                  <a:tcPr/>
                </a:tc>
                <a:tc>
                  <a:txBody>
                    <a:bodyPr/>
                    <a:lstStyle/>
                    <a:p>
                      <a:r>
                        <a:rPr kumimoji="1" lang="en-US" altLang="ja-JP" sz="1600" dirty="0" smtClean="0"/>
                        <a:t>~50 </a:t>
                      </a:r>
                      <a:endParaRPr kumimoji="1" lang="ja-JP" altLang="en-US" sz="1600" dirty="0"/>
                    </a:p>
                  </a:txBody>
                  <a:tcPr/>
                </a:tc>
                <a:tc>
                  <a:txBody>
                    <a:bodyPr/>
                    <a:lstStyle/>
                    <a:p>
                      <a:r>
                        <a:rPr kumimoji="1" lang="en-US" altLang="ja-JP" sz="1600" dirty="0" smtClean="0"/>
                        <a:t>55</a:t>
                      </a:r>
                      <a:endParaRPr kumimoji="1" lang="ja-JP" altLang="en-US" sz="1600" dirty="0"/>
                    </a:p>
                  </a:txBody>
                  <a:tcPr/>
                </a:tc>
              </a:tr>
              <a:tr h="370840">
                <a:tc>
                  <a:txBody>
                    <a:bodyPr/>
                    <a:lstStyle/>
                    <a:p>
                      <a:r>
                        <a:rPr kumimoji="1" lang="ja-JP" altLang="en-US" sz="1600" dirty="0" smtClean="0"/>
                        <a:t>主な</a:t>
                      </a:r>
                      <a:r>
                        <a:rPr kumimoji="1" lang="ja-JP" altLang="en-US" sz="1600" dirty="0" smtClean="0"/>
                        <a:t>成果</a:t>
                      </a:r>
                      <a:endParaRPr kumimoji="1" lang="en-US" altLang="ja-JP" sz="1600" dirty="0" smtClean="0"/>
                    </a:p>
                    <a:p>
                      <a:r>
                        <a:rPr kumimoji="1" lang="en-US" altLang="ja-JP" sz="1600" dirty="0" smtClean="0">
                          <a:solidFill>
                            <a:srgbClr val="7F7F7F"/>
                          </a:solidFill>
                        </a:rPr>
                        <a:t>Major progress</a:t>
                      </a:r>
                      <a:endParaRPr kumimoji="1" lang="ja-JP" altLang="en-US" sz="1600" dirty="0">
                        <a:solidFill>
                          <a:srgbClr val="7F7F7F"/>
                        </a:solidFill>
                      </a:endParaRPr>
                    </a:p>
                  </a:txBody>
                  <a:tcPr/>
                </a:tc>
                <a:tc>
                  <a:txBody>
                    <a:bodyPr/>
                    <a:lstStyle/>
                    <a:p>
                      <a:pPr marL="0" indent="0">
                        <a:buFontTx/>
                        <a:buNone/>
                      </a:pPr>
                      <a:r>
                        <a:rPr kumimoji="1" lang="en-US" altLang="ja-JP" sz="1600" dirty="0" smtClean="0"/>
                        <a:t>S1-Global:</a:t>
                      </a:r>
                      <a:r>
                        <a:rPr kumimoji="1" lang="en-US" altLang="ja-JP" sz="1600" baseline="0" dirty="0" smtClean="0"/>
                        <a:t> </a:t>
                      </a:r>
                      <a:r>
                        <a:rPr kumimoji="1" lang="en-US" altLang="ja-JP" sz="1600" dirty="0" smtClean="0"/>
                        <a:t>  Int’l CM test,</a:t>
                      </a:r>
                      <a:endParaRPr kumimoji="1" lang="en-US" altLang="ja-JP" sz="1600" baseline="0" dirty="0" smtClean="0"/>
                    </a:p>
                    <a:p>
                      <a:r>
                        <a:rPr kumimoji="1" lang="en-US" altLang="ja-JP" sz="1600" baseline="0" dirty="0" smtClean="0"/>
                        <a:t>Quantum beam, </a:t>
                      </a:r>
                    </a:p>
                    <a:p>
                      <a:r>
                        <a:rPr kumimoji="1" lang="en-US" altLang="ja-JP" sz="1600" baseline="0" dirty="0" smtClean="0"/>
                        <a:t>In-house Cavity Fabrication</a:t>
                      </a:r>
                    </a:p>
                    <a:p>
                      <a:r>
                        <a:rPr kumimoji="1" lang="en-US" altLang="ja-JP" sz="1600" baseline="0" dirty="0" smtClean="0"/>
                        <a:t>New diagnostics</a:t>
                      </a:r>
                    </a:p>
                  </a:txBody>
                  <a:tcPr/>
                </a:tc>
                <a:tc>
                  <a:txBody>
                    <a:bodyPr/>
                    <a:lstStyle/>
                    <a:p>
                      <a:r>
                        <a:rPr kumimoji="1" lang="en-US" altLang="ja-JP" sz="1600" dirty="0" smtClean="0"/>
                        <a:t>Ultra low </a:t>
                      </a:r>
                      <a:r>
                        <a:rPr kumimoji="1" lang="en-US" altLang="ja-JP" sz="1600" dirty="0" err="1" smtClean="0"/>
                        <a:t>emittance</a:t>
                      </a:r>
                      <a:r>
                        <a:rPr kumimoji="1" lang="en-US" altLang="ja-JP" sz="1600" dirty="0" smtClean="0"/>
                        <a:t> beam, </a:t>
                      </a:r>
                    </a:p>
                    <a:p>
                      <a:r>
                        <a:rPr kumimoji="1" lang="en-US" altLang="ja-JP" sz="1600" dirty="0" smtClean="0"/>
                        <a:t>Nano-beam test</a:t>
                      </a:r>
                      <a:r>
                        <a:rPr kumimoji="1" lang="en-US" altLang="ja-JP" sz="1600" baseline="0" dirty="0" smtClean="0"/>
                        <a:t> reaching 44 nm., </a:t>
                      </a:r>
                      <a:endParaRPr kumimoji="1" lang="ja-JP" altLang="en-US" sz="1600" dirty="0"/>
                    </a:p>
                  </a:txBody>
                  <a:tcPr/>
                </a:tc>
              </a:tr>
              <a:tr h="370840">
                <a:tc>
                  <a:txBody>
                    <a:bodyPr/>
                    <a:lstStyle/>
                    <a:p>
                      <a:r>
                        <a:rPr kumimoji="1" lang="ja-JP" altLang="en-US" sz="1600" dirty="0" smtClean="0"/>
                        <a:t>博士号</a:t>
                      </a:r>
                      <a:r>
                        <a:rPr kumimoji="1" lang="ja-JP" altLang="en-US" sz="1600" dirty="0" smtClean="0"/>
                        <a:t>取得者数</a:t>
                      </a:r>
                      <a:endParaRPr kumimoji="1" lang="en-US" altLang="ja-JP" sz="1600" dirty="0" smtClean="0"/>
                    </a:p>
                    <a:p>
                      <a:r>
                        <a:rPr kumimoji="1" lang="en-US" altLang="ja-JP" sz="1600" dirty="0" smtClean="0">
                          <a:solidFill>
                            <a:srgbClr val="7F7F7F"/>
                          </a:solidFill>
                        </a:rPr>
                        <a:t>PhD</a:t>
                      </a:r>
                      <a:r>
                        <a:rPr kumimoji="1" lang="en-US" altLang="ja-JP" sz="1600" baseline="0" dirty="0" smtClean="0">
                          <a:solidFill>
                            <a:srgbClr val="7F7F7F"/>
                          </a:solidFill>
                        </a:rPr>
                        <a:t>s awarded</a:t>
                      </a:r>
                      <a:endParaRPr kumimoji="1" lang="ja-JP" altLang="en-US" sz="1600" dirty="0">
                        <a:solidFill>
                          <a:srgbClr val="7F7F7F"/>
                        </a:solidFill>
                      </a:endParaRPr>
                    </a:p>
                  </a:txBody>
                  <a:tcPr/>
                </a:tc>
                <a:tc>
                  <a:txBody>
                    <a:bodyPr/>
                    <a:lstStyle/>
                    <a:p>
                      <a:r>
                        <a:rPr kumimoji="1" lang="en-US" altLang="ja-JP" sz="1600" dirty="0" smtClean="0"/>
                        <a:t>5 </a:t>
                      </a:r>
                      <a:endParaRPr kumimoji="1" lang="ja-JP" altLang="en-US" sz="1600" dirty="0"/>
                    </a:p>
                  </a:txBody>
                  <a:tcPr/>
                </a:tc>
                <a:tc>
                  <a:txBody>
                    <a:bodyPr/>
                    <a:lstStyle/>
                    <a:p>
                      <a:r>
                        <a:rPr kumimoji="1" lang="en-US" altLang="ja-JP" sz="1600" dirty="0" smtClean="0"/>
                        <a:t>52</a:t>
                      </a:r>
                      <a:endParaRPr kumimoji="1" lang="ja-JP" altLang="en-US" sz="1600" dirty="0"/>
                    </a:p>
                  </a:txBody>
                  <a:tcPr/>
                </a:tc>
              </a:tr>
              <a:tr h="370840">
                <a:tc>
                  <a:txBody>
                    <a:bodyPr/>
                    <a:lstStyle/>
                    <a:p>
                      <a:r>
                        <a:rPr kumimoji="1" lang="ja-JP" altLang="en-US" sz="1600" dirty="0" smtClean="0"/>
                        <a:t>修士号</a:t>
                      </a:r>
                      <a:r>
                        <a:rPr kumimoji="1" lang="ja-JP" altLang="en-US" sz="1600" dirty="0" smtClean="0"/>
                        <a:t>取得者数</a:t>
                      </a:r>
                      <a:endParaRPr kumimoji="1" lang="en-US" altLang="ja-JP" sz="1600" dirty="0" smtClean="0"/>
                    </a:p>
                    <a:p>
                      <a:r>
                        <a:rPr kumimoji="1" lang="en-US" altLang="ja-JP" sz="1600" dirty="0" smtClean="0">
                          <a:solidFill>
                            <a:srgbClr val="7F7F7F"/>
                          </a:solidFill>
                        </a:rPr>
                        <a:t>Master deg. Awarded </a:t>
                      </a:r>
                      <a:endParaRPr kumimoji="1" lang="ja-JP" altLang="en-US" sz="1600" dirty="0">
                        <a:solidFill>
                          <a:srgbClr val="7F7F7F"/>
                        </a:solidFill>
                      </a:endParaRPr>
                    </a:p>
                  </a:txBody>
                  <a:tcPr/>
                </a:tc>
                <a:tc>
                  <a:txBody>
                    <a:bodyPr/>
                    <a:lstStyle/>
                    <a:p>
                      <a:r>
                        <a:rPr kumimoji="1" lang="en-US" altLang="ja-JP" sz="1600" dirty="0" smtClean="0"/>
                        <a:t>5</a:t>
                      </a:r>
                      <a:endParaRPr kumimoji="1" lang="ja-JP" altLang="en-US" sz="1600" dirty="0"/>
                    </a:p>
                  </a:txBody>
                  <a:tcPr/>
                </a:tc>
                <a:tc>
                  <a:txBody>
                    <a:bodyPr/>
                    <a:lstStyle/>
                    <a:p>
                      <a:r>
                        <a:rPr kumimoji="1" lang="en-US" altLang="ja-JP" sz="1600" dirty="0" smtClean="0"/>
                        <a:t>18</a:t>
                      </a:r>
                      <a:endParaRPr kumimoji="1" lang="ja-JP" altLang="en-US" sz="1600" dirty="0"/>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18</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17688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Back-up</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19</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045430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報告の</a:t>
            </a:r>
            <a:r>
              <a:rPr lang="ja-JP" altLang="en-US" dirty="0" smtClean="0"/>
              <a:t>内容</a:t>
            </a:r>
            <a:r>
              <a:rPr lang="en-US" altLang="ja-JP" dirty="0" smtClean="0"/>
              <a:t/>
            </a:r>
            <a:br>
              <a:rPr lang="en-US" altLang="ja-JP" dirty="0" smtClean="0"/>
            </a:br>
            <a:r>
              <a:rPr lang="en-US" altLang="ja-JP" dirty="0" smtClean="0">
                <a:solidFill>
                  <a:schemeClr val="bg1">
                    <a:lumMod val="50000"/>
                  </a:schemeClr>
                </a:solidFill>
              </a:rPr>
              <a:t>Contents</a:t>
            </a:r>
            <a:endParaRPr kumimoji="1" lang="ja-JP" altLang="en-US" dirty="0">
              <a:solidFill>
                <a:schemeClr val="bg1">
                  <a:lumMod val="50000"/>
                </a:schemeClr>
              </a:solidFill>
            </a:endParaRPr>
          </a:p>
        </p:txBody>
      </p:sp>
      <p:sp>
        <p:nvSpPr>
          <p:cNvPr id="3" name="コンテンツ プレースホルダー 2"/>
          <p:cNvSpPr>
            <a:spLocks noGrp="1"/>
          </p:cNvSpPr>
          <p:nvPr>
            <p:ph idx="1"/>
          </p:nvPr>
        </p:nvSpPr>
        <p:spPr>
          <a:xfrm>
            <a:off x="189778" y="1600203"/>
            <a:ext cx="8773568" cy="4525963"/>
          </a:xfrm>
        </p:spPr>
        <p:txBody>
          <a:bodyPr>
            <a:normAutofit fontScale="77500" lnSpcReduction="20000"/>
          </a:bodyPr>
          <a:lstStyle/>
          <a:p>
            <a:pPr marL="0" indent="0">
              <a:buNone/>
            </a:pPr>
            <a:endParaRPr lang="en-US" altLang="ja-JP" dirty="0"/>
          </a:p>
          <a:p>
            <a:r>
              <a:rPr kumimoji="1" lang="en-US" altLang="ja-JP" dirty="0" smtClean="0"/>
              <a:t>ILC</a:t>
            </a:r>
            <a:r>
              <a:rPr kumimoji="1" lang="ja-JP" altLang="en-US" dirty="0" smtClean="0"/>
              <a:t>加速器建設に必要な人材</a:t>
            </a:r>
            <a:r>
              <a:rPr kumimoji="1" lang="ja-JP" altLang="en-US" dirty="0" smtClean="0"/>
              <a:t>全体像</a:t>
            </a:r>
            <a:endParaRPr kumimoji="1" lang="en-US" altLang="ja-JP" dirty="0" smtClean="0"/>
          </a:p>
          <a:p>
            <a:pPr lvl="1"/>
            <a:r>
              <a:rPr lang="en-US" altLang="ja-JP" dirty="0" smtClean="0">
                <a:solidFill>
                  <a:srgbClr val="7F7F7F"/>
                </a:solidFill>
              </a:rPr>
              <a:t>Human resource (HR) required for the ILC accelerator construction</a:t>
            </a:r>
            <a:endParaRPr kumimoji="1" lang="en-US" altLang="ja-JP" dirty="0" smtClean="0"/>
          </a:p>
          <a:p>
            <a:endParaRPr kumimoji="1" lang="en-US" altLang="ja-JP" dirty="0" smtClean="0"/>
          </a:p>
          <a:p>
            <a:r>
              <a:rPr kumimoji="1" lang="en-US" altLang="ja-JP" dirty="0" smtClean="0"/>
              <a:t>ILC</a:t>
            </a:r>
            <a:r>
              <a:rPr kumimoji="1" lang="ja-JP" altLang="en-US" dirty="0" smtClean="0"/>
              <a:t>加速器建設</a:t>
            </a:r>
            <a:r>
              <a:rPr lang="ja-JP" altLang="en-US" dirty="0" smtClean="0"/>
              <a:t>にむけた</a:t>
            </a:r>
            <a:r>
              <a:rPr kumimoji="1" lang="ja-JP" altLang="en-US" dirty="0" smtClean="0"/>
              <a:t>準備課題</a:t>
            </a:r>
            <a:r>
              <a:rPr lang="ja-JP" altLang="en-US" dirty="0" smtClean="0"/>
              <a:t>・</a:t>
            </a:r>
            <a:r>
              <a:rPr kumimoji="1" lang="ja-JP" altLang="en-US" dirty="0" smtClean="0"/>
              <a:t>準備</a:t>
            </a:r>
            <a:r>
              <a:rPr kumimoji="1" lang="ja-JP" altLang="en-US" dirty="0" smtClean="0"/>
              <a:t>期間</a:t>
            </a:r>
            <a:endParaRPr kumimoji="1" lang="en-US" altLang="ja-JP" dirty="0" smtClean="0"/>
          </a:p>
          <a:p>
            <a:pPr lvl="2"/>
            <a:r>
              <a:rPr lang="en-US" altLang="ja-JP" dirty="0" smtClean="0">
                <a:solidFill>
                  <a:srgbClr val="7F7F7F"/>
                </a:solidFill>
              </a:rPr>
              <a:t>Issues in the ILC preparation phase </a:t>
            </a:r>
            <a:endParaRPr lang="en-US" altLang="ja-JP" dirty="0" smtClean="0">
              <a:solidFill>
                <a:srgbClr val="7F7F7F"/>
              </a:solidFill>
            </a:endParaRPr>
          </a:p>
          <a:p>
            <a:pPr lvl="1"/>
            <a:r>
              <a:rPr lang="ja-JP" altLang="en-US" dirty="0"/>
              <a:t>施設建設に必要な人材と人材育成</a:t>
            </a:r>
            <a:endParaRPr lang="en-US" altLang="ja-JP" dirty="0"/>
          </a:p>
          <a:p>
            <a:pPr lvl="2"/>
            <a:r>
              <a:rPr lang="en-US" altLang="ja-JP" dirty="0">
                <a:solidFill>
                  <a:srgbClr val="7F7F7F"/>
                </a:solidFill>
              </a:rPr>
              <a:t>Human resource and preparation required for “CFS</a:t>
            </a:r>
            <a:r>
              <a:rPr lang="en-US" altLang="ja-JP" dirty="0" smtClean="0">
                <a:solidFill>
                  <a:srgbClr val="7F7F7F"/>
                </a:solidFill>
              </a:rPr>
              <a:t>”</a:t>
            </a:r>
            <a:endParaRPr lang="en-US" altLang="ja-JP" dirty="0" smtClean="0">
              <a:solidFill>
                <a:srgbClr val="7F7F7F"/>
              </a:solidFill>
            </a:endParaRPr>
          </a:p>
          <a:p>
            <a:pPr lvl="1"/>
            <a:r>
              <a:rPr lang="ja-JP" altLang="en-US" dirty="0" smtClean="0"/>
              <a:t>超伝導</a:t>
            </a:r>
            <a:r>
              <a:rPr lang="ja-JP" altLang="en-US" dirty="0" smtClean="0"/>
              <a:t>加速器技術に必要な人材と人材</a:t>
            </a:r>
            <a:r>
              <a:rPr lang="ja-JP" altLang="en-US" dirty="0" smtClean="0"/>
              <a:t>育成</a:t>
            </a:r>
            <a:endParaRPr lang="en-US" altLang="ja-JP" dirty="0" smtClean="0"/>
          </a:p>
          <a:p>
            <a:pPr lvl="2"/>
            <a:r>
              <a:rPr lang="en-US" altLang="ja-JP" dirty="0" smtClean="0">
                <a:solidFill>
                  <a:srgbClr val="7F7F7F"/>
                </a:solidFill>
              </a:rPr>
              <a:t>Human resource and preparation required for” SRF acc. technology”</a:t>
            </a:r>
            <a:endParaRPr lang="en-US" altLang="ja-JP" dirty="0" smtClean="0">
              <a:solidFill>
                <a:srgbClr val="7F7F7F"/>
              </a:solidFill>
            </a:endParaRPr>
          </a:p>
          <a:p>
            <a:pPr lvl="1"/>
            <a:r>
              <a:rPr lang="ja-JP" altLang="en-US" dirty="0" smtClean="0"/>
              <a:t>ナノビーム技術に必要な人材と人材</a:t>
            </a:r>
            <a:r>
              <a:rPr lang="ja-JP" altLang="en-US" dirty="0" smtClean="0"/>
              <a:t>育成</a:t>
            </a:r>
            <a:endParaRPr lang="en-US" altLang="ja-JP" dirty="0" smtClean="0"/>
          </a:p>
          <a:p>
            <a:pPr lvl="2"/>
            <a:r>
              <a:rPr lang="en-US" altLang="ja-JP" dirty="0" smtClean="0">
                <a:solidFill>
                  <a:srgbClr val="7F7F7F"/>
                </a:solidFill>
              </a:rPr>
              <a:t>Human resource and preparation required required  for “</a:t>
            </a:r>
            <a:r>
              <a:rPr lang="en-US" altLang="ja-JP" dirty="0" err="1" smtClean="0">
                <a:solidFill>
                  <a:srgbClr val="7F7F7F"/>
                </a:solidFill>
              </a:rPr>
              <a:t>nano</a:t>
            </a:r>
            <a:r>
              <a:rPr lang="en-US" altLang="ja-JP" dirty="0" smtClean="0">
                <a:solidFill>
                  <a:srgbClr val="7F7F7F"/>
                </a:solidFill>
              </a:rPr>
              <a:t>-beam”</a:t>
            </a:r>
            <a:endParaRPr lang="en-US" altLang="ja-JP" dirty="0" smtClean="0">
              <a:solidFill>
                <a:srgbClr val="7F7F7F"/>
              </a:solidFill>
            </a:endParaRPr>
          </a:p>
          <a:p>
            <a:endParaRPr lang="en-US" altLang="ja-JP" dirty="0" smtClean="0"/>
          </a:p>
          <a:p>
            <a:endParaRPr kumimoji="1" lang="en-US" altLang="ja-JP" dirty="0" smtClean="0"/>
          </a:p>
          <a:p>
            <a:endParaRPr kumimoji="1" lang="en-US" altLang="ja-JP" dirty="0" smtClean="0"/>
          </a:p>
          <a:p>
            <a:endParaRPr kumimoji="1" lang="ja-JP" altLang="en-US" dirty="0"/>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2</a:t>
            </a:fld>
            <a:endParaRPr lang="ja-JP" altLang="en-US">
              <a:solidFill>
                <a:prstClr val="black">
                  <a:tint val="75000"/>
                </a:prstClr>
              </a:solidFill>
              <a:latin typeface="Calibri"/>
              <a:ea typeface="ＭＳ Ｐゴシック"/>
            </a:endParaRPr>
          </a:p>
        </p:txBody>
      </p:sp>
      <p:sp>
        <p:nvSpPr>
          <p:cNvPr id="7" name="正方形/長方形 6"/>
          <p:cNvSpPr/>
          <p:nvPr/>
        </p:nvSpPr>
        <p:spPr>
          <a:xfrm>
            <a:off x="189777" y="1927426"/>
            <a:ext cx="8627585" cy="904832"/>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81437232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able"/>
          <p:cNvPicPr>
            <a:picLocks noChangeAspect="1"/>
          </p:cNvPicPr>
          <p:nvPr/>
        </p:nvPicPr>
        <p:blipFill rotWithShape="1">
          <a:blip r:embed="rId2" cstate="email">
            <a:extLst>
              <a:ext uri="{28A0092B-C50C-407E-A947-70E740481C1C}">
                <a14:useLocalDpi xmlns:a14="http://schemas.microsoft.com/office/drawing/2010/main"/>
              </a:ext>
            </a:extLst>
          </a:blip>
          <a:srcRect b="12442"/>
          <a:stretch/>
        </p:blipFill>
        <p:spPr>
          <a:xfrm>
            <a:off x="1841170" y="2161945"/>
            <a:ext cx="7267199" cy="3609926"/>
          </a:xfrm>
          <a:prstGeom prst="rect">
            <a:avLst/>
          </a:prstGeom>
        </p:spPr>
      </p:pic>
      <p:sp>
        <p:nvSpPr>
          <p:cNvPr id="6" name="テキスト ボックス 4"/>
          <p:cNvSpPr txBox="1"/>
          <p:nvPr/>
        </p:nvSpPr>
        <p:spPr>
          <a:xfrm>
            <a:off x="3495956" y="5771871"/>
            <a:ext cx="5190844" cy="646331"/>
          </a:xfrm>
          <a:prstGeom prst="rect">
            <a:avLst/>
          </a:prstGeom>
          <a:solidFill>
            <a:srgbClr val="CCFFCC"/>
          </a:solid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lang="en-US" altLang="ja-JP" sz="1200" dirty="0" smtClean="0">
                <a:solidFill>
                  <a:srgbClr val="7F7F7F"/>
                </a:solidFill>
                <a:latin typeface="Calibri"/>
                <a:ea typeface="ＭＳ Ｐゴシック"/>
              </a:rPr>
              <a:t>Notes</a:t>
            </a:r>
            <a:r>
              <a:rPr lang="en-US" altLang="ja-JP" sz="1200" u="sng" dirty="0" smtClean="0">
                <a:solidFill>
                  <a:srgbClr val="7F7F7F"/>
                </a:solidFill>
                <a:latin typeface="Calibri"/>
                <a:ea typeface="ＭＳ Ｐゴシック"/>
              </a:rPr>
              <a:t>; *TDR Cost</a:t>
            </a:r>
            <a:r>
              <a:rPr lang="ja-JP" altLang="en-US" sz="1200" u="sng" dirty="0" smtClean="0">
                <a:solidFill>
                  <a:srgbClr val="7F7F7F"/>
                </a:solidFill>
                <a:latin typeface="Calibri"/>
                <a:ea typeface="ＭＳ Ｐゴシック"/>
              </a:rPr>
              <a:t>：</a:t>
            </a:r>
            <a:r>
              <a:rPr lang="en-US" altLang="ja-JP" sz="1200" u="sng" dirty="0" smtClean="0">
                <a:solidFill>
                  <a:srgbClr val="7F7F7F"/>
                </a:solidFill>
                <a:latin typeface="Calibri"/>
                <a:ea typeface="ＭＳ Ｐゴシック"/>
              </a:rPr>
              <a:t>PPP indices used </a:t>
            </a:r>
            <a:r>
              <a:rPr lang="en-US" altLang="ja-JP" sz="1200" dirty="0" smtClean="0">
                <a:solidFill>
                  <a:srgbClr val="7F7F7F"/>
                </a:solidFill>
                <a:latin typeface="Calibri"/>
                <a:ea typeface="ＭＳ Ｐゴシック"/>
              </a:rPr>
              <a:t>for TDR-Value to Convert to </a:t>
            </a:r>
            <a:r>
              <a:rPr lang="en-US" altLang="ja-JP" sz="1200" dirty="0" err="1" smtClean="0">
                <a:solidFill>
                  <a:srgbClr val="7F7F7F"/>
                </a:solidFill>
                <a:latin typeface="Calibri"/>
                <a:ea typeface="ＭＳ Ｐゴシック"/>
              </a:rPr>
              <a:t>JYen</a:t>
            </a:r>
            <a:r>
              <a:rPr lang="en-US" altLang="ja-JP" sz="1200" dirty="0" smtClean="0">
                <a:solidFill>
                  <a:srgbClr val="7F7F7F"/>
                </a:solidFill>
                <a:latin typeface="Calibri"/>
                <a:ea typeface="ＭＳ Ｐゴシック"/>
              </a:rPr>
              <a:t> (Jan. 2012) </a:t>
            </a:r>
          </a:p>
          <a:p>
            <a:pPr marL="285750" indent="-285750">
              <a:buFontTx/>
              <a:buChar char="-"/>
            </a:pPr>
            <a:r>
              <a:rPr lang="en-US" altLang="ja-JP" sz="1200" dirty="0" smtClean="0">
                <a:solidFill>
                  <a:srgbClr val="7F7F7F"/>
                </a:solidFill>
                <a:latin typeface="Calibri"/>
                <a:ea typeface="ＭＳ Ｐゴシック"/>
              </a:rPr>
              <a:t>JY per USD:  127 (non-civil-construction) , 109 (civil-construction)   </a:t>
            </a:r>
          </a:p>
          <a:p>
            <a:pPr marL="285750" indent="-285750">
              <a:buFontTx/>
              <a:buChar char="-"/>
            </a:pPr>
            <a:r>
              <a:rPr lang="en-US" altLang="ja-JP" sz="1200" dirty="0" smtClean="0">
                <a:solidFill>
                  <a:srgbClr val="7F7F7F"/>
                </a:solidFill>
                <a:latin typeface="Calibri"/>
                <a:ea typeface="ＭＳ Ｐゴシック"/>
              </a:rPr>
              <a:t>JY per EU:  137 (non-civil-construction), 116 (Civil-construction)</a:t>
            </a:r>
          </a:p>
        </p:txBody>
      </p:sp>
      <p:sp>
        <p:nvSpPr>
          <p:cNvPr id="7" name="正方形/長方形 6"/>
          <p:cNvSpPr/>
          <p:nvPr/>
        </p:nvSpPr>
        <p:spPr>
          <a:xfrm>
            <a:off x="4854912" y="4826222"/>
            <a:ext cx="4253457" cy="887979"/>
          </a:xfrm>
          <a:prstGeom prst="rect">
            <a:avLst/>
          </a:prstGeom>
          <a:noFill/>
          <a:ln w="3810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ja-JP"/>
            </a:defPPr>
            <a:lvl1pPr marL="0" algn="l" defTabSz="457200" rtl="0" eaLnBrk="1" latinLnBrk="0" hangingPunct="1">
              <a:defRPr kumimoji="1" sz="1800" kern="1200">
                <a:solidFill>
                  <a:schemeClr val="lt1"/>
                </a:solidFill>
                <a:latin typeface="+mn-lt"/>
                <a:ea typeface="+mn-ea"/>
                <a:cs typeface="+mn-cs"/>
              </a:defRPr>
            </a:lvl1pPr>
            <a:lvl2pPr marL="457200" algn="l" defTabSz="457200" rtl="0" eaLnBrk="1" latinLnBrk="0" hangingPunct="1">
              <a:defRPr kumimoji="1" sz="1800" kern="1200">
                <a:solidFill>
                  <a:schemeClr val="lt1"/>
                </a:solidFill>
                <a:latin typeface="+mn-lt"/>
                <a:ea typeface="+mn-ea"/>
                <a:cs typeface="+mn-cs"/>
              </a:defRPr>
            </a:lvl2pPr>
            <a:lvl3pPr marL="914400" algn="l" defTabSz="457200" rtl="0" eaLnBrk="1" latinLnBrk="0" hangingPunct="1">
              <a:defRPr kumimoji="1" sz="1800" kern="1200">
                <a:solidFill>
                  <a:schemeClr val="lt1"/>
                </a:solidFill>
                <a:latin typeface="+mn-lt"/>
                <a:ea typeface="+mn-ea"/>
                <a:cs typeface="+mn-cs"/>
              </a:defRPr>
            </a:lvl3pPr>
            <a:lvl4pPr marL="1371600" algn="l" defTabSz="457200" rtl="0" eaLnBrk="1" latinLnBrk="0" hangingPunct="1">
              <a:defRPr kumimoji="1" sz="1800" kern="1200">
                <a:solidFill>
                  <a:schemeClr val="lt1"/>
                </a:solidFill>
                <a:latin typeface="+mn-lt"/>
                <a:ea typeface="+mn-ea"/>
                <a:cs typeface="+mn-cs"/>
              </a:defRPr>
            </a:lvl4pPr>
            <a:lvl5pPr marL="1828800" algn="l" defTabSz="457200" rtl="0" eaLnBrk="1" latinLnBrk="0" hangingPunct="1">
              <a:defRPr kumimoji="1" sz="1800" kern="1200">
                <a:solidFill>
                  <a:schemeClr val="lt1"/>
                </a:solidFill>
                <a:latin typeface="+mn-lt"/>
                <a:ea typeface="+mn-ea"/>
                <a:cs typeface="+mn-cs"/>
              </a:defRPr>
            </a:lvl5pPr>
            <a:lvl6pPr marL="2286000" algn="l" defTabSz="457200" rtl="0" eaLnBrk="1" latinLnBrk="0" hangingPunct="1">
              <a:defRPr kumimoji="1" sz="1800" kern="1200">
                <a:solidFill>
                  <a:schemeClr val="lt1"/>
                </a:solidFill>
                <a:latin typeface="+mn-lt"/>
                <a:ea typeface="+mn-ea"/>
                <a:cs typeface="+mn-cs"/>
              </a:defRPr>
            </a:lvl6pPr>
            <a:lvl7pPr marL="2743200" algn="l" defTabSz="457200" rtl="0" eaLnBrk="1" latinLnBrk="0" hangingPunct="1">
              <a:defRPr kumimoji="1" sz="1800" kern="1200">
                <a:solidFill>
                  <a:schemeClr val="lt1"/>
                </a:solidFill>
                <a:latin typeface="+mn-lt"/>
                <a:ea typeface="+mn-ea"/>
                <a:cs typeface="+mn-cs"/>
              </a:defRPr>
            </a:lvl7pPr>
            <a:lvl8pPr marL="3200400" algn="l" defTabSz="457200" rtl="0" eaLnBrk="1" latinLnBrk="0" hangingPunct="1">
              <a:defRPr kumimoji="1" sz="1800" kern="1200">
                <a:solidFill>
                  <a:schemeClr val="lt1"/>
                </a:solidFill>
                <a:latin typeface="+mn-lt"/>
                <a:ea typeface="+mn-ea"/>
                <a:cs typeface="+mn-cs"/>
              </a:defRPr>
            </a:lvl8pPr>
            <a:lvl9pPr marL="3657600" algn="l" defTabSz="457200" rtl="0" eaLnBrk="1" latinLnBrk="0" hangingPunct="1">
              <a:defRPr kumimoji="1" sz="1800" kern="1200">
                <a:solidFill>
                  <a:schemeClr val="lt1"/>
                </a:solidFill>
                <a:latin typeface="+mn-lt"/>
                <a:ea typeface="+mn-ea"/>
                <a:cs typeface="+mn-cs"/>
              </a:defRPr>
            </a:lvl9pPr>
          </a:lstStyle>
          <a:p>
            <a:pPr algn="ctr"/>
            <a:endParaRPr lang="ja-JP" altLang="en-US">
              <a:solidFill>
                <a:prstClr val="white"/>
              </a:solidFill>
              <a:latin typeface="Calibri"/>
              <a:ea typeface="ＭＳ Ｐゴシック"/>
            </a:endParaRPr>
          </a:p>
        </p:txBody>
      </p:sp>
      <p:sp>
        <p:nvSpPr>
          <p:cNvPr id="10" name="テキスト ボックス 9"/>
          <p:cNvSpPr txBox="1"/>
          <p:nvPr/>
        </p:nvSpPr>
        <p:spPr>
          <a:xfrm>
            <a:off x="-8075" y="4246488"/>
            <a:ext cx="1875396" cy="492443"/>
          </a:xfrm>
          <a:prstGeom prst="rect">
            <a:avLst/>
          </a:prstGeom>
          <a:solidFill>
            <a:srgbClr val="CCFFCC"/>
          </a:solidFill>
        </p:spPr>
        <p:txBody>
          <a:bodyPr wrap="none" rtlCol="0">
            <a:spAutoFit/>
          </a:bodyPr>
          <a:lstStyle/>
          <a:p>
            <a:pPr defTabSz="914400"/>
            <a:r>
              <a:rPr lang="en-US" altLang="ja-JP" sz="1300" dirty="0" smtClean="0">
                <a:solidFill>
                  <a:prstClr val="black"/>
                </a:solidFill>
                <a:latin typeface="Calibri"/>
                <a:ea typeface="ＭＳ Ｐゴシック"/>
              </a:rPr>
              <a:t>Cost based on PPP</a:t>
            </a:r>
          </a:p>
          <a:p>
            <a:pPr defTabSz="914400"/>
            <a:r>
              <a:rPr lang="en-US" altLang="ja-JP" sz="1300" dirty="0" smtClean="0">
                <a:solidFill>
                  <a:prstClr val="black"/>
                </a:solidFill>
                <a:latin typeface="Calibri"/>
                <a:ea typeface="ＭＳ Ｐゴシック"/>
              </a:rPr>
              <a:t>(full production in Japan)</a:t>
            </a:r>
            <a:endParaRPr lang="ja-JP" altLang="en-US" sz="1300" dirty="0">
              <a:solidFill>
                <a:prstClr val="black"/>
              </a:solidFill>
              <a:latin typeface="Calibri"/>
              <a:ea typeface="ＭＳ Ｐゴシック"/>
            </a:endParaRPr>
          </a:p>
        </p:txBody>
      </p:sp>
      <p:sp>
        <p:nvSpPr>
          <p:cNvPr id="11" name="テキスト ボックス 10"/>
          <p:cNvSpPr txBox="1"/>
          <p:nvPr/>
        </p:nvSpPr>
        <p:spPr>
          <a:xfrm>
            <a:off x="1419" y="4869160"/>
            <a:ext cx="2081670" cy="646331"/>
          </a:xfrm>
          <a:prstGeom prst="rect">
            <a:avLst/>
          </a:prstGeom>
          <a:solidFill>
            <a:srgbClr val="FFFF00"/>
          </a:solidFill>
        </p:spPr>
        <p:txBody>
          <a:bodyPr wrap="none" rtlCol="0">
            <a:spAutoFit/>
          </a:bodyPr>
          <a:lstStyle/>
          <a:p>
            <a:pPr defTabSz="914400"/>
            <a:r>
              <a:rPr lang="en-US" altLang="ja-JP" sz="1200" dirty="0" smtClean="0">
                <a:solidFill>
                  <a:prstClr val="black"/>
                </a:solidFill>
                <a:latin typeface="Calibri"/>
                <a:ea typeface="ＭＳ Ｐゴシック"/>
              </a:rPr>
              <a:t>Cost base on exchange rate</a:t>
            </a:r>
          </a:p>
          <a:p>
            <a:pPr defTabSz="914400"/>
            <a:r>
              <a:rPr lang="en-US" altLang="ja-JP" sz="1200" dirty="0" smtClean="0">
                <a:solidFill>
                  <a:prstClr val="black"/>
                </a:solidFill>
                <a:latin typeface="Calibri"/>
                <a:ea typeface="ＭＳ Ｐゴシック"/>
              </a:rPr>
              <a:t>Using a model at</a:t>
            </a:r>
          </a:p>
          <a:p>
            <a:pPr defTabSz="914400"/>
            <a:r>
              <a:rPr lang="en-US" altLang="ja-JP" sz="1200" b="1" dirty="0" smtClean="0">
                <a:solidFill>
                  <a:srgbClr val="FF0000"/>
                </a:solidFill>
                <a:latin typeface="Calibri"/>
                <a:ea typeface="ＭＳ Ｐゴシック"/>
              </a:rPr>
              <a:t>1USD=100Yen, 1Euro=115Yen</a:t>
            </a:r>
            <a:endParaRPr lang="ja-JP" altLang="en-US" sz="1200" b="1" dirty="0">
              <a:solidFill>
                <a:srgbClr val="FF0000"/>
              </a:solidFill>
              <a:latin typeface="Calibri"/>
              <a:ea typeface="ＭＳ Ｐゴシック"/>
            </a:endParaRPr>
          </a:p>
        </p:txBody>
      </p:sp>
      <p:sp>
        <p:nvSpPr>
          <p:cNvPr id="12" name="テキスト ボックス 11"/>
          <p:cNvSpPr txBox="1"/>
          <p:nvPr/>
        </p:nvSpPr>
        <p:spPr>
          <a:xfrm>
            <a:off x="277440" y="338408"/>
            <a:ext cx="8568952" cy="461665"/>
          </a:xfrm>
          <a:prstGeom prst="rect">
            <a:avLst/>
          </a:prstGeom>
          <a:solidFill>
            <a:schemeClr val="accent3">
              <a:lumMod val="60000"/>
              <a:lumOff val="40000"/>
            </a:schemeClr>
          </a:solidFill>
        </p:spPr>
        <p:txBody>
          <a:bodyPr wrap="square" rtlCol="0">
            <a:spAutoFit/>
          </a:bodyPr>
          <a:lstStyle/>
          <a:p>
            <a:pPr defTabSz="914400"/>
            <a:r>
              <a:rPr lang="en-US" altLang="ja-JP" sz="2400" dirty="0" smtClean="0">
                <a:solidFill>
                  <a:prstClr val="black"/>
                </a:solidFill>
                <a:latin typeface="Calibri"/>
                <a:ea typeface="ＭＳ Ｐゴシック"/>
              </a:rPr>
              <a:t>A2: ILC TDR Cost : </a:t>
            </a:r>
            <a:r>
              <a:rPr lang="en-US" altLang="ja-JP" sz="2400" dirty="0">
                <a:solidFill>
                  <a:prstClr val="black"/>
                </a:solidFill>
                <a:latin typeface="Calibri"/>
                <a:ea typeface="ＭＳ Ｐゴシック"/>
              </a:rPr>
              <a:t> </a:t>
            </a:r>
            <a:r>
              <a:rPr lang="en-US" altLang="ja-JP" sz="2400" dirty="0" smtClean="0">
                <a:solidFill>
                  <a:prstClr val="black"/>
                </a:solidFill>
                <a:latin typeface="Calibri"/>
                <a:ea typeface="ＭＳ Ｐゴシック"/>
              </a:rPr>
              <a:t>Conversion to Japanese Yen using a model</a:t>
            </a:r>
            <a:endParaRPr lang="ja-JP" altLang="en-US" sz="2400" dirty="0">
              <a:solidFill>
                <a:prstClr val="black"/>
              </a:solidFill>
              <a:latin typeface="Calibri"/>
              <a:ea typeface="ＭＳ Ｐゴシック"/>
            </a:endParaRPr>
          </a:p>
        </p:txBody>
      </p:sp>
      <p:sp>
        <p:nvSpPr>
          <p:cNvPr id="13" name="テキスト ボックス 12"/>
          <p:cNvSpPr txBox="1"/>
          <p:nvPr/>
        </p:nvSpPr>
        <p:spPr>
          <a:xfrm>
            <a:off x="5818706" y="1483623"/>
            <a:ext cx="1037401" cy="430887"/>
          </a:xfrm>
          <a:prstGeom prst="rect">
            <a:avLst/>
          </a:prstGeom>
          <a:noFill/>
        </p:spPr>
        <p:txBody>
          <a:bodyPr wrap="none" rtlCol="0">
            <a:spAutoFit/>
          </a:bodyPr>
          <a:lstStyle/>
          <a:p>
            <a:pPr defTabSz="914400"/>
            <a:r>
              <a:rPr lang="en-US" altLang="ja-JP" sz="1100" dirty="0" smtClean="0">
                <a:solidFill>
                  <a:prstClr val="black"/>
                </a:solidFill>
                <a:latin typeface="Calibri"/>
                <a:ea typeface="ＭＳ Ｐゴシック"/>
              </a:rPr>
              <a:t>Value (</a:t>
            </a:r>
            <a:r>
              <a:rPr lang="en-US" altLang="ja-JP" sz="1100" dirty="0" err="1" smtClean="0">
                <a:solidFill>
                  <a:prstClr val="black"/>
                </a:solidFill>
                <a:latin typeface="Calibri"/>
                <a:ea typeface="ＭＳ Ｐゴシック"/>
              </a:rPr>
              <a:t>Jyen</a:t>
            </a:r>
            <a:r>
              <a:rPr lang="en-US" altLang="ja-JP" sz="1100" dirty="0" smtClean="0">
                <a:solidFill>
                  <a:prstClr val="black"/>
                </a:solidFill>
                <a:latin typeface="Calibri"/>
                <a:ea typeface="ＭＳ Ｐゴシック"/>
              </a:rPr>
              <a:t>)</a:t>
            </a:r>
          </a:p>
          <a:p>
            <a:pPr defTabSz="914400"/>
            <a:r>
              <a:rPr lang="ja-JP" altLang="en-US" sz="1100" dirty="0" smtClean="0">
                <a:solidFill>
                  <a:prstClr val="black"/>
                </a:solidFill>
                <a:latin typeface="Calibri"/>
                <a:ea typeface="ＭＳ Ｐゴシック"/>
              </a:rPr>
              <a:t>コスト</a:t>
            </a:r>
            <a:r>
              <a:rPr lang="en-US" altLang="ja-JP" sz="1100" dirty="0" smtClean="0">
                <a:solidFill>
                  <a:prstClr val="black"/>
                </a:solidFill>
                <a:latin typeface="Calibri"/>
                <a:ea typeface="ＭＳ Ｐゴシック"/>
              </a:rPr>
              <a:t>(</a:t>
            </a:r>
            <a:r>
              <a:rPr lang="ja-JP" altLang="en-US" sz="1100" dirty="0" smtClean="0">
                <a:solidFill>
                  <a:prstClr val="black"/>
                </a:solidFill>
                <a:latin typeface="Calibri"/>
                <a:ea typeface="ＭＳ Ｐゴシック"/>
              </a:rPr>
              <a:t>十億円</a:t>
            </a:r>
            <a:r>
              <a:rPr lang="en-US" altLang="ja-JP" sz="1100" dirty="0" smtClean="0">
                <a:solidFill>
                  <a:prstClr val="black"/>
                </a:solidFill>
                <a:latin typeface="Calibri"/>
                <a:ea typeface="ＭＳ Ｐゴシック"/>
              </a:rPr>
              <a:t>)</a:t>
            </a:r>
            <a:endParaRPr lang="ja-JP" altLang="en-US" sz="1100" dirty="0">
              <a:solidFill>
                <a:prstClr val="black"/>
              </a:solidFill>
              <a:latin typeface="Calibri"/>
              <a:ea typeface="ＭＳ Ｐゴシック"/>
            </a:endParaRPr>
          </a:p>
        </p:txBody>
      </p:sp>
      <p:sp>
        <p:nvSpPr>
          <p:cNvPr id="14" name="テキスト ボックス 13"/>
          <p:cNvSpPr txBox="1"/>
          <p:nvPr/>
        </p:nvSpPr>
        <p:spPr>
          <a:xfrm>
            <a:off x="6754810" y="1483623"/>
            <a:ext cx="708766" cy="430887"/>
          </a:xfrm>
          <a:prstGeom prst="rect">
            <a:avLst/>
          </a:prstGeom>
          <a:noFill/>
        </p:spPr>
        <p:txBody>
          <a:bodyPr wrap="none" rtlCol="0">
            <a:spAutoFit/>
          </a:bodyPr>
          <a:lstStyle/>
          <a:p>
            <a:pPr defTabSz="914400"/>
            <a:r>
              <a:rPr lang="en-US" altLang="ja-JP" sz="1100" dirty="0" smtClean="0">
                <a:solidFill>
                  <a:prstClr val="black"/>
                </a:solidFill>
                <a:latin typeface="Calibri"/>
                <a:ea typeface="ＭＳ Ｐゴシック"/>
              </a:rPr>
              <a:t>Premium</a:t>
            </a:r>
          </a:p>
          <a:p>
            <a:pPr defTabSz="914400"/>
            <a:r>
              <a:rPr lang="en-US" altLang="ja-JP" sz="1100" dirty="0" smtClean="0">
                <a:solidFill>
                  <a:prstClr val="black"/>
                </a:solidFill>
                <a:latin typeface="Calibri"/>
                <a:ea typeface="ＭＳ Ｐゴシック"/>
              </a:rPr>
              <a:t>(</a:t>
            </a:r>
            <a:r>
              <a:rPr lang="ja-JP" altLang="en-US" sz="1100" dirty="0" smtClean="0">
                <a:solidFill>
                  <a:prstClr val="black"/>
                </a:solidFill>
                <a:latin typeface="Calibri"/>
                <a:ea typeface="ＭＳ Ｐゴシック"/>
              </a:rPr>
              <a:t>十億円</a:t>
            </a:r>
            <a:r>
              <a:rPr lang="en-US" altLang="ja-JP" sz="1100" dirty="0" smtClean="0">
                <a:solidFill>
                  <a:prstClr val="black"/>
                </a:solidFill>
                <a:latin typeface="Calibri"/>
                <a:ea typeface="ＭＳ Ｐゴシック"/>
              </a:rPr>
              <a:t>)</a:t>
            </a:r>
            <a:endParaRPr lang="ja-JP" altLang="en-US" sz="1100" dirty="0">
              <a:solidFill>
                <a:prstClr val="black"/>
              </a:solidFill>
              <a:latin typeface="Calibri"/>
              <a:ea typeface="ＭＳ Ｐゴシック"/>
            </a:endParaRPr>
          </a:p>
        </p:txBody>
      </p:sp>
      <p:sp>
        <p:nvSpPr>
          <p:cNvPr id="15" name="下矢印 14"/>
          <p:cNvSpPr/>
          <p:nvPr/>
        </p:nvSpPr>
        <p:spPr>
          <a:xfrm>
            <a:off x="6178746" y="1914510"/>
            <a:ext cx="288032" cy="2171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16" name="下矢印 15"/>
          <p:cNvSpPr/>
          <p:nvPr/>
        </p:nvSpPr>
        <p:spPr>
          <a:xfrm>
            <a:off x="6970834" y="1915671"/>
            <a:ext cx="288032" cy="2171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17" name="テキスト ボックス 16"/>
          <p:cNvSpPr txBox="1"/>
          <p:nvPr/>
        </p:nvSpPr>
        <p:spPr>
          <a:xfrm>
            <a:off x="7552939" y="1484784"/>
            <a:ext cx="835485" cy="430887"/>
          </a:xfrm>
          <a:prstGeom prst="rect">
            <a:avLst/>
          </a:prstGeom>
          <a:noFill/>
        </p:spPr>
        <p:txBody>
          <a:bodyPr wrap="none" rtlCol="0">
            <a:spAutoFit/>
          </a:bodyPr>
          <a:lstStyle/>
          <a:p>
            <a:pPr defTabSz="914400"/>
            <a:r>
              <a:rPr lang="en-US" altLang="ja-JP" sz="1100" dirty="0" smtClean="0">
                <a:solidFill>
                  <a:prstClr val="black"/>
                </a:solidFill>
                <a:latin typeface="Calibri"/>
                <a:ea typeface="ＭＳ Ｐゴシック"/>
              </a:rPr>
              <a:t>Labor</a:t>
            </a:r>
          </a:p>
          <a:p>
            <a:pPr defTabSz="914400"/>
            <a:r>
              <a:rPr lang="en-US" altLang="ja-JP" sz="1100" dirty="0" smtClean="0">
                <a:solidFill>
                  <a:prstClr val="black"/>
                </a:solidFill>
                <a:latin typeface="Calibri"/>
                <a:ea typeface="ＭＳ Ｐゴシック"/>
              </a:rPr>
              <a:t>(</a:t>
            </a:r>
            <a:r>
              <a:rPr lang="ja-JP" altLang="en-US" sz="1100" dirty="0" smtClean="0">
                <a:solidFill>
                  <a:prstClr val="black"/>
                </a:solidFill>
                <a:latin typeface="Calibri"/>
                <a:ea typeface="ＭＳ Ｐゴシック"/>
              </a:rPr>
              <a:t>百万人時</a:t>
            </a:r>
            <a:r>
              <a:rPr lang="en-US" altLang="ja-JP" sz="1100" dirty="0" smtClean="0">
                <a:solidFill>
                  <a:prstClr val="black"/>
                </a:solidFill>
                <a:latin typeface="Calibri"/>
                <a:ea typeface="ＭＳ Ｐゴシック"/>
              </a:rPr>
              <a:t>)</a:t>
            </a:r>
            <a:endParaRPr lang="ja-JP" altLang="en-US" sz="1100" dirty="0">
              <a:solidFill>
                <a:prstClr val="black"/>
              </a:solidFill>
              <a:latin typeface="Calibri"/>
              <a:ea typeface="ＭＳ Ｐゴシック"/>
            </a:endParaRPr>
          </a:p>
        </p:txBody>
      </p:sp>
      <p:sp>
        <p:nvSpPr>
          <p:cNvPr id="18" name="下矢印 17"/>
          <p:cNvSpPr/>
          <p:nvPr/>
        </p:nvSpPr>
        <p:spPr>
          <a:xfrm>
            <a:off x="7690914" y="1915671"/>
            <a:ext cx="288032" cy="2171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27" name="テキスト ボックス 26"/>
          <p:cNvSpPr txBox="1"/>
          <p:nvPr/>
        </p:nvSpPr>
        <p:spPr>
          <a:xfrm>
            <a:off x="179512" y="872320"/>
            <a:ext cx="5544616" cy="1138773"/>
          </a:xfrm>
          <a:prstGeom prst="rect">
            <a:avLst/>
          </a:prstGeom>
          <a:noFill/>
          <a:ln w="15875">
            <a:solidFill>
              <a:schemeClr val="tx1"/>
            </a:solidFill>
            <a:prstDash val="sysDot"/>
          </a:ln>
        </p:spPr>
        <p:txBody>
          <a:bodyPr wrap="square" rtlCol="0">
            <a:spAutoFit/>
          </a:bodyPr>
          <a:lstStyle/>
          <a:p>
            <a:pPr defTabSz="914400"/>
            <a:r>
              <a:rPr lang="en-US" altLang="ja-JP" sz="1400" b="1" dirty="0" smtClean="0">
                <a:solidFill>
                  <a:srgbClr val="FF0000"/>
                </a:solidFill>
                <a:latin typeface="Calibri"/>
                <a:ea typeface="ＭＳ Ｐゴシック"/>
              </a:rPr>
              <a:t>※</a:t>
            </a:r>
            <a:r>
              <a:rPr lang="ja-JP" altLang="en-US" sz="1400" b="1" dirty="0" smtClean="0">
                <a:solidFill>
                  <a:srgbClr val="FF0000"/>
                </a:solidFill>
                <a:latin typeface="Calibri"/>
                <a:ea typeface="ＭＳ Ｐゴシック"/>
              </a:rPr>
              <a:t> </a:t>
            </a:r>
            <a:r>
              <a:rPr lang="en-US" altLang="ja-JP" sz="1400" b="1" dirty="0" smtClean="0">
                <a:solidFill>
                  <a:srgbClr val="FF0000"/>
                </a:solidFill>
                <a:latin typeface="Calibri"/>
                <a:ea typeface="ＭＳ Ｐゴシック"/>
              </a:rPr>
              <a:t>Premium (Uncertainty in TDR value/labor estimate, and to be prepared for unknown situation) </a:t>
            </a:r>
          </a:p>
          <a:p>
            <a:pPr defTabSz="914400"/>
            <a:r>
              <a:rPr lang="en-US" altLang="en-US" sz="1300" dirty="0" smtClean="0">
                <a:solidFill>
                  <a:prstClr val="black"/>
                </a:solidFill>
                <a:latin typeface="Calibri"/>
                <a:ea typeface="ＭＳ Ｐゴシック"/>
              </a:rPr>
              <a:t>不定性</a:t>
            </a:r>
            <a:r>
              <a:rPr lang="ja-JP" altLang="en-US" sz="1300" dirty="0" smtClean="0">
                <a:solidFill>
                  <a:prstClr val="black"/>
                </a:solidFill>
                <a:latin typeface="Calibri"/>
                <a:ea typeface="ＭＳ Ｐゴシック"/>
              </a:rPr>
              <a:t>として考えるべき範囲：：コスト</a:t>
            </a:r>
            <a:r>
              <a:rPr lang="ja-JP" altLang="en-US" sz="1300" dirty="0">
                <a:solidFill>
                  <a:prstClr val="black"/>
                </a:solidFill>
                <a:latin typeface="Calibri"/>
                <a:ea typeface="ＭＳ Ｐゴシック"/>
              </a:rPr>
              <a:t>見積の精度や工事期間の</a:t>
            </a:r>
            <a:r>
              <a:rPr lang="ja-JP" altLang="en-US" sz="1300" dirty="0" smtClean="0">
                <a:solidFill>
                  <a:prstClr val="black"/>
                </a:solidFill>
                <a:latin typeface="Calibri"/>
                <a:ea typeface="ＭＳ Ｐゴシック"/>
              </a:rPr>
              <a:t>延長・短縮等の</a:t>
            </a:r>
            <a:r>
              <a:rPr lang="ja-JP" altLang="en-US" sz="1300" dirty="0">
                <a:solidFill>
                  <a:prstClr val="black"/>
                </a:solidFill>
                <a:latin typeface="Calibri"/>
                <a:ea typeface="ＭＳ Ｐゴシック"/>
              </a:rPr>
              <a:t>事態に伴う</a:t>
            </a:r>
            <a:r>
              <a:rPr lang="ja-JP" altLang="en-US" sz="1300" dirty="0" smtClean="0">
                <a:solidFill>
                  <a:prstClr val="black"/>
                </a:solidFill>
                <a:latin typeface="Calibri"/>
                <a:ea typeface="ＭＳ Ｐゴシック"/>
              </a:rPr>
              <a:t>予算増減の範囲。</a:t>
            </a:r>
            <a:endParaRPr lang="en-US" altLang="ja-JP" sz="1300" dirty="0" smtClean="0">
              <a:solidFill>
                <a:prstClr val="black"/>
              </a:solidFill>
              <a:latin typeface="Calibri"/>
              <a:ea typeface="ＭＳ Ｐゴシック"/>
            </a:endParaRPr>
          </a:p>
          <a:p>
            <a:pPr marL="285750" indent="-285750" defTabSz="914400">
              <a:buFont typeface="Wingdings" pitchFamily="2" charset="2"/>
              <a:buChar char="Ø"/>
            </a:pPr>
            <a:r>
              <a:rPr lang="en-US" altLang="ja-JP" sz="1400" dirty="0" smtClean="0">
                <a:solidFill>
                  <a:prstClr val="black"/>
                </a:solidFill>
                <a:latin typeface="Calibri"/>
                <a:ea typeface="ＭＳ Ｐゴシック"/>
              </a:rPr>
              <a:t>Value Premium   ;   26%, </a:t>
            </a:r>
            <a:r>
              <a:rPr lang="en-US" altLang="ja-JP" sz="1400" dirty="0" err="1" smtClean="0">
                <a:solidFill>
                  <a:prstClr val="black"/>
                </a:solidFill>
                <a:latin typeface="Calibri"/>
                <a:ea typeface="ＭＳ Ｐゴシック"/>
              </a:rPr>
              <a:t>Labour</a:t>
            </a:r>
            <a:r>
              <a:rPr lang="en-US" altLang="ja-JP" sz="1400" dirty="0" smtClean="0">
                <a:solidFill>
                  <a:prstClr val="black"/>
                </a:solidFill>
                <a:latin typeface="Calibri"/>
                <a:ea typeface="ＭＳ Ｐゴシック"/>
              </a:rPr>
              <a:t> Premium;   24%</a:t>
            </a:r>
            <a:endParaRPr lang="ja-JP" altLang="en-US" sz="1400" dirty="0">
              <a:solidFill>
                <a:prstClr val="black"/>
              </a:solidFill>
              <a:latin typeface="Calibri"/>
              <a:ea typeface="ＭＳ Ｐゴシック"/>
            </a:endParaRPr>
          </a:p>
        </p:txBody>
      </p:sp>
      <p:sp>
        <p:nvSpPr>
          <p:cNvPr id="34" name="右矢印 33"/>
          <p:cNvSpPr/>
          <p:nvPr/>
        </p:nvSpPr>
        <p:spPr>
          <a:xfrm>
            <a:off x="1729780" y="4365104"/>
            <a:ext cx="288032" cy="1486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35" name="右矢印 34"/>
          <p:cNvSpPr/>
          <p:nvPr/>
        </p:nvSpPr>
        <p:spPr>
          <a:xfrm>
            <a:off x="1717080" y="5063976"/>
            <a:ext cx="288032" cy="1486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2" name="テキスト ボックス 1"/>
          <p:cNvSpPr txBox="1"/>
          <p:nvPr/>
        </p:nvSpPr>
        <p:spPr>
          <a:xfrm>
            <a:off x="5992111" y="5436148"/>
            <a:ext cx="936104" cy="261610"/>
          </a:xfrm>
          <a:prstGeom prst="rect">
            <a:avLst/>
          </a:prstGeom>
          <a:noFill/>
        </p:spPr>
        <p:txBody>
          <a:bodyPr wrap="square" rtlCol="0">
            <a:spAutoFit/>
          </a:bodyPr>
          <a:lstStyle/>
          <a:p>
            <a:pPr defTabSz="914400"/>
            <a:r>
              <a:rPr lang="en-US" altLang="ja-JP" sz="1100" b="1" dirty="0" smtClean="0">
                <a:solidFill>
                  <a:prstClr val="black"/>
                </a:solidFill>
                <a:latin typeface="Calibri"/>
                <a:ea typeface="ＭＳ Ｐゴシック"/>
              </a:rPr>
              <a:t>(8,300</a:t>
            </a:r>
            <a:r>
              <a:rPr lang="ja-JP" altLang="en-US" sz="1100" b="1" dirty="0" smtClean="0">
                <a:solidFill>
                  <a:prstClr val="black"/>
                </a:solidFill>
                <a:latin typeface="Calibri"/>
                <a:ea typeface="ＭＳ Ｐゴシック"/>
              </a:rPr>
              <a:t>億円</a:t>
            </a:r>
            <a:r>
              <a:rPr lang="en-US" altLang="ja-JP" sz="1100" b="1" dirty="0" smtClean="0">
                <a:solidFill>
                  <a:prstClr val="black"/>
                </a:solidFill>
                <a:latin typeface="Calibri"/>
                <a:ea typeface="ＭＳ Ｐゴシック"/>
              </a:rPr>
              <a:t>)</a:t>
            </a:r>
            <a:endParaRPr lang="ja-JP" altLang="en-US" sz="1100" b="1" dirty="0">
              <a:solidFill>
                <a:prstClr val="black"/>
              </a:solidFill>
              <a:latin typeface="Calibri"/>
              <a:ea typeface="ＭＳ Ｐゴシック"/>
            </a:endParaRPr>
          </a:p>
        </p:txBody>
      </p:sp>
      <p:sp>
        <p:nvSpPr>
          <p:cNvPr id="4" name="テキスト ボックス 3"/>
          <p:cNvSpPr txBox="1"/>
          <p:nvPr/>
        </p:nvSpPr>
        <p:spPr>
          <a:xfrm>
            <a:off x="6997915" y="-1758"/>
            <a:ext cx="2141407" cy="276999"/>
          </a:xfrm>
          <a:prstGeom prst="rect">
            <a:avLst/>
          </a:prstGeom>
          <a:solidFill>
            <a:srgbClr val="FFFF00"/>
          </a:solidFill>
        </p:spPr>
        <p:txBody>
          <a:bodyPr wrap="none" rtlCol="0">
            <a:spAutoFit/>
          </a:bodyPr>
          <a:lstStyle/>
          <a:p>
            <a:r>
              <a:rPr lang="en-US" altLang="ja-JP" sz="1200" dirty="0" smtClean="0">
                <a:solidFill>
                  <a:srgbClr val="A6A6A6"/>
                </a:solidFill>
                <a:latin typeface="Calibri"/>
                <a:ea typeface="ＭＳ Ｐゴシック"/>
              </a:rPr>
              <a:t>From TDR_Cost_ver4’-130605b</a:t>
            </a:r>
            <a:endParaRPr lang="ja-JP" altLang="en-US" sz="1200" dirty="0">
              <a:solidFill>
                <a:srgbClr val="A6A6A6"/>
              </a:solidFill>
              <a:latin typeface="Calibri"/>
              <a:ea typeface="ＭＳ Ｐゴシック"/>
            </a:endParaRPr>
          </a:p>
        </p:txBody>
      </p:sp>
      <p:sp>
        <p:nvSpPr>
          <p:cNvPr id="19" name="スライド番号プレースホルダー 18"/>
          <p:cNvSpPr>
            <a:spLocks noGrp="1"/>
          </p:cNvSpPr>
          <p:nvPr>
            <p:ph type="sldNum" sz="quarter" idx="12"/>
          </p:nvPr>
        </p:nvSpPr>
        <p:spPr/>
        <p:txBody>
          <a:bodyPr/>
          <a:lstStyle/>
          <a:p>
            <a:fld id="{34E8E9D5-DA33-4AC2-BF14-97B19D3097E8}" type="slidenum">
              <a:rPr lang="ja-JP" altLang="en-US" smtClean="0">
                <a:solidFill>
                  <a:prstClr val="black">
                    <a:tint val="75000"/>
                  </a:prstClr>
                </a:solidFill>
                <a:latin typeface="Calibri"/>
                <a:ea typeface="ＭＳ Ｐゴシック"/>
              </a:rPr>
              <a:pPr/>
              <a:t>20</a:t>
            </a:fld>
            <a:endParaRPr lang="ja-JP" altLang="en-US">
              <a:solidFill>
                <a:prstClr val="black">
                  <a:tint val="75000"/>
                </a:prstClr>
              </a:solidFill>
              <a:latin typeface="Calibri"/>
              <a:ea typeface="ＭＳ Ｐゴシック"/>
            </a:endParaRPr>
          </a:p>
        </p:txBody>
      </p:sp>
      <p:sp>
        <p:nvSpPr>
          <p:cNvPr id="20" name="日付プレースホルダー 19"/>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26" name="テキスト ボックス 25"/>
          <p:cNvSpPr txBox="1"/>
          <p:nvPr/>
        </p:nvSpPr>
        <p:spPr>
          <a:xfrm>
            <a:off x="7608154" y="5409836"/>
            <a:ext cx="877163" cy="261610"/>
          </a:xfrm>
          <a:prstGeom prst="rect">
            <a:avLst/>
          </a:prstGeom>
          <a:noFill/>
        </p:spPr>
        <p:txBody>
          <a:bodyPr wrap="none" rtlCol="0">
            <a:spAutoFit/>
          </a:bodyPr>
          <a:lstStyle/>
          <a:p>
            <a:pPr defTabSz="914400"/>
            <a:r>
              <a:rPr lang="en-US" altLang="ja-JP" sz="1100" b="1" dirty="0" smtClean="0">
                <a:solidFill>
                  <a:prstClr val="black"/>
                </a:solidFill>
                <a:latin typeface="Calibri"/>
                <a:ea typeface="ＭＳ Ｐゴシック"/>
              </a:rPr>
              <a:t>(1,598</a:t>
            </a:r>
            <a:r>
              <a:rPr lang="ja-JP" altLang="en-US" sz="1100" b="1" dirty="0" smtClean="0">
                <a:solidFill>
                  <a:prstClr val="black"/>
                </a:solidFill>
                <a:latin typeface="Calibri"/>
                <a:ea typeface="ＭＳ Ｐゴシック"/>
              </a:rPr>
              <a:t>億円</a:t>
            </a:r>
            <a:r>
              <a:rPr lang="en-US" altLang="ja-JP" sz="1100" b="1" dirty="0" smtClean="0">
                <a:solidFill>
                  <a:prstClr val="black"/>
                </a:solidFill>
                <a:latin typeface="Calibri"/>
                <a:ea typeface="ＭＳ Ｐゴシック"/>
              </a:rPr>
              <a:t>)</a:t>
            </a:r>
            <a:endParaRPr lang="ja-JP" altLang="en-US" sz="1100" b="1" dirty="0">
              <a:solidFill>
                <a:prstClr val="black"/>
              </a:solidFill>
              <a:latin typeface="Calibri"/>
              <a:ea typeface="ＭＳ Ｐゴシック"/>
            </a:endParaRPr>
          </a:p>
        </p:txBody>
      </p:sp>
      <p:sp>
        <p:nvSpPr>
          <p:cNvPr id="21" name="フッター プレースホルダー 20"/>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453648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7427" y="76200"/>
            <a:ext cx="7554275" cy="914400"/>
          </a:xfrm>
        </p:spPr>
        <p:txBody>
          <a:bodyPr>
            <a:normAutofit/>
          </a:bodyPr>
          <a:lstStyle/>
          <a:p>
            <a:r>
              <a:rPr kumimoji="1" lang="en-US" altLang="ja-JP" sz="4000" b="1" dirty="0" smtClean="0"/>
              <a:t>ILC Accelerator Cost Fraction </a:t>
            </a:r>
            <a:r>
              <a:rPr kumimoji="1" lang="en-US" altLang="ja-JP" sz="2700" b="1" dirty="0" smtClean="0">
                <a:solidFill>
                  <a:srgbClr val="3366FF"/>
                </a:solidFill>
              </a:rPr>
              <a:t> </a:t>
            </a:r>
            <a:endParaRPr kumimoji="1" lang="ja-JP" altLang="en-US" sz="2700" b="1" dirty="0">
              <a:solidFill>
                <a:srgbClr val="3366FF"/>
              </a:solidFill>
            </a:endParaRP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Arial"/>
                <a:ea typeface="Arial Unicode MS"/>
                <a:cs typeface="Arial Unicode MS"/>
              </a:rPr>
              <a:t>2015/01/03</a:t>
            </a:r>
            <a:endParaRPr lang="en-US" dirty="0">
              <a:solidFill>
                <a:prstClr val="black">
                  <a:tint val="75000"/>
                </a:prstClr>
              </a:solidFill>
              <a:latin typeface="Arial"/>
              <a:ea typeface="Arial Unicode MS"/>
              <a:cs typeface="Arial Unicode MS"/>
            </a:endParaRPr>
          </a:p>
        </p:txBody>
      </p:sp>
      <p:sp>
        <p:nvSpPr>
          <p:cNvPr id="5" name="スライド番号プレースホルダー 4"/>
          <p:cNvSpPr>
            <a:spLocks noGrp="1"/>
          </p:cNvSpPr>
          <p:nvPr>
            <p:ph type="sldNum" sz="quarter" idx="12"/>
          </p:nvPr>
        </p:nvSpPr>
        <p:spPr/>
        <p:txBody>
          <a:bodyPr/>
          <a:lstStyle/>
          <a:p>
            <a:fld id="{AAB6FA28-7AEC-3F43-9C2D-3DB969CFEC6A}" type="slidenum">
              <a:rPr lang="en-US" smtClean="0">
                <a:solidFill>
                  <a:prstClr val="black">
                    <a:tint val="75000"/>
                  </a:prstClr>
                </a:solidFill>
                <a:latin typeface="Arial"/>
                <a:ea typeface="Arial Unicode MS"/>
                <a:cs typeface="Arial Unicode MS"/>
              </a:rPr>
              <a:pPr/>
              <a:t>21</a:t>
            </a:fld>
            <a:endParaRPr lang="en-US" dirty="0">
              <a:solidFill>
                <a:prstClr val="black">
                  <a:tint val="75000"/>
                </a:prstClr>
              </a:solidFill>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Arial"/>
                <a:ea typeface="Arial Unicode MS"/>
                <a:cs typeface="Arial Unicode MS"/>
              </a:rPr>
              <a:t>ILC</a:t>
            </a:r>
            <a:r>
              <a:rPr lang="ja-JP" altLang="en-US" smtClean="0">
                <a:solidFill>
                  <a:prstClr val="black">
                    <a:tint val="75000"/>
                  </a:prstClr>
                </a:solidFill>
                <a:latin typeface="Arial"/>
                <a:ea typeface="Arial Unicode MS"/>
                <a:cs typeface="Arial Unicode MS"/>
              </a:rPr>
              <a:t>に必要な人材と育成</a:t>
            </a:r>
            <a:endParaRPr lang="en-US">
              <a:solidFill>
                <a:prstClr val="black">
                  <a:tint val="75000"/>
                </a:prstClr>
              </a:solidFill>
              <a:latin typeface="Arial"/>
              <a:ea typeface="Arial Unicode MS"/>
              <a:cs typeface="Arial Unicode MS"/>
            </a:endParaRPr>
          </a:p>
        </p:txBody>
      </p:sp>
      <p:graphicFrame>
        <p:nvGraphicFramePr>
          <p:cNvPr id="12" name="コンテンツ プレースホルダー 9"/>
          <p:cNvGraphicFramePr>
            <a:graphicFrameLocks/>
          </p:cNvGraphicFramePr>
          <p:nvPr>
            <p:extLst>
              <p:ext uri="{D42A27DB-BD31-4B8C-83A1-F6EECF244321}">
                <p14:modId xmlns:p14="http://schemas.microsoft.com/office/powerpoint/2010/main" val="4251678053"/>
              </p:ext>
            </p:extLst>
          </p:nvPr>
        </p:nvGraphicFramePr>
        <p:xfrm>
          <a:off x="4794190" y="1767680"/>
          <a:ext cx="4038601" cy="3529904"/>
        </p:xfrm>
        <a:graphic>
          <a:graphicData uri="http://schemas.openxmlformats.org/drawingml/2006/table">
            <a:tbl>
              <a:tblPr firstRow="1" bandRow="1">
                <a:tableStyleId>{5C22544A-7EE6-4342-B048-85BDC9FD1C3A}</a:tableStyleId>
              </a:tblPr>
              <a:tblGrid>
                <a:gridCol w="208280"/>
                <a:gridCol w="638118"/>
                <a:gridCol w="1432101"/>
                <a:gridCol w="567437"/>
                <a:gridCol w="594457"/>
                <a:gridCol w="598208"/>
              </a:tblGrid>
              <a:tr h="370840">
                <a:tc>
                  <a:txBody>
                    <a:bodyPr/>
                    <a:lstStyle/>
                    <a:p>
                      <a:endParaRPr kumimoji="1" lang="ja-JP" altLang="en-US" sz="1200" dirty="0"/>
                    </a:p>
                  </a:txBody>
                  <a:tcPr/>
                </a:tc>
                <a:tc>
                  <a:txBody>
                    <a:bodyPr/>
                    <a:lstStyle/>
                    <a:p>
                      <a:endParaRPr kumimoji="1" lang="ja-JP" altLang="en-US" sz="1200" dirty="0"/>
                    </a:p>
                  </a:txBody>
                  <a:tcPr/>
                </a:tc>
                <a:tc>
                  <a:txBody>
                    <a:bodyPr/>
                    <a:lstStyle/>
                    <a:p>
                      <a:r>
                        <a:rPr kumimoji="1" lang="en-US" altLang="ja-JP" sz="1200" dirty="0" smtClean="0"/>
                        <a:t>Item</a:t>
                      </a:r>
                      <a:endParaRPr kumimoji="1" lang="ja-JP" altLang="en-US" sz="1200" dirty="0"/>
                    </a:p>
                  </a:txBody>
                  <a:tcPr/>
                </a:tc>
                <a:tc>
                  <a:txBody>
                    <a:bodyPr/>
                    <a:lstStyle/>
                    <a:p>
                      <a:r>
                        <a:rPr kumimoji="1" lang="en-US" altLang="ja-JP" sz="1200" dirty="0" smtClean="0"/>
                        <a:t>Ratio</a:t>
                      </a:r>
                      <a:endParaRPr kumimoji="1" lang="ja-JP" altLang="en-US" sz="1200" dirty="0"/>
                    </a:p>
                  </a:txBody>
                  <a:tcPr/>
                </a:tc>
                <a:tc>
                  <a:txBody>
                    <a:bodyPr/>
                    <a:lstStyle/>
                    <a:p>
                      <a:r>
                        <a:rPr kumimoji="1" lang="en-US" altLang="ja-JP" sz="1200" dirty="0" smtClean="0"/>
                        <a:t>B.D.</a:t>
                      </a:r>
                      <a:endParaRPr kumimoji="1" lang="ja-JP" altLang="en-US" sz="1200" dirty="0"/>
                    </a:p>
                  </a:txBody>
                  <a:tcPr/>
                </a:tc>
                <a:tc>
                  <a:txBody>
                    <a:bodyPr/>
                    <a:lstStyle/>
                    <a:p>
                      <a:r>
                        <a:rPr kumimoji="1" lang="en-US" altLang="ja-JP" sz="1200" dirty="0" smtClean="0"/>
                        <a:t>Sum</a:t>
                      </a:r>
                      <a:endParaRPr kumimoji="1" lang="ja-JP" altLang="en-US" sz="1200" dirty="0"/>
                    </a:p>
                  </a:txBody>
                  <a:tcPr/>
                </a:tc>
              </a:tr>
              <a:tr h="370840">
                <a:tc>
                  <a:txBody>
                    <a:bodyPr/>
                    <a:lstStyle/>
                    <a:p>
                      <a:r>
                        <a:rPr kumimoji="1" lang="en-US" altLang="ja-JP" sz="1200" dirty="0" smtClean="0"/>
                        <a:t>1</a:t>
                      </a:r>
                      <a:endParaRPr kumimoji="1" lang="ja-JP" altLang="en-US" sz="1200" dirty="0"/>
                    </a:p>
                  </a:txBody>
                  <a:tcPr/>
                </a:tc>
                <a:tc>
                  <a:txBody>
                    <a:bodyPr/>
                    <a:lstStyle/>
                    <a:p>
                      <a:r>
                        <a:rPr kumimoji="1" lang="en-US" altLang="ja-JP" sz="1200" b="1" dirty="0" smtClean="0">
                          <a:solidFill>
                            <a:srgbClr val="008000"/>
                          </a:solidFill>
                        </a:rPr>
                        <a:t>CFS</a:t>
                      </a:r>
                      <a:endParaRPr kumimoji="1" lang="ja-JP" altLang="en-US" sz="1200" b="1" dirty="0">
                        <a:solidFill>
                          <a:srgbClr val="008000"/>
                        </a:solidFill>
                      </a:endParaRPr>
                    </a:p>
                  </a:txBody>
                  <a:tcPr/>
                </a:tc>
                <a:tc>
                  <a:txBody>
                    <a:bodyPr/>
                    <a:lstStyle/>
                    <a:p>
                      <a:r>
                        <a:rPr kumimoji="1" lang="en-US" altLang="ja-JP" sz="1200" dirty="0" smtClean="0"/>
                        <a:t>Civil</a:t>
                      </a:r>
                    </a:p>
                    <a:p>
                      <a:r>
                        <a:rPr kumimoji="1" lang="en-US" altLang="ja-JP" sz="1200" dirty="0" smtClean="0"/>
                        <a:t>others</a:t>
                      </a:r>
                      <a:endParaRPr kumimoji="1" lang="ja-JP" altLang="en-US" sz="1200" dirty="0"/>
                    </a:p>
                  </a:txBody>
                  <a:tcPr/>
                </a:tc>
                <a:tc>
                  <a:txBody>
                    <a:bodyPr/>
                    <a:lstStyle/>
                    <a:p>
                      <a:r>
                        <a:rPr kumimoji="1" lang="en-US" altLang="ja-JP" sz="1200" dirty="0" smtClean="0"/>
                        <a:t>19%</a:t>
                      </a:r>
                    </a:p>
                    <a:p>
                      <a:r>
                        <a:rPr kumimoji="1" lang="en-US" altLang="ja-JP" sz="1200" dirty="0" smtClean="0"/>
                        <a:t>12</a:t>
                      </a:r>
                      <a:endParaRPr kumimoji="1" lang="ja-JP" altLang="en-US" sz="1200" dirty="0"/>
                    </a:p>
                  </a:txBody>
                  <a:tcPr/>
                </a:tc>
                <a:tc>
                  <a:txBody>
                    <a:bodyPr/>
                    <a:lstStyle/>
                    <a:p>
                      <a:pPr algn="r"/>
                      <a:r>
                        <a:rPr kumimoji="1" lang="en-US" altLang="ja-JP" sz="1200" dirty="0" smtClean="0"/>
                        <a:t>1,602</a:t>
                      </a:r>
                    </a:p>
                    <a:p>
                      <a:pPr algn="r"/>
                      <a:r>
                        <a:rPr kumimoji="1" lang="en-US" altLang="ja-JP" sz="1200" dirty="0" smtClean="0"/>
                        <a:t>1,000</a:t>
                      </a:r>
                      <a:endParaRPr kumimoji="1" lang="ja-JP" altLang="en-US" sz="1200" dirty="0"/>
                    </a:p>
                  </a:txBody>
                  <a:tcPr/>
                </a:tc>
                <a:tc>
                  <a:txBody>
                    <a:bodyPr/>
                    <a:lstStyle/>
                    <a:p>
                      <a:r>
                        <a:rPr kumimoji="1" lang="en-US" altLang="ja-JP" sz="1200" b="1" dirty="0" smtClean="0">
                          <a:solidFill>
                            <a:srgbClr val="008000"/>
                          </a:solidFill>
                        </a:rPr>
                        <a:t>2,602</a:t>
                      </a:r>
                      <a:endParaRPr kumimoji="1" lang="ja-JP" altLang="en-US" sz="1200" b="1" dirty="0">
                        <a:solidFill>
                          <a:srgbClr val="008000"/>
                        </a:solidFill>
                      </a:endParaRPr>
                    </a:p>
                  </a:txBody>
                  <a:tcPr/>
                </a:tc>
              </a:tr>
              <a:tr h="370840">
                <a:tc>
                  <a:txBody>
                    <a:bodyPr/>
                    <a:lstStyle/>
                    <a:p>
                      <a:r>
                        <a:rPr kumimoji="1" lang="en-US" altLang="ja-JP" sz="1200" dirty="0" smtClean="0"/>
                        <a:t>2</a:t>
                      </a:r>
                      <a:endParaRPr kumimoji="1" lang="ja-JP" altLang="en-US" sz="1200" dirty="0"/>
                    </a:p>
                  </a:txBody>
                  <a:tcPr/>
                </a:tc>
                <a:tc>
                  <a:txBody>
                    <a:bodyPr/>
                    <a:lstStyle/>
                    <a:p>
                      <a:r>
                        <a:rPr kumimoji="1" lang="en-US" altLang="ja-JP" sz="1200" b="1" dirty="0" smtClean="0">
                          <a:solidFill>
                            <a:srgbClr val="3366FF"/>
                          </a:solidFill>
                        </a:rPr>
                        <a:t>SRF</a:t>
                      </a:r>
                      <a:endParaRPr kumimoji="1" lang="ja-JP" altLang="en-US" sz="1200" b="1" dirty="0">
                        <a:solidFill>
                          <a:srgbClr val="3366FF"/>
                        </a:solidFill>
                      </a:endParaRPr>
                    </a:p>
                  </a:txBody>
                  <a:tcPr/>
                </a:tc>
                <a:tc>
                  <a:txBody>
                    <a:bodyPr/>
                    <a:lstStyle/>
                    <a:p>
                      <a:r>
                        <a:rPr kumimoji="1" lang="en-US" altLang="ja-JP" sz="1200" dirty="0" smtClean="0"/>
                        <a:t>Cavity and CM</a:t>
                      </a:r>
                    </a:p>
                    <a:p>
                      <a:r>
                        <a:rPr kumimoji="1" lang="en-US" altLang="ja-JP" sz="1200" dirty="0" smtClean="0"/>
                        <a:t>HLRF(1.3GHz)</a:t>
                      </a:r>
                    </a:p>
                    <a:p>
                      <a:r>
                        <a:rPr kumimoji="1" lang="en-US" altLang="ja-JP" sz="1200" dirty="0" smtClean="0"/>
                        <a:t>Cryogenics</a:t>
                      </a:r>
                    </a:p>
                  </a:txBody>
                  <a:tcPr/>
                </a:tc>
                <a:tc>
                  <a:txBody>
                    <a:bodyPr/>
                    <a:lstStyle/>
                    <a:p>
                      <a:r>
                        <a:rPr kumimoji="1" lang="en-US" altLang="ja-JP" sz="1200" dirty="0" smtClean="0"/>
                        <a:t>35%</a:t>
                      </a:r>
                    </a:p>
                    <a:p>
                      <a:r>
                        <a:rPr kumimoji="1" lang="en-US" altLang="ja-JP" sz="1200" dirty="0" smtClean="0"/>
                        <a:t>10</a:t>
                      </a:r>
                    </a:p>
                    <a:p>
                      <a:r>
                        <a:rPr kumimoji="1" lang="en-US" altLang="ja-JP" sz="1200" dirty="0" smtClean="0"/>
                        <a:t>8</a:t>
                      </a:r>
                      <a:endParaRPr kumimoji="1" lang="ja-JP" altLang="en-US" sz="1200" dirty="0"/>
                    </a:p>
                  </a:txBody>
                  <a:tcPr/>
                </a:tc>
                <a:tc>
                  <a:txBody>
                    <a:bodyPr/>
                    <a:lstStyle/>
                    <a:p>
                      <a:pPr algn="r"/>
                      <a:r>
                        <a:rPr kumimoji="1" lang="en-US" altLang="ja-JP" sz="1200" dirty="0" smtClean="0"/>
                        <a:t>2,852</a:t>
                      </a:r>
                    </a:p>
                    <a:p>
                      <a:pPr algn="r"/>
                      <a:r>
                        <a:rPr kumimoji="1" lang="en-US" altLang="ja-JP" sz="1200" dirty="0" smtClean="0"/>
                        <a:t>789</a:t>
                      </a:r>
                    </a:p>
                    <a:p>
                      <a:pPr algn="r"/>
                      <a:r>
                        <a:rPr kumimoji="1" lang="en-US" altLang="ja-JP" sz="1200" dirty="0" smtClean="0"/>
                        <a:t>675</a:t>
                      </a:r>
                      <a:endParaRPr kumimoji="1" lang="ja-JP" altLang="en-US" sz="1200" dirty="0"/>
                    </a:p>
                  </a:txBody>
                  <a:tcPr/>
                </a:tc>
                <a:tc>
                  <a:txBody>
                    <a:bodyPr/>
                    <a:lstStyle/>
                    <a:p>
                      <a:r>
                        <a:rPr kumimoji="1" lang="en-US" altLang="ja-JP" sz="1200" b="1" dirty="0" smtClean="0">
                          <a:solidFill>
                            <a:srgbClr val="3366FF"/>
                          </a:solidFill>
                        </a:rPr>
                        <a:t>4,316</a:t>
                      </a:r>
                      <a:endParaRPr kumimoji="1" lang="ja-JP" altLang="en-US" sz="1200" b="1" dirty="0">
                        <a:solidFill>
                          <a:srgbClr val="3366FF"/>
                        </a:solidFill>
                      </a:endParaRPr>
                    </a:p>
                  </a:txBody>
                  <a:tcPr/>
                </a:tc>
              </a:tr>
              <a:tr h="370840">
                <a:tc>
                  <a:txBody>
                    <a:bodyPr/>
                    <a:lstStyle/>
                    <a:p>
                      <a:r>
                        <a:rPr kumimoji="1" lang="en-US" altLang="ja-JP" sz="1200" dirty="0" smtClean="0"/>
                        <a:t>3</a:t>
                      </a:r>
                      <a:endParaRPr kumimoji="1" lang="ja-JP" altLang="en-US" sz="1200" dirty="0"/>
                    </a:p>
                  </a:txBody>
                  <a:tcPr/>
                </a:tc>
                <a:tc>
                  <a:txBody>
                    <a:bodyPr/>
                    <a:lstStyle/>
                    <a:p>
                      <a:r>
                        <a:rPr kumimoji="1" lang="en-US" altLang="ja-JP" sz="1200" b="1" dirty="0" smtClean="0">
                          <a:solidFill>
                            <a:srgbClr val="3366FF"/>
                          </a:solidFill>
                        </a:rPr>
                        <a:t>Others</a:t>
                      </a:r>
                      <a:endParaRPr kumimoji="1" lang="ja-JP" altLang="en-US" sz="1200" b="1" dirty="0">
                        <a:solidFill>
                          <a:srgbClr val="3366FF"/>
                        </a:solidFill>
                      </a:endParaRPr>
                    </a:p>
                  </a:txBody>
                  <a:tcPr/>
                </a:tc>
                <a:tc>
                  <a:txBody>
                    <a:bodyPr/>
                    <a:lstStyle/>
                    <a:p>
                      <a:r>
                        <a:rPr kumimoji="1" lang="en-US" altLang="ja-JP" sz="1200" dirty="0" smtClean="0"/>
                        <a:t>Install. Equipment</a:t>
                      </a:r>
                    </a:p>
                    <a:p>
                      <a:r>
                        <a:rPr kumimoji="1" lang="en-US" altLang="ja-JP" sz="1200" dirty="0" smtClean="0"/>
                        <a:t>Conventional mag</a:t>
                      </a:r>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200" dirty="0" smtClean="0"/>
                        <a:t>Vacuum</a:t>
                      </a:r>
                      <a:r>
                        <a:rPr kumimoji="1" lang="en-US" altLang="ja-JP" sz="1200" baseline="0" dirty="0" smtClean="0"/>
                        <a:t> </a:t>
                      </a:r>
                      <a:endParaRPr kumimoji="1" lang="en-US" altLang="ja-JP" sz="1200" dirty="0" smtClean="0"/>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200" dirty="0" smtClean="0"/>
                        <a:t>Instrumentation</a:t>
                      </a:r>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200" dirty="0" smtClean="0"/>
                        <a:t>Dump-Collimator</a:t>
                      </a:r>
                    </a:p>
                    <a:p>
                      <a:r>
                        <a:rPr kumimoji="1" lang="en-US" altLang="ja-JP" sz="1200" dirty="0" smtClean="0"/>
                        <a:t>Control-LLRF</a:t>
                      </a:r>
                    </a:p>
                    <a:p>
                      <a:r>
                        <a:rPr kumimoji="1" lang="en-US" altLang="ja-JP" sz="1200" dirty="0" smtClean="0"/>
                        <a:t>Computing</a:t>
                      </a:r>
                      <a:r>
                        <a:rPr kumimoji="1" lang="en-US" altLang="ja-JP" sz="1200" baseline="0" dirty="0" smtClean="0"/>
                        <a:t> infra. </a:t>
                      </a:r>
                      <a:endParaRPr kumimoji="1" lang="en-US" altLang="ja-JP" sz="1200" dirty="0" smtClean="0"/>
                    </a:p>
                    <a:p>
                      <a:r>
                        <a:rPr kumimoji="1" lang="en-US" altLang="ja-JP" sz="1200" baseline="0" dirty="0" smtClean="0"/>
                        <a:t>Non L-band RF</a:t>
                      </a:r>
                    </a:p>
                    <a:p>
                      <a:r>
                        <a:rPr kumimoji="1" lang="en-US" altLang="ja-JP" sz="1200" baseline="0" dirty="0" smtClean="0"/>
                        <a:t>Area specific</a:t>
                      </a:r>
                    </a:p>
                  </a:txBody>
                  <a:tcPr/>
                </a:tc>
                <a:tc>
                  <a:txBody>
                    <a:bodyPr/>
                    <a:lstStyle/>
                    <a:p>
                      <a:r>
                        <a:rPr kumimoji="1" lang="en-US" altLang="ja-JP" sz="1200" dirty="0" smtClean="0"/>
                        <a:t>0,7</a:t>
                      </a:r>
                    </a:p>
                    <a:p>
                      <a:r>
                        <a:rPr kumimoji="1" lang="en-US" altLang="ja-JP" sz="1200" dirty="0" smtClean="0"/>
                        <a:t>5.5</a:t>
                      </a:r>
                    </a:p>
                    <a:p>
                      <a:r>
                        <a:rPr kumimoji="1" lang="en-US" altLang="ja-JP" sz="1200" dirty="0" smtClean="0"/>
                        <a:t>1.4</a:t>
                      </a:r>
                    </a:p>
                    <a:p>
                      <a:r>
                        <a:rPr kumimoji="1" lang="en-US" altLang="ja-JP" sz="1200" dirty="0" smtClean="0"/>
                        <a:t>1.5</a:t>
                      </a:r>
                    </a:p>
                    <a:p>
                      <a:r>
                        <a:rPr kumimoji="1" lang="en-US" altLang="ja-JP" sz="1200" dirty="0" smtClean="0"/>
                        <a:t>0.8</a:t>
                      </a:r>
                    </a:p>
                    <a:p>
                      <a:r>
                        <a:rPr kumimoji="1" lang="en-US" altLang="ja-JP" sz="1200" dirty="0" smtClean="0"/>
                        <a:t>4.3</a:t>
                      </a:r>
                    </a:p>
                    <a:p>
                      <a:r>
                        <a:rPr kumimoji="1" lang="en-US" altLang="ja-JP" sz="1200" dirty="0" smtClean="0"/>
                        <a:t>1.4</a:t>
                      </a:r>
                    </a:p>
                    <a:p>
                      <a:r>
                        <a:rPr kumimoji="1" lang="en-US" altLang="ja-JP" sz="1200" dirty="0" smtClean="0"/>
                        <a:t>0.5</a:t>
                      </a:r>
                    </a:p>
                    <a:p>
                      <a:r>
                        <a:rPr kumimoji="1" lang="en-US" altLang="ja-JP" sz="1200" dirty="0" smtClean="0"/>
                        <a:t>0.6</a:t>
                      </a:r>
                      <a:endParaRPr kumimoji="1" lang="ja-JP" altLang="en-US" sz="1200" dirty="0"/>
                    </a:p>
                  </a:txBody>
                  <a:tcPr/>
                </a:tc>
                <a:tc>
                  <a:txBody>
                    <a:bodyPr/>
                    <a:lstStyle/>
                    <a:p>
                      <a:pPr algn="r"/>
                      <a:r>
                        <a:rPr kumimoji="1" lang="en-US" altLang="ja-JP" sz="1200" dirty="0" smtClean="0"/>
                        <a:t>57</a:t>
                      </a:r>
                    </a:p>
                    <a:p>
                      <a:pPr algn="r"/>
                      <a:r>
                        <a:rPr kumimoji="1" lang="en-US" altLang="ja-JP" sz="1200" dirty="0" smtClean="0"/>
                        <a:t>457</a:t>
                      </a:r>
                    </a:p>
                    <a:p>
                      <a:pPr algn="r"/>
                      <a:r>
                        <a:rPr kumimoji="1" lang="en-US" altLang="ja-JP" sz="1200" dirty="0" smtClean="0"/>
                        <a:t>113</a:t>
                      </a:r>
                    </a:p>
                    <a:p>
                      <a:pPr algn="r"/>
                      <a:r>
                        <a:rPr kumimoji="1" lang="en-US" altLang="ja-JP" sz="1200" dirty="0" smtClean="0"/>
                        <a:t>126</a:t>
                      </a:r>
                    </a:p>
                    <a:p>
                      <a:pPr algn="r"/>
                      <a:r>
                        <a:rPr kumimoji="1" lang="en-US" altLang="ja-JP" sz="1200" dirty="0" smtClean="0"/>
                        <a:t>67</a:t>
                      </a:r>
                    </a:p>
                    <a:p>
                      <a:pPr algn="r"/>
                      <a:r>
                        <a:rPr kumimoji="1" lang="en-US" altLang="ja-JP" sz="1200" dirty="0" smtClean="0"/>
                        <a:t>357</a:t>
                      </a:r>
                    </a:p>
                    <a:p>
                      <a:pPr algn="r"/>
                      <a:r>
                        <a:rPr kumimoji="1" lang="en-US" altLang="ja-JP" sz="1200" dirty="0" smtClean="0"/>
                        <a:t>118</a:t>
                      </a:r>
                    </a:p>
                    <a:p>
                      <a:pPr algn="r"/>
                      <a:r>
                        <a:rPr kumimoji="1" lang="en-US" altLang="ja-JP" sz="1200" dirty="0" smtClean="0"/>
                        <a:t>43</a:t>
                      </a:r>
                    </a:p>
                    <a:p>
                      <a:pPr algn="r"/>
                      <a:r>
                        <a:rPr kumimoji="1" lang="en-US" altLang="ja-JP" sz="1200" dirty="0" smtClean="0"/>
                        <a:t>53</a:t>
                      </a:r>
                      <a:endParaRPr kumimoji="1" lang="ja-JP" altLang="en-US" sz="1200" dirty="0"/>
                    </a:p>
                  </a:txBody>
                  <a:tcPr/>
                </a:tc>
                <a:tc>
                  <a:txBody>
                    <a:bodyPr/>
                    <a:lstStyle/>
                    <a:p>
                      <a:r>
                        <a:rPr kumimoji="1" lang="en-US" altLang="ja-JP" sz="1200" b="1" dirty="0" smtClean="0">
                          <a:solidFill>
                            <a:srgbClr val="3366FF"/>
                          </a:solidFill>
                        </a:rPr>
                        <a:t>1,391</a:t>
                      </a:r>
                      <a:endParaRPr kumimoji="1" lang="ja-JP" altLang="en-US" sz="1200" b="1" dirty="0">
                        <a:solidFill>
                          <a:srgbClr val="3366FF"/>
                        </a:solidFill>
                      </a:endParaRPr>
                    </a:p>
                  </a:txBody>
                  <a:tcPr/>
                </a:tc>
              </a:tr>
              <a:tr h="324424">
                <a:tc>
                  <a:txBody>
                    <a:bodyPr/>
                    <a:lstStyle/>
                    <a:p>
                      <a:endParaRPr kumimoji="1" lang="ja-JP" altLang="en-US" sz="1200" dirty="0"/>
                    </a:p>
                  </a:txBody>
                  <a:tcPr/>
                </a:tc>
                <a:tc>
                  <a:txBody>
                    <a:bodyPr/>
                    <a:lstStyle/>
                    <a:p>
                      <a:endParaRPr kumimoji="1" lang="ja-JP" altLang="en-US" sz="1200" dirty="0"/>
                    </a:p>
                  </a:txBody>
                  <a:tcPr/>
                </a:tc>
                <a:tc>
                  <a:txBody>
                    <a:bodyPr/>
                    <a:lstStyle/>
                    <a:p>
                      <a:r>
                        <a:rPr kumimoji="1" lang="en-US" altLang="ja-JP" sz="1200" dirty="0" smtClean="0"/>
                        <a:t>Total</a:t>
                      </a:r>
                      <a:endParaRPr kumimoji="1" lang="ja-JP" altLang="en-US" sz="1200" dirty="0"/>
                    </a:p>
                  </a:txBody>
                  <a:tcPr/>
                </a:tc>
                <a:tc>
                  <a:txBody>
                    <a:bodyPr/>
                    <a:lstStyle/>
                    <a:p>
                      <a:endParaRPr kumimoji="1" lang="en-US" altLang="ja-JP" sz="1200" dirty="0" smtClean="0"/>
                    </a:p>
                  </a:txBody>
                  <a:tcPr/>
                </a:tc>
                <a:tc>
                  <a:txBody>
                    <a:bodyPr/>
                    <a:lstStyle/>
                    <a:p>
                      <a:pPr algn="r"/>
                      <a:r>
                        <a:rPr kumimoji="1" lang="en-US" altLang="ja-JP" sz="1200" dirty="0" smtClean="0"/>
                        <a:t>8,309</a:t>
                      </a:r>
                      <a:endParaRPr kumimoji="1" lang="ja-JP" altLang="en-US" sz="1200" dirty="0"/>
                    </a:p>
                  </a:txBody>
                  <a:tcPr/>
                </a:tc>
                <a:tc>
                  <a:txBody>
                    <a:bodyPr/>
                    <a:lstStyle/>
                    <a:p>
                      <a:r>
                        <a:rPr kumimoji="1" lang="en-US" altLang="ja-JP" sz="1200" b="1" dirty="0" smtClean="0">
                          <a:solidFill>
                            <a:srgbClr val="FF0000"/>
                          </a:solidFill>
                        </a:rPr>
                        <a:t>8,309</a:t>
                      </a:r>
                      <a:endParaRPr kumimoji="1" lang="ja-JP" altLang="en-US" sz="1200" b="1" dirty="0">
                        <a:solidFill>
                          <a:srgbClr val="FF0000"/>
                        </a:solidFill>
                      </a:endParaRPr>
                    </a:p>
                  </a:txBody>
                  <a:tcPr/>
                </a:tc>
              </a:tr>
            </a:tbl>
          </a:graphicData>
        </a:graphic>
      </p:graphicFrame>
      <p:pic>
        <p:nvPicPr>
          <p:cNvPr id="8" name="コンテンツ プレースホルダー 7"/>
          <p:cNvPicPr>
            <a:picLocks noGrp="1" noChangeAspect="1"/>
          </p:cNvPicPr>
          <p:nvPr>
            <p:ph idx="1"/>
          </p:nvPr>
        </p:nvPicPr>
        <p:blipFill rotWithShape="1">
          <a:blip r:embed="rId2"/>
          <a:srcRect t="93" b="348"/>
          <a:stretch/>
        </p:blipFill>
        <p:spPr>
          <a:xfrm>
            <a:off x="247788" y="1499608"/>
            <a:ext cx="4160729" cy="2546630"/>
          </a:xfrm>
        </p:spPr>
      </p:pic>
      <p:pic>
        <p:nvPicPr>
          <p:cNvPr id="9" name="図 8"/>
          <p:cNvPicPr>
            <a:picLocks noChangeAspect="1"/>
          </p:cNvPicPr>
          <p:nvPr/>
        </p:nvPicPr>
        <p:blipFill>
          <a:blip r:embed="rId3"/>
          <a:stretch>
            <a:fillRect/>
          </a:stretch>
        </p:blipFill>
        <p:spPr>
          <a:xfrm>
            <a:off x="1763222" y="4553685"/>
            <a:ext cx="1496983" cy="584536"/>
          </a:xfrm>
          <a:prstGeom prst="rect">
            <a:avLst/>
          </a:prstGeom>
        </p:spPr>
      </p:pic>
      <p:sp>
        <p:nvSpPr>
          <p:cNvPr id="10" name="テキスト ボックス 9"/>
          <p:cNvSpPr txBox="1"/>
          <p:nvPr/>
        </p:nvSpPr>
        <p:spPr>
          <a:xfrm>
            <a:off x="1757552" y="4228622"/>
            <a:ext cx="930062" cy="276999"/>
          </a:xfrm>
          <a:prstGeom prst="rect">
            <a:avLst/>
          </a:prstGeom>
          <a:noFill/>
        </p:spPr>
        <p:txBody>
          <a:bodyPr wrap="none" rtlCol="0">
            <a:spAutoFit/>
          </a:bodyPr>
          <a:lstStyle/>
          <a:p>
            <a:r>
              <a:rPr lang="en-US" altLang="ja-JP" sz="1200" dirty="0" smtClean="0">
                <a:solidFill>
                  <a:prstClr val="black"/>
                </a:solidFill>
                <a:latin typeface="Calibri"/>
                <a:ea typeface="ＭＳ Ｐゴシック"/>
              </a:rPr>
              <a:t>ILC-TDR-V-1</a:t>
            </a:r>
            <a:endParaRPr lang="ja-JP" altLang="en-US" sz="1200" dirty="0">
              <a:solidFill>
                <a:prstClr val="black"/>
              </a:solidFill>
              <a:latin typeface="Calibri"/>
              <a:ea typeface="ＭＳ Ｐゴシック"/>
            </a:endParaRPr>
          </a:p>
        </p:txBody>
      </p:sp>
    </p:spTree>
    <p:extLst>
      <p:ext uri="{BB962C8B-B14F-4D97-AF65-F5344CB8AC3E}">
        <p14:creationId xmlns:p14="http://schemas.microsoft.com/office/powerpoint/2010/main" val="4049334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13094"/>
          </a:xfrm>
        </p:spPr>
        <p:txBody>
          <a:bodyPr>
            <a:normAutofit fontScale="90000"/>
          </a:bodyPr>
          <a:lstStyle/>
          <a:p>
            <a:r>
              <a:rPr kumimoji="1" lang="en-US" altLang="ja-JP" b="1" dirty="0" smtClean="0"/>
              <a:t>ILC Project</a:t>
            </a:r>
            <a:r>
              <a:rPr lang="en-US" altLang="ja-JP" b="1" dirty="0"/>
              <a:t> </a:t>
            </a:r>
            <a:r>
              <a:rPr lang="en-US" altLang="ja-JP" b="1" dirty="0" smtClean="0"/>
              <a:t>Overview</a:t>
            </a:r>
            <a:endParaRPr kumimoji="1" lang="ja-JP" altLang="en-US"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549709128"/>
              </p:ext>
            </p:extLst>
          </p:nvPr>
        </p:nvGraphicFramePr>
        <p:xfrm>
          <a:off x="704977" y="1125578"/>
          <a:ext cx="8126729" cy="5091181"/>
        </p:xfrm>
        <a:graphic>
          <a:graphicData uri="http://schemas.openxmlformats.org/drawingml/2006/table">
            <a:tbl>
              <a:tblPr firstRow="1" bandRow="1">
                <a:tableStyleId>{073A0DAA-6AF3-43AB-8588-CEC1D06C72B9}</a:tableStyleId>
              </a:tblPr>
              <a:tblGrid>
                <a:gridCol w="1076014"/>
                <a:gridCol w="7050715"/>
              </a:tblGrid>
              <a:tr h="487508">
                <a:tc>
                  <a:txBody>
                    <a:bodyPr/>
                    <a:lstStyle/>
                    <a:p>
                      <a:pPr algn="ctr"/>
                      <a:r>
                        <a:rPr kumimoji="1" lang="en-US" altLang="ja-JP" dirty="0" smtClean="0"/>
                        <a:t>Years </a:t>
                      </a:r>
                      <a:endParaRPr kumimoji="1" lang="ja-JP" altLang="en-US" dirty="0"/>
                    </a:p>
                  </a:txBody>
                  <a:tcPr>
                    <a:solidFill>
                      <a:schemeClr val="tx2">
                        <a:lumMod val="75000"/>
                      </a:schemeClr>
                    </a:solidFill>
                  </a:tcPr>
                </a:tc>
                <a:tc>
                  <a:txBody>
                    <a:bodyPr/>
                    <a:lstStyle/>
                    <a:p>
                      <a:pPr algn="ctr"/>
                      <a:r>
                        <a:rPr kumimoji="1" lang="en-US" altLang="ja-JP" dirty="0" smtClean="0"/>
                        <a:t>TDR baseline Scenario </a:t>
                      </a:r>
                      <a:endParaRPr kumimoji="1" lang="ja-JP" altLang="en-US" dirty="0"/>
                    </a:p>
                  </a:txBody>
                  <a:tcPr>
                    <a:solidFill>
                      <a:schemeClr val="tx2">
                        <a:lumMod val="75000"/>
                      </a:schemeClr>
                    </a:solidFill>
                  </a:tcPr>
                </a:tc>
              </a:tr>
              <a:tr h="487508">
                <a:tc>
                  <a:txBody>
                    <a:bodyPr/>
                    <a:lstStyle/>
                    <a:p>
                      <a:r>
                        <a:rPr kumimoji="1" lang="en-US" altLang="ja-JP" sz="1400" dirty="0" smtClean="0"/>
                        <a:t>1 - 2 </a:t>
                      </a:r>
                      <a:endParaRPr kumimoji="1" lang="ja-JP" altLang="en-US" sz="1400" dirty="0"/>
                    </a:p>
                  </a:txBody>
                  <a:tcPr/>
                </a:tc>
                <a:tc>
                  <a:txBody>
                    <a:bodyPr/>
                    <a:lstStyle/>
                    <a:p>
                      <a:r>
                        <a:rPr kumimoji="1" lang="en-US" altLang="ja-JP" sz="1400" dirty="0" smtClean="0"/>
                        <a:t>Pre-preparation</a:t>
                      </a:r>
                      <a:r>
                        <a:rPr kumimoji="1" lang="en-US" altLang="ja-JP" sz="1400" baseline="0" dirty="0" smtClean="0"/>
                        <a:t> for </a:t>
                      </a:r>
                      <a:r>
                        <a:rPr kumimoji="1" lang="en-US" altLang="ja-JP" sz="1400" dirty="0" smtClean="0"/>
                        <a:t>2yrs  (for</a:t>
                      </a:r>
                      <a:r>
                        <a:rPr kumimoji="1" lang="en-US" altLang="ja-JP" sz="1400" baseline="0" dirty="0" smtClean="0"/>
                        <a:t> technical effort continuity) </a:t>
                      </a:r>
                      <a:r>
                        <a:rPr kumimoji="1" lang="en-US" altLang="ja-JP" sz="1400" dirty="0" smtClean="0"/>
                        <a:t> </a:t>
                      </a:r>
                    </a:p>
                    <a:p>
                      <a:r>
                        <a:rPr kumimoji="1" lang="ja-JP" altLang="en-US" sz="1400" dirty="0" smtClean="0"/>
                        <a:t>前段階・先端技術開発の継続（２年）</a:t>
                      </a:r>
                      <a:endParaRPr kumimoji="1" lang="ja-JP" altLang="en-US" sz="1400" dirty="0">
                        <a:solidFill>
                          <a:srgbClr val="008000"/>
                        </a:solidFill>
                      </a:endParaRPr>
                    </a:p>
                  </a:txBody>
                  <a:tcPr/>
                </a:tc>
              </a:tr>
              <a:tr h="487508">
                <a:tc>
                  <a:txBody>
                    <a:bodyPr/>
                    <a:lstStyle/>
                    <a:p>
                      <a:r>
                        <a:rPr kumimoji="1" lang="en-US" altLang="ja-JP" sz="1400" dirty="0" smtClean="0"/>
                        <a:t>3 - 6</a:t>
                      </a:r>
                      <a:endParaRPr kumimoji="1" lang="ja-JP" altLang="en-US" sz="1400" dirty="0"/>
                    </a:p>
                  </a:txBody>
                  <a:tcPr/>
                </a:tc>
                <a:tc>
                  <a:txBody>
                    <a:bodyPr/>
                    <a:lstStyle/>
                    <a:p>
                      <a:r>
                        <a:rPr kumimoji="1" lang="en-US" altLang="ja-JP" sz="1400" baseline="0" dirty="0" smtClean="0"/>
                        <a:t>Preparation  (4 </a:t>
                      </a:r>
                      <a:r>
                        <a:rPr kumimoji="1" lang="en-US" altLang="ja-JP" sz="1400" baseline="0" dirty="0" err="1" smtClean="0"/>
                        <a:t>yrs</a:t>
                      </a:r>
                      <a:r>
                        <a:rPr kumimoji="1" lang="en-US" altLang="ja-JP" sz="1400" baseline="0" dirty="0" smtClean="0"/>
                        <a:t>)</a:t>
                      </a:r>
                    </a:p>
                    <a:p>
                      <a:r>
                        <a:rPr kumimoji="1" lang="en-US" altLang="ja-JP" sz="1400" baseline="0" dirty="0" smtClean="0"/>
                        <a:t>ILC </a:t>
                      </a:r>
                      <a:r>
                        <a:rPr kumimoji="1" lang="ja-JP" altLang="en-US" sz="1400" baseline="0" dirty="0" smtClean="0"/>
                        <a:t>建設への準備段階（</a:t>
                      </a:r>
                      <a:r>
                        <a:rPr kumimoji="1" lang="en-US" altLang="ja-JP" sz="1400" baseline="0" dirty="0" smtClean="0"/>
                        <a:t>4</a:t>
                      </a:r>
                      <a:r>
                        <a:rPr kumimoji="1" lang="ja-JP" altLang="en-US" sz="1400" baseline="0" dirty="0" smtClean="0"/>
                        <a:t>年）</a:t>
                      </a:r>
                      <a:r>
                        <a:rPr kumimoji="1" lang="en-US" altLang="ja-JP" sz="1400" baseline="0" dirty="0" smtClean="0"/>
                        <a:t>    </a:t>
                      </a:r>
                      <a:endParaRPr kumimoji="1" lang="ja-JP" altLang="en-US" sz="1400" dirty="0">
                        <a:solidFill>
                          <a:srgbClr val="008000"/>
                        </a:solidFill>
                      </a:endParaRPr>
                    </a:p>
                  </a:txBody>
                  <a:tcPr/>
                </a:tc>
              </a:tr>
              <a:tr h="487508">
                <a:tc>
                  <a:txBody>
                    <a:bodyPr/>
                    <a:lstStyle/>
                    <a:p>
                      <a:r>
                        <a:rPr kumimoji="1" lang="en-US" altLang="ja-JP" sz="1400" dirty="0" smtClean="0"/>
                        <a:t>7 - 15 </a:t>
                      </a:r>
                      <a:endParaRPr kumimoji="1" lang="ja-JP" altLang="en-US" sz="1400" dirty="0"/>
                    </a:p>
                  </a:txBody>
                  <a:tcPr/>
                </a:tc>
                <a:tc>
                  <a:txBody>
                    <a:bodyPr/>
                    <a:lstStyle/>
                    <a:p>
                      <a:r>
                        <a:rPr kumimoji="1" lang="en-US" altLang="ja-JP" sz="1400" dirty="0" smtClean="0"/>
                        <a:t>Construction (9 </a:t>
                      </a:r>
                      <a:r>
                        <a:rPr kumimoji="1" lang="en-US" altLang="ja-JP" sz="1400" dirty="0" err="1" smtClean="0"/>
                        <a:t>yrs</a:t>
                      </a:r>
                      <a:r>
                        <a:rPr kumimoji="1" lang="en-US" altLang="ja-JP" sz="1400" dirty="0" smtClean="0"/>
                        <a:t>) </a:t>
                      </a:r>
                    </a:p>
                    <a:p>
                      <a:r>
                        <a:rPr kumimoji="1" lang="ja-JP" altLang="en-US" sz="1400" dirty="0" smtClean="0"/>
                        <a:t>建設（</a:t>
                      </a:r>
                      <a:r>
                        <a:rPr kumimoji="1" lang="en-US" altLang="ja-JP" sz="1400" dirty="0" smtClean="0"/>
                        <a:t>9</a:t>
                      </a:r>
                      <a:r>
                        <a:rPr kumimoji="1" lang="ja-JP" altLang="en-US" sz="1400" dirty="0" smtClean="0"/>
                        <a:t>年）</a:t>
                      </a:r>
                      <a:endParaRPr kumimoji="1" lang="ja-JP" altLang="en-US" sz="1400" dirty="0">
                        <a:solidFill>
                          <a:srgbClr val="008000"/>
                        </a:solidFill>
                      </a:endParaRPr>
                    </a:p>
                  </a:txBody>
                  <a:tcPr/>
                </a:tc>
              </a:tr>
              <a:tr h="487508">
                <a:tc>
                  <a:txBody>
                    <a:bodyPr/>
                    <a:lstStyle/>
                    <a:p>
                      <a:r>
                        <a:rPr kumimoji="1" lang="en-US" altLang="ja-JP" sz="1400" dirty="0" smtClean="0"/>
                        <a:t>  (12 </a:t>
                      </a:r>
                      <a:r>
                        <a:rPr kumimoji="1" lang="en-US" altLang="ja-JP" sz="1400" baseline="0" dirty="0" smtClean="0"/>
                        <a:t>-) </a:t>
                      </a:r>
                      <a:endParaRPr kumimoji="1" lang="ja-JP" altLang="en-US" sz="1400" dirty="0"/>
                    </a:p>
                  </a:txBody>
                  <a:tcPr/>
                </a:tc>
                <a:tc>
                  <a:txBody>
                    <a:bodyPr/>
                    <a:lstStyle/>
                    <a:p>
                      <a:r>
                        <a:rPr kumimoji="1" lang="en-US" altLang="ja-JP" sz="1400" dirty="0" smtClean="0"/>
                        <a:t>                                       (start</a:t>
                      </a:r>
                      <a:r>
                        <a:rPr kumimoji="1" lang="en-US" altLang="ja-JP" sz="1400" baseline="0" dirty="0" smtClean="0"/>
                        <a:t> installation)</a:t>
                      </a:r>
                    </a:p>
                    <a:p>
                      <a:r>
                        <a:rPr kumimoji="1" lang="ja-JP" altLang="en-US" sz="1400" dirty="0" smtClean="0"/>
                        <a:t>　　　　　　　　　　　　　組み込みの開始</a:t>
                      </a:r>
                      <a:endParaRPr kumimoji="1" lang="ja-JP" altLang="en-US" sz="1400" dirty="0">
                        <a:solidFill>
                          <a:srgbClr val="008000"/>
                        </a:solidFill>
                      </a:endParaRPr>
                    </a:p>
                  </a:txBody>
                  <a:tcPr/>
                </a:tc>
              </a:tr>
              <a:tr h="487508">
                <a:tc>
                  <a:txBody>
                    <a:bodyPr/>
                    <a:lstStyle/>
                    <a:p>
                      <a:r>
                        <a:rPr kumimoji="1" lang="en-US" altLang="ja-JP" sz="1400" dirty="0" smtClean="0"/>
                        <a:t>  (13 -)</a:t>
                      </a:r>
                      <a:r>
                        <a:rPr kumimoji="1" lang="en-US" altLang="ja-JP" sz="1400" baseline="0" dirty="0" smtClean="0"/>
                        <a:t> </a:t>
                      </a:r>
                      <a:r>
                        <a:rPr kumimoji="1" lang="en-US" altLang="ja-JP" sz="1400" dirty="0" smtClean="0"/>
                        <a:t> </a:t>
                      </a:r>
                      <a:endParaRPr kumimoji="1" lang="ja-JP" altLang="en-US" sz="1400" dirty="0"/>
                    </a:p>
                  </a:txBody>
                  <a:tcPr/>
                </a:tc>
                <a:tc>
                  <a:txBody>
                    <a:bodyPr/>
                    <a:lstStyle/>
                    <a:p>
                      <a:r>
                        <a:rPr kumimoji="1" lang="en-US" altLang="ja-JP" sz="1400" dirty="0" smtClean="0"/>
                        <a:t>                                       (start preparation</a:t>
                      </a:r>
                      <a:r>
                        <a:rPr kumimoji="1" lang="en-US" altLang="ja-JP" sz="1400" baseline="0" dirty="0" smtClean="0"/>
                        <a:t> for Commissioning and operation (to be studied)</a:t>
                      </a:r>
                    </a:p>
                    <a:p>
                      <a:r>
                        <a:rPr kumimoji="1" lang="ja-JP" altLang="ja-JP" sz="1400" baseline="0" dirty="0" smtClean="0"/>
                        <a:t>　</a:t>
                      </a:r>
                      <a:r>
                        <a:rPr kumimoji="1" lang="ja-JP" altLang="en-US" sz="1400" baseline="0" dirty="0" smtClean="0"/>
                        <a:t>　　　　　　　　　　　　運転</a:t>
                      </a:r>
                      <a:r>
                        <a:rPr kumimoji="1" lang="en-US" altLang="en-US" sz="1400" baseline="0" dirty="0" smtClean="0"/>
                        <a:t>経費</a:t>
                      </a:r>
                      <a:r>
                        <a:rPr kumimoji="1" lang="en-US" altLang="en-US" sz="1400" baseline="0" dirty="0" smtClean="0">
                          <a:solidFill>
                            <a:schemeClr val="tx1"/>
                          </a:solidFill>
                        </a:rPr>
                        <a:t>（</a:t>
                      </a:r>
                      <a:r>
                        <a:rPr kumimoji="1" lang="en-US" altLang="en-US" sz="1400" u="sng" baseline="0" dirty="0" smtClean="0">
                          <a:solidFill>
                            <a:schemeClr val="tx1"/>
                          </a:solidFill>
                        </a:rPr>
                        <a:t>加速器要素・試験設備運転等</a:t>
                      </a:r>
                      <a:r>
                        <a:rPr kumimoji="1" lang="en-US" altLang="en-US" sz="1400" baseline="0" dirty="0" smtClean="0">
                          <a:solidFill>
                            <a:srgbClr val="0000FF"/>
                          </a:solidFill>
                        </a:rPr>
                        <a:t>）</a:t>
                      </a:r>
                      <a:r>
                        <a:rPr kumimoji="1" lang="en-US" altLang="en-US" sz="1400" baseline="0" dirty="0" smtClean="0"/>
                        <a:t>の</a:t>
                      </a:r>
                      <a:r>
                        <a:rPr kumimoji="1" lang="ja-JP" altLang="en-US" sz="1400" baseline="0" dirty="0" smtClean="0"/>
                        <a:t>段階的立ち上げ</a:t>
                      </a:r>
                      <a:r>
                        <a:rPr kumimoji="1" lang="en-US" altLang="ja-JP" sz="1400" baseline="0" dirty="0" smtClean="0"/>
                        <a:t> (</a:t>
                      </a:r>
                      <a:r>
                        <a:rPr kumimoji="1" lang="ja-JP" altLang="en-US" sz="1400" baseline="0" dirty="0" smtClean="0"/>
                        <a:t>検討要）</a:t>
                      </a:r>
                      <a:endParaRPr kumimoji="1" lang="ja-JP" altLang="en-US" sz="1400" dirty="0">
                        <a:solidFill>
                          <a:srgbClr val="008000"/>
                        </a:solidFill>
                      </a:endParaRPr>
                    </a:p>
                  </a:txBody>
                  <a:tcPr/>
                </a:tc>
              </a:tr>
              <a:tr h="487508">
                <a:tc>
                  <a:txBody>
                    <a:bodyPr/>
                    <a:lstStyle/>
                    <a:p>
                      <a:r>
                        <a:rPr kumimoji="1" lang="en-US" altLang="ja-JP" sz="1400" dirty="0" smtClean="0"/>
                        <a:t>16 - </a:t>
                      </a:r>
                      <a:endParaRPr kumimoji="1" lang="ja-JP" altLang="en-US" sz="1400" dirty="0"/>
                    </a:p>
                  </a:txBody>
                  <a:tcPr/>
                </a:tc>
                <a:tc>
                  <a:txBody>
                    <a:bodyPr/>
                    <a:lstStyle/>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baseline="0" dirty="0" smtClean="0"/>
                        <a:t>Beam </a:t>
                      </a:r>
                      <a:r>
                        <a:rPr kumimoji="1" lang="en-US" altLang="ja-JP" sz="1400" dirty="0" smtClean="0"/>
                        <a:t>Commissioning  start</a:t>
                      </a:r>
                    </a:p>
                    <a:p>
                      <a:pPr marL="0" marR="0" indent="0" algn="l" defTabSz="457011" rtl="0" eaLnBrk="1" fontAlgn="auto" latinLnBrk="0" hangingPunct="1">
                        <a:lnSpc>
                          <a:spcPct val="100000"/>
                        </a:lnSpc>
                        <a:spcBef>
                          <a:spcPts val="0"/>
                        </a:spcBef>
                        <a:spcAft>
                          <a:spcPts val="0"/>
                        </a:spcAft>
                        <a:buClrTx/>
                        <a:buSzTx/>
                        <a:buFontTx/>
                        <a:buNone/>
                        <a:tabLst/>
                        <a:defRPr/>
                      </a:pPr>
                      <a:r>
                        <a:rPr kumimoji="1" lang="ja-JP" altLang="en-US" sz="1400" dirty="0" smtClean="0"/>
                        <a:t>ビームコミッショニングのスタート</a:t>
                      </a:r>
                      <a:endParaRPr kumimoji="1" lang="ja-JP" altLang="en-US" sz="1400" dirty="0" smtClean="0">
                        <a:solidFill>
                          <a:srgbClr val="008000"/>
                        </a:solidFill>
                      </a:endParaRPr>
                    </a:p>
                  </a:txBody>
                  <a:tcPr/>
                </a:tc>
              </a:tr>
              <a:tr h="519354">
                <a:tc>
                  <a:txBody>
                    <a:bodyPr/>
                    <a:lstStyle/>
                    <a:p>
                      <a:r>
                        <a:rPr kumimoji="1" lang="en-US" altLang="ja-JP" sz="1400" dirty="0" smtClean="0"/>
                        <a:t>17</a:t>
                      </a:r>
                      <a:r>
                        <a:rPr kumimoji="1" lang="en-US" altLang="ja-JP" sz="1400" baseline="0" dirty="0" smtClean="0"/>
                        <a:t> – </a:t>
                      </a:r>
                      <a:endParaRPr kumimoji="1" lang="ja-JP" altLang="en-US" sz="1400" dirty="0"/>
                    </a:p>
                  </a:txBody>
                  <a:tcPr/>
                </a:tc>
                <a:tc>
                  <a:txBody>
                    <a:bodyPr/>
                    <a:lstStyle/>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baseline="0" dirty="0" smtClean="0"/>
                        <a:t>Operation  at 250 ~ 500 </a:t>
                      </a:r>
                      <a:r>
                        <a:rPr kumimoji="1" lang="en-US" altLang="ja-JP" sz="1400" baseline="0" dirty="0" err="1" smtClean="0"/>
                        <a:t>GeV</a:t>
                      </a:r>
                      <a:r>
                        <a:rPr kumimoji="1" lang="en-US" altLang="ja-JP" sz="1400" baseline="0" dirty="0" smtClean="0"/>
                        <a:t> (550 </a:t>
                      </a:r>
                      <a:r>
                        <a:rPr kumimoji="1" lang="en-US" altLang="ja-JP" sz="1400" baseline="0" dirty="0" err="1" smtClean="0"/>
                        <a:t>GeV</a:t>
                      </a:r>
                      <a:r>
                        <a:rPr kumimoji="1" lang="en-US" altLang="ja-JP" sz="1400" baseline="0" dirty="0" smtClean="0"/>
                        <a:t>) </a:t>
                      </a:r>
                    </a:p>
                    <a:p>
                      <a:pPr marL="0" marR="0" indent="0" algn="l" defTabSz="457011" rtl="0" eaLnBrk="1" fontAlgn="auto" latinLnBrk="0" hangingPunct="1">
                        <a:lnSpc>
                          <a:spcPct val="100000"/>
                        </a:lnSpc>
                        <a:spcBef>
                          <a:spcPts val="0"/>
                        </a:spcBef>
                        <a:spcAft>
                          <a:spcPts val="0"/>
                        </a:spcAft>
                        <a:buClrTx/>
                        <a:buSzTx/>
                        <a:buFontTx/>
                        <a:buNone/>
                        <a:tabLst/>
                        <a:defRPr/>
                      </a:pPr>
                      <a:r>
                        <a:rPr kumimoji="1" lang="ja-JP" altLang="en-US" sz="1400" baseline="0" dirty="0" smtClean="0"/>
                        <a:t>物理実験　</a:t>
                      </a:r>
                      <a:r>
                        <a:rPr kumimoji="1" lang="en-US" altLang="ja-JP" sz="1400" baseline="0" dirty="0" smtClean="0"/>
                        <a:t>@ 250 ~ 500 </a:t>
                      </a:r>
                      <a:r>
                        <a:rPr kumimoji="1" lang="en-US" altLang="ja-JP" sz="1400" baseline="0" dirty="0" err="1" smtClean="0"/>
                        <a:t>GeV</a:t>
                      </a:r>
                      <a:r>
                        <a:rPr kumimoji="1" lang="en-US" altLang="ja-JP" sz="1400" baseline="0" dirty="0" smtClean="0"/>
                        <a:t> (550 </a:t>
                      </a:r>
                      <a:r>
                        <a:rPr kumimoji="1" lang="en-US" altLang="ja-JP" sz="1400" baseline="0" dirty="0" err="1" smtClean="0"/>
                        <a:t>GeV</a:t>
                      </a:r>
                      <a:r>
                        <a:rPr kumimoji="1" lang="en-US" altLang="ja-JP" sz="1400" baseline="0" dirty="0" smtClean="0"/>
                        <a:t>) </a:t>
                      </a:r>
                      <a:endParaRPr kumimoji="1" lang="ja-JP" altLang="en-US" sz="1400" dirty="0" smtClean="0">
                        <a:solidFill>
                          <a:srgbClr val="008000"/>
                        </a:solidFill>
                      </a:endParaRPr>
                    </a:p>
                  </a:txBody>
                  <a:tcPr/>
                </a:tc>
              </a:tr>
              <a:tr h="487508">
                <a:tc>
                  <a:txBody>
                    <a:bodyPr/>
                    <a:lstStyle/>
                    <a:p>
                      <a:r>
                        <a:rPr kumimoji="1" lang="en-US" altLang="ja-JP" sz="1400" dirty="0" smtClean="0"/>
                        <a:t>TBD</a:t>
                      </a:r>
                      <a:endParaRPr kumimoji="1" lang="ja-JP" altLang="en-US" sz="1400" dirty="0"/>
                    </a:p>
                  </a:txBody>
                  <a:tcPr/>
                </a:tc>
                <a:tc>
                  <a:txBody>
                    <a:bodyPr/>
                    <a:lstStyle/>
                    <a:p>
                      <a:r>
                        <a:rPr kumimoji="1" lang="en-US" altLang="ja-JP" sz="1400" dirty="0" smtClean="0"/>
                        <a:t>Toward 500 </a:t>
                      </a:r>
                      <a:r>
                        <a:rPr kumimoji="1" lang="en-US" altLang="ja-JP" sz="1400" dirty="0" err="1" smtClean="0"/>
                        <a:t>GeV</a:t>
                      </a:r>
                      <a:r>
                        <a:rPr kumimoji="1" lang="en-US" altLang="ja-JP" sz="1400" dirty="0" smtClean="0"/>
                        <a:t> HL upgrade </a:t>
                      </a:r>
                    </a:p>
                    <a:p>
                      <a:r>
                        <a:rPr kumimoji="1" lang="ja-JP" altLang="en-US" sz="1200" dirty="0" smtClean="0"/>
                        <a:t>ルミノシティーアップグレード</a:t>
                      </a:r>
                      <a:r>
                        <a:rPr kumimoji="1" lang="en-US" altLang="ja-JP" sz="1200" dirty="0" smtClean="0"/>
                        <a:t>(500 </a:t>
                      </a:r>
                      <a:r>
                        <a:rPr kumimoji="1" lang="en-US" altLang="ja-JP" sz="1200" dirty="0" err="1" smtClean="0"/>
                        <a:t>GeV</a:t>
                      </a:r>
                      <a:r>
                        <a:rPr kumimoji="1" lang="en-US" altLang="ja-JP" sz="1200" dirty="0" smtClean="0"/>
                        <a:t>) </a:t>
                      </a:r>
                      <a:endParaRPr kumimoji="1" lang="ja-JP" altLang="en-US" sz="1200" dirty="0">
                        <a:solidFill>
                          <a:srgbClr val="008000"/>
                        </a:solidFill>
                      </a:endParaRPr>
                    </a:p>
                  </a:txBody>
                  <a:tcPr/>
                </a:tc>
              </a:tr>
              <a:tr h="487508">
                <a:tc>
                  <a:txBody>
                    <a:bodyPr/>
                    <a:lstStyle/>
                    <a:p>
                      <a:r>
                        <a:rPr kumimoji="1" lang="en-US" altLang="ja-JP" sz="1400" dirty="0" smtClean="0"/>
                        <a:t>TBD</a:t>
                      </a:r>
                      <a:endParaRPr kumimoji="1" lang="ja-JP" altLang="en-US" sz="1400" dirty="0"/>
                    </a:p>
                  </a:txBody>
                  <a:tcPr/>
                </a:tc>
                <a:tc>
                  <a:txBody>
                    <a:bodyPr/>
                    <a:lstStyle/>
                    <a:p>
                      <a:r>
                        <a:rPr kumimoji="1" lang="en-US" altLang="ja-JP" sz="1400" dirty="0" smtClean="0"/>
                        <a:t>Toward 1 </a:t>
                      </a:r>
                      <a:r>
                        <a:rPr kumimoji="1" lang="en-US" altLang="ja-JP" sz="1400" dirty="0" err="1" smtClean="0"/>
                        <a:t>TeV</a:t>
                      </a:r>
                      <a:r>
                        <a:rPr kumimoji="1" lang="en-US" altLang="ja-JP" sz="1400" dirty="0" smtClean="0"/>
                        <a:t> upgrade </a:t>
                      </a:r>
                    </a:p>
                    <a:p>
                      <a:r>
                        <a:rPr kumimoji="1" lang="ja-JP" altLang="en-US" sz="1200" dirty="0" smtClean="0"/>
                        <a:t>エネルギーアップグレード　</a:t>
                      </a:r>
                      <a:r>
                        <a:rPr kumimoji="1" lang="en-US" altLang="ja-JP" sz="1200" dirty="0" smtClean="0"/>
                        <a:t>(1 </a:t>
                      </a:r>
                      <a:r>
                        <a:rPr kumimoji="1" lang="en-US" altLang="ja-JP" sz="1200" dirty="0" err="1" smtClean="0"/>
                        <a:t>TeV</a:t>
                      </a:r>
                      <a:r>
                        <a:rPr kumimoji="1" lang="en-US" altLang="ja-JP" sz="1200" dirty="0" smtClean="0"/>
                        <a:t>)</a:t>
                      </a:r>
                      <a:endParaRPr kumimoji="1" lang="ja-JP" altLang="en-US" sz="1200" dirty="0">
                        <a:solidFill>
                          <a:srgbClr val="008000"/>
                        </a:solidFill>
                      </a:endParaRPr>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22</a:t>
            </a:fld>
            <a:endParaRPr lang="ja-JP" altLang="en-US">
              <a:solidFill>
                <a:prstClr val="black">
                  <a:tint val="75000"/>
                </a:prstClr>
              </a:solidFill>
              <a:latin typeface="Calibri"/>
              <a:ea typeface="ＭＳ Ｐゴシック"/>
            </a:endParaRPr>
          </a:p>
        </p:txBody>
      </p:sp>
      <p:sp>
        <p:nvSpPr>
          <p:cNvPr id="8" name="下矢印 7"/>
          <p:cNvSpPr/>
          <p:nvPr/>
        </p:nvSpPr>
        <p:spPr>
          <a:xfrm>
            <a:off x="217827" y="2719294"/>
            <a:ext cx="359217" cy="1438088"/>
          </a:xfrm>
          <a:prstGeom prst="down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499709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545"/>
            <a:ext cx="8229600" cy="1143000"/>
          </a:xfrm>
        </p:spPr>
        <p:txBody>
          <a:bodyPr>
            <a:normAutofit/>
          </a:bodyPr>
          <a:lstStyle/>
          <a:p>
            <a:r>
              <a:rPr kumimoji="1" lang="en-US" altLang="ja-JP" b="1" dirty="0" smtClean="0"/>
              <a:t>A2: ILC Acc. Construction Schedule</a:t>
            </a:r>
            <a:endParaRPr kumimoji="1" lang="ja-JP" altLang="en-US" sz="2800" dirty="0">
              <a:solidFill>
                <a:srgbClr val="008000"/>
              </a:solidFill>
              <a:latin typeface="ＭＳ Ｐゴシック"/>
              <a:ea typeface="ＭＳ Ｐゴシック"/>
              <a:cs typeface="ＭＳ Ｐゴシック"/>
            </a:endParaRPr>
          </a:p>
        </p:txBody>
      </p:sp>
      <p:pic>
        <p:nvPicPr>
          <p:cNvPr id="7" name="コンテンツ プレースホルダー 6"/>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72880" y="1232922"/>
            <a:ext cx="6507022" cy="4019043"/>
          </a:xfrm>
          <a:ln>
            <a:solidFill>
              <a:schemeClr val="accent1">
                <a:lumMod val="90000"/>
              </a:schemeClr>
            </a:solidFill>
          </a:ln>
        </p:spPr>
      </p:pic>
      <p:sp>
        <p:nvSpPr>
          <p:cNvPr id="4" name="日付プレースホルダー 3"/>
          <p:cNvSpPr>
            <a:spLocks noGrp="1"/>
          </p:cNvSpPr>
          <p:nvPr>
            <p:ph type="dt" sz="half" idx="10"/>
          </p:nvPr>
        </p:nvSpPr>
        <p:spPr/>
        <p:txBody>
          <a:bodyPr/>
          <a:lstStyle/>
          <a:p>
            <a:r>
              <a:rPr lang="en-US" altLang="ja-JP" smtClean="0">
                <a:solidFill>
                  <a:srgbClr val="000000"/>
                </a:solidFill>
                <a:latin typeface="Arial"/>
                <a:ea typeface="Arial Unicode MS"/>
                <a:cs typeface="Arial Unicode MS"/>
              </a:rPr>
              <a:t>2015/01/03</a:t>
            </a:r>
            <a:endParaRPr lang="en-US">
              <a:solidFill>
                <a:srgbClr val="000000"/>
              </a:solidFill>
              <a:latin typeface="Arial"/>
              <a:ea typeface="Arial Unicode MS"/>
              <a:cs typeface="Arial Unicode MS"/>
            </a:endParaRPr>
          </a:p>
        </p:txBody>
      </p:sp>
      <p:sp>
        <p:nvSpPr>
          <p:cNvPr id="5" name="フッター プレースホルダー 4"/>
          <p:cNvSpPr>
            <a:spLocks noGrp="1"/>
          </p:cNvSpPr>
          <p:nvPr>
            <p:ph type="ftr" sz="quarter" idx="11"/>
          </p:nvPr>
        </p:nvSpPr>
        <p:spPr/>
        <p:txBody>
          <a:bodyPr/>
          <a:lstStyle/>
          <a:p>
            <a:r>
              <a:rPr lang="en-US" altLang="ja-JP" smtClean="0">
                <a:latin typeface="Arial"/>
                <a:ea typeface="Arial Unicode MS"/>
                <a:cs typeface="Arial Unicode MS"/>
              </a:rPr>
              <a:t>ILC</a:t>
            </a:r>
            <a:r>
              <a:rPr lang="ja-JP" altLang="en-US" smtClean="0">
                <a:latin typeface="Arial"/>
                <a:ea typeface="Arial Unicode MS"/>
                <a:cs typeface="Arial Unicode MS"/>
              </a:rPr>
              <a:t>に必要な人材と育成</a:t>
            </a:r>
            <a:endParaRPr lang="en-US">
              <a:latin typeface="Arial"/>
              <a:ea typeface="Arial Unicode MS"/>
              <a:cs typeface="Arial Unicode MS"/>
            </a:endParaRPr>
          </a:p>
        </p:txBody>
      </p:sp>
      <p:sp>
        <p:nvSpPr>
          <p:cNvPr id="6" name="スライド番号プレースホルダー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23</a:t>
            </a:fld>
            <a:endParaRPr lang="en-US">
              <a:solidFill>
                <a:srgbClr val="000000"/>
              </a:solidFill>
              <a:latin typeface="Arial"/>
              <a:ea typeface="Arial Unicode MS"/>
              <a:cs typeface="Arial Unicode MS"/>
            </a:endParaRPr>
          </a:p>
        </p:txBody>
      </p:sp>
      <p:pic>
        <p:nvPicPr>
          <p:cNvPr id="8" name="図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37939" y="2190143"/>
            <a:ext cx="4234839" cy="2871455"/>
          </a:xfrm>
          <a:prstGeom prst="rect">
            <a:avLst/>
          </a:prstGeom>
          <a:ln>
            <a:solidFill>
              <a:schemeClr val="tx1"/>
            </a:solidFill>
          </a:ln>
        </p:spPr>
      </p:pic>
      <p:sp>
        <p:nvSpPr>
          <p:cNvPr id="9" name="テキスト ボックス 8"/>
          <p:cNvSpPr txBox="1"/>
          <p:nvPr/>
        </p:nvSpPr>
        <p:spPr>
          <a:xfrm>
            <a:off x="1850147" y="5539619"/>
            <a:ext cx="5849754" cy="646331"/>
          </a:xfrm>
          <a:prstGeom prst="rect">
            <a:avLst/>
          </a:prstGeom>
          <a:solidFill>
            <a:srgbClr val="CCFFCC"/>
          </a:solidFill>
        </p:spPr>
        <p:txBody>
          <a:bodyPr wrap="none" rtlCol="0">
            <a:spAutoFit/>
          </a:bodyPr>
          <a:lstStyle/>
          <a:p>
            <a:pPr algn="ctr"/>
            <a:r>
              <a:rPr kumimoji="1" lang="ja-JP" altLang="en-US" dirty="0" smtClean="0"/>
              <a:t>施設関連建設期間、　　</a:t>
            </a:r>
            <a:r>
              <a:rPr kumimoji="1" lang="en-US" altLang="ja-JP" dirty="0" smtClean="0"/>
              <a:t>SCRF</a:t>
            </a:r>
            <a:r>
              <a:rPr kumimoji="1" lang="ja-JP" altLang="en-US" dirty="0" smtClean="0"/>
              <a:t>関連建設期間</a:t>
            </a:r>
            <a:endParaRPr kumimoji="1" lang="en-US" altLang="ja-JP" dirty="0" smtClean="0"/>
          </a:p>
          <a:p>
            <a:pPr algn="ctr"/>
            <a:r>
              <a:rPr lang="en-US" altLang="ja-JP" dirty="0" err="1" smtClean="0"/>
              <a:t>Consruction</a:t>
            </a:r>
            <a:r>
              <a:rPr lang="ja-JP" altLang="en-US" dirty="0" smtClean="0"/>
              <a:t>：</a:t>
            </a:r>
            <a:r>
              <a:rPr lang="en-US" altLang="ja-JP" dirty="0" smtClean="0">
                <a:solidFill>
                  <a:srgbClr val="FF0000"/>
                </a:solidFill>
              </a:rPr>
              <a:t>9 years, </a:t>
            </a:r>
            <a:r>
              <a:rPr lang="en-US" altLang="ja-JP" dirty="0" smtClean="0"/>
              <a:t>Commissioning:  </a:t>
            </a:r>
            <a:r>
              <a:rPr lang="en-US" altLang="ja-JP" dirty="0" smtClean="0">
                <a:solidFill>
                  <a:srgbClr val="FF0000"/>
                </a:solidFill>
              </a:rPr>
              <a:t>1</a:t>
            </a:r>
            <a:r>
              <a:rPr lang="en-US" altLang="ja-JP" dirty="0">
                <a:solidFill>
                  <a:srgbClr val="FF0000"/>
                </a:solidFill>
              </a:rPr>
              <a:t> </a:t>
            </a:r>
            <a:r>
              <a:rPr lang="en-US" altLang="ja-JP" dirty="0" smtClean="0">
                <a:solidFill>
                  <a:srgbClr val="FF0000"/>
                </a:solidFill>
              </a:rPr>
              <a:t>year</a:t>
            </a:r>
            <a:r>
              <a:rPr kumimoji="1" lang="ja-JP" altLang="en-US" dirty="0" smtClean="0"/>
              <a:t>　（</a:t>
            </a:r>
            <a:r>
              <a:rPr lang="en-US" altLang="ja-JP" dirty="0" smtClean="0"/>
              <a:t>at </a:t>
            </a:r>
            <a:r>
              <a:rPr kumimoji="1" lang="en-US" altLang="ja-JP" dirty="0" smtClean="0"/>
              <a:t>500 </a:t>
            </a:r>
            <a:r>
              <a:rPr kumimoji="1" lang="en-US" altLang="ja-JP" dirty="0" err="1" smtClean="0"/>
              <a:t>GeV</a:t>
            </a:r>
            <a:r>
              <a:rPr kumimoji="1" lang="ja-JP" altLang="en-US" dirty="0" smtClean="0"/>
              <a:t>）</a:t>
            </a:r>
            <a:endParaRPr kumimoji="1" lang="ja-JP" altLang="en-US" dirty="0"/>
          </a:p>
        </p:txBody>
      </p:sp>
    </p:spTree>
    <p:extLst>
      <p:ext uri="{BB962C8B-B14F-4D97-AF65-F5344CB8AC3E}">
        <p14:creationId xmlns:p14="http://schemas.microsoft.com/office/powerpoint/2010/main" val="4050878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80656"/>
            <a:ext cx="7245948" cy="394186"/>
          </a:xfrm>
        </p:spPr>
        <p:txBody>
          <a:bodyPr>
            <a:normAutofit fontScale="90000"/>
          </a:bodyPr>
          <a:lstStyle/>
          <a:p>
            <a:r>
              <a:rPr kumimoji="1" lang="en-US" altLang="ja-JP" sz="3600" b="1" dirty="0" smtClean="0"/>
              <a:t>ILC Project-Cost </a:t>
            </a:r>
            <a:r>
              <a:rPr lang="en-US" altLang="ja-JP" sz="3600" b="1" dirty="0" smtClean="0"/>
              <a:t>Overview</a:t>
            </a:r>
            <a:r>
              <a:rPr kumimoji="1" lang="en-US" altLang="ja-JP" sz="3600" b="1" dirty="0" smtClean="0"/>
              <a:t> (</a:t>
            </a:r>
            <a:r>
              <a:rPr lang="en-US" altLang="ja-JP" sz="3600" b="1" dirty="0" smtClean="0"/>
              <a:t>for</a:t>
            </a:r>
            <a:r>
              <a:rPr kumimoji="1" lang="en-US" altLang="ja-JP" sz="3600" b="1" dirty="0" smtClean="0"/>
              <a:t> </a:t>
            </a:r>
            <a:r>
              <a:rPr lang="en-US" altLang="ja-JP" sz="3600" b="1" dirty="0" smtClean="0"/>
              <a:t>500 </a:t>
            </a:r>
            <a:r>
              <a:rPr lang="en-US" altLang="ja-JP" sz="3600" b="1" dirty="0" err="1" smtClean="0"/>
              <a:t>GeV</a:t>
            </a:r>
            <a:r>
              <a:rPr lang="en-US" altLang="ja-JP" sz="3600" b="1" dirty="0" smtClean="0"/>
              <a:t>)</a:t>
            </a:r>
            <a:r>
              <a:rPr kumimoji="1" lang="en-US" altLang="ja-JP" sz="3600" dirty="0" smtClean="0"/>
              <a:t> </a:t>
            </a:r>
            <a:endParaRPr kumimoji="1" lang="ja-JP" altLang="en-US" sz="3600"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756590896"/>
              </p:ext>
            </p:extLst>
          </p:nvPr>
        </p:nvGraphicFramePr>
        <p:xfrm>
          <a:off x="144025" y="714412"/>
          <a:ext cx="8864133" cy="5791199"/>
        </p:xfrm>
        <a:graphic>
          <a:graphicData uri="http://schemas.openxmlformats.org/drawingml/2006/table">
            <a:tbl>
              <a:tblPr firstRow="1" bandRow="1">
                <a:tableStyleId>{5C22544A-7EE6-4342-B048-85BDC9FD1C3A}</a:tableStyleId>
              </a:tblPr>
              <a:tblGrid>
                <a:gridCol w="1806263"/>
                <a:gridCol w="997822"/>
                <a:gridCol w="466514"/>
                <a:gridCol w="550746"/>
                <a:gridCol w="641457"/>
                <a:gridCol w="771044"/>
                <a:gridCol w="531307"/>
                <a:gridCol w="447076"/>
                <a:gridCol w="472994"/>
                <a:gridCol w="850713"/>
                <a:gridCol w="756136"/>
                <a:gridCol w="572061"/>
              </a:tblGrid>
              <a:tr h="511747">
                <a:tc>
                  <a:txBody>
                    <a:bodyPr/>
                    <a:lstStyle/>
                    <a:p>
                      <a:r>
                        <a:rPr kumimoji="1" lang="en-US" altLang="ja-JP" sz="1200" b="0" dirty="0" smtClean="0">
                          <a:solidFill>
                            <a:schemeClr val="bg1"/>
                          </a:solidFill>
                          <a:latin typeface="+mn-lt"/>
                        </a:rPr>
                        <a:t>V- 1410122</a:t>
                      </a:r>
                      <a:endParaRPr kumimoji="1" lang="ja-JP" altLang="en-US" sz="1200" b="0" dirty="0">
                        <a:solidFill>
                          <a:schemeClr val="bg1"/>
                        </a:solidFill>
                        <a:latin typeface="+mn-lt"/>
                      </a:endParaRPr>
                    </a:p>
                  </a:txBody>
                  <a:tcPr/>
                </a:tc>
                <a:tc>
                  <a:txBody>
                    <a:bodyPr/>
                    <a:lstStyle/>
                    <a:p>
                      <a:pPr algn="ctr"/>
                      <a:r>
                        <a:rPr kumimoji="1" lang="en-US" altLang="ja-JP" sz="1200" b="0" dirty="0" smtClean="0">
                          <a:solidFill>
                            <a:srgbClr val="FFFF00"/>
                          </a:solidFill>
                          <a:latin typeface="+mn-lt"/>
                        </a:rPr>
                        <a:t>Value</a:t>
                      </a:r>
                      <a:endParaRPr kumimoji="1" lang="en-US" altLang="ja-JP" sz="1200" b="0" baseline="0" dirty="0" smtClean="0">
                        <a:solidFill>
                          <a:srgbClr val="FFFF00"/>
                        </a:solidFill>
                        <a:latin typeface="+mn-lt"/>
                      </a:endParaRPr>
                    </a:p>
                    <a:p>
                      <a:pPr algn="ctr"/>
                      <a:r>
                        <a:rPr kumimoji="1" lang="ja-JP" altLang="en-US" sz="1200" b="0" baseline="0" dirty="0" smtClean="0">
                          <a:solidFill>
                            <a:srgbClr val="FFFFFF"/>
                          </a:solidFill>
                          <a:latin typeface="+mn-lt"/>
                        </a:rPr>
                        <a:t>物件費</a:t>
                      </a:r>
                      <a:endParaRPr kumimoji="1" lang="en-US" altLang="ja-JP" sz="1200" b="0" baseline="0" dirty="0" smtClean="0">
                        <a:solidFill>
                          <a:srgbClr val="FFFFFF"/>
                        </a:solidFill>
                        <a:latin typeface="+mn-lt"/>
                      </a:endParaRPr>
                    </a:p>
                    <a:p>
                      <a:pPr algn="ctr"/>
                      <a:r>
                        <a:rPr kumimoji="1" lang="en-US" altLang="ja-JP" sz="1200" b="0" baseline="0" dirty="0" smtClean="0">
                          <a:solidFill>
                            <a:srgbClr val="FFFF00"/>
                          </a:solidFill>
                          <a:latin typeface="+mn-lt"/>
                        </a:rPr>
                        <a:t>Oku- JY</a:t>
                      </a:r>
                      <a:endParaRPr kumimoji="1" lang="ja-JP" altLang="en-US" sz="1200" b="0" dirty="0">
                        <a:solidFill>
                          <a:srgbClr val="FFFF00"/>
                        </a:solidFill>
                        <a:latin typeface="+mn-lt"/>
                      </a:endParaRPr>
                    </a:p>
                  </a:txBody>
                  <a:tcPr>
                    <a:solidFill>
                      <a:srgbClr val="000090"/>
                    </a:solidFill>
                  </a:tcPr>
                </a:tc>
                <a:tc gridSpan="2">
                  <a:txBody>
                    <a:bodyPr/>
                    <a:lstStyle/>
                    <a:p>
                      <a:pPr algn="ctr"/>
                      <a:r>
                        <a:rPr kumimoji="1" lang="en-US" altLang="ja-JP" sz="1200" b="0" dirty="0" smtClean="0">
                          <a:solidFill>
                            <a:schemeClr val="bg1"/>
                          </a:solidFill>
                          <a:latin typeface="+mn-lt"/>
                        </a:rPr>
                        <a:t>Uncertainty</a:t>
                      </a:r>
                    </a:p>
                    <a:p>
                      <a:pPr algn="ctr"/>
                      <a:r>
                        <a:rPr kumimoji="1" lang="en-US" altLang="ja-JP" sz="1200" b="0" dirty="0" smtClean="0">
                          <a:solidFill>
                            <a:schemeClr val="bg1"/>
                          </a:solidFill>
                          <a:latin typeface="+mn-lt"/>
                        </a:rPr>
                        <a:t>(-/+)</a:t>
                      </a:r>
                    </a:p>
                    <a:p>
                      <a:pPr algn="ctr"/>
                      <a:r>
                        <a:rPr kumimoji="1" lang="en-US" altLang="ja-JP" sz="1200" b="0" dirty="0" smtClean="0">
                          <a:solidFill>
                            <a:schemeClr val="bg1"/>
                          </a:solidFill>
                          <a:latin typeface="+mn-lt"/>
                        </a:rPr>
                        <a:t>%,      Oku- JY</a:t>
                      </a:r>
                    </a:p>
                  </a:txBody>
                  <a:tcPr>
                    <a:solidFill>
                      <a:srgbClr val="3366FF"/>
                    </a:solidFill>
                  </a:tcPr>
                </a:tc>
                <a:tc hMerge="1">
                  <a:txBody>
                    <a:bodyPr/>
                    <a:lstStyle/>
                    <a:p>
                      <a:endParaRPr kumimoji="1" lang="en-US" altLang="ja-JP" sz="1400" dirty="0" smtClean="0"/>
                    </a:p>
                  </a:txBody>
                  <a:tcPr/>
                </a:tc>
                <a:tc gridSpan="3">
                  <a:txBody>
                    <a:bodyPr/>
                    <a:lstStyle/>
                    <a:p>
                      <a:pPr algn="ctr"/>
                      <a:r>
                        <a:rPr kumimoji="1" lang="en-US" altLang="ja-JP" sz="1200" b="0" dirty="0" smtClean="0">
                          <a:solidFill>
                            <a:srgbClr val="FFFF00"/>
                          </a:solidFill>
                          <a:latin typeface="+mn-lt"/>
                        </a:rPr>
                        <a:t>Hu</a:t>
                      </a:r>
                      <a:r>
                        <a:rPr kumimoji="1" lang="en-US" altLang="ja-JP" sz="1200" b="0" baseline="0" dirty="0" smtClean="0">
                          <a:solidFill>
                            <a:srgbClr val="FFFF00"/>
                          </a:solidFill>
                          <a:latin typeface="+mn-lt"/>
                        </a:rPr>
                        <a:t>man Resource </a:t>
                      </a:r>
                    </a:p>
                    <a:p>
                      <a:pPr algn="ctr"/>
                      <a:r>
                        <a:rPr kumimoji="1" lang="ja-JP" altLang="en-US" sz="1200" b="0" baseline="0" dirty="0" smtClean="0">
                          <a:solidFill>
                            <a:srgbClr val="FFFFFF"/>
                          </a:solidFill>
                          <a:latin typeface="+mn-lt"/>
                        </a:rPr>
                        <a:t>労務費</a:t>
                      </a:r>
                      <a:endParaRPr kumimoji="1" lang="en-US" altLang="ja-JP" sz="1200" b="0" baseline="0" dirty="0" smtClean="0">
                        <a:solidFill>
                          <a:srgbClr val="FFFFFF"/>
                        </a:solidFill>
                        <a:latin typeface="+mn-lt"/>
                      </a:endParaRPr>
                    </a:p>
                    <a:p>
                      <a:pPr algn="ctr"/>
                      <a:r>
                        <a:rPr kumimoji="1" lang="en-US" altLang="ja-JP" sz="1200" b="0" dirty="0" smtClean="0">
                          <a:solidFill>
                            <a:srgbClr val="FFFF00"/>
                          </a:solidFill>
                          <a:latin typeface="+mn-lt"/>
                        </a:rPr>
                        <a:t>P-hours</a:t>
                      </a:r>
                      <a:r>
                        <a:rPr kumimoji="1" lang="en-US" altLang="ja-JP" sz="1200" b="0" baseline="0" dirty="0" smtClean="0">
                          <a:solidFill>
                            <a:srgbClr val="FFFF00"/>
                          </a:solidFill>
                          <a:latin typeface="+mn-lt"/>
                        </a:rPr>
                        <a:t>  </a:t>
                      </a:r>
                      <a:r>
                        <a:rPr kumimoji="1" lang="ja-JP" altLang="en-US" sz="1200" b="0" baseline="0" dirty="0" smtClean="0">
                          <a:solidFill>
                            <a:srgbClr val="FFFF00"/>
                          </a:solidFill>
                          <a:latin typeface="+mn-lt"/>
                        </a:rPr>
                        <a:t>　</a:t>
                      </a:r>
                      <a:r>
                        <a:rPr kumimoji="1" lang="en-US" altLang="ja-JP" sz="1200" b="0" baseline="0" dirty="0" smtClean="0">
                          <a:solidFill>
                            <a:srgbClr val="FFFF00"/>
                          </a:solidFill>
                          <a:latin typeface="+mn-lt"/>
                        </a:rPr>
                        <a:t>   </a:t>
                      </a:r>
                      <a:r>
                        <a:rPr kumimoji="1" lang="en-US" altLang="ja-JP" sz="1200" b="0" dirty="0" smtClean="0">
                          <a:solidFill>
                            <a:srgbClr val="FFFF00"/>
                          </a:solidFill>
                          <a:latin typeface="+mn-lt"/>
                        </a:rPr>
                        <a:t>FTE</a:t>
                      </a:r>
                      <a:r>
                        <a:rPr kumimoji="1" lang="en-US" altLang="ja-JP" sz="1200" b="0" baseline="0" dirty="0" smtClean="0">
                          <a:solidFill>
                            <a:srgbClr val="FFFF00"/>
                          </a:solidFill>
                          <a:latin typeface="+mn-lt"/>
                        </a:rPr>
                        <a:t>   </a:t>
                      </a:r>
                      <a:r>
                        <a:rPr kumimoji="1" lang="en-US" altLang="ja-JP" sz="1200" b="0" dirty="0" smtClean="0">
                          <a:solidFill>
                            <a:srgbClr val="FFFF00"/>
                          </a:solidFill>
                          <a:latin typeface="+mn-lt"/>
                        </a:rPr>
                        <a:t>      </a:t>
                      </a:r>
                      <a:r>
                        <a:rPr kumimoji="1" lang="en-US" altLang="ja-JP" sz="1200" b="0" baseline="0" dirty="0" smtClean="0">
                          <a:solidFill>
                            <a:srgbClr val="FFFF00"/>
                          </a:solidFill>
                          <a:latin typeface="+mn-lt"/>
                        </a:rPr>
                        <a:t>Oku-JY</a:t>
                      </a:r>
                      <a:endParaRPr kumimoji="1" lang="ja-JP" altLang="en-US" sz="1200" b="0" dirty="0" smtClean="0">
                        <a:solidFill>
                          <a:srgbClr val="FFFF00"/>
                        </a:solidFill>
                        <a:latin typeface="+mn-lt"/>
                      </a:endParaRPr>
                    </a:p>
                  </a:txBody>
                  <a:tcPr>
                    <a:solidFill>
                      <a:srgbClr val="000090"/>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r>
                        <a:rPr kumimoji="1" lang="en-US" altLang="ja-JP" sz="1200" b="0" dirty="0" smtClean="0">
                          <a:solidFill>
                            <a:srgbClr val="FFFFFF"/>
                          </a:solidFill>
                          <a:latin typeface="+mn-lt"/>
                        </a:rPr>
                        <a:t>Uncertainty</a:t>
                      </a:r>
                    </a:p>
                    <a:p>
                      <a:pPr algn="ctr"/>
                      <a:r>
                        <a:rPr kumimoji="1" lang="en-US" altLang="ja-JP" sz="1200" b="0" dirty="0" smtClean="0">
                          <a:solidFill>
                            <a:srgbClr val="FFFFFF"/>
                          </a:solidFill>
                          <a:latin typeface="+mn-lt"/>
                        </a:rPr>
                        <a:t>(-/+)</a:t>
                      </a:r>
                    </a:p>
                    <a:p>
                      <a:pPr marL="0" marR="0" indent="0" algn="ctr" defTabSz="457011" rtl="0" eaLnBrk="1" fontAlgn="auto" latinLnBrk="0" hangingPunct="1">
                        <a:lnSpc>
                          <a:spcPct val="100000"/>
                        </a:lnSpc>
                        <a:spcBef>
                          <a:spcPts val="0"/>
                        </a:spcBef>
                        <a:spcAft>
                          <a:spcPts val="0"/>
                        </a:spcAft>
                        <a:buClrTx/>
                        <a:buSzTx/>
                        <a:buFontTx/>
                        <a:buNone/>
                        <a:tabLst/>
                        <a:defRPr/>
                      </a:pPr>
                      <a:r>
                        <a:rPr kumimoji="1" lang="en-US" altLang="ja-JP" sz="1200" b="0" dirty="0" smtClean="0">
                          <a:solidFill>
                            <a:srgbClr val="FFFFFF"/>
                          </a:solidFill>
                          <a:latin typeface="+mn-lt"/>
                        </a:rPr>
                        <a:t>%,    Oku-JY</a:t>
                      </a:r>
                    </a:p>
                  </a:txBody>
                  <a:tcPr>
                    <a:solidFill>
                      <a:srgbClr val="3366FF"/>
                    </a:solidFill>
                  </a:tcPr>
                </a:tc>
                <a:tc hMerge="1">
                  <a:txBody>
                    <a:bodyPr/>
                    <a:lstStyle/>
                    <a:p>
                      <a:endParaRPr kumimoji="1" lang="ja-JP" altLang="en-US" sz="1600" dirty="0"/>
                    </a:p>
                  </a:txBody>
                  <a:tcPr/>
                </a:tc>
                <a:tc>
                  <a:txBody>
                    <a:bodyPr/>
                    <a:lstStyle/>
                    <a:p>
                      <a:pPr algn="ctr"/>
                      <a:r>
                        <a:rPr kumimoji="1" lang="en-US" altLang="ja-JP" sz="1200" b="0" dirty="0" err="1" smtClean="0">
                          <a:solidFill>
                            <a:srgbClr val="FFFF00"/>
                          </a:solidFill>
                          <a:latin typeface="+mn-lt"/>
                        </a:rPr>
                        <a:t>Value+HR</a:t>
                      </a:r>
                      <a:endParaRPr kumimoji="1" lang="en-US" altLang="ja-JP" sz="1200" b="0" dirty="0" smtClean="0">
                        <a:solidFill>
                          <a:srgbClr val="FFFF00"/>
                        </a:solidFill>
                        <a:latin typeface="+mn-lt"/>
                      </a:endParaRPr>
                    </a:p>
                    <a:p>
                      <a:pPr algn="ctr"/>
                      <a:r>
                        <a:rPr kumimoji="1" lang="ja-JP" altLang="en-US" sz="1100" b="0" dirty="0" smtClean="0">
                          <a:solidFill>
                            <a:srgbClr val="FFFFFF"/>
                          </a:solidFill>
                          <a:latin typeface="+mn-lt"/>
                        </a:rPr>
                        <a:t>物件</a:t>
                      </a:r>
                      <a:r>
                        <a:rPr kumimoji="1" lang="en-US" altLang="ja-JP" sz="1100" b="0" dirty="0" smtClean="0">
                          <a:solidFill>
                            <a:srgbClr val="FFFFFF"/>
                          </a:solidFill>
                          <a:latin typeface="+mn-lt"/>
                        </a:rPr>
                        <a:t>+</a:t>
                      </a:r>
                      <a:r>
                        <a:rPr kumimoji="1" lang="ja-JP" altLang="en-US" sz="1100" b="0" dirty="0" smtClean="0">
                          <a:solidFill>
                            <a:srgbClr val="FFFFFF"/>
                          </a:solidFill>
                          <a:latin typeface="+mn-lt"/>
                        </a:rPr>
                        <a:t>労務</a:t>
                      </a:r>
                      <a:endParaRPr kumimoji="1" lang="en-US" altLang="ja-JP" sz="1100" b="0" baseline="0" dirty="0" smtClean="0">
                        <a:solidFill>
                          <a:srgbClr val="FFFFFF"/>
                        </a:solidFill>
                        <a:latin typeface="+mn-lt"/>
                      </a:endParaRPr>
                    </a:p>
                    <a:p>
                      <a:pPr marL="0" marR="0" indent="0" algn="ctr" defTabSz="457011" rtl="0" eaLnBrk="1" fontAlgn="auto" latinLnBrk="0" hangingPunct="1">
                        <a:lnSpc>
                          <a:spcPct val="100000"/>
                        </a:lnSpc>
                        <a:spcBef>
                          <a:spcPts val="0"/>
                        </a:spcBef>
                        <a:spcAft>
                          <a:spcPts val="0"/>
                        </a:spcAft>
                        <a:buClrTx/>
                        <a:buSzTx/>
                        <a:buFontTx/>
                        <a:buNone/>
                        <a:tabLst/>
                        <a:defRPr/>
                      </a:pPr>
                      <a:r>
                        <a:rPr kumimoji="1" lang="en-US" altLang="ja-JP" sz="1200" b="0" baseline="0" dirty="0" smtClean="0">
                          <a:solidFill>
                            <a:srgbClr val="FFFF00"/>
                          </a:solidFill>
                          <a:latin typeface="+mn-lt"/>
                        </a:rPr>
                        <a:t>Oku- JY</a:t>
                      </a:r>
                      <a:endParaRPr kumimoji="1" lang="ja-JP" altLang="en-US" sz="1200" b="0" dirty="0" smtClean="0">
                        <a:solidFill>
                          <a:srgbClr val="FFFF00"/>
                        </a:solidFill>
                        <a:latin typeface="+mn-lt"/>
                      </a:endParaRPr>
                    </a:p>
                  </a:txBody>
                  <a:tcPr>
                    <a:solidFill>
                      <a:srgbClr val="FF6600"/>
                    </a:solidFill>
                  </a:tcPr>
                </a:tc>
                <a:tc>
                  <a:txBody>
                    <a:bodyPr/>
                    <a:lstStyle/>
                    <a:p>
                      <a:pPr algn="ctr"/>
                      <a:r>
                        <a:rPr kumimoji="1" lang="en-US" altLang="ja-JP" sz="1200" b="0" dirty="0" smtClean="0">
                          <a:solidFill>
                            <a:srgbClr val="FFFFFF"/>
                          </a:solidFill>
                          <a:latin typeface="+mn-lt"/>
                        </a:rPr>
                        <a:t>Range</a:t>
                      </a:r>
                    </a:p>
                    <a:p>
                      <a:pPr marL="0" marR="0" indent="0" algn="ctr" defTabSz="457011" rtl="0" eaLnBrk="1" fontAlgn="auto" latinLnBrk="0" hangingPunct="1">
                        <a:lnSpc>
                          <a:spcPct val="100000"/>
                        </a:lnSpc>
                        <a:spcBef>
                          <a:spcPts val="0"/>
                        </a:spcBef>
                        <a:spcAft>
                          <a:spcPts val="0"/>
                        </a:spcAft>
                        <a:buClrTx/>
                        <a:buSzTx/>
                        <a:buFontTx/>
                        <a:buNone/>
                        <a:tabLst/>
                        <a:defRPr/>
                      </a:pPr>
                      <a:r>
                        <a:rPr kumimoji="1" lang="ja-JP" altLang="en-US" sz="1200" b="0" baseline="0" dirty="0" smtClean="0">
                          <a:solidFill>
                            <a:srgbClr val="FFFFFF"/>
                          </a:solidFill>
                          <a:latin typeface="+mn-lt"/>
                        </a:rPr>
                        <a:t>範囲</a:t>
                      </a:r>
                      <a:endParaRPr kumimoji="1" lang="en-US" altLang="ja-JP" sz="1200" b="0" baseline="0" dirty="0" smtClean="0">
                        <a:solidFill>
                          <a:srgbClr val="FFFFFF"/>
                        </a:solidFill>
                        <a:latin typeface="+mn-lt"/>
                      </a:endParaRPr>
                    </a:p>
                    <a:p>
                      <a:pPr marL="0" marR="0" indent="0" algn="ctr" defTabSz="457011" rtl="0" eaLnBrk="1" fontAlgn="auto" latinLnBrk="0" hangingPunct="1">
                        <a:lnSpc>
                          <a:spcPct val="100000"/>
                        </a:lnSpc>
                        <a:spcBef>
                          <a:spcPts val="0"/>
                        </a:spcBef>
                        <a:spcAft>
                          <a:spcPts val="0"/>
                        </a:spcAft>
                        <a:buClrTx/>
                        <a:buSzTx/>
                        <a:buFontTx/>
                        <a:buNone/>
                        <a:tabLst/>
                        <a:defRPr/>
                      </a:pPr>
                      <a:r>
                        <a:rPr kumimoji="1" lang="en-US" altLang="ja-JP" sz="1200" b="0" baseline="0" dirty="0" smtClean="0">
                          <a:solidFill>
                            <a:srgbClr val="FFFFFF"/>
                          </a:solidFill>
                          <a:latin typeface="+mn-lt"/>
                        </a:rPr>
                        <a:t>Oku-JY</a:t>
                      </a:r>
                      <a:endParaRPr kumimoji="1" lang="ja-JP" altLang="en-US" sz="1200" b="0" dirty="0" smtClean="0">
                        <a:solidFill>
                          <a:srgbClr val="FFFFFF"/>
                        </a:solidFill>
                        <a:latin typeface="+mn-lt"/>
                      </a:endParaRPr>
                    </a:p>
                  </a:txBody>
                  <a:tcPr>
                    <a:solidFill>
                      <a:srgbClr val="3366FF"/>
                    </a:solidFill>
                  </a:tcPr>
                </a:tc>
                <a:tc>
                  <a:txBody>
                    <a:bodyPr/>
                    <a:lstStyle/>
                    <a:p>
                      <a:pPr algn="ctr"/>
                      <a:r>
                        <a:rPr kumimoji="1" lang="en-US" altLang="ja-JP" sz="1200" b="0" dirty="0" smtClean="0">
                          <a:solidFill>
                            <a:srgbClr val="FFFFFF"/>
                          </a:solidFill>
                          <a:latin typeface="+mn-lt"/>
                        </a:rPr>
                        <a:t>See</a:t>
                      </a:r>
                    </a:p>
                    <a:p>
                      <a:pPr algn="ctr"/>
                      <a:endParaRPr kumimoji="1" lang="en-US" altLang="ja-JP" sz="1200" b="0" dirty="0" smtClean="0">
                        <a:solidFill>
                          <a:srgbClr val="FFFFFF"/>
                        </a:solidFill>
                        <a:latin typeface="+mn-lt"/>
                      </a:endParaRPr>
                    </a:p>
                    <a:p>
                      <a:pPr algn="ctr"/>
                      <a:r>
                        <a:rPr kumimoji="1" lang="en-US" altLang="ja-JP" sz="1200" b="0" dirty="0" smtClean="0">
                          <a:solidFill>
                            <a:srgbClr val="FFFFFF"/>
                          </a:solidFill>
                          <a:latin typeface="+mn-lt"/>
                        </a:rPr>
                        <a:t>note </a:t>
                      </a:r>
                      <a:endParaRPr kumimoji="1" lang="ja-JP" altLang="en-US" sz="1200" b="0" dirty="0">
                        <a:solidFill>
                          <a:srgbClr val="FFFFFF"/>
                        </a:solidFill>
                        <a:latin typeface="+mn-lt"/>
                      </a:endParaRPr>
                    </a:p>
                  </a:txBody>
                  <a:tcPr>
                    <a:solidFill>
                      <a:schemeClr val="accent1">
                        <a:lumMod val="60000"/>
                        <a:lumOff val="40000"/>
                      </a:schemeClr>
                    </a:solidFill>
                  </a:tcPr>
                </a:tc>
              </a:tr>
              <a:tr h="198392">
                <a:tc>
                  <a:txBody>
                    <a:bodyPr/>
                    <a:lstStyle/>
                    <a:p>
                      <a:r>
                        <a:rPr kumimoji="1" lang="en-US" altLang="ja-JP" sz="1000" b="1" dirty="0" smtClean="0">
                          <a:solidFill>
                            <a:schemeClr val="bg1"/>
                          </a:solidFill>
                          <a:latin typeface="+mn-lt"/>
                        </a:rPr>
                        <a:t>Formal Preparation (4 years</a:t>
                      </a:r>
                      <a:r>
                        <a:rPr kumimoji="1" lang="en-US" altLang="ja-JP" sz="1000" b="1" baseline="0" dirty="0" smtClean="0">
                          <a:solidFill>
                            <a:schemeClr val="bg1"/>
                          </a:solidFill>
                          <a:latin typeface="+mn-lt"/>
                        </a:rPr>
                        <a:t>)</a:t>
                      </a:r>
                      <a:endParaRPr kumimoji="1" lang="en-US" altLang="ja-JP" sz="1000" b="1" dirty="0" smtClean="0">
                        <a:solidFill>
                          <a:schemeClr val="bg1"/>
                        </a:solidFill>
                        <a:latin typeface="+mn-lt"/>
                      </a:endParaRPr>
                    </a:p>
                  </a:txBody>
                  <a:tcPr>
                    <a:solidFill>
                      <a:schemeClr val="tx2">
                        <a:lumMod val="40000"/>
                        <a:lumOff val="60000"/>
                      </a:schemeClr>
                    </a:solidFill>
                  </a:tcPr>
                </a:tc>
                <a:tc>
                  <a:txBody>
                    <a:bodyPr/>
                    <a:lstStyle/>
                    <a:p>
                      <a:pPr algn="r"/>
                      <a:endParaRPr kumimoji="1" lang="en-US" altLang="ja-JP" sz="1100" b="0" dirty="0" smtClean="0">
                        <a:solidFill>
                          <a:schemeClr val="tx1"/>
                        </a:solidFill>
                        <a:latin typeface="+mn-lt"/>
                      </a:endParaRPr>
                    </a:p>
                  </a:txBody>
                  <a:tcPr>
                    <a:solidFill>
                      <a:schemeClr val="tx2">
                        <a:lumMod val="40000"/>
                        <a:lumOff val="60000"/>
                      </a:schemeClr>
                    </a:solidFill>
                  </a:tcPr>
                </a:tc>
                <a:tc>
                  <a:txBody>
                    <a:bodyPr/>
                    <a:lstStyle/>
                    <a:p>
                      <a:pPr algn="r"/>
                      <a:endParaRPr kumimoji="1" lang="ja-JP" altLang="en-US" sz="1000" b="0" dirty="0">
                        <a:solidFill>
                          <a:schemeClr val="bg1">
                            <a:lumMod val="65000"/>
                          </a:schemeClr>
                        </a:solidFill>
                        <a:latin typeface="+mn-lt"/>
                      </a:endParaRPr>
                    </a:p>
                  </a:txBody>
                  <a:tcPr>
                    <a:solidFill>
                      <a:schemeClr val="tx2">
                        <a:lumMod val="40000"/>
                        <a:lumOff val="60000"/>
                      </a:schemeClr>
                    </a:solidFill>
                  </a:tcPr>
                </a:tc>
                <a:tc>
                  <a:txBody>
                    <a:bodyPr/>
                    <a:lstStyle/>
                    <a:p>
                      <a:pPr algn="r"/>
                      <a:endParaRPr kumimoji="1" lang="ja-JP" altLang="en-US" sz="1000" b="0" dirty="0">
                        <a:solidFill>
                          <a:schemeClr val="tx1"/>
                        </a:solidFill>
                        <a:latin typeface="+mn-lt"/>
                      </a:endParaRPr>
                    </a:p>
                  </a:txBody>
                  <a:tcPr>
                    <a:solidFill>
                      <a:schemeClr val="tx2">
                        <a:lumMod val="40000"/>
                        <a:lumOff val="60000"/>
                      </a:schemeClr>
                    </a:solidFill>
                  </a:tcPr>
                </a:tc>
                <a:tc>
                  <a:txBody>
                    <a:bodyPr/>
                    <a:lstStyle/>
                    <a:p>
                      <a:pPr algn="ctr"/>
                      <a:endParaRPr kumimoji="1" lang="ja-JP" altLang="en-US" sz="1000" b="0" dirty="0">
                        <a:solidFill>
                          <a:schemeClr val="tx1"/>
                        </a:solidFill>
                        <a:latin typeface="+mn-lt"/>
                      </a:endParaRPr>
                    </a:p>
                  </a:txBody>
                  <a:tcPr>
                    <a:solidFill>
                      <a:schemeClr val="tx2">
                        <a:lumMod val="40000"/>
                        <a:lumOff val="60000"/>
                      </a:schemeClr>
                    </a:solidFill>
                  </a:tcPr>
                </a:tc>
                <a:tc>
                  <a:txBody>
                    <a:bodyPr/>
                    <a:lstStyle/>
                    <a:p>
                      <a:pPr algn="r"/>
                      <a:endParaRPr kumimoji="1" lang="ja-JP" altLang="en-US" sz="1000" b="0" dirty="0">
                        <a:solidFill>
                          <a:schemeClr val="tx1"/>
                        </a:solidFill>
                        <a:latin typeface="+mn-lt"/>
                      </a:endParaRPr>
                    </a:p>
                  </a:txBody>
                  <a:tcPr>
                    <a:solidFill>
                      <a:schemeClr val="tx2">
                        <a:lumMod val="40000"/>
                        <a:lumOff val="60000"/>
                      </a:schemeClr>
                    </a:solidFill>
                  </a:tcPr>
                </a:tc>
                <a:tc>
                  <a:txBody>
                    <a:bodyPr/>
                    <a:lstStyle/>
                    <a:p>
                      <a:pPr algn="r"/>
                      <a:endParaRPr kumimoji="1" lang="ja-JP" altLang="en-US" sz="1000" b="0" dirty="0">
                        <a:solidFill>
                          <a:schemeClr val="tx1"/>
                        </a:solidFill>
                        <a:latin typeface="+mn-lt"/>
                      </a:endParaRPr>
                    </a:p>
                  </a:txBody>
                  <a:tcPr>
                    <a:solidFill>
                      <a:schemeClr val="tx2">
                        <a:lumMod val="40000"/>
                        <a:lumOff val="60000"/>
                      </a:schemeClr>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dirty="0" smtClean="0">
                        <a:solidFill>
                          <a:srgbClr val="A6A6A6"/>
                        </a:solidFill>
                        <a:latin typeface="+mn-lt"/>
                      </a:endParaRPr>
                    </a:p>
                  </a:txBody>
                  <a:tcPr>
                    <a:solidFill>
                      <a:schemeClr val="tx2">
                        <a:lumMod val="40000"/>
                        <a:lumOff val="60000"/>
                      </a:schemeClr>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dirty="0" smtClean="0">
                        <a:solidFill>
                          <a:schemeClr val="tx1"/>
                        </a:solidFill>
                        <a:latin typeface="+mn-lt"/>
                      </a:endParaRPr>
                    </a:p>
                  </a:txBody>
                  <a:tcPr>
                    <a:solidFill>
                      <a:schemeClr val="tx2">
                        <a:lumMod val="40000"/>
                        <a:lumOff val="60000"/>
                      </a:schemeClr>
                    </a:solidFill>
                  </a:tcPr>
                </a:tc>
                <a:tc>
                  <a:txBody>
                    <a:bodyPr/>
                    <a:lstStyle/>
                    <a:p>
                      <a:pPr algn="r"/>
                      <a:endParaRPr kumimoji="1" lang="ja-JP" altLang="en-US" sz="1200" b="0" dirty="0">
                        <a:solidFill>
                          <a:schemeClr val="tx1"/>
                        </a:solidFill>
                        <a:latin typeface="+mn-lt"/>
                      </a:endParaRPr>
                    </a:p>
                  </a:txBody>
                  <a:tcPr>
                    <a:solidFill>
                      <a:schemeClr val="tx2">
                        <a:lumMod val="40000"/>
                        <a:lumOff val="60000"/>
                      </a:schemeClr>
                    </a:solidFill>
                  </a:tcPr>
                </a:tc>
                <a:tc>
                  <a:txBody>
                    <a:bodyPr/>
                    <a:lstStyle/>
                    <a:p>
                      <a:pPr algn="r"/>
                      <a:endParaRPr kumimoji="1" lang="en-US" altLang="ja-JP" sz="1000" b="0" dirty="0" smtClean="0">
                        <a:solidFill>
                          <a:schemeClr val="tx1"/>
                        </a:solidFill>
                        <a:latin typeface="+mn-lt"/>
                      </a:endParaRPr>
                    </a:p>
                  </a:txBody>
                  <a:tcPr>
                    <a:solidFill>
                      <a:schemeClr val="tx2">
                        <a:lumMod val="40000"/>
                        <a:lumOff val="60000"/>
                      </a:schemeClr>
                    </a:solidFill>
                  </a:tcPr>
                </a:tc>
                <a:tc>
                  <a:txBody>
                    <a:bodyPr/>
                    <a:lstStyle/>
                    <a:p>
                      <a:pPr algn="ctr"/>
                      <a:endParaRPr kumimoji="1" lang="en-US" altLang="ja-JP" sz="1200" b="0" dirty="0" smtClean="0">
                        <a:solidFill>
                          <a:schemeClr val="tx1"/>
                        </a:solidFill>
                        <a:latin typeface="+mn-lt"/>
                      </a:endParaRPr>
                    </a:p>
                  </a:txBody>
                  <a:tcPr>
                    <a:solidFill>
                      <a:schemeClr val="tx2">
                        <a:lumMod val="40000"/>
                        <a:lumOff val="60000"/>
                      </a:schemeClr>
                    </a:solidFill>
                  </a:tcPr>
                </a:tc>
              </a:tr>
              <a:tr h="329797">
                <a:tc>
                  <a:txBody>
                    <a:bodyPr/>
                    <a:lstStyle/>
                    <a:p>
                      <a:r>
                        <a:rPr kumimoji="1" lang="en-US" altLang="ja-JP" sz="1200" b="0" dirty="0" smtClean="0">
                          <a:solidFill>
                            <a:schemeClr val="tx1"/>
                          </a:solidFill>
                          <a:latin typeface="+mn-lt"/>
                        </a:rPr>
                        <a:t>Accelerator</a:t>
                      </a:r>
                      <a:r>
                        <a:rPr kumimoji="1" lang="en-US" altLang="ja-JP" sz="1200" b="0" baseline="0" dirty="0" smtClean="0">
                          <a:solidFill>
                            <a:schemeClr val="tx1"/>
                          </a:solidFill>
                          <a:latin typeface="+mn-lt"/>
                        </a:rPr>
                        <a:t> +  CFS</a:t>
                      </a:r>
                    </a:p>
                    <a:p>
                      <a:r>
                        <a:rPr kumimoji="1" lang="ja-JP" altLang="en-US" sz="1200" b="0" baseline="0" dirty="0" smtClean="0">
                          <a:solidFill>
                            <a:schemeClr val="bg1">
                              <a:lumMod val="50000"/>
                            </a:schemeClr>
                          </a:solidFill>
                          <a:latin typeface="+mn-lt"/>
                        </a:rPr>
                        <a:t>加速器本体</a:t>
                      </a:r>
                      <a:r>
                        <a:rPr kumimoji="1" lang="en-US" altLang="ja-JP" sz="1200" b="0" baseline="0" dirty="0" smtClean="0">
                          <a:solidFill>
                            <a:schemeClr val="bg1">
                              <a:lumMod val="50000"/>
                            </a:schemeClr>
                          </a:solidFill>
                          <a:latin typeface="+mn-lt"/>
                        </a:rPr>
                        <a:t>+</a:t>
                      </a:r>
                      <a:r>
                        <a:rPr kumimoji="1" lang="ja-JP" altLang="en-US" sz="1200" b="0" baseline="0" dirty="0" smtClean="0">
                          <a:solidFill>
                            <a:schemeClr val="bg1">
                              <a:lumMod val="50000"/>
                            </a:schemeClr>
                          </a:solidFill>
                          <a:latin typeface="+mn-lt"/>
                        </a:rPr>
                        <a:t>施設</a:t>
                      </a:r>
                      <a:endParaRPr kumimoji="1" lang="en-US" altLang="ja-JP" sz="1200" b="0" dirty="0" smtClean="0">
                        <a:solidFill>
                          <a:schemeClr val="bg1">
                            <a:lumMod val="50000"/>
                          </a:schemeClr>
                        </a:solidFill>
                        <a:latin typeface="+mn-lt"/>
                      </a:endParaRPr>
                    </a:p>
                  </a:txBody>
                  <a:tcPr>
                    <a:solidFill>
                      <a:schemeClr val="accent3">
                        <a:lumMod val="20000"/>
                        <a:lumOff val="80000"/>
                      </a:schemeClr>
                    </a:solidFill>
                  </a:tcPr>
                </a:tc>
                <a:tc>
                  <a:txBody>
                    <a:bodyPr/>
                    <a:lstStyle/>
                    <a:p>
                      <a:pPr algn="r"/>
                      <a:r>
                        <a:rPr kumimoji="1" lang="en-US" altLang="ja-JP" sz="1100" b="1" dirty="0" smtClean="0">
                          <a:solidFill>
                            <a:schemeClr val="tx1"/>
                          </a:solidFill>
                          <a:latin typeface="+mn-lt"/>
                        </a:rPr>
                        <a:t>214</a:t>
                      </a:r>
                    </a:p>
                    <a:p>
                      <a:pPr algn="r"/>
                      <a:r>
                        <a:rPr kumimoji="1" lang="en-US" altLang="ja-JP" sz="1100" b="1" dirty="0" smtClean="0">
                          <a:solidFill>
                            <a:schemeClr val="tx1"/>
                          </a:solidFill>
                          <a:latin typeface="+mn-lt"/>
                        </a:rPr>
                        <a:t>(123+91)</a:t>
                      </a: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000" b="0" dirty="0" smtClean="0">
                          <a:solidFill>
                            <a:srgbClr val="558ED5"/>
                          </a:solidFill>
                          <a:latin typeface="+mn-lt"/>
                        </a:rPr>
                        <a:t>---</a:t>
                      </a:r>
                      <a:endParaRPr kumimoji="1" lang="ja-JP" altLang="en-US" sz="1000" b="0" dirty="0" smtClean="0">
                        <a:solidFill>
                          <a:srgbClr val="558ED5"/>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000" b="0" dirty="0" smtClean="0">
                          <a:solidFill>
                            <a:srgbClr val="558ED5"/>
                          </a:solidFill>
                          <a:latin typeface="+mn-lt"/>
                        </a:rPr>
                        <a:t>---</a:t>
                      </a:r>
                      <a:endParaRPr kumimoji="1" lang="ja-JP" altLang="en-US" sz="1000" b="0" dirty="0" smtClean="0">
                        <a:solidFill>
                          <a:srgbClr val="558ED5"/>
                        </a:solidFill>
                        <a:latin typeface="+mn-lt"/>
                      </a:endParaRPr>
                    </a:p>
                  </a:txBody>
                  <a:tcPr/>
                </a:tc>
                <a:tc>
                  <a:txBody>
                    <a:bodyPr/>
                    <a:lstStyle/>
                    <a:p>
                      <a:pPr algn="ctr"/>
                      <a:r>
                        <a:rPr kumimoji="1" lang="en-US" altLang="ja-JP" sz="1200" b="0" dirty="0" smtClean="0">
                          <a:solidFill>
                            <a:schemeClr val="tx1"/>
                          </a:solidFill>
                          <a:latin typeface="+mn-lt"/>
                        </a:rPr>
                        <a:t>---</a:t>
                      </a:r>
                    </a:p>
                  </a:txBody>
                  <a:tcPr/>
                </a:tc>
                <a:tc>
                  <a:txBody>
                    <a:bodyPr/>
                    <a:lstStyle/>
                    <a:p>
                      <a:pPr algn="r"/>
                      <a:r>
                        <a:rPr kumimoji="1" lang="en-US" altLang="ja-JP" sz="1200" b="1" dirty="0" smtClean="0">
                          <a:solidFill>
                            <a:schemeClr val="tx1"/>
                          </a:solidFill>
                          <a:latin typeface="+mn-lt"/>
                        </a:rPr>
                        <a:t>380</a:t>
                      </a:r>
                    </a:p>
                    <a:p>
                      <a:pPr algn="r"/>
                      <a:r>
                        <a:rPr kumimoji="1" lang="en-US" altLang="ja-JP" sz="1200" b="1" dirty="0" smtClean="0">
                          <a:solidFill>
                            <a:schemeClr val="tx1"/>
                          </a:solidFill>
                          <a:latin typeface="+mn-lt"/>
                        </a:rPr>
                        <a:t>(330+50)</a:t>
                      </a:r>
                      <a:endParaRPr kumimoji="1" lang="ja-JP" altLang="en-US" sz="1200" b="1" dirty="0">
                        <a:solidFill>
                          <a:schemeClr val="tx1"/>
                        </a:solidFill>
                        <a:latin typeface="+mn-lt"/>
                      </a:endParaRPr>
                    </a:p>
                  </a:txBody>
                  <a:tcPr/>
                </a:tc>
                <a:tc>
                  <a:txBody>
                    <a:bodyPr/>
                    <a:lstStyle/>
                    <a:p>
                      <a:pPr algn="r"/>
                      <a:r>
                        <a:rPr kumimoji="1" lang="en-US" altLang="ja-JP" sz="1050" b="1" dirty="0" smtClean="0">
                          <a:solidFill>
                            <a:schemeClr val="tx1"/>
                          </a:solidFill>
                          <a:latin typeface="+mn-lt"/>
                        </a:rPr>
                        <a:t>46</a:t>
                      </a:r>
                    </a:p>
                    <a:p>
                      <a:pPr algn="r"/>
                      <a:r>
                        <a:rPr kumimoji="1" lang="en-US" altLang="ja-JP" sz="1050" b="1" dirty="0" smtClean="0">
                          <a:solidFill>
                            <a:schemeClr val="tx1"/>
                          </a:solidFill>
                          <a:latin typeface="+mn-lt"/>
                        </a:rPr>
                        <a:t>(40+6) </a:t>
                      </a:r>
                      <a:endParaRPr kumimoji="1" lang="ja-JP" altLang="en-US" sz="1050" b="1" dirty="0">
                        <a:solidFill>
                          <a:schemeClr val="tx1"/>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000" b="0" dirty="0" smtClean="0">
                          <a:solidFill>
                            <a:srgbClr val="558ED5"/>
                          </a:solidFill>
                          <a:latin typeface="+mn-lt"/>
                        </a:rPr>
                        <a:t>---</a:t>
                      </a:r>
                      <a:endParaRPr kumimoji="1" lang="ja-JP" altLang="en-US" sz="1000" b="0" dirty="0" smtClean="0">
                        <a:solidFill>
                          <a:srgbClr val="558ED5"/>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000" b="0" dirty="0" smtClean="0">
                          <a:solidFill>
                            <a:srgbClr val="558ED5"/>
                          </a:solidFill>
                          <a:latin typeface="+mn-lt"/>
                        </a:rPr>
                        <a:t>---</a:t>
                      </a:r>
                      <a:endParaRPr kumimoji="1" lang="ja-JP" altLang="en-US" sz="1000" b="0" dirty="0" smtClean="0">
                        <a:solidFill>
                          <a:srgbClr val="558ED5"/>
                        </a:solidFill>
                        <a:latin typeface="+mn-lt"/>
                      </a:endParaRPr>
                    </a:p>
                  </a:txBody>
                  <a:tcPr/>
                </a:tc>
                <a:tc>
                  <a:txBody>
                    <a:bodyPr/>
                    <a:lstStyle/>
                    <a:p>
                      <a:pPr algn="r"/>
                      <a:r>
                        <a:rPr kumimoji="1" lang="en-US" altLang="ja-JP" sz="1400" b="1" dirty="0" smtClean="0">
                          <a:solidFill>
                            <a:schemeClr val="tx1"/>
                          </a:solidFill>
                          <a:latin typeface="+mn-lt"/>
                        </a:rPr>
                        <a:t>260</a:t>
                      </a:r>
                    </a:p>
                  </a:txBody>
                  <a:tcPr/>
                </a:tc>
                <a:tc>
                  <a:txBody>
                    <a:bodyPr/>
                    <a:lstStyle/>
                    <a:p>
                      <a:pPr algn="r"/>
                      <a:r>
                        <a:rPr kumimoji="1" lang="en-US" altLang="ja-JP" sz="1000" b="0" dirty="0" smtClean="0">
                          <a:solidFill>
                            <a:schemeClr val="tx1"/>
                          </a:solidFill>
                          <a:latin typeface="+mn-lt"/>
                        </a:rPr>
                        <a:t>---</a:t>
                      </a:r>
                      <a:endParaRPr kumimoji="1" lang="ja-JP" altLang="en-US" sz="1000" b="0" dirty="0">
                        <a:solidFill>
                          <a:schemeClr val="tx1"/>
                        </a:solidFill>
                        <a:latin typeface="+mn-lt"/>
                      </a:endParaRPr>
                    </a:p>
                  </a:txBody>
                  <a:tcPr/>
                </a:tc>
                <a:tc>
                  <a:txBody>
                    <a:bodyPr/>
                    <a:lstStyle/>
                    <a:p>
                      <a:pPr algn="ctr"/>
                      <a:r>
                        <a:rPr kumimoji="1" lang="en-US" altLang="ja-JP" sz="1200" b="0" dirty="0" smtClean="0">
                          <a:solidFill>
                            <a:schemeClr val="tx1"/>
                          </a:solidFill>
                          <a:latin typeface="+mn-lt"/>
                        </a:rPr>
                        <a:t>A1</a:t>
                      </a:r>
                      <a:endParaRPr kumimoji="1" lang="ja-JP" altLang="en-US" sz="1200" b="0" dirty="0">
                        <a:solidFill>
                          <a:schemeClr val="tx1"/>
                        </a:solidFill>
                        <a:latin typeface="+mn-lt"/>
                      </a:endParaRPr>
                    </a:p>
                  </a:txBody>
                  <a:tcPr/>
                </a:tc>
              </a:tr>
              <a:tr h="375297">
                <a:tc>
                  <a:txBody>
                    <a:bodyPr/>
                    <a:lstStyle/>
                    <a:p>
                      <a:r>
                        <a:rPr kumimoji="1" lang="en-US" altLang="ja-JP" sz="1200" b="0" baseline="0" dirty="0" smtClean="0">
                          <a:solidFill>
                            <a:schemeClr val="tx1"/>
                          </a:solidFill>
                          <a:latin typeface="+mn-lt"/>
                        </a:rPr>
                        <a:t>Lab. Support.</a:t>
                      </a:r>
                    </a:p>
                    <a:p>
                      <a:r>
                        <a:rPr kumimoji="1" lang="ja-JP" altLang="en-US" sz="1200" b="0" baseline="0" dirty="0" smtClean="0">
                          <a:solidFill>
                            <a:srgbClr val="7F7F7F"/>
                          </a:solidFill>
                          <a:latin typeface="+mn-lt"/>
                        </a:rPr>
                        <a:t>共通：　</a:t>
                      </a:r>
                      <a:r>
                        <a:rPr kumimoji="1" lang="en-US" altLang="ja-JP" sz="1200" b="0" dirty="0" smtClean="0">
                          <a:solidFill>
                            <a:schemeClr val="tx1"/>
                          </a:solidFill>
                          <a:latin typeface="+mn-lt"/>
                        </a:rPr>
                        <a:t>Land,</a:t>
                      </a:r>
                      <a:r>
                        <a:rPr kumimoji="1" lang="en-US" altLang="ja-JP" sz="1200" b="0" baseline="0" dirty="0" smtClean="0">
                          <a:solidFill>
                            <a:schemeClr val="tx1"/>
                          </a:solidFill>
                          <a:latin typeface="+mn-lt"/>
                        </a:rPr>
                        <a:t> Load, Lab ...</a:t>
                      </a:r>
                      <a:r>
                        <a:rPr kumimoji="1" lang="en-US" altLang="ja-JP" sz="1200" b="0" dirty="0" smtClean="0">
                          <a:solidFill>
                            <a:schemeClr val="tx1"/>
                          </a:solidFill>
                          <a:latin typeface="+mn-lt"/>
                        </a:rPr>
                        <a:t> </a:t>
                      </a:r>
                    </a:p>
                  </a:txBody>
                  <a:tcPr>
                    <a:solidFill>
                      <a:schemeClr val="accent3">
                        <a:lumMod val="20000"/>
                        <a:lumOff val="80000"/>
                      </a:schemeClr>
                    </a:solidFill>
                  </a:tcPr>
                </a:tc>
                <a:tc>
                  <a:txBody>
                    <a:bodyPr/>
                    <a:lstStyle/>
                    <a:p>
                      <a:pPr algn="r"/>
                      <a:r>
                        <a:rPr kumimoji="1" lang="en-US" altLang="ja-JP" sz="1100" b="1" dirty="0" smtClean="0">
                          <a:solidFill>
                            <a:schemeClr val="tx1"/>
                          </a:solidFill>
                          <a:latin typeface="+mn-lt"/>
                        </a:rPr>
                        <a:t>66 + TBD</a:t>
                      </a: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000" b="0" dirty="0" smtClean="0">
                          <a:solidFill>
                            <a:srgbClr val="558ED5"/>
                          </a:solidFill>
                          <a:latin typeface="+mn-lt"/>
                        </a:rPr>
                        <a:t>---</a:t>
                      </a:r>
                      <a:endParaRPr kumimoji="1" lang="ja-JP" altLang="en-US" sz="1000" b="0" dirty="0" smtClean="0">
                        <a:solidFill>
                          <a:srgbClr val="558ED5"/>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000" b="0" dirty="0" smtClean="0">
                          <a:solidFill>
                            <a:srgbClr val="558ED5"/>
                          </a:solidFill>
                          <a:latin typeface="+mn-lt"/>
                        </a:rPr>
                        <a:t>---</a:t>
                      </a:r>
                      <a:endParaRPr kumimoji="1" lang="ja-JP" altLang="en-US" sz="1000" b="0" dirty="0" smtClean="0">
                        <a:solidFill>
                          <a:srgbClr val="558ED5"/>
                        </a:solidFill>
                        <a:latin typeface="+mn-lt"/>
                      </a:endParaRPr>
                    </a:p>
                  </a:txBody>
                  <a:tcPr/>
                </a:tc>
                <a:tc>
                  <a:txBody>
                    <a:bodyPr/>
                    <a:lstStyle/>
                    <a:p>
                      <a:pPr algn="ctr"/>
                      <a:r>
                        <a:rPr kumimoji="1" lang="en-US" altLang="ja-JP" sz="1200" b="0" dirty="0" smtClean="0">
                          <a:solidFill>
                            <a:schemeClr val="tx1"/>
                          </a:solidFill>
                          <a:latin typeface="+mn-lt"/>
                        </a:rPr>
                        <a:t>TBD</a:t>
                      </a:r>
                      <a:endParaRPr kumimoji="1" lang="ja-JP" altLang="en-US" sz="1200" b="0" dirty="0">
                        <a:solidFill>
                          <a:schemeClr val="tx1"/>
                        </a:solidFill>
                        <a:latin typeface="+mn-lt"/>
                      </a:endParaRPr>
                    </a:p>
                  </a:txBody>
                  <a:tcPr/>
                </a:tc>
                <a:tc>
                  <a:txBody>
                    <a:bodyPr/>
                    <a:lstStyle/>
                    <a:p>
                      <a:pPr algn="r"/>
                      <a:r>
                        <a:rPr kumimoji="1" lang="en-US" altLang="ja-JP" sz="1200" b="1" dirty="0" smtClean="0">
                          <a:solidFill>
                            <a:schemeClr val="tx1"/>
                          </a:solidFill>
                          <a:latin typeface="+mn-lt"/>
                        </a:rPr>
                        <a:t>TBD</a:t>
                      </a:r>
                      <a:endParaRPr kumimoji="1" lang="ja-JP" altLang="en-US" sz="1200" b="1" dirty="0">
                        <a:solidFill>
                          <a:schemeClr val="tx1"/>
                        </a:solidFill>
                        <a:latin typeface="+mn-lt"/>
                      </a:endParaRPr>
                    </a:p>
                  </a:txBody>
                  <a:tcPr/>
                </a:tc>
                <a:tc>
                  <a:txBody>
                    <a:bodyPr/>
                    <a:lstStyle/>
                    <a:p>
                      <a:pPr algn="r"/>
                      <a:r>
                        <a:rPr kumimoji="1" lang="en-US" altLang="ja-JP" sz="1200" b="1" dirty="0" smtClean="0">
                          <a:solidFill>
                            <a:schemeClr val="tx1"/>
                          </a:solidFill>
                          <a:latin typeface="+mn-lt"/>
                        </a:rPr>
                        <a:t>TBD</a:t>
                      </a:r>
                      <a:endParaRPr kumimoji="1" lang="ja-JP" altLang="en-US" sz="1200" b="1" dirty="0">
                        <a:solidFill>
                          <a:schemeClr val="tx1"/>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000" b="0" dirty="0" smtClean="0">
                          <a:solidFill>
                            <a:srgbClr val="558ED5"/>
                          </a:solidFill>
                          <a:latin typeface="+mn-lt"/>
                        </a:rPr>
                        <a:t>---</a:t>
                      </a:r>
                      <a:endParaRPr kumimoji="1" lang="ja-JP" altLang="en-US" sz="1000" b="0" dirty="0" smtClean="0">
                        <a:solidFill>
                          <a:srgbClr val="558ED5"/>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000" b="0" dirty="0" smtClean="0">
                          <a:solidFill>
                            <a:srgbClr val="558ED5"/>
                          </a:solidFill>
                          <a:latin typeface="+mn-lt"/>
                        </a:rPr>
                        <a:t>---</a:t>
                      </a:r>
                      <a:endParaRPr kumimoji="1" lang="ja-JP" altLang="en-US" sz="1000" b="0" dirty="0" smtClean="0">
                        <a:solidFill>
                          <a:srgbClr val="558ED5"/>
                        </a:solidFill>
                        <a:latin typeface="+mn-lt"/>
                      </a:endParaRPr>
                    </a:p>
                  </a:txBody>
                  <a:tcPr/>
                </a:tc>
                <a:tc>
                  <a:txBody>
                    <a:bodyPr/>
                    <a:lstStyle/>
                    <a:p>
                      <a:pPr algn="r"/>
                      <a:r>
                        <a:rPr kumimoji="1" lang="en-US" altLang="ja-JP" sz="1400" b="1" dirty="0" smtClean="0">
                          <a:solidFill>
                            <a:schemeClr val="tx1"/>
                          </a:solidFill>
                          <a:latin typeface="+mn-lt"/>
                        </a:rPr>
                        <a:t>66 + TBD</a:t>
                      </a:r>
                      <a:endParaRPr kumimoji="1" lang="ja-JP" altLang="en-US" sz="1400" b="1" dirty="0">
                        <a:solidFill>
                          <a:schemeClr val="tx1"/>
                        </a:solidFill>
                        <a:latin typeface="+mn-lt"/>
                      </a:endParaRPr>
                    </a:p>
                  </a:txBody>
                  <a:tcPr/>
                </a:tc>
                <a:tc>
                  <a:txBody>
                    <a:bodyPr/>
                    <a:lstStyle/>
                    <a:p>
                      <a:pPr algn="r"/>
                      <a:r>
                        <a:rPr kumimoji="1" lang="en-US" altLang="ja-JP" sz="1000" b="0" dirty="0" smtClean="0">
                          <a:solidFill>
                            <a:schemeClr val="tx1"/>
                          </a:solidFill>
                          <a:latin typeface="+mn-lt"/>
                        </a:rPr>
                        <a:t>---</a:t>
                      </a:r>
                      <a:endParaRPr kumimoji="1" lang="ja-JP" altLang="en-US" sz="1000" b="0" dirty="0">
                        <a:solidFill>
                          <a:schemeClr val="tx1"/>
                        </a:solidFill>
                        <a:latin typeface="+mn-lt"/>
                      </a:endParaRPr>
                    </a:p>
                  </a:txBody>
                  <a:tcPr/>
                </a:tc>
                <a:tc>
                  <a:txBody>
                    <a:bodyPr/>
                    <a:lstStyle/>
                    <a:p>
                      <a:pPr algn="ctr"/>
                      <a:r>
                        <a:rPr kumimoji="1" lang="en-US" altLang="ja-JP" sz="1200" b="0" dirty="0" smtClean="0">
                          <a:solidFill>
                            <a:schemeClr val="tx1"/>
                          </a:solidFill>
                          <a:latin typeface="+mn-lt"/>
                        </a:rPr>
                        <a:t>A1</a:t>
                      </a:r>
                      <a:endParaRPr kumimoji="1" lang="ja-JP" altLang="en-US" sz="1200" b="0" dirty="0">
                        <a:solidFill>
                          <a:schemeClr val="tx1"/>
                        </a:solidFill>
                        <a:latin typeface="+mn-lt"/>
                      </a:endParaRPr>
                    </a:p>
                  </a:txBody>
                  <a:tcPr/>
                </a:tc>
              </a:tr>
              <a:tr h="375297">
                <a:tc>
                  <a:txBody>
                    <a:bodyPr/>
                    <a:lstStyle/>
                    <a:p>
                      <a:pPr marL="0" indent="0">
                        <a:buFontTx/>
                        <a:buNone/>
                      </a:pPr>
                      <a:r>
                        <a:rPr kumimoji="1" lang="en-US" altLang="ja-JP" sz="1200" b="0" dirty="0" smtClean="0">
                          <a:solidFill>
                            <a:schemeClr val="bg1">
                              <a:lumMod val="50000"/>
                            </a:schemeClr>
                          </a:solidFill>
                          <a:latin typeface="+mn-lt"/>
                        </a:rPr>
                        <a:t>Detectors </a:t>
                      </a:r>
                    </a:p>
                    <a:p>
                      <a:pPr marL="0" indent="0">
                        <a:buFontTx/>
                        <a:buNone/>
                      </a:pPr>
                      <a:r>
                        <a:rPr kumimoji="1" lang="ja-JP" altLang="en-US" sz="1200" b="0" dirty="0" smtClean="0">
                          <a:solidFill>
                            <a:schemeClr val="bg1">
                              <a:lumMod val="50000"/>
                            </a:schemeClr>
                          </a:solidFill>
                          <a:latin typeface="+mn-lt"/>
                        </a:rPr>
                        <a:t>測定器</a:t>
                      </a:r>
                      <a:endParaRPr kumimoji="1" lang="en-US" altLang="ja-JP" sz="1200" b="0" dirty="0" smtClean="0">
                        <a:solidFill>
                          <a:schemeClr val="bg1">
                            <a:lumMod val="50000"/>
                          </a:schemeClr>
                        </a:solidFill>
                        <a:latin typeface="+mn-lt"/>
                      </a:endParaRPr>
                    </a:p>
                  </a:txBody>
                  <a:tcPr>
                    <a:solidFill>
                      <a:schemeClr val="accent3">
                        <a:lumMod val="20000"/>
                        <a:lumOff val="80000"/>
                      </a:schemeClr>
                    </a:solidFill>
                  </a:tcPr>
                </a:tc>
                <a:tc>
                  <a:txBody>
                    <a:bodyPr/>
                    <a:lstStyle/>
                    <a:p>
                      <a:pPr algn="r"/>
                      <a:r>
                        <a:rPr kumimoji="1" lang="en-US" altLang="ja-JP" sz="1100" b="1" dirty="0" smtClean="0">
                          <a:solidFill>
                            <a:srgbClr val="7F7F7F"/>
                          </a:solidFill>
                          <a:latin typeface="+mn-lt"/>
                        </a:rPr>
                        <a:t>TBD</a:t>
                      </a: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dirty="0" smtClean="0">
                        <a:solidFill>
                          <a:srgbClr val="7F7F7F"/>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dirty="0" smtClean="0">
                        <a:solidFill>
                          <a:srgbClr val="7F7F7F"/>
                        </a:solidFill>
                        <a:latin typeface="+mn-lt"/>
                      </a:endParaRPr>
                    </a:p>
                  </a:txBody>
                  <a:tcPr/>
                </a:tc>
                <a:tc>
                  <a:txBody>
                    <a:bodyPr/>
                    <a:lstStyle/>
                    <a:p>
                      <a:pPr algn="ctr"/>
                      <a:r>
                        <a:rPr kumimoji="1" lang="en-US" altLang="ja-JP" sz="1200" b="0" dirty="0" smtClean="0">
                          <a:solidFill>
                            <a:srgbClr val="7F7F7F"/>
                          </a:solidFill>
                          <a:latin typeface="+mn-lt"/>
                        </a:rPr>
                        <a:t>TBD</a:t>
                      </a:r>
                      <a:endParaRPr kumimoji="1" lang="ja-JP" altLang="en-US" sz="1200" b="0"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dirty="0" smtClean="0">
                        <a:solidFill>
                          <a:srgbClr val="7F7F7F"/>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dirty="0" smtClean="0">
                        <a:solidFill>
                          <a:srgbClr val="7F7F7F"/>
                        </a:solidFill>
                        <a:latin typeface="+mn-lt"/>
                      </a:endParaRPr>
                    </a:p>
                  </a:txBody>
                  <a:tcPr/>
                </a:tc>
                <a:tc>
                  <a:txBody>
                    <a:bodyPr/>
                    <a:lstStyle/>
                    <a:p>
                      <a:pPr algn="r"/>
                      <a:r>
                        <a:rPr kumimoji="1" lang="en-US" altLang="ja-JP" sz="1400" b="1" dirty="0" smtClean="0">
                          <a:solidFill>
                            <a:srgbClr val="7F7F7F"/>
                          </a:solidFill>
                          <a:latin typeface="+mn-lt"/>
                        </a:rPr>
                        <a:t>TBD</a:t>
                      </a:r>
                      <a:endParaRPr kumimoji="1" lang="ja-JP" altLang="en-US" sz="1400" b="1" dirty="0">
                        <a:solidFill>
                          <a:srgbClr val="7F7F7F"/>
                        </a:solidFill>
                        <a:latin typeface="+mn-lt"/>
                      </a:endParaRPr>
                    </a:p>
                  </a:txBody>
                  <a:tcPr/>
                </a:tc>
                <a:tc>
                  <a:txBody>
                    <a:bodyPr/>
                    <a:lstStyle/>
                    <a:p>
                      <a:pPr algn="r"/>
                      <a:endParaRPr kumimoji="1" lang="ja-JP" altLang="en-US" sz="1000" b="0" dirty="0">
                        <a:solidFill>
                          <a:srgbClr val="7F7F7F"/>
                        </a:solidFill>
                        <a:latin typeface="+mn-lt"/>
                      </a:endParaRPr>
                    </a:p>
                  </a:txBody>
                  <a:tcPr/>
                </a:tc>
                <a:tc>
                  <a:txBody>
                    <a:bodyPr/>
                    <a:lstStyle/>
                    <a:p>
                      <a:pPr algn="ctr"/>
                      <a:r>
                        <a:rPr kumimoji="1" lang="en-US" altLang="ja-JP" sz="1200" b="0" dirty="0" smtClean="0">
                          <a:solidFill>
                            <a:srgbClr val="7F7F7F"/>
                          </a:solidFill>
                          <a:latin typeface="+mn-lt"/>
                        </a:rPr>
                        <a:t>A1</a:t>
                      </a:r>
                      <a:endParaRPr kumimoji="1" lang="ja-JP" altLang="en-US" sz="1200" b="0" dirty="0">
                        <a:solidFill>
                          <a:srgbClr val="7F7F7F"/>
                        </a:solidFill>
                        <a:latin typeface="+mn-lt"/>
                      </a:endParaRPr>
                    </a:p>
                  </a:txBody>
                  <a:tcPr/>
                </a:tc>
              </a:tr>
              <a:tr h="118042">
                <a:tc>
                  <a:txBody>
                    <a:bodyPr/>
                    <a:lstStyle/>
                    <a:p>
                      <a:r>
                        <a:rPr kumimoji="1" lang="en-US" altLang="ja-JP" sz="1000" b="1" dirty="0" smtClean="0">
                          <a:solidFill>
                            <a:srgbClr val="FFFFFF"/>
                          </a:solidFill>
                          <a:latin typeface="+mn-lt"/>
                        </a:rPr>
                        <a:t>Construction (9 years)</a:t>
                      </a:r>
                      <a:endParaRPr kumimoji="1" lang="ja-JP" altLang="en-US" sz="1000" b="1" dirty="0">
                        <a:solidFill>
                          <a:srgbClr val="FFFFFF"/>
                        </a:solidFill>
                        <a:latin typeface="+mn-lt"/>
                      </a:endParaRPr>
                    </a:p>
                  </a:txBody>
                  <a:tcPr>
                    <a:solidFill>
                      <a:srgbClr val="8EB4E3"/>
                    </a:solidFill>
                  </a:tcPr>
                </a:tc>
                <a:tc>
                  <a:txBody>
                    <a:bodyPr/>
                    <a:lstStyle/>
                    <a:p>
                      <a:pPr algn="r"/>
                      <a:endParaRPr kumimoji="1" lang="ja-JP" altLang="en-US" sz="1100" b="1" dirty="0">
                        <a:solidFill>
                          <a:schemeClr val="bg1">
                            <a:lumMod val="75000"/>
                          </a:schemeClr>
                        </a:solidFill>
                        <a:latin typeface="+mn-lt"/>
                      </a:endParaRPr>
                    </a:p>
                  </a:txBody>
                  <a:tcPr>
                    <a:solidFill>
                      <a:srgbClr val="8EB4E3"/>
                    </a:solidFill>
                  </a:tcPr>
                </a:tc>
                <a:tc>
                  <a:txBody>
                    <a:bodyPr/>
                    <a:lstStyle/>
                    <a:p>
                      <a:pPr algn="r"/>
                      <a:endParaRPr kumimoji="1" lang="ja-JP" altLang="en-US" sz="1000" b="0" dirty="0">
                        <a:solidFill>
                          <a:srgbClr val="558ED5"/>
                        </a:solidFill>
                        <a:latin typeface="+mn-lt"/>
                      </a:endParaRPr>
                    </a:p>
                  </a:txBody>
                  <a:tcPr>
                    <a:solidFill>
                      <a:srgbClr val="8EB4E3"/>
                    </a:solidFill>
                  </a:tcPr>
                </a:tc>
                <a:tc>
                  <a:txBody>
                    <a:bodyPr/>
                    <a:lstStyle/>
                    <a:p>
                      <a:pPr algn="r"/>
                      <a:endParaRPr kumimoji="1" lang="ja-JP" altLang="en-US" sz="1000" b="0" dirty="0">
                        <a:solidFill>
                          <a:srgbClr val="558ED5"/>
                        </a:solidFill>
                        <a:latin typeface="+mn-lt"/>
                      </a:endParaRPr>
                    </a:p>
                  </a:txBody>
                  <a:tcPr>
                    <a:solidFill>
                      <a:srgbClr val="8EB4E3"/>
                    </a:solidFill>
                  </a:tcPr>
                </a:tc>
                <a:tc>
                  <a:txBody>
                    <a:bodyPr/>
                    <a:lstStyle/>
                    <a:p>
                      <a:pPr algn="ctr"/>
                      <a:endParaRPr kumimoji="1" lang="ja-JP" altLang="en-US" sz="1200" b="0" dirty="0">
                        <a:solidFill>
                          <a:schemeClr val="bg1">
                            <a:lumMod val="75000"/>
                          </a:schemeClr>
                        </a:solidFill>
                        <a:latin typeface="+mn-lt"/>
                      </a:endParaRPr>
                    </a:p>
                  </a:txBody>
                  <a:tcPr>
                    <a:solidFill>
                      <a:srgbClr val="8EB4E3"/>
                    </a:solidFill>
                  </a:tcPr>
                </a:tc>
                <a:tc>
                  <a:txBody>
                    <a:bodyPr/>
                    <a:lstStyle/>
                    <a:p>
                      <a:pPr algn="r"/>
                      <a:endParaRPr kumimoji="1" lang="ja-JP" altLang="en-US" sz="1200" b="1" dirty="0">
                        <a:solidFill>
                          <a:schemeClr val="bg1">
                            <a:lumMod val="75000"/>
                          </a:schemeClr>
                        </a:solidFill>
                        <a:latin typeface="+mn-lt"/>
                      </a:endParaRPr>
                    </a:p>
                  </a:txBody>
                  <a:tcPr>
                    <a:solidFill>
                      <a:srgbClr val="8EB4E3"/>
                    </a:solidFill>
                  </a:tcPr>
                </a:tc>
                <a:tc>
                  <a:txBody>
                    <a:bodyPr/>
                    <a:lstStyle/>
                    <a:p>
                      <a:pPr algn="r"/>
                      <a:endParaRPr kumimoji="1" lang="ja-JP" altLang="en-US" sz="1200" b="1" dirty="0">
                        <a:solidFill>
                          <a:schemeClr val="bg1">
                            <a:lumMod val="75000"/>
                          </a:schemeClr>
                        </a:solidFill>
                        <a:latin typeface="+mn-lt"/>
                      </a:endParaRPr>
                    </a:p>
                  </a:txBody>
                  <a:tcPr>
                    <a:solidFill>
                      <a:srgbClr val="8EB4E3"/>
                    </a:solidFill>
                  </a:tcPr>
                </a:tc>
                <a:tc>
                  <a:txBody>
                    <a:bodyPr/>
                    <a:lstStyle/>
                    <a:p>
                      <a:pPr algn="r"/>
                      <a:endParaRPr kumimoji="1" lang="ja-JP" altLang="en-US" sz="1000" b="0" dirty="0">
                        <a:solidFill>
                          <a:srgbClr val="558ED5"/>
                        </a:solidFill>
                        <a:latin typeface="+mn-lt"/>
                      </a:endParaRPr>
                    </a:p>
                  </a:txBody>
                  <a:tcPr>
                    <a:solidFill>
                      <a:srgbClr val="8EB4E3"/>
                    </a:solidFill>
                  </a:tcPr>
                </a:tc>
                <a:tc>
                  <a:txBody>
                    <a:bodyPr/>
                    <a:lstStyle/>
                    <a:p>
                      <a:pPr algn="r"/>
                      <a:endParaRPr kumimoji="1" lang="ja-JP" altLang="en-US" sz="1000" b="0" dirty="0">
                        <a:solidFill>
                          <a:srgbClr val="558ED5"/>
                        </a:solidFill>
                        <a:latin typeface="+mn-lt"/>
                      </a:endParaRPr>
                    </a:p>
                  </a:txBody>
                  <a:tcPr>
                    <a:solidFill>
                      <a:srgbClr val="8EB4E3"/>
                    </a:solidFill>
                  </a:tcPr>
                </a:tc>
                <a:tc>
                  <a:txBody>
                    <a:bodyPr/>
                    <a:lstStyle/>
                    <a:p>
                      <a:pPr algn="r"/>
                      <a:endParaRPr kumimoji="1" lang="ja-JP" altLang="en-US" sz="1400" b="1" dirty="0">
                        <a:solidFill>
                          <a:schemeClr val="bg1">
                            <a:lumMod val="75000"/>
                          </a:schemeClr>
                        </a:solidFill>
                        <a:latin typeface="+mn-lt"/>
                      </a:endParaRPr>
                    </a:p>
                  </a:txBody>
                  <a:tcPr>
                    <a:solidFill>
                      <a:srgbClr val="8EB4E3"/>
                    </a:solidFill>
                  </a:tcPr>
                </a:tc>
                <a:tc>
                  <a:txBody>
                    <a:bodyPr/>
                    <a:lstStyle/>
                    <a:p>
                      <a:pPr algn="r"/>
                      <a:endParaRPr kumimoji="1" lang="ja-JP" altLang="en-US" sz="1000" b="0" dirty="0">
                        <a:solidFill>
                          <a:schemeClr val="bg1">
                            <a:lumMod val="75000"/>
                          </a:schemeClr>
                        </a:solidFill>
                        <a:latin typeface="+mn-lt"/>
                      </a:endParaRPr>
                    </a:p>
                  </a:txBody>
                  <a:tcPr>
                    <a:solidFill>
                      <a:srgbClr val="8EB4E3"/>
                    </a:solidFill>
                  </a:tcPr>
                </a:tc>
                <a:tc>
                  <a:txBody>
                    <a:bodyPr/>
                    <a:lstStyle/>
                    <a:p>
                      <a:pPr algn="ctr"/>
                      <a:endParaRPr kumimoji="1" lang="ja-JP" altLang="en-US" sz="1200" b="0" dirty="0">
                        <a:solidFill>
                          <a:schemeClr val="bg1">
                            <a:lumMod val="75000"/>
                          </a:schemeClr>
                        </a:solidFill>
                        <a:latin typeface="+mn-lt"/>
                      </a:endParaRPr>
                    </a:p>
                  </a:txBody>
                  <a:tcPr>
                    <a:solidFill>
                      <a:srgbClr val="8EB4E3"/>
                    </a:solidFill>
                  </a:tcPr>
                </a:tc>
              </a:tr>
              <a:tr h="473909">
                <a:tc>
                  <a:txBody>
                    <a:bodyPr/>
                    <a:lstStyle/>
                    <a:p>
                      <a:r>
                        <a:rPr kumimoji="1" lang="en-US" altLang="ja-JP" sz="1200" b="1" dirty="0" smtClean="0">
                          <a:latin typeface="+mn-lt"/>
                        </a:rPr>
                        <a:t>Accelerator </a:t>
                      </a:r>
                      <a:endParaRPr kumimoji="1" lang="en-US" altLang="ja-JP" sz="1200" b="1" baseline="0" dirty="0" smtClean="0">
                        <a:latin typeface="+mn-lt"/>
                      </a:endParaRPr>
                    </a:p>
                    <a:p>
                      <a:r>
                        <a:rPr kumimoji="1" lang="en-US" altLang="ja-JP" sz="1200" b="0" baseline="0" dirty="0" smtClean="0">
                          <a:latin typeface="+mn-lt"/>
                        </a:rPr>
                        <a:t>   (Acc. + CFS) </a:t>
                      </a:r>
                    </a:p>
                    <a:p>
                      <a:r>
                        <a:rPr kumimoji="1" lang="en-US" altLang="ja-JP" sz="1200" b="0" baseline="0" dirty="0" smtClean="0">
                          <a:latin typeface="+mn-lt"/>
                        </a:rPr>
                        <a:t> </a:t>
                      </a:r>
                      <a:r>
                        <a:rPr kumimoji="1" lang="en-US" altLang="ja-JP" sz="1200" b="0" u="sng" baseline="0" dirty="0" smtClean="0">
                          <a:latin typeface="+mn-lt"/>
                        </a:rPr>
                        <a:t> (TDR values) </a:t>
                      </a:r>
                      <a:endParaRPr kumimoji="1" lang="ja-JP" altLang="en-US" sz="1200" b="0" u="sng" dirty="0">
                        <a:latin typeface="+mn-lt"/>
                      </a:endParaRPr>
                    </a:p>
                  </a:txBody>
                  <a:tcPr>
                    <a:solidFill>
                      <a:srgbClr val="CCFFCC"/>
                    </a:solidFill>
                  </a:tcPr>
                </a:tc>
                <a:tc>
                  <a:txBody>
                    <a:bodyPr/>
                    <a:lstStyle/>
                    <a:p>
                      <a:pPr algn="r"/>
                      <a:r>
                        <a:rPr kumimoji="1" lang="en-US" altLang="ja-JP" sz="1100" b="1" u="none" dirty="0" smtClean="0">
                          <a:solidFill>
                            <a:srgbClr val="FF0000"/>
                          </a:solidFill>
                          <a:latin typeface="+mn-lt"/>
                        </a:rPr>
                        <a:t>8,309</a:t>
                      </a:r>
                    </a:p>
                    <a:p>
                      <a:pPr algn="r"/>
                      <a:r>
                        <a:rPr kumimoji="1" lang="en-US" altLang="ja-JP" sz="1100" b="1" u="none" dirty="0" smtClean="0">
                          <a:solidFill>
                            <a:srgbClr val="FF0000"/>
                          </a:solidFill>
                          <a:latin typeface="+mn-lt"/>
                        </a:rPr>
                        <a:t>(5,709+2602)</a:t>
                      </a:r>
                    </a:p>
                    <a:p>
                      <a:pPr algn="r"/>
                      <a:r>
                        <a:rPr kumimoji="1" lang="en-US" altLang="ja-JP" sz="1100" b="1" u="sng" dirty="0" smtClean="0">
                          <a:solidFill>
                            <a:schemeClr val="accent6">
                              <a:lumMod val="75000"/>
                            </a:schemeClr>
                          </a:solidFill>
                          <a:latin typeface="+mn-lt"/>
                        </a:rPr>
                        <a:t>(7.98 BILC)  </a:t>
                      </a:r>
                      <a:endParaRPr kumimoji="1" lang="ja-JP" altLang="en-US" sz="1100" b="1" u="sng" dirty="0">
                        <a:solidFill>
                          <a:schemeClr val="accent6">
                            <a:lumMod val="75000"/>
                          </a:schemeClr>
                        </a:solidFill>
                        <a:latin typeface="+mn-lt"/>
                      </a:endParaRPr>
                    </a:p>
                  </a:txBody>
                  <a:tcPr/>
                </a:tc>
                <a:tc>
                  <a:txBody>
                    <a:bodyPr/>
                    <a:lstStyle/>
                    <a:p>
                      <a:pPr algn="r"/>
                      <a:r>
                        <a:rPr kumimoji="1" lang="en-US" altLang="ja-JP" sz="1000" b="0" dirty="0" smtClean="0">
                          <a:solidFill>
                            <a:srgbClr val="558ED5"/>
                          </a:solidFill>
                          <a:latin typeface="+mn-lt"/>
                        </a:rPr>
                        <a:t>26%</a:t>
                      </a:r>
                      <a:endParaRPr kumimoji="1" lang="ja-JP" altLang="en-US" sz="1000" b="0" dirty="0">
                        <a:solidFill>
                          <a:srgbClr val="558ED5"/>
                        </a:solidFill>
                        <a:latin typeface="+mn-lt"/>
                      </a:endParaRPr>
                    </a:p>
                  </a:txBody>
                  <a:tcPr/>
                </a:tc>
                <a:tc>
                  <a:txBody>
                    <a:bodyPr/>
                    <a:lstStyle/>
                    <a:p>
                      <a:pPr algn="r"/>
                      <a:r>
                        <a:rPr kumimoji="1" lang="en-US" altLang="ja-JP" sz="1000" b="0" dirty="0" smtClean="0">
                          <a:solidFill>
                            <a:srgbClr val="558ED5"/>
                          </a:solidFill>
                          <a:latin typeface="+mn-lt"/>
                        </a:rPr>
                        <a:t>2,160</a:t>
                      </a:r>
                      <a:endParaRPr kumimoji="1" lang="ja-JP" altLang="en-US" sz="1000" b="0" dirty="0">
                        <a:solidFill>
                          <a:srgbClr val="558ED5"/>
                        </a:solidFill>
                        <a:latin typeface="+mn-lt"/>
                      </a:endParaRPr>
                    </a:p>
                  </a:txBody>
                  <a:tcPr/>
                </a:tc>
                <a:tc>
                  <a:txBody>
                    <a:bodyPr/>
                    <a:lstStyle/>
                    <a:p>
                      <a:pPr algn="ctr"/>
                      <a:r>
                        <a:rPr kumimoji="1" lang="en-US" altLang="ja-JP" sz="1200" b="0" u="sng" dirty="0" smtClean="0">
                          <a:solidFill>
                            <a:schemeClr val="tx1"/>
                          </a:solidFill>
                          <a:latin typeface="+mn-lt"/>
                        </a:rPr>
                        <a:t>22.9 M</a:t>
                      </a:r>
                      <a:endParaRPr kumimoji="1" lang="ja-JP" altLang="en-US" sz="1200" b="0" dirty="0">
                        <a:solidFill>
                          <a:schemeClr val="tx1"/>
                        </a:solidFill>
                        <a:latin typeface="+mn-lt"/>
                      </a:endParaRPr>
                    </a:p>
                  </a:txBody>
                  <a:tcPr/>
                </a:tc>
                <a:tc>
                  <a:txBody>
                    <a:bodyPr/>
                    <a:lstStyle/>
                    <a:p>
                      <a:pPr algn="r"/>
                      <a:r>
                        <a:rPr kumimoji="1" lang="en-US" altLang="ja-JP" sz="1200" b="1" dirty="0" smtClean="0">
                          <a:solidFill>
                            <a:schemeClr val="tx1"/>
                          </a:solidFill>
                          <a:latin typeface="+mn-lt"/>
                        </a:rPr>
                        <a:t>13,471</a:t>
                      </a:r>
                      <a:endParaRPr kumimoji="1" lang="ja-JP" altLang="en-US" sz="1200" b="1" dirty="0">
                        <a:solidFill>
                          <a:schemeClr val="tx1"/>
                        </a:solidFill>
                        <a:latin typeface="+mn-lt"/>
                      </a:endParaRPr>
                    </a:p>
                  </a:txBody>
                  <a:tcPr/>
                </a:tc>
                <a:tc>
                  <a:txBody>
                    <a:bodyPr/>
                    <a:lstStyle/>
                    <a:p>
                      <a:pPr algn="r"/>
                      <a:r>
                        <a:rPr kumimoji="1" lang="en-US" altLang="ja-JP" sz="1200" b="1" dirty="0" smtClean="0">
                          <a:solidFill>
                            <a:schemeClr val="tx1"/>
                          </a:solidFill>
                          <a:latin typeface="+mn-lt"/>
                        </a:rPr>
                        <a:t>1,598</a:t>
                      </a:r>
                      <a:endParaRPr kumimoji="1" lang="ja-JP" altLang="en-US" sz="1200" b="1" dirty="0">
                        <a:solidFill>
                          <a:schemeClr val="tx1"/>
                        </a:solidFill>
                        <a:latin typeface="+mn-lt"/>
                      </a:endParaRPr>
                    </a:p>
                  </a:txBody>
                  <a:tcPr/>
                </a:tc>
                <a:tc>
                  <a:txBody>
                    <a:bodyPr/>
                    <a:lstStyle/>
                    <a:p>
                      <a:pPr algn="r"/>
                      <a:r>
                        <a:rPr kumimoji="1" lang="en-US" altLang="ja-JP" sz="1000" b="0" dirty="0" smtClean="0">
                          <a:solidFill>
                            <a:srgbClr val="558ED5"/>
                          </a:solidFill>
                          <a:latin typeface="+mn-lt"/>
                        </a:rPr>
                        <a:t>24%</a:t>
                      </a:r>
                      <a:endParaRPr kumimoji="1" lang="ja-JP" altLang="en-US" sz="1000" b="0" dirty="0">
                        <a:solidFill>
                          <a:srgbClr val="558ED5"/>
                        </a:solidFill>
                        <a:latin typeface="+mn-lt"/>
                      </a:endParaRPr>
                    </a:p>
                  </a:txBody>
                  <a:tcPr/>
                </a:tc>
                <a:tc>
                  <a:txBody>
                    <a:bodyPr/>
                    <a:lstStyle/>
                    <a:p>
                      <a:pPr algn="r"/>
                      <a:r>
                        <a:rPr kumimoji="1" lang="en-US" altLang="ja-JP" sz="1000" b="0" dirty="0" smtClean="0">
                          <a:solidFill>
                            <a:srgbClr val="558ED5"/>
                          </a:solidFill>
                          <a:latin typeface="+mn-lt"/>
                        </a:rPr>
                        <a:t>384</a:t>
                      </a:r>
                      <a:endParaRPr kumimoji="1" lang="ja-JP" altLang="en-US" sz="1000" b="0" dirty="0">
                        <a:solidFill>
                          <a:srgbClr val="558ED5"/>
                        </a:solidFill>
                        <a:latin typeface="+mn-lt"/>
                      </a:endParaRPr>
                    </a:p>
                  </a:txBody>
                  <a:tcPr/>
                </a:tc>
                <a:tc>
                  <a:txBody>
                    <a:bodyPr/>
                    <a:lstStyle/>
                    <a:p>
                      <a:pPr marL="0" marR="0" indent="0" algn="r" defTabSz="457011" rtl="0" eaLnBrk="1" fontAlgn="auto" latinLnBrk="0" hangingPunct="1">
                        <a:lnSpc>
                          <a:spcPct val="100000"/>
                        </a:lnSpc>
                        <a:spcBef>
                          <a:spcPts val="0"/>
                        </a:spcBef>
                        <a:spcAft>
                          <a:spcPts val="0"/>
                        </a:spcAft>
                        <a:buClrTx/>
                        <a:buSzTx/>
                        <a:buFontTx/>
                        <a:buNone/>
                        <a:tabLst/>
                        <a:defRPr/>
                      </a:pPr>
                      <a:r>
                        <a:rPr kumimoji="1" lang="en-US" altLang="ja-JP" sz="1400" b="1" dirty="0" smtClean="0">
                          <a:solidFill>
                            <a:srgbClr val="FF0000"/>
                          </a:solidFill>
                          <a:latin typeface="+mn-lt"/>
                        </a:rPr>
                        <a:t>9,907</a:t>
                      </a:r>
                      <a:endParaRPr kumimoji="1" lang="en-US" altLang="ja-JP" sz="1400" b="1" dirty="0" smtClean="0">
                        <a:solidFill>
                          <a:schemeClr val="accent6">
                            <a:lumMod val="60000"/>
                            <a:lumOff val="40000"/>
                          </a:schemeClr>
                        </a:solidFill>
                        <a:latin typeface="+mn-lt"/>
                      </a:endParaRPr>
                    </a:p>
                  </a:txBody>
                  <a:tcPr/>
                </a:tc>
                <a:tc>
                  <a:txBody>
                    <a:bodyPr/>
                    <a:lstStyle/>
                    <a:p>
                      <a:pPr algn="l"/>
                      <a:r>
                        <a:rPr kumimoji="1" lang="en-US" altLang="ja-JP" sz="1000" b="0" dirty="0" smtClean="0">
                          <a:solidFill>
                            <a:schemeClr val="accent6">
                              <a:lumMod val="50000"/>
                            </a:schemeClr>
                          </a:solidFill>
                          <a:latin typeface="+mn-lt"/>
                        </a:rPr>
                        <a:t>7,363          </a:t>
                      </a:r>
                    </a:p>
                    <a:p>
                      <a:pPr algn="r"/>
                      <a:r>
                        <a:rPr kumimoji="1" lang="en-US" altLang="ja-JP" sz="1000" b="0" dirty="0" smtClean="0">
                          <a:solidFill>
                            <a:schemeClr val="accent6">
                              <a:lumMod val="50000"/>
                            </a:schemeClr>
                          </a:solidFill>
                          <a:latin typeface="+mn-lt"/>
                        </a:rPr>
                        <a:t> ~  12,451</a:t>
                      </a:r>
                      <a:endParaRPr kumimoji="1" lang="ja-JP" altLang="en-US" sz="1000" b="0" dirty="0">
                        <a:solidFill>
                          <a:schemeClr val="accent6">
                            <a:lumMod val="50000"/>
                          </a:schemeClr>
                        </a:solidFill>
                        <a:latin typeface="+mn-lt"/>
                      </a:endParaRPr>
                    </a:p>
                  </a:txBody>
                  <a:tcPr/>
                </a:tc>
                <a:tc>
                  <a:txBody>
                    <a:bodyPr/>
                    <a:lstStyle/>
                    <a:p>
                      <a:pPr algn="ctr"/>
                      <a:r>
                        <a:rPr kumimoji="1" lang="en-US" altLang="ja-JP" sz="1200" b="0" dirty="0" smtClean="0">
                          <a:solidFill>
                            <a:schemeClr val="accent6">
                              <a:lumMod val="50000"/>
                            </a:schemeClr>
                          </a:solidFill>
                          <a:latin typeface="+mn-lt"/>
                        </a:rPr>
                        <a:t>A2</a:t>
                      </a:r>
                      <a:endParaRPr kumimoji="1" lang="ja-JP" altLang="en-US" sz="1200" b="0" dirty="0">
                        <a:solidFill>
                          <a:schemeClr val="accent6">
                            <a:lumMod val="50000"/>
                          </a:schemeClr>
                        </a:solidFill>
                        <a:latin typeface="+mn-lt"/>
                      </a:endParaRPr>
                    </a:p>
                  </a:txBody>
                  <a:tcPr/>
                </a:tc>
              </a:tr>
              <a:tr h="338960">
                <a:tc>
                  <a:txBody>
                    <a:bodyPr/>
                    <a:lstStyle/>
                    <a:p>
                      <a:r>
                        <a:rPr kumimoji="1" lang="en-US" altLang="ja-JP" sz="1200" b="0" baseline="0" dirty="0" smtClean="0">
                          <a:solidFill>
                            <a:srgbClr val="7F7F7F"/>
                          </a:solidFill>
                          <a:latin typeface="+mn-lt"/>
                        </a:rPr>
                        <a:t>Lab. Support</a:t>
                      </a:r>
                    </a:p>
                    <a:p>
                      <a:pPr marL="171450" indent="-171450">
                        <a:buFontTx/>
                        <a:buChar char="-"/>
                      </a:pPr>
                      <a:r>
                        <a:rPr kumimoji="1" lang="en-US" altLang="ja-JP" sz="1200" b="0" baseline="0" dirty="0" smtClean="0">
                          <a:solidFill>
                            <a:srgbClr val="7F7F7F"/>
                          </a:solidFill>
                          <a:latin typeface="+mn-lt"/>
                        </a:rPr>
                        <a:t>Safety, Computing, </a:t>
                      </a:r>
                      <a:r>
                        <a:rPr kumimoji="1" lang="en-US" altLang="ja-JP" sz="1200" b="0" baseline="0" dirty="0" err="1" smtClean="0">
                          <a:solidFill>
                            <a:srgbClr val="7F7F7F"/>
                          </a:solidFill>
                          <a:latin typeface="+mn-lt"/>
                        </a:rPr>
                        <a:t>etc</a:t>
                      </a:r>
                      <a:endParaRPr kumimoji="1" lang="en-US" altLang="ja-JP" sz="1200" b="0" baseline="0" dirty="0" smtClean="0">
                        <a:solidFill>
                          <a:srgbClr val="7F7F7F"/>
                        </a:solidFill>
                        <a:latin typeface="+mn-lt"/>
                      </a:endParaRPr>
                    </a:p>
                  </a:txBody>
                  <a:tcPr>
                    <a:solidFill>
                      <a:srgbClr val="CCFFCC"/>
                    </a:solidFill>
                  </a:tcPr>
                </a:tc>
                <a:tc>
                  <a:txBody>
                    <a:bodyPr/>
                    <a:lstStyle/>
                    <a:p>
                      <a:pPr algn="r"/>
                      <a:r>
                        <a:rPr kumimoji="1" lang="en-US" altLang="ja-JP" sz="1100" b="1" u="sng" dirty="0" smtClean="0">
                          <a:solidFill>
                            <a:srgbClr val="7F7F7F"/>
                          </a:solidFill>
                          <a:latin typeface="+mn-lt"/>
                        </a:rPr>
                        <a:t>TBD</a:t>
                      </a:r>
                      <a:endParaRPr kumimoji="1" lang="ja-JP" altLang="en-US" sz="1100" b="1" u="sng" dirty="0">
                        <a:solidFill>
                          <a:srgbClr val="7F7F7F"/>
                        </a:solidFill>
                        <a:latin typeface="+mn-lt"/>
                      </a:endParaRPr>
                    </a:p>
                  </a:txBody>
                  <a:tcPr/>
                </a:tc>
                <a:tc>
                  <a:txBody>
                    <a:bodyPr/>
                    <a:lstStyle/>
                    <a:p>
                      <a:pPr algn="r"/>
                      <a:endParaRPr kumimoji="1" lang="en-US" altLang="ja-JP" sz="1000" b="0" dirty="0" smtClean="0">
                        <a:solidFill>
                          <a:srgbClr val="7F7F7F"/>
                        </a:solidFill>
                        <a:latin typeface="+mn-lt"/>
                      </a:endParaRPr>
                    </a:p>
                  </a:txBody>
                  <a:tcPr/>
                </a:tc>
                <a:tc>
                  <a:txBody>
                    <a:bodyPr/>
                    <a:lstStyle/>
                    <a:p>
                      <a:pPr algn="r"/>
                      <a:endParaRPr kumimoji="1" lang="en-US" altLang="ja-JP" sz="1000" b="0" dirty="0" smtClean="0">
                        <a:solidFill>
                          <a:srgbClr val="7F7F7F"/>
                        </a:solidFill>
                        <a:latin typeface="+mn-lt"/>
                      </a:endParaRPr>
                    </a:p>
                  </a:txBody>
                  <a:tcPr/>
                </a:tc>
                <a:tc>
                  <a:txBody>
                    <a:bodyPr/>
                    <a:lstStyle/>
                    <a:p>
                      <a:pPr algn="ctr"/>
                      <a:r>
                        <a:rPr kumimoji="1" lang="en-US" altLang="ja-JP" sz="1200" b="0" u="sng" dirty="0" smtClean="0">
                          <a:solidFill>
                            <a:srgbClr val="7F7F7F"/>
                          </a:solidFill>
                          <a:latin typeface="+mn-lt"/>
                        </a:rPr>
                        <a:t>TBD</a:t>
                      </a:r>
                      <a:endParaRPr kumimoji="1" lang="ja-JP" altLang="en-US" sz="1200" b="0" u="sng" dirty="0">
                        <a:solidFill>
                          <a:srgbClr val="7F7F7F"/>
                        </a:solidFill>
                        <a:latin typeface="+mn-lt"/>
                      </a:endParaRPr>
                    </a:p>
                  </a:txBody>
                  <a:tcPr/>
                </a:tc>
                <a:tc>
                  <a:txBody>
                    <a:bodyPr/>
                    <a:lstStyle/>
                    <a:p>
                      <a:pPr algn="r"/>
                      <a:endParaRPr kumimoji="1" lang="ja-JP" altLang="en-US" sz="1200" b="1"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algn="r"/>
                      <a:endParaRPr kumimoji="1" lang="ja-JP" altLang="en-US" sz="1000" b="0" dirty="0">
                        <a:solidFill>
                          <a:srgbClr val="7F7F7F"/>
                        </a:solidFill>
                        <a:latin typeface="+mn-lt"/>
                      </a:endParaRPr>
                    </a:p>
                  </a:txBody>
                  <a:tcPr/>
                </a:tc>
                <a:tc>
                  <a:txBody>
                    <a:bodyPr/>
                    <a:lstStyle/>
                    <a:p>
                      <a:pPr algn="r"/>
                      <a:endParaRPr kumimoji="1" lang="ja-JP" altLang="en-US" sz="1000" b="0" dirty="0">
                        <a:solidFill>
                          <a:srgbClr val="7F7F7F"/>
                        </a:solidFill>
                        <a:latin typeface="+mn-lt"/>
                      </a:endParaRPr>
                    </a:p>
                  </a:txBody>
                  <a:tcPr/>
                </a:tc>
                <a:tc>
                  <a:txBody>
                    <a:bodyPr/>
                    <a:lstStyle/>
                    <a:p>
                      <a:pPr algn="r"/>
                      <a:r>
                        <a:rPr kumimoji="1" lang="en-US" altLang="ja-JP" sz="1400" b="1" dirty="0" smtClean="0">
                          <a:solidFill>
                            <a:srgbClr val="7F7F7F"/>
                          </a:solidFill>
                          <a:latin typeface="+mn-lt"/>
                        </a:rPr>
                        <a:t>TBD</a:t>
                      </a:r>
                      <a:endParaRPr kumimoji="1" lang="ja-JP" altLang="en-US" sz="1400" b="1" dirty="0">
                        <a:solidFill>
                          <a:srgbClr val="7F7F7F"/>
                        </a:solidFill>
                        <a:latin typeface="+mn-lt"/>
                      </a:endParaRPr>
                    </a:p>
                  </a:txBody>
                  <a:tcPr/>
                </a:tc>
                <a:tc>
                  <a:txBody>
                    <a:bodyPr/>
                    <a:lstStyle/>
                    <a:p>
                      <a:pPr algn="r"/>
                      <a:endParaRPr kumimoji="1" lang="ja-JP" altLang="en-US" sz="1000" b="0" dirty="0">
                        <a:solidFill>
                          <a:srgbClr val="7F7F7F"/>
                        </a:solidFill>
                        <a:latin typeface="+mn-lt"/>
                      </a:endParaRPr>
                    </a:p>
                  </a:txBody>
                  <a:tcPr/>
                </a:tc>
                <a:tc>
                  <a:txBody>
                    <a:bodyPr/>
                    <a:lstStyle/>
                    <a:p>
                      <a:pPr algn="ctr"/>
                      <a:r>
                        <a:rPr kumimoji="1" lang="en-US" altLang="ja-JP" sz="1200" b="0" dirty="0" smtClean="0">
                          <a:solidFill>
                            <a:srgbClr val="7F7F7F"/>
                          </a:solidFill>
                          <a:latin typeface="+mn-lt"/>
                        </a:rPr>
                        <a:t>A2</a:t>
                      </a:r>
                      <a:endParaRPr kumimoji="1" lang="ja-JP" altLang="en-US" sz="1200" b="0" dirty="0">
                        <a:solidFill>
                          <a:srgbClr val="7F7F7F"/>
                        </a:solidFill>
                        <a:latin typeface="+mn-lt"/>
                      </a:endParaRPr>
                    </a:p>
                  </a:txBody>
                  <a:tcPr/>
                </a:tc>
              </a:tr>
              <a:tr h="437295">
                <a:tc>
                  <a:txBody>
                    <a:bodyPr/>
                    <a:lstStyle/>
                    <a:p>
                      <a:r>
                        <a:rPr kumimoji="1" lang="en-US" altLang="ja-JP" sz="1200" b="1" dirty="0" smtClean="0">
                          <a:latin typeface="+mn-lt"/>
                        </a:rPr>
                        <a:t>Det.</a:t>
                      </a:r>
                      <a:r>
                        <a:rPr kumimoji="1" lang="en-US" altLang="ja-JP" sz="1200" b="1" baseline="0" dirty="0" smtClean="0">
                          <a:latin typeface="+mn-lt"/>
                        </a:rPr>
                        <a:t> </a:t>
                      </a:r>
                      <a:r>
                        <a:rPr kumimoji="1" lang="en-US" altLang="ja-JP" sz="1200" b="1" baseline="0" dirty="0" err="1" smtClean="0">
                          <a:latin typeface="+mn-lt"/>
                        </a:rPr>
                        <a:t>Constr</a:t>
                      </a:r>
                      <a:endParaRPr kumimoji="1" lang="en-US" altLang="ja-JP" sz="1200" b="1" baseline="0" dirty="0" smtClean="0">
                        <a:latin typeface="+mn-lt"/>
                      </a:endParaRPr>
                    </a:p>
                    <a:p>
                      <a:r>
                        <a:rPr kumimoji="1" lang="en-US" altLang="ja-JP" sz="1200" b="0" baseline="0" dirty="0" smtClean="0">
                          <a:latin typeface="+mn-lt"/>
                        </a:rPr>
                        <a:t>   (for 9 </a:t>
                      </a:r>
                      <a:r>
                        <a:rPr kumimoji="1" lang="en-US" altLang="ja-JP" sz="1200" b="0" baseline="0" dirty="0" err="1" smtClean="0">
                          <a:latin typeface="+mn-lt"/>
                        </a:rPr>
                        <a:t>yrs</a:t>
                      </a:r>
                      <a:r>
                        <a:rPr kumimoji="1" lang="en-US" altLang="ja-JP" sz="1200" b="0" baseline="0" dirty="0" smtClean="0">
                          <a:latin typeface="+mn-lt"/>
                        </a:rPr>
                        <a:t>)</a:t>
                      </a:r>
                      <a:endParaRPr kumimoji="1" lang="ja-JP" altLang="en-US" sz="1200" b="0" dirty="0">
                        <a:latin typeface="+mn-lt"/>
                      </a:endParaRPr>
                    </a:p>
                  </a:txBody>
                  <a:tcPr>
                    <a:solidFill>
                      <a:srgbClr val="CCFFCC"/>
                    </a:solidFill>
                  </a:tcPr>
                </a:tc>
                <a:tc>
                  <a:txBody>
                    <a:bodyPr/>
                    <a:lstStyle/>
                    <a:p>
                      <a:pPr algn="r"/>
                      <a:r>
                        <a:rPr kumimoji="1" lang="en-US" altLang="ja-JP" sz="1100" b="1" dirty="0" err="1" smtClean="0">
                          <a:solidFill>
                            <a:srgbClr val="008000"/>
                          </a:solidFill>
                          <a:latin typeface="+mn-lt"/>
                        </a:rPr>
                        <a:t>SiD</a:t>
                      </a:r>
                      <a:r>
                        <a:rPr kumimoji="1" lang="en-US" altLang="ja-JP" sz="1100" b="1" dirty="0" smtClean="0">
                          <a:solidFill>
                            <a:srgbClr val="008000"/>
                          </a:solidFill>
                          <a:latin typeface="+mn-lt"/>
                        </a:rPr>
                        <a:t>: </a:t>
                      </a:r>
                      <a:r>
                        <a:rPr kumimoji="1" lang="en-US" altLang="ja-JP" sz="1100" b="1" u="sng" dirty="0" smtClean="0">
                          <a:solidFill>
                            <a:srgbClr val="FF0000"/>
                          </a:solidFill>
                          <a:latin typeface="+mn-lt"/>
                        </a:rPr>
                        <a:t>315</a:t>
                      </a:r>
                    </a:p>
                    <a:p>
                      <a:pPr algn="r"/>
                      <a:r>
                        <a:rPr kumimoji="1" lang="en-US" altLang="ja-JP" sz="1100" b="1" u="sng" dirty="0" smtClean="0">
                          <a:solidFill>
                            <a:srgbClr val="E46C0A"/>
                          </a:solidFill>
                          <a:latin typeface="+mn-lt"/>
                        </a:rPr>
                        <a:t>(315 MILC)</a:t>
                      </a:r>
                    </a:p>
                    <a:p>
                      <a:pPr algn="r"/>
                      <a:r>
                        <a:rPr kumimoji="1" lang="en-US" altLang="ja-JP" sz="1100" b="1" dirty="0" smtClean="0">
                          <a:solidFill>
                            <a:srgbClr val="008000"/>
                          </a:solidFill>
                          <a:latin typeface="+mn-lt"/>
                        </a:rPr>
                        <a:t>ILD: </a:t>
                      </a:r>
                      <a:r>
                        <a:rPr kumimoji="1" lang="en-US" altLang="ja-JP" sz="1100" b="1" dirty="0" smtClean="0">
                          <a:solidFill>
                            <a:srgbClr val="FF0000"/>
                          </a:solidFill>
                          <a:latin typeface="+mn-lt"/>
                        </a:rPr>
                        <a:t>451</a:t>
                      </a:r>
                      <a:r>
                        <a:rPr kumimoji="1" lang="en-US" altLang="ja-JP" sz="1100" b="1" dirty="0" smtClean="0">
                          <a:solidFill>
                            <a:srgbClr val="008000"/>
                          </a:solidFill>
                          <a:latin typeface="+mn-lt"/>
                        </a:rPr>
                        <a:t> </a:t>
                      </a:r>
                    </a:p>
                    <a:p>
                      <a:pPr algn="r"/>
                      <a:r>
                        <a:rPr kumimoji="1" lang="en-US" altLang="ja-JP" sz="1100" b="1" u="sng" dirty="0" smtClean="0">
                          <a:solidFill>
                            <a:schemeClr val="accent6">
                              <a:lumMod val="75000"/>
                            </a:schemeClr>
                          </a:solidFill>
                          <a:latin typeface="+mn-lt"/>
                        </a:rPr>
                        <a:t>(392 MILC) </a:t>
                      </a:r>
                      <a:endParaRPr kumimoji="1" lang="ja-JP" altLang="en-US" sz="1100" b="1" u="sng" dirty="0">
                        <a:solidFill>
                          <a:schemeClr val="accent6">
                            <a:lumMod val="75000"/>
                          </a:schemeClr>
                        </a:solidFill>
                        <a:latin typeface="+mn-lt"/>
                      </a:endParaRPr>
                    </a:p>
                  </a:txBody>
                  <a:tcPr/>
                </a:tc>
                <a:tc>
                  <a:txBody>
                    <a:bodyPr/>
                    <a:lstStyle/>
                    <a:p>
                      <a:pPr algn="r"/>
                      <a:r>
                        <a:rPr kumimoji="1" lang="en-US" altLang="ja-JP" sz="1000" b="0" dirty="0" smtClean="0">
                          <a:solidFill>
                            <a:srgbClr val="558ED5"/>
                          </a:solidFill>
                          <a:latin typeface="+mn-lt"/>
                        </a:rPr>
                        <a:t>---</a:t>
                      </a:r>
                    </a:p>
                    <a:p>
                      <a:pPr algn="r"/>
                      <a:endParaRPr kumimoji="1" lang="en-US" altLang="ja-JP" sz="1000" b="0" dirty="0" smtClean="0">
                        <a:solidFill>
                          <a:srgbClr val="558ED5"/>
                        </a:solidFill>
                        <a:latin typeface="+mn-lt"/>
                      </a:endParaRPr>
                    </a:p>
                    <a:p>
                      <a:pPr algn="r"/>
                      <a:r>
                        <a:rPr kumimoji="1" lang="en-US" altLang="ja-JP" sz="1000" b="0" dirty="0" smtClean="0">
                          <a:solidFill>
                            <a:srgbClr val="558ED5"/>
                          </a:solidFill>
                          <a:latin typeface="+mn-lt"/>
                        </a:rPr>
                        <a:t>---</a:t>
                      </a:r>
                    </a:p>
                  </a:txBody>
                  <a:tcPr/>
                </a:tc>
                <a:tc>
                  <a:txBody>
                    <a:bodyPr/>
                    <a:lstStyle/>
                    <a:p>
                      <a:pPr algn="r"/>
                      <a:r>
                        <a:rPr kumimoji="1" lang="en-US" altLang="ja-JP" sz="1000" b="0" u="sng" dirty="0" smtClean="0">
                          <a:solidFill>
                            <a:srgbClr val="558ED5"/>
                          </a:solidFill>
                          <a:latin typeface="+mn-lt"/>
                        </a:rPr>
                        <a:t>+127</a:t>
                      </a:r>
                    </a:p>
                    <a:p>
                      <a:pPr algn="r"/>
                      <a:endParaRPr kumimoji="1" lang="en-US" altLang="ja-JP" sz="1000" b="0" u="sng" dirty="0" smtClean="0">
                        <a:solidFill>
                          <a:srgbClr val="558ED5"/>
                        </a:solidFill>
                        <a:latin typeface="+mn-lt"/>
                      </a:endParaRPr>
                    </a:p>
                    <a:p>
                      <a:pPr algn="r"/>
                      <a:r>
                        <a:rPr kumimoji="1" lang="en-US" altLang="ja-JP" sz="1000" b="0" dirty="0" smtClean="0">
                          <a:solidFill>
                            <a:srgbClr val="558ED5"/>
                          </a:solidFill>
                          <a:latin typeface="+mn-lt"/>
                        </a:rPr>
                        <a:t>(+/-48)</a:t>
                      </a:r>
                    </a:p>
                  </a:txBody>
                  <a:tcPr/>
                </a:tc>
                <a:tc>
                  <a:txBody>
                    <a:bodyPr/>
                    <a:lstStyle/>
                    <a:p>
                      <a:pPr algn="ctr"/>
                      <a:r>
                        <a:rPr kumimoji="1" lang="en-US" altLang="ja-JP" sz="1200" b="0" u="none" dirty="0" smtClean="0">
                          <a:solidFill>
                            <a:schemeClr val="tx1"/>
                          </a:solidFill>
                          <a:latin typeface="+mn-lt"/>
                        </a:rPr>
                        <a:t>---</a:t>
                      </a:r>
                      <a:endParaRPr kumimoji="1" lang="en-US" altLang="ja-JP" sz="1200" b="0" u="sng" dirty="0" smtClean="0">
                        <a:solidFill>
                          <a:schemeClr val="tx1"/>
                        </a:solidFill>
                        <a:latin typeface="+mn-lt"/>
                      </a:endParaRPr>
                    </a:p>
                    <a:p>
                      <a:pPr algn="ctr"/>
                      <a:endParaRPr kumimoji="1" lang="en-US" altLang="ja-JP" sz="1200" b="0" u="sng" dirty="0" smtClean="0">
                        <a:solidFill>
                          <a:schemeClr val="tx1"/>
                        </a:solidFill>
                        <a:latin typeface="+mn-lt"/>
                      </a:endParaRPr>
                    </a:p>
                    <a:p>
                      <a:pPr algn="ctr"/>
                      <a:r>
                        <a:rPr kumimoji="1" lang="en-US" altLang="ja-JP" sz="1200" b="0" u="none" dirty="0" smtClean="0">
                          <a:solidFill>
                            <a:schemeClr val="tx1"/>
                          </a:solidFill>
                          <a:latin typeface="+mn-lt"/>
                        </a:rPr>
                        <a:t>---</a:t>
                      </a:r>
                      <a:endParaRPr kumimoji="1" lang="ja-JP" altLang="en-US" sz="1200" b="0" u="sng" dirty="0">
                        <a:solidFill>
                          <a:schemeClr val="tx1"/>
                        </a:solidFill>
                        <a:latin typeface="+mn-lt"/>
                      </a:endParaRPr>
                    </a:p>
                  </a:txBody>
                  <a:tcPr/>
                </a:tc>
                <a:tc>
                  <a:txBody>
                    <a:bodyPr/>
                    <a:lstStyle/>
                    <a:p>
                      <a:pPr algn="r"/>
                      <a:r>
                        <a:rPr kumimoji="1" lang="en-US" altLang="ja-JP" sz="1200" b="1" dirty="0" smtClean="0">
                          <a:solidFill>
                            <a:srgbClr val="000000"/>
                          </a:solidFill>
                          <a:latin typeface="+mn-lt"/>
                        </a:rPr>
                        <a:t>748</a:t>
                      </a:r>
                    </a:p>
                    <a:p>
                      <a:pPr algn="r"/>
                      <a:endParaRPr kumimoji="1" lang="en-US" altLang="ja-JP" sz="1200" b="1" dirty="0" smtClean="0">
                        <a:solidFill>
                          <a:srgbClr val="000000"/>
                        </a:solidFill>
                        <a:latin typeface="+mn-lt"/>
                      </a:endParaRPr>
                    </a:p>
                    <a:p>
                      <a:pPr algn="r"/>
                      <a:r>
                        <a:rPr kumimoji="1" lang="en-US" altLang="ja-JP" sz="1200" b="1" dirty="0" smtClean="0">
                          <a:solidFill>
                            <a:srgbClr val="000000"/>
                          </a:solidFill>
                          <a:latin typeface="+mn-lt"/>
                        </a:rPr>
                        <a:t>1,400</a:t>
                      </a:r>
                      <a:endParaRPr kumimoji="1" lang="ja-JP" altLang="en-US" sz="1200" b="1" dirty="0">
                        <a:solidFill>
                          <a:srgbClr val="000000"/>
                        </a:solidFill>
                        <a:latin typeface="+mn-lt"/>
                      </a:endParaRPr>
                    </a:p>
                  </a:txBody>
                  <a:tcPr/>
                </a:tc>
                <a:tc>
                  <a:txBody>
                    <a:bodyPr/>
                    <a:lstStyle/>
                    <a:p>
                      <a:pPr algn="r"/>
                      <a:r>
                        <a:rPr kumimoji="1" lang="en-US" altLang="ja-JP" sz="1200" b="1" dirty="0" smtClean="0">
                          <a:solidFill>
                            <a:srgbClr val="000000"/>
                          </a:solidFill>
                          <a:latin typeface="+mn-lt"/>
                        </a:rPr>
                        <a:t>89</a:t>
                      </a:r>
                    </a:p>
                    <a:p>
                      <a:pPr algn="r"/>
                      <a:endParaRPr kumimoji="1" lang="en-US" altLang="ja-JP" sz="1200" b="1" dirty="0" smtClean="0">
                        <a:solidFill>
                          <a:srgbClr val="000000"/>
                        </a:solidFill>
                        <a:latin typeface="+mn-lt"/>
                      </a:endParaRPr>
                    </a:p>
                    <a:p>
                      <a:pPr algn="r"/>
                      <a:r>
                        <a:rPr kumimoji="1" lang="en-US" altLang="ja-JP" sz="1200" b="1" dirty="0" smtClean="0">
                          <a:solidFill>
                            <a:srgbClr val="000000"/>
                          </a:solidFill>
                          <a:latin typeface="+mn-lt"/>
                        </a:rPr>
                        <a:t>150</a:t>
                      </a:r>
                      <a:endParaRPr kumimoji="1" lang="ja-JP" altLang="en-US" sz="1200" b="1" dirty="0">
                        <a:solidFill>
                          <a:srgbClr val="000000"/>
                        </a:solidFill>
                        <a:latin typeface="+mn-lt"/>
                      </a:endParaRPr>
                    </a:p>
                  </a:txBody>
                  <a:tcPr/>
                </a:tc>
                <a:tc>
                  <a:txBody>
                    <a:bodyPr/>
                    <a:lstStyle/>
                    <a:p>
                      <a:pPr algn="r"/>
                      <a:r>
                        <a:rPr kumimoji="1" lang="en-US" altLang="ja-JP" sz="1000" b="0" dirty="0" smtClean="0">
                          <a:solidFill>
                            <a:srgbClr val="558ED5"/>
                          </a:solidFill>
                          <a:latin typeface="+mn-lt"/>
                        </a:rPr>
                        <a:t>---</a:t>
                      </a:r>
                    </a:p>
                    <a:p>
                      <a:pPr algn="r"/>
                      <a:r>
                        <a:rPr kumimoji="1" lang="en-US" altLang="ja-JP" sz="1000" b="0" dirty="0" smtClean="0">
                          <a:solidFill>
                            <a:srgbClr val="558ED5"/>
                          </a:solidFill>
                          <a:latin typeface="+mn-lt"/>
                        </a:rPr>
                        <a:t>---</a:t>
                      </a:r>
                      <a:endParaRPr kumimoji="1" lang="ja-JP" altLang="en-US" sz="1000" b="0" dirty="0">
                        <a:solidFill>
                          <a:srgbClr val="558ED5"/>
                        </a:solidFill>
                        <a:latin typeface="+mn-lt"/>
                      </a:endParaRPr>
                    </a:p>
                  </a:txBody>
                  <a:tcPr/>
                </a:tc>
                <a:tc>
                  <a:txBody>
                    <a:bodyPr/>
                    <a:lstStyle/>
                    <a:p>
                      <a:pPr algn="r"/>
                      <a:r>
                        <a:rPr kumimoji="1" lang="en-US" altLang="ja-JP" sz="1000" b="0" dirty="0" smtClean="0">
                          <a:solidFill>
                            <a:srgbClr val="558ED5"/>
                          </a:solidFill>
                          <a:latin typeface="+mn-lt"/>
                        </a:rPr>
                        <a:t>---</a:t>
                      </a:r>
                    </a:p>
                    <a:p>
                      <a:pPr algn="r"/>
                      <a:r>
                        <a:rPr kumimoji="1" lang="en-US" altLang="ja-JP" sz="1000" b="0" dirty="0" smtClean="0">
                          <a:solidFill>
                            <a:srgbClr val="558ED5"/>
                          </a:solidFill>
                          <a:latin typeface="+mn-lt"/>
                        </a:rPr>
                        <a:t>---</a:t>
                      </a:r>
                      <a:endParaRPr kumimoji="1" lang="ja-JP" altLang="en-US" sz="1000" b="0" dirty="0">
                        <a:solidFill>
                          <a:srgbClr val="558ED5"/>
                        </a:solidFill>
                        <a:latin typeface="+mn-lt"/>
                      </a:endParaRPr>
                    </a:p>
                  </a:txBody>
                  <a:tcPr/>
                </a:tc>
                <a:tc>
                  <a:txBody>
                    <a:bodyPr/>
                    <a:lstStyle/>
                    <a:p>
                      <a:pPr algn="r"/>
                      <a:r>
                        <a:rPr kumimoji="1" lang="en-US" altLang="ja-JP" sz="1400" b="1" dirty="0" smtClean="0">
                          <a:solidFill>
                            <a:srgbClr val="FF0000"/>
                          </a:solidFill>
                          <a:latin typeface="+mn-lt"/>
                        </a:rPr>
                        <a:t>404</a:t>
                      </a:r>
                    </a:p>
                    <a:p>
                      <a:pPr algn="r"/>
                      <a:endParaRPr kumimoji="1" lang="en-US" altLang="ja-JP" sz="1400" b="1" dirty="0" smtClean="0">
                        <a:solidFill>
                          <a:srgbClr val="000000"/>
                        </a:solidFill>
                        <a:latin typeface="+mn-lt"/>
                      </a:endParaRPr>
                    </a:p>
                    <a:p>
                      <a:pPr algn="r"/>
                      <a:r>
                        <a:rPr kumimoji="1" lang="en-US" altLang="ja-JP" sz="1400" b="1" dirty="0" smtClean="0">
                          <a:solidFill>
                            <a:srgbClr val="FF0000"/>
                          </a:solidFill>
                          <a:latin typeface="+mn-lt"/>
                        </a:rPr>
                        <a:t>601</a:t>
                      </a:r>
                      <a:endParaRPr kumimoji="1" lang="ja-JP" altLang="en-US" sz="1400" b="1" dirty="0">
                        <a:solidFill>
                          <a:srgbClr val="FF0000"/>
                        </a:solidFill>
                        <a:latin typeface="+mn-lt"/>
                      </a:endParaRPr>
                    </a:p>
                  </a:txBody>
                  <a:tcPr/>
                </a:tc>
                <a:tc>
                  <a:txBody>
                    <a:bodyPr/>
                    <a:lstStyle/>
                    <a:p>
                      <a:pPr algn="r"/>
                      <a:r>
                        <a:rPr kumimoji="1" lang="en-US" altLang="ja-JP" sz="1000" b="0" dirty="0" smtClean="0">
                          <a:solidFill>
                            <a:schemeClr val="accent6">
                              <a:lumMod val="50000"/>
                            </a:schemeClr>
                          </a:solidFill>
                          <a:latin typeface="+mn-lt"/>
                        </a:rPr>
                        <a:t>404~531</a:t>
                      </a:r>
                    </a:p>
                    <a:p>
                      <a:pPr algn="r"/>
                      <a:endParaRPr kumimoji="1" lang="en-US" altLang="ja-JP" sz="1000" b="0" dirty="0" smtClean="0">
                        <a:solidFill>
                          <a:schemeClr val="accent6">
                            <a:lumMod val="50000"/>
                          </a:schemeClr>
                        </a:solidFill>
                        <a:latin typeface="+mn-lt"/>
                      </a:endParaRPr>
                    </a:p>
                    <a:p>
                      <a:pPr algn="r"/>
                      <a:r>
                        <a:rPr kumimoji="1" lang="en-US" altLang="ja-JP" sz="1000" b="0" dirty="0" smtClean="0">
                          <a:solidFill>
                            <a:schemeClr val="accent6">
                              <a:lumMod val="50000"/>
                            </a:schemeClr>
                          </a:solidFill>
                          <a:latin typeface="+mn-lt"/>
                        </a:rPr>
                        <a:t>553~649</a:t>
                      </a:r>
                      <a:endParaRPr kumimoji="1" lang="ja-JP" altLang="en-US" sz="1000" b="0" dirty="0">
                        <a:solidFill>
                          <a:schemeClr val="accent6">
                            <a:lumMod val="50000"/>
                          </a:schemeClr>
                        </a:solidFill>
                        <a:latin typeface="+mn-lt"/>
                      </a:endParaRPr>
                    </a:p>
                  </a:txBody>
                  <a:tcPr/>
                </a:tc>
                <a:tc>
                  <a:txBody>
                    <a:bodyPr/>
                    <a:lstStyle/>
                    <a:p>
                      <a:pPr algn="ctr"/>
                      <a:r>
                        <a:rPr kumimoji="1" lang="en-US" altLang="ja-JP" sz="1200" b="0" dirty="0" smtClean="0">
                          <a:latin typeface="+mn-lt"/>
                        </a:rPr>
                        <a:t>A2</a:t>
                      </a:r>
                      <a:endParaRPr kumimoji="1" lang="ja-JP" altLang="en-US" sz="1200" b="0" dirty="0">
                        <a:latin typeface="+mn-lt"/>
                      </a:endParaRPr>
                    </a:p>
                  </a:txBody>
                  <a:tcPr/>
                </a:tc>
              </a:tr>
              <a:tr h="146522">
                <a:tc>
                  <a:txBody>
                    <a:bodyPr/>
                    <a:lstStyle/>
                    <a:p>
                      <a:r>
                        <a:rPr kumimoji="1" lang="en-US" altLang="ja-JP" sz="1000" b="1" dirty="0" smtClean="0">
                          <a:solidFill>
                            <a:srgbClr val="FFFFFF"/>
                          </a:solidFill>
                          <a:latin typeface="+mn-lt"/>
                        </a:rPr>
                        <a:t>Full Operation (per year)</a:t>
                      </a:r>
                      <a:endParaRPr kumimoji="1" lang="ja-JP" altLang="en-US" sz="1000" b="1" dirty="0">
                        <a:solidFill>
                          <a:srgbClr val="FFFFFF"/>
                        </a:solidFill>
                        <a:latin typeface="+mn-lt"/>
                      </a:endParaRPr>
                    </a:p>
                  </a:txBody>
                  <a:tcPr>
                    <a:solidFill>
                      <a:srgbClr val="8EB4E3"/>
                    </a:solidFill>
                  </a:tcPr>
                </a:tc>
                <a:tc>
                  <a:txBody>
                    <a:bodyPr/>
                    <a:lstStyle/>
                    <a:p>
                      <a:pPr algn="r"/>
                      <a:endParaRPr kumimoji="1" lang="ja-JP" altLang="en-US" sz="1100" b="1" dirty="0">
                        <a:latin typeface="+mn-lt"/>
                      </a:endParaRPr>
                    </a:p>
                  </a:txBody>
                  <a:tcPr>
                    <a:solidFill>
                      <a:srgbClr val="8EB4E3"/>
                    </a:solidFill>
                  </a:tcPr>
                </a:tc>
                <a:tc>
                  <a:txBody>
                    <a:bodyPr/>
                    <a:lstStyle/>
                    <a:p>
                      <a:pPr algn="r"/>
                      <a:endParaRPr kumimoji="1" lang="ja-JP" altLang="en-US" sz="1000" b="0" dirty="0">
                        <a:solidFill>
                          <a:srgbClr val="558ED5"/>
                        </a:solidFill>
                        <a:latin typeface="+mn-lt"/>
                      </a:endParaRPr>
                    </a:p>
                  </a:txBody>
                  <a:tcPr>
                    <a:solidFill>
                      <a:srgbClr val="8EB4E3"/>
                    </a:solidFill>
                  </a:tcPr>
                </a:tc>
                <a:tc>
                  <a:txBody>
                    <a:bodyPr/>
                    <a:lstStyle/>
                    <a:p>
                      <a:pPr algn="r"/>
                      <a:endParaRPr kumimoji="1" lang="ja-JP" altLang="en-US" sz="1000" b="0" dirty="0">
                        <a:solidFill>
                          <a:srgbClr val="558ED5"/>
                        </a:solidFill>
                        <a:latin typeface="+mn-lt"/>
                      </a:endParaRPr>
                    </a:p>
                  </a:txBody>
                  <a:tcPr>
                    <a:solidFill>
                      <a:srgbClr val="8EB4E3"/>
                    </a:solidFill>
                  </a:tcPr>
                </a:tc>
                <a:tc>
                  <a:txBody>
                    <a:bodyPr/>
                    <a:lstStyle/>
                    <a:p>
                      <a:pPr algn="ctr"/>
                      <a:endParaRPr kumimoji="1" lang="ja-JP" altLang="en-US" sz="1200" b="0" dirty="0">
                        <a:solidFill>
                          <a:schemeClr val="tx1"/>
                        </a:solidFill>
                        <a:latin typeface="+mn-lt"/>
                      </a:endParaRPr>
                    </a:p>
                  </a:txBody>
                  <a:tcPr>
                    <a:solidFill>
                      <a:srgbClr val="8EB4E3"/>
                    </a:solidFill>
                  </a:tcPr>
                </a:tc>
                <a:tc>
                  <a:txBody>
                    <a:bodyPr/>
                    <a:lstStyle/>
                    <a:p>
                      <a:pPr algn="r"/>
                      <a:endParaRPr kumimoji="1" lang="ja-JP" altLang="en-US" sz="1200" b="1" dirty="0">
                        <a:latin typeface="+mn-lt"/>
                      </a:endParaRPr>
                    </a:p>
                  </a:txBody>
                  <a:tcPr>
                    <a:solidFill>
                      <a:srgbClr val="8EB4E3"/>
                    </a:solidFill>
                  </a:tcPr>
                </a:tc>
                <a:tc>
                  <a:txBody>
                    <a:bodyPr/>
                    <a:lstStyle/>
                    <a:p>
                      <a:pPr algn="r"/>
                      <a:endParaRPr kumimoji="1" lang="ja-JP" altLang="en-US" sz="1200" b="1" dirty="0">
                        <a:latin typeface="+mn-lt"/>
                      </a:endParaRPr>
                    </a:p>
                  </a:txBody>
                  <a:tcPr>
                    <a:solidFill>
                      <a:srgbClr val="8EB4E3"/>
                    </a:solidFill>
                  </a:tcPr>
                </a:tc>
                <a:tc>
                  <a:txBody>
                    <a:bodyPr/>
                    <a:lstStyle/>
                    <a:p>
                      <a:pPr algn="r"/>
                      <a:endParaRPr kumimoji="1" lang="ja-JP" altLang="en-US" sz="1000" b="0" dirty="0">
                        <a:solidFill>
                          <a:srgbClr val="558ED5"/>
                        </a:solidFill>
                        <a:latin typeface="+mn-lt"/>
                      </a:endParaRPr>
                    </a:p>
                  </a:txBody>
                  <a:tcPr>
                    <a:solidFill>
                      <a:srgbClr val="8EB4E3"/>
                    </a:solidFill>
                  </a:tcPr>
                </a:tc>
                <a:tc>
                  <a:txBody>
                    <a:bodyPr/>
                    <a:lstStyle/>
                    <a:p>
                      <a:pPr algn="r"/>
                      <a:endParaRPr kumimoji="1" lang="ja-JP" altLang="en-US" sz="1000" b="0" dirty="0">
                        <a:solidFill>
                          <a:srgbClr val="558ED5"/>
                        </a:solidFill>
                        <a:latin typeface="+mn-lt"/>
                      </a:endParaRPr>
                    </a:p>
                  </a:txBody>
                  <a:tcPr>
                    <a:solidFill>
                      <a:srgbClr val="8EB4E3"/>
                    </a:solidFill>
                  </a:tcPr>
                </a:tc>
                <a:tc>
                  <a:txBody>
                    <a:bodyPr/>
                    <a:lstStyle/>
                    <a:p>
                      <a:pPr algn="r"/>
                      <a:endParaRPr kumimoji="1" lang="ja-JP" altLang="en-US" sz="1400" b="1" dirty="0">
                        <a:latin typeface="+mn-lt"/>
                      </a:endParaRPr>
                    </a:p>
                  </a:txBody>
                  <a:tcPr>
                    <a:solidFill>
                      <a:srgbClr val="8EB4E3"/>
                    </a:solidFill>
                  </a:tcPr>
                </a:tc>
                <a:tc>
                  <a:txBody>
                    <a:bodyPr/>
                    <a:lstStyle/>
                    <a:p>
                      <a:pPr algn="r"/>
                      <a:endParaRPr kumimoji="1" lang="ja-JP" altLang="en-US" sz="1000" b="0" dirty="0">
                        <a:latin typeface="+mn-lt"/>
                      </a:endParaRPr>
                    </a:p>
                  </a:txBody>
                  <a:tcPr>
                    <a:solidFill>
                      <a:srgbClr val="8EB4E3"/>
                    </a:solidFill>
                  </a:tcPr>
                </a:tc>
                <a:tc>
                  <a:txBody>
                    <a:bodyPr/>
                    <a:lstStyle/>
                    <a:p>
                      <a:pPr algn="ctr"/>
                      <a:endParaRPr kumimoji="1" lang="ja-JP" altLang="en-US" sz="1200" b="0" dirty="0">
                        <a:latin typeface="+mn-lt"/>
                      </a:endParaRPr>
                    </a:p>
                  </a:txBody>
                  <a:tcPr>
                    <a:solidFill>
                      <a:srgbClr val="8EB4E3"/>
                    </a:solidFill>
                  </a:tcPr>
                </a:tc>
              </a:tr>
              <a:tr h="277333">
                <a:tc>
                  <a:txBody>
                    <a:bodyPr/>
                    <a:lstStyle/>
                    <a:p>
                      <a:r>
                        <a:rPr kumimoji="1" lang="en-US" altLang="ja-JP" sz="1200" b="0" dirty="0" smtClean="0">
                          <a:solidFill>
                            <a:srgbClr val="000000"/>
                          </a:solidFill>
                          <a:latin typeface="+mn-lt"/>
                        </a:rPr>
                        <a:t>Acc. + CFS Operation</a:t>
                      </a:r>
                    </a:p>
                  </a:txBody>
                  <a:tcPr>
                    <a:solidFill>
                      <a:schemeClr val="accent6">
                        <a:lumMod val="40000"/>
                        <a:lumOff val="60000"/>
                      </a:schemeClr>
                    </a:solidFill>
                  </a:tcPr>
                </a:tc>
                <a:tc>
                  <a:txBody>
                    <a:bodyPr/>
                    <a:lstStyle/>
                    <a:p>
                      <a:pPr algn="r"/>
                      <a:r>
                        <a:rPr kumimoji="1" lang="en-US" altLang="ja-JP" sz="1100" b="1" u="sng" dirty="0" smtClean="0">
                          <a:solidFill>
                            <a:schemeClr val="tx1"/>
                          </a:solidFill>
                          <a:latin typeface="+mn-lt"/>
                        </a:rPr>
                        <a:t>390</a:t>
                      </a:r>
                    </a:p>
                    <a:p>
                      <a:pPr algn="r"/>
                      <a:r>
                        <a:rPr kumimoji="1" lang="en-US" altLang="ja-JP" sz="1100" b="1" u="sng" dirty="0" smtClean="0">
                          <a:solidFill>
                            <a:schemeClr val="tx1"/>
                          </a:solidFill>
                          <a:latin typeface="+mn-lt"/>
                        </a:rPr>
                        <a:t>(390 MILC)</a:t>
                      </a:r>
                      <a:r>
                        <a:rPr kumimoji="1" lang="en-US" altLang="ja-JP" sz="1100" b="1" dirty="0" smtClean="0">
                          <a:solidFill>
                            <a:schemeClr val="tx1"/>
                          </a:solidFill>
                          <a:latin typeface="+mn-lt"/>
                        </a:rPr>
                        <a:t> </a:t>
                      </a:r>
                      <a:endParaRPr kumimoji="1" lang="ja-JP" altLang="en-US" sz="1100" b="1" dirty="0">
                        <a:solidFill>
                          <a:schemeClr val="tx1"/>
                        </a:solidFill>
                        <a:latin typeface="+mn-lt"/>
                      </a:endParaRPr>
                    </a:p>
                  </a:txBody>
                  <a:tcPr/>
                </a:tc>
                <a:tc>
                  <a:txBody>
                    <a:bodyPr/>
                    <a:lstStyle/>
                    <a:p>
                      <a:pPr algn="r"/>
                      <a:r>
                        <a:rPr kumimoji="1" lang="en-US" altLang="ja-JP" sz="1000" b="0" dirty="0" smtClean="0">
                          <a:solidFill>
                            <a:srgbClr val="558ED5"/>
                          </a:solidFill>
                          <a:latin typeface="+mn-lt"/>
                        </a:rPr>
                        <a:t>40%</a:t>
                      </a:r>
                      <a:endParaRPr kumimoji="1" lang="ja-JP" altLang="en-US" sz="1000" b="0" dirty="0">
                        <a:solidFill>
                          <a:srgbClr val="558ED5"/>
                        </a:solidFill>
                        <a:latin typeface="+mn-lt"/>
                      </a:endParaRPr>
                    </a:p>
                  </a:txBody>
                  <a:tcPr/>
                </a:tc>
                <a:tc>
                  <a:txBody>
                    <a:bodyPr/>
                    <a:lstStyle/>
                    <a:p>
                      <a:pPr algn="r"/>
                      <a:r>
                        <a:rPr kumimoji="1" lang="en-US" altLang="ja-JP" sz="1000" b="0" dirty="0" smtClean="0">
                          <a:solidFill>
                            <a:srgbClr val="558ED5"/>
                          </a:solidFill>
                          <a:latin typeface="+mn-lt"/>
                        </a:rPr>
                        <a:t>156</a:t>
                      </a:r>
                      <a:endParaRPr kumimoji="1" lang="ja-JP" altLang="en-US" sz="1000" b="0" dirty="0">
                        <a:solidFill>
                          <a:srgbClr val="558ED5"/>
                        </a:solidFill>
                        <a:latin typeface="+mn-lt"/>
                      </a:endParaRPr>
                    </a:p>
                  </a:txBody>
                  <a:tcPr/>
                </a:tc>
                <a:tc>
                  <a:txBody>
                    <a:bodyPr/>
                    <a:lstStyle/>
                    <a:p>
                      <a:pPr algn="ctr"/>
                      <a:r>
                        <a:rPr kumimoji="1" lang="en-US" altLang="ja-JP" sz="1200" b="0" dirty="0" smtClean="0">
                          <a:solidFill>
                            <a:schemeClr val="tx1"/>
                          </a:solidFill>
                          <a:latin typeface="+mn-lt"/>
                        </a:rPr>
                        <a:t>---</a:t>
                      </a:r>
                    </a:p>
                  </a:txBody>
                  <a:tcPr/>
                </a:tc>
                <a:tc>
                  <a:txBody>
                    <a:bodyPr/>
                    <a:lstStyle/>
                    <a:p>
                      <a:pPr algn="r"/>
                      <a:r>
                        <a:rPr kumimoji="1" lang="en-US" altLang="ja-JP" sz="1200" b="1" u="sng" dirty="0" smtClean="0">
                          <a:solidFill>
                            <a:srgbClr val="000000"/>
                          </a:solidFill>
                          <a:latin typeface="+mn-lt"/>
                        </a:rPr>
                        <a:t>850</a:t>
                      </a:r>
                      <a:endParaRPr kumimoji="1" lang="ja-JP" altLang="en-US" sz="1200" b="1" u="sng" dirty="0">
                        <a:solidFill>
                          <a:srgbClr val="000000"/>
                        </a:solidFill>
                        <a:latin typeface="+mn-lt"/>
                      </a:endParaRPr>
                    </a:p>
                  </a:txBody>
                  <a:tcPr/>
                </a:tc>
                <a:tc>
                  <a:txBody>
                    <a:bodyPr/>
                    <a:lstStyle/>
                    <a:p>
                      <a:pPr algn="r"/>
                      <a:r>
                        <a:rPr kumimoji="1" lang="en-US" altLang="ja-JP" sz="1200" b="1" dirty="0" smtClean="0">
                          <a:solidFill>
                            <a:srgbClr val="000000"/>
                          </a:solidFill>
                          <a:latin typeface="+mn-lt"/>
                        </a:rPr>
                        <a:t>101</a:t>
                      </a:r>
                      <a:endParaRPr kumimoji="1" lang="ja-JP" altLang="en-US" sz="1200" b="1" dirty="0">
                        <a:solidFill>
                          <a:srgbClr val="000000"/>
                        </a:solidFill>
                        <a:latin typeface="+mn-lt"/>
                      </a:endParaRPr>
                    </a:p>
                  </a:txBody>
                  <a:tcPr/>
                </a:tc>
                <a:tc>
                  <a:txBody>
                    <a:bodyPr/>
                    <a:lstStyle/>
                    <a:p>
                      <a:pPr algn="r"/>
                      <a:r>
                        <a:rPr kumimoji="1" lang="en-US" altLang="ja-JP" sz="1000" b="0" dirty="0" smtClean="0">
                          <a:solidFill>
                            <a:srgbClr val="558ED5"/>
                          </a:solidFill>
                          <a:latin typeface="+mn-lt"/>
                        </a:rPr>
                        <a:t>25%</a:t>
                      </a:r>
                    </a:p>
                  </a:txBody>
                  <a:tcPr/>
                </a:tc>
                <a:tc>
                  <a:txBody>
                    <a:bodyPr/>
                    <a:lstStyle/>
                    <a:p>
                      <a:pPr algn="r"/>
                      <a:r>
                        <a:rPr kumimoji="1" lang="en-US" altLang="ja-JP" sz="1000" b="0" dirty="0" smtClean="0">
                          <a:solidFill>
                            <a:srgbClr val="558ED5"/>
                          </a:solidFill>
                          <a:latin typeface="+mn-lt"/>
                        </a:rPr>
                        <a:t>25 </a:t>
                      </a:r>
                      <a:endParaRPr kumimoji="1" lang="ja-JP" altLang="en-US" sz="1000" b="0" dirty="0">
                        <a:solidFill>
                          <a:srgbClr val="558ED5"/>
                        </a:solidFill>
                        <a:latin typeface="+mn-lt"/>
                      </a:endParaRPr>
                    </a:p>
                  </a:txBody>
                  <a:tcPr/>
                </a:tc>
                <a:tc>
                  <a:txBody>
                    <a:bodyPr/>
                    <a:lstStyle/>
                    <a:p>
                      <a:pPr algn="r"/>
                      <a:r>
                        <a:rPr kumimoji="1" lang="en-US" altLang="ja-JP" sz="1400" b="1" dirty="0" smtClean="0">
                          <a:solidFill>
                            <a:srgbClr val="000000"/>
                          </a:solidFill>
                          <a:latin typeface="+mn-lt"/>
                        </a:rPr>
                        <a:t>491</a:t>
                      </a:r>
                      <a:endParaRPr kumimoji="1" lang="ja-JP" altLang="en-US" sz="1400" b="1" dirty="0">
                        <a:solidFill>
                          <a:srgbClr val="000000"/>
                        </a:solidFill>
                        <a:latin typeface="+mn-lt"/>
                      </a:endParaRPr>
                    </a:p>
                  </a:txBody>
                  <a:tcPr/>
                </a:tc>
                <a:tc>
                  <a:txBody>
                    <a:bodyPr/>
                    <a:lstStyle/>
                    <a:p>
                      <a:pPr algn="r"/>
                      <a:r>
                        <a:rPr kumimoji="1" lang="en-US" altLang="ja-JP" sz="1000" b="0" dirty="0" smtClean="0">
                          <a:solidFill>
                            <a:schemeClr val="bg1">
                              <a:lumMod val="50000"/>
                            </a:schemeClr>
                          </a:solidFill>
                          <a:latin typeface="+mn-lt"/>
                        </a:rPr>
                        <a:t>TBD</a:t>
                      </a:r>
                      <a:endParaRPr kumimoji="1" lang="ja-JP" altLang="en-US" sz="1000" b="0" dirty="0">
                        <a:solidFill>
                          <a:schemeClr val="bg1">
                            <a:lumMod val="50000"/>
                          </a:schemeClr>
                        </a:solidFill>
                        <a:latin typeface="+mn-lt"/>
                      </a:endParaRPr>
                    </a:p>
                  </a:txBody>
                  <a:tcPr/>
                </a:tc>
                <a:tc>
                  <a:txBody>
                    <a:bodyPr/>
                    <a:lstStyle/>
                    <a:p>
                      <a:pPr algn="ctr"/>
                      <a:r>
                        <a:rPr kumimoji="1" lang="en-US" altLang="ja-JP" sz="1200" b="0" dirty="0" smtClean="0">
                          <a:solidFill>
                            <a:schemeClr val="bg1">
                              <a:lumMod val="50000"/>
                            </a:schemeClr>
                          </a:solidFill>
                          <a:latin typeface="+mn-lt"/>
                        </a:rPr>
                        <a:t>A3</a:t>
                      </a:r>
                      <a:endParaRPr kumimoji="1" lang="ja-JP" altLang="en-US" sz="1200" b="0" dirty="0">
                        <a:solidFill>
                          <a:schemeClr val="bg1">
                            <a:lumMod val="50000"/>
                          </a:schemeClr>
                        </a:solidFill>
                        <a:latin typeface="+mn-lt"/>
                      </a:endParaRPr>
                    </a:p>
                  </a:txBody>
                  <a:tcPr/>
                </a:tc>
              </a:tr>
              <a:tr h="230319">
                <a:tc>
                  <a:txBody>
                    <a:bodyPr/>
                    <a:lstStyle/>
                    <a:p>
                      <a:r>
                        <a:rPr kumimoji="1" lang="en-US" altLang="ja-JP" sz="1200" b="0" baseline="0" dirty="0" smtClean="0">
                          <a:solidFill>
                            <a:srgbClr val="A6A6A6"/>
                          </a:solidFill>
                          <a:latin typeface="+mn-lt"/>
                        </a:rPr>
                        <a:t>Lab.  Support</a:t>
                      </a:r>
                    </a:p>
                  </a:txBody>
                  <a:tcPr>
                    <a:solidFill>
                      <a:schemeClr val="accent6">
                        <a:lumMod val="40000"/>
                        <a:lumOff val="60000"/>
                      </a:schemeClr>
                    </a:solidFill>
                  </a:tcPr>
                </a:tc>
                <a:tc>
                  <a:txBody>
                    <a:bodyPr/>
                    <a:lstStyle/>
                    <a:p>
                      <a:pPr algn="r"/>
                      <a:r>
                        <a:rPr kumimoji="1" lang="en-US" altLang="ja-JP" sz="1100" b="1" dirty="0" smtClean="0">
                          <a:solidFill>
                            <a:srgbClr val="7F7F7F"/>
                          </a:solidFill>
                          <a:latin typeface="+mn-lt"/>
                        </a:rPr>
                        <a:t>TBD</a:t>
                      </a:r>
                      <a:endParaRPr kumimoji="1" lang="ja-JP" altLang="en-US" sz="1100" b="1" dirty="0">
                        <a:solidFill>
                          <a:srgbClr val="7F7F7F"/>
                        </a:solidFill>
                        <a:latin typeface="+mn-lt"/>
                      </a:endParaRPr>
                    </a:p>
                  </a:txBody>
                  <a:tcPr/>
                </a:tc>
                <a:tc>
                  <a:txBody>
                    <a:bodyPr/>
                    <a:lstStyle/>
                    <a:p>
                      <a:pPr algn="r"/>
                      <a:r>
                        <a:rPr kumimoji="1" lang="en-US" altLang="ja-JP" sz="1000" b="0" dirty="0" smtClean="0">
                          <a:solidFill>
                            <a:srgbClr val="7F7F7F"/>
                          </a:solidFill>
                          <a:latin typeface="+mn-lt"/>
                        </a:rPr>
                        <a:t>---</a:t>
                      </a:r>
                      <a:endParaRPr kumimoji="1" lang="ja-JP" altLang="en-US" sz="1000" b="0" dirty="0">
                        <a:solidFill>
                          <a:srgbClr val="7F7F7F"/>
                        </a:solidFill>
                        <a:latin typeface="+mn-lt"/>
                      </a:endParaRPr>
                    </a:p>
                  </a:txBody>
                  <a:tcPr/>
                </a:tc>
                <a:tc>
                  <a:txBody>
                    <a:bodyPr/>
                    <a:lstStyle/>
                    <a:p>
                      <a:pPr algn="r"/>
                      <a:r>
                        <a:rPr kumimoji="1" lang="en-US" altLang="ja-JP" sz="1000" b="0" dirty="0" smtClean="0">
                          <a:solidFill>
                            <a:srgbClr val="7F7F7F"/>
                          </a:solidFill>
                          <a:latin typeface="+mn-lt"/>
                        </a:rPr>
                        <a:t>---</a:t>
                      </a:r>
                      <a:endParaRPr kumimoji="1" lang="ja-JP" altLang="en-US" sz="1000" b="0" dirty="0">
                        <a:solidFill>
                          <a:srgbClr val="7F7F7F"/>
                        </a:solidFill>
                        <a:latin typeface="+mn-lt"/>
                      </a:endParaRPr>
                    </a:p>
                  </a:txBody>
                  <a:tcPr/>
                </a:tc>
                <a:tc>
                  <a:txBody>
                    <a:bodyPr/>
                    <a:lstStyle/>
                    <a:p>
                      <a:pPr algn="ctr"/>
                      <a:r>
                        <a:rPr kumimoji="1" lang="en-US" altLang="ja-JP" sz="1200" b="0" dirty="0" smtClean="0">
                          <a:solidFill>
                            <a:srgbClr val="7F7F7F"/>
                          </a:solidFill>
                          <a:latin typeface="+mn-lt"/>
                        </a:rPr>
                        <a:t>  ---</a:t>
                      </a:r>
                      <a:endParaRPr kumimoji="1" lang="ja-JP" altLang="en-US" sz="1200" b="0"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a:t>
                      </a:r>
                      <a:endParaRPr kumimoji="1" lang="ja-JP" altLang="en-US" sz="1200" b="1" dirty="0">
                        <a:solidFill>
                          <a:srgbClr val="7F7F7F"/>
                        </a:solidFill>
                        <a:latin typeface="+mn-lt"/>
                      </a:endParaRPr>
                    </a:p>
                  </a:txBody>
                  <a:tcPr/>
                </a:tc>
                <a:tc>
                  <a:txBody>
                    <a:bodyPr/>
                    <a:lstStyle/>
                    <a:p>
                      <a:pPr algn="r"/>
                      <a:r>
                        <a:rPr kumimoji="1" lang="en-US" altLang="ja-JP" sz="1000" b="0" dirty="0" smtClean="0">
                          <a:solidFill>
                            <a:srgbClr val="7F7F7F"/>
                          </a:solidFill>
                          <a:latin typeface="+mn-lt"/>
                        </a:rPr>
                        <a:t>---</a:t>
                      </a:r>
                      <a:endParaRPr kumimoji="1" lang="ja-JP" altLang="en-US" sz="1000" b="0" dirty="0">
                        <a:solidFill>
                          <a:srgbClr val="7F7F7F"/>
                        </a:solidFill>
                        <a:latin typeface="+mn-lt"/>
                      </a:endParaRPr>
                    </a:p>
                  </a:txBody>
                  <a:tcPr/>
                </a:tc>
                <a:tc>
                  <a:txBody>
                    <a:bodyPr/>
                    <a:lstStyle/>
                    <a:p>
                      <a:pPr algn="r"/>
                      <a:r>
                        <a:rPr kumimoji="1" lang="en-US" altLang="ja-JP" sz="1000" b="0" dirty="0" smtClean="0">
                          <a:solidFill>
                            <a:srgbClr val="7F7F7F"/>
                          </a:solidFill>
                          <a:latin typeface="+mn-lt"/>
                        </a:rPr>
                        <a:t>---</a:t>
                      </a:r>
                      <a:endParaRPr kumimoji="1" lang="ja-JP" altLang="en-US" sz="1000" b="0" dirty="0">
                        <a:solidFill>
                          <a:srgbClr val="7F7F7F"/>
                        </a:solidFill>
                        <a:latin typeface="+mn-lt"/>
                      </a:endParaRPr>
                    </a:p>
                  </a:txBody>
                  <a:tcPr/>
                </a:tc>
                <a:tc>
                  <a:txBody>
                    <a:bodyPr/>
                    <a:lstStyle/>
                    <a:p>
                      <a:pPr algn="r"/>
                      <a:r>
                        <a:rPr kumimoji="1" lang="en-US" altLang="ja-JP" sz="1400" b="1" dirty="0" smtClean="0">
                          <a:solidFill>
                            <a:srgbClr val="7F7F7F"/>
                          </a:solidFill>
                          <a:latin typeface="+mn-lt"/>
                        </a:rPr>
                        <a:t>TBD</a:t>
                      </a:r>
                      <a:endParaRPr kumimoji="1" lang="ja-JP" altLang="en-US" sz="1400" b="1" dirty="0">
                        <a:solidFill>
                          <a:srgbClr val="7F7F7F"/>
                        </a:solidFill>
                        <a:latin typeface="+mn-lt"/>
                      </a:endParaRPr>
                    </a:p>
                  </a:txBody>
                  <a:tcPr/>
                </a:tc>
                <a:tc>
                  <a:txBody>
                    <a:bodyPr/>
                    <a:lstStyle/>
                    <a:p>
                      <a:pPr algn="r"/>
                      <a:r>
                        <a:rPr kumimoji="1" lang="en-US" altLang="ja-JP" sz="1000" b="0" dirty="0" smtClean="0">
                          <a:solidFill>
                            <a:srgbClr val="7F7F7F"/>
                          </a:solidFill>
                          <a:latin typeface="+mn-lt"/>
                        </a:rPr>
                        <a:t>TBD</a:t>
                      </a:r>
                      <a:endParaRPr kumimoji="1" lang="ja-JP" altLang="en-US" sz="1000" b="0" dirty="0">
                        <a:solidFill>
                          <a:srgbClr val="7F7F7F"/>
                        </a:solidFill>
                        <a:latin typeface="+mn-lt"/>
                      </a:endParaRPr>
                    </a:p>
                  </a:txBody>
                  <a:tcPr/>
                </a:tc>
                <a:tc>
                  <a:txBody>
                    <a:bodyPr/>
                    <a:lstStyle/>
                    <a:p>
                      <a:pPr algn="ctr"/>
                      <a:r>
                        <a:rPr kumimoji="1" lang="en-US" altLang="ja-JP" sz="1200" b="0" dirty="0" smtClean="0">
                          <a:solidFill>
                            <a:srgbClr val="7F7F7F"/>
                          </a:solidFill>
                          <a:latin typeface="+mn-lt"/>
                        </a:rPr>
                        <a:t>A3</a:t>
                      </a:r>
                      <a:endParaRPr kumimoji="1" lang="ja-JP" altLang="en-US" sz="1200" b="0" dirty="0">
                        <a:solidFill>
                          <a:srgbClr val="7F7F7F"/>
                        </a:solidFill>
                        <a:latin typeface="+mn-lt"/>
                      </a:endParaRPr>
                    </a:p>
                  </a:txBody>
                  <a:tcPr/>
                </a:tc>
              </a:tr>
              <a:tr h="130063">
                <a:tc>
                  <a:txBody>
                    <a:bodyPr/>
                    <a:lstStyle/>
                    <a:p>
                      <a:r>
                        <a:rPr kumimoji="1" lang="en-US" altLang="ja-JP" sz="1200" b="0" baseline="0" dirty="0" smtClean="0">
                          <a:solidFill>
                            <a:srgbClr val="000000"/>
                          </a:solidFill>
                          <a:latin typeface="+mn-lt"/>
                        </a:rPr>
                        <a:t>Det. Operation </a:t>
                      </a:r>
                    </a:p>
                  </a:txBody>
                  <a:tcPr>
                    <a:solidFill>
                      <a:schemeClr val="accent6">
                        <a:lumMod val="40000"/>
                        <a:lumOff val="60000"/>
                      </a:schemeClr>
                    </a:solidFill>
                  </a:tcPr>
                </a:tc>
                <a:tc>
                  <a:txBody>
                    <a:bodyPr/>
                    <a:lstStyle/>
                    <a:p>
                      <a:pPr algn="r"/>
                      <a:r>
                        <a:rPr kumimoji="1" lang="en-US" altLang="ja-JP" sz="1100" b="1" dirty="0" smtClean="0">
                          <a:solidFill>
                            <a:srgbClr val="7F7F7F"/>
                          </a:solidFill>
                          <a:latin typeface="+mn-lt"/>
                        </a:rPr>
                        <a:t>TBD</a:t>
                      </a:r>
                      <a:endParaRPr kumimoji="1" lang="ja-JP" altLang="en-US" sz="1100" b="1" dirty="0">
                        <a:solidFill>
                          <a:srgbClr val="7F7F7F"/>
                        </a:solidFill>
                        <a:latin typeface="+mn-lt"/>
                      </a:endParaRPr>
                    </a:p>
                  </a:txBody>
                  <a:tcPr/>
                </a:tc>
                <a:tc>
                  <a:txBody>
                    <a:bodyPr/>
                    <a:lstStyle/>
                    <a:p>
                      <a:pPr algn="r"/>
                      <a:endParaRPr kumimoji="1" lang="ja-JP" altLang="en-US" sz="1000" b="0" dirty="0">
                        <a:solidFill>
                          <a:srgbClr val="7F7F7F"/>
                        </a:solidFill>
                        <a:latin typeface="+mn-lt"/>
                      </a:endParaRPr>
                    </a:p>
                  </a:txBody>
                  <a:tcPr/>
                </a:tc>
                <a:tc>
                  <a:txBody>
                    <a:bodyPr/>
                    <a:lstStyle/>
                    <a:p>
                      <a:pPr algn="r"/>
                      <a:endParaRPr kumimoji="1" lang="ja-JP" altLang="en-US" sz="1000" b="0" dirty="0">
                        <a:solidFill>
                          <a:srgbClr val="7F7F7F"/>
                        </a:solidFill>
                        <a:latin typeface="+mn-lt"/>
                      </a:endParaRPr>
                    </a:p>
                  </a:txBody>
                  <a:tcPr/>
                </a:tc>
                <a:tc>
                  <a:txBody>
                    <a:bodyPr/>
                    <a:lstStyle/>
                    <a:p>
                      <a:pPr algn="ctr"/>
                      <a:r>
                        <a:rPr kumimoji="1" lang="en-US" altLang="ja-JP" sz="1200" b="0" dirty="0" smtClean="0">
                          <a:solidFill>
                            <a:srgbClr val="7F7F7F"/>
                          </a:solidFill>
                          <a:latin typeface="+mn-lt"/>
                        </a:rPr>
                        <a:t>---</a:t>
                      </a:r>
                      <a:endParaRPr kumimoji="1" lang="ja-JP" altLang="en-US" sz="1200" b="0"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a:t>
                      </a:r>
                      <a:endParaRPr kumimoji="1" lang="ja-JP" altLang="en-US" sz="1200" b="1" dirty="0">
                        <a:solidFill>
                          <a:srgbClr val="7F7F7F"/>
                        </a:solidFill>
                        <a:latin typeface="+mn-lt"/>
                      </a:endParaRPr>
                    </a:p>
                  </a:txBody>
                  <a:tcPr/>
                </a:tc>
                <a:tc>
                  <a:txBody>
                    <a:bodyPr/>
                    <a:lstStyle/>
                    <a:p>
                      <a:pPr algn="r"/>
                      <a:endParaRPr kumimoji="1" lang="ja-JP" altLang="en-US" sz="1000" b="0" dirty="0">
                        <a:solidFill>
                          <a:srgbClr val="7F7F7F"/>
                        </a:solidFill>
                        <a:latin typeface="+mn-lt"/>
                      </a:endParaRPr>
                    </a:p>
                  </a:txBody>
                  <a:tcPr/>
                </a:tc>
                <a:tc>
                  <a:txBody>
                    <a:bodyPr/>
                    <a:lstStyle/>
                    <a:p>
                      <a:pPr algn="r"/>
                      <a:endParaRPr kumimoji="1" lang="ja-JP" altLang="en-US" sz="1000" b="0" dirty="0">
                        <a:solidFill>
                          <a:srgbClr val="7F7F7F"/>
                        </a:solidFill>
                        <a:latin typeface="+mn-lt"/>
                      </a:endParaRPr>
                    </a:p>
                  </a:txBody>
                  <a:tcPr/>
                </a:tc>
                <a:tc>
                  <a:txBody>
                    <a:bodyPr/>
                    <a:lstStyle/>
                    <a:p>
                      <a:pPr algn="r"/>
                      <a:r>
                        <a:rPr kumimoji="1" lang="en-US" altLang="ja-JP" sz="1400" b="1" dirty="0" smtClean="0">
                          <a:solidFill>
                            <a:srgbClr val="7F7F7F"/>
                          </a:solidFill>
                          <a:latin typeface="+mn-lt"/>
                        </a:rPr>
                        <a:t>TBD</a:t>
                      </a:r>
                      <a:endParaRPr kumimoji="1" lang="ja-JP" altLang="en-US" sz="1400" b="1" dirty="0">
                        <a:solidFill>
                          <a:srgbClr val="7F7F7F"/>
                        </a:solidFill>
                        <a:latin typeface="+mn-lt"/>
                      </a:endParaRPr>
                    </a:p>
                  </a:txBody>
                  <a:tcPr/>
                </a:tc>
                <a:tc>
                  <a:txBody>
                    <a:bodyPr/>
                    <a:lstStyle/>
                    <a:p>
                      <a:pPr algn="r"/>
                      <a:endParaRPr kumimoji="1" lang="ja-JP" altLang="en-US" sz="1000" b="0" dirty="0">
                        <a:solidFill>
                          <a:srgbClr val="7F7F7F"/>
                        </a:solidFill>
                        <a:latin typeface="+mn-lt"/>
                      </a:endParaRPr>
                    </a:p>
                  </a:txBody>
                  <a:tcPr/>
                </a:tc>
                <a:tc>
                  <a:txBody>
                    <a:bodyPr/>
                    <a:lstStyle/>
                    <a:p>
                      <a:pPr algn="ctr"/>
                      <a:r>
                        <a:rPr kumimoji="1" lang="en-US" altLang="ja-JP" sz="1200" b="0" dirty="0" smtClean="0">
                          <a:solidFill>
                            <a:srgbClr val="7F7F7F"/>
                          </a:solidFill>
                          <a:latin typeface="+mn-lt"/>
                        </a:rPr>
                        <a:t>A3</a:t>
                      </a:r>
                      <a:endParaRPr kumimoji="1" lang="ja-JP" altLang="en-US" sz="1200" b="0" dirty="0">
                        <a:solidFill>
                          <a:srgbClr val="7F7F7F"/>
                        </a:solidFill>
                        <a:latin typeface="+mn-lt"/>
                      </a:endParaRPr>
                    </a:p>
                  </a:txBody>
                  <a:tcPr/>
                </a:tc>
              </a:tr>
            </a:tbl>
          </a:graphicData>
        </a:graphic>
      </p:graphicFrame>
      <p:sp>
        <p:nvSpPr>
          <p:cNvPr id="3" name="日付プレースホルダー 2"/>
          <p:cNvSpPr>
            <a:spLocks noGrp="1"/>
          </p:cNvSpPr>
          <p:nvPr>
            <p:ph type="dt" sz="half" idx="10"/>
          </p:nvPr>
        </p:nvSpPr>
        <p:spPr>
          <a:xfrm>
            <a:off x="457200" y="6468114"/>
            <a:ext cx="2133600" cy="365125"/>
          </a:xfrm>
        </p:spPr>
        <p:txBody>
          <a:bodyPr/>
          <a:lstStyle/>
          <a:p>
            <a:r>
              <a:rPr lang="en-US" altLang="ja-JP" smtClean="0">
                <a:solidFill>
                  <a:prstClr val="black">
                    <a:tint val="75000"/>
                  </a:prstClr>
                </a:solidFill>
                <a:latin typeface="Calibri"/>
                <a:ea typeface="ＭＳ Ｐゴシック"/>
              </a:rPr>
              <a:t>2015/01/03</a:t>
            </a:r>
            <a:endParaRPr lang="ja-JP" altLang="en-US" dirty="0">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a:xfrm>
            <a:off x="3124200" y="6488434"/>
            <a:ext cx="2895600" cy="365125"/>
          </a:xfrm>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a:xfrm>
            <a:off x="6553200" y="6488434"/>
            <a:ext cx="2133600" cy="365125"/>
          </a:xfrm>
        </p:spPr>
        <p:txBody>
          <a:bodyPr/>
          <a:lstStyle/>
          <a:p>
            <a:fld id="{690BD53D-0F42-B742-A897-5EF936631EAF}" type="slidenum">
              <a:rPr lang="ja-JP" altLang="en-US" smtClean="0">
                <a:solidFill>
                  <a:prstClr val="black">
                    <a:tint val="75000"/>
                  </a:prstClr>
                </a:solidFill>
                <a:latin typeface="Calibri"/>
                <a:ea typeface="ＭＳ Ｐゴシック"/>
              </a:rPr>
              <a:pPr/>
              <a:t>24</a:t>
            </a:fld>
            <a:endParaRPr lang="ja-JP" altLang="en-US" dirty="0">
              <a:solidFill>
                <a:prstClr val="black">
                  <a:tint val="75000"/>
                </a:prstClr>
              </a:solidFill>
              <a:latin typeface="Calibri"/>
              <a:ea typeface="ＭＳ Ｐゴシック"/>
            </a:endParaRPr>
          </a:p>
        </p:txBody>
      </p:sp>
      <p:sp>
        <p:nvSpPr>
          <p:cNvPr id="6" name="正方形/長方形 5"/>
          <p:cNvSpPr/>
          <p:nvPr/>
        </p:nvSpPr>
        <p:spPr>
          <a:xfrm>
            <a:off x="4001033" y="714412"/>
            <a:ext cx="1870791" cy="5791199"/>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588216" y="1133328"/>
            <a:ext cx="792013" cy="5372283"/>
          </a:xfrm>
          <a:prstGeom prst="rect">
            <a:avLst/>
          </a:prstGeom>
          <a:noFill/>
          <a:ln>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419587" y="0"/>
            <a:ext cx="1724413" cy="369332"/>
          </a:xfrm>
          <a:prstGeom prst="rect">
            <a:avLst/>
          </a:prstGeom>
          <a:solidFill>
            <a:srgbClr val="FFFF00"/>
          </a:solidFill>
        </p:spPr>
        <p:txBody>
          <a:bodyPr wrap="none" rtlCol="0">
            <a:spAutoFit/>
          </a:bodyPr>
          <a:lstStyle/>
          <a:p>
            <a:r>
              <a:rPr kumimoji="1" lang="en-US" altLang="ja-JP" dirty="0" smtClean="0"/>
              <a:t>Revised: 141231</a:t>
            </a:r>
            <a:endParaRPr kumimoji="1" lang="ja-JP" altLang="en-US" dirty="0"/>
          </a:p>
        </p:txBody>
      </p:sp>
    </p:spTree>
    <p:extLst>
      <p:ext uri="{BB962C8B-B14F-4D97-AF65-F5344CB8AC3E}">
        <p14:creationId xmlns:p14="http://schemas.microsoft.com/office/powerpoint/2010/main" val="2195956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94311"/>
            <a:ext cx="7134309" cy="394186"/>
          </a:xfrm>
        </p:spPr>
        <p:txBody>
          <a:bodyPr>
            <a:normAutofit fontScale="90000"/>
          </a:bodyPr>
          <a:lstStyle/>
          <a:p>
            <a:r>
              <a:rPr kumimoji="1" lang="en-US" altLang="ja-JP" sz="3600" b="1" dirty="0" smtClean="0"/>
              <a:t>ILC Project</a:t>
            </a:r>
            <a:r>
              <a:rPr lang="en-US" altLang="ja-JP" sz="3600" b="1" dirty="0"/>
              <a:t> </a:t>
            </a:r>
            <a:r>
              <a:rPr lang="en-US" altLang="ja-JP" sz="3600" b="1" dirty="0" smtClean="0"/>
              <a:t>Human Resource</a:t>
            </a:r>
            <a:r>
              <a:rPr kumimoji="1" lang="en-US" altLang="ja-JP" sz="3600" b="1" dirty="0" smtClean="0"/>
              <a:t> </a:t>
            </a:r>
            <a:r>
              <a:rPr lang="en-US" altLang="ja-JP" sz="3600" b="1" dirty="0" smtClean="0"/>
              <a:t>Overview</a:t>
            </a:r>
            <a:r>
              <a:rPr kumimoji="1" lang="en-US" altLang="ja-JP" sz="3600" b="1" dirty="0" smtClean="0"/>
              <a:t> </a:t>
            </a:r>
            <a:r>
              <a:rPr kumimoji="1" lang="en-US" altLang="ja-JP" sz="3600" dirty="0" smtClean="0"/>
              <a:t> </a:t>
            </a:r>
            <a:endParaRPr kumimoji="1" lang="ja-JP" altLang="en-US" sz="3600"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866582440"/>
              </p:ext>
            </p:extLst>
          </p:nvPr>
        </p:nvGraphicFramePr>
        <p:xfrm>
          <a:off x="144025" y="714412"/>
          <a:ext cx="8322325" cy="5607645"/>
        </p:xfrm>
        <a:graphic>
          <a:graphicData uri="http://schemas.openxmlformats.org/drawingml/2006/table">
            <a:tbl>
              <a:tblPr firstRow="1" bandRow="1">
                <a:tableStyleId>{5C22544A-7EE6-4342-B048-85BDC9FD1C3A}</a:tableStyleId>
              </a:tblPr>
              <a:tblGrid>
                <a:gridCol w="2867556"/>
                <a:gridCol w="1018353"/>
                <a:gridCol w="1224081"/>
                <a:gridCol w="843483"/>
                <a:gridCol w="709761"/>
                <a:gridCol w="750908"/>
                <a:gridCol w="908183"/>
              </a:tblGrid>
              <a:tr h="664943">
                <a:tc>
                  <a:txBody>
                    <a:bodyPr/>
                    <a:lstStyle/>
                    <a:p>
                      <a:r>
                        <a:rPr kumimoji="1" lang="en-US" altLang="ja-JP" sz="1200" b="0" dirty="0" smtClean="0">
                          <a:solidFill>
                            <a:schemeClr val="bg1"/>
                          </a:solidFill>
                          <a:latin typeface="+mn-lt"/>
                        </a:rPr>
                        <a:t>V- 1410122</a:t>
                      </a:r>
                      <a:endParaRPr kumimoji="1" lang="ja-JP" altLang="en-US" sz="1200" b="0" dirty="0">
                        <a:solidFill>
                          <a:schemeClr val="bg1"/>
                        </a:solidFill>
                        <a:latin typeface="+mn-lt"/>
                      </a:endParaRPr>
                    </a:p>
                  </a:txBody>
                  <a:tcPr/>
                </a:tc>
                <a:tc gridSpan="3">
                  <a:txBody>
                    <a:bodyPr/>
                    <a:lstStyle/>
                    <a:p>
                      <a:pPr algn="ctr"/>
                      <a:r>
                        <a:rPr kumimoji="1" lang="en-US" altLang="ja-JP" sz="1200" b="0" dirty="0" smtClean="0">
                          <a:solidFill>
                            <a:srgbClr val="FFFF00"/>
                          </a:solidFill>
                          <a:latin typeface="+mn-lt"/>
                        </a:rPr>
                        <a:t>Hu</a:t>
                      </a:r>
                      <a:r>
                        <a:rPr kumimoji="1" lang="en-US" altLang="ja-JP" sz="1200" b="0" baseline="0" dirty="0" smtClean="0">
                          <a:solidFill>
                            <a:srgbClr val="FFFF00"/>
                          </a:solidFill>
                          <a:latin typeface="+mn-lt"/>
                        </a:rPr>
                        <a:t>man Resource </a:t>
                      </a:r>
                    </a:p>
                    <a:p>
                      <a:pPr algn="ctr"/>
                      <a:r>
                        <a:rPr kumimoji="1" lang="ja-JP" altLang="en-US" sz="1200" b="0" baseline="0" dirty="0" smtClean="0">
                          <a:solidFill>
                            <a:srgbClr val="FFFFFF"/>
                          </a:solidFill>
                          <a:latin typeface="+mn-lt"/>
                        </a:rPr>
                        <a:t>労務費</a:t>
                      </a:r>
                      <a:endParaRPr kumimoji="1" lang="en-US" altLang="ja-JP" sz="1200" b="0" baseline="0" dirty="0" smtClean="0">
                        <a:solidFill>
                          <a:srgbClr val="FFFFFF"/>
                        </a:solidFill>
                        <a:latin typeface="+mn-lt"/>
                      </a:endParaRPr>
                    </a:p>
                    <a:p>
                      <a:pPr algn="ctr"/>
                      <a:r>
                        <a:rPr kumimoji="1" lang="en-US" altLang="ja-JP" sz="1200" b="0" dirty="0" smtClean="0">
                          <a:solidFill>
                            <a:srgbClr val="FFFF00"/>
                          </a:solidFill>
                          <a:latin typeface="+mn-lt"/>
                        </a:rPr>
                        <a:t>P-hours          </a:t>
                      </a:r>
                      <a:r>
                        <a:rPr kumimoji="1" lang="en-US" altLang="ja-JP" sz="1200" b="0" baseline="0" dirty="0" smtClean="0">
                          <a:solidFill>
                            <a:srgbClr val="FFFF00"/>
                          </a:solidFill>
                          <a:latin typeface="+mn-lt"/>
                        </a:rPr>
                        <a:t>  </a:t>
                      </a:r>
                      <a:r>
                        <a:rPr kumimoji="1" lang="ja-JP" altLang="en-US" sz="1200" b="0" baseline="0" dirty="0" smtClean="0">
                          <a:solidFill>
                            <a:srgbClr val="FFFF00"/>
                          </a:solidFill>
                          <a:latin typeface="+mn-lt"/>
                        </a:rPr>
                        <a:t>　</a:t>
                      </a:r>
                      <a:r>
                        <a:rPr kumimoji="1" lang="en-US" altLang="ja-JP" sz="1200" b="0" baseline="0" dirty="0" smtClean="0">
                          <a:solidFill>
                            <a:srgbClr val="FFFF00"/>
                          </a:solidFill>
                          <a:latin typeface="+mn-lt"/>
                        </a:rPr>
                        <a:t>   </a:t>
                      </a:r>
                      <a:r>
                        <a:rPr kumimoji="1" lang="en-US" altLang="ja-JP" sz="1200" b="0" dirty="0" smtClean="0">
                          <a:solidFill>
                            <a:srgbClr val="FFFF00"/>
                          </a:solidFill>
                          <a:latin typeface="+mn-lt"/>
                        </a:rPr>
                        <a:t>FTE</a:t>
                      </a:r>
                      <a:r>
                        <a:rPr kumimoji="1" lang="en-US" altLang="ja-JP" sz="1200" b="0" baseline="0" dirty="0" smtClean="0">
                          <a:solidFill>
                            <a:srgbClr val="FFFF00"/>
                          </a:solidFill>
                          <a:latin typeface="+mn-lt"/>
                        </a:rPr>
                        <a:t>   </a:t>
                      </a:r>
                      <a:r>
                        <a:rPr kumimoji="1" lang="en-US" altLang="ja-JP" sz="1200" b="0" dirty="0" smtClean="0">
                          <a:solidFill>
                            <a:srgbClr val="FFFF00"/>
                          </a:solidFill>
                          <a:latin typeface="+mn-lt"/>
                        </a:rPr>
                        <a:t>                     </a:t>
                      </a:r>
                      <a:r>
                        <a:rPr kumimoji="1" lang="en-US" altLang="ja-JP" sz="1200" b="0" baseline="0" dirty="0" smtClean="0">
                          <a:solidFill>
                            <a:srgbClr val="FFFF00"/>
                          </a:solidFill>
                          <a:latin typeface="+mn-lt"/>
                        </a:rPr>
                        <a:t>Oku-JY</a:t>
                      </a:r>
                      <a:endParaRPr kumimoji="1" lang="ja-JP" altLang="en-US" sz="1200" b="0" dirty="0" smtClean="0">
                        <a:solidFill>
                          <a:srgbClr val="FFFF00"/>
                        </a:solidFill>
                        <a:latin typeface="+mn-lt"/>
                      </a:endParaRPr>
                    </a:p>
                  </a:txBody>
                  <a:tcPr>
                    <a:solidFill>
                      <a:srgbClr val="000090"/>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r>
                        <a:rPr kumimoji="1" lang="en-US" altLang="ja-JP" sz="1200" b="0" dirty="0" smtClean="0">
                          <a:solidFill>
                            <a:srgbClr val="FFFFFF"/>
                          </a:solidFill>
                          <a:latin typeface="+mn-lt"/>
                        </a:rPr>
                        <a:t>Uncertainty</a:t>
                      </a:r>
                    </a:p>
                    <a:p>
                      <a:pPr algn="ctr"/>
                      <a:r>
                        <a:rPr kumimoji="1" lang="en-US" altLang="ja-JP" sz="1200" b="0" dirty="0" smtClean="0">
                          <a:solidFill>
                            <a:srgbClr val="FFFFFF"/>
                          </a:solidFill>
                          <a:latin typeface="+mn-lt"/>
                        </a:rPr>
                        <a:t>(-/+)</a:t>
                      </a:r>
                    </a:p>
                    <a:p>
                      <a:pPr marL="0" marR="0" indent="0" algn="ctr" defTabSz="457011" rtl="0" eaLnBrk="1" fontAlgn="auto" latinLnBrk="0" hangingPunct="1">
                        <a:lnSpc>
                          <a:spcPct val="100000"/>
                        </a:lnSpc>
                        <a:spcBef>
                          <a:spcPts val="0"/>
                        </a:spcBef>
                        <a:spcAft>
                          <a:spcPts val="0"/>
                        </a:spcAft>
                        <a:buClrTx/>
                        <a:buSzTx/>
                        <a:buFontTx/>
                        <a:buNone/>
                        <a:tabLst/>
                        <a:defRPr/>
                      </a:pPr>
                      <a:r>
                        <a:rPr kumimoji="1" lang="en-US" altLang="ja-JP" sz="1200" b="0" dirty="0" smtClean="0">
                          <a:solidFill>
                            <a:srgbClr val="FFFFFF"/>
                          </a:solidFill>
                          <a:latin typeface="+mn-lt"/>
                        </a:rPr>
                        <a:t>%,    Oku-JY</a:t>
                      </a:r>
                    </a:p>
                  </a:txBody>
                  <a:tcPr>
                    <a:solidFill>
                      <a:srgbClr val="3366FF"/>
                    </a:solidFill>
                  </a:tcPr>
                </a:tc>
                <a:tc hMerge="1">
                  <a:txBody>
                    <a:bodyPr/>
                    <a:lstStyle/>
                    <a:p>
                      <a:endParaRPr kumimoji="1" lang="ja-JP" altLang="en-US" sz="1600" dirty="0"/>
                    </a:p>
                  </a:txBody>
                  <a:tcPr/>
                </a:tc>
                <a:tc>
                  <a:txBody>
                    <a:bodyPr/>
                    <a:lstStyle/>
                    <a:p>
                      <a:pPr algn="ctr"/>
                      <a:r>
                        <a:rPr kumimoji="1" lang="en-US" altLang="ja-JP" sz="1200" b="0" dirty="0" smtClean="0">
                          <a:solidFill>
                            <a:srgbClr val="FFFFFF"/>
                          </a:solidFill>
                          <a:latin typeface="+mn-lt"/>
                        </a:rPr>
                        <a:t>See</a:t>
                      </a:r>
                    </a:p>
                    <a:p>
                      <a:pPr algn="ctr"/>
                      <a:endParaRPr kumimoji="1" lang="en-US" altLang="ja-JP" sz="1200" b="0" dirty="0" smtClean="0">
                        <a:solidFill>
                          <a:srgbClr val="FFFFFF"/>
                        </a:solidFill>
                        <a:latin typeface="+mn-lt"/>
                      </a:endParaRPr>
                    </a:p>
                    <a:p>
                      <a:pPr algn="ctr"/>
                      <a:r>
                        <a:rPr kumimoji="1" lang="en-US" altLang="ja-JP" sz="1200" b="0" dirty="0" smtClean="0">
                          <a:solidFill>
                            <a:srgbClr val="FFFFFF"/>
                          </a:solidFill>
                          <a:latin typeface="+mn-lt"/>
                        </a:rPr>
                        <a:t>note </a:t>
                      </a:r>
                      <a:endParaRPr kumimoji="1" lang="ja-JP" altLang="en-US" sz="1200" b="0" dirty="0">
                        <a:solidFill>
                          <a:srgbClr val="FFFFFF"/>
                        </a:solidFill>
                        <a:latin typeface="+mn-lt"/>
                      </a:endParaRPr>
                    </a:p>
                  </a:txBody>
                  <a:tcPr>
                    <a:solidFill>
                      <a:schemeClr val="accent1">
                        <a:lumMod val="60000"/>
                        <a:lumOff val="40000"/>
                      </a:schemeClr>
                    </a:solidFill>
                  </a:tcPr>
                </a:tc>
              </a:tr>
              <a:tr h="284975">
                <a:tc>
                  <a:txBody>
                    <a:bodyPr/>
                    <a:lstStyle/>
                    <a:p>
                      <a:r>
                        <a:rPr kumimoji="1" lang="en-US" altLang="ja-JP" sz="1200" b="1" dirty="0" smtClean="0">
                          <a:solidFill>
                            <a:schemeClr val="bg1"/>
                          </a:solidFill>
                          <a:latin typeface="+mn-lt"/>
                        </a:rPr>
                        <a:t>Formal Preparation (4 years</a:t>
                      </a:r>
                      <a:r>
                        <a:rPr kumimoji="1" lang="en-US" altLang="ja-JP" sz="1200" b="1" baseline="0" dirty="0" smtClean="0">
                          <a:solidFill>
                            <a:schemeClr val="bg1"/>
                          </a:solidFill>
                          <a:latin typeface="+mn-lt"/>
                        </a:rPr>
                        <a:t>)</a:t>
                      </a:r>
                      <a:endParaRPr kumimoji="1" lang="en-US" altLang="ja-JP" sz="1200" b="1" dirty="0" smtClean="0">
                        <a:solidFill>
                          <a:schemeClr val="bg1"/>
                        </a:solidFill>
                        <a:latin typeface="+mn-lt"/>
                      </a:endParaRPr>
                    </a:p>
                  </a:txBody>
                  <a:tcPr>
                    <a:solidFill>
                      <a:schemeClr val="tx2">
                        <a:lumMod val="40000"/>
                        <a:lumOff val="60000"/>
                      </a:schemeClr>
                    </a:solidFill>
                  </a:tcPr>
                </a:tc>
                <a:tc>
                  <a:txBody>
                    <a:bodyPr/>
                    <a:lstStyle/>
                    <a:p>
                      <a:pPr algn="ctr"/>
                      <a:endParaRPr kumimoji="1" lang="ja-JP" altLang="en-US" sz="1200" b="0" dirty="0">
                        <a:solidFill>
                          <a:schemeClr val="tx1"/>
                        </a:solidFill>
                        <a:latin typeface="+mn-lt"/>
                      </a:endParaRPr>
                    </a:p>
                  </a:txBody>
                  <a:tcPr>
                    <a:solidFill>
                      <a:schemeClr val="tx2">
                        <a:lumMod val="40000"/>
                        <a:lumOff val="60000"/>
                      </a:schemeClr>
                    </a:solidFill>
                  </a:tcPr>
                </a:tc>
                <a:tc>
                  <a:txBody>
                    <a:bodyPr/>
                    <a:lstStyle/>
                    <a:p>
                      <a:pPr algn="r"/>
                      <a:endParaRPr kumimoji="1" lang="ja-JP" altLang="en-US" sz="1200" b="0" dirty="0">
                        <a:solidFill>
                          <a:schemeClr val="tx1"/>
                        </a:solidFill>
                        <a:latin typeface="+mn-lt"/>
                      </a:endParaRPr>
                    </a:p>
                  </a:txBody>
                  <a:tcPr>
                    <a:solidFill>
                      <a:schemeClr val="tx2">
                        <a:lumMod val="40000"/>
                        <a:lumOff val="60000"/>
                      </a:schemeClr>
                    </a:solidFill>
                  </a:tcPr>
                </a:tc>
                <a:tc>
                  <a:txBody>
                    <a:bodyPr/>
                    <a:lstStyle/>
                    <a:p>
                      <a:pPr algn="r"/>
                      <a:endParaRPr kumimoji="1" lang="ja-JP" altLang="en-US" sz="1200" b="0" dirty="0">
                        <a:solidFill>
                          <a:schemeClr val="tx1"/>
                        </a:solidFill>
                        <a:latin typeface="+mn-lt"/>
                      </a:endParaRPr>
                    </a:p>
                  </a:txBody>
                  <a:tcPr>
                    <a:solidFill>
                      <a:schemeClr val="tx2">
                        <a:lumMod val="40000"/>
                        <a:lumOff val="60000"/>
                      </a:schemeClr>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200" b="0" dirty="0" smtClean="0">
                        <a:solidFill>
                          <a:srgbClr val="A6A6A6"/>
                        </a:solidFill>
                        <a:latin typeface="+mn-lt"/>
                      </a:endParaRPr>
                    </a:p>
                  </a:txBody>
                  <a:tcPr>
                    <a:solidFill>
                      <a:schemeClr val="tx2">
                        <a:lumMod val="40000"/>
                        <a:lumOff val="60000"/>
                      </a:schemeClr>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200" b="0" dirty="0" smtClean="0">
                        <a:solidFill>
                          <a:schemeClr val="tx1"/>
                        </a:solidFill>
                        <a:latin typeface="+mn-lt"/>
                      </a:endParaRPr>
                    </a:p>
                  </a:txBody>
                  <a:tcPr>
                    <a:solidFill>
                      <a:schemeClr val="tx2">
                        <a:lumMod val="40000"/>
                        <a:lumOff val="60000"/>
                      </a:schemeClr>
                    </a:solidFill>
                  </a:tcPr>
                </a:tc>
                <a:tc>
                  <a:txBody>
                    <a:bodyPr/>
                    <a:lstStyle/>
                    <a:p>
                      <a:pPr algn="ctr"/>
                      <a:endParaRPr kumimoji="1" lang="en-US" altLang="ja-JP" sz="1200" b="0" dirty="0" smtClean="0">
                        <a:solidFill>
                          <a:schemeClr val="tx1"/>
                        </a:solidFill>
                        <a:latin typeface="+mn-lt"/>
                      </a:endParaRPr>
                    </a:p>
                  </a:txBody>
                  <a:tcPr>
                    <a:solidFill>
                      <a:schemeClr val="tx2">
                        <a:lumMod val="40000"/>
                        <a:lumOff val="60000"/>
                      </a:schemeClr>
                    </a:solidFill>
                  </a:tcPr>
                </a:tc>
              </a:tr>
              <a:tr h="474959">
                <a:tc>
                  <a:txBody>
                    <a:bodyPr/>
                    <a:lstStyle/>
                    <a:p>
                      <a:r>
                        <a:rPr kumimoji="1" lang="en-US" altLang="ja-JP" sz="1200" b="0" dirty="0" smtClean="0">
                          <a:solidFill>
                            <a:schemeClr val="tx1"/>
                          </a:solidFill>
                          <a:latin typeface="+mn-lt"/>
                        </a:rPr>
                        <a:t>Accelerator</a:t>
                      </a:r>
                      <a:r>
                        <a:rPr kumimoji="1" lang="en-US" altLang="ja-JP" sz="1200" b="0" baseline="0" dirty="0" smtClean="0">
                          <a:solidFill>
                            <a:schemeClr val="tx1"/>
                          </a:solidFill>
                          <a:latin typeface="+mn-lt"/>
                        </a:rPr>
                        <a:t> +  CFS</a:t>
                      </a:r>
                    </a:p>
                    <a:p>
                      <a:r>
                        <a:rPr kumimoji="1" lang="ja-JP" altLang="en-US" sz="1200" b="0" baseline="0" dirty="0" smtClean="0">
                          <a:solidFill>
                            <a:schemeClr val="tx1"/>
                          </a:solidFill>
                          <a:latin typeface="+mn-lt"/>
                        </a:rPr>
                        <a:t>加速器</a:t>
                      </a:r>
                      <a:r>
                        <a:rPr kumimoji="1" lang="en-US" altLang="ja-JP" sz="1200" b="0" baseline="0" dirty="0" smtClean="0">
                          <a:solidFill>
                            <a:schemeClr val="tx1"/>
                          </a:solidFill>
                          <a:latin typeface="+mn-lt"/>
                        </a:rPr>
                        <a:t>+ </a:t>
                      </a:r>
                      <a:r>
                        <a:rPr kumimoji="1" lang="ja-JP" altLang="en-US" sz="1200" b="0" baseline="0" dirty="0" smtClean="0">
                          <a:solidFill>
                            <a:schemeClr val="tx1"/>
                          </a:solidFill>
                          <a:latin typeface="+mn-lt"/>
                        </a:rPr>
                        <a:t>施設</a:t>
                      </a:r>
                      <a:endParaRPr kumimoji="1" lang="en-US" altLang="ja-JP" sz="1200" b="0" dirty="0" smtClean="0">
                        <a:solidFill>
                          <a:schemeClr val="tx1"/>
                        </a:solidFill>
                        <a:latin typeface="+mn-lt"/>
                      </a:endParaRPr>
                    </a:p>
                  </a:txBody>
                  <a:tcPr>
                    <a:solidFill>
                      <a:schemeClr val="accent3">
                        <a:lumMod val="20000"/>
                        <a:lumOff val="80000"/>
                      </a:schemeClr>
                    </a:solidFill>
                  </a:tcPr>
                </a:tc>
                <a:tc>
                  <a:txBody>
                    <a:bodyPr/>
                    <a:lstStyle/>
                    <a:p>
                      <a:pPr algn="ctr"/>
                      <a:r>
                        <a:rPr kumimoji="1" lang="en-US" altLang="ja-JP" sz="1200" b="0" dirty="0" smtClean="0">
                          <a:solidFill>
                            <a:schemeClr val="tx1"/>
                          </a:solidFill>
                          <a:latin typeface="+mn-lt"/>
                        </a:rPr>
                        <a:t>---</a:t>
                      </a:r>
                    </a:p>
                  </a:txBody>
                  <a:tcPr/>
                </a:tc>
                <a:tc>
                  <a:txBody>
                    <a:bodyPr/>
                    <a:lstStyle/>
                    <a:p>
                      <a:pPr algn="r"/>
                      <a:r>
                        <a:rPr kumimoji="1" lang="en-US" altLang="ja-JP" sz="1200" b="1" dirty="0" smtClean="0">
                          <a:solidFill>
                            <a:schemeClr val="tx1"/>
                          </a:solidFill>
                          <a:latin typeface="+mn-lt"/>
                        </a:rPr>
                        <a:t>380</a:t>
                      </a:r>
                    </a:p>
                    <a:p>
                      <a:pPr algn="r"/>
                      <a:r>
                        <a:rPr kumimoji="1" lang="en-US" altLang="ja-JP" sz="1200" b="1" dirty="0" smtClean="0">
                          <a:solidFill>
                            <a:schemeClr val="tx1"/>
                          </a:solidFill>
                          <a:latin typeface="+mn-lt"/>
                        </a:rPr>
                        <a:t>(= 330+50)</a:t>
                      </a:r>
                      <a:endParaRPr kumimoji="1" lang="ja-JP" altLang="en-US" sz="1200" b="1" dirty="0">
                        <a:solidFill>
                          <a:schemeClr val="tx1"/>
                        </a:solidFill>
                        <a:latin typeface="+mn-lt"/>
                      </a:endParaRPr>
                    </a:p>
                  </a:txBody>
                  <a:tcPr/>
                </a:tc>
                <a:tc>
                  <a:txBody>
                    <a:bodyPr/>
                    <a:lstStyle/>
                    <a:p>
                      <a:pPr algn="r"/>
                      <a:r>
                        <a:rPr kumimoji="1" lang="en-US" altLang="ja-JP" sz="1200" b="1" dirty="0" smtClean="0">
                          <a:solidFill>
                            <a:schemeClr val="tx1"/>
                          </a:solidFill>
                          <a:latin typeface="+mn-lt"/>
                        </a:rPr>
                        <a:t>46</a:t>
                      </a:r>
                    </a:p>
                    <a:p>
                      <a:pPr algn="r"/>
                      <a:r>
                        <a:rPr kumimoji="1" lang="en-US" altLang="ja-JP" sz="1200" b="1" dirty="0" smtClean="0">
                          <a:solidFill>
                            <a:schemeClr val="tx1"/>
                          </a:solidFill>
                          <a:latin typeface="+mn-lt"/>
                        </a:rPr>
                        <a:t>(= 40+6) </a:t>
                      </a:r>
                      <a:endParaRPr kumimoji="1" lang="ja-JP" altLang="en-US" sz="1200" b="1" dirty="0">
                        <a:solidFill>
                          <a:schemeClr val="tx1"/>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rgbClr val="558ED5"/>
                          </a:solidFill>
                          <a:latin typeface="+mn-lt"/>
                        </a:rPr>
                        <a:t>---</a:t>
                      </a:r>
                      <a:endParaRPr kumimoji="1" lang="ja-JP" altLang="en-US" sz="1200" b="0" dirty="0" smtClean="0">
                        <a:solidFill>
                          <a:srgbClr val="558ED5"/>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rgbClr val="558ED5"/>
                          </a:solidFill>
                          <a:latin typeface="+mn-lt"/>
                        </a:rPr>
                        <a:t>---</a:t>
                      </a:r>
                      <a:endParaRPr kumimoji="1" lang="ja-JP" altLang="en-US" sz="1200" b="0" dirty="0" smtClean="0">
                        <a:solidFill>
                          <a:srgbClr val="558ED5"/>
                        </a:solidFill>
                        <a:latin typeface="+mn-lt"/>
                      </a:endParaRPr>
                    </a:p>
                  </a:txBody>
                  <a:tcPr/>
                </a:tc>
                <a:tc>
                  <a:txBody>
                    <a:bodyPr/>
                    <a:lstStyle/>
                    <a:p>
                      <a:pPr algn="ctr"/>
                      <a:r>
                        <a:rPr kumimoji="1" lang="en-US" altLang="ja-JP" sz="1200" b="0" dirty="0" smtClean="0">
                          <a:solidFill>
                            <a:schemeClr val="tx1"/>
                          </a:solidFill>
                          <a:latin typeface="+mn-lt"/>
                        </a:rPr>
                        <a:t>A1</a:t>
                      </a:r>
                      <a:endParaRPr kumimoji="1" lang="ja-JP" altLang="en-US" sz="1200" b="0" dirty="0">
                        <a:solidFill>
                          <a:schemeClr val="tx1"/>
                        </a:solidFill>
                        <a:latin typeface="+mn-lt"/>
                      </a:endParaRPr>
                    </a:p>
                  </a:txBody>
                  <a:tcPr/>
                </a:tc>
              </a:tr>
              <a:tr h="474959">
                <a:tc>
                  <a:txBody>
                    <a:bodyPr/>
                    <a:lstStyle/>
                    <a:p>
                      <a:r>
                        <a:rPr kumimoji="1" lang="en-US" altLang="ja-JP" sz="1200" b="0" baseline="0" dirty="0" smtClean="0">
                          <a:solidFill>
                            <a:schemeClr val="bg1">
                              <a:lumMod val="50000"/>
                            </a:schemeClr>
                          </a:solidFill>
                          <a:latin typeface="+mn-lt"/>
                        </a:rPr>
                        <a:t>Lab. Support.</a:t>
                      </a:r>
                    </a:p>
                    <a:p>
                      <a:r>
                        <a:rPr kumimoji="1" lang="ja-JP" altLang="en-US" sz="1200" b="0" baseline="0" dirty="0" smtClean="0">
                          <a:solidFill>
                            <a:schemeClr val="bg1">
                              <a:lumMod val="50000"/>
                            </a:schemeClr>
                          </a:solidFill>
                          <a:latin typeface="+mn-lt"/>
                        </a:rPr>
                        <a:t>共通：　</a:t>
                      </a:r>
                      <a:r>
                        <a:rPr kumimoji="1" lang="en-US" altLang="ja-JP" sz="1200" b="0" dirty="0" smtClean="0">
                          <a:solidFill>
                            <a:schemeClr val="bg1">
                              <a:lumMod val="50000"/>
                            </a:schemeClr>
                          </a:solidFill>
                          <a:latin typeface="+mn-lt"/>
                        </a:rPr>
                        <a:t>Land,</a:t>
                      </a:r>
                      <a:r>
                        <a:rPr kumimoji="1" lang="en-US" altLang="ja-JP" sz="1200" b="0" baseline="0" dirty="0" smtClean="0">
                          <a:solidFill>
                            <a:schemeClr val="bg1">
                              <a:lumMod val="50000"/>
                            </a:schemeClr>
                          </a:solidFill>
                          <a:latin typeface="+mn-lt"/>
                        </a:rPr>
                        <a:t> Load, Lab ...</a:t>
                      </a:r>
                      <a:r>
                        <a:rPr kumimoji="1" lang="en-US" altLang="ja-JP" sz="1200" b="0" dirty="0" smtClean="0">
                          <a:solidFill>
                            <a:schemeClr val="bg1">
                              <a:lumMod val="50000"/>
                            </a:schemeClr>
                          </a:solidFill>
                          <a:latin typeface="+mn-lt"/>
                        </a:rPr>
                        <a:t> </a:t>
                      </a:r>
                    </a:p>
                  </a:txBody>
                  <a:tcPr>
                    <a:solidFill>
                      <a:schemeClr val="accent3">
                        <a:lumMod val="20000"/>
                        <a:lumOff val="80000"/>
                      </a:schemeClr>
                    </a:solidFill>
                  </a:tcPr>
                </a:tc>
                <a:tc>
                  <a:txBody>
                    <a:bodyPr/>
                    <a:lstStyle/>
                    <a:p>
                      <a:pPr algn="ctr"/>
                      <a:r>
                        <a:rPr kumimoji="1" lang="en-US" altLang="ja-JP" sz="1200" b="0" dirty="0" smtClean="0">
                          <a:solidFill>
                            <a:schemeClr val="bg1">
                              <a:lumMod val="50000"/>
                            </a:schemeClr>
                          </a:solidFill>
                          <a:latin typeface="+mn-lt"/>
                        </a:rPr>
                        <a:t>TBD</a:t>
                      </a:r>
                      <a:endParaRPr kumimoji="1" lang="ja-JP" altLang="en-US" sz="1200" b="0" dirty="0">
                        <a:solidFill>
                          <a:schemeClr val="bg1">
                            <a:lumMod val="50000"/>
                          </a:schemeClr>
                        </a:solidFill>
                        <a:latin typeface="+mn-lt"/>
                      </a:endParaRPr>
                    </a:p>
                  </a:txBody>
                  <a:tcPr/>
                </a:tc>
                <a:tc>
                  <a:txBody>
                    <a:bodyPr/>
                    <a:lstStyle/>
                    <a:p>
                      <a:pPr algn="r"/>
                      <a:r>
                        <a:rPr kumimoji="1" lang="en-US" altLang="ja-JP" sz="1200" b="1" dirty="0" smtClean="0">
                          <a:solidFill>
                            <a:schemeClr val="bg1">
                              <a:lumMod val="50000"/>
                            </a:schemeClr>
                          </a:solidFill>
                          <a:latin typeface="+mn-lt"/>
                        </a:rPr>
                        <a:t>TBD</a:t>
                      </a:r>
                      <a:endParaRPr kumimoji="1" lang="ja-JP" altLang="en-US" sz="1200" b="1" dirty="0">
                        <a:solidFill>
                          <a:schemeClr val="bg1">
                            <a:lumMod val="50000"/>
                          </a:schemeClr>
                        </a:solidFill>
                        <a:latin typeface="+mn-lt"/>
                      </a:endParaRPr>
                    </a:p>
                  </a:txBody>
                  <a:tcPr/>
                </a:tc>
                <a:tc>
                  <a:txBody>
                    <a:bodyPr/>
                    <a:lstStyle/>
                    <a:p>
                      <a:pPr algn="r"/>
                      <a:r>
                        <a:rPr kumimoji="1" lang="en-US" altLang="ja-JP" sz="1200" b="1" dirty="0" smtClean="0">
                          <a:solidFill>
                            <a:schemeClr val="bg1">
                              <a:lumMod val="50000"/>
                            </a:schemeClr>
                          </a:solidFill>
                          <a:latin typeface="+mn-lt"/>
                        </a:rPr>
                        <a:t>TBD</a:t>
                      </a:r>
                      <a:endParaRPr kumimoji="1" lang="ja-JP" altLang="en-US" sz="1200" b="1" dirty="0">
                        <a:solidFill>
                          <a:schemeClr val="bg1">
                            <a:lumMod val="50000"/>
                          </a:schemeClr>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bg1">
                              <a:lumMod val="50000"/>
                            </a:schemeClr>
                          </a:solidFill>
                          <a:latin typeface="+mn-lt"/>
                        </a:rPr>
                        <a:t>---</a:t>
                      </a:r>
                      <a:endParaRPr kumimoji="1" lang="ja-JP" altLang="en-US" sz="1200" b="0" dirty="0" smtClean="0">
                        <a:solidFill>
                          <a:schemeClr val="bg1">
                            <a:lumMod val="50000"/>
                          </a:schemeClr>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kumimoji="1" lang="en-US" altLang="ja-JP" sz="1200" b="0" dirty="0" smtClean="0">
                          <a:solidFill>
                            <a:schemeClr val="bg1">
                              <a:lumMod val="50000"/>
                            </a:schemeClr>
                          </a:solidFill>
                          <a:latin typeface="+mn-lt"/>
                        </a:rPr>
                        <a:t>---</a:t>
                      </a:r>
                      <a:endParaRPr kumimoji="1" lang="ja-JP" altLang="en-US" sz="1200" b="0" dirty="0" smtClean="0">
                        <a:solidFill>
                          <a:schemeClr val="bg1">
                            <a:lumMod val="50000"/>
                          </a:schemeClr>
                        </a:solidFill>
                        <a:latin typeface="+mn-lt"/>
                      </a:endParaRPr>
                    </a:p>
                  </a:txBody>
                  <a:tcPr/>
                </a:tc>
                <a:tc>
                  <a:txBody>
                    <a:bodyPr/>
                    <a:lstStyle/>
                    <a:p>
                      <a:pPr algn="ctr"/>
                      <a:r>
                        <a:rPr kumimoji="1" lang="en-US" altLang="ja-JP" sz="1200" b="0" dirty="0" smtClean="0">
                          <a:solidFill>
                            <a:schemeClr val="bg1">
                              <a:lumMod val="50000"/>
                            </a:schemeClr>
                          </a:solidFill>
                          <a:latin typeface="+mn-lt"/>
                        </a:rPr>
                        <a:t>A1</a:t>
                      </a:r>
                      <a:endParaRPr kumimoji="1" lang="ja-JP" altLang="en-US" sz="1200" b="0" dirty="0">
                        <a:solidFill>
                          <a:schemeClr val="bg1">
                            <a:lumMod val="50000"/>
                          </a:schemeClr>
                        </a:solidFill>
                        <a:latin typeface="+mn-lt"/>
                      </a:endParaRPr>
                    </a:p>
                  </a:txBody>
                  <a:tcPr/>
                </a:tc>
              </a:tr>
              <a:tr h="474959">
                <a:tc>
                  <a:txBody>
                    <a:bodyPr/>
                    <a:lstStyle/>
                    <a:p>
                      <a:pPr marL="0" indent="0">
                        <a:buFontTx/>
                        <a:buNone/>
                      </a:pPr>
                      <a:r>
                        <a:rPr kumimoji="1" lang="en-US" altLang="ja-JP" sz="1200" b="0" dirty="0" smtClean="0">
                          <a:solidFill>
                            <a:schemeClr val="bg1">
                              <a:lumMod val="50000"/>
                            </a:schemeClr>
                          </a:solidFill>
                          <a:latin typeface="+mn-lt"/>
                        </a:rPr>
                        <a:t>Detectors </a:t>
                      </a:r>
                    </a:p>
                    <a:p>
                      <a:pPr marL="0" indent="0">
                        <a:buFontTx/>
                        <a:buNone/>
                      </a:pPr>
                      <a:r>
                        <a:rPr kumimoji="1" lang="ja-JP" altLang="en-US" sz="1200" b="0" dirty="0" smtClean="0">
                          <a:solidFill>
                            <a:schemeClr val="bg1">
                              <a:lumMod val="50000"/>
                            </a:schemeClr>
                          </a:solidFill>
                          <a:latin typeface="+mn-lt"/>
                        </a:rPr>
                        <a:t>測定器</a:t>
                      </a:r>
                      <a:endParaRPr kumimoji="1" lang="en-US" altLang="ja-JP" sz="1200" b="0" dirty="0" smtClean="0">
                        <a:solidFill>
                          <a:schemeClr val="bg1">
                            <a:lumMod val="50000"/>
                          </a:schemeClr>
                        </a:solidFill>
                        <a:latin typeface="+mn-lt"/>
                      </a:endParaRPr>
                    </a:p>
                  </a:txBody>
                  <a:tcPr>
                    <a:solidFill>
                      <a:schemeClr val="accent3">
                        <a:lumMod val="20000"/>
                        <a:lumOff val="80000"/>
                      </a:schemeClr>
                    </a:solidFill>
                  </a:tcPr>
                </a:tc>
                <a:tc>
                  <a:txBody>
                    <a:bodyPr/>
                    <a:lstStyle/>
                    <a:p>
                      <a:pPr algn="ctr"/>
                      <a:r>
                        <a:rPr kumimoji="1" lang="en-US" altLang="ja-JP" sz="1200" b="0" dirty="0" smtClean="0">
                          <a:solidFill>
                            <a:srgbClr val="7F7F7F"/>
                          </a:solidFill>
                          <a:latin typeface="+mn-lt"/>
                        </a:rPr>
                        <a:t>TBD</a:t>
                      </a:r>
                      <a:endParaRPr kumimoji="1" lang="ja-JP" altLang="en-US" sz="1200" b="0"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200" b="0" dirty="0" smtClean="0">
                        <a:solidFill>
                          <a:srgbClr val="7F7F7F"/>
                        </a:solidFill>
                        <a:latin typeface="+mn-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200" b="0" dirty="0" smtClean="0">
                        <a:solidFill>
                          <a:srgbClr val="7F7F7F"/>
                        </a:solidFill>
                        <a:latin typeface="+mn-lt"/>
                      </a:endParaRPr>
                    </a:p>
                  </a:txBody>
                  <a:tcPr/>
                </a:tc>
                <a:tc>
                  <a:txBody>
                    <a:bodyPr/>
                    <a:lstStyle/>
                    <a:p>
                      <a:pPr algn="ctr"/>
                      <a:r>
                        <a:rPr kumimoji="1" lang="en-US" altLang="ja-JP" sz="1200" b="0" dirty="0" smtClean="0">
                          <a:solidFill>
                            <a:srgbClr val="7F7F7F"/>
                          </a:solidFill>
                          <a:latin typeface="+mn-lt"/>
                        </a:rPr>
                        <a:t>A1</a:t>
                      </a:r>
                      <a:endParaRPr kumimoji="1" lang="ja-JP" altLang="en-US" sz="1200" b="0" dirty="0">
                        <a:solidFill>
                          <a:srgbClr val="7F7F7F"/>
                        </a:solidFill>
                        <a:latin typeface="+mn-lt"/>
                      </a:endParaRPr>
                    </a:p>
                  </a:txBody>
                  <a:tcPr/>
                </a:tc>
              </a:tr>
              <a:tr h="284975">
                <a:tc>
                  <a:txBody>
                    <a:bodyPr/>
                    <a:lstStyle/>
                    <a:p>
                      <a:r>
                        <a:rPr kumimoji="1" lang="en-US" altLang="ja-JP" sz="1200" b="1" dirty="0" smtClean="0">
                          <a:solidFill>
                            <a:srgbClr val="FFFFFF"/>
                          </a:solidFill>
                          <a:latin typeface="+mn-lt"/>
                        </a:rPr>
                        <a:t>Construction (9 years)</a:t>
                      </a:r>
                      <a:endParaRPr kumimoji="1" lang="ja-JP" altLang="en-US" sz="1200" b="1" dirty="0">
                        <a:solidFill>
                          <a:srgbClr val="FFFFFF"/>
                        </a:solidFill>
                        <a:latin typeface="+mn-lt"/>
                      </a:endParaRPr>
                    </a:p>
                  </a:txBody>
                  <a:tcPr>
                    <a:solidFill>
                      <a:srgbClr val="8EB4E3"/>
                    </a:solidFill>
                  </a:tcPr>
                </a:tc>
                <a:tc>
                  <a:txBody>
                    <a:bodyPr/>
                    <a:lstStyle/>
                    <a:p>
                      <a:pPr algn="ctr"/>
                      <a:endParaRPr kumimoji="1" lang="ja-JP" altLang="en-US" sz="1200" b="0" dirty="0">
                        <a:solidFill>
                          <a:schemeClr val="bg1">
                            <a:lumMod val="75000"/>
                          </a:schemeClr>
                        </a:solidFill>
                        <a:latin typeface="+mn-lt"/>
                      </a:endParaRPr>
                    </a:p>
                  </a:txBody>
                  <a:tcPr>
                    <a:solidFill>
                      <a:srgbClr val="8EB4E3"/>
                    </a:solidFill>
                  </a:tcPr>
                </a:tc>
                <a:tc>
                  <a:txBody>
                    <a:bodyPr/>
                    <a:lstStyle/>
                    <a:p>
                      <a:pPr algn="r"/>
                      <a:endParaRPr kumimoji="1" lang="ja-JP" altLang="en-US" sz="1200" b="1" dirty="0">
                        <a:solidFill>
                          <a:schemeClr val="bg1">
                            <a:lumMod val="75000"/>
                          </a:schemeClr>
                        </a:solidFill>
                        <a:latin typeface="+mn-lt"/>
                      </a:endParaRPr>
                    </a:p>
                  </a:txBody>
                  <a:tcPr>
                    <a:solidFill>
                      <a:srgbClr val="8EB4E3"/>
                    </a:solidFill>
                  </a:tcPr>
                </a:tc>
                <a:tc>
                  <a:txBody>
                    <a:bodyPr/>
                    <a:lstStyle/>
                    <a:p>
                      <a:pPr algn="r"/>
                      <a:endParaRPr kumimoji="1" lang="ja-JP" altLang="en-US" sz="1200" b="1" dirty="0">
                        <a:solidFill>
                          <a:schemeClr val="bg1">
                            <a:lumMod val="75000"/>
                          </a:schemeClr>
                        </a:solidFill>
                        <a:latin typeface="+mn-lt"/>
                      </a:endParaRPr>
                    </a:p>
                  </a:txBody>
                  <a:tcPr>
                    <a:solidFill>
                      <a:srgbClr val="8EB4E3"/>
                    </a:solidFill>
                  </a:tcPr>
                </a:tc>
                <a:tc>
                  <a:txBody>
                    <a:bodyPr/>
                    <a:lstStyle/>
                    <a:p>
                      <a:pPr algn="r"/>
                      <a:endParaRPr kumimoji="1" lang="ja-JP" altLang="en-US" sz="1200" b="0" dirty="0">
                        <a:solidFill>
                          <a:srgbClr val="558ED5"/>
                        </a:solidFill>
                        <a:latin typeface="+mn-lt"/>
                      </a:endParaRPr>
                    </a:p>
                  </a:txBody>
                  <a:tcPr>
                    <a:solidFill>
                      <a:srgbClr val="8EB4E3"/>
                    </a:solidFill>
                  </a:tcPr>
                </a:tc>
                <a:tc>
                  <a:txBody>
                    <a:bodyPr/>
                    <a:lstStyle/>
                    <a:p>
                      <a:pPr algn="r"/>
                      <a:endParaRPr kumimoji="1" lang="ja-JP" altLang="en-US" sz="1200" b="0" dirty="0">
                        <a:solidFill>
                          <a:srgbClr val="558ED5"/>
                        </a:solidFill>
                        <a:latin typeface="+mn-lt"/>
                      </a:endParaRPr>
                    </a:p>
                  </a:txBody>
                  <a:tcPr>
                    <a:solidFill>
                      <a:srgbClr val="8EB4E3"/>
                    </a:solidFill>
                  </a:tcPr>
                </a:tc>
                <a:tc>
                  <a:txBody>
                    <a:bodyPr/>
                    <a:lstStyle/>
                    <a:p>
                      <a:pPr algn="ctr"/>
                      <a:endParaRPr kumimoji="1" lang="ja-JP" altLang="en-US" sz="1200" b="0" dirty="0">
                        <a:solidFill>
                          <a:schemeClr val="bg1">
                            <a:lumMod val="75000"/>
                          </a:schemeClr>
                        </a:solidFill>
                        <a:latin typeface="+mn-lt"/>
                      </a:endParaRPr>
                    </a:p>
                  </a:txBody>
                  <a:tcPr>
                    <a:solidFill>
                      <a:srgbClr val="8EB4E3"/>
                    </a:solidFill>
                  </a:tcPr>
                </a:tc>
              </a:tr>
              <a:tr h="664943">
                <a:tc>
                  <a:txBody>
                    <a:bodyPr/>
                    <a:lstStyle/>
                    <a:p>
                      <a:r>
                        <a:rPr kumimoji="1" lang="en-US" altLang="ja-JP" sz="1200" b="1" dirty="0" smtClean="0">
                          <a:latin typeface="+mn-lt"/>
                        </a:rPr>
                        <a:t>Accelerator </a:t>
                      </a:r>
                      <a:endParaRPr kumimoji="1" lang="en-US" altLang="ja-JP" sz="1200" b="1" baseline="0" dirty="0" smtClean="0">
                        <a:latin typeface="+mn-lt"/>
                      </a:endParaRPr>
                    </a:p>
                    <a:p>
                      <a:r>
                        <a:rPr kumimoji="1" lang="en-US" altLang="ja-JP" sz="1200" b="0" baseline="0" dirty="0" smtClean="0">
                          <a:latin typeface="+mn-lt"/>
                        </a:rPr>
                        <a:t>   (Acc. + CFS) </a:t>
                      </a:r>
                    </a:p>
                    <a:p>
                      <a:r>
                        <a:rPr kumimoji="1" lang="en-US" altLang="ja-JP" sz="1200" b="0" baseline="0" dirty="0" smtClean="0">
                          <a:latin typeface="+mn-lt"/>
                        </a:rPr>
                        <a:t> </a:t>
                      </a:r>
                      <a:r>
                        <a:rPr kumimoji="1" lang="en-US" altLang="ja-JP" sz="1200" b="0" u="sng" baseline="0" dirty="0" smtClean="0">
                          <a:latin typeface="+mn-lt"/>
                        </a:rPr>
                        <a:t> (TDR values) </a:t>
                      </a:r>
                      <a:endParaRPr kumimoji="1" lang="ja-JP" altLang="en-US" sz="1200" b="0" u="sng" dirty="0">
                        <a:latin typeface="+mn-lt"/>
                      </a:endParaRPr>
                    </a:p>
                  </a:txBody>
                  <a:tcPr>
                    <a:solidFill>
                      <a:srgbClr val="CCFFCC"/>
                    </a:solidFill>
                  </a:tcPr>
                </a:tc>
                <a:tc>
                  <a:txBody>
                    <a:bodyPr/>
                    <a:lstStyle/>
                    <a:p>
                      <a:pPr algn="ctr"/>
                      <a:r>
                        <a:rPr kumimoji="1" lang="en-US" altLang="ja-JP" sz="1200" b="0" u="sng" dirty="0" smtClean="0">
                          <a:solidFill>
                            <a:schemeClr val="tx1"/>
                          </a:solidFill>
                          <a:latin typeface="+mn-lt"/>
                        </a:rPr>
                        <a:t>22.9 M</a:t>
                      </a:r>
                      <a:endParaRPr kumimoji="1" lang="ja-JP" altLang="en-US" sz="1200" b="0" dirty="0">
                        <a:solidFill>
                          <a:schemeClr val="tx1"/>
                        </a:solidFill>
                        <a:latin typeface="+mn-lt"/>
                      </a:endParaRPr>
                    </a:p>
                  </a:txBody>
                  <a:tcPr/>
                </a:tc>
                <a:tc>
                  <a:txBody>
                    <a:bodyPr/>
                    <a:lstStyle/>
                    <a:p>
                      <a:pPr algn="r"/>
                      <a:r>
                        <a:rPr kumimoji="1" lang="en-US" altLang="ja-JP" sz="1200" b="1" dirty="0" smtClean="0">
                          <a:solidFill>
                            <a:schemeClr val="tx1"/>
                          </a:solidFill>
                          <a:latin typeface="+mn-lt"/>
                        </a:rPr>
                        <a:t>13,471</a:t>
                      </a:r>
                      <a:endParaRPr kumimoji="1" lang="ja-JP" altLang="en-US" sz="1200" b="1" dirty="0">
                        <a:solidFill>
                          <a:schemeClr val="tx1"/>
                        </a:solidFill>
                        <a:latin typeface="+mn-lt"/>
                      </a:endParaRPr>
                    </a:p>
                  </a:txBody>
                  <a:tcPr/>
                </a:tc>
                <a:tc>
                  <a:txBody>
                    <a:bodyPr/>
                    <a:lstStyle/>
                    <a:p>
                      <a:pPr algn="r"/>
                      <a:r>
                        <a:rPr kumimoji="1" lang="en-US" altLang="ja-JP" sz="1200" b="1" dirty="0" smtClean="0">
                          <a:solidFill>
                            <a:schemeClr val="tx1"/>
                          </a:solidFill>
                          <a:latin typeface="+mn-lt"/>
                        </a:rPr>
                        <a:t>1,598</a:t>
                      </a:r>
                      <a:endParaRPr kumimoji="1" lang="ja-JP" altLang="en-US" sz="1200" b="1" dirty="0">
                        <a:solidFill>
                          <a:schemeClr val="tx1"/>
                        </a:solidFill>
                        <a:latin typeface="+mn-lt"/>
                      </a:endParaRPr>
                    </a:p>
                  </a:txBody>
                  <a:tcPr/>
                </a:tc>
                <a:tc>
                  <a:txBody>
                    <a:bodyPr/>
                    <a:lstStyle/>
                    <a:p>
                      <a:pPr algn="r"/>
                      <a:r>
                        <a:rPr kumimoji="1" lang="en-US" altLang="ja-JP" sz="1200" b="0" dirty="0" smtClean="0">
                          <a:solidFill>
                            <a:srgbClr val="558ED5"/>
                          </a:solidFill>
                          <a:latin typeface="+mn-lt"/>
                        </a:rPr>
                        <a:t>24%</a:t>
                      </a:r>
                      <a:endParaRPr kumimoji="1" lang="ja-JP" altLang="en-US" sz="1200" b="0" dirty="0">
                        <a:solidFill>
                          <a:srgbClr val="558ED5"/>
                        </a:solidFill>
                        <a:latin typeface="+mn-lt"/>
                      </a:endParaRPr>
                    </a:p>
                  </a:txBody>
                  <a:tcPr/>
                </a:tc>
                <a:tc>
                  <a:txBody>
                    <a:bodyPr/>
                    <a:lstStyle/>
                    <a:p>
                      <a:pPr algn="r"/>
                      <a:r>
                        <a:rPr kumimoji="1" lang="en-US" altLang="ja-JP" sz="1200" b="0" dirty="0" smtClean="0">
                          <a:solidFill>
                            <a:srgbClr val="558ED5"/>
                          </a:solidFill>
                          <a:latin typeface="+mn-lt"/>
                        </a:rPr>
                        <a:t>384</a:t>
                      </a:r>
                      <a:endParaRPr kumimoji="1" lang="ja-JP" altLang="en-US" sz="1200" b="0" dirty="0">
                        <a:solidFill>
                          <a:srgbClr val="558ED5"/>
                        </a:solidFill>
                        <a:latin typeface="+mn-lt"/>
                      </a:endParaRPr>
                    </a:p>
                  </a:txBody>
                  <a:tcPr/>
                </a:tc>
                <a:tc>
                  <a:txBody>
                    <a:bodyPr/>
                    <a:lstStyle/>
                    <a:p>
                      <a:pPr algn="ctr"/>
                      <a:r>
                        <a:rPr kumimoji="1" lang="en-US" altLang="ja-JP" sz="1200" b="0" dirty="0" smtClean="0">
                          <a:solidFill>
                            <a:schemeClr val="accent6">
                              <a:lumMod val="50000"/>
                            </a:schemeClr>
                          </a:solidFill>
                          <a:latin typeface="+mn-lt"/>
                        </a:rPr>
                        <a:t>A2</a:t>
                      </a:r>
                      <a:endParaRPr kumimoji="1" lang="ja-JP" altLang="en-US" sz="1200" b="0" dirty="0">
                        <a:solidFill>
                          <a:schemeClr val="accent6">
                            <a:lumMod val="50000"/>
                          </a:schemeClr>
                        </a:solidFill>
                        <a:latin typeface="+mn-lt"/>
                      </a:endParaRPr>
                    </a:p>
                  </a:txBody>
                  <a:tcPr/>
                </a:tc>
              </a:tr>
              <a:tr h="474959">
                <a:tc>
                  <a:txBody>
                    <a:bodyPr/>
                    <a:lstStyle/>
                    <a:p>
                      <a:r>
                        <a:rPr kumimoji="1" lang="en-US" altLang="ja-JP" sz="1200" b="0" baseline="0" dirty="0" smtClean="0">
                          <a:solidFill>
                            <a:srgbClr val="7F7F7F"/>
                          </a:solidFill>
                          <a:latin typeface="+mn-lt"/>
                        </a:rPr>
                        <a:t>Lab. Support</a:t>
                      </a:r>
                    </a:p>
                    <a:p>
                      <a:pPr marL="171450" indent="-171450">
                        <a:buFontTx/>
                        <a:buChar char="-"/>
                      </a:pPr>
                      <a:r>
                        <a:rPr kumimoji="1" lang="en-US" altLang="ja-JP" sz="1200" b="0" baseline="0" dirty="0" smtClean="0">
                          <a:solidFill>
                            <a:srgbClr val="7F7F7F"/>
                          </a:solidFill>
                          <a:latin typeface="+mn-lt"/>
                        </a:rPr>
                        <a:t>Safety, Computing, </a:t>
                      </a:r>
                      <a:r>
                        <a:rPr kumimoji="1" lang="en-US" altLang="ja-JP" sz="1200" b="0" baseline="0" dirty="0" err="1" smtClean="0">
                          <a:solidFill>
                            <a:srgbClr val="7F7F7F"/>
                          </a:solidFill>
                          <a:latin typeface="+mn-lt"/>
                        </a:rPr>
                        <a:t>etc</a:t>
                      </a:r>
                      <a:endParaRPr kumimoji="1" lang="en-US" altLang="ja-JP" sz="1200" b="0" baseline="0" dirty="0" smtClean="0">
                        <a:solidFill>
                          <a:srgbClr val="7F7F7F"/>
                        </a:solidFill>
                        <a:latin typeface="+mn-lt"/>
                      </a:endParaRPr>
                    </a:p>
                  </a:txBody>
                  <a:tcPr>
                    <a:solidFill>
                      <a:srgbClr val="CCFFCC"/>
                    </a:solidFill>
                  </a:tcPr>
                </a:tc>
                <a:tc>
                  <a:txBody>
                    <a:bodyPr/>
                    <a:lstStyle/>
                    <a:p>
                      <a:pPr algn="ctr"/>
                      <a:r>
                        <a:rPr kumimoji="1" lang="en-US" altLang="ja-JP" sz="1200" b="0" u="sng" dirty="0" smtClean="0">
                          <a:solidFill>
                            <a:srgbClr val="7F7F7F"/>
                          </a:solidFill>
                          <a:latin typeface="+mn-lt"/>
                        </a:rPr>
                        <a:t>TBD</a:t>
                      </a:r>
                      <a:endParaRPr kumimoji="1" lang="ja-JP" altLang="en-US" sz="1200" b="0" u="sng" dirty="0">
                        <a:solidFill>
                          <a:srgbClr val="7F7F7F"/>
                        </a:solidFill>
                        <a:latin typeface="+mn-lt"/>
                      </a:endParaRPr>
                    </a:p>
                  </a:txBody>
                  <a:tcPr/>
                </a:tc>
                <a:tc>
                  <a:txBody>
                    <a:bodyPr/>
                    <a:lstStyle/>
                    <a:p>
                      <a:pPr algn="r"/>
                      <a:endParaRPr kumimoji="1" lang="ja-JP" altLang="en-US" sz="1200" b="1"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algn="r"/>
                      <a:endParaRPr kumimoji="1" lang="ja-JP" altLang="en-US" sz="1200" b="0" dirty="0">
                        <a:solidFill>
                          <a:srgbClr val="7F7F7F"/>
                        </a:solidFill>
                        <a:latin typeface="+mn-lt"/>
                      </a:endParaRPr>
                    </a:p>
                  </a:txBody>
                  <a:tcPr/>
                </a:tc>
                <a:tc>
                  <a:txBody>
                    <a:bodyPr/>
                    <a:lstStyle/>
                    <a:p>
                      <a:pPr algn="r"/>
                      <a:endParaRPr kumimoji="1" lang="ja-JP" altLang="en-US" sz="1200" b="0" dirty="0">
                        <a:solidFill>
                          <a:srgbClr val="7F7F7F"/>
                        </a:solidFill>
                        <a:latin typeface="+mn-lt"/>
                      </a:endParaRPr>
                    </a:p>
                  </a:txBody>
                  <a:tcPr/>
                </a:tc>
                <a:tc>
                  <a:txBody>
                    <a:bodyPr/>
                    <a:lstStyle/>
                    <a:p>
                      <a:pPr algn="ctr"/>
                      <a:r>
                        <a:rPr kumimoji="1" lang="en-US" altLang="ja-JP" sz="1200" b="0" dirty="0" smtClean="0">
                          <a:solidFill>
                            <a:srgbClr val="7F7F7F"/>
                          </a:solidFill>
                          <a:latin typeface="+mn-lt"/>
                        </a:rPr>
                        <a:t>A2</a:t>
                      </a:r>
                      <a:endParaRPr kumimoji="1" lang="ja-JP" altLang="en-US" sz="1200" b="0" dirty="0">
                        <a:solidFill>
                          <a:srgbClr val="7F7F7F"/>
                        </a:solidFill>
                        <a:latin typeface="+mn-lt"/>
                      </a:endParaRPr>
                    </a:p>
                  </a:txBody>
                  <a:tcPr/>
                </a:tc>
              </a:tr>
              <a:tr h="664943">
                <a:tc>
                  <a:txBody>
                    <a:bodyPr/>
                    <a:lstStyle/>
                    <a:p>
                      <a:r>
                        <a:rPr kumimoji="1" lang="en-US" altLang="ja-JP" sz="1200" b="1" dirty="0" smtClean="0">
                          <a:latin typeface="+mn-lt"/>
                        </a:rPr>
                        <a:t>Det.</a:t>
                      </a:r>
                      <a:r>
                        <a:rPr kumimoji="1" lang="en-US" altLang="ja-JP" sz="1200" b="1" baseline="0" dirty="0" smtClean="0">
                          <a:latin typeface="+mn-lt"/>
                        </a:rPr>
                        <a:t> </a:t>
                      </a:r>
                      <a:r>
                        <a:rPr kumimoji="1" lang="en-US" altLang="ja-JP" sz="1200" b="1" baseline="0" dirty="0" err="1" smtClean="0">
                          <a:latin typeface="+mn-lt"/>
                        </a:rPr>
                        <a:t>Constr</a:t>
                      </a:r>
                      <a:endParaRPr kumimoji="1" lang="en-US" altLang="ja-JP" sz="1200" b="1" baseline="0" dirty="0" smtClean="0">
                        <a:latin typeface="+mn-lt"/>
                      </a:endParaRPr>
                    </a:p>
                    <a:p>
                      <a:r>
                        <a:rPr kumimoji="1" lang="en-US" altLang="ja-JP" sz="1200" b="0" baseline="0" dirty="0" smtClean="0">
                          <a:latin typeface="+mn-lt"/>
                        </a:rPr>
                        <a:t>   (for 9 </a:t>
                      </a:r>
                      <a:r>
                        <a:rPr kumimoji="1" lang="en-US" altLang="ja-JP" sz="1200" b="0" baseline="0" dirty="0" err="1" smtClean="0">
                          <a:latin typeface="+mn-lt"/>
                        </a:rPr>
                        <a:t>yrs</a:t>
                      </a:r>
                      <a:r>
                        <a:rPr kumimoji="1" lang="en-US" altLang="ja-JP" sz="1200" b="0" baseline="0" dirty="0" smtClean="0">
                          <a:latin typeface="+mn-lt"/>
                        </a:rPr>
                        <a:t>)</a:t>
                      </a:r>
                      <a:endParaRPr kumimoji="1" lang="ja-JP" altLang="en-US" sz="1200" b="0" dirty="0">
                        <a:latin typeface="+mn-lt"/>
                      </a:endParaRPr>
                    </a:p>
                  </a:txBody>
                  <a:tcPr>
                    <a:solidFill>
                      <a:srgbClr val="CCFFCC"/>
                    </a:solidFill>
                  </a:tcPr>
                </a:tc>
                <a:tc>
                  <a:txBody>
                    <a:bodyPr/>
                    <a:lstStyle/>
                    <a:p>
                      <a:pPr algn="ctr"/>
                      <a:r>
                        <a:rPr kumimoji="1" lang="en-US" altLang="ja-JP" sz="1200" b="0" u="none" dirty="0" smtClean="0">
                          <a:solidFill>
                            <a:schemeClr val="tx1"/>
                          </a:solidFill>
                          <a:latin typeface="+mn-lt"/>
                        </a:rPr>
                        <a:t>---</a:t>
                      </a:r>
                      <a:endParaRPr kumimoji="1" lang="en-US" altLang="ja-JP" sz="1200" b="0" u="sng" dirty="0" smtClean="0">
                        <a:solidFill>
                          <a:schemeClr val="tx1"/>
                        </a:solidFill>
                        <a:latin typeface="+mn-lt"/>
                      </a:endParaRPr>
                    </a:p>
                    <a:p>
                      <a:pPr algn="ctr"/>
                      <a:endParaRPr kumimoji="1" lang="en-US" altLang="ja-JP" sz="1200" b="0" u="sng" dirty="0" smtClean="0">
                        <a:solidFill>
                          <a:schemeClr val="tx1"/>
                        </a:solidFill>
                        <a:latin typeface="+mn-lt"/>
                      </a:endParaRPr>
                    </a:p>
                    <a:p>
                      <a:pPr algn="ctr"/>
                      <a:r>
                        <a:rPr kumimoji="1" lang="en-US" altLang="ja-JP" sz="1200" b="0" u="none" dirty="0" smtClean="0">
                          <a:solidFill>
                            <a:schemeClr val="tx1"/>
                          </a:solidFill>
                          <a:latin typeface="+mn-lt"/>
                        </a:rPr>
                        <a:t>---</a:t>
                      </a:r>
                      <a:endParaRPr kumimoji="1" lang="ja-JP" altLang="en-US" sz="1200" b="0" u="sng" dirty="0">
                        <a:solidFill>
                          <a:schemeClr val="tx1"/>
                        </a:solidFill>
                        <a:latin typeface="+mn-lt"/>
                      </a:endParaRPr>
                    </a:p>
                  </a:txBody>
                  <a:tcPr/>
                </a:tc>
                <a:tc>
                  <a:txBody>
                    <a:bodyPr/>
                    <a:lstStyle/>
                    <a:p>
                      <a:pPr algn="r"/>
                      <a:r>
                        <a:rPr kumimoji="1" lang="en-US" altLang="ja-JP" sz="1200" b="1" dirty="0" smtClean="0">
                          <a:solidFill>
                            <a:srgbClr val="000000"/>
                          </a:solidFill>
                          <a:latin typeface="+mn-lt"/>
                        </a:rPr>
                        <a:t>748</a:t>
                      </a:r>
                    </a:p>
                    <a:p>
                      <a:pPr algn="r"/>
                      <a:endParaRPr kumimoji="1" lang="en-US" altLang="ja-JP" sz="1200" b="1" dirty="0" smtClean="0">
                        <a:solidFill>
                          <a:srgbClr val="000000"/>
                        </a:solidFill>
                        <a:latin typeface="+mn-lt"/>
                      </a:endParaRPr>
                    </a:p>
                    <a:p>
                      <a:pPr algn="r"/>
                      <a:r>
                        <a:rPr kumimoji="1" lang="en-US" altLang="ja-JP" sz="1200" b="1" dirty="0" smtClean="0">
                          <a:solidFill>
                            <a:srgbClr val="000000"/>
                          </a:solidFill>
                          <a:latin typeface="+mn-lt"/>
                        </a:rPr>
                        <a:t>1,400</a:t>
                      </a:r>
                      <a:endParaRPr kumimoji="1" lang="ja-JP" altLang="en-US" sz="1200" b="1" dirty="0">
                        <a:solidFill>
                          <a:srgbClr val="000000"/>
                        </a:solidFill>
                        <a:latin typeface="+mn-lt"/>
                      </a:endParaRPr>
                    </a:p>
                  </a:txBody>
                  <a:tcPr/>
                </a:tc>
                <a:tc>
                  <a:txBody>
                    <a:bodyPr/>
                    <a:lstStyle/>
                    <a:p>
                      <a:pPr algn="r"/>
                      <a:r>
                        <a:rPr kumimoji="1" lang="en-US" altLang="ja-JP" sz="1200" b="1" dirty="0" smtClean="0">
                          <a:solidFill>
                            <a:srgbClr val="000000"/>
                          </a:solidFill>
                          <a:latin typeface="+mn-lt"/>
                        </a:rPr>
                        <a:t>89</a:t>
                      </a:r>
                    </a:p>
                    <a:p>
                      <a:pPr algn="r"/>
                      <a:endParaRPr kumimoji="1" lang="en-US" altLang="ja-JP" sz="1200" b="1" dirty="0" smtClean="0">
                        <a:solidFill>
                          <a:srgbClr val="000000"/>
                        </a:solidFill>
                        <a:latin typeface="+mn-lt"/>
                      </a:endParaRPr>
                    </a:p>
                    <a:p>
                      <a:pPr algn="r"/>
                      <a:r>
                        <a:rPr kumimoji="1" lang="en-US" altLang="ja-JP" sz="1200" b="1" dirty="0" smtClean="0">
                          <a:solidFill>
                            <a:srgbClr val="000000"/>
                          </a:solidFill>
                          <a:latin typeface="+mn-lt"/>
                        </a:rPr>
                        <a:t>150</a:t>
                      </a:r>
                      <a:endParaRPr kumimoji="1" lang="ja-JP" altLang="en-US" sz="1200" b="1" dirty="0">
                        <a:solidFill>
                          <a:srgbClr val="000000"/>
                        </a:solidFill>
                        <a:latin typeface="+mn-lt"/>
                      </a:endParaRPr>
                    </a:p>
                  </a:txBody>
                  <a:tcPr/>
                </a:tc>
                <a:tc>
                  <a:txBody>
                    <a:bodyPr/>
                    <a:lstStyle/>
                    <a:p>
                      <a:pPr algn="r"/>
                      <a:r>
                        <a:rPr kumimoji="1" lang="en-US" altLang="ja-JP" sz="1200" b="0" dirty="0" smtClean="0">
                          <a:solidFill>
                            <a:srgbClr val="558ED5"/>
                          </a:solidFill>
                          <a:latin typeface="+mn-lt"/>
                        </a:rPr>
                        <a:t>---</a:t>
                      </a:r>
                    </a:p>
                    <a:p>
                      <a:pPr algn="r"/>
                      <a:r>
                        <a:rPr kumimoji="1" lang="en-US" altLang="ja-JP" sz="1200" b="0" dirty="0" smtClean="0">
                          <a:solidFill>
                            <a:srgbClr val="558ED5"/>
                          </a:solidFill>
                          <a:latin typeface="+mn-lt"/>
                        </a:rPr>
                        <a:t>---</a:t>
                      </a:r>
                      <a:endParaRPr kumimoji="1" lang="ja-JP" altLang="en-US" sz="1200" b="0" dirty="0">
                        <a:solidFill>
                          <a:srgbClr val="558ED5"/>
                        </a:solidFill>
                        <a:latin typeface="+mn-lt"/>
                      </a:endParaRPr>
                    </a:p>
                  </a:txBody>
                  <a:tcPr/>
                </a:tc>
                <a:tc>
                  <a:txBody>
                    <a:bodyPr/>
                    <a:lstStyle/>
                    <a:p>
                      <a:pPr algn="r"/>
                      <a:r>
                        <a:rPr kumimoji="1" lang="en-US" altLang="ja-JP" sz="1200" b="0" dirty="0" smtClean="0">
                          <a:solidFill>
                            <a:srgbClr val="558ED5"/>
                          </a:solidFill>
                          <a:latin typeface="+mn-lt"/>
                        </a:rPr>
                        <a:t>---</a:t>
                      </a:r>
                    </a:p>
                    <a:p>
                      <a:pPr algn="r"/>
                      <a:r>
                        <a:rPr kumimoji="1" lang="en-US" altLang="ja-JP" sz="1200" b="0" dirty="0" smtClean="0">
                          <a:solidFill>
                            <a:srgbClr val="558ED5"/>
                          </a:solidFill>
                          <a:latin typeface="+mn-lt"/>
                        </a:rPr>
                        <a:t>---</a:t>
                      </a:r>
                      <a:endParaRPr kumimoji="1" lang="ja-JP" altLang="en-US" sz="1200" b="0" dirty="0">
                        <a:solidFill>
                          <a:srgbClr val="558ED5"/>
                        </a:solidFill>
                        <a:latin typeface="+mn-lt"/>
                      </a:endParaRPr>
                    </a:p>
                  </a:txBody>
                  <a:tcPr/>
                </a:tc>
                <a:tc>
                  <a:txBody>
                    <a:bodyPr/>
                    <a:lstStyle/>
                    <a:p>
                      <a:pPr algn="ctr"/>
                      <a:r>
                        <a:rPr kumimoji="1" lang="en-US" altLang="ja-JP" sz="1200" b="0" dirty="0" smtClean="0">
                          <a:latin typeface="+mn-lt"/>
                        </a:rPr>
                        <a:t>A2</a:t>
                      </a:r>
                      <a:endParaRPr kumimoji="1" lang="ja-JP" altLang="en-US" sz="1200" b="0" dirty="0">
                        <a:latin typeface="+mn-lt"/>
                      </a:endParaRPr>
                    </a:p>
                  </a:txBody>
                  <a:tcPr/>
                </a:tc>
              </a:tr>
              <a:tr h="284975">
                <a:tc>
                  <a:txBody>
                    <a:bodyPr/>
                    <a:lstStyle/>
                    <a:p>
                      <a:r>
                        <a:rPr kumimoji="1" lang="en-US" altLang="ja-JP" sz="1200" b="1" dirty="0" smtClean="0">
                          <a:solidFill>
                            <a:srgbClr val="FFFFFF"/>
                          </a:solidFill>
                          <a:latin typeface="+mn-lt"/>
                        </a:rPr>
                        <a:t>Full Operation (per year)</a:t>
                      </a:r>
                      <a:endParaRPr kumimoji="1" lang="ja-JP" altLang="en-US" sz="1200" b="1" dirty="0">
                        <a:solidFill>
                          <a:srgbClr val="FFFFFF"/>
                        </a:solidFill>
                        <a:latin typeface="+mn-lt"/>
                      </a:endParaRPr>
                    </a:p>
                  </a:txBody>
                  <a:tcPr>
                    <a:solidFill>
                      <a:srgbClr val="8EB4E3"/>
                    </a:solidFill>
                  </a:tcPr>
                </a:tc>
                <a:tc>
                  <a:txBody>
                    <a:bodyPr/>
                    <a:lstStyle/>
                    <a:p>
                      <a:pPr algn="ctr"/>
                      <a:endParaRPr kumimoji="1" lang="ja-JP" altLang="en-US" sz="1200" b="0" dirty="0">
                        <a:solidFill>
                          <a:schemeClr val="tx1"/>
                        </a:solidFill>
                        <a:latin typeface="+mn-lt"/>
                      </a:endParaRPr>
                    </a:p>
                  </a:txBody>
                  <a:tcPr>
                    <a:solidFill>
                      <a:srgbClr val="8EB4E3"/>
                    </a:solidFill>
                  </a:tcPr>
                </a:tc>
                <a:tc>
                  <a:txBody>
                    <a:bodyPr/>
                    <a:lstStyle/>
                    <a:p>
                      <a:pPr algn="r"/>
                      <a:endParaRPr kumimoji="1" lang="ja-JP" altLang="en-US" sz="1200" b="1" dirty="0">
                        <a:latin typeface="+mn-lt"/>
                      </a:endParaRPr>
                    </a:p>
                  </a:txBody>
                  <a:tcPr>
                    <a:solidFill>
                      <a:srgbClr val="8EB4E3"/>
                    </a:solidFill>
                  </a:tcPr>
                </a:tc>
                <a:tc>
                  <a:txBody>
                    <a:bodyPr/>
                    <a:lstStyle/>
                    <a:p>
                      <a:pPr algn="r"/>
                      <a:endParaRPr kumimoji="1" lang="ja-JP" altLang="en-US" sz="1200" b="1" dirty="0">
                        <a:latin typeface="+mn-lt"/>
                      </a:endParaRPr>
                    </a:p>
                  </a:txBody>
                  <a:tcPr>
                    <a:solidFill>
                      <a:srgbClr val="8EB4E3"/>
                    </a:solidFill>
                  </a:tcPr>
                </a:tc>
                <a:tc>
                  <a:txBody>
                    <a:bodyPr/>
                    <a:lstStyle/>
                    <a:p>
                      <a:pPr algn="r"/>
                      <a:endParaRPr kumimoji="1" lang="ja-JP" altLang="en-US" sz="1200" b="0" dirty="0">
                        <a:solidFill>
                          <a:srgbClr val="558ED5"/>
                        </a:solidFill>
                        <a:latin typeface="+mn-lt"/>
                      </a:endParaRPr>
                    </a:p>
                  </a:txBody>
                  <a:tcPr>
                    <a:solidFill>
                      <a:srgbClr val="8EB4E3"/>
                    </a:solidFill>
                  </a:tcPr>
                </a:tc>
                <a:tc>
                  <a:txBody>
                    <a:bodyPr/>
                    <a:lstStyle/>
                    <a:p>
                      <a:pPr algn="r"/>
                      <a:endParaRPr kumimoji="1" lang="ja-JP" altLang="en-US" sz="1200" b="0" dirty="0">
                        <a:solidFill>
                          <a:srgbClr val="558ED5"/>
                        </a:solidFill>
                        <a:latin typeface="+mn-lt"/>
                      </a:endParaRPr>
                    </a:p>
                  </a:txBody>
                  <a:tcPr>
                    <a:solidFill>
                      <a:srgbClr val="8EB4E3"/>
                    </a:solidFill>
                  </a:tcPr>
                </a:tc>
                <a:tc>
                  <a:txBody>
                    <a:bodyPr/>
                    <a:lstStyle/>
                    <a:p>
                      <a:pPr algn="ctr"/>
                      <a:endParaRPr kumimoji="1" lang="ja-JP" altLang="en-US" sz="1200" b="0" dirty="0">
                        <a:latin typeface="+mn-lt"/>
                      </a:endParaRPr>
                    </a:p>
                  </a:txBody>
                  <a:tcPr>
                    <a:solidFill>
                      <a:srgbClr val="8EB4E3"/>
                    </a:solidFill>
                  </a:tcPr>
                </a:tc>
              </a:tr>
              <a:tr h="288105">
                <a:tc>
                  <a:txBody>
                    <a:bodyPr/>
                    <a:lstStyle/>
                    <a:p>
                      <a:r>
                        <a:rPr kumimoji="1" lang="en-US" altLang="ja-JP" sz="1200" b="0" dirty="0" smtClean="0">
                          <a:solidFill>
                            <a:srgbClr val="000000"/>
                          </a:solidFill>
                          <a:latin typeface="+mn-lt"/>
                        </a:rPr>
                        <a:t>Acc. + CFS Operation</a:t>
                      </a:r>
                    </a:p>
                  </a:txBody>
                  <a:tcPr>
                    <a:solidFill>
                      <a:schemeClr val="accent6">
                        <a:lumMod val="40000"/>
                        <a:lumOff val="60000"/>
                      </a:schemeClr>
                    </a:solidFill>
                  </a:tcPr>
                </a:tc>
                <a:tc>
                  <a:txBody>
                    <a:bodyPr/>
                    <a:lstStyle/>
                    <a:p>
                      <a:pPr algn="ctr"/>
                      <a:r>
                        <a:rPr kumimoji="1" lang="en-US" altLang="ja-JP" sz="1200" b="0" dirty="0" smtClean="0">
                          <a:solidFill>
                            <a:schemeClr val="tx1"/>
                          </a:solidFill>
                          <a:latin typeface="+mn-lt"/>
                        </a:rPr>
                        <a:t>---</a:t>
                      </a:r>
                    </a:p>
                  </a:txBody>
                  <a:tcPr/>
                </a:tc>
                <a:tc>
                  <a:txBody>
                    <a:bodyPr/>
                    <a:lstStyle/>
                    <a:p>
                      <a:pPr algn="r"/>
                      <a:r>
                        <a:rPr kumimoji="1" lang="en-US" altLang="ja-JP" sz="1200" b="1" u="sng" dirty="0" smtClean="0">
                          <a:solidFill>
                            <a:srgbClr val="000000"/>
                          </a:solidFill>
                          <a:latin typeface="+mn-lt"/>
                        </a:rPr>
                        <a:t>850</a:t>
                      </a:r>
                      <a:endParaRPr kumimoji="1" lang="ja-JP" altLang="en-US" sz="1200" b="1" u="sng" dirty="0">
                        <a:solidFill>
                          <a:srgbClr val="000000"/>
                        </a:solidFill>
                        <a:latin typeface="+mn-lt"/>
                      </a:endParaRPr>
                    </a:p>
                  </a:txBody>
                  <a:tcPr/>
                </a:tc>
                <a:tc>
                  <a:txBody>
                    <a:bodyPr/>
                    <a:lstStyle/>
                    <a:p>
                      <a:pPr algn="r"/>
                      <a:r>
                        <a:rPr kumimoji="1" lang="en-US" altLang="ja-JP" sz="1200" b="1" dirty="0" smtClean="0">
                          <a:solidFill>
                            <a:srgbClr val="000000"/>
                          </a:solidFill>
                          <a:latin typeface="+mn-lt"/>
                        </a:rPr>
                        <a:t>101</a:t>
                      </a:r>
                      <a:endParaRPr kumimoji="1" lang="ja-JP" altLang="en-US" sz="1200" b="1" dirty="0">
                        <a:solidFill>
                          <a:srgbClr val="000000"/>
                        </a:solidFill>
                        <a:latin typeface="+mn-lt"/>
                      </a:endParaRPr>
                    </a:p>
                  </a:txBody>
                  <a:tcPr/>
                </a:tc>
                <a:tc>
                  <a:txBody>
                    <a:bodyPr/>
                    <a:lstStyle/>
                    <a:p>
                      <a:pPr algn="r"/>
                      <a:r>
                        <a:rPr kumimoji="1" lang="en-US" altLang="ja-JP" sz="1200" b="0" dirty="0" smtClean="0">
                          <a:solidFill>
                            <a:srgbClr val="558ED5"/>
                          </a:solidFill>
                          <a:latin typeface="+mn-lt"/>
                        </a:rPr>
                        <a:t>25%</a:t>
                      </a:r>
                    </a:p>
                  </a:txBody>
                  <a:tcPr/>
                </a:tc>
                <a:tc>
                  <a:txBody>
                    <a:bodyPr/>
                    <a:lstStyle/>
                    <a:p>
                      <a:pPr algn="r"/>
                      <a:r>
                        <a:rPr kumimoji="1" lang="en-US" altLang="ja-JP" sz="1200" b="0" dirty="0" smtClean="0">
                          <a:solidFill>
                            <a:srgbClr val="558ED5"/>
                          </a:solidFill>
                          <a:latin typeface="+mn-lt"/>
                        </a:rPr>
                        <a:t>25 </a:t>
                      </a:r>
                      <a:endParaRPr kumimoji="1" lang="ja-JP" altLang="en-US" sz="1200" b="0" dirty="0">
                        <a:solidFill>
                          <a:srgbClr val="558ED5"/>
                        </a:solidFill>
                        <a:latin typeface="+mn-lt"/>
                      </a:endParaRPr>
                    </a:p>
                  </a:txBody>
                  <a:tcPr/>
                </a:tc>
                <a:tc>
                  <a:txBody>
                    <a:bodyPr/>
                    <a:lstStyle/>
                    <a:p>
                      <a:pPr algn="ctr"/>
                      <a:r>
                        <a:rPr kumimoji="1" lang="en-US" altLang="ja-JP" sz="1200" b="0" dirty="0" smtClean="0">
                          <a:solidFill>
                            <a:schemeClr val="bg1">
                              <a:lumMod val="50000"/>
                            </a:schemeClr>
                          </a:solidFill>
                          <a:latin typeface="+mn-lt"/>
                        </a:rPr>
                        <a:t>A3</a:t>
                      </a:r>
                      <a:endParaRPr kumimoji="1" lang="ja-JP" altLang="en-US" sz="1200" b="0" dirty="0">
                        <a:solidFill>
                          <a:schemeClr val="bg1">
                            <a:lumMod val="50000"/>
                          </a:schemeClr>
                        </a:solidFill>
                        <a:latin typeface="+mn-lt"/>
                      </a:endParaRPr>
                    </a:p>
                  </a:txBody>
                  <a:tcPr/>
                </a:tc>
              </a:tr>
              <a:tr h="284975">
                <a:tc>
                  <a:txBody>
                    <a:bodyPr/>
                    <a:lstStyle/>
                    <a:p>
                      <a:r>
                        <a:rPr kumimoji="1" lang="en-US" altLang="ja-JP" sz="1200" b="0" baseline="0" dirty="0" smtClean="0">
                          <a:solidFill>
                            <a:srgbClr val="A6A6A6"/>
                          </a:solidFill>
                          <a:latin typeface="+mn-lt"/>
                        </a:rPr>
                        <a:t>Lab.  Support</a:t>
                      </a:r>
                    </a:p>
                  </a:txBody>
                  <a:tcPr>
                    <a:solidFill>
                      <a:schemeClr val="accent6">
                        <a:lumMod val="40000"/>
                        <a:lumOff val="60000"/>
                      </a:schemeClr>
                    </a:solidFill>
                  </a:tcPr>
                </a:tc>
                <a:tc>
                  <a:txBody>
                    <a:bodyPr/>
                    <a:lstStyle/>
                    <a:p>
                      <a:pPr algn="ctr"/>
                      <a:r>
                        <a:rPr kumimoji="1" lang="en-US" altLang="ja-JP" sz="1200" b="0" dirty="0" smtClean="0">
                          <a:solidFill>
                            <a:srgbClr val="7F7F7F"/>
                          </a:solidFill>
                          <a:latin typeface="+mn-lt"/>
                        </a:rPr>
                        <a:t>  ---</a:t>
                      </a:r>
                      <a:endParaRPr kumimoji="1" lang="ja-JP" altLang="en-US" sz="1200" b="0"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a:t>
                      </a:r>
                      <a:endParaRPr kumimoji="1" lang="ja-JP" altLang="en-US" sz="1200" b="1" dirty="0">
                        <a:solidFill>
                          <a:srgbClr val="7F7F7F"/>
                        </a:solidFill>
                        <a:latin typeface="+mn-lt"/>
                      </a:endParaRPr>
                    </a:p>
                  </a:txBody>
                  <a:tcPr/>
                </a:tc>
                <a:tc>
                  <a:txBody>
                    <a:bodyPr/>
                    <a:lstStyle/>
                    <a:p>
                      <a:pPr algn="r"/>
                      <a:r>
                        <a:rPr kumimoji="1" lang="en-US" altLang="ja-JP" sz="1200" b="0" dirty="0" smtClean="0">
                          <a:solidFill>
                            <a:srgbClr val="7F7F7F"/>
                          </a:solidFill>
                          <a:latin typeface="+mn-lt"/>
                        </a:rPr>
                        <a:t>---</a:t>
                      </a:r>
                      <a:endParaRPr kumimoji="1" lang="ja-JP" altLang="en-US" sz="1200" b="0" dirty="0">
                        <a:solidFill>
                          <a:srgbClr val="7F7F7F"/>
                        </a:solidFill>
                        <a:latin typeface="+mn-lt"/>
                      </a:endParaRPr>
                    </a:p>
                  </a:txBody>
                  <a:tcPr/>
                </a:tc>
                <a:tc>
                  <a:txBody>
                    <a:bodyPr/>
                    <a:lstStyle/>
                    <a:p>
                      <a:pPr algn="r"/>
                      <a:r>
                        <a:rPr kumimoji="1" lang="en-US" altLang="ja-JP" sz="1200" b="0" dirty="0" smtClean="0">
                          <a:solidFill>
                            <a:srgbClr val="7F7F7F"/>
                          </a:solidFill>
                          <a:latin typeface="+mn-lt"/>
                        </a:rPr>
                        <a:t>---</a:t>
                      </a:r>
                      <a:endParaRPr kumimoji="1" lang="ja-JP" altLang="en-US" sz="1200" b="0" dirty="0">
                        <a:solidFill>
                          <a:srgbClr val="7F7F7F"/>
                        </a:solidFill>
                        <a:latin typeface="+mn-lt"/>
                      </a:endParaRPr>
                    </a:p>
                  </a:txBody>
                  <a:tcPr/>
                </a:tc>
                <a:tc>
                  <a:txBody>
                    <a:bodyPr/>
                    <a:lstStyle/>
                    <a:p>
                      <a:pPr algn="ctr"/>
                      <a:r>
                        <a:rPr kumimoji="1" lang="en-US" altLang="ja-JP" sz="1200" b="0" dirty="0" smtClean="0">
                          <a:solidFill>
                            <a:srgbClr val="7F7F7F"/>
                          </a:solidFill>
                          <a:latin typeface="+mn-lt"/>
                        </a:rPr>
                        <a:t>A3</a:t>
                      </a:r>
                      <a:endParaRPr kumimoji="1" lang="ja-JP" altLang="en-US" sz="1200" b="0" dirty="0">
                        <a:solidFill>
                          <a:srgbClr val="7F7F7F"/>
                        </a:solidFill>
                        <a:latin typeface="+mn-lt"/>
                      </a:endParaRPr>
                    </a:p>
                  </a:txBody>
                  <a:tcPr/>
                </a:tc>
              </a:tr>
              <a:tr h="284975">
                <a:tc>
                  <a:txBody>
                    <a:bodyPr/>
                    <a:lstStyle/>
                    <a:p>
                      <a:r>
                        <a:rPr kumimoji="1" lang="en-US" altLang="ja-JP" sz="1200" b="0" baseline="0" dirty="0" smtClean="0">
                          <a:solidFill>
                            <a:srgbClr val="000000"/>
                          </a:solidFill>
                          <a:latin typeface="+mn-lt"/>
                        </a:rPr>
                        <a:t>Det. Operation </a:t>
                      </a:r>
                    </a:p>
                  </a:txBody>
                  <a:tcPr>
                    <a:solidFill>
                      <a:schemeClr val="accent6">
                        <a:lumMod val="40000"/>
                        <a:lumOff val="60000"/>
                      </a:schemeClr>
                    </a:solidFill>
                  </a:tcPr>
                </a:tc>
                <a:tc>
                  <a:txBody>
                    <a:bodyPr/>
                    <a:lstStyle/>
                    <a:p>
                      <a:pPr algn="ctr"/>
                      <a:r>
                        <a:rPr kumimoji="1" lang="en-US" altLang="ja-JP" sz="1200" b="0" dirty="0" smtClean="0">
                          <a:solidFill>
                            <a:srgbClr val="7F7F7F"/>
                          </a:solidFill>
                          <a:latin typeface="+mn-lt"/>
                        </a:rPr>
                        <a:t>---</a:t>
                      </a:r>
                      <a:endParaRPr kumimoji="1" lang="ja-JP" altLang="en-US" sz="1200" b="0"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TBD</a:t>
                      </a:r>
                      <a:endParaRPr kumimoji="1" lang="ja-JP" altLang="en-US" sz="1200" b="1" dirty="0">
                        <a:solidFill>
                          <a:srgbClr val="7F7F7F"/>
                        </a:solidFill>
                        <a:latin typeface="+mn-lt"/>
                      </a:endParaRPr>
                    </a:p>
                  </a:txBody>
                  <a:tcPr/>
                </a:tc>
                <a:tc>
                  <a:txBody>
                    <a:bodyPr/>
                    <a:lstStyle/>
                    <a:p>
                      <a:pPr algn="r"/>
                      <a:r>
                        <a:rPr kumimoji="1" lang="en-US" altLang="ja-JP" sz="1200" b="1" dirty="0" smtClean="0">
                          <a:solidFill>
                            <a:srgbClr val="7F7F7F"/>
                          </a:solidFill>
                          <a:latin typeface="+mn-lt"/>
                        </a:rPr>
                        <a:t>---</a:t>
                      </a:r>
                      <a:endParaRPr kumimoji="1" lang="ja-JP" altLang="en-US" sz="1200" b="1" dirty="0">
                        <a:solidFill>
                          <a:srgbClr val="7F7F7F"/>
                        </a:solidFill>
                        <a:latin typeface="+mn-lt"/>
                      </a:endParaRPr>
                    </a:p>
                  </a:txBody>
                  <a:tcPr/>
                </a:tc>
                <a:tc>
                  <a:txBody>
                    <a:bodyPr/>
                    <a:lstStyle/>
                    <a:p>
                      <a:pPr algn="r"/>
                      <a:endParaRPr kumimoji="1" lang="ja-JP" altLang="en-US" sz="1200" b="0" dirty="0">
                        <a:solidFill>
                          <a:srgbClr val="7F7F7F"/>
                        </a:solidFill>
                        <a:latin typeface="+mn-lt"/>
                      </a:endParaRPr>
                    </a:p>
                  </a:txBody>
                  <a:tcPr/>
                </a:tc>
                <a:tc>
                  <a:txBody>
                    <a:bodyPr/>
                    <a:lstStyle/>
                    <a:p>
                      <a:pPr algn="r"/>
                      <a:endParaRPr kumimoji="1" lang="ja-JP" altLang="en-US" sz="1200" b="0" dirty="0">
                        <a:solidFill>
                          <a:srgbClr val="7F7F7F"/>
                        </a:solidFill>
                        <a:latin typeface="+mn-lt"/>
                      </a:endParaRPr>
                    </a:p>
                  </a:txBody>
                  <a:tcPr/>
                </a:tc>
                <a:tc>
                  <a:txBody>
                    <a:bodyPr/>
                    <a:lstStyle/>
                    <a:p>
                      <a:pPr algn="ctr"/>
                      <a:r>
                        <a:rPr kumimoji="1" lang="en-US" altLang="ja-JP" sz="1200" b="0" dirty="0" smtClean="0">
                          <a:solidFill>
                            <a:srgbClr val="7F7F7F"/>
                          </a:solidFill>
                          <a:latin typeface="+mn-lt"/>
                        </a:rPr>
                        <a:t>A3</a:t>
                      </a:r>
                      <a:endParaRPr kumimoji="1" lang="ja-JP" altLang="en-US" sz="1200" b="0" dirty="0">
                        <a:solidFill>
                          <a:srgbClr val="7F7F7F"/>
                        </a:solidFill>
                        <a:latin typeface="+mn-lt"/>
                      </a:endParaRPr>
                    </a:p>
                  </a:txBody>
                  <a:tcPr/>
                </a:tc>
              </a:tr>
            </a:tbl>
          </a:graphicData>
        </a:graphic>
      </p:graphicFrame>
      <p:sp>
        <p:nvSpPr>
          <p:cNvPr id="3" name="日付プレースホルダー 2"/>
          <p:cNvSpPr>
            <a:spLocks noGrp="1"/>
          </p:cNvSpPr>
          <p:nvPr>
            <p:ph type="dt" sz="half" idx="10"/>
          </p:nvPr>
        </p:nvSpPr>
        <p:spPr>
          <a:xfrm>
            <a:off x="457200" y="6468114"/>
            <a:ext cx="2133600" cy="365125"/>
          </a:xfrm>
        </p:spPr>
        <p:txBody>
          <a:bodyPr/>
          <a:lstStyle/>
          <a:p>
            <a:r>
              <a:rPr lang="en-US" altLang="ja-JP" smtClean="0">
                <a:solidFill>
                  <a:prstClr val="black">
                    <a:tint val="75000"/>
                  </a:prstClr>
                </a:solidFill>
                <a:latin typeface="Calibri"/>
                <a:ea typeface="ＭＳ Ｐゴシック"/>
              </a:rPr>
              <a:t>2015/01/03</a:t>
            </a:r>
            <a:endParaRPr lang="ja-JP" altLang="en-US" dirty="0">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a:xfrm>
            <a:off x="3124200" y="6488434"/>
            <a:ext cx="2895600" cy="365125"/>
          </a:xfrm>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a:xfrm>
            <a:off x="6553200" y="6488434"/>
            <a:ext cx="2133600" cy="365125"/>
          </a:xfrm>
        </p:spPr>
        <p:txBody>
          <a:bodyPr/>
          <a:lstStyle/>
          <a:p>
            <a:fld id="{690BD53D-0F42-B742-A897-5EF936631EAF}" type="slidenum">
              <a:rPr lang="ja-JP" altLang="en-US" smtClean="0">
                <a:solidFill>
                  <a:prstClr val="black">
                    <a:tint val="75000"/>
                  </a:prstClr>
                </a:solidFill>
                <a:latin typeface="Calibri"/>
                <a:ea typeface="ＭＳ Ｐゴシック"/>
              </a:rPr>
              <a:pPr/>
              <a:t>25</a:t>
            </a:fld>
            <a:endParaRPr lang="ja-JP" altLang="en-US" dirty="0">
              <a:solidFill>
                <a:prstClr val="black">
                  <a:tint val="75000"/>
                </a:prstClr>
              </a:solidFill>
              <a:latin typeface="Calibri"/>
              <a:ea typeface="ＭＳ Ｐゴシック"/>
            </a:endParaRPr>
          </a:p>
        </p:txBody>
      </p:sp>
      <p:sp>
        <p:nvSpPr>
          <p:cNvPr id="6" name="正方形/長方形 5"/>
          <p:cNvSpPr/>
          <p:nvPr/>
        </p:nvSpPr>
        <p:spPr>
          <a:xfrm>
            <a:off x="2976879" y="714412"/>
            <a:ext cx="3154398" cy="5607645"/>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042000" y="1187946"/>
            <a:ext cx="1201675" cy="5134111"/>
          </a:xfrm>
          <a:prstGeom prst="rect">
            <a:avLst/>
          </a:prstGeom>
          <a:noFill/>
          <a:ln>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419587" y="0"/>
            <a:ext cx="1724413" cy="369332"/>
          </a:xfrm>
          <a:prstGeom prst="rect">
            <a:avLst/>
          </a:prstGeom>
          <a:solidFill>
            <a:srgbClr val="FFFF00"/>
          </a:solidFill>
        </p:spPr>
        <p:txBody>
          <a:bodyPr wrap="none" rtlCol="0">
            <a:spAutoFit/>
          </a:bodyPr>
          <a:lstStyle/>
          <a:p>
            <a:r>
              <a:rPr kumimoji="1" lang="en-US" altLang="ja-JP" dirty="0" smtClean="0"/>
              <a:t>Revised: 141231</a:t>
            </a:r>
            <a:endParaRPr kumimoji="1" lang="ja-JP" altLang="en-US" dirty="0"/>
          </a:p>
        </p:txBody>
      </p:sp>
    </p:spTree>
    <p:extLst>
      <p:ext uri="{BB962C8B-B14F-4D97-AF65-F5344CB8AC3E}">
        <p14:creationId xmlns:p14="http://schemas.microsoft.com/office/powerpoint/2010/main" val="3720871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7427" y="76200"/>
            <a:ext cx="7554275" cy="914400"/>
          </a:xfrm>
        </p:spPr>
        <p:txBody>
          <a:bodyPr>
            <a:noAutofit/>
          </a:bodyPr>
          <a:lstStyle/>
          <a:p>
            <a:r>
              <a:rPr kumimoji="1" lang="en-US" altLang="ja-JP" sz="2800" b="1" dirty="0" smtClean="0"/>
              <a:t>A2: ILC</a:t>
            </a:r>
            <a:r>
              <a:rPr lang="ja-JP" altLang="en-US" sz="2800" b="1" dirty="0" smtClean="0"/>
              <a:t>加速器建設に必要な研究所の人材</a:t>
            </a:r>
            <a:r>
              <a:rPr lang="en-US" altLang="ja-JP" sz="2800" b="1" dirty="0" smtClean="0"/>
              <a:t>(</a:t>
            </a:r>
            <a:r>
              <a:rPr lang="ja-JP" altLang="en-US" sz="2800" b="1" dirty="0" smtClean="0"/>
              <a:t>内訳）</a:t>
            </a:r>
            <a:r>
              <a:rPr kumimoji="1" lang="en-US" altLang="ja-JP" sz="2800" b="1" dirty="0" smtClean="0"/>
              <a:t> </a:t>
            </a:r>
            <a:r>
              <a:rPr kumimoji="1" lang="en-US" altLang="ja-JP" sz="2800" b="1" dirty="0" smtClean="0">
                <a:solidFill>
                  <a:srgbClr val="3366FF"/>
                </a:solidFill>
              </a:rPr>
              <a:t> </a:t>
            </a:r>
            <a:endParaRPr kumimoji="1" lang="ja-JP" altLang="en-US" sz="2800" b="1" dirty="0">
              <a:solidFill>
                <a:srgbClr val="3366FF"/>
              </a:solidFill>
            </a:endParaRP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Arial"/>
                <a:ea typeface="Arial Unicode MS"/>
                <a:cs typeface="Arial Unicode MS"/>
              </a:rPr>
              <a:t>2015/01/03</a:t>
            </a:r>
            <a:endParaRPr lang="en-US" dirty="0">
              <a:solidFill>
                <a:prstClr val="black">
                  <a:tint val="75000"/>
                </a:prstClr>
              </a:solidFill>
              <a:latin typeface="Arial"/>
              <a:ea typeface="Arial Unicode MS"/>
              <a:cs typeface="Arial Unicode MS"/>
            </a:endParaRPr>
          </a:p>
        </p:txBody>
      </p:sp>
      <p:sp>
        <p:nvSpPr>
          <p:cNvPr id="5" name="スライド番号プレースホルダー 4"/>
          <p:cNvSpPr>
            <a:spLocks noGrp="1"/>
          </p:cNvSpPr>
          <p:nvPr>
            <p:ph type="sldNum" sz="quarter" idx="12"/>
          </p:nvPr>
        </p:nvSpPr>
        <p:spPr/>
        <p:txBody>
          <a:bodyPr/>
          <a:lstStyle/>
          <a:p>
            <a:fld id="{AAB6FA28-7AEC-3F43-9C2D-3DB969CFEC6A}" type="slidenum">
              <a:rPr lang="en-US" smtClean="0">
                <a:solidFill>
                  <a:prstClr val="black">
                    <a:tint val="75000"/>
                  </a:prstClr>
                </a:solidFill>
                <a:latin typeface="Arial"/>
                <a:ea typeface="Arial Unicode MS"/>
                <a:cs typeface="Arial Unicode MS"/>
              </a:rPr>
              <a:pPr/>
              <a:t>26</a:t>
            </a:fld>
            <a:endParaRPr lang="en-US" dirty="0">
              <a:solidFill>
                <a:prstClr val="black">
                  <a:tint val="75000"/>
                </a:prstClr>
              </a:solidFill>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Arial"/>
                <a:ea typeface="Arial Unicode MS"/>
                <a:cs typeface="Arial Unicode MS"/>
              </a:rPr>
              <a:t>ILC</a:t>
            </a:r>
            <a:r>
              <a:rPr lang="ja-JP" altLang="en-US" smtClean="0">
                <a:solidFill>
                  <a:prstClr val="black">
                    <a:tint val="75000"/>
                  </a:prstClr>
                </a:solidFill>
                <a:latin typeface="Arial"/>
                <a:ea typeface="Arial Unicode MS"/>
                <a:cs typeface="Arial Unicode MS"/>
              </a:rPr>
              <a:t>に必要な人材と育成</a:t>
            </a:r>
            <a:endParaRPr lang="en-US">
              <a:solidFill>
                <a:prstClr val="black">
                  <a:tint val="75000"/>
                </a:prstClr>
              </a:solidFill>
              <a:latin typeface="Arial"/>
              <a:ea typeface="Arial Unicode MS"/>
              <a:cs typeface="Arial Unicode MS"/>
            </a:endParaRPr>
          </a:p>
        </p:txBody>
      </p:sp>
      <p:graphicFrame>
        <p:nvGraphicFramePr>
          <p:cNvPr id="12" name="コンテンツ プレースホルダー 9"/>
          <p:cNvGraphicFramePr>
            <a:graphicFrameLocks/>
          </p:cNvGraphicFramePr>
          <p:nvPr>
            <p:extLst>
              <p:ext uri="{D42A27DB-BD31-4B8C-83A1-F6EECF244321}">
                <p14:modId xmlns:p14="http://schemas.microsoft.com/office/powerpoint/2010/main" val="2430298649"/>
              </p:ext>
            </p:extLst>
          </p:nvPr>
        </p:nvGraphicFramePr>
        <p:xfrm>
          <a:off x="275380" y="990600"/>
          <a:ext cx="8411421" cy="5591268"/>
        </p:xfrm>
        <a:graphic>
          <a:graphicData uri="http://schemas.openxmlformats.org/drawingml/2006/table">
            <a:tbl>
              <a:tblPr firstRow="1" bandRow="1">
                <a:tableStyleId>{073A0DAA-6AF3-43AB-8588-CEC1D06C72B9}</a:tableStyleId>
              </a:tblPr>
              <a:tblGrid>
                <a:gridCol w="1490674"/>
                <a:gridCol w="1761971"/>
                <a:gridCol w="962189"/>
                <a:gridCol w="990319"/>
                <a:gridCol w="966341"/>
                <a:gridCol w="814487"/>
                <a:gridCol w="731658"/>
                <a:gridCol w="693782"/>
              </a:tblGrid>
              <a:tr h="535894">
                <a:tc>
                  <a:txBody>
                    <a:bodyPr/>
                    <a:lstStyle/>
                    <a:p>
                      <a:pPr algn="ctr"/>
                      <a:r>
                        <a:rPr kumimoji="1" lang="en-US" altLang="ja-JP" sz="1400" dirty="0" smtClean="0"/>
                        <a:t>Item</a:t>
                      </a:r>
                      <a:endParaRPr kumimoji="1" lang="ja-JP" altLang="en-US" sz="1400" dirty="0"/>
                    </a:p>
                  </a:txBody>
                  <a:tcPr>
                    <a:solidFill>
                      <a:srgbClr val="3366FF"/>
                    </a:solidFill>
                  </a:tcPr>
                </a:tc>
                <a:tc>
                  <a:txBody>
                    <a:bodyPr/>
                    <a:lstStyle/>
                    <a:p>
                      <a:pPr algn="ctr"/>
                      <a:r>
                        <a:rPr kumimoji="1" lang="en-US" altLang="ja-JP" sz="1400" dirty="0" smtClean="0"/>
                        <a:t>Sub-Item</a:t>
                      </a:r>
                      <a:endParaRPr kumimoji="1" lang="ja-JP" altLang="en-US" sz="1400" dirty="0"/>
                    </a:p>
                  </a:txBody>
                  <a:tcPr>
                    <a:solidFill>
                      <a:srgbClr val="3366FF"/>
                    </a:solidFill>
                  </a:tcPr>
                </a:tc>
                <a:tc>
                  <a:txBody>
                    <a:bodyPr/>
                    <a:lstStyle/>
                    <a:p>
                      <a:pPr algn="ctr"/>
                      <a:r>
                        <a:rPr kumimoji="1" lang="en-US" altLang="ja-JP" sz="1400" dirty="0" smtClean="0"/>
                        <a:t>Integrated</a:t>
                      </a:r>
                    </a:p>
                    <a:p>
                      <a:pPr algn="ctr"/>
                      <a:r>
                        <a:rPr kumimoji="1" lang="en-US" altLang="ja-JP" sz="1400" dirty="0" smtClean="0"/>
                        <a:t>K</a:t>
                      </a:r>
                      <a:r>
                        <a:rPr kumimoji="1" lang="en-US" altLang="ja-JP" sz="1400" baseline="0" dirty="0" smtClean="0"/>
                        <a:t> </a:t>
                      </a:r>
                      <a:r>
                        <a:rPr kumimoji="1" lang="en-US" altLang="ja-JP" sz="1400" dirty="0" smtClean="0"/>
                        <a:t>P-</a:t>
                      </a:r>
                      <a:r>
                        <a:rPr kumimoji="1" lang="en-US" altLang="ja-JP" sz="1400" dirty="0" err="1" smtClean="0"/>
                        <a:t>hr</a:t>
                      </a:r>
                      <a:endParaRPr kumimoji="1" lang="ja-JP" altLang="en-US" sz="1400" dirty="0"/>
                    </a:p>
                  </a:txBody>
                  <a:tcPr>
                    <a:solidFill>
                      <a:srgbClr val="3366FF"/>
                    </a:solidFill>
                  </a:tcPr>
                </a:tc>
                <a:tc>
                  <a:txBody>
                    <a:bodyPr/>
                    <a:lstStyle/>
                    <a:p>
                      <a:pPr algn="ctr"/>
                      <a:r>
                        <a:rPr kumimoji="1" lang="en-US" altLang="ja-JP" sz="1400" dirty="0" smtClean="0">
                          <a:solidFill>
                            <a:schemeClr val="bg1">
                              <a:lumMod val="75000"/>
                            </a:schemeClr>
                          </a:solidFill>
                        </a:rPr>
                        <a:t>Integrated</a:t>
                      </a:r>
                    </a:p>
                    <a:p>
                      <a:pPr algn="ctr"/>
                      <a:r>
                        <a:rPr kumimoji="1" lang="en-US" altLang="ja-JP" sz="1400" dirty="0" smtClean="0">
                          <a:solidFill>
                            <a:schemeClr val="bg1">
                              <a:lumMod val="75000"/>
                            </a:schemeClr>
                          </a:solidFill>
                        </a:rPr>
                        <a:t>Person-</a:t>
                      </a:r>
                      <a:r>
                        <a:rPr kumimoji="1" lang="en-US" altLang="ja-JP" sz="1400" dirty="0" err="1" smtClean="0">
                          <a:solidFill>
                            <a:schemeClr val="bg1">
                              <a:lumMod val="75000"/>
                            </a:schemeClr>
                          </a:solidFill>
                        </a:rPr>
                        <a:t>yr</a:t>
                      </a:r>
                      <a:endParaRPr kumimoji="1" lang="en-US" altLang="ja-JP" sz="1400" dirty="0" smtClean="0">
                        <a:solidFill>
                          <a:schemeClr val="bg1">
                            <a:lumMod val="75000"/>
                          </a:schemeClr>
                        </a:solidFill>
                      </a:endParaRPr>
                    </a:p>
                  </a:txBody>
                  <a:tcPr>
                    <a:solidFill>
                      <a:srgbClr val="3366FF"/>
                    </a:solidFill>
                  </a:tcPr>
                </a:tc>
                <a:tc>
                  <a:txBody>
                    <a:bodyPr/>
                    <a:lstStyle/>
                    <a:p>
                      <a:pPr algn="ctr"/>
                      <a:r>
                        <a:rPr kumimoji="1" lang="en-US" altLang="ja-JP" sz="1400" dirty="0" smtClean="0">
                          <a:solidFill>
                            <a:schemeClr val="bg1">
                              <a:lumMod val="75000"/>
                            </a:schemeClr>
                          </a:solidFill>
                        </a:rPr>
                        <a:t>Adm.</a:t>
                      </a:r>
                      <a:r>
                        <a:rPr kumimoji="1" lang="en-US" altLang="ja-JP" sz="1400" baseline="0" dirty="0" smtClean="0">
                          <a:solidFill>
                            <a:schemeClr val="bg1">
                              <a:lumMod val="75000"/>
                            </a:schemeClr>
                          </a:solidFill>
                        </a:rPr>
                        <a:t> Risk</a:t>
                      </a:r>
                    </a:p>
                    <a:p>
                      <a:pPr algn="ctr"/>
                      <a:r>
                        <a:rPr kumimoji="1" lang="en-US" altLang="ja-JP" sz="1400" baseline="0" dirty="0" smtClean="0">
                          <a:solidFill>
                            <a:schemeClr val="bg1">
                              <a:lumMod val="75000"/>
                            </a:schemeClr>
                          </a:solidFill>
                        </a:rPr>
                        <a:t>(Head)</a:t>
                      </a:r>
                      <a:endParaRPr kumimoji="1" lang="en-US" altLang="ja-JP" sz="1400" dirty="0" smtClean="0">
                        <a:solidFill>
                          <a:schemeClr val="bg1">
                            <a:lumMod val="75000"/>
                          </a:schemeClr>
                        </a:solidFill>
                      </a:endParaRPr>
                    </a:p>
                  </a:txBody>
                  <a:tcPr>
                    <a:solidFill>
                      <a:srgbClr val="3366FF"/>
                    </a:solidFill>
                  </a:tcPr>
                </a:tc>
                <a:tc>
                  <a:txBody>
                    <a:bodyPr/>
                    <a:lstStyle/>
                    <a:p>
                      <a:pPr algn="ctr"/>
                      <a:r>
                        <a:rPr kumimoji="1" lang="en-US" altLang="ja-JP" sz="1400" dirty="0" err="1" smtClean="0">
                          <a:solidFill>
                            <a:schemeClr val="bg1">
                              <a:lumMod val="75000"/>
                            </a:schemeClr>
                          </a:solidFill>
                        </a:rPr>
                        <a:t>Sci</a:t>
                      </a:r>
                      <a:r>
                        <a:rPr kumimoji="1" lang="en-US" altLang="ja-JP" sz="1400" dirty="0" smtClean="0">
                          <a:solidFill>
                            <a:schemeClr val="bg1">
                              <a:lumMod val="75000"/>
                            </a:schemeClr>
                          </a:solidFill>
                        </a:rPr>
                        <a:t>/(Senior)</a:t>
                      </a:r>
                    </a:p>
                  </a:txBody>
                  <a:tcPr>
                    <a:solidFill>
                      <a:srgbClr val="3366FF"/>
                    </a:solidFill>
                  </a:tcPr>
                </a:tc>
                <a:tc>
                  <a:txBody>
                    <a:bodyPr/>
                    <a:lstStyle/>
                    <a:p>
                      <a:pPr algn="ctr"/>
                      <a:r>
                        <a:rPr kumimoji="1" lang="en-US" altLang="ja-JP" sz="1400" dirty="0" smtClean="0">
                          <a:solidFill>
                            <a:schemeClr val="bg1">
                              <a:lumMod val="75000"/>
                            </a:schemeClr>
                          </a:solidFill>
                        </a:rPr>
                        <a:t> Eng.</a:t>
                      </a:r>
                    </a:p>
                    <a:p>
                      <a:pPr algn="ctr"/>
                      <a:r>
                        <a:rPr kumimoji="1" lang="en-US" altLang="ja-JP" sz="1400" dirty="0" smtClean="0">
                          <a:solidFill>
                            <a:schemeClr val="bg1">
                              <a:lumMod val="75000"/>
                            </a:schemeClr>
                          </a:solidFill>
                        </a:rPr>
                        <a:t>(Core)</a:t>
                      </a:r>
                    </a:p>
                  </a:txBody>
                  <a:tcPr>
                    <a:solidFill>
                      <a:srgbClr val="3366FF"/>
                    </a:solidFill>
                  </a:tcPr>
                </a:tc>
                <a:tc>
                  <a:txBody>
                    <a:bodyPr/>
                    <a:lstStyle/>
                    <a:p>
                      <a:pPr algn="ctr"/>
                      <a:r>
                        <a:rPr kumimoji="1" lang="en-US" altLang="ja-JP" sz="1400" dirty="0" smtClean="0">
                          <a:solidFill>
                            <a:schemeClr val="bg1">
                              <a:lumMod val="75000"/>
                            </a:schemeClr>
                          </a:solidFill>
                        </a:rPr>
                        <a:t>Tech.</a:t>
                      </a:r>
                    </a:p>
                  </a:txBody>
                  <a:tcPr>
                    <a:solidFill>
                      <a:srgbClr val="3366FF"/>
                    </a:solidFill>
                  </a:tcPr>
                </a:tc>
              </a:tr>
              <a:tr h="795974">
                <a:tc>
                  <a:txBody>
                    <a:bodyPr/>
                    <a:lstStyle/>
                    <a:p>
                      <a:r>
                        <a:rPr kumimoji="1" lang="en-US" altLang="ja-JP" sz="1400" dirty="0" smtClean="0"/>
                        <a:t>CFS  (9 </a:t>
                      </a:r>
                      <a:r>
                        <a:rPr kumimoji="1" lang="en-US" altLang="ja-JP" sz="1400" dirty="0" err="1" smtClean="0"/>
                        <a:t>yrs</a:t>
                      </a:r>
                      <a:r>
                        <a:rPr kumimoji="1" lang="en-US" altLang="ja-JP" sz="1400" dirty="0" smtClean="0"/>
                        <a:t>)</a:t>
                      </a:r>
                      <a:endParaRPr kumimoji="1" lang="ja-JP" altLang="en-US" sz="1400" dirty="0">
                        <a:solidFill>
                          <a:srgbClr val="3366FF"/>
                        </a:solidFill>
                      </a:endParaRPr>
                    </a:p>
                  </a:txBody>
                  <a:tcPr/>
                </a:tc>
                <a:tc>
                  <a:txBody>
                    <a:bodyPr/>
                    <a:lstStyle/>
                    <a:p>
                      <a:r>
                        <a:rPr kumimoji="1" lang="en-US" altLang="ja-JP" sz="1400" u="sng" dirty="0" smtClean="0"/>
                        <a:t>Sub-total</a:t>
                      </a:r>
                    </a:p>
                    <a:p>
                      <a:r>
                        <a:rPr kumimoji="1" lang="en-US" altLang="ja-JP" sz="1400" dirty="0" smtClean="0"/>
                        <a:t>- Civil</a:t>
                      </a:r>
                    </a:p>
                    <a:p>
                      <a:r>
                        <a:rPr kumimoji="1" lang="en-US" altLang="ja-JP" sz="1400" dirty="0" smtClean="0"/>
                        <a:t>- Site-specific</a:t>
                      </a:r>
                      <a:endParaRPr kumimoji="1" lang="ja-JP" altLang="en-US" sz="1400" dirty="0"/>
                    </a:p>
                  </a:txBody>
                  <a:tcPr/>
                </a:tc>
                <a:tc>
                  <a:txBody>
                    <a:bodyPr/>
                    <a:lstStyle/>
                    <a:p>
                      <a:pPr algn="r"/>
                      <a:r>
                        <a:rPr kumimoji="1" lang="en-US" altLang="ja-JP" sz="1400" u="sng" dirty="0" smtClean="0"/>
                        <a:t>2,540</a:t>
                      </a:r>
                    </a:p>
                    <a:p>
                      <a:pPr algn="r"/>
                      <a:r>
                        <a:rPr kumimoji="1" lang="en-US" altLang="ja-JP" sz="1400" dirty="0" smtClean="0"/>
                        <a:t>1,359  </a:t>
                      </a:r>
                    </a:p>
                    <a:p>
                      <a:pPr algn="r"/>
                      <a:r>
                        <a:rPr kumimoji="1" lang="en-US" altLang="ja-JP" sz="1400" dirty="0" smtClean="0"/>
                        <a:t>1,181</a:t>
                      </a:r>
                    </a:p>
                  </a:txBody>
                  <a:tcPr/>
                </a:tc>
                <a:tc>
                  <a:txBody>
                    <a:bodyPr/>
                    <a:lstStyle/>
                    <a:p>
                      <a:pPr algn="r"/>
                      <a:r>
                        <a:rPr kumimoji="1" lang="en-US" altLang="ja-JP" sz="1400" u="sng" dirty="0" smtClean="0">
                          <a:solidFill>
                            <a:srgbClr val="3366FF"/>
                          </a:solidFill>
                        </a:rPr>
                        <a:t>1,495</a:t>
                      </a:r>
                    </a:p>
                    <a:p>
                      <a:pPr algn="r"/>
                      <a:r>
                        <a:rPr kumimoji="1" lang="en-US" altLang="ja-JP" sz="1400" u="sng" dirty="0" smtClean="0">
                          <a:solidFill>
                            <a:schemeClr val="tx1"/>
                          </a:solidFill>
                        </a:rPr>
                        <a:t>799</a:t>
                      </a:r>
                    </a:p>
                    <a:p>
                      <a:pPr algn="r"/>
                      <a:r>
                        <a:rPr kumimoji="1" lang="en-US" altLang="ja-JP" sz="1400" u="sng" dirty="0" smtClean="0">
                          <a:solidFill>
                            <a:schemeClr val="tx1"/>
                          </a:solidFill>
                        </a:rPr>
                        <a:t>695 </a:t>
                      </a:r>
                      <a:endParaRPr kumimoji="1" lang="ja-JP" altLang="en-US" sz="1400" u="sng" dirty="0">
                        <a:solidFill>
                          <a:schemeClr val="tx1"/>
                        </a:solidFill>
                      </a:endParaRPr>
                    </a:p>
                  </a:txBody>
                  <a:tcPr/>
                </a:tc>
                <a:tc>
                  <a:txBody>
                    <a:bodyPr/>
                    <a:lstStyle/>
                    <a:p>
                      <a:pPr algn="r"/>
                      <a:r>
                        <a:rPr kumimoji="1" lang="en-US" altLang="ja-JP" sz="1400" u="sng" dirty="0" smtClean="0">
                          <a:solidFill>
                            <a:schemeClr val="tx1"/>
                          </a:solidFill>
                        </a:rPr>
                        <a:t>64</a:t>
                      </a:r>
                    </a:p>
                    <a:p>
                      <a:pPr algn="r"/>
                      <a:r>
                        <a:rPr kumimoji="1" lang="en-US" altLang="ja-JP" sz="1400" u="none" dirty="0" smtClean="0">
                          <a:solidFill>
                            <a:schemeClr val="tx1"/>
                          </a:solidFill>
                        </a:rPr>
                        <a:t>0</a:t>
                      </a:r>
                    </a:p>
                    <a:p>
                      <a:pPr algn="r"/>
                      <a:r>
                        <a:rPr kumimoji="1" lang="en-US" altLang="ja-JP" sz="1400" u="none" dirty="0" smtClean="0">
                          <a:solidFill>
                            <a:schemeClr val="tx1"/>
                          </a:solidFill>
                        </a:rPr>
                        <a:t>64</a:t>
                      </a:r>
                      <a:endParaRPr kumimoji="1" lang="ja-JP" altLang="en-US" sz="1400" u="none" dirty="0">
                        <a:solidFill>
                          <a:schemeClr val="tx1"/>
                        </a:solidFill>
                      </a:endParaRPr>
                    </a:p>
                  </a:txBody>
                  <a:tcPr/>
                </a:tc>
                <a:tc>
                  <a:txBody>
                    <a:bodyPr/>
                    <a:lstStyle/>
                    <a:p>
                      <a:pPr algn="r"/>
                      <a:r>
                        <a:rPr kumimoji="1" lang="en-US" altLang="ja-JP" sz="1400" u="sng" dirty="0" smtClean="0">
                          <a:solidFill>
                            <a:schemeClr val="tx1"/>
                          </a:solidFill>
                        </a:rPr>
                        <a:t>211</a:t>
                      </a:r>
                    </a:p>
                    <a:p>
                      <a:pPr algn="r"/>
                      <a:r>
                        <a:rPr kumimoji="1" lang="en-US" altLang="ja-JP" sz="1400" u="none" dirty="0" smtClean="0">
                          <a:solidFill>
                            <a:schemeClr val="tx1"/>
                          </a:solidFill>
                        </a:rPr>
                        <a:t>0</a:t>
                      </a:r>
                    </a:p>
                    <a:p>
                      <a:pPr algn="r"/>
                      <a:r>
                        <a:rPr kumimoji="1" lang="en-US" altLang="ja-JP" sz="1400" u="none" dirty="0" smtClean="0">
                          <a:solidFill>
                            <a:schemeClr val="tx1"/>
                          </a:solidFill>
                        </a:rPr>
                        <a:t>211</a:t>
                      </a:r>
                      <a:endParaRPr kumimoji="1" lang="ja-JP" altLang="en-US" sz="1400" u="none" dirty="0">
                        <a:solidFill>
                          <a:schemeClr val="tx1"/>
                        </a:solidFill>
                      </a:endParaRPr>
                    </a:p>
                  </a:txBody>
                  <a:tcPr/>
                </a:tc>
                <a:tc>
                  <a:txBody>
                    <a:bodyPr/>
                    <a:lstStyle/>
                    <a:p>
                      <a:pPr algn="r"/>
                      <a:r>
                        <a:rPr kumimoji="1" lang="en-US" altLang="ja-JP" sz="1400" u="sng" dirty="0" smtClean="0">
                          <a:solidFill>
                            <a:schemeClr val="tx1"/>
                          </a:solidFill>
                        </a:rPr>
                        <a:t>1,012</a:t>
                      </a:r>
                    </a:p>
                    <a:p>
                      <a:pPr algn="r"/>
                      <a:r>
                        <a:rPr kumimoji="1" lang="en-US" altLang="ja-JP" sz="1400" u="none" dirty="0" smtClean="0">
                          <a:solidFill>
                            <a:schemeClr val="tx1"/>
                          </a:solidFill>
                        </a:rPr>
                        <a:t>799</a:t>
                      </a:r>
                    </a:p>
                    <a:p>
                      <a:pPr algn="r"/>
                      <a:r>
                        <a:rPr kumimoji="1" lang="en-US" altLang="ja-JP" sz="1400" u="none" dirty="0" smtClean="0">
                          <a:solidFill>
                            <a:schemeClr val="tx1"/>
                          </a:solidFill>
                        </a:rPr>
                        <a:t>213</a:t>
                      </a:r>
                      <a:endParaRPr kumimoji="1" lang="ja-JP" altLang="en-US" sz="1400" u="none" dirty="0">
                        <a:solidFill>
                          <a:schemeClr val="tx1"/>
                        </a:solidFill>
                      </a:endParaRPr>
                    </a:p>
                  </a:txBody>
                  <a:tcPr/>
                </a:tc>
                <a:tc>
                  <a:txBody>
                    <a:bodyPr/>
                    <a:lstStyle/>
                    <a:p>
                      <a:pPr algn="r"/>
                      <a:r>
                        <a:rPr kumimoji="1" lang="en-US" altLang="ja-JP" sz="1400" u="sng" dirty="0" smtClean="0">
                          <a:solidFill>
                            <a:schemeClr val="tx1"/>
                          </a:solidFill>
                        </a:rPr>
                        <a:t>206</a:t>
                      </a:r>
                    </a:p>
                    <a:p>
                      <a:pPr algn="r"/>
                      <a:r>
                        <a:rPr kumimoji="1" lang="en-US" altLang="ja-JP" sz="1400" u="none" dirty="0" smtClean="0">
                          <a:solidFill>
                            <a:schemeClr val="tx1"/>
                          </a:solidFill>
                        </a:rPr>
                        <a:t>0</a:t>
                      </a:r>
                    </a:p>
                    <a:p>
                      <a:pPr algn="r"/>
                      <a:r>
                        <a:rPr kumimoji="1" lang="en-US" altLang="ja-JP" sz="1400" u="none" dirty="0" smtClean="0">
                          <a:solidFill>
                            <a:schemeClr val="tx1"/>
                          </a:solidFill>
                        </a:rPr>
                        <a:t>206</a:t>
                      </a:r>
                      <a:endParaRPr kumimoji="1" lang="ja-JP" altLang="en-US" sz="1400" u="none" dirty="0">
                        <a:solidFill>
                          <a:schemeClr val="tx1"/>
                        </a:solidFill>
                      </a:endParaRPr>
                    </a:p>
                  </a:txBody>
                  <a:tcPr/>
                </a:tc>
              </a:tr>
              <a:tr h="1197158">
                <a:tc>
                  <a:txBody>
                    <a:bodyPr/>
                    <a:lstStyle/>
                    <a:p>
                      <a:r>
                        <a:rPr kumimoji="1" lang="en-US" altLang="ja-JP" sz="1400" dirty="0" err="1" smtClean="0"/>
                        <a:t>Acc</a:t>
                      </a:r>
                      <a:r>
                        <a:rPr kumimoji="1" lang="en-US" altLang="ja-JP" sz="1400" dirty="0" smtClean="0"/>
                        <a:t>-SRF (9 </a:t>
                      </a:r>
                      <a:r>
                        <a:rPr kumimoji="1" lang="en-US" altLang="ja-JP" sz="1400" dirty="0" err="1" smtClean="0"/>
                        <a:t>yrs</a:t>
                      </a:r>
                      <a:r>
                        <a:rPr kumimoji="1" lang="en-US" altLang="ja-JP" sz="1400" dirty="0" smtClean="0"/>
                        <a:t>)</a:t>
                      </a:r>
                      <a:endParaRPr kumimoji="1" lang="ja-JP" altLang="en-US" sz="1400" dirty="0">
                        <a:solidFill>
                          <a:srgbClr val="3366FF"/>
                        </a:solidFill>
                      </a:endParaRPr>
                    </a:p>
                  </a:txBody>
                  <a:tcPr/>
                </a:tc>
                <a:tc>
                  <a:txBody>
                    <a:bodyPr/>
                    <a:lstStyle/>
                    <a:p>
                      <a:r>
                        <a:rPr kumimoji="1" lang="en-US" altLang="ja-JP" sz="1400" u="sng" dirty="0" smtClean="0"/>
                        <a:t>Sub-total</a:t>
                      </a:r>
                    </a:p>
                    <a:p>
                      <a:r>
                        <a:rPr kumimoji="1" lang="en-US" altLang="ja-JP" sz="1400" dirty="0" smtClean="0"/>
                        <a:t>- Cavity and CM</a:t>
                      </a:r>
                    </a:p>
                    <a:p>
                      <a:pPr marL="0" indent="0">
                        <a:buFontTx/>
                        <a:buNone/>
                      </a:pPr>
                      <a:r>
                        <a:rPr kumimoji="1" lang="en-US" altLang="ja-JP" sz="1400" dirty="0" smtClean="0"/>
                        <a:t>- HLRF(1.3GHz)</a:t>
                      </a:r>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a:t>
                      </a:r>
                      <a:r>
                        <a:rPr kumimoji="1" lang="en-US" altLang="ja-JP" sz="1400" dirty="0" err="1" smtClean="0"/>
                        <a:t>Int</a:t>
                      </a:r>
                      <a:r>
                        <a:rPr kumimoji="1" lang="en-US" altLang="ja-JP" sz="1400" dirty="0" smtClean="0"/>
                        <a:t>-Control-LLRF</a:t>
                      </a:r>
                    </a:p>
                    <a:p>
                      <a:r>
                        <a:rPr kumimoji="1" lang="en-US" altLang="ja-JP" sz="1400" dirty="0" smtClean="0"/>
                        <a:t>- Cryogenics</a:t>
                      </a:r>
                    </a:p>
                  </a:txBody>
                  <a:tcPr/>
                </a:tc>
                <a:tc>
                  <a:txBody>
                    <a:bodyPr/>
                    <a:lstStyle/>
                    <a:p>
                      <a:pPr algn="r"/>
                      <a:r>
                        <a:rPr kumimoji="1" lang="en-US" altLang="ja-JP" sz="1400" u="sng" dirty="0" smtClean="0"/>
                        <a:t>6,380</a:t>
                      </a:r>
                    </a:p>
                    <a:p>
                      <a:pPr algn="r"/>
                      <a:r>
                        <a:rPr kumimoji="1" lang="en-US" altLang="ja-JP" sz="1400" dirty="0" smtClean="0"/>
                        <a:t>3,551</a:t>
                      </a:r>
                    </a:p>
                    <a:p>
                      <a:pPr algn="r"/>
                      <a:r>
                        <a:rPr kumimoji="1" lang="en-US" altLang="ja-JP" sz="1400" dirty="0" smtClean="0"/>
                        <a:t>915</a:t>
                      </a:r>
                    </a:p>
                    <a:p>
                      <a:pPr algn="r"/>
                      <a:r>
                        <a:rPr kumimoji="1" lang="en-US" altLang="ja-JP" sz="1400" dirty="0" smtClean="0"/>
                        <a:t>1,357</a:t>
                      </a:r>
                    </a:p>
                    <a:p>
                      <a:pPr algn="r"/>
                      <a:r>
                        <a:rPr kumimoji="1" lang="en-US" altLang="ja-JP" sz="1400" dirty="0" smtClean="0"/>
                        <a:t>557</a:t>
                      </a:r>
                      <a:endParaRPr kumimoji="1" lang="ja-JP" altLang="en-US" sz="1400" dirty="0"/>
                    </a:p>
                  </a:txBody>
                  <a:tcPr/>
                </a:tc>
                <a:tc>
                  <a:txBody>
                    <a:bodyPr/>
                    <a:lstStyle/>
                    <a:p>
                      <a:pPr algn="r"/>
                      <a:r>
                        <a:rPr kumimoji="1" lang="en-US" altLang="ja-JP" sz="1400" u="sng" dirty="0" smtClean="0">
                          <a:solidFill>
                            <a:srgbClr val="3366FF"/>
                          </a:solidFill>
                        </a:rPr>
                        <a:t>3,753</a:t>
                      </a:r>
                    </a:p>
                    <a:p>
                      <a:pPr algn="r"/>
                      <a:r>
                        <a:rPr kumimoji="1" lang="en-US" altLang="ja-JP" sz="1400" dirty="0" smtClean="0">
                          <a:solidFill>
                            <a:srgbClr val="FF0000"/>
                          </a:solidFill>
                        </a:rPr>
                        <a:t>2,089</a:t>
                      </a:r>
                    </a:p>
                    <a:p>
                      <a:pPr algn="r"/>
                      <a:r>
                        <a:rPr kumimoji="1" lang="en-US" altLang="ja-JP" sz="1400" dirty="0" smtClean="0">
                          <a:solidFill>
                            <a:schemeClr val="tx1"/>
                          </a:solidFill>
                        </a:rPr>
                        <a:t>538</a:t>
                      </a:r>
                    </a:p>
                    <a:p>
                      <a:pPr algn="r"/>
                      <a:r>
                        <a:rPr kumimoji="1" lang="en-US" altLang="ja-JP" sz="1400" dirty="0" smtClean="0">
                          <a:solidFill>
                            <a:schemeClr val="tx1"/>
                          </a:solidFill>
                        </a:rPr>
                        <a:t>798</a:t>
                      </a:r>
                    </a:p>
                    <a:p>
                      <a:pPr algn="r"/>
                      <a:r>
                        <a:rPr kumimoji="1" lang="en-US" altLang="ja-JP" sz="1400" dirty="0" smtClean="0">
                          <a:solidFill>
                            <a:schemeClr val="tx1"/>
                          </a:solidFill>
                        </a:rPr>
                        <a:t>328</a:t>
                      </a:r>
                      <a:endParaRPr kumimoji="1" lang="ja-JP" altLang="en-US" sz="1400" dirty="0">
                        <a:solidFill>
                          <a:schemeClr val="tx1"/>
                        </a:solidFill>
                      </a:endParaRPr>
                    </a:p>
                  </a:txBody>
                  <a:tcPr/>
                </a:tc>
                <a:tc>
                  <a:txBody>
                    <a:bodyPr/>
                    <a:lstStyle/>
                    <a:p>
                      <a:pPr algn="r"/>
                      <a:r>
                        <a:rPr kumimoji="1" lang="en-US" altLang="ja-JP" sz="1400" u="sng" dirty="0" smtClean="0">
                          <a:solidFill>
                            <a:schemeClr val="tx1"/>
                          </a:solidFill>
                        </a:rPr>
                        <a:t>341</a:t>
                      </a:r>
                    </a:p>
                    <a:p>
                      <a:pPr algn="r"/>
                      <a:r>
                        <a:rPr kumimoji="1" lang="en-US" altLang="ja-JP" sz="1400" u="none" dirty="0" smtClean="0">
                          <a:solidFill>
                            <a:schemeClr val="tx1"/>
                          </a:solidFill>
                        </a:rPr>
                        <a:t>193</a:t>
                      </a:r>
                    </a:p>
                    <a:p>
                      <a:pPr algn="r"/>
                      <a:r>
                        <a:rPr kumimoji="1" lang="en-US" altLang="ja-JP" sz="1400" u="none" dirty="0" smtClean="0">
                          <a:solidFill>
                            <a:schemeClr val="tx1"/>
                          </a:solidFill>
                        </a:rPr>
                        <a:t>79</a:t>
                      </a:r>
                    </a:p>
                    <a:p>
                      <a:pPr algn="r"/>
                      <a:r>
                        <a:rPr kumimoji="1" lang="en-US" altLang="ja-JP" sz="1400" u="none" dirty="0" smtClean="0">
                          <a:solidFill>
                            <a:schemeClr val="tx1"/>
                          </a:solidFill>
                        </a:rPr>
                        <a:t>48</a:t>
                      </a:r>
                    </a:p>
                    <a:p>
                      <a:pPr algn="r"/>
                      <a:r>
                        <a:rPr kumimoji="1" lang="en-US" altLang="ja-JP" sz="1400" u="none" dirty="0" smtClean="0">
                          <a:solidFill>
                            <a:schemeClr val="tx1"/>
                          </a:solidFill>
                        </a:rPr>
                        <a:t>21</a:t>
                      </a:r>
                      <a:endParaRPr kumimoji="1" lang="ja-JP" altLang="en-US" sz="1400" u="none" dirty="0">
                        <a:solidFill>
                          <a:schemeClr val="tx1"/>
                        </a:solidFill>
                      </a:endParaRPr>
                    </a:p>
                  </a:txBody>
                  <a:tcPr/>
                </a:tc>
                <a:tc>
                  <a:txBody>
                    <a:bodyPr/>
                    <a:lstStyle/>
                    <a:p>
                      <a:pPr algn="r"/>
                      <a:r>
                        <a:rPr kumimoji="1" lang="en-US" altLang="ja-JP" sz="1400" u="sng" dirty="0" smtClean="0">
                          <a:solidFill>
                            <a:schemeClr val="tx1"/>
                          </a:solidFill>
                        </a:rPr>
                        <a:t>156</a:t>
                      </a:r>
                    </a:p>
                    <a:p>
                      <a:pPr algn="r"/>
                      <a:r>
                        <a:rPr kumimoji="1" lang="en-US" altLang="ja-JP" sz="1400" u="none" dirty="0" smtClean="0">
                          <a:solidFill>
                            <a:schemeClr val="tx1"/>
                          </a:solidFill>
                        </a:rPr>
                        <a:t>114</a:t>
                      </a:r>
                    </a:p>
                    <a:p>
                      <a:pPr algn="r"/>
                      <a:r>
                        <a:rPr kumimoji="1" lang="en-US" altLang="ja-JP" sz="1400" u="none" dirty="0" smtClean="0">
                          <a:solidFill>
                            <a:schemeClr val="tx1"/>
                          </a:solidFill>
                        </a:rPr>
                        <a:t>0</a:t>
                      </a:r>
                    </a:p>
                    <a:p>
                      <a:pPr algn="r"/>
                      <a:r>
                        <a:rPr kumimoji="1" lang="en-US" altLang="ja-JP" sz="1400" u="none" dirty="0" smtClean="0">
                          <a:solidFill>
                            <a:schemeClr val="tx1"/>
                          </a:solidFill>
                        </a:rPr>
                        <a:t>0</a:t>
                      </a:r>
                    </a:p>
                    <a:p>
                      <a:pPr algn="r"/>
                      <a:r>
                        <a:rPr kumimoji="1" lang="en-US" altLang="ja-JP" sz="1400" u="none" dirty="0" smtClean="0">
                          <a:solidFill>
                            <a:schemeClr val="tx1"/>
                          </a:solidFill>
                        </a:rPr>
                        <a:t>42</a:t>
                      </a:r>
                      <a:endParaRPr kumimoji="1" lang="ja-JP" altLang="en-US" sz="1400" u="none" dirty="0">
                        <a:solidFill>
                          <a:schemeClr val="tx1"/>
                        </a:solidFill>
                      </a:endParaRPr>
                    </a:p>
                  </a:txBody>
                  <a:tcPr/>
                </a:tc>
                <a:tc>
                  <a:txBody>
                    <a:bodyPr/>
                    <a:lstStyle/>
                    <a:p>
                      <a:pPr algn="r"/>
                      <a:r>
                        <a:rPr kumimoji="1" lang="en-US" altLang="ja-JP" sz="1400" u="sng" dirty="0" smtClean="0">
                          <a:solidFill>
                            <a:schemeClr val="tx1"/>
                          </a:solidFill>
                        </a:rPr>
                        <a:t>1,355</a:t>
                      </a:r>
                    </a:p>
                    <a:p>
                      <a:pPr algn="r"/>
                      <a:r>
                        <a:rPr kumimoji="1" lang="en-US" altLang="ja-JP" sz="1400" u="none" dirty="0" smtClean="0">
                          <a:solidFill>
                            <a:schemeClr val="tx1"/>
                          </a:solidFill>
                        </a:rPr>
                        <a:t>410</a:t>
                      </a:r>
                    </a:p>
                    <a:p>
                      <a:pPr algn="r"/>
                      <a:r>
                        <a:rPr kumimoji="1" lang="en-US" altLang="ja-JP" sz="1400" u="none" dirty="0" smtClean="0">
                          <a:solidFill>
                            <a:schemeClr val="tx1"/>
                          </a:solidFill>
                        </a:rPr>
                        <a:t>275</a:t>
                      </a:r>
                    </a:p>
                    <a:p>
                      <a:pPr algn="r"/>
                      <a:r>
                        <a:rPr kumimoji="1" lang="en-US" altLang="ja-JP" sz="1400" u="none" dirty="0" smtClean="0">
                          <a:solidFill>
                            <a:schemeClr val="tx1"/>
                          </a:solidFill>
                        </a:rPr>
                        <a:t>503</a:t>
                      </a:r>
                    </a:p>
                    <a:p>
                      <a:pPr algn="r"/>
                      <a:r>
                        <a:rPr kumimoji="1" lang="en-US" altLang="ja-JP" sz="1400" u="none" dirty="0" smtClean="0">
                          <a:solidFill>
                            <a:schemeClr val="tx1"/>
                          </a:solidFill>
                        </a:rPr>
                        <a:t>167</a:t>
                      </a:r>
                      <a:endParaRPr kumimoji="1" lang="ja-JP" altLang="en-US" sz="1400" u="none" dirty="0">
                        <a:solidFill>
                          <a:schemeClr val="tx1"/>
                        </a:solidFill>
                      </a:endParaRPr>
                    </a:p>
                  </a:txBody>
                  <a:tcPr/>
                </a:tc>
                <a:tc>
                  <a:txBody>
                    <a:bodyPr/>
                    <a:lstStyle/>
                    <a:p>
                      <a:pPr algn="r"/>
                      <a:r>
                        <a:rPr kumimoji="1" lang="en-US" altLang="ja-JP" sz="1400" u="sng" dirty="0" smtClean="0">
                          <a:solidFill>
                            <a:schemeClr val="tx1"/>
                          </a:solidFill>
                        </a:rPr>
                        <a:t>1,901</a:t>
                      </a:r>
                    </a:p>
                    <a:p>
                      <a:pPr algn="r"/>
                      <a:r>
                        <a:rPr kumimoji="1" lang="en-US" altLang="ja-JP" sz="1400" u="none" dirty="0" smtClean="0">
                          <a:solidFill>
                            <a:schemeClr val="tx1"/>
                          </a:solidFill>
                        </a:rPr>
                        <a:t>1,372</a:t>
                      </a:r>
                    </a:p>
                    <a:p>
                      <a:pPr algn="r"/>
                      <a:r>
                        <a:rPr kumimoji="1" lang="en-US" altLang="ja-JP" sz="1400" u="none" dirty="0" smtClean="0">
                          <a:solidFill>
                            <a:schemeClr val="tx1"/>
                          </a:solidFill>
                        </a:rPr>
                        <a:t>184</a:t>
                      </a:r>
                    </a:p>
                    <a:p>
                      <a:pPr algn="r"/>
                      <a:r>
                        <a:rPr kumimoji="1" lang="en-US" altLang="ja-JP" sz="1400" u="none" dirty="0" smtClean="0">
                          <a:solidFill>
                            <a:schemeClr val="tx1"/>
                          </a:solidFill>
                        </a:rPr>
                        <a:t>247</a:t>
                      </a:r>
                    </a:p>
                    <a:p>
                      <a:pPr algn="r"/>
                      <a:r>
                        <a:rPr kumimoji="1" lang="en-US" altLang="ja-JP" sz="1400" u="none" dirty="0" smtClean="0">
                          <a:solidFill>
                            <a:schemeClr val="tx1"/>
                          </a:solidFill>
                        </a:rPr>
                        <a:t>98</a:t>
                      </a:r>
                      <a:endParaRPr kumimoji="1" lang="ja-JP" altLang="en-US" sz="1400" u="none" dirty="0">
                        <a:solidFill>
                          <a:schemeClr val="tx1"/>
                        </a:solidFill>
                      </a:endParaRPr>
                    </a:p>
                  </a:txBody>
                  <a:tcPr/>
                </a:tc>
              </a:tr>
              <a:tr h="2078084">
                <a:tc>
                  <a:txBody>
                    <a:bodyPr/>
                    <a:lstStyle/>
                    <a:p>
                      <a:r>
                        <a:rPr kumimoji="1" lang="en-US" altLang="ja-JP" sz="1400" dirty="0" err="1" smtClean="0"/>
                        <a:t>Acc</a:t>
                      </a:r>
                      <a:r>
                        <a:rPr kumimoji="1" lang="en-US" altLang="ja-JP" sz="1400" dirty="0" smtClean="0"/>
                        <a:t>-Others (9yrs)</a:t>
                      </a:r>
                      <a:endParaRPr kumimoji="1" lang="ja-JP" altLang="en-US" sz="1400" dirty="0">
                        <a:solidFill>
                          <a:srgbClr val="3366FF"/>
                        </a:solidFill>
                      </a:endParaRPr>
                    </a:p>
                  </a:txBody>
                  <a:tcPr/>
                </a:tc>
                <a:tc>
                  <a:txBody>
                    <a:bodyPr/>
                    <a:lstStyle/>
                    <a:p>
                      <a:r>
                        <a:rPr kumimoji="1" lang="en-US" altLang="ja-JP" sz="1400" u="sng" dirty="0" smtClean="0"/>
                        <a:t>Sub-total</a:t>
                      </a:r>
                    </a:p>
                    <a:p>
                      <a:r>
                        <a:rPr kumimoji="1" lang="en-US" altLang="ja-JP" sz="1400" dirty="0" smtClean="0"/>
                        <a:t>- Magnets</a:t>
                      </a:r>
                    </a:p>
                    <a:p>
                      <a:r>
                        <a:rPr kumimoji="1" lang="en-US" altLang="ja-JP" sz="1400" dirty="0" smtClean="0"/>
                        <a:t>- Power</a:t>
                      </a:r>
                      <a:r>
                        <a:rPr kumimoji="1" lang="en-US" altLang="ja-JP" sz="1400" baseline="0" dirty="0" smtClean="0"/>
                        <a:t> Supplies </a:t>
                      </a:r>
                      <a:endParaRPr kumimoji="1" lang="en-US" altLang="ja-JP" sz="1400" dirty="0" smtClean="0"/>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Vacuum</a:t>
                      </a:r>
                      <a:r>
                        <a:rPr kumimoji="1" lang="en-US" altLang="ja-JP" sz="1400" baseline="0" dirty="0" smtClean="0"/>
                        <a:t> </a:t>
                      </a:r>
                      <a:endParaRPr kumimoji="1" lang="en-US" altLang="ja-JP" sz="1400" dirty="0" smtClean="0"/>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Instrumentation</a:t>
                      </a:r>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Dump-Collimator</a:t>
                      </a:r>
                    </a:p>
                    <a:p>
                      <a:r>
                        <a:rPr kumimoji="1" lang="en-US" altLang="ja-JP" sz="1400" dirty="0" smtClean="0"/>
                        <a:t>- Computing</a:t>
                      </a:r>
                      <a:r>
                        <a:rPr kumimoji="1" lang="en-US" altLang="ja-JP" sz="1400" baseline="0" dirty="0" smtClean="0"/>
                        <a:t> infra. </a:t>
                      </a:r>
                      <a:endParaRPr kumimoji="1" lang="en-US" altLang="ja-JP" sz="1400" dirty="0" smtClean="0"/>
                    </a:p>
                    <a:p>
                      <a:r>
                        <a:rPr kumimoji="1" lang="en-US" altLang="ja-JP" sz="1400" baseline="0" dirty="0" smtClean="0"/>
                        <a:t>- Other-(non-L)-HLRF</a:t>
                      </a:r>
                    </a:p>
                    <a:p>
                      <a:r>
                        <a:rPr kumimoji="1" lang="en-US" altLang="ja-JP" sz="1400" baseline="0" dirty="0" smtClean="0"/>
                        <a:t>- Simulation &amp; op.</a:t>
                      </a:r>
                    </a:p>
                  </a:txBody>
                  <a:tcPr/>
                </a:tc>
                <a:tc>
                  <a:txBody>
                    <a:bodyPr/>
                    <a:lstStyle/>
                    <a:p>
                      <a:pPr algn="r"/>
                      <a:r>
                        <a:rPr kumimoji="1" lang="en-US" altLang="ja-JP" sz="1400" u="sng" dirty="0" smtClean="0"/>
                        <a:t>4,269</a:t>
                      </a:r>
                    </a:p>
                    <a:p>
                      <a:pPr algn="r"/>
                      <a:r>
                        <a:rPr kumimoji="1" lang="en-US" altLang="ja-JP" sz="1400" dirty="0" smtClean="0"/>
                        <a:t>387</a:t>
                      </a:r>
                    </a:p>
                    <a:p>
                      <a:pPr algn="r"/>
                      <a:r>
                        <a:rPr kumimoji="1" lang="en-US" altLang="ja-JP" sz="1400" dirty="0" smtClean="0"/>
                        <a:t>1,411</a:t>
                      </a:r>
                    </a:p>
                    <a:p>
                      <a:pPr algn="r"/>
                      <a:r>
                        <a:rPr kumimoji="1" lang="en-US" altLang="ja-JP" sz="1400" dirty="0" smtClean="0"/>
                        <a:t>119</a:t>
                      </a:r>
                    </a:p>
                    <a:p>
                      <a:pPr algn="r"/>
                      <a:r>
                        <a:rPr kumimoji="1" lang="en-US" altLang="ja-JP" sz="1400" dirty="0" smtClean="0"/>
                        <a:t>517</a:t>
                      </a:r>
                    </a:p>
                    <a:p>
                      <a:pPr algn="r"/>
                      <a:r>
                        <a:rPr kumimoji="1" lang="en-US" altLang="ja-JP" sz="1400" dirty="0" smtClean="0"/>
                        <a:t>211</a:t>
                      </a:r>
                    </a:p>
                    <a:p>
                      <a:pPr algn="r"/>
                      <a:r>
                        <a:rPr kumimoji="1" lang="en-US" altLang="ja-JP" sz="1400" dirty="0" smtClean="0"/>
                        <a:t>1,392</a:t>
                      </a:r>
                    </a:p>
                    <a:p>
                      <a:pPr algn="r"/>
                      <a:r>
                        <a:rPr kumimoji="1" lang="en-US" altLang="ja-JP" sz="1400" dirty="0" smtClean="0"/>
                        <a:t>68</a:t>
                      </a:r>
                    </a:p>
                    <a:p>
                      <a:pPr algn="r"/>
                      <a:r>
                        <a:rPr kumimoji="1" lang="en-US" altLang="ja-JP" sz="1400" dirty="0" smtClean="0"/>
                        <a:t>175</a:t>
                      </a:r>
                      <a:endParaRPr kumimoji="1" lang="ja-JP" altLang="en-US" sz="1400" dirty="0"/>
                    </a:p>
                  </a:txBody>
                  <a:tcPr/>
                </a:tc>
                <a:tc>
                  <a:txBody>
                    <a:bodyPr/>
                    <a:lstStyle/>
                    <a:p>
                      <a:pPr algn="r"/>
                      <a:r>
                        <a:rPr kumimoji="1" lang="en-US" altLang="ja-JP" sz="1400" u="sng" dirty="0" smtClean="0">
                          <a:solidFill>
                            <a:srgbClr val="3366FF"/>
                          </a:solidFill>
                        </a:rPr>
                        <a:t>2,518</a:t>
                      </a:r>
                    </a:p>
                    <a:p>
                      <a:pPr algn="r"/>
                      <a:r>
                        <a:rPr kumimoji="1" lang="en-US" altLang="ja-JP" sz="1400" dirty="0" smtClean="0">
                          <a:solidFill>
                            <a:schemeClr val="tx1"/>
                          </a:solidFill>
                        </a:rPr>
                        <a:t>228</a:t>
                      </a:r>
                    </a:p>
                    <a:p>
                      <a:pPr algn="r"/>
                      <a:r>
                        <a:rPr kumimoji="1" lang="en-US" altLang="ja-JP" sz="1400" dirty="0" smtClean="0">
                          <a:solidFill>
                            <a:schemeClr val="tx1"/>
                          </a:solidFill>
                        </a:rPr>
                        <a:t>830</a:t>
                      </a:r>
                    </a:p>
                    <a:p>
                      <a:pPr algn="r"/>
                      <a:r>
                        <a:rPr kumimoji="1" lang="en-US" altLang="ja-JP" sz="1400" dirty="0" smtClean="0">
                          <a:solidFill>
                            <a:schemeClr val="tx1"/>
                          </a:solidFill>
                        </a:rPr>
                        <a:t>70</a:t>
                      </a:r>
                    </a:p>
                    <a:p>
                      <a:pPr algn="r"/>
                      <a:r>
                        <a:rPr kumimoji="1" lang="en-US" altLang="ja-JP" sz="1400" dirty="0" smtClean="0">
                          <a:solidFill>
                            <a:schemeClr val="tx1"/>
                          </a:solidFill>
                        </a:rPr>
                        <a:t>304</a:t>
                      </a:r>
                    </a:p>
                    <a:p>
                      <a:pPr algn="r"/>
                      <a:r>
                        <a:rPr kumimoji="1" lang="en-US" altLang="ja-JP" sz="1400" dirty="0" smtClean="0">
                          <a:solidFill>
                            <a:schemeClr val="tx1"/>
                          </a:solidFill>
                        </a:rPr>
                        <a:t>124</a:t>
                      </a:r>
                    </a:p>
                    <a:p>
                      <a:pPr algn="r"/>
                      <a:r>
                        <a:rPr kumimoji="1" lang="en-US" altLang="ja-JP" sz="1400" dirty="0" smtClean="0">
                          <a:solidFill>
                            <a:schemeClr val="tx1"/>
                          </a:solidFill>
                        </a:rPr>
                        <a:t>819</a:t>
                      </a:r>
                    </a:p>
                    <a:p>
                      <a:pPr algn="r"/>
                      <a:r>
                        <a:rPr kumimoji="1" lang="en-US" altLang="ja-JP" sz="1400" dirty="0" smtClean="0">
                          <a:solidFill>
                            <a:schemeClr val="tx1"/>
                          </a:solidFill>
                        </a:rPr>
                        <a:t>40</a:t>
                      </a:r>
                    </a:p>
                    <a:p>
                      <a:pPr algn="r"/>
                      <a:r>
                        <a:rPr kumimoji="1" lang="en-US" altLang="ja-JP" sz="1400" dirty="0" smtClean="0">
                          <a:solidFill>
                            <a:schemeClr val="tx1"/>
                          </a:solidFill>
                        </a:rPr>
                        <a:t>103</a:t>
                      </a:r>
                      <a:endParaRPr kumimoji="1" lang="ja-JP" altLang="en-US" sz="1400" dirty="0">
                        <a:solidFill>
                          <a:schemeClr val="tx1"/>
                        </a:solidFill>
                      </a:endParaRPr>
                    </a:p>
                  </a:txBody>
                  <a:tcPr/>
                </a:tc>
                <a:tc>
                  <a:txBody>
                    <a:bodyPr/>
                    <a:lstStyle/>
                    <a:p>
                      <a:pPr algn="r"/>
                      <a:r>
                        <a:rPr kumimoji="1" lang="en-US" altLang="ja-JP" sz="1400" u="sng" dirty="0" smtClean="0">
                          <a:solidFill>
                            <a:schemeClr val="tx1"/>
                          </a:solidFill>
                        </a:rPr>
                        <a:t>94</a:t>
                      </a:r>
                    </a:p>
                    <a:p>
                      <a:pPr algn="r"/>
                      <a:r>
                        <a:rPr kumimoji="1" lang="en-US" altLang="ja-JP" sz="1400" u="none" dirty="0" smtClean="0">
                          <a:solidFill>
                            <a:schemeClr val="tx1"/>
                          </a:solidFill>
                        </a:rPr>
                        <a:t>10</a:t>
                      </a:r>
                    </a:p>
                    <a:p>
                      <a:pPr algn="r"/>
                      <a:r>
                        <a:rPr kumimoji="1" lang="en-US" altLang="ja-JP" sz="1400" u="none" dirty="0" smtClean="0">
                          <a:solidFill>
                            <a:schemeClr val="tx1"/>
                          </a:solidFill>
                        </a:rPr>
                        <a:t>0</a:t>
                      </a:r>
                    </a:p>
                    <a:p>
                      <a:pPr algn="r"/>
                      <a:r>
                        <a:rPr kumimoji="1" lang="en-US" altLang="ja-JP" sz="1400" u="none" dirty="0" smtClean="0">
                          <a:solidFill>
                            <a:schemeClr val="tx1"/>
                          </a:solidFill>
                        </a:rPr>
                        <a:t>8</a:t>
                      </a:r>
                    </a:p>
                    <a:p>
                      <a:pPr algn="r"/>
                      <a:r>
                        <a:rPr kumimoji="1" lang="en-US" altLang="ja-JP" sz="1400" u="none" dirty="0" smtClean="0">
                          <a:solidFill>
                            <a:schemeClr val="tx1"/>
                          </a:solidFill>
                        </a:rPr>
                        <a:t>0</a:t>
                      </a:r>
                    </a:p>
                    <a:p>
                      <a:pPr algn="r"/>
                      <a:r>
                        <a:rPr kumimoji="1" lang="en-US" altLang="ja-JP" sz="1400" u="none" dirty="0" smtClean="0">
                          <a:solidFill>
                            <a:schemeClr val="tx1"/>
                          </a:solidFill>
                        </a:rPr>
                        <a:t>10</a:t>
                      </a:r>
                    </a:p>
                    <a:p>
                      <a:pPr algn="r"/>
                      <a:r>
                        <a:rPr kumimoji="1" lang="en-US" altLang="ja-JP" sz="1400" u="none" dirty="0" smtClean="0">
                          <a:solidFill>
                            <a:schemeClr val="tx1"/>
                          </a:solidFill>
                        </a:rPr>
                        <a:t>61</a:t>
                      </a:r>
                    </a:p>
                    <a:p>
                      <a:pPr algn="r"/>
                      <a:r>
                        <a:rPr kumimoji="1" lang="en-US" altLang="ja-JP" sz="1400" u="none" dirty="0" smtClean="0">
                          <a:solidFill>
                            <a:schemeClr val="tx1"/>
                          </a:solidFill>
                        </a:rPr>
                        <a:t>5</a:t>
                      </a:r>
                    </a:p>
                    <a:p>
                      <a:pPr algn="r"/>
                      <a:r>
                        <a:rPr kumimoji="1" lang="en-US" altLang="ja-JP" sz="1400" u="none" dirty="0">
                          <a:solidFill>
                            <a:schemeClr val="tx1"/>
                          </a:solidFill>
                        </a:rPr>
                        <a:t>0</a:t>
                      </a:r>
                      <a:endParaRPr kumimoji="1" lang="en-US" altLang="ja-JP" sz="1400" u="none" dirty="0" smtClean="0">
                        <a:solidFill>
                          <a:schemeClr val="tx1"/>
                        </a:solidFill>
                      </a:endParaRPr>
                    </a:p>
                  </a:txBody>
                  <a:tcPr/>
                </a:tc>
                <a:tc>
                  <a:txBody>
                    <a:bodyPr/>
                    <a:lstStyle/>
                    <a:p>
                      <a:pPr algn="r"/>
                      <a:r>
                        <a:rPr kumimoji="1" lang="en-US" altLang="ja-JP" sz="1400" u="sng" dirty="0" smtClean="0">
                          <a:solidFill>
                            <a:schemeClr val="tx1"/>
                          </a:solidFill>
                        </a:rPr>
                        <a:t>393</a:t>
                      </a:r>
                    </a:p>
                    <a:p>
                      <a:pPr algn="r"/>
                      <a:r>
                        <a:rPr kumimoji="1" lang="en-US" altLang="ja-JP" sz="1400" u="none" dirty="0" smtClean="0">
                          <a:solidFill>
                            <a:schemeClr val="tx1"/>
                          </a:solidFill>
                        </a:rPr>
                        <a:t>0</a:t>
                      </a:r>
                    </a:p>
                    <a:p>
                      <a:pPr algn="r"/>
                      <a:r>
                        <a:rPr kumimoji="1" lang="en-US" altLang="ja-JP" sz="1400" u="none" dirty="0" smtClean="0">
                          <a:solidFill>
                            <a:schemeClr val="tx1"/>
                          </a:solidFill>
                        </a:rPr>
                        <a:t>0</a:t>
                      </a:r>
                    </a:p>
                    <a:p>
                      <a:pPr algn="r"/>
                      <a:r>
                        <a:rPr kumimoji="1" lang="en-US" altLang="ja-JP" sz="1400" u="none" dirty="0" smtClean="0">
                          <a:solidFill>
                            <a:schemeClr val="tx1"/>
                          </a:solidFill>
                        </a:rPr>
                        <a:t>0</a:t>
                      </a:r>
                    </a:p>
                    <a:p>
                      <a:pPr algn="r"/>
                      <a:r>
                        <a:rPr kumimoji="1" lang="en-US" altLang="ja-JP" sz="1400" u="none" dirty="0" smtClean="0">
                          <a:solidFill>
                            <a:schemeClr val="tx1"/>
                          </a:solidFill>
                        </a:rPr>
                        <a:t>101</a:t>
                      </a:r>
                    </a:p>
                    <a:p>
                      <a:pPr algn="r"/>
                      <a:r>
                        <a:rPr kumimoji="1" lang="en-US" altLang="ja-JP" sz="1400" u="none" dirty="0" smtClean="0">
                          <a:solidFill>
                            <a:schemeClr val="tx1"/>
                          </a:solidFill>
                        </a:rPr>
                        <a:t>0</a:t>
                      </a:r>
                    </a:p>
                    <a:p>
                      <a:pPr algn="r"/>
                      <a:r>
                        <a:rPr kumimoji="1" lang="en-US" altLang="ja-JP" sz="1400" u="none" dirty="0" smtClean="0">
                          <a:solidFill>
                            <a:schemeClr val="tx1"/>
                          </a:solidFill>
                        </a:rPr>
                        <a:t>189</a:t>
                      </a:r>
                    </a:p>
                    <a:p>
                      <a:pPr algn="r"/>
                      <a:r>
                        <a:rPr kumimoji="1" lang="en-US" altLang="ja-JP" sz="1400" u="none" dirty="0" smtClean="0">
                          <a:solidFill>
                            <a:schemeClr val="tx1"/>
                          </a:solidFill>
                        </a:rPr>
                        <a:t>0</a:t>
                      </a:r>
                    </a:p>
                    <a:p>
                      <a:pPr algn="r"/>
                      <a:r>
                        <a:rPr kumimoji="1" lang="en-US" altLang="ja-JP" sz="1400" u="none" dirty="0" smtClean="0">
                          <a:solidFill>
                            <a:schemeClr val="tx1"/>
                          </a:solidFill>
                        </a:rPr>
                        <a:t>103</a:t>
                      </a:r>
                      <a:endParaRPr kumimoji="1" lang="ja-JP" altLang="en-US" sz="1400" u="none" dirty="0">
                        <a:solidFill>
                          <a:schemeClr val="tx1"/>
                        </a:solidFill>
                      </a:endParaRPr>
                    </a:p>
                  </a:txBody>
                  <a:tcPr/>
                </a:tc>
                <a:tc>
                  <a:txBody>
                    <a:bodyPr/>
                    <a:lstStyle/>
                    <a:p>
                      <a:pPr algn="r"/>
                      <a:r>
                        <a:rPr kumimoji="1" lang="en-US" altLang="ja-JP" sz="1400" u="sng" dirty="0" smtClean="0">
                          <a:solidFill>
                            <a:schemeClr val="tx1"/>
                          </a:solidFill>
                        </a:rPr>
                        <a:t>672</a:t>
                      </a:r>
                    </a:p>
                    <a:p>
                      <a:pPr algn="r"/>
                      <a:r>
                        <a:rPr kumimoji="1" lang="en-US" altLang="ja-JP" sz="1400" u="none" dirty="0" smtClean="0">
                          <a:solidFill>
                            <a:schemeClr val="tx1"/>
                          </a:solidFill>
                        </a:rPr>
                        <a:t>58</a:t>
                      </a:r>
                    </a:p>
                    <a:p>
                      <a:pPr algn="r"/>
                      <a:r>
                        <a:rPr kumimoji="1" lang="en-US" altLang="ja-JP" sz="1400" u="none" dirty="0" smtClean="0">
                          <a:solidFill>
                            <a:schemeClr val="tx1"/>
                          </a:solidFill>
                        </a:rPr>
                        <a:t>54</a:t>
                      </a:r>
                    </a:p>
                    <a:p>
                      <a:pPr algn="r"/>
                      <a:r>
                        <a:rPr kumimoji="1" lang="en-US" altLang="ja-JP" sz="1400" u="none" dirty="0" smtClean="0">
                          <a:solidFill>
                            <a:schemeClr val="tx1"/>
                          </a:solidFill>
                        </a:rPr>
                        <a:t>20</a:t>
                      </a:r>
                    </a:p>
                    <a:p>
                      <a:pPr algn="r"/>
                      <a:r>
                        <a:rPr kumimoji="1" lang="en-US" altLang="ja-JP" sz="1400" u="none" dirty="0" smtClean="0">
                          <a:solidFill>
                            <a:schemeClr val="tx1"/>
                          </a:solidFill>
                        </a:rPr>
                        <a:t>101</a:t>
                      </a:r>
                    </a:p>
                    <a:p>
                      <a:pPr algn="r"/>
                      <a:r>
                        <a:rPr kumimoji="1" lang="en-US" altLang="ja-JP" sz="1400" u="none" dirty="0" smtClean="0">
                          <a:solidFill>
                            <a:schemeClr val="tx1"/>
                          </a:solidFill>
                        </a:rPr>
                        <a:t>38</a:t>
                      </a:r>
                    </a:p>
                    <a:p>
                      <a:pPr algn="r"/>
                      <a:r>
                        <a:rPr kumimoji="1" lang="en-US" altLang="ja-JP" sz="1400" u="none" dirty="0" smtClean="0">
                          <a:solidFill>
                            <a:schemeClr val="tx1"/>
                          </a:solidFill>
                        </a:rPr>
                        <a:t>380</a:t>
                      </a:r>
                    </a:p>
                    <a:p>
                      <a:pPr algn="r"/>
                      <a:r>
                        <a:rPr kumimoji="1" lang="en-US" altLang="ja-JP" sz="1400" u="none" dirty="0" smtClean="0">
                          <a:solidFill>
                            <a:schemeClr val="tx1"/>
                          </a:solidFill>
                        </a:rPr>
                        <a:t>21</a:t>
                      </a:r>
                    </a:p>
                    <a:p>
                      <a:pPr algn="r"/>
                      <a:r>
                        <a:rPr kumimoji="1" lang="en-US" altLang="ja-JP" sz="1400" u="none" dirty="0" smtClean="0">
                          <a:solidFill>
                            <a:schemeClr val="tx1"/>
                          </a:solidFill>
                        </a:rPr>
                        <a:t>0</a:t>
                      </a:r>
                      <a:endParaRPr kumimoji="1" lang="ja-JP" altLang="en-US" sz="1400" u="none" dirty="0">
                        <a:solidFill>
                          <a:schemeClr val="tx1"/>
                        </a:solidFill>
                      </a:endParaRPr>
                    </a:p>
                  </a:txBody>
                  <a:tcPr/>
                </a:tc>
                <a:tc>
                  <a:txBody>
                    <a:bodyPr/>
                    <a:lstStyle/>
                    <a:p>
                      <a:pPr algn="r"/>
                      <a:r>
                        <a:rPr kumimoji="1" lang="en-US" altLang="ja-JP" sz="1400" u="sng" dirty="0" smtClean="0">
                          <a:solidFill>
                            <a:schemeClr val="tx1"/>
                          </a:solidFill>
                        </a:rPr>
                        <a:t>1358</a:t>
                      </a:r>
                    </a:p>
                    <a:p>
                      <a:pPr algn="r"/>
                      <a:r>
                        <a:rPr kumimoji="1" lang="en-US" altLang="ja-JP" sz="1400" u="none" dirty="0" smtClean="0">
                          <a:solidFill>
                            <a:schemeClr val="tx1"/>
                          </a:solidFill>
                        </a:rPr>
                        <a:t>159</a:t>
                      </a:r>
                    </a:p>
                    <a:p>
                      <a:pPr algn="r"/>
                      <a:r>
                        <a:rPr kumimoji="1" lang="en-US" altLang="ja-JP" sz="1400" u="none" dirty="0" smtClean="0">
                          <a:solidFill>
                            <a:schemeClr val="tx1"/>
                          </a:solidFill>
                        </a:rPr>
                        <a:t>776</a:t>
                      </a:r>
                    </a:p>
                    <a:p>
                      <a:pPr algn="r"/>
                      <a:r>
                        <a:rPr kumimoji="1" lang="en-US" altLang="ja-JP" sz="1400" u="none" dirty="0" smtClean="0">
                          <a:solidFill>
                            <a:schemeClr val="tx1"/>
                          </a:solidFill>
                        </a:rPr>
                        <a:t>43</a:t>
                      </a:r>
                    </a:p>
                    <a:p>
                      <a:pPr algn="r"/>
                      <a:r>
                        <a:rPr kumimoji="1" lang="en-US" altLang="ja-JP" sz="1400" u="none" dirty="0" smtClean="0">
                          <a:solidFill>
                            <a:schemeClr val="tx1"/>
                          </a:solidFill>
                        </a:rPr>
                        <a:t>101</a:t>
                      </a:r>
                    </a:p>
                    <a:p>
                      <a:pPr algn="r"/>
                      <a:r>
                        <a:rPr kumimoji="1" lang="en-US" altLang="ja-JP" sz="1400" u="none" dirty="0" smtClean="0">
                          <a:solidFill>
                            <a:schemeClr val="tx1"/>
                          </a:solidFill>
                        </a:rPr>
                        <a:t>76</a:t>
                      </a:r>
                    </a:p>
                    <a:p>
                      <a:pPr algn="r"/>
                      <a:r>
                        <a:rPr kumimoji="1" lang="en-US" altLang="ja-JP" sz="1400" u="none" dirty="0" smtClean="0">
                          <a:solidFill>
                            <a:schemeClr val="tx1"/>
                          </a:solidFill>
                        </a:rPr>
                        <a:t>189</a:t>
                      </a:r>
                    </a:p>
                    <a:p>
                      <a:pPr algn="r"/>
                      <a:r>
                        <a:rPr kumimoji="1" lang="en-US" altLang="ja-JP" sz="1400" u="none" dirty="0" smtClean="0">
                          <a:solidFill>
                            <a:schemeClr val="tx1"/>
                          </a:solidFill>
                        </a:rPr>
                        <a:t>14</a:t>
                      </a:r>
                    </a:p>
                    <a:p>
                      <a:pPr algn="r"/>
                      <a:r>
                        <a:rPr kumimoji="1" lang="en-US" altLang="ja-JP" sz="1400" u="none" dirty="0" smtClean="0">
                          <a:solidFill>
                            <a:schemeClr val="tx1"/>
                          </a:solidFill>
                        </a:rPr>
                        <a:t>0</a:t>
                      </a:r>
                      <a:endParaRPr kumimoji="1" lang="ja-JP" altLang="en-US" sz="1400" u="none" dirty="0">
                        <a:solidFill>
                          <a:schemeClr val="tx1"/>
                        </a:solidFill>
                      </a:endParaRPr>
                    </a:p>
                  </a:txBody>
                  <a:tcPr/>
                </a:tc>
              </a:tr>
              <a:tr h="238886">
                <a:tc>
                  <a:txBody>
                    <a:bodyPr/>
                    <a:lstStyle/>
                    <a:p>
                      <a:r>
                        <a:rPr kumimoji="1" lang="en-US" altLang="ja-JP" sz="1400" dirty="0" smtClean="0"/>
                        <a:t>Manage.</a:t>
                      </a:r>
                      <a:r>
                        <a:rPr kumimoji="1" lang="en-US" altLang="ja-JP" sz="1400" baseline="0" dirty="0" smtClean="0"/>
                        <a:t> </a:t>
                      </a:r>
                      <a:r>
                        <a:rPr kumimoji="1" lang="en-US" altLang="ja-JP" sz="1400" dirty="0" smtClean="0"/>
                        <a:t> (9 </a:t>
                      </a:r>
                      <a:r>
                        <a:rPr kumimoji="1" lang="en-US" altLang="ja-JP" sz="1400" dirty="0" err="1" smtClean="0"/>
                        <a:t>yrs</a:t>
                      </a:r>
                      <a:r>
                        <a:rPr kumimoji="1" lang="en-US" altLang="ja-JP" sz="1400" dirty="0" smtClean="0"/>
                        <a:t>)</a:t>
                      </a:r>
                      <a:endParaRPr kumimoji="1" lang="ja-JP" altLang="en-US" sz="1400" dirty="0"/>
                    </a:p>
                  </a:txBody>
                  <a:tcPr/>
                </a:tc>
                <a:tc>
                  <a:txBody>
                    <a:bodyPr/>
                    <a:lstStyle/>
                    <a:p>
                      <a:r>
                        <a:rPr kumimoji="1" lang="en-US" altLang="ja-JP" sz="1400" dirty="0" smtClean="0"/>
                        <a:t>Administration</a:t>
                      </a:r>
                      <a:endParaRPr kumimoji="1" lang="ja-JP" altLang="en-US" sz="1400" dirty="0"/>
                    </a:p>
                  </a:txBody>
                  <a:tcPr/>
                </a:tc>
                <a:tc>
                  <a:txBody>
                    <a:bodyPr/>
                    <a:lstStyle/>
                    <a:p>
                      <a:pPr algn="r"/>
                      <a:r>
                        <a:rPr kumimoji="1" lang="en-US" altLang="ja-JP" sz="1400" u="sng" dirty="0" smtClean="0"/>
                        <a:t>3,998</a:t>
                      </a:r>
                      <a:endParaRPr kumimoji="1" lang="ja-JP" altLang="en-US" sz="1400" u="sng" dirty="0"/>
                    </a:p>
                  </a:txBody>
                  <a:tcPr/>
                </a:tc>
                <a:tc>
                  <a:txBody>
                    <a:bodyPr/>
                    <a:lstStyle/>
                    <a:p>
                      <a:pPr algn="r"/>
                      <a:r>
                        <a:rPr kumimoji="1" lang="en-US" altLang="ja-JP" sz="1400" u="sng" dirty="0" smtClean="0">
                          <a:solidFill>
                            <a:srgbClr val="3366FF"/>
                          </a:solidFill>
                        </a:rPr>
                        <a:t>2,352</a:t>
                      </a:r>
                      <a:r>
                        <a:rPr kumimoji="1" lang="en-US" altLang="ja-JP" sz="1400" u="sng" dirty="0" smtClean="0">
                          <a:solidFill>
                            <a:schemeClr val="tx1"/>
                          </a:solidFill>
                        </a:rPr>
                        <a:t> </a:t>
                      </a:r>
                      <a:endParaRPr kumimoji="1" lang="ja-JP" altLang="en-US" sz="1400" u="sng" dirty="0">
                        <a:solidFill>
                          <a:schemeClr val="tx1"/>
                        </a:solidFill>
                      </a:endParaRPr>
                    </a:p>
                  </a:txBody>
                  <a:tcPr/>
                </a:tc>
                <a:tc>
                  <a:txBody>
                    <a:bodyPr/>
                    <a:lstStyle/>
                    <a:p>
                      <a:pPr algn="r"/>
                      <a:r>
                        <a:rPr kumimoji="1" lang="en-US" altLang="ja-JP" sz="1400" u="sng" dirty="0" smtClean="0">
                          <a:solidFill>
                            <a:schemeClr val="tx1"/>
                          </a:solidFill>
                        </a:rPr>
                        <a:t>1313</a:t>
                      </a:r>
                      <a:endParaRPr kumimoji="1" lang="ja-JP" altLang="en-US" sz="1400" u="sng" dirty="0">
                        <a:solidFill>
                          <a:schemeClr val="tx1"/>
                        </a:solidFill>
                      </a:endParaRPr>
                    </a:p>
                  </a:txBody>
                  <a:tcPr/>
                </a:tc>
                <a:tc>
                  <a:txBody>
                    <a:bodyPr/>
                    <a:lstStyle/>
                    <a:p>
                      <a:pPr algn="r"/>
                      <a:r>
                        <a:rPr kumimoji="1" lang="en-US" altLang="ja-JP" sz="1400" u="sng" dirty="0" smtClean="0">
                          <a:solidFill>
                            <a:schemeClr val="tx1"/>
                          </a:solidFill>
                        </a:rPr>
                        <a:t>295</a:t>
                      </a:r>
                      <a:endParaRPr kumimoji="1" lang="ja-JP" altLang="en-US" sz="1400" u="sng" dirty="0">
                        <a:solidFill>
                          <a:schemeClr val="tx1"/>
                        </a:solidFill>
                      </a:endParaRPr>
                    </a:p>
                  </a:txBody>
                  <a:tcPr/>
                </a:tc>
                <a:tc>
                  <a:txBody>
                    <a:bodyPr/>
                    <a:lstStyle/>
                    <a:p>
                      <a:pPr algn="r"/>
                      <a:r>
                        <a:rPr kumimoji="1" lang="en-US" altLang="ja-JP" sz="1400" u="sng" dirty="0" smtClean="0">
                          <a:solidFill>
                            <a:schemeClr val="tx1"/>
                          </a:solidFill>
                        </a:rPr>
                        <a:t>248</a:t>
                      </a:r>
                      <a:endParaRPr kumimoji="1" lang="ja-JP" altLang="en-US" sz="1400" u="sng" dirty="0">
                        <a:solidFill>
                          <a:schemeClr val="tx1"/>
                        </a:solidFill>
                      </a:endParaRPr>
                    </a:p>
                  </a:txBody>
                  <a:tcPr/>
                </a:tc>
                <a:tc>
                  <a:txBody>
                    <a:bodyPr/>
                    <a:lstStyle/>
                    <a:p>
                      <a:pPr algn="r"/>
                      <a:r>
                        <a:rPr kumimoji="1" lang="en-US" altLang="ja-JP" sz="1400" u="sng" dirty="0" smtClean="0">
                          <a:solidFill>
                            <a:schemeClr val="tx1"/>
                          </a:solidFill>
                        </a:rPr>
                        <a:t>497</a:t>
                      </a:r>
                      <a:endParaRPr kumimoji="1" lang="ja-JP" altLang="en-US" sz="1400" u="sng" dirty="0">
                        <a:solidFill>
                          <a:schemeClr val="tx1"/>
                        </a:solidFill>
                      </a:endParaRPr>
                    </a:p>
                  </a:txBody>
                  <a:tcPr/>
                </a:tc>
              </a:tr>
              <a:tr h="357399">
                <a:tc>
                  <a:txBody>
                    <a:bodyPr/>
                    <a:lstStyle/>
                    <a:p>
                      <a:r>
                        <a:rPr kumimoji="1" lang="en-US" altLang="ja-JP" sz="1400" u="none" dirty="0" smtClean="0">
                          <a:solidFill>
                            <a:srgbClr val="008000"/>
                          </a:solidFill>
                        </a:rPr>
                        <a:t>Installation</a:t>
                      </a:r>
                      <a:r>
                        <a:rPr kumimoji="1" lang="en-US" altLang="ja-JP" sz="1400" u="none" baseline="0" dirty="0" smtClean="0">
                          <a:solidFill>
                            <a:srgbClr val="008000"/>
                          </a:solidFill>
                        </a:rPr>
                        <a:t> (4 </a:t>
                      </a:r>
                      <a:r>
                        <a:rPr kumimoji="1" lang="en-US" altLang="ja-JP" sz="1400" u="none" baseline="0" dirty="0" err="1" smtClean="0">
                          <a:solidFill>
                            <a:srgbClr val="008000"/>
                          </a:solidFill>
                        </a:rPr>
                        <a:t>yrs</a:t>
                      </a:r>
                      <a:r>
                        <a:rPr kumimoji="1" lang="en-US" altLang="ja-JP" sz="1400" u="none" baseline="0" dirty="0" smtClean="0">
                          <a:solidFill>
                            <a:srgbClr val="008000"/>
                          </a:solidFill>
                        </a:rPr>
                        <a:t>)</a:t>
                      </a:r>
                      <a:endParaRPr kumimoji="1" lang="ja-JP" altLang="en-US" sz="1400" u="none" dirty="0">
                        <a:solidFill>
                          <a:srgbClr val="008000"/>
                        </a:solidFill>
                      </a:endParaRPr>
                    </a:p>
                  </a:txBody>
                  <a:tcPr/>
                </a:tc>
                <a:tc>
                  <a:txBody>
                    <a:bodyPr/>
                    <a:lstStyle/>
                    <a:p>
                      <a:r>
                        <a:rPr kumimoji="1" lang="en-US" altLang="ja-JP" sz="1400" baseline="0" dirty="0" smtClean="0"/>
                        <a:t>Installation  </a:t>
                      </a:r>
                    </a:p>
                  </a:txBody>
                  <a:tcPr/>
                </a:tc>
                <a:tc>
                  <a:txBody>
                    <a:bodyPr/>
                    <a:lstStyle/>
                    <a:p>
                      <a:pPr algn="r"/>
                      <a:r>
                        <a:rPr kumimoji="1" lang="en-US" altLang="ja-JP" sz="1400" u="sng" dirty="0" smtClean="0">
                          <a:solidFill>
                            <a:srgbClr val="008000"/>
                          </a:solidFill>
                        </a:rPr>
                        <a:t>5,700</a:t>
                      </a:r>
                      <a:endParaRPr kumimoji="1" lang="ja-JP" altLang="en-US" sz="1400" u="sng" dirty="0">
                        <a:solidFill>
                          <a:srgbClr val="008000"/>
                        </a:solidFill>
                      </a:endParaRPr>
                    </a:p>
                  </a:txBody>
                  <a:tcPr/>
                </a:tc>
                <a:tc>
                  <a:txBody>
                    <a:bodyPr/>
                    <a:lstStyle/>
                    <a:p>
                      <a:pPr algn="r"/>
                      <a:r>
                        <a:rPr kumimoji="1" lang="en-US" altLang="ja-JP" sz="1400" u="sng" dirty="0" smtClean="0">
                          <a:solidFill>
                            <a:srgbClr val="660066"/>
                          </a:solidFill>
                        </a:rPr>
                        <a:t>3,353</a:t>
                      </a:r>
                      <a:endParaRPr kumimoji="1" lang="ja-JP" altLang="en-US" sz="1400" u="sng" dirty="0">
                        <a:solidFill>
                          <a:srgbClr val="660066"/>
                        </a:solidFill>
                      </a:endParaRPr>
                    </a:p>
                  </a:txBody>
                  <a:tcPr/>
                </a:tc>
                <a:tc>
                  <a:txBody>
                    <a:bodyPr/>
                    <a:lstStyle/>
                    <a:p>
                      <a:pPr algn="r"/>
                      <a:r>
                        <a:rPr kumimoji="1" lang="en-US" altLang="ja-JP" sz="1400" u="sng" dirty="0" smtClean="0">
                          <a:solidFill>
                            <a:srgbClr val="008000"/>
                          </a:solidFill>
                        </a:rPr>
                        <a:t>168</a:t>
                      </a:r>
                      <a:endParaRPr kumimoji="1" lang="ja-JP" altLang="en-US" sz="1400" u="sng" dirty="0">
                        <a:solidFill>
                          <a:srgbClr val="008000"/>
                        </a:solidFill>
                      </a:endParaRPr>
                    </a:p>
                  </a:txBody>
                  <a:tcPr/>
                </a:tc>
                <a:tc>
                  <a:txBody>
                    <a:bodyPr/>
                    <a:lstStyle/>
                    <a:p>
                      <a:pPr algn="r"/>
                      <a:r>
                        <a:rPr kumimoji="1" lang="en-US" altLang="ja-JP" sz="1400" u="sng" dirty="0" smtClean="0">
                          <a:solidFill>
                            <a:srgbClr val="008000"/>
                          </a:solidFill>
                        </a:rPr>
                        <a:t>0</a:t>
                      </a:r>
                      <a:endParaRPr kumimoji="1" lang="ja-JP" altLang="en-US" sz="1400" u="sng" dirty="0">
                        <a:solidFill>
                          <a:srgbClr val="008000"/>
                        </a:solidFill>
                      </a:endParaRPr>
                    </a:p>
                  </a:txBody>
                  <a:tcPr/>
                </a:tc>
                <a:tc>
                  <a:txBody>
                    <a:bodyPr/>
                    <a:lstStyle/>
                    <a:p>
                      <a:pPr algn="r"/>
                      <a:r>
                        <a:rPr kumimoji="1" lang="en-US" altLang="ja-JP" sz="1400" u="sng" dirty="0" smtClean="0">
                          <a:solidFill>
                            <a:srgbClr val="008000"/>
                          </a:solidFill>
                        </a:rPr>
                        <a:t>335</a:t>
                      </a:r>
                      <a:endParaRPr kumimoji="1" lang="ja-JP" altLang="en-US" sz="1400" u="sng" dirty="0">
                        <a:solidFill>
                          <a:srgbClr val="008000"/>
                        </a:solidFill>
                      </a:endParaRPr>
                    </a:p>
                  </a:txBody>
                  <a:tcPr/>
                </a:tc>
                <a:tc>
                  <a:txBody>
                    <a:bodyPr/>
                    <a:lstStyle/>
                    <a:p>
                      <a:pPr algn="r"/>
                      <a:r>
                        <a:rPr kumimoji="1" lang="en-US" altLang="ja-JP" sz="1400" u="sng" dirty="0" smtClean="0">
                          <a:solidFill>
                            <a:srgbClr val="008000"/>
                          </a:solidFill>
                        </a:rPr>
                        <a:t>2,850</a:t>
                      </a:r>
                      <a:endParaRPr kumimoji="1" lang="ja-JP" altLang="en-US" sz="1400" u="sng" dirty="0">
                        <a:solidFill>
                          <a:srgbClr val="008000"/>
                        </a:solidFill>
                      </a:endParaRPr>
                    </a:p>
                  </a:txBody>
                  <a:tcPr/>
                </a:tc>
              </a:tr>
              <a:tr h="321960">
                <a:tc>
                  <a:txBody>
                    <a:bodyPr/>
                    <a:lstStyle/>
                    <a:p>
                      <a:endParaRPr kumimoji="1" lang="ja-JP" altLang="en-US" sz="1400" dirty="0"/>
                    </a:p>
                  </a:txBody>
                  <a:tcPr/>
                </a:tc>
                <a:tc>
                  <a:txBody>
                    <a:bodyPr/>
                    <a:lstStyle/>
                    <a:p>
                      <a:r>
                        <a:rPr kumimoji="1" lang="en-US" altLang="ja-JP" sz="1400" dirty="0" smtClean="0"/>
                        <a:t>Total</a:t>
                      </a:r>
                      <a:endParaRPr kumimoji="1" lang="ja-JP" altLang="en-US" sz="1400" dirty="0"/>
                    </a:p>
                  </a:txBody>
                  <a:tcPr/>
                </a:tc>
                <a:tc>
                  <a:txBody>
                    <a:bodyPr/>
                    <a:lstStyle/>
                    <a:p>
                      <a:pPr algn="r"/>
                      <a:r>
                        <a:rPr kumimoji="1" lang="en-US" altLang="ja-JP" sz="1400" dirty="0" smtClean="0"/>
                        <a:t>22,898</a:t>
                      </a:r>
                      <a:endParaRPr kumimoji="1" lang="ja-JP" altLang="en-US" sz="1400" dirty="0"/>
                    </a:p>
                  </a:txBody>
                  <a:tcPr/>
                </a:tc>
                <a:tc>
                  <a:txBody>
                    <a:bodyPr/>
                    <a:lstStyle/>
                    <a:p>
                      <a:pPr algn="r"/>
                      <a:r>
                        <a:rPr kumimoji="1" lang="en-US" altLang="ja-JP" sz="1400" dirty="0" smtClean="0">
                          <a:solidFill>
                            <a:srgbClr val="3366FF"/>
                          </a:solidFill>
                        </a:rPr>
                        <a:t>13,471</a:t>
                      </a:r>
                      <a:endParaRPr kumimoji="1" lang="ja-JP" altLang="en-US" sz="1400" dirty="0">
                        <a:solidFill>
                          <a:srgbClr val="3366FF"/>
                        </a:solidFill>
                      </a:endParaRPr>
                    </a:p>
                  </a:txBody>
                  <a:tcPr/>
                </a:tc>
                <a:tc>
                  <a:txBody>
                    <a:bodyPr/>
                    <a:lstStyle/>
                    <a:p>
                      <a:pPr algn="r"/>
                      <a:r>
                        <a:rPr kumimoji="1" lang="en-US" altLang="ja-JP" sz="1400" u="none" dirty="0" smtClean="0">
                          <a:solidFill>
                            <a:srgbClr val="3366FF"/>
                          </a:solidFill>
                        </a:rPr>
                        <a:t>(1,980)</a:t>
                      </a:r>
                      <a:endParaRPr kumimoji="1" lang="ja-JP" altLang="en-US" sz="1400" u="none" dirty="0">
                        <a:solidFill>
                          <a:srgbClr val="3366FF"/>
                        </a:solidFill>
                      </a:endParaRPr>
                    </a:p>
                  </a:txBody>
                  <a:tcPr/>
                </a:tc>
                <a:tc>
                  <a:txBody>
                    <a:bodyPr/>
                    <a:lstStyle/>
                    <a:p>
                      <a:pPr algn="r"/>
                      <a:r>
                        <a:rPr kumimoji="1" lang="en-US" altLang="ja-JP" sz="1400" u="none" dirty="0" smtClean="0">
                          <a:solidFill>
                            <a:srgbClr val="3366FF"/>
                          </a:solidFill>
                        </a:rPr>
                        <a:t>(1055)</a:t>
                      </a:r>
                      <a:endParaRPr kumimoji="1" lang="ja-JP" altLang="en-US" sz="1400" u="none" dirty="0">
                        <a:solidFill>
                          <a:srgbClr val="3366FF"/>
                        </a:solidFill>
                      </a:endParaRPr>
                    </a:p>
                  </a:txBody>
                  <a:tcPr/>
                </a:tc>
                <a:tc>
                  <a:txBody>
                    <a:bodyPr/>
                    <a:lstStyle/>
                    <a:p>
                      <a:pPr algn="r"/>
                      <a:r>
                        <a:rPr kumimoji="1" lang="en-US" altLang="ja-JP" sz="1400" u="none" dirty="0" smtClean="0">
                          <a:solidFill>
                            <a:srgbClr val="3366FF"/>
                          </a:solidFill>
                        </a:rPr>
                        <a:t>(3622)</a:t>
                      </a:r>
                      <a:endParaRPr kumimoji="1" lang="ja-JP" altLang="en-US" sz="1400" u="none" dirty="0">
                        <a:solidFill>
                          <a:srgbClr val="3366FF"/>
                        </a:solidFill>
                      </a:endParaRPr>
                    </a:p>
                  </a:txBody>
                  <a:tcPr/>
                </a:tc>
                <a:tc>
                  <a:txBody>
                    <a:bodyPr/>
                    <a:lstStyle/>
                    <a:p>
                      <a:pPr algn="r"/>
                      <a:r>
                        <a:rPr kumimoji="1" lang="en-US" altLang="ja-JP" sz="1400" u="none" dirty="0" smtClean="0">
                          <a:solidFill>
                            <a:srgbClr val="3366FF"/>
                          </a:solidFill>
                        </a:rPr>
                        <a:t>(6812)</a:t>
                      </a:r>
                      <a:endParaRPr kumimoji="1" lang="ja-JP" altLang="en-US" sz="1400" u="none" dirty="0">
                        <a:solidFill>
                          <a:srgbClr val="3366FF"/>
                        </a:solidFill>
                      </a:endParaRPr>
                    </a:p>
                  </a:txBody>
                  <a:tcPr/>
                </a:tc>
              </a:tr>
            </a:tbl>
          </a:graphicData>
        </a:graphic>
      </p:graphicFrame>
      <p:sp>
        <p:nvSpPr>
          <p:cNvPr id="6" name="正方形/長方形 5"/>
          <p:cNvSpPr/>
          <p:nvPr/>
        </p:nvSpPr>
        <p:spPr>
          <a:xfrm>
            <a:off x="5478061" y="990600"/>
            <a:ext cx="1796086" cy="5591268"/>
          </a:xfrm>
          <a:prstGeom prst="rect">
            <a:avLst/>
          </a:prstGeom>
          <a:noFill/>
          <a:ln>
            <a:solidFill>
              <a:srgbClr val="3366FF"/>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156448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D3DC257D-78E3-4145-B6DC-EFDF247FB379}" type="slidenum">
              <a:rPr lang="en-US" smtClean="0">
                <a:latin typeface="Calibri"/>
              </a:rPr>
              <a:pPr/>
              <a:t>27</a:t>
            </a:fld>
            <a:endParaRPr lang="en-US" dirty="0">
              <a:latin typeface="Calibri"/>
            </a:endParaRPr>
          </a:p>
        </p:txBody>
      </p:sp>
      <p:sp>
        <p:nvSpPr>
          <p:cNvPr id="5" name="Text Box 3"/>
          <p:cNvSpPr txBox="1">
            <a:spLocks noChangeArrowheads="1"/>
          </p:cNvSpPr>
          <p:nvPr/>
        </p:nvSpPr>
        <p:spPr bwMode="auto">
          <a:xfrm>
            <a:off x="609598" y="1854637"/>
            <a:ext cx="7939087" cy="3631763"/>
          </a:xfrm>
          <a:prstGeom prst="rect">
            <a:avLst/>
          </a:prstGeom>
          <a:noFill/>
          <a:ln w="9525">
            <a:noFill/>
            <a:miter lim="800000"/>
            <a:headEnd/>
            <a:tailEnd/>
          </a:ln>
          <a:effectLst/>
        </p:spPr>
        <p:txBody>
          <a:bodyPr>
            <a:spAutoFit/>
          </a:bodyPr>
          <a:lstStyle/>
          <a:p>
            <a:pPr algn="ctr" defTabSz="914400"/>
            <a:r>
              <a:rPr kumimoji="0" lang="en-US" sz="3600" b="1" i="1" dirty="0" smtClean="0">
                <a:solidFill>
                  <a:srgbClr val="6600CC"/>
                </a:solidFill>
                <a:effectLst>
                  <a:outerShdw blurRad="38100" dist="38100" dir="2700000" algn="tl">
                    <a:srgbClr val="C0C0C0"/>
                  </a:outerShdw>
                </a:effectLst>
                <a:latin typeface="Helvetica" pitchFamily="34" charset="0"/>
              </a:rPr>
              <a:t>International Linear Collider</a:t>
            </a:r>
          </a:p>
          <a:p>
            <a:pPr algn="ctr" defTabSz="914400"/>
            <a:r>
              <a:rPr kumimoji="0" lang="en-US" sz="3600" b="1" i="1" dirty="0" smtClean="0">
                <a:solidFill>
                  <a:srgbClr val="6600CC"/>
                </a:solidFill>
                <a:effectLst>
                  <a:outerShdw blurRad="38100" dist="38100" dir="2700000" algn="tl">
                    <a:srgbClr val="C0C0C0"/>
                  </a:outerShdw>
                </a:effectLst>
                <a:latin typeface="Helvetica" pitchFamily="34" charset="0"/>
              </a:rPr>
              <a:t>TDR </a:t>
            </a:r>
            <a:r>
              <a:rPr kumimoji="0" lang="en-US" sz="3600" b="1" i="1" dirty="0">
                <a:solidFill>
                  <a:srgbClr val="6600CC"/>
                </a:solidFill>
                <a:effectLst>
                  <a:outerShdw blurRad="38100" dist="38100" dir="2700000" algn="tl">
                    <a:srgbClr val="C0C0C0"/>
                  </a:outerShdw>
                </a:effectLst>
                <a:latin typeface="Helvetica" pitchFamily="34" charset="0"/>
              </a:rPr>
              <a:t>C</a:t>
            </a:r>
            <a:r>
              <a:rPr kumimoji="0" lang="en-US" sz="3600" b="1" i="1" dirty="0" smtClean="0">
                <a:solidFill>
                  <a:srgbClr val="6600CC"/>
                </a:solidFill>
                <a:effectLst>
                  <a:outerShdw blurRad="38100" dist="38100" dir="2700000" algn="tl">
                    <a:srgbClr val="C0C0C0"/>
                  </a:outerShdw>
                </a:effectLst>
                <a:latin typeface="Helvetica" pitchFamily="34" charset="0"/>
              </a:rPr>
              <a:t>ost Review</a:t>
            </a:r>
            <a:endParaRPr kumimoji="0" lang="en-US" sz="3600" b="1" i="1" dirty="0">
              <a:solidFill>
                <a:srgbClr val="6600CC"/>
              </a:solidFill>
              <a:effectLst>
                <a:outerShdw blurRad="38100" dist="38100" dir="2700000" algn="tl">
                  <a:srgbClr val="C0C0C0"/>
                </a:outerShdw>
              </a:effectLst>
              <a:latin typeface="Helvetica" pitchFamily="34" charset="0"/>
            </a:endParaRPr>
          </a:p>
          <a:p>
            <a:pPr algn="ctr" defTabSz="914400"/>
            <a:endParaRPr kumimoji="0" lang="en-US" b="1" i="1" u="sng" dirty="0" smtClean="0">
              <a:solidFill>
                <a:srgbClr val="6600CC"/>
              </a:solidFill>
              <a:effectLst>
                <a:outerShdw blurRad="38100" dist="38100" dir="2700000" algn="tl">
                  <a:srgbClr val="C0C0C0"/>
                </a:outerShdw>
              </a:effectLst>
              <a:latin typeface="Helvetica" pitchFamily="34" charset="0"/>
            </a:endParaRPr>
          </a:p>
          <a:p>
            <a:pPr algn="ctr" defTabSz="914400"/>
            <a:r>
              <a:rPr kumimoji="0" lang="en-US" sz="4400" b="1" i="1" dirty="0" smtClean="0">
                <a:solidFill>
                  <a:prstClr val="black"/>
                </a:solidFill>
                <a:effectLst>
                  <a:outerShdw blurRad="38100" dist="38100" dir="2700000" algn="tl">
                    <a:srgbClr val="C0C0C0"/>
                  </a:outerShdw>
                </a:effectLst>
                <a:latin typeface="Helvetica" pitchFamily="34" charset="0"/>
              </a:rPr>
              <a:t>Installation Overview</a:t>
            </a:r>
            <a:endParaRPr kumimoji="0" lang="en-US" sz="4400" b="1" i="1" u="sng" dirty="0" smtClean="0">
              <a:solidFill>
                <a:srgbClr val="6600CC"/>
              </a:solidFill>
              <a:effectLst>
                <a:outerShdw blurRad="38100" dist="38100" dir="2700000" algn="tl">
                  <a:srgbClr val="C0C0C0"/>
                </a:outerShdw>
              </a:effectLst>
              <a:latin typeface="Helvetica" pitchFamily="34" charset="0"/>
            </a:endParaRPr>
          </a:p>
          <a:p>
            <a:pPr algn="ctr" defTabSz="914400"/>
            <a:r>
              <a:rPr kumimoji="0" lang="en-US" b="1" i="1" dirty="0" smtClean="0">
                <a:solidFill>
                  <a:prstClr val="black"/>
                </a:solidFill>
                <a:effectLst>
                  <a:outerShdw blurRad="38100" dist="38100" dir="2700000" algn="tl">
                    <a:srgbClr val="C0C0C0"/>
                  </a:outerShdw>
                </a:effectLst>
                <a:latin typeface="Helvetica" pitchFamily="34" charset="0"/>
              </a:rPr>
              <a:t> </a:t>
            </a:r>
          </a:p>
          <a:p>
            <a:pPr algn="ctr" defTabSz="914400"/>
            <a:endParaRPr kumimoji="0" lang="en-US" b="1" i="1" dirty="0">
              <a:solidFill>
                <a:prstClr val="black"/>
              </a:solidFill>
              <a:effectLst>
                <a:outerShdw blurRad="38100" dist="38100" dir="2700000" algn="tl">
                  <a:srgbClr val="C0C0C0"/>
                </a:outerShdw>
              </a:effectLst>
              <a:latin typeface="Helvetica" pitchFamily="34" charset="0"/>
            </a:endParaRPr>
          </a:p>
          <a:p>
            <a:pPr algn="ctr" defTabSz="914400"/>
            <a:endParaRPr kumimoji="0" lang="en-US" b="1" i="1" dirty="0" smtClean="0">
              <a:solidFill>
                <a:prstClr val="black"/>
              </a:solidFill>
              <a:effectLst>
                <a:outerShdw blurRad="38100" dist="38100" dir="2700000" algn="tl">
                  <a:srgbClr val="C0C0C0"/>
                </a:outerShdw>
              </a:effectLst>
              <a:latin typeface="Helvetica" pitchFamily="34" charset="0"/>
            </a:endParaRPr>
          </a:p>
          <a:p>
            <a:pPr algn="ctr" defTabSz="914400"/>
            <a:endParaRPr kumimoji="0" lang="en-US" b="1" i="1" dirty="0" smtClean="0">
              <a:solidFill>
                <a:prstClr val="black"/>
              </a:solidFill>
              <a:effectLst>
                <a:outerShdw blurRad="38100" dist="38100" dir="2700000" algn="tl">
                  <a:srgbClr val="C0C0C0"/>
                </a:outerShdw>
              </a:effectLst>
              <a:latin typeface="Helvetica" pitchFamily="34" charset="0"/>
            </a:endParaRPr>
          </a:p>
          <a:p>
            <a:pPr algn="ctr" defTabSz="914400"/>
            <a:r>
              <a:rPr kumimoji="0" lang="en-US" sz="2400" b="1" i="1" dirty="0" smtClean="0">
                <a:solidFill>
                  <a:srgbClr val="FF0000"/>
                </a:solidFill>
                <a:effectLst>
                  <a:outerShdw blurRad="38100" dist="38100" dir="2700000" algn="tl">
                    <a:srgbClr val="C0C0C0"/>
                  </a:outerShdw>
                </a:effectLst>
                <a:latin typeface="Helvetica" pitchFamily="34" charset="0"/>
              </a:rPr>
              <a:t>Fred Asiri, Keith Kershaw</a:t>
            </a:r>
            <a:endParaRPr kumimoji="0" lang="en-US" sz="2400" b="1" i="1" dirty="0">
              <a:solidFill>
                <a:srgbClr val="FF0000"/>
              </a:solidFill>
              <a:effectLst>
                <a:outerShdw blurRad="38100" dist="38100" dir="2700000" algn="tl">
                  <a:srgbClr val="C0C0C0"/>
                </a:outerShdw>
              </a:effectLst>
              <a:latin typeface="Helvetica" pitchFamily="34" charset="0"/>
            </a:endParaRPr>
          </a:p>
        </p:txBody>
      </p:sp>
    </p:spTree>
    <p:extLst>
      <p:ext uri="{BB962C8B-B14F-4D97-AF65-F5344CB8AC3E}">
        <p14:creationId xmlns:p14="http://schemas.microsoft.com/office/powerpoint/2010/main" val="225602978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latin typeface="Calibri"/>
              </a:rPr>
              <a:pPr/>
              <a:t>28</a:t>
            </a:fld>
            <a:endParaRPr lang="en-US" dirty="0">
              <a:latin typeface="Calibri"/>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3228880"/>
            <a:ext cx="7391400" cy="3019520"/>
          </a:xfrm>
          <a:prstGeom prst="rect">
            <a:avLst/>
          </a:prstGeom>
        </p:spPr>
      </p:pic>
      <p:sp>
        <p:nvSpPr>
          <p:cNvPr id="5" name="Rectangle 4"/>
          <p:cNvSpPr/>
          <p:nvPr/>
        </p:nvSpPr>
        <p:spPr>
          <a:xfrm>
            <a:off x="2438400" y="304800"/>
            <a:ext cx="4759636" cy="584775"/>
          </a:xfrm>
          <a:prstGeom prst="rect">
            <a:avLst/>
          </a:prstGeom>
        </p:spPr>
        <p:txBody>
          <a:bodyPr wrap="none">
            <a:spAutoFit/>
          </a:bodyPr>
          <a:lstStyle/>
          <a:p>
            <a:pPr defTabSz="914400">
              <a:defRPr/>
            </a:pPr>
            <a:r>
              <a:rPr kumimoji="0" lang="en-US" sz="3200" b="1" i="1" dirty="0">
                <a:solidFill>
                  <a:srgbClr val="6600CC"/>
                </a:solidFill>
                <a:effectLst>
                  <a:outerShdw blurRad="38100" dist="38100" dir="2700000" algn="tl">
                    <a:srgbClr val="C0C0C0"/>
                  </a:outerShdw>
                </a:effectLst>
                <a:latin typeface="Helvetica" pitchFamily="34" charset="0"/>
              </a:rPr>
              <a:t>Introduction - Overview</a:t>
            </a:r>
          </a:p>
        </p:txBody>
      </p:sp>
      <p:sp>
        <p:nvSpPr>
          <p:cNvPr id="6" name="Text Box 3"/>
          <p:cNvSpPr txBox="1">
            <a:spLocks noChangeArrowheads="1"/>
          </p:cNvSpPr>
          <p:nvPr/>
        </p:nvSpPr>
        <p:spPr bwMode="auto">
          <a:xfrm>
            <a:off x="304800" y="914400"/>
            <a:ext cx="8610600" cy="2314480"/>
          </a:xfrm>
          <a:prstGeom prst="rect">
            <a:avLst/>
          </a:prstGeom>
          <a:noFill/>
          <a:ln w="9525">
            <a:noFill/>
            <a:miter lim="800000"/>
            <a:headEnd/>
            <a:tailEnd/>
          </a:ln>
          <a:effectLst/>
        </p:spPr>
        <p:txBody>
          <a:bodyPr wrap="square">
            <a:spAutoFit/>
          </a:bodyPr>
          <a:lstStyle/>
          <a:p>
            <a:pPr marL="800100" lvl="1" indent="-342900" defTabSz="914400">
              <a:buSzPct val="100000"/>
              <a:buFont typeface="Arial" pitchFamily="34" charset="0"/>
              <a:buChar char="•"/>
            </a:pPr>
            <a:r>
              <a:rPr kumimoji="0" lang="en-US" sz="2000" b="1" i="1" dirty="0" smtClean="0">
                <a:solidFill>
                  <a:srgbClr val="002060"/>
                </a:solidFill>
                <a:latin typeface="Helvetica" pitchFamily="34" charset="0"/>
                <a:cs typeface="Helvetica" pitchFamily="34" charset="0"/>
              </a:rPr>
              <a:t>The TDR installation activities </a:t>
            </a:r>
            <a:r>
              <a:rPr kumimoji="0" lang="en-US" sz="2000" b="1" i="1" dirty="0">
                <a:solidFill>
                  <a:srgbClr val="002060"/>
                </a:solidFill>
                <a:latin typeface="Helvetica" pitchFamily="34" charset="0"/>
                <a:cs typeface="Helvetica" pitchFamily="34" charset="0"/>
              </a:rPr>
              <a:t>cover </a:t>
            </a:r>
            <a:r>
              <a:rPr kumimoji="0" lang="en-US" sz="2000" b="1" i="1" dirty="0" smtClean="0">
                <a:solidFill>
                  <a:srgbClr val="002060"/>
                </a:solidFill>
                <a:latin typeface="Helvetica" pitchFamily="34" charset="0"/>
                <a:cs typeface="Helvetica" pitchFamily="34" charset="0"/>
              </a:rPr>
              <a:t>a </a:t>
            </a:r>
            <a:r>
              <a:rPr kumimoji="0" lang="en-US" sz="2000" b="1" i="1" dirty="0">
                <a:solidFill>
                  <a:srgbClr val="002060"/>
                </a:solidFill>
                <a:latin typeface="Helvetica" pitchFamily="34" charset="0"/>
                <a:cs typeface="Helvetica" pitchFamily="34" charset="0"/>
              </a:rPr>
              <a:t>large geographical </a:t>
            </a:r>
            <a:r>
              <a:rPr kumimoji="0" lang="en-US" sz="2000" b="1" i="1" dirty="0" smtClean="0">
                <a:solidFill>
                  <a:srgbClr val="002060"/>
                </a:solidFill>
                <a:latin typeface="Helvetica" pitchFamily="34" charset="0"/>
                <a:cs typeface="Helvetica" pitchFamily="34" charset="0"/>
              </a:rPr>
              <a:t>area.</a:t>
            </a:r>
            <a:endParaRPr kumimoji="0" lang="en-US" sz="2000" b="1" kern="0" dirty="0">
              <a:solidFill>
                <a:srgbClr val="002060"/>
              </a:solidFill>
              <a:latin typeface="Arial"/>
              <a:ea typeface="Arial Unicode MS"/>
              <a:cs typeface="Arial Unicode MS"/>
            </a:endParaRPr>
          </a:p>
          <a:p>
            <a:pPr marL="1200150" lvl="2" indent="-285750" defTabSz="914400" fontAlgn="base">
              <a:lnSpc>
                <a:spcPct val="80000"/>
              </a:lnSpc>
              <a:spcBef>
                <a:spcPct val="20000"/>
              </a:spcBef>
              <a:spcAft>
                <a:spcPct val="0"/>
              </a:spcAft>
              <a:buFontTx/>
              <a:buChar char="–"/>
            </a:pPr>
            <a:r>
              <a:rPr kumimoji="0" lang="en-US" b="1" i="1" kern="0" dirty="0" smtClean="0">
                <a:solidFill>
                  <a:srgbClr val="009999"/>
                </a:solidFill>
                <a:latin typeface="Arial"/>
                <a:ea typeface="Arial Unicode MS"/>
                <a:cs typeface="Arial Unicode MS"/>
              </a:rPr>
              <a:t>Approximately </a:t>
            </a:r>
            <a:r>
              <a:rPr kumimoji="0" lang="en-US" b="1" i="1" kern="0" dirty="0">
                <a:solidFill>
                  <a:srgbClr val="009999"/>
                </a:solidFill>
                <a:latin typeface="Arial"/>
                <a:ea typeface="Arial Unicode MS"/>
                <a:cs typeface="Arial Unicode MS"/>
              </a:rPr>
              <a:t>31 linear </a:t>
            </a:r>
            <a:r>
              <a:rPr kumimoji="0" lang="en-US" b="1" i="1" kern="0" dirty="0" smtClean="0">
                <a:solidFill>
                  <a:srgbClr val="009999"/>
                </a:solidFill>
                <a:latin typeface="Arial"/>
                <a:ea typeface="Arial Unicode MS"/>
                <a:cs typeface="Arial Unicode MS"/>
              </a:rPr>
              <a:t>km </a:t>
            </a:r>
            <a:r>
              <a:rPr kumimoji="0" lang="en-US" b="1" i="1" kern="0" dirty="0">
                <a:solidFill>
                  <a:srgbClr val="009999"/>
                </a:solidFill>
                <a:latin typeface="Arial"/>
                <a:ea typeface="Arial Unicode MS"/>
                <a:cs typeface="Arial Unicode MS"/>
              </a:rPr>
              <a:t>long which includes a complex network of about </a:t>
            </a:r>
            <a:r>
              <a:rPr kumimoji="0" lang="en-US" b="1" i="1" kern="0" dirty="0" smtClean="0">
                <a:solidFill>
                  <a:srgbClr val="009999"/>
                </a:solidFill>
                <a:latin typeface="Arial"/>
                <a:ea typeface="Arial Unicode MS"/>
                <a:cs typeface="Arial Unicode MS"/>
              </a:rPr>
              <a:t>44 </a:t>
            </a:r>
            <a:r>
              <a:rPr kumimoji="0" lang="en-US" b="1" i="1" kern="0" dirty="0">
                <a:solidFill>
                  <a:srgbClr val="009999"/>
                </a:solidFill>
                <a:latin typeface="Arial"/>
                <a:ea typeface="Arial Unicode MS"/>
                <a:cs typeface="Arial Unicode MS"/>
              </a:rPr>
              <a:t>km of underground tunnels at the depth of </a:t>
            </a:r>
            <a:r>
              <a:rPr kumimoji="0" lang="en-US" b="1" i="1" kern="0" dirty="0" smtClean="0">
                <a:solidFill>
                  <a:srgbClr val="009999"/>
                </a:solidFill>
                <a:latin typeface="Arial"/>
                <a:ea typeface="Arial Unicode MS"/>
                <a:cs typeface="Arial Unicode MS"/>
              </a:rPr>
              <a:t>about 100 m and associated surface buildings.</a:t>
            </a:r>
          </a:p>
          <a:p>
            <a:pPr marL="800100" lvl="1" indent="-342900" defTabSz="914400">
              <a:buSzPct val="100000"/>
              <a:buFont typeface="Arial" pitchFamily="34" charset="0"/>
              <a:buChar char="•"/>
            </a:pPr>
            <a:r>
              <a:rPr kumimoji="0" lang="en-US" sz="2000" b="1" i="1" dirty="0" smtClean="0">
                <a:solidFill>
                  <a:srgbClr val="002060"/>
                </a:solidFill>
                <a:latin typeface="Helvetica" pitchFamily="34" charset="0"/>
                <a:cs typeface="Helvetica" pitchFamily="34" charset="0"/>
              </a:rPr>
              <a:t>Requires the installation of </a:t>
            </a:r>
          </a:p>
          <a:p>
            <a:pPr marL="1200150" lvl="2" indent="-285750" defTabSz="914400" fontAlgn="base">
              <a:spcBef>
                <a:spcPct val="20000"/>
              </a:spcBef>
              <a:spcAft>
                <a:spcPct val="0"/>
              </a:spcAft>
              <a:buFontTx/>
              <a:buChar char="–"/>
            </a:pPr>
            <a:r>
              <a:rPr kumimoji="0" lang="en-US" b="1" i="1" kern="0" dirty="0" smtClean="0">
                <a:solidFill>
                  <a:srgbClr val="009999"/>
                </a:solidFill>
                <a:latin typeface="Helvetica" pitchFamily="34" charset="0"/>
                <a:ea typeface="Arial Unicode MS"/>
                <a:cs typeface="Helvetica" pitchFamily="34" charset="0"/>
              </a:rPr>
              <a:t>About 1,855 </a:t>
            </a:r>
            <a:r>
              <a:rPr kumimoji="0" lang="en-US" b="1" i="1" kern="0" dirty="0">
                <a:solidFill>
                  <a:srgbClr val="009999"/>
                </a:solidFill>
                <a:latin typeface="Helvetica" pitchFamily="34" charset="0"/>
                <a:ea typeface="Arial Unicode MS"/>
                <a:cs typeface="Helvetica" pitchFamily="34" charset="0"/>
              </a:rPr>
              <a:t>cryomodules, over </a:t>
            </a:r>
            <a:r>
              <a:rPr kumimoji="0" lang="en-US" b="1" i="1" kern="0" dirty="0" smtClean="0">
                <a:solidFill>
                  <a:srgbClr val="009999"/>
                </a:solidFill>
                <a:latin typeface="Helvetica" pitchFamily="34" charset="0"/>
                <a:ea typeface="Arial Unicode MS"/>
                <a:cs typeface="Helvetica" pitchFamily="34" charset="0"/>
              </a:rPr>
              <a:t>11,130 magnets, </a:t>
            </a:r>
            <a:r>
              <a:rPr kumimoji="0" lang="en-US" b="1" i="1" kern="0" dirty="0">
                <a:solidFill>
                  <a:srgbClr val="009999"/>
                </a:solidFill>
                <a:latin typeface="Helvetica" pitchFamily="34" charset="0"/>
                <a:ea typeface="Arial Unicode MS"/>
                <a:cs typeface="Helvetica" pitchFamily="34" charset="0"/>
              </a:rPr>
              <a:t>approximately </a:t>
            </a:r>
            <a:r>
              <a:rPr kumimoji="0" lang="en-US" b="1" i="1" kern="0" dirty="0" smtClean="0">
                <a:solidFill>
                  <a:srgbClr val="009999"/>
                </a:solidFill>
                <a:latin typeface="Helvetica" pitchFamily="34" charset="0"/>
                <a:ea typeface="Arial Unicode MS"/>
                <a:cs typeface="Helvetica" pitchFamily="34" charset="0"/>
              </a:rPr>
              <a:t>410 </a:t>
            </a:r>
            <a:r>
              <a:rPr kumimoji="0" lang="en-US" b="1" i="1" kern="0" dirty="0">
                <a:solidFill>
                  <a:srgbClr val="009999"/>
                </a:solidFill>
                <a:latin typeface="Helvetica" pitchFamily="34" charset="0"/>
                <a:ea typeface="Arial Unicode MS"/>
                <a:cs typeface="Helvetica" pitchFamily="34" charset="0"/>
              </a:rPr>
              <a:t>high level RF </a:t>
            </a:r>
            <a:r>
              <a:rPr kumimoji="0" lang="en-US" b="1" i="1" kern="0" dirty="0" smtClean="0">
                <a:solidFill>
                  <a:srgbClr val="009999"/>
                </a:solidFill>
                <a:latin typeface="Helvetica" pitchFamily="34" charset="0"/>
                <a:ea typeface="Arial Unicode MS"/>
                <a:cs typeface="Helvetica" pitchFamily="34" charset="0"/>
              </a:rPr>
              <a:t>stations (FR-ML), and associated cryogenic systems, </a:t>
            </a:r>
            <a:r>
              <a:rPr kumimoji="0" lang="en-US" b="1" i="1" kern="0" dirty="0">
                <a:solidFill>
                  <a:srgbClr val="009999"/>
                </a:solidFill>
                <a:latin typeface="Helvetica" pitchFamily="34" charset="0"/>
                <a:ea typeface="Arial Unicode MS"/>
                <a:cs typeface="Helvetica" pitchFamily="34" charset="0"/>
              </a:rPr>
              <a:t>vacuum </a:t>
            </a:r>
            <a:r>
              <a:rPr kumimoji="0" lang="en-US" b="1" i="1" kern="0" dirty="0" smtClean="0">
                <a:solidFill>
                  <a:srgbClr val="009999"/>
                </a:solidFill>
                <a:latin typeface="Helvetica" pitchFamily="34" charset="0"/>
                <a:ea typeface="Arial Unicode MS"/>
                <a:cs typeface="Helvetica" pitchFamily="34" charset="0"/>
              </a:rPr>
              <a:t>equipment</a:t>
            </a:r>
            <a:r>
              <a:rPr kumimoji="0" lang="en-US" b="1" i="1" kern="0" dirty="0">
                <a:solidFill>
                  <a:srgbClr val="009999"/>
                </a:solidFill>
                <a:latin typeface="Helvetica" pitchFamily="34" charset="0"/>
                <a:ea typeface="Arial Unicode MS"/>
                <a:cs typeface="Helvetica" pitchFamily="34" charset="0"/>
              </a:rPr>
              <a:t> </a:t>
            </a:r>
            <a:r>
              <a:rPr kumimoji="0" lang="en-US" b="1" i="1" kern="0" dirty="0" smtClean="0">
                <a:solidFill>
                  <a:srgbClr val="009999"/>
                </a:solidFill>
                <a:latin typeface="Helvetica" pitchFamily="34" charset="0"/>
                <a:ea typeface="Arial Unicode MS"/>
                <a:cs typeface="Helvetica" pitchFamily="34" charset="0"/>
              </a:rPr>
              <a:t>and their support systems.</a:t>
            </a:r>
            <a:endParaRPr kumimoji="0" lang="en-US" b="1" i="1" kern="0" dirty="0">
              <a:solidFill>
                <a:srgbClr val="009999"/>
              </a:solidFill>
              <a:latin typeface="Helvetica" pitchFamily="34" charset="0"/>
              <a:ea typeface="Arial Unicode MS"/>
              <a:cs typeface="Helvetica" pitchFamily="34" charset="0"/>
            </a:endParaRPr>
          </a:p>
        </p:txBody>
      </p:sp>
    </p:spTree>
    <p:extLst>
      <p:ext uri="{BB962C8B-B14F-4D97-AF65-F5344CB8AC3E}">
        <p14:creationId xmlns:p14="http://schemas.microsoft.com/office/powerpoint/2010/main" val="192411932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29</a:t>
            </a:fld>
            <a:endParaRPr lang="en-US" dirty="0"/>
          </a:p>
        </p:txBody>
      </p:sp>
      <p:sp>
        <p:nvSpPr>
          <p:cNvPr id="4" name="Text Box 3"/>
          <p:cNvSpPr txBox="1">
            <a:spLocks noChangeArrowheads="1"/>
          </p:cNvSpPr>
          <p:nvPr/>
        </p:nvSpPr>
        <p:spPr bwMode="auto">
          <a:xfrm>
            <a:off x="533400" y="915376"/>
            <a:ext cx="8305800" cy="5447645"/>
          </a:xfrm>
          <a:prstGeom prst="rect">
            <a:avLst/>
          </a:prstGeom>
          <a:noFill/>
          <a:ln w="9525">
            <a:noFill/>
            <a:miter lim="800000"/>
            <a:headEnd/>
            <a:tailEnd/>
          </a:ln>
          <a:effectLst/>
        </p:spPr>
        <p:txBody>
          <a:bodyPr wrap="square">
            <a:spAutoFit/>
          </a:bodyPr>
          <a:lstStyle/>
          <a:p>
            <a:pPr>
              <a:defRPr/>
            </a:pPr>
            <a:r>
              <a:rPr lang="en-US" sz="2000" b="1" i="1" u="sng" dirty="0">
                <a:solidFill>
                  <a:srgbClr val="6600CC"/>
                </a:solidFill>
                <a:latin typeface="Helvetica" pitchFamily="34" charset="0"/>
              </a:rPr>
              <a:t>T</a:t>
            </a:r>
            <a:r>
              <a:rPr lang="en-US" sz="2000" b="1" i="1" u="sng" dirty="0" smtClean="0">
                <a:solidFill>
                  <a:srgbClr val="6600CC"/>
                </a:solidFill>
                <a:latin typeface="Helvetica" pitchFamily="34" charset="0"/>
              </a:rPr>
              <a:t>he RDR </a:t>
            </a:r>
            <a:r>
              <a:rPr lang="en-US" sz="2000" b="1" i="1" u="sng" dirty="0">
                <a:solidFill>
                  <a:srgbClr val="6600CC"/>
                </a:solidFill>
                <a:latin typeface="Helvetica" pitchFamily="34" charset="0"/>
              </a:rPr>
              <a:t>Installation Cost Estimate </a:t>
            </a:r>
            <a:r>
              <a:rPr lang="en-US" sz="2000" b="1" i="1" u="sng" dirty="0" smtClean="0">
                <a:solidFill>
                  <a:srgbClr val="6600CC"/>
                </a:solidFill>
                <a:latin typeface="Helvetica" pitchFamily="34" charset="0"/>
              </a:rPr>
              <a:t>Approach were as follows:</a:t>
            </a:r>
            <a:endParaRPr lang="en-US" sz="2000" b="1" i="1" u="sng" dirty="0">
              <a:solidFill>
                <a:srgbClr val="6600CC"/>
              </a:solidFill>
              <a:latin typeface="Helvetica" pitchFamily="34" charset="0"/>
            </a:endParaRPr>
          </a:p>
          <a:p>
            <a:pPr marL="342900" lvl="0" indent="-342900" fontAlgn="base">
              <a:lnSpc>
                <a:spcPct val="80000"/>
              </a:lnSpc>
              <a:spcBef>
                <a:spcPct val="20000"/>
              </a:spcBef>
              <a:spcAft>
                <a:spcPct val="0"/>
              </a:spcAft>
              <a:buFontTx/>
              <a:buChar char="•"/>
            </a:pPr>
            <a:endParaRPr lang="en-GB" sz="1200" b="1" i="1" kern="0" dirty="0" smtClean="0">
              <a:solidFill>
                <a:srgbClr val="23346C"/>
              </a:solidFill>
              <a:latin typeface="Helvetica" pitchFamily="34" charset="0"/>
              <a:ea typeface="Arial Unicode MS"/>
              <a:cs typeface="Helvetica" pitchFamily="34" charset="0"/>
            </a:endParaRPr>
          </a:p>
          <a:p>
            <a:pPr marL="342900" lvl="0" indent="-342900" fontAlgn="base">
              <a:lnSpc>
                <a:spcPct val="80000"/>
              </a:lnSpc>
              <a:spcBef>
                <a:spcPct val="20000"/>
              </a:spcBef>
              <a:spcAft>
                <a:spcPct val="0"/>
              </a:spcAft>
              <a:buFontTx/>
              <a:buChar char="•"/>
            </a:pPr>
            <a:r>
              <a:rPr lang="en-GB" sz="2000" b="1" i="1" kern="0" dirty="0" smtClean="0">
                <a:solidFill>
                  <a:srgbClr val="23346C"/>
                </a:solidFill>
                <a:latin typeface="Helvetica" pitchFamily="34" charset="0"/>
                <a:ea typeface="Arial Unicode MS"/>
                <a:cs typeface="Helvetica" pitchFamily="34" charset="0"/>
              </a:rPr>
              <a:t>Obtained, compiled</a:t>
            </a:r>
            <a:r>
              <a:rPr lang="en-GB" sz="2000" b="1" i="1" kern="0" dirty="0">
                <a:solidFill>
                  <a:srgbClr val="23346C"/>
                </a:solidFill>
                <a:latin typeface="Helvetica" pitchFamily="34" charset="0"/>
                <a:ea typeface="Arial Unicode MS"/>
                <a:cs typeface="Helvetica" pitchFamily="34" charset="0"/>
              </a:rPr>
              <a:t>, studied and discussed the </a:t>
            </a:r>
            <a:r>
              <a:rPr lang="en-GB" sz="2000" b="1" i="1" kern="0" dirty="0" smtClean="0">
                <a:solidFill>
                  <a:srgbClr val="23346C"/>
                </a:solidFill>
                <a:latin typeface="Helvetica" pitchFamily="34" charset="0"/>
                <a:ea typeface="Arial Unicode MS"/>
                <a:cs typeface="Helvetica" pitchFamily="34" charset="0"/>
              </a:rPr>
              <a:t>data for </a:t>
            </a:r>
            <a:r>
              <a:rPr lang="en-GB" sz="2000" b="1" i="1" kern="0" dirty="0">
                <a:solidFill>
                  <a:srgbClr val="23346C"/>
                </a:solidFill>
                <a:latin typeface="Helvetica" pitchFamily="34" charset="0"/>
                <a:ea typeface="Arial Unicode MS"/>
                <a:cs typeface="Helvetica" pitchFamily="34" charset="0"/>
              </a:rPr>
              <a:t>installation cost estimate of other </a:t>
            </a:r>
            <a:r>
              <a:rPr lang="en-GB" sz="2000" b="1" i="1" kern="0" dirty="0" smtClean="0">
                <a:solidFill>
                  <a:srgbClr val="23346C"/>
                </a:solidFill>
                <a:latin typeface="Helvetica" pitchFamily="34" charset="0"/>
                <a:ea typeface="Arial Unicode MS"/>
                <a:cs typeface="Helvetica" pitchFamily="34" charset="0"/>
              </a:rPr>
              <a:t>projects (Ref. to back-up for details).</a:t>
            </a:r>
            <a:endParaRPr lang="en-GB" sz="2000" b="1" i="1" kern="0" dirty="0">
              <a:solidFill>
                <a:srgbClr val="23346C"/>
              </a:solidFill>
              <a:latin typeface="Helvetica" pitchFamily="34" charset="0"/>
              <a:ea typeface="Arial Unicode MS"/>
              <a:cs typeface="Helvetica" pitchFamily="34" charset="0"/>
            </a:endParaRPr>
          </a:p>
          <a:p>
            <a:pPr marL="742950" lvl="1" indent="-285750" fontAlgn="base">
              <a:lnSpc>
                <a:spcPct val="80000"/>
              </a:lnSpc>
              <a:spcBef>
                <a:spcPct val="20000"/>
              </a:spcBef>
              <a:spcAft>
                <a:spcPct val="0"/>
              </a:spcAft>
              <a:buFontTx/>
              <a:buChar char="–"/>
            </a:pPr>
            <a:r>
              <a:rPr lang="en-GB" sz="1600" b="1" kern="0" dirty="0" smtClean="0">
                <a:solidFill>
                  <a:srgbClr val="009999"/>
                </a:solidFill>
                <a:latin typeface="Helvetica" pitchFamily="34" charset="0"/>
                <a:ea typeface="Arial Unicode MS"/>
                <a:cs typeface="Helvetica" pitchFamily="34" charset="0"/>
              </a:rPr>
              <a:t> </a:t>
            </a:r>
            <a:r>
              <a:rPr lang="en-GB" sz="1600" b="1" kern="0" dirty="0">
                <a:solidFill>
                  <a:srgbClr val="009999"/>
                </a:solidFill>
                <a:latin typeface="Helvetica" pitchFamily="34" charset="0"/>
                <a:ea typeface="Arial Unicode MS"/>
                <a:cs typeface="Helvetica" pitchFamily="34" charset="0"/>
              </a:rPr>
              <a:t>KEKB, </a:t>
            </a:r>
            <a:r>
              <a:rPr lang="en-GB" sz="1600" b="1" kern="0" dirty="0" smtClean="0">
                <a:solidFill>
                  <a:srgbClr val="009999"/>
                </a:solidFill>
                <a:latin typeface="Helvetica" pitchFamily="34" charset="0"/>
                <a:ea typeface="Arial Unicode MS"/>
                <a:cs typeface="Helvetica" pitchFamily="34" charset="0"/>
              </a:rPr>
              <a:t>PEP II, SLC, Spear,  Fermi Main Injection, etc</a:t>
            </a:r>
            <a:r>
              <a:rPr lang="en-GB" sz="1600" b="1" kern="0" dirty="0">
                <a:solidFill>
                  <a:srgbClr val="009999"/>
                </a:solidFill>
                <a:latin typeface="Helvetica" pitchFamily="34" charset="0"/>
                <a:ea typeface="Arial Unicode MS"/>
                <a:cs typeface="Helvetica" pitchFamily="34" charset="0"/>
              </a:rPr>
              <a:t>.</a:t>
            </a:r>
          </a:p>
          <a:p>
            <a:pPr marL="742950" lvl="1" indent="-285750" fontAlgn="base">
              <a:lnSpc>
                <a:spcPct val="80000"/>
              </a:lnSpc>
              <a:spcBef>
                <a:spcPct val="20000"/>
              </a:spcBef>
              <a:spcAft>
                <a:spcPct val="0"/>
              </a:spcAft>
              <a:buFontTx/>
              <a:buChar char="–"/>
            </a:pPr>
            <a:r>
              <a:rPr lang="en-US" sz="1600" b="1" kern="0" dirty="0">
                <a:solidFill>
                  <a:srgbClr val="009999"/>
                </a:solidFill>
                <a:latin typeface="Helvetica" pitchFamily="34" charset="0"/>
                <a:ea typeface="Arial Unicode MS"/>
                <a:cs typeface="Helvetica" pitchFamily="34" charset="0"/>
              </a:rPr>
              <a:t>None </a:t>
            </a:r>
            <a:r>
              <a:rPr lang="en-US" sz="1600" b="1" kern="0" dirty="0" smtClean="0">
                <a:solidFill>
                  <a:srgbClr val="009999"/>
                </a:solidFill>
                <a:latin typeface="Helvetica" pitchFamily="34" charset="0"/>
                <a:ea typeface="Arial Unicode MS"/>
                <a:cs typeface="Helvetica" pitchFamily="34" charset="0"/>
              </a:rPr>
              <a:t>offered </a:t>
            </a:r>
            <a:r>
              <a:rPr lang="en-US" sz="1600" b="1" kern="0" dirty="0">
                <a:solidFill>
                  <a:srgbClr val="009999"/>
                </a:solidFill>
                <a:latin typeface="Helvetica" pitchFamily="34" charset="0"/>
                <a:ea typeface="Arial Unicode MS"/>
                <a:cs typeface="Helvetica" pitchFamily="34" charset="0"/>
              </a:rPr>
              <a:t>a one-for-one scalable comparison, but collectively they provided a </a:t>
            </a:r>
            <a:r>
              <a:rPr lang="en-US" sz="1600" b="1" kern="0" dirty="0" smtClean="0">
                <a:solidFill>
                  <a:srgbClr val="009999"/>
                </a:solidFill>
                <a:latin typeface="Helvetica" pitchFamily="34" charset="0"/>
                <a:ea typeface="Arial Unicode MS"/>
                <a:cs typeface="Helvetica" pitchFamily="34" charset="0"/>
              </a:rPr>
              <a:t>range, “ </a:t>
            </a:r>
            <a:r>
              <a:rPr lang="en-US" sz="1600" b="1" kern="0" dirty="0">
                <a:solidFill>
                  <a:srgbClr val="009999"/>
                </a:solidFill>
                <a:latin typeface="Helvetica" pitchFamily="34" charset="0"/>
                <a:ea typeface="Arial Unicode MS"/>
                <a:cs typeface="Helvetica" pitchFamily="34" charset="0"/>
              </a:rPr>
              <a:t>2% to 12</a:t>
            </a:r>
            <a:r>
              <a:rPr lang="en-US" sz="1600" b="1" kern="0" dirty="0" smtClean="0">
                <a:solidFill>
                  <a:srgbClr val="009999"/>
                </a:solidFill>
                <a:latin typeface="Helvetica" pitchFamily="34" charset="0"/>
                <a:ea typeface="Arial Unicode MS"/>
                <a:cs typeface="Helvetica" pitchFamily="34" charset="0"/>
              </a:rPr>
              <a:t>%”, </a:t>
            </a:r>
            <a:r>
              <a:rPr lang="en-US" sz="1600" b="1" u="sng" kern="0" dirty="0">
                <a:solidFill>
                  <a:srgbClr val="FF0000"/>
                </a:solidFill>
                <a:latin typeface="Helvetica" pitchFamily="34" charset="0"/>
                <a:ea typeface="Arial Unicode MS"/>
                <a:cs typeface="Helvetica" pitchFamily="34" charset="0"/>
              </a:rPr>
              <a:t>an average of 7</a:t>
            </a:r>
            <a:r>
              <a:rPr lang="en-US" sz="1600" b="1" u="sng" kern="0" dirty="0" smtClean="0">
                <a:solidFill>
                  <a:srgbClr val="FF0000"/>
                </a:solidFill>
                <a:latin typeface="Helvetica" pitchFamily="34" charset="0"/>
                <a:ea typeface="Arial Unicode MS"/>
                <a:cs typeface="Helvetica" pitchFamily="34" charset="0"/>
              </a:rPr>
              <a:t>% of the total project cost.</a:t>
            </a:r>
            <a:endParaRPr lang="en-GB" sz="1600" b="1" u="sng" kern="0" dirty="0">
              <a:solidFill>
                <a:srgbClr val="FF0000"/>
              </a:solidFill>
              <a:latin typeface="Helvetica" pitchFamily="34" charset="0"/>
              <a:ea typeface="Arial Unicode MS"/>
              <a:cs typeface="Helvetica" pitchFamily="34" charset="0"/>
            </a:endParaRPr>
          </a:p>
          <a:p>
            <a:pPr marL="342900" lvl="0" indent="-342900" fontAlgn="base">
              <a:spcBef>
                <a:spcPct val="20000"/>
              </a:spcBef>
              <a:spcAft>
                <a:spcPct val="0"/>
              </a:spcAft>
              <a:buFontTx/>
              <a:buChar char="•"/>
            </a:pPr>
            <a:r>
              <a:rPr lang="en-US" altLang="ko-KR" sz="2000" b="1" i="1" kern="0" dirty="0" smtClean="0">
                <a:solidFill>
                  <a:srgbClr val="23346C"/>
                </a:solidFill>
                <a:latin typeface="Helvetica" pitchFamily="34" charset="0"/>
                <a:ea typeface="Arial Unicode MS"/>
                <a:cs typeface="Helvetica" pitchFamily="34" charset="0"/>
              </a:rPr>
              <a:t>Obtained </a:t>
            </a:r>
            <a:r>
              <a:rPr lang="en-US" altLang="ja-JP" sz="2000" b="1" i="1" kern="0" dirty="0">
                <a:solidFill>
                  <a:srgbClr val="23346C"/>
                </a:solidFill>
                <a:latin typeface="Helvetica" pitchFamily="34" charset="0"/>
                <a:ea typeface="Arial Unicode MS"/>
                <a:cs typeface="Helvetica" pitchFamily="34" charset="0"/>
              </a:rPr>
              <a:t>components list from </a:t>
            </a:r>
            <a:r>
              <a:rPr lang="en-US" altLang="ja-JP" sz="2000" b="1" i="1" kern="0" dirty="0" smtClean="0">
                <a:solidFill>
                  <a:srgbClr val="23346C"/>
                </a:solidFill>
                <a:latin typeface="Helvetica" pitchFamily="34" charset="0"/>
                <a:ea typeface="Arial Unicode MS"/>
                <a:cs typeface="Helvetica" pitchFamily="34" charset="0"/>
              </a:rPr>
              <a:t>TS</a:t>
            </a:r>
            <a:r>
              <a:rPr lang="en-US" altLang="ja-JP" sz="2000" b="1" i="1" kern="0" dirty="0">
                <a:solidFill>
                  <a:srgbClr val="23346C"/>
                </a:solidFill>
                <a:latin typeface="Helvetica" pitchFamily="34" charset="0"/>
                <a:ea typeface="Arial Unicode MS"/>
                <a:cs typeface="Helvetica" pitchFamily="34" charset="0"/>
              </a:rPr>
              <a:t>G</a:t>
            </a:r>
            <a:r>
              <a:rPr lang="en-US" altLang="ja-JP" sz="2000" b="1" i="1" kern="0" dirty="0" smtClean="0">
                <a:solidFill>
                  <a:srgbClr val="23346C"/>
                </a:solidFill>
                <a:latin typeface="Helvetica" pitchFamily="34" charset="0"/>
                <a:ea typeface="Arial Unicode MS"/>
                <a:cs typeface="Helvetica" pitchFamily="34" charset="0"/>
              </a:rPr>
              <a:t> </a:t>
            </a:r>
            <a:r>
              <a:rPr lang="en-US" altLang="ja-JP" sz="2000" b="1" i="1" kern="0" dirty="0">
                <a:solidFill>
                  <a:srgbClr val="23346C"/>
                </a:solidFill>
                <a:latin typeface="Helvetica" pitchFamily="34" charset="0"/>
                <a:ea typeface="Arial Unicode MS"/>
                <a:cs typeface="Helvetica" pitchFamily="34" charset="0"/>
              </a:rPr>
              <a:t>and </a:t>
            </a:r>
            <a:r>
              <a:rPr lang="en-US" altLang="ja-JP" sz="2000" b="1" i="1" kern="0" dirty="0" smtClean="0">
                <a:solidFill>
                  <a:srgbClr val="23346C"/>
                </a:solidFill>
                <a:latin typeface="Helvetica" pitchFamily="34" charset="0"/>
                <a:ea typeface="Arial Unicode MS"/>
                <a:cs typeface="Helvetica" pitchFamily="34" charset="0"/>
              </a:rPr>
              <a:t>ASG managers</a:t>
            </a:r>
            <a:endParaRPr lang="en-US" altLang="ja-JP" sz="2000" b="1" i="1" kern="0" dirty="0">
              <a:solidFill>
                <a:srgbClr val="23346C"/>
              </a:solidFill>
              <a:latin typeface="Helvetica" pitchFamily="34" charset="0"/>
              <a:ea typeface="Arial Unicode MS"/>
              <a:cs typeface="Helvetica" pitchFamily="34" charset="0"/>
            </a:endParaRPr>
          </a:p>
          <a:p>
            <a:pPr marL="342900" indent="-342900">
              <a:buFont typeface="Arial" pitchFamily="34" charset="0"/>
              <a:buChar char="•"/>
              <a:defRPr/>
            </a:pPr>
            <a:r>
              <a:rPr lang="en-US" sz="2000" b="1" i="1" dirty="0">
                <a:solidFill>
                  <a:srgbClr val="002060"/>
                </a:solidFill>
                <a:latin typeface="Helvetica" pitchFamily="34" charset="0"/>
                <a:cs typeface="Helvetica" pitchFamily="34" charset="0"/>
              </a:rPr>
              <a:t>Defined scope on site deliverable for each subsystem.</a:t>
            </a:r>
          </a:p>
          <a:p>
            <a:pPr marL="342900" indent="-342900">
              <a:buFont typeface="Arial" pitchFamily="34" charset="0"/>
              <a:buChar char="•"/>
              <a:defRPr/>
            </a:pPr>
            <a:r>
              <a:rPr lang="en-US" sz="2000" b="1" i="1" dirty="0">
                <a:solidFill>
                  <a:srgbClr val="002060"/>
                </a:solidFill>
                <a:latin typeface="Helvetica" pitchFamily="34" charset="0"/>
                <a:cs typeface="Helvetica" pitchFamily="34" charset="0"/>
              </a:rPr>
              <a:t>Defined the subsystem installation requirements.</a:t>
            </a:r>
          </a:p>
          <a:p>
            <a:pPr marL="342900" indent="-342900">
              <a:buFont typeface="Arial" pitchFamily="34" charset="0"/>
              <a:buChar char="•"/>
              <a:defRPr/>
            </a:pPr>
            <a:r>
              <a:rPr lang="en-US" sz="2000" b="1" i="1" dirty="0">
                <a:solidFill>
                  <a:srgbClr val="002060"/>
                </a:solidFill>
                <a:latin typeface="Helvetica" pitchFamily="34" charset="0"/>
                <a:cs typeface="Helvetica" pitchFamily="34" charset="0"/>
              </a:rPr>
              <a:t>Established subsystem </a:t>
            </a:r>
            <a:r>
              <a:rPr lang="en-US" sz="2000" b="1" i="1" dirty="0" smtClean="0">
                <a:solidFill>
                  <a:srgbClr val="002060"/>
                </a:solidFill>
                <a:latin typeface="Helvetica" pitchFamily="34" charset="0"/>
                <a:cs typeface="Helvetica" pitchFamily="34" charset="0"/>
              </a:rPr>
              <a:t>interfaces/boundaries.</a:t>
            </a:r>
            <a:endParaRPr lang="en-US" altLang="ko-KR" sz="2000" b="1" kern="0" dirty="0" smtClean="0">
              <a:solidFill>
                <a:srgbClr val="009999"/>
              </a:solidFill>
              <a:latin typeface="Helvetica" pitchFamily="34" charset="0"/>
              <a:ea typeface="Arial Unicode MS"/>
              <a:cs typeface="Helvetica" pitchFamily="34" charset="0"/>
            </a:endParaRPr>
          </a:p>
          <a:p>
            <a:pPr marL="342900" indent="-342900">
              <a:buFont typeface="Arial" pitchFamily="34" charset="0"/>
              <a:buChar char="•"/>
              <a:defRPr/>
            </a:pPr>
            <a:r>
              <a:rPr lang="en-US" sz="2000" b="1" i="1" dirty="0">
                <a:solidFill>
                  <a:srgbClr val="002060"/>
                </a:solidFill>
                <a:latin typeface="Helvetica" pitchFamily="34" charset="0"/>
                <a:cs typeface="Helvetica" pitchFamily="34" charset="0"/>
              </a:rPr>
              <a:t>Prepared and maintained an up-to-date data base. </a:t>
            </a:r>
            <a:endParaRPr lang="en-US" altLang="ko-KR" sz="2000" b="1" i="1" kern="0" dirty="0" smtClean="0">
              <a:solidFill>
                <a:srgbClr val="23346C"/>
              </a:solidFill>
              <a:latin typeface="Helvetica" pitchFamily="34" charset="0"/>
              <a:ea typeface="Arial Unicode MS"/>
              <a:cs typeface="Helvetica" pitchFamily="34" charset="0"/>
            </a:endParaRPr>
          </a:p>
          <a:p>
            <a:pPr marL="342900" indent="-342900">
              <a:buFont typeface="Arial" pitchFamily="34" charset="0"/>
              <a:buChar char="•"/>
              <a:defRPr/>
            </a:pPr>
            <a:r>
              <a:rPr lang="en-US" altLang="ko-KR" sz="2000" b="1" i="1" kern="0" dirty="0" smtClean="0">
                <a:solidFill>
                  <a:srgbClr val="23346C"/>
                </a:solidFill>
                <a:latin typeface="Helvetica" pitchFamily="34" charset="0"/>
                <a:ea typeface="Arial Unicode MS"/>
                <a:cs typeface="Helvetica" pitchFamily="34" charset="0"/>
              </a:rPr>
              <a:t>Prepared </a:t>
            </a:r>
            <a:r>
              <a:rPr lang="en-US" altLang="ko-KR" sz="2000" b="1" i="1" kern="0" dirty="0">
                <a:solidFill>
                  <a:srgbClr val="23346C"/>
                </a:solidFill>
                <a:latin typeface="Helvetica" pitchFamily="34" charset="0"/>
                <a:ea typeface="Arial Unicode MS"/>
                <a:cs typeface="Helvetica" pitchFamily="34" charset="0"/>
              </a:rPr>
              <a:t>WBS to level 5</a:t>
            </a:r>
          </a:p>
          <a:p>
            <a:pPr marL="742950" lvl="1" indent="-285750" fontAlgn="base">
              <a:spcBef>
                <a:spcPct val="20000"/>
              </a:spcBef>
              <a:spcAft>
                <a:spcPct val="0"/>
              </a:spcAft>
              <a:buFontTx/>
              <a:buChar char="–"/>
            </a:pPr>
            <a:r>
              <a:rPr lang="en-US" sz="1600" b="1" i="1" kern="0" dirty="0">
                <a:solidFill>
                  <a:srgbClr val="009999"/>
                </a:solidFill>
                <a:latin typeface="Helvetica" pitchFamily="34" charset="0"/>
                <a:ea typeface="Arial Unicode MS"/>
                <a:cs typeface="Helvetica" pitchFamily="34" charset="0"/>
              </a:rPr>
              <a:t>The back-up work carried out at level 6</a:t>
            </a:r>
            <a:r>
              <a:rPr lang="en-US" sz="1600" b="1" i="1" kern="0" dirty="0" smtClean="0">
                <a:solidFill>
                  <a:srgbClr val="009999"/>
                </a:solidFill>
                <a:latin typeface="Helvetica" pitchFamily="34" charset="0"/>
                <a:ea typeface="Arial Unicode MS"/>
                <a:cs typeface="Helvetica" pitchFamily="34" charset="0"/>
              </a:rPr>
              <a:t>.</a:t>
            </a:r>
            <a:endParaRPr lang="en-GB" sz="1600" b="1" i="1" kern="0" dirty="0">
              <a:solidFill>
                <a:srgbClr val="23346C"/>
              </a:solidFill>
              <a:latin typeface="Helvetica" pitchFamily="34" charset="0"/>
              <a:ea typeface="Arial Unicode MS"/>
              <a:cs typeface="Helvetica" pitchFamily="34" charset="0"/>
            </a:endParaRPr>
          </a:p>
          <a:p>
            <a:pPr marL="342900" lvl="0" indent="-342900" fontAlgn="base">
              <a:lnSpc>
                <a:spcPct val="80000"/>
              </a:lnSpc>
              <a:spcBef>
                <a:spcPct val="20000"/>
              </a:spcBef>
              <a:spcAft>
                <a:spcPct val="0"/>
              </a:spcAft>
              <a:buFontTx/>
              <a:buChar char="•"/>
            </a:pPr>
            <a:r>
              <a:rPr lang="en-GB" sz="2000" b="1" i="1" kern="0" dirty="0" smtClean="0">
                <a:solidFill>
                  <a:srgbClr val="23346C"/>
                </a:solidFill>
                <a:latin typeface="Helvetica" pitchFamily="34" charset="0"/>
                <a:ea typeface="Arial Unicode MS"/>
                <a:cs typeface="Helvetica" pitchFamily="34" charset="0"/>
              </a:rPr>
              <a:t>Visited </a:t>
            </a:r>
            <a:r>
              <a:rPr lang="en-GB" sz="2000" b="1" i="1" kern="0" dirty="0">
                <a:solidFill>
                  <a:srgbClr val="23346C"/>
                </a:solidFill>
                <a:latin typeface="Helvetica" pitchFamily="34" charset="0"/>
                <a:ea typeface="Arial Unicode MS"/>
                <a:cs typeface="Helvetica" pitchFamily="34" charset="0"/>
              </a:rPr>
              <a:t>CERN and DESY  </a:t>
            </a:r>
          </a:p>
          <a:p>
            <a:pPr marL="742950" lvl="1" indent="-285750" fontAlgn="base">
              <a:lnSpc>
                <a:spcPct val="80000"/>
              </a:lnSpc>
              <a:spcBef>
                <a:spcPct val="20000"/>
              </a:spcBef>
              <a:spcAft>
                <a:spcPct val="0"/>
              </a:spcAft>
              <a:buFontTx/>
              <a:buChar char="–"/>
            </a:pPr>
            <a:r>
              <a:rPr lang="en-GB" sz="1600" b="1" i="1" kern="0" dirty="0">
                <a:solidFill>
                  <a:srgbClr val="009999"/>
                </a:solidFill>
                <a:latin typeface="Helvetica" pitchFamily="34" charset="0"/>
                <a:ea typeface="Arial Unicode MS"/>
                <a:cs typeface="Helvetica" pitchFamily="34" charset="0"/>
              </a:rPr>
              <a:t>Discussed and obtained parametric data for LHC installation</a:t>
            </a:r>
          </a:p>
          <a:p>
            <a:pPr marL="742950" lvl="1" indent="-285750" fontAlgn="base">
              <a:lnSpc>
                <a:spcPct val="80000"/>
              </a:lnSpc>
              <a:spcBef>
                <a:spcPct val="20000"/>
              </a:spcBef>
              <a:spcAft>
                <a:spcPct val="0"/>
              </a:spcAft>
              <a:buFontTx/>
              <a:buChar char="–"/>
            </a:pPr>
            <a:r>
              <a:rPr lang="en-GB" sz="1600" b="1" i="1" kern="0" dirty="0">
                <a:solidFill>
                  <a:srgbClr val="009999"/>
                </a:solidFill>
                <a:latin typeface="Helvetica" pitchFamily="34" charset="0"/>
                <a:ea typeface="Arial Unicode MS"/>
                <a:cs typeface="Helvetica" pitchFamily="34" charset="0"/>
              </a:rPr>
              <a:t>Observed  installation of Cryomagnets and assembly of the CMS detector </a:t>
            </a:r>
          </a:p>
          <a:p>
            <a:pPr marL="742950" lvl="1" indent="-285750" fontAlgn="base">
              <a:lnSpc>
                <a:spcPct val="80000"/>
              </a:lnSpc>
              <a:spcBef>
                <a:spcPct val="20000"/>
              </a:spcBef>
              <a:spcAft>
                <a:spcPct val="0"/>
              </a:spcAft>
              <a:buFontTx/>
              <a:buChar char="–"/>
            </a:pPr>
            <a:r>
              <a:rPr lang="en-GB" sz="1600" b="1" i="1" kern="0" dirty="0">
                <a:solidFill>
                  <a:srgbClr val="009999"/>
                </a:solidFill>
                <a:latin typeface="Helvetica" pitchFamily="34" charset="0"/>
                <a:ea typeface="Arial Unicode MS"/>
                <a:cs typeface="Helvetica" pitchFamily="34" charset="0"/>
              </a:rPr>
              <a:t>Participated in the ILC Main Linac cost model meeting in DESY </a:t>
            </a:r>
          </a:p>
        </p:txBody>
      </p:sp>
      <p:sp>
        <p:nvSpPr>
          <p:cNvPr id="2" name="Rectangle 1"/>
          <p:cNvSpPr/>
          <p:nvPr/>
        </p:nvSpPr>
        <p:spPr>
          <a:xfrm>
            <a:off x="3200400" y="304800"/>
            <a:ext cx="2057400" cy="523220"/>
          </a:xfrm>
          <a:prstGeom prst="rect">
            <a:avLst/>
          </a:prstGeom>
        </p:spPr>
        <p:txBody>
          <a:bodyPr wrap="square">
            <a:spAutoFit/>
          </a:bodyPr>
          <a:lstStyle/>
          <a:p>
            <a:pPr>
              <a:defRPr/>
            </a:pPr>
            <a:r>
              <a:rPr lang="en-US" sz="2800" b="1" i="1" dirty="0" smtClean="0">
                <a:solidFill>
                  <a:srgbClr val="6600CC"/>
                </a:solidFill>
                <a:effectLst>
                  <a:outerShdw blurRad="38100" dist="38100" dir="2700000" algn="tl">
                    <a:srgbClr val="C0C0C0"/>
                  </a:outerShdw>
                </a:effectLst>
                <a:latin typeface="Helvetica" pitchFamily="34" charset="0"/>
              </a:rPr>
              <a:t>Approach</a:t>
            </a:r>
            <a:endParaRPr lang="en-US" sz="2800" b="1" i="1" dirty="0">
              <a:solidFill>
                <a:srgbClr val="6600CC"/>
              </a:solidFill>
              <a:effectLst>
                <a:outerShdw blurRad="38100" dist="38100" dir="2700000" algn="tl">
                  <a:srgbClr val="C0C0C0"/>
                </a:outerShdw>
              </a:effectLst>
              <a:latin typeface="Helvetica" pitchFamily="34" charset="0"/>
            </a:endParaRPr>
          </a:p>
        </p:txBody>
      </p:sp>
    </p:spTree>
    <p:extLst>
      <p:ext uri="{BB962C8B-B14F-4D97-AF65-F5344CB8AC3E}">
        <p14:creationId xmlns:p14="http://schemas.microsoft.com/office/powerpoint/2010/main" val="207375086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905509"/>
          </a:xfrm>
        </p:spPr>
        <p:txBody>
          <a:bodyPr>
            <a:normAutofit fontScale="90000"/>
          </a:bodyPr>
          <a:lstStyle/>
          <a:p>
            <a:r>
              <a:rPr lang="en-US" altLang="ja-JP" sz="3600" b="1" dirty="0" smtClean="0"/>
              <a:t>ILC</a:t>
            </a:r>
            <a:r>
              <a:rPr lang="ja-JP" altLang="en-US" sz="3600" b="1" dirty="0" smtClean="0"/>
              <a:t>加速器建設に必要な研究所の人材</a:t>
            </a:r>
            <a:r>
              <a:rPr lang="en-US" altLang="ja-JP" sz="3600" b="1" dirty="0" smtClean="0"/>
              <a:t> (FTE</a:t>
            </a:r>
            <a:r>
              <a:rPr lang="en-US" altLang="ja-JP" sz="3600" b="1" dirty="0" smtClean="0"/>
              <a:t>)</a:t>
            </a:r>
            <a:br>
              <a:rPr lang="en-US" altLang="ja-JP" sz="3600" b="1" dirty="0" smtClean="0"/>
            </a:br>
            <a:r>
              <a:rPr lang="en-US" altLang="ja-JP" sz="3600" b="1" dirty="0" smtClean="0">
                <a:solidFill>
                  <a:srgbClr val="7F7F7F"/>
                </a:solidFill>
              </a:rPr>
              <a:t>HR required for the ILC acc. Construction </a:t>
            </a:r>
            <a:endParaRPr kumimoji="1" lang="ja-JP" altLang="en-US" sz="2700" b="1" dirty="0">
              <a:solidFill>
                <a:srgbClr val="7F7F7F"/>
              </a:solidFill>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475995956"/>
              </p:ext>
            </p:extLst>
          </p:nvPr>
        </p:nvGraphicFramePr>
        <p:xfrm>
          <a:off x="182616" y="1309576"/>
          <a:ext cx="6887745" cy="3442644"/>
        </p:xfrm>
        <a:graphic>
          <a:graphicData uri="http://schemas.openxmlformats.org/drawingml/2006/table">
            <a:tbl>
              <a:tblPr firstRow="1" bandRow="1">
                <a:tableStyleId>{5C22544A-7EE6-4342-B048-85BDC9FD1C3A}</a:tableStyleId>
              </a:tblPr>
              <a:tblGrid>
                <a:gridCol w="440001"/>
                <a:gridCol w="1917218"/>
                <a:gridCol w="1441531"/>
                <a:gridCol w="1212717"/>
                <a:gridCol w="961021"/>
                <a:gridCol w="915257"/>
              </a:tblGrid>
              <a:tr h="370840">
                <a:tc>
                  <a:txBody>
                    <a:bodyPr/>
                    <a:lstStyle/>
                    <a:p>
                      <a:pPr algn="ctr"/>
                      <a:endParaRPr kumimoji="1" lang="en-US" altLang="ja-JP" sz="1600" dirty="0" smtClean="0"/>
                    </a:p>
                  </a:txBody>
                  <a:tcPr/>
                </a:tc>
                <a:tc>
                  <a:txBody>
                    <a:bodyPr/>
                    <a:lstStyle/>
                    <a:p>
                      <a:pPr algn="ctr"/>
                      <a:endParaRPr kumimoji="1" lang="en-US" altLang="ja-JP" sz="1600" dirty="0" smtClean="0"/>
                    </a:p>
                  </a:txBody>
                  <a:tcPr/>
                </a:tc>
                <a:tc>
                  <a:txBody>
                    <a:bodyPr/>
                    <a:lstStyle/>
                    <a:p>
                      <a:pPr algn="ctr"/>
                      <a:r>
                        <a:rPr kumimoji="1" lang="en-US" altLang="ja-JP" sz="1600" dirty="0" smtClean="0"/>
                        <a:t>Int. Labor</a:t>
                      </a:r>
                      <a:r>
                        <a:rPr kumimoji="1" lang="en-US" altLang="ja-JP" sz="1600" baseline="0" dirty="0" smtClean="0"/>
                        <a:t> in</a:t>
                      </a:r>
                    </a:p>
                    <a:p>
                      <a:pPr algn="ctr"/>
                      <a:r>
                        <a:rPr kumimoji="1" lang="en-US" altLang="ja-JP" sz="1600" baseline="0" dirty="0" smtClean="0"/>
                        <a:t>(Person-</a:t>
                      </a:r>
                      <a:r>
                        <a:rPr kumimoji="1" lang="en-US" altLang="ja-JP" sz="1600" baseline="0" dirty="0" err="1" smtClean="0"/>
                        <a:t>hr</a:t>
                      </a:r>
                      <a:r>
                        <a:rPr kumimoji="1" lang="en-US" altLang="ja-JP" sz="1600" baseline="0" dirty="0" smtClean="0"/>
                        <a:t>)</a:t>
                      </a:r>
                      <a:endParaRPr kumimoji="1" lang="en-US" altLang="ja-JP" sz="1600" dirty="0" smtClean="0"/>
                    </a:p>
                  </a:txBody>
                  <a:tcPr/>
                </a:tc>
                <a:tc>
                  <a:txBody>
                    <a:bodyPr/>
                    <a:lstStyle/>
                    <a:p>
                      <a:pPr algn="ctr"/>
                      <a:r>
                        <a:rPr kumimoji="1" lang="en-US" altLang="ja-JP" sz="1600" dirty="0" err="1" smtClean="0"/>
                        <a:t>Integ</a:t>
                      </a:r>
                      <a:r>
                        <a:rPr kumimoji="1" lang="en-US" altLang="ja-JP" sz="1600" dirty="0" smtClean="0"/>
                        <a:t>.</a:t>
                      </a:r>
                      <a:r>
                        <a:rPr kumimoji="1" lang="en-US" altLang="ja-JP" sz="1600" baseline="0" dirty="0" smtClean="0"/>
                        <a:t> labor</a:t>
                      </a:r>
                      <a:r>
                        <a:rPr kumimoji="1" lang="en-US" altLang="ja-JP" sz="1600" dirty="0" smtClean="0"/>
                        <a:t> in FTE(</a:t>
                      </a:r>
                      <a:r>
                        <a:rPr kumimoji="1" lang="en-US" altLang="ja-JP" sz="1600" baseline="0" dirty="0" smtClean="0"/>
                        <a:t> p-</a:t>
                      </a:r>
                      <a:r>
                        <a:rPr kumimoji="1" lang="en-US" altLang="ja-JP" sz="1600" baseline="0" dirty="0" err="1" smtClean="0"/>
                        <a:t>yr</a:t>
                      </a:r>
                      <a:r>
                        <a:rPr kumimoji="1" lang="en-US" altLang="ja-JP" sz="1600" baseline="0" dirty="0" smtClean="0"/>
                        <a:t>)</a:t>
                      </a:r>
                      <a:endParaRPr kumimoji="1" lang="en-US" altLang="ja-JP" sz="1600" dirty="0" smtClean="0"/>
                    </a:p>
                  </a:txBody>
                  <a:tcPr/>
                </a:tc>
                <a:tc>
                  <a:txBody>
                    <a:bodyPr/>
                    <a:lstStyle/>
                    <a:p>
                      <a:pPr algn="ctr"/>
                      <a:r>
                        <a:rPr kumimoji="1" lang="ja-JP" altLang="en-US" sz="1600" dirty="0" smtClean="0"/>
                        <a:t>平均</a:t>
                      </a:r>
                      <a:r>
                        <a:rPr kumimoji="1" lang="en-US" altLang="ja-JP" sz="1600" dirty="0" smtClean="0"/>
                        <a:t>/</a:t>
                      </a:r>
                      <a:r>
                        <a:rPr kumimoji="1" lang="ja-JP" altLang="en-US" sz="1600" dirty="0" smtClean="0"/>
                        <a:t>年</a:t>
                      </a:r>
                      <a:endParaRPr kumimoji="1" lang="en-US" altLang="ja-JP" sz="1600" dirty="0" smtClean="0"/>
                    </a:p>
                    <a:p>
                      <a:pPr algn="ctr"/>
                      <a:r>
                        <a:rPr kumimoji="1" lang="en-US" altLang="ja-JP" sz="1600" dirty="0" smtClean="0"/>
                        <a:t>Av.</a:t>
                      </a:r>
                      <a:r>
                        <a:rPr kumimoji="1" lang="en-US" altLang="ja-JP" sz="1600" baseline="0" dirty="0" smtClean="0"/>
                        <a:t> In </a:t>
                      </a:r>
                      <a:r>
                        <a:rPr kumimoji="1" lang="en-US" altLang="ja-JP" sz="1600" baseline="0" dirty="0" err="1" smtClean="0"/>
                        <a:t>yr</a:t>
                      </a:r>
                      <a:endParaRPr kumimoji="1" lang="ja-JP" altLang="en-US" sz="1600" dirty="0"/>
                    </a:p>
                  </a:txBody>
                  <a:tcPr/>
                </a:tc>
                <a:tc>
                  <a:txBody>
                    <a:bodyPr/>
                    <a:lstStyle/>
                    <a:p>
                      <a:pPr algn="ctr"/>
                      <a:r>
                        <a:rPr kumimoji="1" lang="ja-JP" altLang="en-US" sz="1600" dirty="0" smtClean="0"/>
                        <a:t>規模</a:t>
                      </a:r>
                      <a:endParaRPr kumimoji="1" lang="en-US" altLang="ja-JP" sz="1600" dirty="0" smtClean="0"/>
                    </a:p>
                    <a:p>
                      <a:pPr algn="ctr"/>
                      <a:r>
                        <a:rPr kumimoji="1" lang="en-US" altLang="ja-JP" sz="1600" dirty="0" smtClean="0"/>
                        <a:t>Scale</a:t>
                      </a:r>
                      <a:endParaRPr kumimoji="1" lang="ja-JP" altLang="en-US" sz="1600" dirty="0"/>
                    </a:p>
                  </a:txBody>
                  <a:tcPr/>
                </a:tc>
              </a:tr>
              <a:tr h="370840">
                <a:tc>
                  <a:txBody>
                    <a:bodyPr/>
                    <a:lstStyle/>
                    <a:p>
                      <a:endParaRPr kumimoji="1" lang="ja-JP" altLang="en-US" sz="1600" b="1" dirty="0">
                        <a:solidFill>
                          <a:srgbClr val="3366FF"/>
                        </a:solidFill>
                      </a:endParaRPr>
                    </a:p>
                  </a:txBody>
                  <a:tcPr/>
                </a:tc>
                <a:tc>
                  <a:txBody>
                    <a:bodyPr/>
                    <a:lstStyle/>
                    <a:p>
                      <a:r>
                        <a:rPr kumimoji="1" lang="en-US" altLang="ja-JP" sz="1600" b="1" dirty="0" smtClean="0">
                          <a:solidFill>
                            <a:srgbClr val="3366FF"/>
                          </a:solidFill>
                        </a:rPr>
                        <a:t>Acc.</a:t>
                      </a:r>
                      <a:r>
                        <a:rPr kumimoji="1" lang="en-US" altLang="ja-JP" sz="1600" b="1" baseline="0" dirty="0" smtClean="0">
                          <a:solidFill>
                            <a:srgbClr val="3366FF"/>
                          </a:solidFill>
                        </a:rPr>
                        <a:t> </a:t>
                      </a:r>
                      <a:r>
                        <a:rPr kumimoji="1" lang="en-US" altLang="ja-JP" sz="1600" b="1" baseline="0" dirty="0" err="1" smtClean="0">
                          <a:solidFill>
                            <a:srgbClr val="3366FF"/>
                          </a:solidFill>
                        </a:rPr>
                        <a:t>Constr</a:t>
                      </a:r>
                      <a:r>
                        <a:rPr kumimoji="1" lang="en-US" altLang="ja-JP" sz="1600" b="1" baseline="0" dirty="0" smtClean="0">
                          <a:solidFill>
                            <a:srgbClr val="3366FF"/>
                          </a:solidFill>
                        </a:rPr>
                        <a:t> </a:t>
                      </a:r>
                      <a:r>
                        <a:rPr kumimoji="1" lang="en-US" altLang="ja-JP" sz="1600" b="1" dirty="0" smtClean="0">
                          <a:solidFill>
                            <a:srgbClr val="3366FF"/>
                          </a:solidFill>
                        </a:rPr>
                        <a:t> </a:t>
                      </a:r>
                      <a:r>
                        <a:rPr kumimoji="1" lang="en-US" altLang="ja-JP" sz="1600" b="1" dirty="0" smtClean="0">
                          <a:solidFill>
                            <a:srgbClr val="3366FF"/>
                          </a:solidFill>
                        </a:rPr>
                        <a:t>(</a:t>
                      </a:r>
                      <a:r>
                        <a:rPr kumimoji="1" lang="en-US" altLang="ja-JP" sz="1600" b="1" dirty="0" smtClean="0">
                          <a:solidFill>
                            <a:srgbClr val="3366FF"/>
                          </a:solidFill>
                        </a:rPr>
                        <a:t>9</a:t>
                      </a:r>
                      <a:r>
                        <a:rPr kumimoji="1" lang="en-US" altLang="ja-JP" sz="1600" b="1" baseline="0" dirty="0" smtClean="0">
                          <a:solidFill>
                            <a:srgbClr val="3366FF"/>
                          </a:solidFill>
                        </a:rPr>
                        <a:t> </a:t>
                      </a:r>
                      <a:r>
                        <a:rPr kumimoji="1" lang="en-US" altLang="ja-JP" sz="1600" b="1" baseline="0" dirty="0" err="1" smtClean="0">
                          <a:solidFill>
                            <a:srgbClr val="3366FF"/>
                          </a:solidFill>
                        </a:rPr>
                        <a:t>yrs</a:t>
                      </a:r>
                      <a:r>
                        <a:rPr kumimoji="1" lang="ja-JP" altLang="en-US" sz="1600" b="1" dirty="0" smtClean="0">
                          <a:solidFill>
                            <a:srgbClr val="3366FF"/>
                          </a:solidFill>
                        </a:rPr>
                        <a:t>）</a:t>
                      </a:r>
                      <a:endParaRPr kumimoji="1" lang="ja-JP" altLang="en-US" sz="1600" b="1" dirty="0">
                        <a:solidFill>
                          <a:srgbClr val="3366FF"/>
                        </a:solidFill>
                      </a:endParaRPr>
                    </a:p>
                  </a:txBody>
                  <a:tcPr/>
                </a:tc>
                <a:tc>
                  <a:txBody>
                    <a:bodyPr/>
                    <a:lstStyle/>
                    <a:p>
                      <a:pPr algn="r"/>
                      <a:r>
                        <a:rPr kumimoji="1" lang="en-US" altLang="ja-JP" sz="1600" b="1" u="sng" dirty="0" smtClean="0">
                          <a:solidFill>
                            <a:srgbClr val="3366FF"/>
                          </a:solidFill>
                        </a:rPr>
                        <a:t>22,898</a:t>
                      </a:r>
                      <a:r>
                        <a:rPr kumimoji="1" lang="en-US" altLang="ja-JP" sz="1600" b="1" dirty="0" smtClean="0">
                          <a:solidFill>
                            <a:srgbClr val="3366FF"/>
                          </a:solidFill>
                        </a:rPr>
                        <a:t> </a:t>
                      </a:r>
                    </a:p>
                  </a:txBody>
                  <a:tcPr/>
                </a:tc>
                <a:tc>
                  <a:txBody>
                    <a:bodyPr/>
                    <a:lstStyle/>
                    <a:p>
                      <a:pPr algn="r"/>
                      <a:r>
                        <a:rPr kumimoji="1" lang="en-US" altLang="ja-JP" sz="1600" b="1" u="sng" dirty="0" smtClean="0">
                          <a:solidFill>
                            <a:srgbClr val="3366FF"/>
                          </a:solidFill>
                        </a:rPr>
                        <a:t>13,471</a:t>
                      </a:r>
                      <a:endParaRPr kumimoji="1" lang="ja-JP" altLang="en-US" sz="1600" b="1" u="sng" dirty="0">
                        <a:solidFill>
                          <a:srgbClr val="3366FF"/>
                        </a:solidFill>
                      </a:endParaRPr>
                    </a:p>
                  </a:txBody>
                  <a:tcPr/>
                </a:tc>
                <a:tc>
                  <a:txBody>
                    <a:bodyPr/>
                    <a:lstStyle/>
                    <a:p>
                      <a:pPr algn="r"/>
                      <a:endParaRPr kumimoji="1" lang="ja-JP" altLang="en-US" sz="1600" dirty="0"/>
                    </a:p>
                  </a:txBody>
                  <a:tcPr/>
                </a:tc>
                <a:tc>
                  <a:txBody>
                    <a:bodyPr/>
                    <a:lstStyle/>
                    <a:p>
                      <a:pPr algn="r"/>
                      <a:endParaRPr kumimoji="1" lang="ja-JP" altLang="en-US" sz="1600" dirty="0"/>
                    </a:p>
                  </a:txBody>
                  <a:tcPr/>
                </a:tc>
              </a:tr>
              <a:tr h="430204">
                <a:tc>
                  <a:txBody>
                    <a:bodyPr/>
                    <a:lstStyle/>
                    <a:p>
                      <a:r>
                        <a:rPr kumimoji="1" lang="en-US" altLang="ja-JP" sz="1600" dirty="0" smtClean="0"/>
                        <a:t>1</a:t>
                      </a:r>
                      <a:endParaRPr kumimoji="1" lang="ja-JP" altLang="en-US" sz="1600" dirty="0"/>
                    </a:p>
                  </a:txBody>
                  <a:tcPr/>
                </a:tc>
                <a:tc>
                  <a:txBody>
                    <a:bodyPr/>
                    <a:lstStyle/>
                    <a:p>
                      <a:r>
                        <a:rPr kumimoji="1" lang="ja-JP" altLang="en-US" sz="1600" dirty="0" smtClean="0"/>
                        <a:t>　</a:t>
                      </a:r>
                      <a:r>
                        <a:rPr kumimoji="1" lang="en-US" altLang="ja-JP" sz="1600" dirty="0" smtClean="0"/>
                        <a:t>CE</a:t>
                      </a:r>
                      <a:r>
                        <a:rPr kumimoji="1" lang="en-US" altLang="ja-JP" sz="1600" baseline="0" dirty="0" smtClean="0"/>
                        <a:t> and Build. </a:t>
                      </a:r>
                      <a:r>
                        <a:rPr kumimoji="1" lang="en-US" altLang="ja-JP" sz="1600" dirty="0" smtClean="0"/>
                        <a:t>(</a:t>
                      </a:r>
                      <a:r>
                        <a:rPr kumimoji="1" lang="en-US" altLang="ja-JP" sz="1600" dirty="0" smtClean="0"/>
                        <a:t>CFS)</a:t>
                      </a:r>
                      <a:endParaRPr kumimoji="1" lang="ja-JP" altLang="en-US" sz="1600" dirty="0"/>
                    </a:p>
                  </a:txBody>
                  <a:tcPr/>
                </a:tc>
                <a:tc>
                  <a:txBody>
                    <a:bodyPr/>
                    <a:lstStyle/>
                    <a:p>
                      <a:pPr algn="r"/>
                      <a:r>
                        <a:rPr kumimoji="1" lang="en-US" altLang="ja-JP" sz="1600" dirty="0" smtClean="0"/>
                        <a:t>2,546  (11%)</a:t>
                      </a:r>
                      <a:endParaRPr kumimoji="1" lang="ja-JP" altLang="en-US" sz="1600" dirty="0"/>
                    </a:p>
                  </a:txBody>
                  <a:tcPr/>
                </a:tc>
                <a:tc>
                  <a:txBody>
                    <a:bodyPr/>
                    <a:lstStyle/>
                    <a:p>
                      <a:pPr algn="r"/>
                      <a:r>
                        <a:rPr kumimoji="1" lang="en-US" altLang="ja-JP" sz="1600" dirty="0" smtClean="0"/>
                        <a:t>1,495</a:t>
                      </a:r>
                      <a:endParaRPr kumimoji="1" lang="ja-JP" altLang="en-US" sz="1600" dirty="0"/>
                    </a:p>
                  </a:txBody>
                  <a:tcPr/>
                </a:tc>
                <a:tc>
                  <a:txBody>
                    <a:bodyPr/>
                    <a:lstStyle/>
                    <a:p>
                      <a:pPr algn="r"/>
                      <a:r>
                        <a:rPr kumimoji="1" lang="en-US" altLang="ja-JP" sz="1600" dirty="0" smtClean="0"/>
                        <a:t>166</a:t>
                      </a:r>
                      <a:endParaRPr kumimoji="1" lang="ja-JP" altLang="en-US" sz="1600" dirty="0"/>
                    </a:p>
                  </a:txBody>
                  <a:tcPr/>
                </a:tc>
                <a:tc>
                  <a:txBody>
                    <a:bodyPr/>
                    <a:lstStyle/>
                    <a:p>
                      <a:pPr algn="r"/>
                      <a:endParaRPr kumimoji="1" lang="en-US" altLang="ja-JP" sz="1600" dirty="0" smtClean="0"/>
                    </a:p>
                  </a:txBody>
                  <a:tcPr/>
                </a:tc>
              </a:tr>
              <a:tr h="370840">
                <a:tc>
                  <a:txBody>
                    <a:bodyPr/>
                    <a:lstStyle/>
                    <a:p>
                      <a:r>
                        <a:rPr kumimoji="1" lang="en-US" altLang="ja-JP" sz="1600" dirty="0" smtClean="0">
                          <a:solidFill>
                            <a:schemeClr val="tx1"/>
                          </a:solidFill>
                        </a:rPr>
                        <a:t>2</a:t>
                      </a:r>
                      <a:endParaRPr kumimoji="1" lang="ja-JP" altLang="en-US" sz="1600" dirty="0">
                        <a:solidFill>
                          <a:schemeClr val="tx1"/>
                        </a:solidFill>
                      </a:endParaRPr>
                    </a:p>
                  </a:txBody>
                  <a:tcPr/>
                </a:tc>
                <a:tc>
                  <a:txBody>
                    <a:bodyPr/>
                    <a:lstStyle/>
                    <a:p>
                      <a:r>
                        <a:rPr kumimoji="1" lang="ja-JP" altLang="en-US" sz="1600" dirty="0" smtClean="0"/>
                        <a:t>　</a:t>
                      </a:r>
                      <a:r>
                        <a:rPr kumimoji="1" lang="en-US" altLang="ja-JP" sz="1600" dirty="0" smtClean="0"/>
                        <a:t>Acc.</a:t>
                      </a:r>
                      <a:r>
                        <a:rPr kumimoji="1" lang="en-US" altLang="ja-JP" sz="1600" baseline="0" dirty="0" smtClean="0"/>
                        <a:t> </a:t>
                      </a:r>
                      <a:r>
                        <a:rPr kumimoji="1" lang="en-US" altLang="ja-JP" sz="1600" dirty="0" smtClean="0"/>
                        <a:t>(</a:t>
                      </a:r>
                      <a:r>
                        <a:rPr kumimoji="1" lang="en-US" altLang="ja-JP" sz="1600" dirty="0" smtClean="0"/>
                        <a:t>SRF-ML)</a:t>
                      </a:r>
                      <a:endParaRPr kumimoji="1" lang="ja-JP" altLang="en-US" sz="1600" dirty="0"/>
                    </a:p>
                  </a:txBody>
                  <a:tcPr/>
                </a:tc>
                <a:tc>
                  <a:txBody>
                    <a:bodyPr/>
                    <a:lstStyle/>
                    <a:p>
                      <a:pPr algn="r"/>
                      <a:r>
                        <a:rPr kumimoji="1" lang="en-US" altLang="ja-JP" sz="1600" dirty="0" smtClean="0"/>
                        <a:t>6,380  (</a:t>
                      </a:r>
                      <a:r>
                        <a:rPr kumimoji="1" lang="en-US" altLang="ja-JP" sz="1600" dirty="0" smtClean="0">
                          <a:solidFill>
                            <a:srgbClr val="FF0000"/>
                          </a:solidFill>
                        </a:rPr>
                        <a:t>28%</a:t>
                      </a:r>
                      <a:r>
                        <a:rPr kumimoji="1" lang="en-US" altLang="ja-JP" sz="1600" dirty="0" smtClean="0"/>
                        <a:t>)</a:t>
                      </a:r>
                      <a:endParaRPr kumimoji="1" lang="ja-JP" altLang="en-US" sz="1600" dirty="0"/>
                    </a:p>
                  </a:txBody>
                  <a:tcPr/>
                </a:tc>
                <a:tc>
                  <a:txBody>
                    <a:bodyPr/>
                    <a:lstStyle/>
                    <a:p>
                      <a:pPr algn="r"/>
                      <a:r>
                        <a:rPr kumimoji="1" lang="en-US" altLang="ja-JP" sz="1600" baseline="0" dirty="0" smtClean="0"/>
                        <a:t>3,753 </a:t>
                      </a:r>
                      <a:endParaRPr kumimoji="1" lang="ja-JP" altLang="en-US" sz="1600" dirty="0"/>
                    </a:p>
                  </a:txBody>
                  <a:tcPr/>
                </a:tc>
                <a:tc>
                  <a:txBody>
                    <a:bodyPr/>
                    <a:lstStyle/>
                    <a:p>
                      <a:pPr algn="r"/>
                      <a:r>
                        <a:rPr kumimoji="1" lang="en-US" altLang="ja-JP" sz="1600" dirty="0" smtClean="0"/>
                        <a:t>417</a:t>
                      </a:r>
                      <a:endParaRPr kumimoji="1" lang="ja-JP" altLang="en-US" sz="1600" dirty="0"/>
                    </a:p>
                  </a:txBody>
                  <a:tcPr/>
                </a:tc>
                <a:tc>
                  <a:txBody>
                    <a:bodyPr/>
                    <a:lstStyle/>
                    <a:p>
                      <a:pPr algn="r"/>
                      <a:r>
                        <a:rPr kumimoji="1" lang="en-US" altLang="ja-JP" sz="1600" dirty="0" smtClean="0"/>
                        <a:t>   1,124</a:t>
                      </a:r>
                      <a:endParaRPr kumimoji="1" lang="ja-JP" altLang="en-US" sz="1600" dirty="0"/>
                    </a:p>
                  </a:txBody>
                  <a:tcPr/>
                </a:tc>
              </a:tr>
              <a:tr h="257576">
                <a:tc>
                  <a:txBody>
                    <a:bodyPr/>
                    <a:lstStyle/>
                    <a:p>
                      <a:r>
                        <a:rPr kumimoji="1" lang="en-US" altLang="ja-JP" sz="1600" dirty="0" smtClean="0"/>
                        <a:t>3</a:t>
                      </a:r>
                      <a:endParaRPr kumimoji="1" lang="ja-JP" altLang="en-US" sz="1600" dirty="0"/>
                    </a:p>
                  </a:txBody>
                  <a:tcPr/>
                </a:tc>
                <a:tc>
                  <a:txBody>
                    <a:bodyPr/>
                    <a:lstStyle/>
                    <a:p>
                      <a:r>
                        <a:rPr kumimoji="1" lang="ja-JP" altLang="en-US" sz="1600" dirty="0" smtClean="0"/>
                        <a:t>　</a:t>
                      </a:r>
                      <a:r>
                        <a:rPr kumimoji="1" lang="en-US" altLang="ja-JP" sz="1600" dirty="0" smtClean="0"/>
                        <a:t>Acc.</a:t>
                      </a:r>
                      <a:r>
                        <a:rPr kumimoji="1" lang="en-US" altLang="ja-JP" sz="1600" baseline="0" dirty="0" smtClean="0"/>
                        <a:t> </a:t>
                      </a:r>
                      <a:r>
                        <a:rPr kumimoji="1" lang="ja-JP" altLang="en-US" sz="1600" dirty="0" smtClean="0"/>
                        <a:t>（</a:t>
                      </a:r>
                      <a:r>
                        <a:rPr kumimoji="1" lang="en-US" altLang="ja-JP" sz="1600" dirty="0" err="1" smtClean="0"/>
                        <a:t>etc</a:t>
                      </a:r>
                      <a:r>
                        <a:rPr kumimoji="1" lang="ja-JP" altLang="en-US" sz="1600" dirty="0" smtClean="0"/>
                        <a:t>）</a:t>
                      </a:r>
                      <a:endParaRPr kumimoji="1" lang="ja-JP" altLang="en-US" sz="1600" dirty="0"/>
                    </a:p>
                  </a:txBody>
                  <a:tcPr/>
                </a:tc>
                <a:tc>
                  <a:txBody>
                    <a:bodyPr/>
                    <a:lstStyle/>
                    <a:p>
                      <a:pPr algn="r"/>
                      <a:r>
                        <a:rPr kumimoji="1" lang="en-US" altLang="ja-JP" sz="1600" dirty="0" smtClean="0"/>
                        <a:t>4,269  (19%)</a:t>
                      </a:r>
                      <a:endParaRPr kumimoji="1" lang="ja-JP" altLang="en-US" sz="1600" dirty="0"/>
                    </a:p>
                  </a:txBody>
                  <a:tcPr/>
                </a:tc>
                <a:tc>
                  <a:txBody>
                    <a:bodyPr/>
                    <a:lstStyle/>
                    <a:p>
                      <a:pPr algn="r"/>
                      <a:r>
                        <a:rPr kumimoji="1" lang="en-US" altLang="ja-JP" sz="1600" dirty="0" smtClean="0"/>
                        <a:t>2,518</a:t>
                      </a:r>
                      <a:endParaRPr kumimoji="1" lang="ja-JP" altLang="en-US" sz="1600" dirty="0"/>
                    </a:p>
                  </a:txBody>
                  <a:tcPr/>
                </a:tc>
                <a:tc>
                  <a:txBody>
                    <a:bodyPr/>
                    <a:lstStyle/>
                    <a:p>
                      <a:pPr algn="r"/>
                      <a:r>
                        <a:rPr kumimoji="1" lang="en-US" altLang="ja-JP" sz="1600" dirty="0" smtClean="0"/>
                        <a:t>280</a:t>
                      </a:r>
                      <a:endParaRPr kumimoji="1" lang="ja-JP" altLang="en-US" sz="1600" dirty="0"/>
                    </a:p>
                  </a:txBody>
                  <a:tcPr/>
                </a:tc>
                <a:tc>
                  <a:txBody>
                    <a:bodyPr/>
                    <a:lstStyle/>
                    <a:p>
                      <a:pPr algn="r"/>
                      <a:endParaRPr kumimoji="1" lang="ja-JP" altLang="en-US" sz="1600" dirty="0"/>
                    </a:p>
                  </a:txBody>
                  <a:tcPr/>
                </a:tc>
              </a:tr>
              <a:tr h="370840">
                <a:tc>
                  <a:txBody>
                    <a:bodyPr/>
                    <a:lstStyle/>
                    <a:p>
                      <a:r>
                        <a:rPr kumimoji="1" lang="en-US" altLang="ja-JP" sz="1600" smtClean="0"/>
                        <a:t>4</a:t>
                      </a:r>
                      <a:endParaRPr kumimoji="1" lang="ja-JP" altLang="en-US" sz="1600" dirty="0"/>
                    </a:p>
                  </a:txBody>
                  <a:tcPr/>
                </a:tc>
                <a:tc>
                  <a:txBody>
                    <a:bodyPr/>
                    <a:lstStyle/>
                    <a:p>
                      <a:r>
                        <a:rPr kumimoji="1" lang="ja-JP" altLang="en-US" sz="1600" dirty="0" smtClean="0"/>
                        <a:t>　</a:t>
                      </a:r>
                      <a:r>
                        <a:rPr kumimoji="1" lang="en-US" altLang="ja-JP" sz="1600" dirty="0" err="1" smtClean="0"/>
                        <a:t>Aministration</a:t>
                      </a:r>
                      <a:endParaRPr kumimoji="1" lang="ja-JP" altLang="en-US" sz="1600" dirty="0"/>
                    </a:p>
                  </a:txBody>
                  <a:tcPr/>
                </a:tc>
                <a:tc>
                  <a:txBody>
                    <a:bodyPr/>
                    <a:lstStyle/>
                    <a:p>
                      <a:pPr algn="r"/>
                      <a:r>
                        <a:rPr kumimoji="1" lang="en-US" altLang="ja-JP" sz="1600" dirty="0" smtClean="0"/>
                        <a:t>3,998  (17%) </a:t>
                      </a:r>
                      <a:endParaRPr kumimoji="1" lang="ja-JP" altLang="en-US" sz="1600" dirty="0"/>
                    </a:p>
                  </a:txBody>
                  <a:tcPr/>
                </a:tc>
                <a:tc>
                  <a:txBody>
                    <a:bodyPr/>
                    <a:lstStyle/>
                    <a:p>
                      <a:pPr algn="r"/>
                      <a:r>
                        <a:rPr kumimoji="1" lang="en-US" altLang="ja-JP" sz="1600" dirty="0" smtClean="0"/>
                        <a:t>2,352</a:t>
                      </a:r>
                      <a:endParaRPr kumimoji="1" lang="ja-JP" altLang="en-US" sz="1600" dirty="0"/>
                    </a:p>
                  </a:txBody>
                  <a:tcPr/>
                </a:tc>
                <a:tc>
                  <a:txBody>
                    <a:bodyPr/>
                    <a:lstStyle/>
                    <a:p>
                      <a:pPr algn="r"/>
                      <a:r>
                        <a:rPr kumimoji="1" lang="en-US" altLang="ja-JP" sz="1600" dirty="0" smtClean="0"/>
                        <a:t>261</a:t>
                      </a:r>
                      <a:endParaRPr kumimoji="1" lang="ja-JP" altLang="en-US" sz="1600" dirty="0"/>
                    </a:p>
                  </a:txBody>
                  <a:tcPr/>
                </a:tc>
                <a:tc>
                  <a:txBody>
                    <a:bodyPr/>
                    <a:lstStyle/>
                    <a:p>
                      <a:pPr algn="r"/>
                      <a:endParaRPr kumimoji="1" lang="ja-JP" altLang="en-US" sz="1600" dirty="0"/>
                    </a:p>
                  </a:txBody>
                  <a:tcPr/>
                </a:tc>
              </a:tr>
              <a:tr h="370840">
                <a:tc>
                  <a:txBody>
                    <a:bodyPr/>
                    <a:lstStyle/>
                    <a:p>
                      <a:r>
                        <a:rPr kumimoji="1" lang="en-US" altLang="ja-JP" sz="1600" dirty="0" smtClean="0"/>
                        <a:t>5</a:t>
                      </a:r>
                      <a:endParaRPr kumimoji="1" lang="ja-JP" altLang="en-US" sz="1600" dirty="0"/>
                    </a:p>
                  </a:txBody>
                  <a:tcPr/>
                </a:tc>
                <a:tc>
                  <a:txBody>
                    <a:bodyPr/>
                    <a:lstStyle/>
                    <a:p>
                      <a:r>
                        <a:rPr kumimoji="1" lang="ja-JP" altLang="en-US" sz="1600" dirty="0" smtClean="0"/>
                        <a:t>　</a:t>
                      </a:r>
                      <a:r>
                        <a:rPr kumimoji="1" lang="en-US" altLang="ja-JP" sz="1600" dirty="0" smtClean="0"/>
                        <a:t>Install.</a:t>
                      </a:r>
                      <a:r>
                        <a:rPr kumimoji="1" lang="en-US" altLang="ja-JP" sz="1600" baseline="0" dirty="0" smtClean="0"/>
                        <a:t> </a:t>
                      </a:r>
                      <a:r>
                        <a:rPr kumimoji="1" lang="en-US" altLang="ja-JP" sz="1600" dirty="0" smtClean="0"/>
                        <a:t>(in</a:t>
                      </a:r>
                      <a:r>
                        <a:rPr kumimoji="1" lang="en-US" altLang="ja-JP" sz="1600" baseline="0" dirty="0" smtClean="0"/>
                        <a:t> ~4 </a:t>
                      </a:r>
                      <a:r>
                        <a:rPr kumimoji="1" lang="en-US" altLang="ja-JP" sz="1600" baseline="0" dirty="0" err="1" smtClean="0"/>
                        <a:t>yr</a:t>
                      </a:r>
                      <a:r>
                        <a:rPr kumimoji="1" lang="ja-JP" altLang="en-US" sz="1600" dirty="0" smtClean="0"/>
                        <a:t>）</a:t>
                      </a:r>
                      <a:endParaRPr kumimoji="1" lang="ja-JP" altLang="en-US" sz="1600" dirty="0"/>
                    </a:p>
                  </a:txBody>
                  <a:tcPr/>
                </a:tc>
                <a:tc>
                  <a:txBody>
                    <a:bodyPr/>
                    <a:lstStyle/>
                    <a:p>
                      <a:pPr algn="r"/>
                      <a:r>
                        <a:rPr kumimoji="1" lang="en-US" altLang="ja-JP" sz="1600" dirty="0" smtClean="0"/>
                        <a:t>5,700  (25%)</a:t>
                      </a:r>
                      <a:endParaRPr kumimoji="1" lang="ja-JP" altLang="en-US" sz="1600" dirty="0"/>
                    </a:p>
                  </a:txBody>
                  <a:tcPr/>
                </a:tc>
                <a:tc>
                  <a:txBody>
                    <a:bodyPr/>
                    <a:lstStyle/>
                    <a:p>
                      <a:pPr algn="r"/>
                      <a:r>
                        <a:rPr kumimoji="1" lang="en-US" altLang="ja-JP" sz="1600" dirty="0" smtClean="0"/>
                        <a:t>3,353</a:t>
                      </a:r>
                      <a:endParaRPr kumimoji="1" lang="ja-JP" altLang="en-US" sz="1600" dirty="0"/>
                    </a:p>
                  </a:txBody>
                  <a:tcPr/>
                </a:tc>
                <a:tc>
                  <a:txBody>
                    <a:bodyPr/>
                    <a:lstStyle/>
                    <a:p>
                      <a:pPr marL="0" marR="0" indent="0" algn="r" defTabSz="457011" rtl="0" eaLnBrk="1" fontAlgn="auto" latinLnBrk="0" hangingPunct="1">
                        <a:lnSpc>
                          <a:spcPct val="100000"/>
                        </a:lnSpc>
                        <a:spcBef>
                          <a:spcPts val="0"/>
                        </a:spcBef>
                        <a:spcAft>
                          <a:spcPts val="0"/>
                        </a:spcAft>
                        <a:buClrTx/>
                        <a:buSzTx/>
                        <a:buFontTx/>
                        <a:buNone/>
                        <a:tabLst/>
                        <a:defRPr/>
                      </a:pPr>
                      <a:r>
                        <a:rPr kumimoji="1" lang="en-US" altLang="ja-JP" sz="1600" dirty="0" smtClean="0"/>
                        <a:t>(+838)</a:t>
                      </a:r>
                      <a:endParaRPr kumimoji="1" lang="ja-JP" altLang="en-US" sz="1600" dirty="0" smtClean="0"/>
                    </a:p>
                  </a:txBody>
                  <a:tcPr/>
                </a:tc>
                <a:tc>
                  <a:txBody>
                    <a:bodyPr/>
                    <a:lstStyle/>
                    <a:p>
                      <a:pPr marL="0" marR="0" indent="0" algn="r" defTabSz="457011" rtl="0" eaLnBrk="1" fontAlgn="auto" latinLnBrk="0" hangingPunct="1">
                        <a:lnSpc>
                          <a:spcPct val="100000"/>
                        </a:lnSpc>
                        <a:spcBef>
                          <a:spcPts val="0"/>
                        </a:spcBef>
                        <a:spcAft>
                          <a:spcPts val="0"/>
                        </a:spcAft>
                        <a:buClrTx/>
                        <a:buSzTx/>
                        <a:buFontTx/>
                        <a:buNone/>
                        <a:tabLst/>
                        <a:defRPr/>
                      </a:pPr>
                      <a:endParaRPr kumimoji="1" lang="ja-JP" altLang="en-US" sz="1600" dirty="0" smtClean="0"/>
                    </a:p>
                  </a:txBody>
                  <a:tcPr/>
                </a:tc>
              </a:tr>
              <a:tr h="153086">
                <a:tc>
                  <a:txBody>
                    <a:bodyPr/>
                    <a:lstStyle/>
                    <a:p>
                      <a:endParaRPr kumimoji="1" lang="ja-JP" altLang="en-US" sz="1000" dirty="0"/>
                    </a:p>
                  </a:txBody>
                  <a:tcPr/>
                </a:tc>
                <a:tc>
                  <a:txBody>
                    <a:bodyPr/>
                    <a:lstStyle/>
                    <a:p>
                      <a:endParaRPr kumimoji="1" lang="ja-JP" altLang="en-US" sz="1000" dirty="0"/>
                    </a:p>
                  </a:txBody>
                  <a:tcPr/>
                </a:tc>
                <a:tc>
                  <a:txBody>
                    <a:bodyPr/>
                    <a:lstStyle/>
                    <a:p>
                      <a:pPr algn="r"/>
                      <a:endParaRPr kumimoji="1" lang="ja-JP" altLang="en-US" sz="1000" dirty="0"/>
                    </a:p>
                  </a:txBody>
                  <a:tcPr/>
                </a:tc>
                <a:tc>
                  <a:txBody>
                    <a:bodyPr/>
                    <a:lstStyle/>
                    <a:p>
                      <a:pPr algn="r"/>
                      <a:endParaRPr kumimoji="1" lang="ja-JP" altLang="en-US" sz="1000" dirty="0"/>
                    </a:p>
                  </a:txBody>
                  <a:tcPr/>
                </a:tc>
                <a:tc>
                  <a:txBody>
                    <a:bodyPr/>
                    <a:lstStyle/>
                    <a:p>
                      <a:pPr algn="r"/>
                      <a:endParaRPr kumimoji="1" lang="ja-JP" altLang="en-US" sz="1000" dirty="0"/>
                    </a:p>
                  </a:txBody>
                  <a:tcPr/>
                </a:tc>
                <a:tc>
                  <a:txBody>
                    <a:bodyPr/>
                    <a:lstStyle/>
                    <a:p>
                      <a:pPr algn="r"/>
                      <a:endParaRPr kumimoji="1" lang="ja-JP" altLang="en-US" sz="1000" dirty="0"/>
                    </a:p>
                  </a:txBody>
                  <a:tcPr/>
                </a:tc>
              </a:tr>
              <a:tr h="370840">
                <a:tc>
                  <a:txBody>
                    <a:bodyPr/>
                    <a:lstStyle/>
                    <a:p>
                      <a:endParaRPr kumimoji="1" lang="ja-JP" altLang="en-US" sz="1600" dirty="0"/>
                    </a:p>
                  </a:txBody>
                  <a:tcPr/>
                </a:tc>
                <a:tc>
                  <a:txBody>
                    <a:bodyPr/>
                    <a:lstStyle/>
                    <a:p>
                      <a:r>
                        <a:rPr kumimoji="1" lang="en-US" altLang="ja-JP" sz="1600" dirty="0" err="1" smtClean="0"/>
                        <a:t>Opeartion</a:t>
                      </a:r>
                      <a:r>
                        <a:rPr kumimoji="1" lang="en-US" altLang="ja-JP" sz="1600" dirty="0" smtClean="0"/>
                        <a:t> </a:t>
                      </a:r>
                      <a:r>
                        <a:rPr kumimoji="1" lang="en-US" altLang="ja-JP" sz="1600" dirty="0" smtClean="0"/>
                        <a:t>(&gt;</a:t>
                      </a:r>
                      <a:r>
                        <a:rPr kumimoji="1" lang="en-US" altLang="ja-JP" sz="1600" baseline="0" dirty="0" smtClean="0"/>
                        <a:t> </a:t>
                      </a:r>
                      <a:r>
                        <a:rPr kumimoji="1" lang="en-US" altLang="ja-JP" sz="1600" dirty="0" smtClean="0"/>
                        <a:t>~</a:t>
                      </a:r>
                      <a:r>
                        <a:rPr kumimoji="1" lang="en-US" altLang="ja-JP" sz="1600" dirty="0" smtClean="0"/>
                        <a:t>30</a:t>
                      </a:r>
                      <a:r>
                        <a:rPr kumimoji="1" lang="en-US" altLang="ja-JP" sz="1600" baseline="0" dirty="0" smtClean="0"/>
                        <a:t> </a:t>
                      </a:r>
                      <a:r>
                        <a:rPr kumimoji="1" lang="en-US" altLang="ja-JP" sz="1600" baseline="0" dirty="0" err="1" smtClean="0"/>
                        <a:t>yr</a:t>
                      </a:r>
                      <a:r>
                        <a:rPr kumimoji="1" lang="ja-JP" altLang="en-US" sz="1600" dirty="0" smtClean="0"/>
                        <a:t>）</a:t>
                      </a:r>
                      <a:endParaRPr kumimoji="1" lang="ja-JP" altLang="en-US" sz="1600" dirty="0"/>
                    </a:p>
                  </a:txBody>
                  <a:tcPr/>
                </a:tc>
                <a:tc>
                  <a:txBody>
                    <a:bodyPr/>
                    <a:lstStyle/>
                    <a:p>
                      <a:pPr algn="r"/>
                      <a:endParaRPr kumimoji="1" lang="ja-JP" altLang="en-US" sz="1600" dirty="0"/>
                    </a:p>
                  </a:txBody>
                  <a:tcPr/>
                </a:tc>
                <a:tc>
                  <a:txBody>
                    <a:bodyPr/>
                    <a:lstStyle/>
                    <a:p>
                      <a:pPr algn="r"/>
                      <a:endParaRPr kumimoji="1" lang="ja-JP" altLang="en-US" sz="1600" dirty="0"/>
                    </a:p>
                  </a:txBody>
                  <a:tcPr/>
                </a:tc>
                <a:tc>
                  <a:txBody>
                    <a:bodyPr/>
                    <a:lstStyle/>
                    <a:p>
                      <a:pPr algn="r"/>
                      <a:endParaRPr kumimoji="1" lang="ja-JP" altLang="en-US" sz="1600" dirty="0"/>
                    </a:p>
                  </a:txBody>
                  <a:tcPr/>
                </a:tc>
                <a:tc>
                  <a:txBody>
                    <a:bodyPr/>
                    <a:lstStyle/>
                    <a:p>
                      <a:pPr algn="r"/>
                      <a:r>
                        <a:rPr kumimoji="1" lang="en-US" altLang="ja-JP" sz="1600" dirty="0" smtClean="0"/>
                        <a:t>~ 850</a:t>
                      </a:r>
                      <a:endParaRPr kumimoji="1" lang="ja-JP" altLang="en-US" sz="1600" dirty="0"/>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3</a:t>
            </a:fld>
            <a:endParaRPr lang="ja-JP" altLang="en-US">
              <a:solidFill>
                <a:prstClr val="black">
                  <a:tint val="75000"/>
                </a:prstClr>
              </a:solidFill>
              <a:latin typeface="Calibri"/>
              <a:ea typeface="ＭＳ Ｐゴシック"/>
            </a:endParaRPr>
          </a:p>
        </p:txBody>
      </p:sp>
      <p:sp>
        <p:nvSpPr>
          <p:cNvPr id="3" name="右中かっこ 2"/>
          <p:cNvSpPr/>
          <p:nvPr/>
        </p:nvSpPr>
        <p:spPr>
          <a:xfrm>
            <a:off x="6167561" y="2454329"/>
            <a:ext cx="269413" cy="108690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10" name="テキスト ボックス 9"/>
          <p:cNvSpPr txBox="1"/>
          <p:nvPr/>
        </p:nvSpPr>
        <p:spPr>
          <a:xfrm>
            <a:off x="182616" y="4752220"/>
            <a:ext cx="8504184" cy="2062103"/>
          </a:xfrm>
          <a:prstGeom prst="rect">
            <a:avLst/>
          </a:prstGeom>
          <a:solidFill>
            <a:srgbClr val="CCFFCC"/>
          </a:solidFill>
          <a:ln>
            <a:solidFill>
              <a:srgbClr val="008000"/>
            </a:solidFill>
          </a:ln>
        </p:spPr>
        <p:txBody>
          <a:bodyPr wrap="square" rtlCol="0">
            <a:spAutoFit/>
          </a:bodyPr>
          <a:lstStyle/>
          <a:p>
            <a:r>
              <a:rPr lang="en-US" altLang="ja-JP" sz="1600" dirty="0" smtClean="0"/>
              <a:t>For a reference</a:t>
            </a:r>
            <a:r>
              <a:rPr lang="ja-JP" altLang="en-US" sz="1600" dirty="0" smtClean="0"/>
              <a:t>：</a:t>
            </a:r>
            <a:endParaRPr lang="en-US" altLang="ja-JP" sz="1600" dirty="0"/>
          </a:p>
          <a:p>
            <a:pPr marL="285750" indent="-285750">
              <a:buFont typeface="Arial"/>
              <a:buChar char="•"/>
            </a:pPr>
            <a:r>
              <a:rPr lang="ja-JP" altLang="en-US" sz="1600" dirty="0" smtClean="0"/>
              <a:t>各国の研究所：</a:t>
            </a:r>
            <a:endParaRPr lang="en-US" altLang="ja-JP" sz="1600" dirty="0" smtClean="0"/>
          </a:p>
          <a:p>
            <a:pPr marL="742950" lvl="1" indent="-285750">
              <a:buFont typeface="Arial"/>
              <a:buChar char="•"/>
            </a:pPr>
            <a:r>
              <a:rPr lang="en-US" altLang="ja-JP" sz="1600" dirty="0" smtClean="0">
                <a:solidFill>
                  <a:srgbClr val="7F7F7F"/>
                </a:solidFill>
              </a:rPr>
              <a:t>Number of employees/staff of particle and other physics laboratories, related to ILC </a:t>
            </a:r>
            <a:r>
              <a:rPr kumimoji="1" lang="ja-JP" altLang="en-US" sz="1600" dirty="0" smtClean="0">
                <a:solidFill>
                  <a:srgbClr val="7F7F7F"/>
                </a:solidFill>
              </a:rPr>
              <a:t>：</a:t>
            </a:r>
            <a:endParaRPr kumimoji="1" lang="en-US" altLang="ja-JP" sz="1600" dirty="0" smtClean="0">
              <a:solidFill>
                <a:srgbClr val="7F7F7F"/>
              </a:solidFill>
            </a:endParaRPr>
          </a:p>
          <a:p>
            <a:pPr marL="742950" lvl="1" indent="-285750">
              <a:buFont typeface="Arial"/>
              <a:buChar char="•"/>
            </a:pPr>
            <a:r>
              <a:rPr kumimoji="1" lang="en-US" altLang="ja-JP" sz="1600" dirty="0" smtClean="0">
                <a:solidFill>
                  <a:srgbClr val="3366FF"/>
                </a:solidFill>
              </a:rPr>
              <a:t>CERN</a:t>
            </a:r>
            <a:r>
              <a:rPr kumimoji="1" lang="ja-JP" altLang="en-US" sz="1600" dirty="0" smtClean="0">
                <a:solidFill>
                  <a:srgbClr val="3366FF"/>
                </a:solidFill>
              </a:rPr>
              <a:t>：</a:t>
            </a:r>
            <a:r>
              <a:rPr kumimoji="1" lang="en-US" altLang="ja-JP" sz="1600" dirty="0" smtClean="0">
                <a:solidFill>
                  <a:srgbClr val="3366FF"/>
                </a:solidFill>
              </a:rPr>
              <a:t> ~ </a:t>
            </a:r>
            <a:r>
              <a:rPr kumimoji="1" lang="en-US" altLang="ja-JP" sz="1600" dirty="0" smtClean="0">
                <a:solidFill>
                  <a:srgbClr val="3366FF"/>
                </a:solidFill>
              </a:rPr>
              <a:t>2500 </a:t>
            </a:r>
            <a:r>
              <a:rPr kumimoji="1" lang="en-US" altLang="ja-JP" sz="1600" dirty="0" smtClean="0">
                <a:solidFill>
                  <a:srgbClr val="3366FF"/>
                </a:solidFill>
              </a:rPr>
              <a:t>, DESY: ~</a:t>
            </a:r>
            <a:r>
              <a:rPr kumimoji="1" lang="en-US" altLang="ja-JP" sz="1600" dirty="0" smtClean="0">
                <a:solidFill>
                  <a:srgbClr val="3366FF"/>
                </a:solidFill>
              </a:rPr>
              <a:t>1500, </a:t>
            </a:r>
            <a:r>
              <a:rPr kumimoji="1" lang="en-US" altLang="ja-JP" sz="1600" dirty="0" smtClean="0">
                <a:solidFill>
                  <a:srgbClr val="3366FF"/>
                </a:solidFill>
              </a:rPr>
              <a:t>CEA-</a:t>
            </a:r>
            <a:r>
              <a:rPr kumimoji="1" lang="en-US" altLang="ja-JP" sz="1600" dirty="0" err="1" smtClean="0">
                <a:solidFill>
                  <a:srgbClr val="3366FF"/>
                </a:solidFill>
              </a:rPr>
              <a:t>Saclay</a:t>
            </a:r>
            <a:r>
              <a:rPr kumimoji="1" lang="en-US" altLang="ja-JP" sz="1600" dirty="0" smtClean="0">
                <a:solidFill>
                  <a:srgbClr val="3366FF"/>
                </a:solidFill>
              </a:rPr>
              <a:t>: ~</a:t>
            </a:r>
            <a:r>
              <a:rPr kumimoji="1" lang="en-US" altLang="ja-JP" sz="1600" dirty="0" smtClean="0">
                <a:solidFill>
                  <a:srgbClr val="3366FF"/>
                </a:solidFill>
              </a:rPr>
              <a:t>2500,</a:t>
            </a:r>
            <a:r>
              <a:rPr kumimoji="1" lang="ja-JP" altLang="en-US" sz="1600" dirty="0" smtClean="0">
                <a:solidFill>
                  <a:srgbClr val="3366FF"/>
                </a:solidFill>
              </a:rPr>
              <a:t>　</a:t>
            </a:r>
            <a:r>
              <a:rPr kumimoji="1" lang="en-US" altLang="ja-JP" sz="1600" dirty="0" smtClean="0">
                <a:solidFill>
                  <a:srgbClr val="3366FF"/>
                </a:solidFill>
              </a:rPr>
              <a:t>CNRS-LAL: ~</a:t>
            </a:r>
            <a:r>
              <a:rPr kumimoji="1" lang="en-US" altLang="ja-JP" sz="1600" dirty="0" smtClean="0">
                <a:solidFill>
                  <a:srgbClr val="3366FF"/>
                </a:solidFill>
              </a:rPr>
              <a:t>1,000, </a:t>
            </a:r>
            <a:r>
              <a:rPr lang="en-US" altLang="ja-JP" sz="1600" dirty="0">
                <a:solidFill>
                  <a:srgbClr val="3366FF"/>
                </a:solidFill>
              </a:rPr>
              <a:t> </a:t>
            </a:r>
            <a:r>
              <a:rPr lang="en-US" altLang="ja-JP" sz="1600" dirty="0" smtClean="0">
                <a:solidFill>
                  <a:srgbClr val="3366FF"/>
                </a:solidFill>
              </a:rPr>
              <a:t>etc</a:t>
            </a:r>
            <a:r>
              <a:rPr lang="en-US" altLang="ja-JP" sz="1600" dirty="0">
                <a:solidFill>
                  <a:srgbClr val="3366FF"/>
                </a:solidFill>
              </a:rPr>
              <a:t>.</a:t>
            </a:r>
            <a:r>
              <a:rPr kumimoji="1" lang="ja-JP" altLang="en-US" sz="1600" dirty="0" smtClean="0">
                <a:solidFill>
                  <a:srgbClr val="3366FF"/>
                </a:solidFill>
              </a:rPr>
              <a:t>、</a:t>
            </a:r>
            <a:r>
              <a:rPr kumimoji="1" lang="en-US" altLang="ja-JP" sz="1600" dirty="0" smtClean="0">
                <a:solidFill>
                  <a:srgbClr val="3366FF"/>
                </a:solidFill>
              </a:rPr>
              <a:t> </a:t>
            </a:r>
            <a:endParaRPr kumimoji="1" lang="en-US" altLang="ja-JP" sz="1600" dirty="0" smtClean="0">
              <a:solidFill>
                <a:srgbClr val="3366FF"/>
              </a:solidFill>
            </a:endParaRPr>
          </a:p>
          <a:p>
            <a:pPr marL="742950" lvl="1" indent="-285750">
              <a:buFont typeface="Arial"/>
              <a:buChar char="•"/>
            </a:pPr>
            <a:r>
              <a:rPr lang="en-US" altLang="ja-JP" sz="1600" dirty="0" err="1" smtClean="0">
                <a:solidFill>
                  <a:srgbClr val="3366FF"/>
                </a:solidFill>
              </a:rPr>
              <a:t>Fermilab</a:t>
            </a:r>
            <a:r>
              <a:rPr lang="en-US" altLang="ja-JP" sz="1600" dirty="0" smtClean="0">
                <a:solidFill>
                  <a:srgbClr val="3366FF"/>
                </a:solidFill>
              </a:rPr>
              <a:t>: ~</a:t>
            </a:r>
            <a:r>
              <a:rPr lang="en-US" altLang="ja-JP" sz="1600" dirty="0" smtClean="0">
                <a:solidFill>
                  <a:srgbClr val="3366FF"/>
                </a:solidFill>
              </a:rPr>
              <a:t>1,700, </a:t>
            </a:r>
            <a:r>
              <a:rPr lang="en-US" altLang="ja-JP" sz="1600" dirty="0" smtClean="0">
                <a:solidFill>
                  <a:srgbClr val="3366FF"/>
                </a:solidFill>
              </a:rPr>
              <a:t>SLAC: ~</a:t>
            </a:r>
            <a:r>
              <a:rPr lang="en-US" altLang="ja-JP" sz="1600" dirty="0" smtClean="0">
                <a:solidFill>
                  <a:srgbClr val="3366FF"/>
                </a:solidFill>
              </a:rPr>
              <a:t>1,500, BNL: 2,000, </a:t>
            </a:r>
            <a:r>
              <a:rPr lang="en-US" altLang="ja-JP" sz="1600" dirty="0" err="1" smtClean="0">
                <a:solidFill>
                  <a:srgbClr val="3366FF"/>
                </a:solidFill>
              </a:rPr>
              <a:t>JLab</a:t>
            </a:r>
            <a:r>
              <a:rPr lang="en-US" altLang="ja-JP" sz="1600" dirty="0" smtClean="0">
                <a:solidFill>
                  <a:srgbClr val="3366FF"/>
                </a:solidFill>
              </a:rPr>
              <a:t> </a:t>
            </a:r>
            <a:r>
              <a:rPr lang="en-US" altLang="ja-JP" sz="1600" dirty="0" smtClean="0">
                <a:solidFill>
                  <a:srgbClr val="3366FF"/>
                </a:solidFill>
              </a:rPr>
              <a:t>: ~</a:t>
            </a:r>
            <a:r>
              <a:rPr lang="en-US" altLang="ja-JP" sz="1600" dirty="0" smtClean="0">
                <a:solidFill>
                  <a:srgbClr val="3366FF"/>
                </a:solidFill>
              </a:rPr>
              <a:t>1,000, etc.,  </a:t>
            </a:r>
            <a:endParaRPr lang="en-US" altLang="ja-JP" sz="1600" dirty="0" smtClean="0">
              <a:solidFill>
                <a:srgbClr val="3366FF"/>
              </a:solidFill>
            </a:endParaRPr>
          </a:p>
          <a:p>
            <a:pPr marL="742950" lvl="1" indent="-285750">
              <a:buFont typeface="Arial"/>
              <a:buChar char="•"/>
            </a:pPr>
            <a:r>
              <a:rPr kumimoji="1" lang="en-US" altLang="ja-JP" sz="1600" dirty="0" smtClean="0">
                <a:solidFill>
                  <a:srgbClr val="3366FF"/>
                </a:solidFill>
              </a:rPr>
              <a:t>KEK: ~</a:t>
            </a:r>
            <a:r>
              <a:rPr kumimoji="1" lang="en-US" altLang="ja-JP" sz="1600" dirty="0" smtClean="0">
                <a:solidFill>
                  <a:srgbClr val="3366FF"/>
                </a:solidFill>
              </a:rPr>
              <a:t>750</a:t>
            </a:r>
            <a:r>
              <a:rPr lang="en-US" altLang="ja-JP" sz="1600" dirty="0" smtClean="0">
                <a:solidFill>
                  <a:srgbClr val="3366FF"/>
                </a:solidFill>
              </a:rPr>
              <a:t>, </a:t>
            </a:r>
            <a:r>
              <a:rPr kumimoji="1" lang="en-US" altLang="ja-JP" sz="1600" dirty="0" smtClean="0">
                <a:solidFill>
                  <a:srgbClr val="3366FF"/>
                </a:solidFill>
              </a:rPr>
              <a:t> </a:t>
            </a:r>
            <a:r>
              <a:rPr kumimoji="1" lang="en-US" altLang="ja-JP" sz="1600" dirty="0" smtClean="0">
                <a:solidFill>
                  <a:srgbClr val="3366FF"/>
                </a:solidFill>
              </a:rPr>
              <a:t>IHEP: ~</a:t>
            </a:r>
            <a:r>
              <a:rPr kumimoji="1" lang="en-US" altLang="ja-JP" sz="1600" dirty="0" smtClean="0">
                <a:solidFill>
                  <a:srgbClr val="3366FF"/>
                </a:solidFill>
              </a:rPr>
              <a:t>3,000</a:t>
            </a:r>
            <a:r>
              <a:rPr kumimoji="1" lang="ja-JP" altLang="en-US" sz="1600" dirty="0" smtClean="0">
                <a:solidFill>
                  <a:srgbClr val="3366FF"/>
                </a:solidFill>
              </a:rPr>
              <a:t>、</a:t>
            </a:r>
            <a:r>
              <a:rPr kumimoji="1" lang="en-US" altLang="ja-JP" sz="1600" dirty="0" smtClean="0">
                <a:solidFill>
                  <a:srgbClr val="3366FF"/>
                </a:solidFill>
              </a:rPr>
              <a:t>PAL: </a:t>
            </a:r>
            <a:r>
              <a:rPr kumimoji="1" lang="en-US" altLang="ja-JP" sz="1600" dirty="0" smtClean="0">
                <a:solidFill>
                  <a:srgbClr val="3366FF"/>
                </a:solidFill>
              </a:rPr>
              <a:t>700</a:t>
            </a:r>
            <a:r>
              <a:rPr lang="en-US" altLang="ja-JP" sz="1600" dirty="0" smtClean="0">
                <a:solidFill>
                  <a:srgbClr val="3366FF"/>
                </a:solidFill>
              </a:rPr>
              <a:t>, </a:t>
            </a:r>
            <a:r>
              <a:rPr kumimoji="1" lang="en-US" altLang="ja-JP" sz="1600" dirty="0" smtClean="0">
                <a:solidFill>
                  <a:srgbClr val="3366FF"/>
                </a:solidFill>
              </a:rPr>
              <a:t>RRCAT</a:t>
            </a:r>
            <a:r>
              <a:rPr kumimoji="1" lang="en-US" altLang="ja-JP" sz="1600" dirty="0" smtClean="0">
                <a:solidFill>
                  <a:srgbClr val="3366FF"/>
                </a:solidFill>
              </a:rPr>
              <a:t>: </a:t>
            </a:r>
            <a:r>
              <a:rPr kumimoji="1" lang="en-US" altLang="ja-JP" sz="1600" dirty="0" smtClean="0">
                <a:solidFill>
                  <a:srgbClr val="3366FF"/>
                </a:solidFill>
              </a:rPr>
              <a:t>3,000</a:t>
            </a:r>
            <a:r>
              <a:rPr kumimoji="1" lang="ja-JP" altLang="en-US" sz="1600" dirty="0" smtClean="0">
                <a:solidFill>
                  <a:srgbClr val="3366FF"/>
                </a:solidFill>
              </a:rPr>
              <a:t>、</a:t>
            </a:r>
            <a:r>
              <a:rPr lang="en-US" altLang="ja-JP" sz="1600" dirty="0" smtClean="0">
                <a:solidFill>
                  <a:srgbClr val="3366FF"/>
                </a:solidFill>
              </a:rPr>
              <a:t>etc., </a:t>
            </a:r>
            <a:endParaRPr lang="en-US" altLang="ja-JP" sz="1600" dirty="0">
              <a:solidFill>
                <a:srgbClr val="3366FF"/>
              </a:solidFill>
            </a:endParaRPr>
          </a:p>
          <a:p>
            <a:pPr marL="285750" indent="-285750">
              <a:buFont typeface="Arial"/>
              <a:buChar char="•"/>
            </a:pPr>
            <a:r>
              <a:rPr kumimoji="1" lang="ja-JP" altLang="en-US" sz="1600" dirty="0" smtClean="0"/>
              <a:t>これらの研究所（大学）を基盤とした国際協力・連携により</a:t>
            </a:r>
            <a:r>
              <a:rPr kumimoji="1" lang="en-US" altLang="ja-JP" sz="1600" dirty="0" smtClean="0"/>
              <a:t>ILC </a:t>
            </a:r>
            <a:r>
              <a:rPr kumimoji="1" lang="ja-JP" altLang="en-US" sz="1600" dirty="0" smtClean="0"/>
              <a:t>の建設</a:t>
            </a:r>
            <a:r>
              <a:rPr lang="ja-JP" altLang="en-US" sz="1600" dirty="0" smtClean="0"/>
              <a:t>・運用が</a:t>
            </a:r>
            <a:r>
              <a:rPr lang="ja-JP" altLang="en-US" sz="1600" dirty="0" smtClean="0"/>
              <a:t>計られる</a:t>
            </a:r>
            <a:r>
              <a:rPr lang="en-US" altLang="ja-JP" sz="1600" dirty="0" smtClean="0"/>
              <a:t>.</a:t>
            </a:r>
          </a:p>
          <a:p>
            <a:pPr marL="742950" lvl="1" indent="-285750">
              <a:buFont typeface="Arial"/>
              <a:buChar char="•"/>
            </a:pPr>
            <a:r>
              <a:rPr kumimoji="1" lang="en-US" altLang="ja-JP" sz="1600" dirty="0" smtClean="0">
                <a:solidFill>
                  <a:srgbClr val="7F7F7F"/>
                </a:solidFill>
              </a:rPr>
              <a:t>ILC is anticipated to be realized, based on global cooperation with the above institutions. </a:t>
            </a:r>
            <a:endParaRPr kumimoji="1" lang="ja-JP" altLang="en-US" sz="1600" dirty="0">
              <a:solidFill>
                <a:srgbClr val="7F7F7F"/>
              </a:solidFill>
            </a:endParaRPr>
          </a:p>
        </p:txBody>
      </p:sp>
      <p:sp>
        <p:nvSpPr>
          <p:cNvPr id="12" name="右中かっこ 11"/>
          <p:cNvSpPr/>
          <p:nvPr/>
        </p:nvSpPr>
        <p:spPr>
          <a:xfrm>
            <a:off x="7167427" y="2997783"/>
            <a:ext cx="205185" cy="1578985"/>
          </a:xfrm>
          <a:prstGeom prst="rightBrace">
            <a:avLst/>
          </a:pr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3" name="テキスト ボックス 12"/>
          <p:cNvSpPr txBox="1"/>
          <p:nvPr/>
        </p:nvSpPr>
        <p:spPr>
          <a:xfrm>
            <a:off x="7451790" y="3441488"/>
            <a:ext cx="1352554" cy="830997"/>
          </a:xfrm>
          <a:prstGeom prst="rect">
            <a:avLst/>
          </a:prstGeom>
          <a:solidFill>
            <a:srgbClr val="FFFF00"/>
          </a:solidFill>
          <a:ln>
            <a:solidFill>
              <a:srgbClr val="008000"/>
            </a:solidFill>
          </a:ln>
        </p:spPr>
        <p:txBody>
          <a:bodyPr wrap="none" rtlCol="0">
            <a:spAutoFit/>
          </a:bodyPr>
          <a:lstStyle/>
          <a:p>
            <a:r>
              <a:rPr lang="en-US" altLang="ja-JP" sz="1600" dirty="0" smtClean="0"/>
              <a:t>~1,000 staff</a:t>
            </a:r>
            <a:endParaRPr lang="en-US" altLang="ja-JP" sz="1600" dirty="0" smtClean="0"/>
          </a:p>
          <a:p>
            <a:r>
              <a:rPr lang="en-US" altLang="ja-JP" sz="1600" dirty="0" smtClean="0"/>
              <a:t>To be realized </a:t>
            </a:r>
          </a:p>
          <a:p>
            <a:r>
              <a:rPr lang="en-US" altLang="ja-JP" sz="1600" dirty="0" smtClean="0"/>
              <a:t>in ILC</a:t>
            </a:r>
            <a:endParaRPr lang="en-US" altLang="ja-JP" sz="1600" dirty="0" smtClean="0"/>
          </a:p>
        </p:txBody>
      </p:sp>
      <p:pic>
        <p:nvPicPr>
          <p:cNvPr id="17" name="図 16"/>
          <p:cNvPicPr>
            <a:picLocks noChangeAspect="1"/>
          </p:cNvPicPr>
          <p:nvPr/>
        </p:nvPicPr>
        <p:blipFill>
          <a:blip r:embed="rId2"/>
          <a:stretch>
            <a:fillRect/>
          </a:stretch>
        </p:blipFill>
        <p:spPr>
          <a:xfrm>
            <a:off x="7106688" y="1334285"/>
            <a:ext cx="2025872" cy="1617729"/>
          </a:xfrm>
          <a:prstGeom prst="rect">
            <a:avLst/>
          </a:prstGeom>
        </p:spPr>
      </p:pic>
      <p:sp>
        <p:nvSpPr>
          <p:cNvPr id="8" name="テキスト ボックス 7"/>
          <p:cNvSpPr txBox="1"/>
          <p:nvPr/>
        </p:nvSpPr>
        <p:spPr>
          <a:xfrm>
            <a:off x="8103137" y="1918454"/>
            <a:ext cx="583663" cy="369332"/>
          </a:xfrm>
          <a:prstGeom prst="rect">
            <a:avLst/>
          </a:prstGeom>
          <a:noFill/>
        </p:spPr>
        <p:txBody>
          <a:bodyPr wrap="none" rtlCol="0">
            <a:spAutoFit/>
          </a:bodyPr>
          <a:lstStyle/>
          <a:p>
            <a:r>
              <a:rPr kumimoji="1" lang="en-US" altLang="ja-JP" dirty="0" smtClean="0">
                <a:solidFill>
                  <a:schemeClr val="bg1"/>
                </a:solidFill>
              </a:rPr>
              <a:t>28%</a:t>
            </a:r>
            <a:endParaRPr kumimoji="1" lang="ja-JP" altLang="en-US" dirty="0">
              <a:solidFill>
                <a:schemeClr val="bg1"/>
              </a:solidFill>
            </a:endParaRPr>
          </a:p>
        </p:txBody>
      </p:sp>
    </p:spTree>
    <p:extLst>
      <p:ext uri="{BB962C8B-B14F-4D97-AF65-F5344CB8AC3E}">
        <p14:creationId xmlns:p14="http://schemas.microsoft.com/office/powerpoint/2010/main" val="1324249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30</a:t>
            </a:fld>
            <a:endParaRPr lang="en-US" dirty="0"/>
          </a:p>
        </p:txBody>
      </p:sp>
      <p:sp>
        <p:nvSpPr>
          <p:cNvPr id="4" name="Text Box 3"/>
          <p:cNvSpPr txBox="1">
            <a:spLocks noChangeArrowheads="1"/>
          </p:cNvSpPr>
          <p:nvPr/>
        </p:nvSpPr>
        <p:spPr bwMode="auto">
          <a:xfrm>
            <a:off x="228600" y="990600"/>
            <a:ext cx="8686800" cy="5170646"/>
          </a:xfrm>
          <a:prstGeom prst="rect">
            <a:avLst/>
          </a:prstGeom>
          <a:noFill/>
          <a:ln w="9525">
            <a:noFill/>
            <a:miter lim="800000"/>
            <a:headEnd/>
            <a:tailEnd/>
          </a:ln>
          <a:effectLst/>
        </p:spPr>
        <p:txBody>
          <a:bodyPr wrap="square">
            <a:spAutoFit/>
          </a:bodyPr>
          <a:lstStyle/>
          <a:p>
            <a:pPr>
              <a:defRPr/>
            </a:pPr>
            <a:r>
              <a:rPr lang="en-US" sz="2000" b="1" i="1" u="sng" dirty="0" smtClean="0">
                <a:solidFill>
                  <a:srgbClr val="6600CC"/>
                </a:solidFill>
                <a:latin typeface="Helvetica" pitchFamily="34" charset="0"/>
              </a:rPr>
              <a:t>Benchmarked Cryomodule installation</a:t>
            </a:r>
            <a:endParaRPr lang="en-US" sz="2000" b="1" i="1" dirty="0">
              <a:solidFill>
                <a:srgbClr val="009999"/>
              </a:solidFill>
              <a:latin typeface="Helvetica" pitchFamily="34" charset="0"/>
              <a:cs typeface="Helvetica" pitchFamily="34" charset="0"/>
            </a:endParaRPr>
          </a:p>
          <a:p>
            <a:pPr marL="800100" lvl="1" indent="-342900">
              <a:buSzPct val="100000"/>
              <a:buFont typeface="Arial" pitchFamily="34" charset="0"/>
              <a:buChar char="•"/>
            </a:pPr>
            <a:r>
              <a:rPr lang="en-US" sz="2000" b="1" i="1" dirty="0">
                <a:solidFill>
                  <a:srgbClr val="002060"/>
                </a:solidFill>
                <a:latin typeface="Helvetica" pitchFamily="34" charset="0"/>
                <a:cs typeface="Helvetica" pitchFamily="34" charset="0"/>
              </a:rPr>
              <a:t>Assumptions:</a:t>
            </a: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One ML section and associated services tunnel completely ready for joint occupancy</a:t>
            </a: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One large and two small access shafts available during installation</a:t>
            </a: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ML installation </a:t>
            </a:r>
            <a:r>
              <a:rPr lang="en-US" b="1" i="1" kern="0" dirty="0" smtClean="0">
                <a:solidFill>
                  <a:srgbClr val="009999"/>
                </a:solidFill>
                <a:latin typeface="Helvetica" pitchFamily="34" charset="0"/>
                <a:ea typeface="Arial Unicode MS"/>
                <a:cs typeface="Helvetica" pitchFamily="34" charset="0"/>
              </a:rPr>
              <a:t>period </a:t>
            </a:r>
            <a:r>
              <a:rPr lang="en-US" b="1" i="1" kern="0" dirty="0">
                <a:solidFill>
                  <a:srgbClr val="009999"/>
                </a:solidFill>
                <a:latin typeface="Helvetica" pitchFamily="34" charset="0"/>
                <a:ea typeface="Arial Unicode MS"/>
                <a:cs typeface="Helvetica" pitchFamily="34" charset="0"/>
              </a:rPr>
              <a:t>of three years plus 1/2 year ramp up time</a:t>
            </a: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At least one installation zone occupied at a time, more zones as become available</a:t>
            </a: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Installation rate: </a:t>
            </a:r>
            <a:r>
              <a:rPr lang="en-US" b="1" i="1" u="sng" kern="0" dirty="0">
                <a:solidFill>
                  <a:srgbClr val="FF0000"/>
                </a:solidFill>
                <a:latin typeface="Helvetica" pitchFamily="34" charset="0"/>
                <a:ea typeface="Arial Unicode MS"/>
                <a:cs typeface="Helvetica" pitchFamily="34" charset="0"/>
              </a:rPr>
              <a:t>3</a:t>
            </a:r>
            <a:r>
              <a:rPr lang="en-US" b="1" i="1" u="sng" kern="0" dirty="0" smtClean="0">
                <a:solidFill>
                  <a:srgbClr val="FF0000"/>
                </a:solidFill>
                <a:latin typeface="Helvetica" pitchFamily="34" charset="0"/>
                <a:ea typeface="Arial Unicode MS"/>
                <a:cs typeface="Helvetica" pitchFamily="34" charset="0"/>
              </a:rPr>
              <a:t> Cryomodules and </a:t>
            </a:r>
            <a:r>
              <a:rPr lang="en-US" b="1" i="1" u="sng" kern="0" dirty="0">
                <a:solidFill>
                  <a:srgbClr val="FF0000"/>
                </a:solidFill>
                <a:latin typeface="Helvetica" pitchFamily="34" charset="0"/>
                <a:ea typeface="Arial Unicode MS"/>
                <a:cs typeface="Helvetica" pitchFamily="34" charset="0"/>
              </a:rPr>
              <a:t>associated services </a:t>
            </a:r>
            <a:r>
              <a:rPr lang="en-US" b="1" i="1" u="sng" kern="0" dirty="0" smtClean="0">
                <a:solidFill>
                  <a:srgbClr val="FF0000"/>
                </a:solidFill>
                <a:latin typeface="Helvetica" pitchFamily="34" charset="0"/>
                <a:ea typeface="Arial Unicode MS"/>
                <a:cs typeface="Helvetica" pitchFamily="34" charset="0"/>
              </a:rPr>
              <a:t>per </a:t>
            </a:r>
            <a:r>
              <a:rPr lang="en-US" b="1" i="1" u="sng" kern="0" dirty="0">
                <a:solidFill>
                  <a:srgbClr val="FF0000"/>
                </a:solidFill>
                <a:latin typeface="Helvetica" pitchFamily="34" charset="0"/>
                <a:ea typeface="Arial Unicode MS"/>
                <a:cs typeface="Helvetica" pitchFamily="34" charset="0"/>
              </a:rPr>
              <a:t>day</a:t>
            </a:r>
          </a:p>
          <a:p>
            <a:pPr marL="800100" lvl="1" indent="-342900">
              <a:buSzPct val="100000"/>
              <a:buFont typeface="Arial" pitchFamily="34" charset="0"/>
              <a:buChar char="•"/>
            </a:pPr>
            <a:r>
              <a:rPr lang="en-US" sz="2000" b="1" i="1" dirty="0">
                <a:solidFill>
                  <a:srgbClr val="002060"/>
                </a:solidFill>
                <a:latin typeface="Helvetica" pitchFamily="34" charset="0"/>
                <a:cs typeface="Helvetica" pitchFamily="34" charset="0"/>
              </a:rPr>
              <a:t>Cost variables:</a:t>
            </a: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Number and size of </a:t>
            </a:r>
            <a:r>
              <a:rPr lang="en-US" b="1" i="1" kern="0" dirty="0" smtClean="0">
                <a:solidFill>
                  <a:srgbClr val="009999"/>
                </a:solidFill>
                <a:latin typeface="Helvetica" pitchFamily="34" charset="0"/>
                <a:ea typeface="Arial Unicode MS"/>
                <a:cs typeface="Helvetica" pitchFamily="34" charset="0"/>
              </a:rPr>
              <a:t>equipment</a:t>
            </a:r>
            <a:r>
              <a:rPr lang="en-US" b="1" i="1" kern="0" dirty="0">
                <a:solidFill>
                  <a:srgbClr val="009999"/>
                </a:solidFill>
                <a:latin typeface="Helvetica" pitchFamily="34" charset="0"/>
                <a:ea typeface="Arial Unicode MS"/>
                <a:cs typeface="Helvetica" pitchFamily="34" charset="0"/>
              </a:rPr>
              <a:t> </a:t>
            </a:r>
            <a:r>
              <a:rPr lang="en-US" b="1" i="1" kern="0" dirty="0" smtClean="0">
                <a:solidFill>
                  <a:srgbClr val="009999"/>
                </a:solidFill>
                <a:latin typeface="Helvetica" pitchFamily="34" charset="0"/>
                <a:ea typeface="Arial Unicode MS"/>
                <a:cs typeface="Helvetica" pitchFamily="34" charset="0"/>
              </a:rPr>
              <a:t>to be installed.</a:t>
            </a:r>
            <a:endParaRPr lang="en-US" b="1" i="1" kern="0" dirty="0">
              <a:solidFill>
                <a:srgbClr val="009999"/>
              </a:solidFill>
              <a:latin typeface="Helvetica" pitchFamily="34" charset="0"/>
              <a:ea typeface="Arial Unicode MS"/>
              <a:cs typeface="Helvetica" pitchFamily="34" charset="0"/>
            </a:endParaRP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Distances to installation location and speed of transportation</a:t>
            </a:r>
            <a:r>
              <a:rPr lang="en-US" b="1" i="1" kern="0" dirty="0" smtClean="0">
                <a:solidFill>
                  <a:srgbClr val="009999"/>
                </a:solidFill>
                <a:latin typeface="Helvetica" pitchFamily="34" charset="0"/>
                <a:ea typeface="Arial Unicode MS"/>
                <a:cs typeface="Helvetica" pitchFamily="34" charset="0"/>
              </a:rPr>
              <a:t>. </a:t>
            </a: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Number of staff in each team needed per activity/function</a:t>
            </a: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Labor productivity ~ 75 %, 6 Hours of productivity per shift, due to transport distances and difficulty in handling.  </a:t>
            </a:r>
          </a:p>
          <a:p>
            <a:pPr marL="1200150" lvl="2" indent="-285750" eaLnBrk="0" fontAlgn="ctr" hangingPunct="0">
              <a:spcBef>
                <a:spcPct val="0"/>
              </a:spcBef>
              <a:spcAft>
                <a:spcPct val="0"/>
              </a:spcAft>
              <a:buFontTx/>
              <a:buChar char="–"/>
            </a:pPr>
            <a:r>
              <a:rPr lang="en-US" b="1" i="1" kern="0" dirty="0">
                <a:solidFill>
                  <a:srgbClr val="009999"/>
                </a:solidFill>
                <a:latin typeface="Helvetica" pitchFamily="34" charset="0"/>
                <a:ea typeface="Arial Unicode MS"/>
                <a:cs typeface="Helvetica" pitchFamily="34" charset="0"/>
              </a:rPr>
              <a:t>Man-hour estimates based on </a:t>
            </a:r>
            <a:r>
              <a:rPr lang="en-US" b="1" i="1" kern="0" dirty="0" smtClean="0">
                <a:solidFill>
                  <a:srgbClr val="009999"/>
                </a:solidFill>
                <a:latin typeface="Helvetica" pitchFamily="34" charset="0"/>
                <a:ea typeface="Arial Unicode MS"/>
                <a:cs typeface="Helvetica" pitchFamily="34" charset="0"/>
              </a:rPr>
              <a:t>the knowledge </a:t>
            </a:r>
            <a:r>
              <a:rPr lang="en-US" b="1" i="1" kern="0" dirty="0">
                <a:solidFill>
                  <a:srgbClr val="009999"/>
                </a:solidFill>
                <a:latin typeface="Helvetica" pitchFamily="34" charset="0"/>
                <a:ea typeface="Arial Unicode MS"/>
                <a:cs typeface="Helvetica" pitchFamily="34" charset="0"/>
              </a:rPr>
              <a:t>or general experience</a:t>
            </a:r>
            <a:r>
              <a:rPr lang="en-US" b="1" i="1" kern="0" dirty="0" smtClean="0">
                <a:solidFill>
                  <a:srgbClr val="009999"/>
                </a:solidFill>
                <a:latin typeface="Helvetica" pitchFamily="34" charset="0"/>
                <a:ea typeface="Arial Unicode MS"/>
                <a:cs typeface="Helvetica" pitchFamily="34" charset="0"/>
              </a:rPr>
              <a:t>. E.g. </a:t>
            </a:r>
            <a:r>
              <a:rPr lang="en-US" b="1" i="1" u="sng" kern="0" dirty="0">
                <a:solidFill>
                  <a:srgbClr val="009999"/>
                </a:solidFill>
                <a:latin typeface="Helvetica" pitchFamily="34" charset="0"/>
                <a:ea typeface="Arial Unicode MS"/>
                <a:cs typeface="Helvetica" pitchFamily="34" charset="0"/>
              </a:rPr>
              <a:t>Franz </a:t>
            </a:r>
            <a:r>
              <a:rPr lang="en-US" b="1" i="1" u="sng" kern="0" dirty="0" smtClean="0">
                <a:solidFill>
                  <a:srgbClr val="009999"/>
                </a:solidFill>
                <a:latin typeface="Helvetica" pitchFamily="34" charset="0"/>
                <a:ea typeface="Arial Unicode MS"/>
                <a:cs typeface="Helvetica" pitchFamily="34" charset="0"/>
              </a:rPr>
              <a:t>Peters’ experience at DESY .</a:t>
            </a:r>
            <a:endParaRPr lang="en-US" b="1" i="1" kern="0" dirty="0" smtClean="0">
              <a:solidFill>
                <a:srgbClr val="009999"/>
              </a:solidFill>
              <a:latin typeface="Helvetica" pitchFamily="34" charset="0"/>
              <a:ea typeface="Arial Unicode MS"/>
              <a:cs typeface="Helvetica" pitchFamily="34" charset="0"/>
            </a:endParaRPr>
          </a:p>
          <a:p>
            <a:pPr marL="1657350" lvl="3" indent="-285750" eaLnBrk="0" fontAlgn="ctr" hangingPunct="0">
              <a:spcBef>
                <a:spcPct val="0"/>
              </a:spcBef>
              <a:spcAft>
                <a:spcPct val="0"/>
              </a:spcAft>
              <a:buFont typeface="Wingdings" pitchFamily="2" charset="2"/>
              <a:buChar char="§"/>
            </a:pPr>
            <a:r>
              <a:rPr lang="en-US" b="1" i="1" kern="0" dirty="0" smtClean="0">
                <a:solidFill>
                  <a:srgbClr val="009999"/>
                </a:solidFill>
                <a:latin typeface="Helvetica" pitchFamily="34" charset="0"/>
                <a:ea typeface="Arial Unicode MS"/>
                <a:cs typeface="Helvetica" pitchFamily="34" charset="0"/>
              </a:rPr>
              <a:t>As well as lessons-learned from LHC Cryomagnet installation </a:t>
            </a:r>
            <a:endParaRPr lang="en-US" b="1" i="1" kern="0" dirty="0">
              <a:solidFill>
                <a:srgbClr val="009999"/>
              </a:solidFill>
              <a:latin typeface="Helvetica" pitchFamily="34" charset="0"/>
              <a:ea typeface="Arial Unicode MS"/>
              <a:cs typeface="Helvetica" pitchFamily="34" charset="0"/>
            </a:endParaRPr>
          </a:p>
        </p:txBody>
      </p:sp>
      <p:sp>
        <p:nvSpPr>
          <p:cNvPr id="2" name="Rectangle 1"/>
          <p:cNvSpPr/>
          <p:nvPr/>
        </p:nvSpPr>
        <p:spPr>
          <a:xfrm>
            <a:off x="990600" y="457200"/>
            <a:ext cx="6082114" cy="523220"/>
          </a:xfrm>
          <a:prstGeom prst="rect">
            <a:avLst/>
          </a:prstGeom>
        </p:spPr>
        <p:txBody>
          <a:bodyPr wrap="none">
            <a:spAutoFit/>
          </a:bodyPr>
          <a:lstStyle/>
          <a:p>
            <a:pPr lvl="2" fontAlgn="base">
              <a:spcBef>
                <a:spcPct val="20000"/>
              </a:spcBef>
              <a:spcAft>
                <a:spcPct val="0"/>
              </a:spcAft>
            </a:pPr>
            <a:r>
              <a:rPr lang="en-US" sz="2800" b="1" i="1" kern="0" dirty="0" smtClean="0">
                <a:solidFill>
                  <a:srgbClr val="7030A0"/>
                </a:solidFill>
                <a:latin typeface="Helvetica" pitchFamily="34" charset="0"/>
                <a:ea typeface="Arial Unicode MS"/>
                <a:cs typeface="Helvetica" pitchFamily="34" charset="0"/>
              </a:rPr>
              <a:t>Main Linac </a:t>
            </a:r>
            <a:r>
              <a:rPr lang="en-US" sz="2800" b="1" i="1" kern="0" dirty="0">
                <a:solidFill>
                  <a:srgbClr val="7030A0"/>
                </a:solidFill>
                <a:latin typeface="Helvetica" pitchFamily="34" charset="0"/>
                <a:ea typeface="Arial Unicode MS"/>
                <a:cs typeface="Helvetica" pitchFamily="34" charset="0"/>
              </a:rPr>
              <a:t>installation (RDR)</a:t>
            </a:r>
          </a:p>
        </p:txBody>
      </p:sp>
    </p:spTree>
    <p:extLst>
      <p:ext uri="{BB962C8B-B14F-4D97-AF65-F5344CB8AC3E}">
        <p14:creationId xmlns:p14="http://schemas.microsoft.com/office/powerpoint/2010/main" val="193076418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31</a:t>
            </a:fld>
            <a:endParaRPr lang="en-US" dirty="0"/>
          </a:p>
        </p:txBody>
      </p:sp>
      <p:sp>
        <p:nvSpPr>
          <p:cNvPr id="4" name="Text Box 3"/>
          <p:cNvSpPr txBox="1">
            <a:spLocks noChangeArrowheads="1"/>
          </p:cNvSpPr>
          <p:nvPr/>
        </p:nvSpPr>
        <p:spPr bwMode="auto">
          <a:xfrm>
            <a:off x="228600" y="914400"/>
            <a:ext cx="8686800" cy="5213735"/>
          </a:xfrm>
          <a:prstGeom prst="rect">
            <a:avLst/>
          </a:prstGeom>
          <a:noFill/>
          <a:ln w="9525">
            <a:noFill/>
            <a:miter lim="800000"/>
            <a:headEnd/>
            <a:tailEnd/>
          </a:ln>
          <a:effectLst/>
        </p:spPr>
        <p:txBody>
          <a:bodyPr wrap="square">
            <a:spAutoFit/>
          </a:bodyPr>
          <a:lstStyle/>
          <a:p>
            <a:pPr>
              <a:defRPr/>
            </a:pPr>
            <a:r>
              <a:rPr lang="en-US" b="1" i="1" u="sng" dirty="0" smtClean="0">
                <a:solidFill>
                  <a:srgbClr val="6600CC"/>
                </a:solidFill>
                <a:latin typeface="Helvetica" pitchFamily="34" charset="0"/>
              </a:rPr>
              <a:t>Benchmarking - Notes </a:t>
            </a:r>
            <a:r>
              <a:rPr lang="en-US" b="1" i="1" u="sng" dirty="0">
                <a:solidFill>
                  <a:srgbClr val="6600CC"/>
                </a:solidFill>
                <a:latin typeface="Helvetica" pitchFamily="34" charset="0"/>
              </a:rPr>
              <a:t>from LHC Cryomagnet installation at </a:t>
            </a:r>
            <a:r>
              <a:rPr lang="en-US" b="1" i="1" u="sng" dirty="0" smtClean="0">
                <a:solidFill>
                  <a:srgbClr val="6600CC"/>
                </a:solidFill>
                <a:latin typeface="Helvetica" pitchFamily="34" charset="0"/>
              </a:rPr>
              <a:t>CERN </a:t>
            </a:r>
            <a:r>
              <a:rPr lang="en-US" b="1" i="1" u="sng" dirty="0">
                <a:solidFill>
                  <a:srgbClr val="6600CC"/>
                </a:solidFill>
                <a:latin typeface="Helvetica" pitchFamily="34" charset="0"/>
              </a:rPr>
              <a:t>(Courtesy of Claude </a:t>
            </a:r>
            <a:r>
              <a:rPr lang="en-US" b="1" i="1" u="sng" dirty="0" smtClean="0">
                <a:solidFill>
                  <a:srgbClr val="6600CC"/>
                </a:solidFill>
                <a:latin typeface="Helvetica" pitchFamily="34" charset="0"/>
              </a:rPr>
              <a:t>Hauviller):</a:t>
            </a:r>
            <a:endParaRPr lang="en-US" b="1" i="1" u="sng" dirty="0">
              <a:solidFill>
                <a:srgbClr val="6600CC"/>
              </a:solidFill>
              <a:latin typeface="Helvetica" pitchFamily="34" charset="0"/>
            </a:endParaRPr>
          </a:p>
          <a:p>
            <a:pPr marL="342900" lvl="0" indent="-342900" fontAlgn="base">
              <a:spcBef>
                <a:spcPct val="20000"/>
              </a:spcBef>
              <a:spcAft>
                <a:spcPct val="0"/>
              </a:spcAft>
              <a:buFontTx/>
              <a:buChar char="•"/>
            </a:pPr>
            <a:r>
              <a:rPr lang="en-US" altLang="ko-KR" b="1" i="1" kern="0" dirty="0" smtClean="0">
                <a:solidFill>
                  <a:srgbClr val="23346C"/>
                </a:solidFill>
                <a:latin typeface="Helvetica" pitchFamily="34" charset="0"/>
                <a:ea typeface="Arial Unicode MS"/>
                <a:cs typeface="Helvetica" pitchFamily="34" charset="0"/>
              </a:rPr>
              <a:t>Estimate cost of surface and underground transport and handling:</a:t>
            </a:r>
            <a:endParaRPr lang="en-US" altLang="ko-KR" b="1" i="1" kern="0" dirty="0">
              <a:solidFill>
                <a:srgbClr val="23346C"/>
              </a:solidFill>
              <a:latin typeface="Helvetica" pitchFamily="34" charset="0"/>
              <a:ea typeface="Arial Unicode MS"/>
              <a:cs typeface="Helvetica" pitchFamily="34" charset="0"/>
            </a:endParaRPr>
          </a:p>
          <a:p>
            <a:pPr marL="742950" lvl="1" indent="-285750" fontAlgn="base">
              <a:spcBef>
                <a:spcPct val="20000"/>
              </a:spcBef>
              <a:spcAft>
                <a:spcPct val="0"/>
              </a:spcAft>
              <a:buFontTx/>
              <a:buChar char="–"/>
            </a:pPr>
            <a:r>
              <a:rPr lang="en-US" altLang="ko-KR" sz="1600" b="1" i="1" kern="0" dirty="0">
                <a:solidFill>
                  <a:srgbClr val="009999"/>
                </a:solidFill>
                <a:latin typeface="Helvetica" pitchFamily="34" charset="0"/>
                <a:ea typeface="Arial Unicode MS"/>
                <a:cs typeface="Helvetica" pitchFamily="34" charset="0"/>
              </a:rPr>
              <a:t>Procurement and Maintenance: 26 MCHF</a:t>
            </a:r>
          </a:p>
          <a:p>
            <a:pPr marL="742950" lvl="1" indent="-285750" fontAlgn="base">
              <a:spcBef>
                <a:spcPct val="20000"/>
              </a:spcBef>
              <a:spcAft>
                <a:spcPct val="0"/>
              </a:spcAft>
              <a:buFontTx/>
              <a:buChar char="–"/>
            </a:pPr>
            <a:r>
              <a:rPr lang="en-US" altLang="ko-KR" sz="1600" b="1" i="1" kern="0" dirty="0">
                <a:solidFill>
                  <a:srgbClr val="009999"/>
                </a:solidFill>
                <a:latin typeface="Helvetica" pitchFamily="34" charset="0"/>
                <a:ea typeface="Arial Unicode MS"/>
                <a:cs typeface="Helvetica" pitchFamily="34" charset="0"/>
              </a:rPr>
              <a:t>Operation: 23 </a:t>
            </a:r>
            <a:r>
              <a:rPr lang="en-US" altLang="ko-KR" sz="1600" b="1" i="1" kern="0" dirty="0" smtClean="0">
                <a:solidFill>
                  <a:srgbClr val="009999"/>
                </a:solidFill>
                <a:latin typeface="Helvetica" pitchFamily="34" charset="0"/>
                <a:ea typeface="Arial Unicode MS"/>
                <a:cs typeface="Helvetica" pitchFamily="34" charset="0"/>
              </a:rPr>
              <a:t>MCHF</a:t>
            </a:r>
          </a:p>
          <a:p>
            <a:pPr marL="742950" lvl="1" indent="-285750" fontAlgn="base">
              <a:spcBef>
                <a:spcPct val="20000"/>
              </a:spcBef>
              <a:spcAft>
                <a:spcPct val="0"/>
              </a:spcAft>
              <a:buFontTx/>
              <a:buChar char="–"/>
            </a:pPr>
            <a:r>
              <a:rPr lang="en-US" altLang="ko-KR" sz="1600" b="1" i="1" kern="0" dirty="0" smtClean="0">
                <a:solidFill>
                  <a:srgbClr val="009999"/>
                </a:solidFill>
                <a:latin typeface="Helvetica" pitchFamily="34" charset="0"/>
                <a:ea typeface="Arial Unicode MS"/>
                <a:cs typeface="Helvetica" pitchFamily="34" charset="0"/>
              </a:rPr>
              <a:t>Higher cost due to a compressed planning  &amp; many intermediate storage zones.</a:t>
            </a:r>
            <a:endParaRPr lang="en-US" altLang="ko-KR" sz="1600" b="1" i="1" kern="0" dirty="0">
              <a:solidFill>
                <a:srgbClr val="009999"/>
              </a:solidFill>
              <a:latin typeface="Helvetica" pitchFamily="34" charset="0"/>
              <a:ea typeface="Arial Unicode MS"/>
              <a:cs typeface="Helvetica" pitchFamily="34" charset="0"/>
            </a:endParaRPr>
          </a:p>
          <a:p>
            <a:pPr marL="342900" indent="-342900" fontAlgn="base">
              <a:spcBef>
                <a:spcPct val="20000"/>
              </a:spcBef>
              <a:spcAft>
                <a:spcPct val="0"/>
              </a:spcAft>
              <a:buFontTx/>
              <a:buChar char="•"/>
            </a:pPr>
            <a:r>
              <a:rPr lang="en-US" altLang="ko-KR" b="1" i="1" kern="0" dirty="0">
                <a:solidFill>
                  <a:srgbClr val="23346C"/>
                </a:solidFill>
                <a:latin typeface="Helvetica" pitchFamily="34" charset="0"/>
                <a:ea typeface="Arial Unicode MS"/>
                <a:cs typeface="Helvetica" pitchFamily="34" charset="0"/>
              </a:rPr>
              <a:t>Each </a:t>
            </a:r>
            <a:r>
              <a:rPr lang="en-US" altLang="ko-KR" b="1" i="1" kern="0" dirty="0" smtClean="0">
                <a:solidFill>
                  <a:srgbClr val="23346C"/>
                </a:solidFill>
                <a:latin typeface="Helvetica" pitchFamily="34" charset="0"/>
                <a:ea typeface="Arial Unicode MS"/>
                <a:cs typeface="Helvetica" pitchFamily="34" charset="0"/>
              </a:rPr>
              <a:t>Cryomagnet </a:t>
            </a:r>
            <a:r>
              <a:rPr lang="en-US" altLang="ko-KR" b="1" i="1" kern="0" dirty="0">
                <a:solidFill>
                  <a:srgbClr val="23346C"/>
                </a:solidFill>
                <a:latin typeface="Helvetica" pitchFamily="34" charset="0"/>
                <a:ea typeface="Arial Unicode MS"/>
                <a:cs typeface="Helvetica" pitchFamily="34" charset="0"/>
              </a:rPr>
              <a:t>costs about </a:t>
            </a:r>
            <a:r>
              <a:rPr lang="en-US" altLang="ko-KR" b="1" i="1" kern="0" dirty="0" smtClean="0">
                <a:solidFill>
                  <a:srgbClr val="23346C"/>
                </a:solidFill>
                <a:latin typeface="Helvetica" pitchFamily="34" charset="0"/>
                <a:ea typeface="Arial Unicode MS"/>
                <a:cs typeface="Helvetica" pitchFamily="34" charset="0"/>
              </a:rPr>
              <a:t>1,000KCHF</a:t>
            </a:r>
          </a:p>
          <a:p>
            <a:pPr marL="742950" lvl="1" indent="-285750" fontAlgn="base">
              <a:spcBef>
                <a:spcPct val="20000"/>
              </a:spcBef>
              <a:spcAft>
                <a:spcPct val="0"/>
              </a:spcAft>
              <a:buFontTx/>
              <a:buChar char="–"/>
            </a:pPr>
            <a:r>
              <a:rPr lang="en-US" altLang="ko-KR" sz="1600" b="1" i="1" kern="0" dirty="0">
                <a:solidFill>
                  <a:srgbClr val="009999"/>
                </a:solidFill>
                <a:latin typeface="Helvetica" pitchFamily="34" charset="0"/>
                <a:ea typeface="Arial Unicode MS"/>
                <a:cs typeface="Helvetica" pitchFamily="34" charset="0"/>
              </a:rPr>
              <a:t>Due to presence of fragile components, tolerance of the internal parts must maintained with in  ±0.1 mm  during shipping, handling and </a:t>
            </a:r>
            <a:r>
              <a:rPr lang="en-US" altLang="ko-KR" sz="1600" b="1" i="1" kern="0" dirty="0" smtClean="0">
                <a:solidFill>
                  <a:srgbClr val="009999"/>
                </a:solidFill>
                <a:latin typeface="Helvetica" pitchFamily="34" charset="0"/>
                <a:ea typeface="Arial Unicode MS"/>
                <a:cs typeface="Helvetica" pitchFamily="34" charset="0"/>
              </a:rPr>
              <a:t>installation.</a:t>
            </a:r>
            <a:endParaRPr lang="en-US" altLang="ko-KR" sz="1600" b="1" i="1" kern="0" dirty="0">
              <a:solidFill>
                <a:srgbClr val="009999"/>
              </a:solidFill>
              <a:latin typeface="Helvetica" pitchFamily="34" charset="0"/>
              <a:ea typeface="Arial Unicode MS"/>
              <a:cs typeface="Helvetica" pitchFamily="34" charset="0"/>
            </a:endParaRPr>
          </a:p>
          <a:p>
            <a:pPr marL="742950" lvl="1" indent="-285750" fontAlgn="base">
              <a:spcBef>
                <a:spcPct val="20000"/>
              </a:spcBef>
              <a:spcAft>
                <a:spcPct val="0"/>
              </a:spcAft>
              <a:buFontTx/>
              <a:buChar char="–"/>
            </a:pPr>
            <a:r>
              <a:rPr lang="en-US" altLang="ko-KR" sz="1600" b="1" i="1" kern="0" dirty="0" smtClean="0">
                <a:solidFill>
                  <a:srgbClr val="009999"/>
                </a:solidFill>
                <a:latin typeface="Helvetica" pitchFamily="34" charset="0"/>
                <a:ea typeface="Arial Unicode MS"/>
                <a:cs typeface="Helvetica" pitchFamily="34" charset="0"/>
              </a:rPr>
              <a:t>Most of the Cryomagnets were assembled on site.</a:t>
            </a:r>
            <a:endParaRPr lang="en-US" altLang="ko-KR" b="1" i="1" kern="0" dirty="0" smtClean="0">
              <a:solidFill>
                <a:srgbClr val="23346C"/>
              </a:solidFill>
              <a:latin typeface="Helvetica" pitchFamily="34" charset="0"/>
              <a:ea typeface="Arial Unicode MS"/>
              <a:cs typeface="Helvetica" pitchFamily="34" charset="0"/>
            </a:endParaRPr>
          </a:p>
          <a:p>
            <a:pPr marL="742950" lvl="1" indent="-285750" fontAlgn="base">
              <a:spcBef>
                <a:spcPct val="20000"/>
              </a:spcBef>
              <a:spcAft>
                <a:spcPct val="0"/>
              </a:spcAft>
              <a:buFontTx/>
              <a:buChar char="–"/>
            </a:pPr>
            <a:r>
              <a:rPr lang="en-US" altLang="ko-KR" sz="1600" b="1" i="1" kern="0" dirty="0" smtClean="0">
                <a:solidFill>
                  <a:srgbClr val="009999"/>
                </a:solidFill>
                <a:latin typeface="Helvetica" pitchFamily="34" charset="0"/>
                <a:ea typeface="Arial Unicode MS"/>
                <a:cs typeface="Helvetica" pitchFamily="34" charset="0"/>
              </a:rPr>
              <a:t>Special </a:t>
            </a:r>
            <a:r>
              <a:rPr lang="en-US" altLang="ko-KR" sz="1600" b="1" i="1" kern="0" dirty="0">
                <a:solidFill>
                  <a:srgbClr val="009999"/>
                </a:solidFill>
                <a:latin typeface="Helvetica" pitchFamily="34" charset="0"/>
                <a:ea typeface="Arial Unicode MS"/>
                <a:cs typeface="Helvetica" pitchFamily="34" charset="0"/>
              </a:rPr>
              <a:t>customized transport system </a:t>
            </a:r>
            <a:r>
              <a:rPr lang="en-US" altLang="ko-KR" sz="1600" b="1" i="1" kern="0" dirty="0" smtClean="0">
                <a:solidFill>
                  <a:srgbClr val="009999"/>
                </a:solidFill>
                <a:latin typeface="Helvetica" pitchFamily="34" charset="0"/>
                <a:ea typeface="Arial Unicode MS"/>
                <a:cs typeface="Helvetica" pitchFamily="34" charset="0"/>
              </a:rPr>
              <a:t>used because of special care in handling</a:t>
            </a:r>
            <a:endParaRPr lang="en-US" altLang="ko-KR" sz="1600" b="1" i="1" kern="0" dirty="0">
              <a:solidFill>
                <a:srgbClr val="009999"/>
              </a:solidFill>
              <a:latin typeface="Helvetica" pitchFamily="34" charset="0"/>
              <a:ea typeface="Arial Unicode MS"/>
              <a:cs typeface="Helvetica" pitchFamily="34" charset="0"/>
            </a:endParaRPr>
          </a:p>
          <a:p>
            <a:pPr marL="742950" lvl="1" indent="-285750" fontAlgn="base">
              <a:spcBef>
                <a:spcPct val="20000"/>
              </a:spcBef>
              <a:spcAft>
                <a:spcPct val="0"/>
              </a:spcAft>
              <a:buFontTx/>
              <a:buChar char="–"/>
            </a:pPr>
            <a:r>
              <a:rPr lang="en-US" altLang="ko-KR" sz="1600" b="1" i="1" kern="0" dirty="0" smtClean="0">
                <a:solidFill>
                  <a:srgbClr val="009999"/>
                </a:solidFill>
                <a:latin typeface="Helvetica" pitchFamily="34" charset="0"/>
                <a:ea typeface="Arial Unicode MS"/>
                <a:cs typeface="Helvetica" pitchFamily="34" charset="0"/>
              </a:rPr>
              <a:t>In </a:t>
            </a:r>
            <a:r>
              <a:rPr lang="en-US" altLang="ko-KR" sz="1600" b="1" i="1" kern="0" dirty="0">
                <a:solidFill>
                  <a:srgbClr val="009999"/>
                </a:solidFill>
                <a:latin typeface="Helvetica" pitchFamily="34" charset="0"/>
                <a:ea typeface="Arial Unicode MS"/>
                <a:cs typeface="Helvetica" pitchFamily="34" charset="0"/>
              </a:rPr>
              <a:t>tunnel transport maximum speed, </a:t>
            </a:r>
            <a:r>
              <a:rPr lang="en-US" altLang="ko-KR" sz="1600" b="1" i="1" kern="0" dirty="0" smtClean="0">
                <a:solidFill>
                  <a:srgbClr val="009999"/>
                </a:solidFill>
                <a:latin typeface="Helvetica" pitchFamily="34" charset="0"/>
                <a:ea typeface="Arial Unicode MS"/>
                <a:cs typeface="Helvetica" pitchFamily="34" charset="0"/>
              </a:rPr>
              <a:t>3Km/h.</a:t>
            </a:r>
            <a:endParaRPr lang="en-US" altLang="ko-KR" kern="0" dirty="0">
              <a:solidFill>
                <a:srgbClr val="009999"/>
              </a:solidFill>
              <a:latin typeface="Arial"/>
              <a:ea typeface="Arial Unicode MS"/>
              <a:cs typeface="Arial Unicode MS"/>
            </a:endParaRPr>
          </a:p>
          <a:p>
            <a:pPr marL="342900" lvl="0" indent="-342900" fontAlgn="base">
              <a:spcBef>
                <a:spcPct val="20000"/>
              </a:spcBef>
              <a:spcAft>
                <a:spcPct val="0"/>
              </a:spcAft>
              <a:buFontTx/>
              <a:buChar char="•"/>
            </a:pPr>
            <a:r>
              <a:rPr lang="en-US" altLang="ko-KR" b="1" i="1" kern="0" dirty="0">
                <a:solidFill>
                  <a:srgbClr val="23346C"/>
                </a:solidFill>
                <a:latin typeface="Helvetica" pitchFamily="34" charset="0"/>
                <a:ea typeface="Arial Unicode MS"/>
                <a:cs typeface="Helvetica" pitchFamily="34" charset="0"/>
              </a:rPr>
              <a:t>It took at least 5 days to complete on site assembly and 5 days for testing prior to installation</a:t>
            </a:r>
          </a:p>
          <a:p>
            <a:pPr marL="342900" lvl="0" indent="-342900" fontAlgn="base">
              <a:spcBef>
                <a:spcPct val="20000"/>
              </a:spcBef>
              <a:spcAft>
                <a:spcPct val="0"/>
              </a:spcAft>
              <a:buFontTx/>
              <a:buChar char="•"/>
            </a:pPr>
            <a:r>
              <a:rPr lang="en-US" altLang="ko-KR" b="1" i="1" kern="0" dirty="0">
                <a:solidFill>
                  <a:srgbClr val="23346C"/>
                </a:solidFill>
                <a:latin typeface="Helvetica" pitchFamily="34" charset="0"/>
                <a:ea typeface="Arial Unicode MS"/>
                <a:cs typeface="Helvetica" pitchFamily="34" charset="0"/>
              </a:rPr>
              <a:t>Installation team consisted of total 70 people (Eng, Tech, Operator)</a:t>
            </a:r>
          </a:p>
          <a:p>
            <a:pPr marL="342900" lvl="0" indent="-342900" fontAlgn="base">
              <a:spcBef>
                <a:spcPct val="20000"/>
              </a:spcBef>
              <a:spcAft>
                <a:spcPct val="0"/>
              </a:spcAft>
              <a:buFontTx/>
              <a:buChar char="•"/>
            </a:pPr>
            <a:r>
              <a:rPr lang="en-US" altLang="ko-KR" b="1" i="1" kern="0" dirty="0">
                <a:solidFill>
                  <a:srgbClr val="23346C"/>
                </a:solidFill>
                <a:latin typeface="Helvetica" pitchFamily="34" charset="0"/>
                <a:ea typeface="Arial Unicode MS"/>
                <a:cs typeface="Helvetica" pitchFamily="34" charset="0"/>
              </a:rPr>
              <a:t>Installation rate: initially 10 </a:t>
            </a:r>
            <a:r>
              <a:rPr lang="en-US" altLang="ko-KR" b="1" i="1" kern="0" dirty="0" smtClean="0">
                <a:solidFill>
                  <a:srgbClr val="23346C"/>
                </a:solidFill>
                <a:latin typeface="Helvetica" pitchFamily="34" charset="0"/>
                <a:ea typeface="Arial Unicode MS"/>
                <a:cs typeface="Helvetica" pitchFamily="34" charset="0"/>
              </a:rPr>
              <a:t>Cryomagnets per </a:t>
            </a:r>
            <a:r>
              <a:rPr lang="en-US" altLang="ko-KR" b="1" i="1" kern="0" dirty="0">
                <a:solidFill>
                  <a:srgbClr val="23346C"/>
                </a:solidFill>
                <a:latin typeface="Helvetica" pitchFamily="34" charset="0"/>
                <a:ea typeface="Arial Unicode MS"/>
                <a:cs typeface="Helvetica" pitchFamily="34" charset="0"/>
              </a:rPr>
              <a:t>week, </a:t>
            </a:r>
            <a:r>
              <a:rPr lang="en-US" altLang="ko-KR" b="1" i="1" kern="0" dirty="0" smtClean="0">
                <a:solidFill>
                  <a:srgbClr val="23346C"/>
                </a:solidFill>
                <a:latin typeface="Helvetica" pitchFamily="34" charset="0"/>
                <a:ea typeface="Arial Unicode MS"/>
                <a:cs typeface="Helvetica" pitchFamily="34" charset="0"/>
              </a:rPr>
              <a:t>peaked </a:t>
            </a:r>
            <a:r>
              <a:rPr lang="en-US" altLang="ko-KR" b="1" i="1" kern="0" dirty="0">
                <a:solidFill>
                  <a:srgbClr val="23346C"/>
                </a:solidFill>
                <a:latin typeface="Helvetica" pitchFamily="34" charset="0"/>
                <a:ea typeface="Arial Unicode MS"/>
                <a:cs typeface="Helvetica" pitchFamily="34" charset="0"/>
              </a:rPr>
              <a:t>up to 30 </a:t>
            </a:r>
            <a:r>
              <a:rPr lang="en-US" altLang="ko-KR" b="1" i="1" kern="0" dirty="0" smtClean="0">
                <a:solidFill>
                  <a:srgbClr val="23346C"/>
                </a:solidFill>
                <a:latin typeface="Helvetica" pitchFamily="34" charset="0"/>
                <a:ea typeface="Arial Unicode MS"/>
                <a:cs typeface="Helvetica" pitchFamily="34" charset="0"/>
              </a:rPr>
              <a:t>Cryomagnets, working </a:t>
            </a:r>
            <a:r>
              <a:rPr lang="en-US" altLang="ko-KR" b="1" i="1" kern="0" dirty="0">
                <a:solidFill>
                  <a:srgbClr val="23346C"/>
                </a:solidFill>
                <a:latin typeface="Helvetica" pitchFamily="34" charset="0"/>
                <a:ea typeface="Arial Unicode MS"/>
                <a:cs typeface="Helvetica" pitchFamily="34" charset="0"/>
              </a:rPr>
              <a:t>24 hours a day , 7 days a </a:t>
            </a:r>
            <a:r>
              <a:rPr lang="en-US" altLang="ko-KR" b="1" i="1" kern="0" dirty="0" smtClean="0">
                <a:solidFill>
                  <a:srgbClr val="23346C"/>
                </a:solidFill>
                <a:latin typeface="Helvetica" pitchFamily="34" charset="0"/>
                <a:ea typeface="Arial Unicode MS"/>
                <a:cs typeface="Helvetica" pitchFamily="34" charset="0"/>
              </a:rPr>
              <a:t>week. </a:t>
            </a:r>
          </a:p>
        </p:txBody>
      </p:sp>
      <p:sp>
        <p:nvSpPr>
          <p:cNvPr id="2" name="Rectangle 1"/>
          <p:cNvSpPr/>
          <p:nvPr/>
        </p:nvSpPr>
        <p:spPr>
          <a:xfrm>
            <a:off x="1371600" y="391180"/>
            <a:ext cx="6096000" cy="523220"/>
          </a:xfrm>
          <a:prstGeom prst="rect">
            <a:avLst/>
          </a:prstGeom>
        </p:spPr>
        <p:txBody>
          <a:bodyPr wrap="square">
            <a:spAutoFit/>
          </a:bodyPr>
          <a:lstStyle/>
          <a:p>
            <a:pPr lvl="2" fontAlgn="base">
              <a:spcBef>
                <a:spcPct val="20000"/>
              </a:spcBef>
              <a:spcAft>
                <a:spcPct val="0"/>
              </a:spcAft>
            </a:pPr>
            <a:r>
              <a:rPr lang="en-US" sz="2800" b="1" i="1" kern="0" dirty="0">
                <a:solidFill>
                  <a:srgbClr val="7030A0"/>
                </a:solidFill>
                <a:latin typeface="Helvetica" pitchFamily="34" charset="0"/>
                <a:ea typeface="Arial Unicode MS"/>
                <a:cs typeface="Helvetica" pitchFamily="34" charset="0"/>
              </a:rPr>
              <a:t>Main Linac installation (RDR)</a:t>
            </a:r>
          </a:p>
        </p:txBody>
      </p:sp>
    </p:spTree>
    <p:extLst>
      <p:ext uri="{BB962C8B-B14F-4D97-AF65-F5344CB8AC3E}">
        <p14:creationId xmlns:p14="http://schemas.microsoft.com/office/powerpoint/2010/main" val="295168990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latin typeface="Calibri"/>
              </a:rPr>
              <a:pPr/>
              <a:t>32</a:t>
            </a:fld>
            <a:endParaRPr lang="en-US" dirty="0">
              <a:latin typeface="Calibri"/>
            </a:endParaRPr>
          </a:p>
        </p:txBody>
      </p:sp>
      <p:sp>
        <p:nvSpPr>
          <p:cNvPr id="4" name="Text Box 3"/>
          <p:cNvSpPr txBox="1">
            <a:spLocks noChangeArrowheads="1"/>
          </p:cNvSpPr>
          <p:nvPr/>
        </p:nvSpPr>
        <p:spPr bwMode="auto">
          <a:xfrm>
            <a:off x="304800" y="914400"/>
            <a:ext cx="8534400" cy="5447645"/>
          </a:xfrm>
          <a:prstGeom prst="rect">
            <a:avLst/>
          </a:prstGeom>
          <a:noFill/>
          <a:ln w="9525">
            <a:noFill/>
            <a:miter lim="800000"/>
            <a:headEnd/>
            <a:tailEnd/>
          </a:ln>
          <a:effectLst/>
        </p:spPr>
        <p:txBody>
          <a:bodyPr wrap="square">
            <a:spAutoFit/>
          </a:bodyPr>
          <a:lstStyle/>
          <a:p>
            <a:pPr defTabSz="914400">
              <a:defRPr/>
            </a:pPr>
            <a:r>
              <a:rPr kumimoji="0" lang="en-US" b="1" i="1" dirty="0" smtClean="0">
                <a:solidFill>
                  <a:srgbClr val="001F5F"/>
                </a:solidFill>
                <a:latin typeface="Helvetica" pitchFamily="34" charset="0"/>
                <a:cs typeface="Helvetica" pitchFamily="34" charset="0"/>
              </a:rPr>
              <a:t>The </a:t>
            </a:r>
            <a:r>
              <a:rPr kumimoji="0" lang="en-US" b="1" i="1" dirty="0">
                <a:solidFill>
                  <a:srgbClr val="001F5F"/>
                </a:solidFill>
                <a:latin typeface="Helvetica" pitchFamily="34" charset="0"/>
                <a:cs typeface="Helvetica" pitchFamily="34" charset="0"/>
              </a:rPr>
              <a:t>RDR WBS back-up documents were modified and adjusted to reflect the major changes in the TDR design impacting </a:t>
            </a:r>
            <a:r>
              <a:rPr kumimoji="0" lang="en-US" b="1" i="1" dirty="0" smtClean="0">
                <a:solidFill>
                  <a:srgbClr val="001F5F"/>
                </a:solidFill>
                <a:latin typeface="Helvetica" pitchFamily="34" charset="0"/>
                <a:cs typeface="Helvetica" pitchFamily="34" charset="0"/>
              </a:rPr>
              <a:t>installation. To achieve this goal, the following steps were taken;</a:t>
            </a:r>
            <a:endParaRPr kumimoji="0" lang="en-US" b="1" i="1" u="sng" kern="0" dirty="0">
              <a:solidFill>
                <a:srgbClr val="6600CC"/>
              </a:solidFill>
              <a:effectLst>
                <a:outerShdw blurRad="38100" dist="38100" dir="2700000" algn="tl">
                  <a:srgbClr val="C0C0C0"/>
                </a:outerShdw>
              </a:effectLst>
              <a:latin typeface="Helvetica" pitchFamily="34" charset="0"/>
              <a:ea typeface="Arial Unicode MS"/>
              <a:cs typeface="Helvetica" pitchFamily="34" charset="0"/>
            </a:endParaRPr>
          </a:p>
          <a:p>
            <a:pPr marL="342900" indent="-342900" defTabSz="914400">
              <a:buFont typeface="Arial" pitchFamily="34" charset="0"/>
              <a:buChar char="•"/>
              <a:defRPr/>
            </a:pPr>
            <a:r>
              <a:rPr kumimoji="0" lang="en-GB" b="1" i="1" kern="0" dirty="0" smtClean="0">
                <a:solidFill>
                  <a:srgbClr val="23346C"/>
                </a:solidFill>
                <a:latin typeface="Helvetica" pitchFamily="34" charset="0"/>
                <a:ea typeface="Arial Unicode MS"/>
                <a:cs typeface="Helvetica" pitchFamily="34" charset="0"/>
              </a:rPr>
              <a:t>At </a:t>
            </a:r>
            <a:r>
              <a:rPr kumimoji="0" lang="en-GB" b="1" i="1" kern="0" dirty="0">
                <a:solidFill>
                  <a:srgbClr val="23346C"/>
                </a:solidFill>
                <a:latin typeface="Helvetica" pitchFamily="34" charset="0"/>
                <a:ea typeface="Arial Unicode MS"/>
                <a:cs typeface="Helvetica" pitchFamily="34" charset="0"/>
              </a:rPr>
              <a:t>CERN CFS </a:t>
            </a:r>
            <a:r>
              <a:rPr kumimoji="0" lang="en-GB" b="1" i="1" kern="0" dirty="0" smtClean="0">
                <a:solidFill>
                  <a:srgbClr val="23346C"/>
                </a:solidFill>
                <a:latin typeface="Helvetica" pitchFamily="34" charset="0"/>
                <a:ea typeface="Arial Unicode MS"/>
                <a:cs typeface="Helvetica" pitchFamily="34" charset="0"/>
              </a:rPr>
              <a:t>workshop – March 2012</a:t>
            </a:r>
          </a:p>
          <a:p>
            <a:pPr marL="742950" lvl="1" indent="-285750" defTabSz="914400" fontAlgn="base">
              <a:lnSpc>
                <a:spcPct val="80000"/>
              </a:lnSpc>
              <a:spcBef>
                <a:spcPct val="20000"/>
              </a:spcBef>
              <a:spcAft>
                <a:spcPct val="0"/>
              </a:spcAft>
              <a:buFontTx/>
              <a:buChar char="–"/>
              <a:defRPr/>
            </a:pPr>
            <a:r>
              <a:rPr kumimoji="0" lang="en-US" sz="1600" b="1" i="1" kern="0" dirty="0" smtClean="0">
                <a:solidFill>
                  <a:srgbClr val="009999"/>
                </a:solidFill>
                <a:latin typeface="Helvetica" pitchFamily="34" charset="0"/>
                <a:ea typeface="Arial Unicode MS"/>
                <a:cs typeface="Helvetica" pitchFamily="34" charset="0"/>
              </a:rPr>
              <a:t>Reviewed scope and content of the RDR Installation </a:t>
            </a:r>
          </a:p>
          <a:p>
            <a:pPr marL="742950" lvl="1" indent="-285750" defTabSz="914400" fontAlgn="base">
              <a:lnSpc>
                <a:spcPct val="80000"/>
              </a:lnSpc>
              <a:spcBef>
                <a:spcPct val="20000"/>
              </a:spcBef>
              <a:spcAft>
                <a:spcPct val="0"/>
              </a:spcAft>
              <a:buFontTx/>
              <a:buChar char="–"/>
              <a:defRPr/>
            </a:pPr>
            <a:r>
              <a:rPr kumimoji="0" lang="en-US" sz="1600" b="1" i="1" kern="0" dirty="0" smtClean="0">
                <a:solidFill>
                  <a:srgbClr val="009999"/>
                </a:solidFill>
                <a:latin typeface="Helvetica" pitchFamily="34" charset="0"/>
                <a:ea typeface="Arial Unicode MS"/>
                <a:cs typeface="Helvetica" pitchFamily="34" charset="0"/>
              </a:rPr>
              <a:t>Learned </a:t>
            </a:r>
            <a:r>
              <a:rPr kumimoji="0" lang="en-US" sz="1600" b="1" i="1" kern="0" dirty="0">
                <a:solidFill>
                  <a:srgbClr val="009999"/>
                </a:solidFill>
                <a:latin typeface="Helvetica" pitchFamily="34" charset="0"/>
                <a:ea typeface="Arial Unicode MS"/>
                <a:cs typeface="Helvetica" pitchFamily="34" charset="0"/>
              </a:rPr>
              <a:t>about the </a:t>
            </a:r>
            <a:r>
              <a:rPr kumimoji="0" lang="en-US" sz="1600" b="1" i="1" kern="0" dirty="0" smtClean="0">
                <a:solidFill>
                  <a:srgbClr val="009999"/>
                </a:solidFill>
                <a:latin typeface="Helvetica" pitchFamily="34" charset="0"/>
                <a:ea typeface="Arial Unicode MS"/>
                <a:cs typeface="Helvetica" pitchFamily="34" charset="0"/>
              </a:rPr>
              <a:t>lessons-learned </a:t>
            </a:r>
            <a:r>
              <a:rPr kumimoji="0" lang="en-US" sz="1600" b="1" i="1" kern="0" dirty="0">
                <a:solidFill>
                  <a:srgbClr val="009999"/>
                </a:solidFill>
                <a:latin typeface="Helvetica" pitchFamily="34" charset="0"/>
                <a:ea typeface="Arial Unicode MS"/>
                <a:cs typeface="Helvetica" pitchFamily="34" charset="0"/>
              </a:rPr>
              <a:t>from LHC </a:t>
            </a:r>
            <a:r>
              <a:rPr kumimoji="0" lang="en-US" sz="1600" b="1" i="1" kern="0" dirty="0" smtClean="0">
                <a:solidFill>
                  <a:srgbClr val="009999"/>
                </a:solidFill>
                <a:latin typeface="Helvetica" pitchFamily="34" charset="0"/>
                <a:ea typeface="Arial Unicode MS"/>
                <a:cs typeface="Helvetica" pitchFamily="34" charset="0"/>
              </a:rPr>
              <a:t>installation</a:t>
            </a:r>
          </a:p>
          <a:p>
            <a:pPr marL="742950" lvl="1" indent="-285750" defTabSz="914400" fontAlgn="base">
              <a:lnSpc>
                <a:spcPct val="80000"/>
              </a:lnSpc>
              <a:spcBef>
                <a:spcPct val="20000"/>
              </a:spcBef>
              <a:spcAft>
                <a:spcPct val="0"/>
              </a:spcAft>
              <a:buFontTx/>
              <a:buChar char="–"/>
              <a:defRPr/>
            </a:pPr>
            <a:r>
              <a:rPr kumimoji="0" lang="en-US" sz="1600" b="1" i="1" kern="0" dirty="0" smtClean="0">
                <a:solidFill>
                  <a:srgbClr val="009999"/>
                </a:solidFill>
                <a:latin typeface="Helvetica" pitchFamily="34" charset="0"/>
                <a:ea typeface="Arial Unicode MS"/>
                <a:cs typeface="Helvetica" pitchFamily="34" charset="0"/>
              </a:rPr>
              <a:t>Identified </a:t>
            </a:r>
            <a:r>
              <a:rPr kumimoji="0" lang="en-US" sz="1600" b="1" i="1" kern="0" dirty="0">
                <a:solidFill>
                  <a:srgbClr val="009999"/>
                </a:solidFill>
                <a:latin typeface="Helvetica" pitchFamily="34" charset="0"/>
                <a:ea typeface="Arial Unicode MS"/>
                <a:cs typeface="Helvetica" pitchFamily="34" charset="0"/>
              </a:rPr>
              <a:t>some of the major changes since </a:t>
            </a:r>
            <a:r>
              <a:rPr kumimoji="0" lang="en-US" sz="1600" b="1" i="1" kern="0" dirty="0" smtClean="0">
                <a:solidFill>
                  <a:srgbClr val="009999"/>
                </a:solidFill>
                <a:latin typeface="Helvetica" pitchFamily="34" charset="0"/>
                <a:ea typeface="Arial Unicode MS"/>
                <a:cs typeface="Helvetica" pitchFamily="34" charset="0"/>
              </a:rPr>
              <a:t>RDR</a:t>
            </a:r>
            <a:endParaRPr kumimoji="0" lang="en-US" sz="1600" b="1" kern="0" dirty="0">
              <a:solidFill>
                <a:srgbClr val="99CC00"/>
              </a:solidFill>
              <a:latin typeface="Arial"/>
              <a:ea typeface="Arial Unicode MS"/>
              <a:cs typeface="Arial Unicode MS"/>
            </a:endParaRPr>
          </a:p>
          <a:p>
            <a:pPr marL="342900" indent="-342900" defTabSz="914400" fontAlgn="base">
              <a:lnSpc>
                <a:spcPct val="80000"/>
              </a:lnSpc>
              <a:spcBef>
                <a:spcPct val="20000"/>
              </a:spcBef>
              <a:spcAft>
                <a:spcPct val="0"/>
              </a:spcAft>
              <a:buFontTx/>
              <a:buChar char="•"/>
              <a:defRPr/>
            </a:pPr>
            <a:r>
              <a:rPr kumimoji="0" lang="en-GB" b="1" i="1" kern="0" dirty="0">
                <a:solidFill>
                  <a:srgbClr val="23346C"/>
                </a:solidFill>
                <a:latin typeface="Helvetica" pitchFamily="34" charset="0"/>
                <a:ea typeface="Arial Unicode MS"/>
                <a:cs typeface="Helvetica" pitchFamily="34" charset="0"/>
              </a:rPr>
              <a:t>At KILC12 workshop </a:t>
            </a:r>
            <a:r>
              <a:rPr kumimoji="0" lang="en-GB" b="1" i="1" kern="0" dirty="0" smtClean="0">
                <a:solidFill>
                  <a:srgbClr val="23346C"/>
                </a:solidFill>
                <a:latin typeface="Helvetica" pitchFamily="34" charset="0"/>
                <a:ea typeface="Arial Unicode MS"/>
                <a:cs typeface="Helvetica" pitchFamily="34" charset="0"/>
              </a:rPr>
              <a:t>– April 2012</a:t>
            </a:r>
            <a:endParaRPr kumimoji="0" lang="en-US" b="1" i="1" kern="0" dirty="0">
              <a:solidFill>
                <a:srgbClr val="23346C"/>
              </a:solidFill>
              <a:latin typeface="Helvetica" pitchFamily="34" charset="0"/>
              <a:ea typeface="Arial Unicode MS"/>
              <a:cs typeface="Helvetica" pitchFamily="34" charset="0"/>
            </a:endParaRPr>
          </a:p>
          <a:p>
            <a:pPr marL="742950" lvl="1" indent="-285750" defTabSz="914400" fontAlgn="base">
              <a:lnSpc>
                <a:spcPct val="80000"/>
              </a:lnSpc>
              <a:spcBef>
                <a:spcPct val="20000"/>
              </a:spcBef>
              <a:spcAft>
                <a:spcPct val="0"/>
              </a:spcAft>
              <a:buFontTx/>
              <a:buChar char="–"/>
              <a:defRPr/>
            </a:pPr>
            <a:r>
              <a:rPr kumimoji="0" lang="en-US" sz="1600" b="1" i="1" kern="0" dirty="0">
                <a:solidFill>
                  <a:srgbClr val="009999"/>
                </a:solidFill>
                <a:latin typeface="Helvetica" pitchFamily="34" charset="0"/>
                <a:ea typeface="Arial Unicode MS"/>
                <a:cs typeface="Helvetica" pitchFamily="34" charset="0"/>
              </a:rPr>
              <a:t>Met with technical system lead persons for the Main linac and damping ring and learned about the major changes impacting the installation work in these </a:t>
            </a:r>
            <a:r>
              <a:rPr kumimoji="0" lang="en-US" sz="1600" b="1" i="1" kern="0" dirty="0" smtClean="0">
                <a:solidFill>
                  <a:srgbClr val="009999"/>
                </a:solidFill>
                <a:latin typeface="Helvetica" pitchFamily="34" charset="0"/>
                <a:ea typeface="Arial Unicode MS"/>
                <a:cs typeface="Helvetica" pitchFamily="34" charset="0"/>
              </a:rPr>
              <a:t>areas and collected pertinent  information</a:t>
            </a:r>
            <a:endParaRPr kumimoji="0" lang="en-US" sz="1600" b="1" i="1" kern="0" dirty="0">
              <a:solidFill>
                <a:srgbClr val="009999"/>
              </a:solidFill>
              <a:latin typeface="Helvetica" pitchFamily="34" charset="0"/>
              <a:ea typeface="Arial Unicode MS"/>
              <a:cs typeface="Helvetica" pitchFamily="34" charset="0"/>
            </a:endParaRPr>
          </a:p>
          <a:p>
            <a:pPr marL="342900" indent="-342900" defTabSz="914400" fontAlgn="base">
              <a:lnSpc>
                <a:spcPct val="80000"/>
              </a:lnSpc>
              <a:spcBef>
                <a:spcPct val="20000"/>
              </a:spcBef>
              <a:spcAft>
                <a:spcPct val="0"/>
              </a:spcAft>
              <a:buFontTx/>
              <a:buChar char="•"/>
              <a:defRPr/>
            </a:pPr>
            <a:r>
              <a:rPr kumimoji="0" lang="en-GB" b="1" i="1" kern="0" dirty="0" smtClean="0">
                <a:solidFill>
                  <a:srgbClr val="23346C"/>
                </a:solidFill>
                <a:latin typeface="Helvetica" pitchFamily="34" charset="0"/>
                <a:ea typeface="Arial Unicode MS"/>
                <a:cs typeface="Helvetica" pitchFamily="34" charset="0"/>
              </a:rPr>
              <a:t>Since </a:t>
            </a:r>
            <a:r>
              <a:rPr kumimoji="0" lang="en-GB" b="1" i="1" kern="0" dirty="0">
                <a:solidFill>
                  <a:srgbClr val="23346C"/>
                </a:solidFill>
                <a:latin typeface="Helvetica" pitchFamily="34" charset="0"/>
                <a:ea typeface="Arial Unicode MS"/>
                <a:cs typeface="Helvetica" pitchFamily="34" charset="0"/>
              </a:rPr>
              <a:t>KILC12 workshop</a:t>
            </a:r>
            <a:r>
              <a:rPr kumimoji="0" lang="en-US" b="1" i="1" kern="0" dirty="0">
                <a:solidFill>
                  <a:srgbClr val="23346C"/>
                </a:solidFill>
                <a:latin typeface="Helvetica" pitchFamily="34" charset="0"/>
                <a:ea typeface="Arial Unicode MS"/>
                <a:cs typeface="Helvetica" pitchFamily="34" charset="0"/>
              </a:rPr>
              <a:t> </a:t>
            </a:r>
          </a:p>
          <a:p>
            <a:pPr marL="742950" lvl="1" indent="-285750" defTabSz="914400" fontAlgn="base">
              <a:lnSpc>
                <a:spcPct val="80000"/>
              </a:lnSpc>
              <a:spcBef>
                <a:spcPct val="20000"/>
              </a:spcBef>
              <a:spcAft>
                <a:spcPct val="0"/>
              </a:spcAft>
              <a:buFontTx/>
              <a:buChar char="–"/>
              <a:defRPr/>
            </a:pPr>
            <a:r>
              <a:rPr kumimoji="0" lang="en-US" sz="1600" b="1" i="1" kern="0" dirty="0">
                <a:solidFill>
                  <a:srgbClr val="009999"/>
                </a:solidFill>
                <a:latin typeface="Helvetica" pitchFamily="34" charset="0"/>
                <a:ea typeface="Arial Unicode MS"/>
                <a:cs typeface="Helvetica" pitchFamily="34" charset="0"/>
              </a:rPr>
              <a:t>Collected data impacting the changes to the </a:t>
            </a:r>
            <a:r>
              <a:rPr kumimoji="0" lang="en-US" sz="1600" b="1" i="1" kern="0" dirty="0" smtClean="0">
                <a:solidFill>
                  <a:srgbClr val="009999"/>
                </a:solidFill>
                <a:latin typeface="Helvetica" pitchFamily="34" charset="0"/>
                <a:ea typeface="Arial Unicode MS"/>
                <a:cs typeface="Helvetica" pitchFamily="34" charset="0"/>
              </a:rPr>
              <a:t>Installation</a:t>
            </a:r>
          </a:p>
          <a:p>
            <a:pPr marL="742950" lvl="1" indent="-285750" defTabSz="914400" fontAlgn="base">
              <a:lnSpc>
                <a:spcPct val="80000"/>
              </a:lnSpc>
              <a:spcBef>
                <a:spcPct val="20000"/>
              </a:spcBef>
              <a:spcAft>
                <a:spcPct val="0"/>
              </a:spcAft>
              <a:buFontTx/>
              <a:buChar char="–"/>
              <a:defRPr/>
            </a:pPr>
            <a:r>
              <a:rPr kumimoji="0" lang="en-US" sz="1600" b="1" i="1" kern="0" dirty="0">
                <a:solidFill>
                  <a:srgbClr val="009999"/>
                </a:solidFill>
                <a:latin typeface="Helvetica" pitchFamily="34" charset="0"/>
                <a:ea typeface="Arial Unicode MS"/>
                <a:cs typeface="Helvetica" pitchFamily="34" charset="0"/>
              </a:rPr>
              <a:t>Adjusted the benchmarked </a:t>
            </a:r>
            <a:r>
              <a:rPr kumimoji="0" lang="en-US" sz="1600" b="1" i="1" kern="0" dirty="0" smtClean="0">
                <a:solidFill>
                  <a:srgbClr val="009999"/>
                </a:solidFill>
                <a:latin typeface="Helvetica" pitchFamily="34" charset="0"/>
                <a:ea typeface="Arial Unicode MS"/>
                <a:cs typeface="Helvetica" pitchFamily="34" charset="0"/>
              </a:rPr>
              <a:t>cryomodule </a:t>
            </a:r>
            <a:r>
              <a:rPr kumimoji="0" lang="en-US" sz="1600" b="1" i="1" kern="0" dirty="0">
                <a:solidFill>
                  <a:srgbClr val="009999"/>
                </a:solidFill>
                <a:latin typeface="Helvetica" pitchFamily="34" charset="0"/>
                <a:ea typeface="Arial Unicode MS"/>
                <a:cs typeface="Helvetica" pitchFamily="34" charset="0"/>
              </a:rPr>
              <a:t>installation model</a:t>
            </a:r>
          </a:p>
          <a:p>
            <a:pPr marL="1200150" lvl="2" indent="-285750" defTabSz="914400" fontAlgn="base">
              <a:lnSpc>
                <a:spcPct val="80000"/>
              </a:lnSpc>
              <a:spcBef>
                <a:spcPct val="20000"/>
              </a:spcBef>
              <a:spcAft>
                <a:spcPct val="0"/>
              </a:spcAft>
              <a:buFont typeface="Wingdings" pitchFamily="2" charset="2"/>
              <a:buChar char="§"/>
              <a:defRPr/>
            </a:pPr>
            <a:r>
              <a:rPr kumimoji="0" lang="en-US" sz="1600" kern="0" dirty="0">
                <a:solidFill>
                  <a:srgbClr val="000000"/>
                </a:solidFill>
                <a:latin typeface="Arial"/>
                <a:ea typeface="Arial Unicode MS"/>
                <a:cs typeface="Arial Unicode MS"/>
              </a:rPr>
              <a:t>Scaled the rest of the Main Linac </a:t>
            </a:r>
            <a:r>
              <a:rPr kumimoji="0" lang="en-US" sz="1600" kern="0" dirty="0" smtClean="0">
                <a:solidFill>
                  <a:srgbClr val="000000"/>
                </a:solidFill>
                <a:latin typeface="Arial"/>
                <a:ea typeface="Arial Unicode MS"/>
                <a:cs typeface="Arial Unicode MS"/>
              </a:rPr>
              <a:t>accordingly</a:t>
            </a:r>
            <a:endParaRPr kumimoji="0" lang="en-US" sz="1600" b="1" i="1" kern="0" dirty="0">
              <a:solidFill>
                <a:srgbClr val="009999"/>
              </a:solidFill>
              <a:latin typeface="Helvetica" pitchFamily="34" charset="0"/>
              <a:ea typeface="Arial Unicode MS"/>
              <a:cs typeface="Helvetica" pitchFamily="34" charset="0"/>
            </a:endParaRPr>
          </a:p>
          <a:p>
            <a:pPr marL="742950" lvl="1" indent="-285750" defTabSz="914400" fontAlgn="base">
              <a:lnSpc>
                <a:spcPct val="80000"/>
              </a:lnSpc>
              <a:spcBef>
                <a:spcPct val="20000"/>
              </a:spcBef>
              <a:spcAft>
                <a:spcPct val="0"/>
              </a:spcAft>
              <a:buFontTx/>
              <a:buChar char="–"/>
              <a:defRPr/>
            </a:pPr>
            <a:r>
              <a:rPr kumimoji="0" lang="en-US" sz="1600" b="1" i="1" kern="0" dirty="0" smtClean="0">
                <a:solidFill>
                  <a:srgbClr val="009999"/>
                </a:solidFill>
                <a:latin typeface="Helvetica" pitchFamily="34" charset="0"/>
                <a:ea typeface="Arial Unicode MS"/>
                <a:cs typeface="Helvetica" pitchFamily="34" charset="0"/>
              </a:rPr>
              <a:t>Other Areas - Incorporated </a:t>
            </a:r>
            <a:r>
              <a:rPr kumimoji="0" lang="en-US" sz="1600" b="1" i="1" kern="0" dirty="0">
                <a:solidFill>
                  <a:srgbClr val="009999"/>
                </a:solidFill>
                <a:latin typeface="Helvetica" pitchFamily="34" charset="0"/>
                <a:ea typeface="Arial Unicode MS"/>
                <a:cs typeface="Helvetica" pitchFamily="34" charset="0"/>
              </a:rPr>
              <a:t>the changes and adjusted the RDR installation labor </a:t>
            </a:r>
            <a:r>
              <a:rPr kumimoji="0" lang="en-US" sz="1600" b="1" i="1" kern="0" dirty="0" smtClean="0">
                <a:solidFill>
                  <a:srgbClr val="009999"/>
                </a:solidFill>
                <a:latin typeface="Helvetica" pitchFamily="34" charset="0"/>
                <a:ea typeface="Arial Unicode MS"/>
                <a:cs typeface="Helvetica" pitchFamily="34" charset="0"/>
              </a:rPr>
              <a:t>to </a:t>
            </a:r>
            <a:r>
              <a:rPr kumimoji="0" lang="en-US" sz="1600" b="1" i="1" kern="0" dirty="0">
                <a:solidFill>
                  <a:srgbClr val="009999"/>
                </a:solidFill>
                <a:latin typeface="Helvetica" pitchFamily="34" charset="0"/>
                <a:ea typeface="Arial Unicode MS"/>
                <a:cs typeface="Helvetica" pitchFamily="34" charset="0"/>
              </a:rPr>
              <a:t>reflect the </a:t>
            </a:r>
            <a:r>
              <a:rPr kumimoji="0" lang="en-US" sz="1600" b="1" i="1" kern="0" dirty="0" smtClean="0">
                <a:solidFill>
                  <a:srgbClr val="009999"/>
                </a:solidFill>
                <a:latin typeface="Helvetica" pitchFamily="34" charset="0"/>
                <a:ea typeface="Arial Unicode MS"/>
                <a:cs typeface="Helvetica" pitchFamily="34" charset="0"/>
              </a:rPr>
              <a:t>changes</a:t>
            </a:r>
          </a:p>
          <a:p>
            <a:pPr marL="1200150" lvl="2" indent="-285750" defTabSz="914400" fontAlgn="base">
              <a:lnSpc>
                <a:spcPct val="80000"/>
              </a:lnSpc>
              <a:spcBef>
                <a:spcPct val="20000"/>
              </a:spcBef>
              <a:spcAft>
                <a:spcPct val="0"/>
              </a:spcAft>
              <a:buFont typeface="Wingdings" pitchFamily="2" charset="2"/>
              <a:buChar char="§"/>
              <a:defRPr/>
            </a:pPr>
            <a:r>
              <a:rPr kumimoji="0" lang="en-US" sz="1600" dirty="0">
                <a:solidFill>
                  <a:prstClr val="black"/>
                </a:solidFill>
                <a:latin typeface="Helvetica" pitchFamily="34" charset="0"/>
                <a:cs typeface="Helvetica" pitchFamily="34" charset="0"/>
              </a:rPr>
              <a:t>Scaled based on number of magnets</a:t>
            </a:r>
            <a:endParaRPr kumimoji="0" lang="en-US" sz="1600" b="1" i="1" kern="0" dirty="0">
              <a:solidFill>
                <a:srgbClr val="009999"/>
              </a:solidFill>
              <a:latin typeface="Helvetica" pitchFamily="34" charset="0"/>
              <a:ea typeface="Arial Unicode MS"/>
              <a:cs typeface="Helvetica" pitchFamily="34" charset="0"/>
            </a:endParaRPr>
          </a:p>
          <a:p>
            <a:pPr marL="742950" lvl="1" indent="-285750" defTabSz="914400" fontAlgn="base">
              <a:lnSpc>
                <a:spcPct val="80000"/>
              </a:lnSpc>
              <a:spcBef>
                <a:spcPct val="20000"/>
              </a:spcBef>
              <a:spcAft>
                <a:spcPct val="0"/>
              </a:spcAft>
              <a:buFontTx/>
              <a:buChar char="–"/>
              <a:defRPr/>
            </a:pPr>
            <a:r>
              <a:rPr kumimoji="0" lang="en-US" sz="1600" b="1" i="1" kern="0" dirty="0" smtClean="0">
                <a:solidFill>
                  <a:srgbClr val="009999"/>
                </a:solidFill>
                <a:latin typeface="Helvetica" pitchFamily="34" charset="0"/>
                <a:ea typeface="Arial Unicode MS"/>
                <a:cs typeface="Helvetica" pitchFamily="34" charset="0"/>
              </a:rPr>
              <a:t>Prepared cost </a:t>
            </a:r>
            <a:r>
              <a:rPr kumimoji="0" lang="en-US" sz="1600" b="1" i="1" kern="0" dirty="0">
                <a:solidFill>
                  <a:srgbClr val="009999"/>
                </a:solidFill>
                <a:latin typeface="Helvetica" pitchFamily="34" charset="0"/>
                <a:ea typeface="Arial Unicode MS"/>
                <a:cs typeface="Helvetica" pitchFamily="34" charset="0"/>
              </a:rPr>
              <a:t>estimated  </a:t>
            </a:r>
            <a:r>
              <a:rPr kumimoji="0" lang="en-US" sz="1600" b="1" i="1" kern="0" dirty="0" smtClean="0">
                <a:solidFill>
                  <a:srgbClr val="009999"/>
                </a:solidFill>
                <a:latin typeface="Helvetica" pitchFamily="34" charset="0"/>
                <a:ea typeface="Arial Unicode MS"/>
                <a:cs typeface="Helvetica" pitchFamily="34" charset="0"/>
              </a:rPr>
              <a:t>for special </a:t>
            </a:r>
            <a:r>
              <a:rPr kumimoji="0" lang="en-US" sz="1600" b="1" i="1" kern="0" dirty="0">
                <a:solidFill>
                  <a:srgbClr val="009999"/>
                </a:solidFill>
                <a:latin typeface="Helvetica" pitchFamily="34" charset="0"/>
                <a:ea typeface="Arial Unicode MS"/>
                <a:cs typeface="Helvetica" pitchFamily="34" charset="0"/>
              </a:rPr>
              <a:t>mobile equipment for </a:t>
            </a:r>
            <a:r>
              <a:rPr kumimoji="0" lang="en-US" sz="1600" b="1" i="1" kern="0" dirty="0" smtClean="0">
                <a:solidFill>
                  <a:srgbClr val="009999"/>
                </a:solidFill>
                <a:latin typeface="Helvetica" pitchFamily="34" charset="0"/>
                <a:ea typeface="Arial Unicode MS"/>
                <a:cs typeface="Helvetica" pitchFamily="34" charset="0"/>
              </a:rPr>
              <a:t>in tunnel installation</a:t>
            </a:r>
          </a:p>
          <a:p>
            <a:pPr marL="742950" lvl="1" indent="-285750" defTabSz="914400" fontAlgn="base">
              <a:lnSpc>
                <a:spcPct val="80000"/>
              </a:lnSpc>
              <a:spcBef>
                <a:spcPct val="20000"/>
              </a:spcBef>
              <a:spcAft>
                <a:spcPct val="0"/>
              </a:spcAft>
              <a:buFontTx/>
              <a:buChar char="–"/>
              <a:defRPr/>
            </a:pPr>
            <a:r>
              <a:rPr kumimoji="0" lang="en-US" sz="1600" b="1" i="1" kern="0" dirty="0" smtClean="0">
                <a:solidFill>
                  <a:srgbClr val="009999"/>
                </a:solidFill>
                <a:latin typeface="Helvetica" pitchFamily="34" charset="0"/>
                <a:ea typeface="Arial Unicode MS"/>
                <a:cs typeface="Helvetica" pitchFamily="34" charset="0"/>
              </a:rPr>
              <a:t>Prepared the </a:t>
            </a:r>
            <a:r>
              <a:rPr kumimoji="0" lang="en-US" sz="1600" b="1" i="1" kern="0" dirty="0">
                <a:solidFill>
                  <a:srgbClr val="009999"/>
                </a:solidFill>
                <a:latin typeface="Helvetica" pitchFamily="34" charset="0"/>
                <a:ea typeface="Arial Unicode MS"/>
                <a:cs typeface="Helvetica" pitchFamily="34" charset="0"/>
              </a:rPr>
              <a:t>TDR Installation Estimates with the supporting </a:t>
            </a:r>
            <a:r>
              <a:rPr kumimoji="0" lang="en-US" sz="1600" b="1" i="1" kern="0" dirty="0" smtClean="0">
                <a:solidFill>
                  <a:srgbClr val="009999"/>
                </a:solidFill>
                <a:latin typeface="Helvetica" pitchFamily="34" charset="0"/>
                <a:ea typeface="Arial Unicode MS"/>
                <a:cs typeface="Helvetica" pitchFamily="34" charset="0"/>
              </a:rPr>
              <a:t>back-up documents</a:t>
            </a:r>
            <a:endParaRPr kumimoji="0" lang="en-US" sz="1600" b="1" i="1" kern="0" dirty="0">
              <a:solidFill>
                <a:srgbClr val="009999"/>
              </a:solidFill>
              <a:latin typeface="Helvetica" pitchFamily="34" charset="0"/>
              <a:ea typeface="Arial Unicode MS"/>
              <a:cs typeface="Helvetica" pitchFamily="34" charset="0"/>
            </a:endParaRPr>
          </a:p>
        </p:txBody>
      </p:sp>
      <p:sp>
        <p:nvSpPr>
          <p:cNvPr id="2" name="Rectangle 1"/>
          <p:cNvSpPr/>
          <p:nvPr/>
        </p:nvSpPr>
        <p:spPr>
          <a:xfrm>
            <a:off x="2286000" y="391180"/>
            <a:ext cx="4267200" cy="523220"/>
          </a:xfrm>
          <a:prstGeom prst="rect">
            <a:avLst/>
          </a:prstGeom>
        </p:spPr>
        <p:txBody>
          <a:bodyPr wrap="square">
            <a:spAutoFit/>
          </a:bodyPr>
          <a:lstStyle/>
          <a:p>
            <a:pPr defTabSz="914400">
              <a:defRPr/>
            </a:pPr>
            <a:r>
              <a:rPr kumimoji="0" lang="en-US" sz="2800" b="1" i="1" dirty="0">
                <a:solidFill>
                  <a:srgbClr val="6600CC"/>
                </a:solidFill>
                <a:latin typeface="Helvetica" pitchFamily="34" charset="0"/>
              </a:rPr>
              <a:t>Modifications for TDR</a:t>
            </a:r>
          </a:p>
        </p:txBody>
      </p:sp>
    </p:spTree>
    <p:extLst>
      <p:ext uri="{BB962C8B-B14F-4D97-AF65-F5344CB8AC3E}">
        <p14:creationId xmlns:p14="http://schemas.microsoft.com/office/powerpoint/2010/main" val="216192880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latin typeface="Calibri"/>
              </a:rPr>
              <a:pPr/>
              <a:t>33</a:t>
            </a:fld>
            <a:endParaRPr lang="en-US" dirty="0">
              <a:latin typeface="Calibri"/>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648200" y="3130391"/>
            <a:ext cx="4055745" cy="3041809"/>
          </a:xfrm>
          <a:prstGeom prst="rect">
            <a:avLst/>
          </a:prstGeom>
          <a:ln>
            <a:noFill/>
          </a:ln>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a:spLocks noChangeArrowheads="1"/>
          </p:cNvSpPr>
          <p:nvPr/>
        </p:nvSpPr>
        <p:spPr bwMode="auto">
          <a:xfrm>
            <a:off x="152398" y="914400"/>
            <a:ext cx="8839202"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defTabSz="914400">
              <a:buFont typeface="Arial" pitchFamily="34" charset="0"/>
              <a:buChar char="•"/>
            </a:pPr>
            <a:r>
              <a:rPr kumimoji="0" lang="en-US" b="1" i="1" kern="0" dirty="0" smtClean="0">
                <a:solidFill>
                  <a:srgbClr val="002060"/>
                </a:solidFill>
                <a:latin typeface="Helvetica" pitchFamily="34" charset="0"/>
                <a:ea typeface="Arial Unicode MS"/>
                <a:cs typeface="Helvetica" pitchFamily="34" charset="0"/>
              </a:rPr>
              <a:t>From installation stand point, the TDR ML tunnel arrangement in the mountainous site is similar to the one in the RDR. One has two separate spaces in one large tunnel and the other has two separate tunnels.</a:t>
            </a:r>
          </a:p>
          <a:p>
            <a:pPr marL="285750" indent="-285750" defTabSz="914400">
              <a:buFont typeface="Arial" pitchFamily="34" charset="0"/>
              <a:buChar char="•"/>
            </a:pPr>
            <a:r>
              <a:rPr kumimoji="0" lang="en-US" b="1" i="1" kern="0" dirty="0" smtClean="0">
                <a:solidFill>
                  <a:srgbClr val="002060"/>
                </a:solidFill>
                <a:latin typeface="Helvetica" pitchFamily="34" charset="0"/>
                <a:ea typeface="Arial Unicode MS"/>
                <a:cs typeface="Helvetica" pitchFamily="34" charset="0"/>
              </a:rPr>
              <a:t>TDR provides for low power installation of HLRF </a:t>
            </a:r>
            <a:endParaRPr kumimoji="0" lang="en-US" b="1" i="1" kern="0" dirty="0">
              <a:solidFill>
                <a:srgbClr val="002060"/>
              </a:solidFill>
              <a:latin typeface="Helvetica" pitchFamily="34" charset="0"/>
              <a:ea typeface="Arial Unicode MS"/>
              <a:cs typeface="Helvetica" pitchFamily="34" charset="0"/>
            </a:endParaRPr>
          </a:p>
          <a:p>
            <a:pPr marL="1200150" lvl="2" indent="-285750" defTabSz="914400" eaLnBrk="0" fontAlgn="ctr" hangingPunct="0">
              <a:spcBef>
                <a:spcPct val="0"/>
              </a:spcBef>
              <a:spcAft>
                <a:spcPct val="0"/>
              </a:spcAft>
              <a:buFontTx/>
              <a:buChar char="–"/>
            </a:pPr>
            <a:r>
              <a:rPr kumimoji="0" lang="en-US" sz="1600" b="1" i="1" kern="0" dirty="0">
                <a:solidFill>
                  <a:srgbClr val="009999"/>
                </a:solidFill>
                <a:latin typeface="Helvetica" pitchFamily="34" charset="0"/>
                <a:ea typeface="Arial Unicode MS"/>
                <a:cs typeface="Helvetica" pitchFamily="34" charset="0"/>
              </a:rPr>
              <a:t>One klystron powers </a:t>
            </a:r>
            <a:r>
              <a:rPr kumimoji="0" lang="en-US" sz="1600" b="1" i="1" kern="0" dirty="0" smtClean="0">
                <a:solidFill>
                  <a:srgbClr val="009999"/>
                </a:solidFill>
                <a:latin typeface="Helvetica" pitchFamily="34" charset="0"/>
                <a:ea typeface="Arial Unicode MS"/>
                <a:cs typeface="Helvetica" pitchFamily="34" charset="0"/>
              </a:rPr>
              <a:t>4.5 cryomodules instead of 3 in RDR</a:t>
            </a:r>
          </a:p>
          <a:p>
            <a:pPr marL="1200150" lvl="2" indent="-285750" defTabSz="914400" eaLnBrk="0" fontAlgn="ctr" hangingPunct="0">
              <a:spcBef>
                <a:spcPct val="0"/>
              </a:spcBef>
              <a:spcAft>
                <a:spcPct val="0"/>
              </a:spcAft>
              <a:buFontTx/>
              <a:buChar char="–"/>
            </a:pPr>
            <a:r>
              <a:rPr kumimoji="0" lang="en-US" sz="1600" b="1" i="1" kern="0" dirty="0" smtClean="0">
                <a:solidFill>
                  <a:srgbClr val="009999"/>
                </a:solidFill>
                <a:latin typeface="Helvetica" pitchFamily="34" charset="0"/>
                <a:ea typeface="Arial Unicode MS"/>
                <a:cs typeface="Helvetica" pitchFamily="34" charset="0"/>
              </a:rPr>
              <a:t>378 Klystron unit total instead of 556 in RDR</a:t>
            </a:r>
            <a:endParaRPr kumimoji="0" lang="en-US" sz="1600" b="1" i="1" dirty="0" smtClean="0">
              <a:solidFill>
                <a:srgbClr val="002060"/>
              </a:solidFill>
              <a:latin typeface="Helvetica" pitchFamily="34" charset="0"/>
              <a:cs typeface="Helvetica" pitchFamily="34" charset="0"/>
            </a:endParaRPr>
          </a:p>
          <a:p>
            <a:pPr marL="285750" indent="-285750" defTabSz="914400" eaLnBrk="0" fontAlgn="ctr" hangingPunct="0">
              <a:buFont typeface="Arial" pitchFamily="34" charset="0"/>
              <a:buChar char="•"/>
            </a:pPr>
            <a:r>
              <a:rPr kumimoji="0" lang="en-US" b="1" i="1" dirty="0" smtClean="0">
                <a:solidFill>
                  <a:srgbClr val="002060"/>
                </a:solidFill>
                <a:latin typeface="Helvetica" pitchFamily="34" charset="0"/>
                <a:cs typeface="Helvetica" pitchFamily="34" charset="0"/>
              </a:rPr>
              <a:t>Marx modulator used instead of the Bouncer modulator</a:t>
            </a:r>
          </a:p>
          <a:p>
            <a:pPr marL="1200150" lvl="2" indent="-285750" defTabSz="914400" eaLnBrk="0" fontAlgn="ctr" hangingPunct="0">
              <a:spcBef>
                <a:spcPct val="0"/>
              </a:spcBef>
              <a:spcAft>
                <a:spcPct val="0"/>
              </a:spcAft>
              <a:buFontTx/>
              <a:buChar char="–"/>
            </a:pPr>
            <a:r>
              <a:rPr kumimoji="0" lang="en-US" sz="1600" b="1" i="1" kern="0" dirty="0" smtClean="0">
                <a:solidFill>
                  <a:srgbClr val="009999"/>
                </a:solidFill>
                <a:latin typeface="Helvetica" pitchFamily="34" charset="0"/>
                <a:ea typeface="Arial Unicode MS"/>
                <a:cs typeface="Helvetica" pitchFamily="34" charset="0"/>
              </a:rPr>
              <a:t>Marx modulator does not contain oil and does not require pulse transformer</a:t>
            </a:r>
          </a:p>
        </p:txBody>
      </p:sp>
      <p:pic>
        <p:nvPicPr>
          <p:cNvPr id="8" name="Picture 7" descr="asia-equipment-layou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367" y="3048001"/>
            <a:ext cx="4355633" cy="2833088"/>
          </a:xfrm>
          <a:prstGeom prst="rect">
            <a:avLst/>
          </a:prstGeom>
          <a:solidFill>
            <a:srgbClr val="FFFFFF"/>
          </a:solidFill>
        </p:spPr>
      </p:pic>
      <p:sp>
        <p:nvSpPr>
          <p:cNvPr id="2" name="Rectangle 1"/>
          <p:cNvSpPr/>
          <p:nvPr/>
        </p:nvSpPr>
        <p:spPr>
          <a:xfrm>
            <a:off x="433357" y="5879068"/>
            <a:ext cx="3595856" cy="369332"/>
          </a:xfrm>
          <a:prstGeom prst="rect">
            <a:avLst/>
          </a:prstGeom>
        </p:spPr>
        <p:txBody>
          <a:bodyPr wrap="none">
            <a:spAutoFit/>
          </a:bodyPr>
          <a:lstStyle/>
          <a:p>
            <a:pPr defTabSz="914400"/>
            <a:r>
              <a:rPr kumimoji="0" lang="en-US" b="1" i="1" u="sng" kern="0" dirty="0" smtClean="0">
                <a:solidFill>
                  <a:srgbClr val="23346C"/>
                </a:solidFill>
                <a:latin typeface="Helvetica" pitchFamily="34" charset="0"/>
                <a:ea typeface="Arial Unicode MS"/>
                <a:cs typeface="Helvetica" pitchFamily="34" charset="0"/>
              </a:rPr>
              <a:t>TDR Main </a:t>
            </a:r>
            <a:r>
              <a:rPr kumimoji="0" lang="en-US" b="1" i="1" u="sng" kern="0" dirty="0">
                <a:solidFill>
                  <a:srgbClr val="23346C"/>
                </a:solidFill>
                <a:latin typeface="Helvetica" pitchFamily="34" charset="0"/>
                <a:ea typeface="Arial Unicode MS"/>
                <a:cs typeface="Helvetica" pitchFamily="34" charset="0"/>
              </a:rPr>
              <a:t>Linac Cross Section </a:t>
            </a:r>
            <a:endParaRPr kumimoji="0" lang="en-US" dirty="0">
              <a:solidFill>
                <a:prstClr val="black"/>
              </a:solidFill>
              <a:latin typeface="Calibri"/>
            </a:endParaRPr>
          </a:p>
        </p:txBody>
      </p:sp>
      <p:sp>
        <p:nvSpPr>
          <p:cNvPr id="11" name="Rectangle 10"/>
          <p:cNvSpPr/>
          <p:nvPr/>
        </p:nvSpPr>
        <p:spPr>
          <a:xfrm>
            <a:off x="1371600" y="391180"/>
            <a:ext cx="6934200" cy="461665"/>
          </a:xfrm>
          <a:prstGeom prst="rect">
            <a:avLst/>
          </a:prstGeom>
        </p:spPr>
        <p:txBody>
          <a:bodyPr wrap="square">
            <a:spAutoFit/>
          </a:bodyPr>
          <a:lstStyle/>
          <a:p>
            <a:pPr defTabSz="914400">
              <a:defRPr/>
            </a:pPr>
            <a:r>
              <a:rPr kumimoji="0" lang="en-US" sz="2400" b="1" i="1" dirty="0">
                <a:solidFill>
                  <a:srgbClr val="7030A0"/>
                </a:solidFill>
                <a:latin typeface="Helvetica" pitchFamily="34" charset="0"/>
              </a:rPr>
              <a:t>Modifications for </a:t>
            </a:r>
            <a:r>
              <a:rPr kumimoji="0" lang="en-US" sz="2400" b="1" i="1" dirty="0" smtClean="0">
                <a:solidFill>
                  <a:srgbClr val="7030A0"/>
                </a:solidFill>
                <a:latin typeface="Helvetica" pitchFamily="34" charset="0"/>
              </a:rPr>
              <a:t>TDR – ML  mountainous  site</a:t>
            </a:r>
            <a:endParaRPr kumimoji="0" lang="en-US" sz="2400" b="1" i="1" dirty="0">
              <a:solidFill>
                <a:srgbClr val="7030A0"/>
              </a:solidFill>
              <a:latin typeface="Helvetica" pitchFamily="34" charset="0"/>
            </a:endParaRPr>
          </a:p>
        </p:txBody>
      </p:sp>
    </p:spTree>
    <p:extLst>
      <p:ext uri="{BB962C8B-B14F-4D97-AF65-F5344CB8AC3E}">
        <p14:creationId xmlns:p14="http://schemas.microsoft.com/office/powerpoint/2010/main" val="395667324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latin typeface="Calibri"/>
              </a:rPr>
              <a:pPr/>
              <a:t>34</a:t>
            </a:fld>
            <a:endParaRPr lang="en-US" dirty="0">
              <a:latin typeface="Calibri"/>
            </a:endParaRPr>
          </a:p>
        </p:txBody>
      </p:sp>
      <p:graphicFrame>
        <p:nvGraphicFramePr>
          <p:cNvPr id="6" name="Group 3"/>
          <p:cNvGraphicFramePr>
            <a:graphicFrameLocks noGrp="1"/>
          </p:cNvGraphicFramePr>
          <p:nvPr>
            <p:extLst>
              <p:ext uri="{D42A27DB-BD31-4B8C-83A1-F6EECF244321}">
                <p14:modId xmlns:p14="http://schemas.microsoft.com/office/powerpoint/2010/main" val="3240332011"/>
              </p:ext>
            </p:extLst>
          </p:nvPr>
        </p:nvGraphicFramePr>
        <p:xfrm>
          <a:off x="457200" y="1465260"/>
          <a:ext cx="8288337" cy="3106740"/>
        </p:xfrm>
        <a:graphic>
          <a:graphicData uri="http://schemas.openxmlformats.org/drawingml/2006/table">
            <a:tbl>
              <a:tblPr/>
              <a:tblGrid>
                <a:gridCol w="380985"/>
                <a:gridCol w="3412994"/>
                <a:gridCol w="849281"/>
                <a:gridCol w="571478"/>
                <a:gridCol w="494011"/>
                <a:gridCol w="2579588"/>
              </a:tblGrid>
              <a:tr h="3352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endParaRPr>
                    </a:p>
                  </a:txBody>
                  <a:tcPr marL="91437" marR="91437" marT="45711" marB="45711" anchor="ctr"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Subsystem installation underground </a:t>
                      </a:r>
                      <a:endPar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endParaRPr>
                    </a:p>
                  </a:txBody>
                  <a:tcPr marL="91437" marR="91437" marT="45711" marB="45711" anchor="ctr"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Location</a:t>
                      </a:r>
                      <a:endPar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Units</a:t>
                      </a:r>
                      <a:endPar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a:t>
                      </a:r>
                      <a:endParaRPr kumimoji="0" lang="en-US" sz="16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A</a:t>
                      </a:r>
                      <a:r>
                        <a:rPr kumimoji="0" lang="en-US" sz="16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ssumptions</a:t>
                      </a:r>
                      <a:endParaRPr kumimoji="0" lang="en-US" sz="16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b"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r h="31426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1</a:t>
                      </a:r>
                      <a:endPar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Cryomodules</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BLS*</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1701</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25</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Optimized for installation</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1426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2</a:t>
                      </a:r>
                      <a:endPar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RF Power distribution system</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BLS</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1701</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25</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One unit per Cryo Module</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78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3</a:t>
                      </a:r>
                      <a:endPar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Beam Lines: Magnets, supports, pipes etc.</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BLS</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10</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Optimized for installation</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78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4</a:t>
                      </a:r>
                      <a:endPar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Marx Modulator</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   STS**</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378</a:t>
                      </a: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8</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Container  versions</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78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5</a:t>
                      </a:r>
                      <a:endPar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Electronic racks and local control cable</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rPr>
                        <a:t>STS</a:t>
                      </a: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378</a:t>
                      </a: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10</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Ready to go assembly</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78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6</a:t>
                      </a:r>
                      <a:endPar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Klystron include shielding</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STS</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378</a:t>
                      </a: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7</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Klystron on wheels</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78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7</a:t>
                      </a:r>
                      <a:endPar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AC Power station &amp; distribution</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STS</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378</a:t>
                      </a: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7</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Container  version</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78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rPr>
                        <a:t>8</a:t>
                      </a: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Miscellaneous  </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8</a:t>
                      </a: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From different  sub systems </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142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23346C"/>
                        </a:solidFill>
                        <a:effectLst/>
                        <a:latin typeface="Arial"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Installation underground</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Times New Roman" pitchFamily="18" charset="0"/>
                        </a:rPr>
                        <a:t>100</a:t>
                      </a:r>
                      <a:endParaRPr kumimoji="0" lang="en-US" sz="1400" b="1"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23346C"/>
                        </a:solidFill>
                        <a:effectLst/>
                        <a:latin typeface="Times New Roman" pitchFamily="18" charset="0"/>
                        <a:ea typeface="Arial Unicode MS" pitchFamily="34" charset="-128"/>
                        <a:cs typeface="Arial Unicode MS" pitchFamily="34" charset="-128"/>
                      </a:endParaRPr>
                    </a:p>
                  </a:txBody>
                  <a:tcPr marL="91437" marR="91437" marT="45711" marB="4571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Rectangle 1"/>
          <p:cNvSpPr/>
          <p:nvPr/>
        </p:nvSpPr>
        <p:spPr>
          <a:xfrm>
            <a:off x="457200" y="4971871"/>
            <a:ext cx="7543800" cy="1200329"/>
          </a:xfrm>
          <a:prstGeom prst="rect">
            <a:avLst/>
          </a:prstGeom>
        </p:spPr>
        <p:txBody>
          <a:bodyPr wrap="square">
            <a:spAutoFit/>
          </a:bodyPr>
          <a:lstStyle/>
          <a:p>
            <a:pPr defTabSz="914400" fontAlgn="ctr"/>
            <a:r>
              <a:rPr kumimoji="0" lang="en-US" b="1" dirty="0">
                <a:solidFill>
                  <a:srgbClr val="23346C"/>
                </a:solidFill>
                <a:latin typeface="Times New Roman" pitchFamily="18" charset="0"/>
              </a:rPr>
              <a:t>It take staff of (90) (100/25)=360 about three (3) years to install all ILC ML</a:t>
            </a:r>
          </a:p>
          <a:p>
            <a:pPr defTabSz="914400" fontAlgn="ctr"/>
            <a:r>
              <a:rPr kumimoji="0" lang="en-US" b="1" dirty="0">
                <a:solidFill>
                  <a:srgbClr val="23346C"/>
                </a:solidFill>
                <a:latin typeface="Times New Roman" pitchFamily="18" charset="0"/>
              </a:rPr>
              <a:t>360x3x2000= 2,160,000 man-hours</a:t>
            </a:r>
          </a:p>
          <a:p>
            <a:pPr defTabSz="914400" fontAlgn="ctr"/>
            <a:r>
              <a:rPr kumimoji="0" lang="en-US" b="1" dirty="0">
                <a:solidFill>
                  <a:srgbClr val="23346C"/>
                </a:solidFill>
                <a:latin typeface="Times New Roman" pitchFamily="18" charset="0"/>
              </a:rPr>
              <a:t>Adjustment for Cryomodules from RDR;</a:t>
            </a:r>
          </a:p>
          <a:p>
            <a:pPr defTabSz="914400" fontAlgn="ctr"/>
            <a:r>
              <a:rPr kumimoji="0" lang="en-US" b="1" dirty="0">
                <a:solidFill>
                  <a:srgbClr val="23346C"/>
                </a:solidFill>
                <a:latin typeface="Times New Roman" pitchFamily="18" charset="0"/>
              </a:rPr>
              <a:t> (1701/1668 )(2160000</a:t>
            </a:r>
            <a:r>
              <a:rPr kumimoji="0" lang="en-US" b="1" dirty="0" smtClean="0">
                <a:solidFill>
                  <a:srgbClr val="23346C"/>
                </a:solidFill>
                <a:latin typeface="Times New Roman" pitchFamily="18" charset="0"/>
              </a:rPr>
              <a:t>)= </a:t>
            </a:r>
            <a:r>
              <a:rPr kumimoji="0" lang="en-US" b="1" dirty="0" smtClean="0">
                <a:solidFill>
                  <a:srgbClr val="FF0000"/>
                </a:solidFill>
                <a:latin typeface="Times New Roman" pitchFamily="18" charset="0"/>
              </a:rPr>
              <a:t>~2,200,000 </a:t>
            </a:r>
            <a:r>
              <a:rPr kumimoji="0" lang="en-US" b="1" dirty="0">
                <a:solidFill>
                  <a:srgbClr val="FF0000"/>
                </a:solidFill>
                <a:latin typeface="Times New Roman" pitchFamily="18" charset="0"/>
              </a:rPr>
              <a:t>Labor-hour</a:t>
            </a:r>
          </a:p>
        </p:txBody>
      </p:sp>
      <p:sp>
        <p:nvSpPr>
          <p:cNvPr id="7" name="Rectangle 6"/>
          <p:cNvSpPr/>
          <p:nvPr/>
        </p:nvSpPr>
        <p:spPr>
          <a:xfrm>
            <a:off x="5715000" y="4567535"/>
            <a:ext cx="3124200" cy="461665"/>
          </a:xfrm>
          <a:prstGeom prst="rect">
            <a:avLst/>
          </a:prstGeom>
        </p:spPr>
        <p:txBody>
          <a:bodyPr wrap="square">
            <a:spAutoFit/>
          </a:bodyPr>
          <a:lstStyle/>
          <a:p>
            <a:pPr lvl="1" defTabSz="914400" fontAlgn="ctr"/>
            <a:r>
              <a:rPr kumimoji="0" lang="en-US" sz="1200" b="1" dirty="0" smtClean="0">
                <a:solidFill>
                  <a:prstClr val="black"/>
                </a:solidFill>
                <a:latin typeface="Calibri"/>
              </a:rPr>
              <a:t>	*  </a:t>
            </a:r>
            <a:r>
              <a:rPr kumimoji="0" lang="en-US" sz="1200" b="1" dirty="0">
                <a:solidFill>
                  <a:prstClr val="black"/>
                </a:solidFill>
                <a:latin typeface="Calibri"/>
              </a:rPr>
              <a:t>BLS = Beam Line Section</a:t>
            </a:r>
          </a:p>
          <a:p>
            <a:pPr defTabSz="914400" fontAlgn="ctr"/>
            <a:r>
              <a:rPr kumimoji="0" lang="en-US" sz="1200" b="1" dirty="0">
                <a:solidFill>
                  <a:prstClr val="black"/>
                </a:solidFill>
                <a:latin typeface="Calibri"/>
              </a:rPr>
              <a:t>	** STS=Service Tunnel Section</a:t>
            </a:r>
          </a:p>
        </p:txBody>
      </p:sp>
      <p:sp>
        <p:nvSpPr>
          <p:cNvPr id="9" name="Rectangle 8"/>
          <p:cNvSpPr/>
          <p:nvPr/>
        </p:nvSpPr>
        <p:spPr>
          <a:xfrm>
            <a:off x="304800" y="1047690"/>
            <a:ext cx="8458200" cy="400110"/>
          </a:xfrm>
          <a:prstGeom prst="rect">
            <a:avLst/>
          </a:prstGeom>
        </p:spPr>
        <p:txBody>
          <a:bodyPr wrap="square">
            <a:spAutoFit/>
          </a:bodyPr>
          <a:lstStyle/>
          <a:p>
            <a:pPr algn="ctr" defTabSz="914400" fontAlgn="base">
              <a:spcBef>
                <a:spcPct val="0"/>
              </a:spcBef>
              <a:spcAft>
                <a:spcPct val="0"/>
              </a:spcAft>
            </a:pPr>
            <a:r>
              <a:rPr kumimoji="0" lang="en-US" sz="2000" b="1" u="sng" dirty="0">
                <a:solidFill>
                  <a:srgbClr val="23346C"/>
                </a:solidFill>
                <a:latin typeface="Arial" charset="0"/>
                <a:ea typeface="Arial Unicode MS" pitchFamily="34" charset="-128"/>
                <a:cs typeface="Arial Unicode MS" pitchFamily="34" charset="-128"/>
              </a:rPr>
              <a:t>Installation at </a:t>
            </a:r>
            <a:r>
              <a:rPr kumimoji="0" lang="en-US" sz="2000" b="1" u="sng" dirty="0" smtClean="0">
                <a:solidFill>
                  <a:srgbClr val="23346C"/>
                </a:solidFill>
                <a:latin typeface="Arial" charset="0"/>
                <a:ea typeface="Arial Unicode MS" pitchFamily="34" charset="-128"/>
                <a:cs typeface="Arial Unicode MS" pitchFamily="34" charset="-128"/>
              </a:rPr>
              <a:t>mountainous site for ML </a:t>
            </a:r>
            <a:r>
              <a:rPr kumimoji="0" lang="en-US" sz="2000" b="1" u="sng" dirty="0">
                <a:solidFill>
                  <a:srgbClr val="23346C"/>
                </a:solidFill>
                <a:latin typeface="Arial" charset="0"/>
                <a:ea typeface="Arial Unicode MS" pitchFamily="34" charset="-128"/>
                <a:cs typeface="Arial Unicode MS" pitchFamily="34" charset="-128"/>
              </a:rPr>
              <a:t>Tunnel – Relative Evaluation </a:t>
            </a:r>
          </a:p>
        </p:txBody>
      </p:sp>
      <p:sp>
        <p:nvSpPr>
          <p:cNvPr id="8" name="Rectangle 7"/>
          <p:cNvSpPr/>
          <p:nvPr/>
        </p:nvSpPr>
        <p:spPr>
          <a:xfrm>
            <a:off x="2286000" y="391180"/>
            <a:ext cx="4267200" cy="523220"/>
          </a:xfrm>
          <a:prstGeom prst="rect">
            <a:avLst/>
          </a:prstGeom>
        </p:spPr>
        <p:txBody>
          <a:bodyPr wrap="square">
            <a:spAutoFit/>
          </a:bodyPr>
          <a:lstStyle/>
          <a:p>
            <a:pPr defTabSz="914400">
              <a:defRPr/>
            </a:pPr>
            <a:r>
              <a:rPr kumimoji="0" lang="en-US" sz="2800" b="1" i="1" dirty="0">
                <a:solidFill>
                  <a:srgbClr val="6600CC"/>
                </a:solidFill>
                <a:latin typeface="Helvetica" pitchFamily="34" charset="0"/>
              </a:rPr>
              <a:t>Modifications for TDR</a:t>
            </a:r>
          </a:p>
        </p:txBody>
      </p:sp>
    </p:spTree>
    <p:extLst>
      <p:ext uri="{BB962C8B-B14F-4D97-AF65-F5344CB8AC3E}">
        <p14:creationId xmlns:p14="http://schemas.microsoft.com/office/powerpoint/2010/main" val="259347588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latin typeface="Calibri"/>
              </a:rPr>
              <a:pPr/>
              <a:t>35</a:t>
            </a:fld>
            <a:endParaRPr lang="en-US" dirty="0">
              <a:latin typeface="Calibri"/>
            </a:endParaRPr>
          </a:p>
        </p:txBody>
      </p:sp>
      <p:sp>
        <p:nvSpPr>
          <p:cNvPr id="2" name="Rectangle 1"/>
          <p:cNvSpPr/>
          <p:nvPr/>
        </p:nvSpPr>
        <p:spPr>
          <a:xfrm>
            <a:off x="1371600" y="457200"/>
            <a:ext cx="7239000" cy="523220"/>
          </a:xfrm>
          <a:prstGeom prst="rect">
            <a:avLst/>
          </a:prstGeom>
        </p:spPr>
        <p:txBody>
          <a:bodyPr wrap="square">
            <a:spAutoFit/>
          </a:bodyPr>
          <a:lstStyle/>
          <a:p>
            <a:pPr algn="ctr" defTabSz="914400"/>
            <a:r>
              <a:rPr kumimoji="0" lang="en-US" sz="2800" b="1" dirty="0" smtClean="0">
                <a:solidFill>
                  <a:srgbClr val="7030A0"/>
                </a:solidFill>
                <a:latin typeface="Helvetica" pitchFamily="34" charset="0"/>
                <a:cs typeface="Helvetica" pitchFamily="34" charset="0"/>
              </a:rPr>
              <a:t>Mobile </a:t>
            </a:r>
            <a:r>
              <a:rPr kumimoji="0" lang="en-US" sz="2800" b="1" dirty="0">
                <a:solidFill>
                  <a:srgbClr val="7030A0"/>
                </a:solidFill>
                <a:latin typeface="Helvetica" pitchFamily="34" charset="0"/>
                <a:cs typeface="Helvetica" pitchFamily="34" charset="0"/>
              </a:rPr>
              <a:t>Equipment for Tunnel </a:t>
            </a:r>
            <a:r>
              <a:rPr kumimoji="0" lang="en-US" sz="2800" b="1" dirty="0" smtClean="0">
                <a:solidFill>
                  <a:srgbClr val="7030A0"/>
                </a:solidFill>
                <a:latin typeface="Helvetica" pitchFamily="34" charset="0"/>
                <a:cs typeface="Helvetica" pitchFamily="34" charset="0"/>
              </a:rPr>
              <a:t>Installation </a:t>
            </a:r>
            <a:endParaRPr kumimoji="0" lang="en-US" sz="2800" b="1" dirty="0">
              <a:solidFill>
                <a:srgbClr val="7030A0"/>
              </a:solidFill>
              <a:latin typeface="Helvetica" pitchFamily="34" charset="0"/>
              <a:cs typeface="Helvetica" pitchFamily="34" charset="0"/>
            </a:endParaRPr>
          </a:p>
        </p:txBody>
      </p:sp>
      <p:sp>
        <p:nvSpPr>
          <p:cNvPr id="7" name="Rectangle 6"/>
          <p:cNvSpPr/>
          <p:nvPr/>
        </p:nvSpPr>
        <p:spPr>
          <a:xfrm>
            <a:off x="152400" y="990600"/>
            <a:ext cx="8686800" cy="5201424"/>
          </a:xfrm>
          <a:prstGeom prst="rect">
            <a:avLst/>
          </a:prstGeom>
        </p:spPr>
        <p:txBody>
          <a:bodyPr wrap="square">
            <a:spAutoFit/>
          </a:bodyPr>
          <a:lstStyle/>
          <a:p>
            <a:pPr defTabSz="914400">
              <a:spcBef>
                <a:spcPct val="20000"/>
              </a:spcBef>
            </a:pPr>
            <a:r>
              <a:rPr kumimoji="0" lang="en-US" sz="2400" b="1" i="1" u="sng" dirty="0">
                <a:solidFill>
                  <a:srgbClr val="7030A0"/>
                </a:solidFill>
                <a:latin typeface="Helvetica" pitchFamily="34" charset="0"/>
                <a:cs typeface="Helvetica" pitchFamily="34" charset="0"/>
              </a:rPr>
              <a:t>Methodology</a:t>
            </a:r>
            <a:endParaRPr kumimoji="0" lang="en-GB" sz="2400" b="1" i="1" u="sng" dirty="0" smtClean="0">
              <a:solidFill>
                <a:srgbClr val="002060"/>
              </a:solidFill>
              <a:latin typeface="Helvetica" pitchFamily="34" charset="0"/>
              <a:cs typeface="Helvetica" pitchFamily="34" charset="0"/>
            </a:endParaRPr>
          </a:p>
          <a:p>
            <a:pPr marL="342900" indent="-342900" defTabSz="914400">
              <a:spcBef>
                <a:spcPct val="20000"/>
              </a:spcBef>
              <a:buFont typeface="Arial" pitchFamily="34" charset="0"/>
              <a:buChar char="•"/>
            </a:pPr>
            <a:r>
              <a:rPr kumimoji="0" lang="en-GB" sz="2000" b="1" i="1" dirty="0" smtClean="0">
                <a:solidFill>
                  <a:srgbClr val="002060"/>
                </a:solidFill>
                <a:latin typeface="Helvetica" pitchFamily="34" charset="0"/>
                <a:cs typeface="Helvetica" pitchFamily="34" charset="0"/>
              </a:rPr>
              <a:t>Identified </a:t>
            </a:r>
            <a:r>
              <a:rPr kumimoji="0" lang="en-GB" sz="2000" b="1" i="1" dirty="0">
                <a:solidFill>
                  <a:srgbClr val="002060"/>
                </a:solidFill>
                <a:latin typeface="Helvetica" pitchFamily="34" charset="0"/>
                <a:cs typeface="Helvetica" pitchFamily="34" charset="0"/>
              </a:rPr>
              <a:t>suitable technical solutions for cryomodule, RF and magnet installation </a:t>
            </a:r>
          </a:p>
          <a:p>
            <a:pPr marL="342900" indent="-342900" defTabSz="914400">
              <a:spcBef>
                <a:spcPct val="20000"/>
              </a:spcBef>
              <a:buFont typeface="Arial" pitchFamily="34" charset="0"/>
              <a:buChar char="•"/>
            </a:pPr>
            <a:r>
              <a:rPr kumimoji="0" lang="en-GB" sz="2000" b="1" i="1" dirty="0" smtClean="0">
                <a:solidFill>
                  <a:srgbClr val="002060"/>
                </a:solidFill>
                <a:latin typeface="Helvetica" pitchFamily="34" charset="0"/>
                <a:cs typeface="Helvetica" pitchFamily="34" charset="0"/>
              </a:rPr>
              <a:t>Determined </a:t>
            </a:r>
            <a:r>
              <a:rPr kumimoji="0" lang="en-GB" sz="2000" b="1" i="1" dirty="0">
                <a:solidFill>
                  <a:srgbClr val="002060"/>
                </a:solidFill>
                <a:latin typeface="Helvetica" pitchFamily="34" charset="0"/>
                <a:cs typeface="Helvetica" pitchFamily="34" charset="0"/>
              </a:rPr>
              <a:t>number of convoys based on number of items to install, time available for installation, distances, speeds and estimated times for loading and unloading.  </a:t>
            </a:r>
          </a:p>
          <a:p>
            <a:pPr marL="342900" indent="-342900" defTabSz="914400">
              <a:spcBef>
                <a:spcPct val="20000"/>
              </a:spcBef>
              <a:buFont typeface="Arial" pitchFamily="34" charset="0"/>
              <a:buChar char="•"/>
            </a:pPr>
            <a:r>
              <a:rPr kumimoji="0" lang="en-GB" sz="2000" b="1" i="1" dirty="0" smtClean="0">
                <a:solidFill>
                  <a:srgbClr val="002060"/>
                </a:solidFill>
                <a:latin typeface="Helvetica" pitchFamily="34" charset="0"/>
                <a:cs typeface="Helvetica" pitchFamily="34" charset="0"/>
              </a:rPr>
              <a:t>Included </a:t>
            </a:r>
            <a:r>
              <a:rPr kumimoji="0" lang="en-GB" sz="2000" b="1" i="1" dirty="0">
                <a:solidFill>
                  <a:srgbClr val="002060"/>
                </a:solidFill>
                <a:latin typeface="Helvetica" pitchFamily="34" charset="0"/>
                <a:cs typeface="Helvetica" pitchFamily="34" charset="0"/>
              </a:rPr>
              <a:t>powering and guidance infrastructure.</a:t>
            </a:r>
          </a:p>
          <a:p>
            <a:pPr marL="342900" indent="-342900" defTabSz="914400">
              <a:spcBef>
                <a:spcPct val="20000"/>
              </a:spcBef>
              <a:buFont typeface="Arial" pitchFamily="34" charset="0"/>
              <a:buChar char="•"/>
            </a:pPr>
            <a:r>
              <a:rPr kumimoji="0" lang="en-GB" sz="2000" b="1" i="1" dirty="0" smtClean="0">
                <a:solidFill>
                  <a:srgbClr val="002060"/>
                </a:solidFill>
                <a:latin typeface="Helvetica" pitchFamily="34" charset="0"/>
                <a:cs typeface="Helvetica" pitchFamily="34" charset="0"/>
              </a:rPr>
              <a:t>Added </a:t>
            </a:r>
            <a:r>
              <a:rPr kumimoji="0" lang="en-GB" sz="2000" b="1" i="1" dirty="0">
                <a:solidFill>
                  <a:srgbClr val="002060"/>
                </a:solidFill>
                <a:latin typeface="Helvetica" pitchFamily="34" charset="0"/>
                <a:cs typeface="Helvetica" pitchFamily="34" charset="0"/>
              </a:rPr>
              <a:t>estimate for ad-hoc solutions to allow installation of other equipment. </a:t>
            </a:r>
            <a:endParaRPr kumimoji="0" lang="en-GB" sz="2000" b="1" i="1" dirty="0" smtClean="0">
              <a:solidFill>
                <a:srgbClr val="002060"/>
              </a:solidFill>
              <a:latin typeface="Helvetica" pitchFamily="34" charset="0"/>
              <a:cs typeface="Helvetica" pitchFamily="34" charset="0"/>
            </a:endParaRPr>
          </a:p>
          <a:p>
            <a:pPr marL="342900" indent="-342900" defTabSz="914400">
              <a:spcBef>
                <a:spcPct val="20000"/>
              </a:spcBef>
              <a:buFont typeface="Arial" pitchFamily="34" charset="0"/>
              <a:buChar char="•"/>
            </a:pPr>
            <a:r>
              <a:rPr kumimoji="0" lang="en-GB" sz="2000" b="1" i="1" dirty="0" smtClean="0">
                <a:solidFill>
                  <a:srgbClr val="002060"/>
                </a:solidFill>
                <a:latin typeface="Helvetica" pitchFamily="34" charset="0"/>
                <a:cs typeface="Helvetica" pitchFamily="34" charset="0"/>
              </a:rPr>
              <a:t>Standard </a:t>
            </a:r>
            <a:r>
              <a:rPr kumimoji="0" lang="en-GB" sz="2000" b="1" i="1" dirty="0">
                <a:solidFill>
                  <a:srgbClr val="002060"/>
                </a:solidFill>
                <a:latin typeface="Helvetica" pitchFamily="34" charset="0"/>
                <a:cs typeface="Helvetica" pitchFamily="34" charset="0"/>
              </a:rPr>
              <a:t>industrial equipment quantities are based on LHC installation experience</a:t>
            </a:r>
          </a:p>
          <a:p>
            <a:pPr marL="342900" indent="-342900" defTabSz="914400">
              <a:spcBef>
                <a:spcPct val="20000"/>
              </a:spcBef>
              <a:buFont typeface="Arial" pitchFamily="34" charset="0"/>
              <a:buChar char="•"/>
            </a:pPr>
            <a:r>
              <a:rPr kumimoji="0" lang="en-GB" sz="2000" b="1" i="1" dirty="0">
                <a:solidFill>
                  <a:srgbClr val="002060"/>
                </a:solidFill>
                <a:latin typeface="Helvetica" pitchFamily="34" charset="0"/>
                <a:cs typeface="Helvetica" pitchFamily="34" charset="0"/>
              </a:rPr>
              <a:t>The cost of the equipment is based on European costs for similar equipment purchased by CERN.  </a:t>
            </a:r>
          </a:p>
          <a:p>
            <a:pPr marL="342900" indent="-342900" defTabSz="914400">
              <a:spcBef>
                <a:spcPct val="20000"/>
              </a:spcBef>
              <a:buFont typeface="Arial" pitchFamily="34" charset="0"/>
              <a:buChar char="•"/>
            </a:pPr>
            <a:r>
              <a:rPr kumimoji="0" lang="en-GB" sz="2000" b="1" i="1" dirty="0">
                <a:solidFill>
                  <a:srgbClr val="002060"/>
                </a:solidFill>
                <a:latin typeface="Helvetica" pitchFamily="34" charset="0"/>
                <a:cs typeface="Helvetica" pitchFamily="34" charset="0"/>
              </a:rPr>
              <a:t>Manpower estimates for mobile equipment engineering activities are included in the “General Installation” estimate</a:t>
            </a:r>
            <a:r>
              <a:rPr kumimoji="0" lang="en-GB" sz="2000" b="1" i="1" dirty="0" smtClean="0">
                <a:solidFill>
                  <a:srgbClr val="002060"/>
                </a:solidFill>
                <a:latin typeface="Helvetica" pitchFamily="34" charset="0"/>
                <a:cs typeface="Helvetica" pitchFamily="34" charset="0"/>
              </a:rPr>
              <a:t>.</a:t>
            </a:r>
          </a:p>
        </p:txBody>
      </p:sp>
    </p:spTree>
    <p:extLst>
      <p:ext uri="{BB962C8B-B14F-4D97-AF65-F5344CB8AC3E}">
        <p14:creationId xmlns:p14="http://schemas.microsoft.com/office/powerpoint/2010/main" val="427878438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latin typeface="Calibri"/>
              </a:rPr>
              <a:pPr/>
              <a:t>36</a:t>
            </a:fld>
            <a:endParaRPr lang="en-US" dirty="0">
              <a:latin typeface="Calibri"/>
            </a:endParaRPr>
          </a:p>
        </p:txBody>
      </p:sp>
      <p:sp>
        <p:nvSpPr>
          <p:cNvPr id="4" name="Rectangle 3"/>
          <p:cNvSpPr/>
          <p:nvPr/>
        </p:nvSpPr>
        <p:spPr>
          <a:xfrm>
            <a:off x="1143000" y="914400"/>
            <a:ext cx="8001000" cy="523220"/>
          </a:xfrm>
          <a:prstGeom prst="rect">
            <a:avLst/>
          </a:prstGeom>
        </p:spPr>
        <p:txBody>
          <a:bodyPr wrap="square">
            <a:spAutoFit/>
          </a:bodyPr>
          <a:lstStyle/>
          <a:p>
            <a:pPr defTabSz="914400"/>
            <a:r>
              <a:rPr kumimoji="0" lang="en-US" sz="2800" b="1" u="sng" dirty="0">
                <a:solidFill>
                  <a:prstClr val="black"/>
                </a:solidFill>
                <a:latin typeface="Calibri"/>
              </a:rPr>
              <a:t>Cryomodule tunnel transport and installation</a:t>
            </a:r>
          </a:p>
        </p:txBody>
      </p:sp>
      <p:pic>
        <p:nvPicPr>
          <p:cNvPr id="5" name="Picture 4"/>
          <p:cNvPicPr>
            <a:picLocks noChangeAspect="1" noChangeArrowheads="1"/>
          </p:cNvPicPr>
          <p:nvPr/>
        </p:nvPicPr>
        <p:blipFill>
          <a:blip r:embed="rId2" cstate="print"/>
          <a:srcRect l="6000" t="8247" r="6000" b="8247"/>
          <a:stretch>
            <a:fillRect/>
          </a:stretch>
        </p:blipFill>
        <p:spPr bwMode="auto">
          <a:xfrm>
            <a:off x="772973" y="1371600"/>
            <a:ext cx="3418027" cy="2359605"/>
          </a:xfrm>
          <a:prstGeom prst="rect">
            <a:avLst/>
          </a:prstGeom>
          <a:noFill/>
          <a:ln w="9525">
            <a:noFill/>
            <a:miter lim="800000"/>
            <a:headEnd/>
            <a:tailEnd/>
          </a:ln>
        </p:spPr>
      </p:pic>
      <p:pic>
        <p:nvPicPr>
          <p:cNvPr id="6" name="Picture 5"/>
          <p:cNvPicPr>
            <a:picLocks noChangeAspect="1" noChangeArrowheads="1"/>
          </p:cNvPicPr>
          <p:nvPr/>
        </p:nvPicPr>
        <p:blipFill>
          <a:blip r:embed="rId3" cstate="print"/>
          <a:srcRect l="6000" t="8247" r="6000" b="8247"/>
          <a:stretch>
            <a:fillRect/>
          </a:stretch>
        </p:blipFill>
        <p:spPr bwMode="auto">
          <a:xfrm>
            <a:off x="4724400" y="1371600"/>
            <a:ext cx="3418027" cy="2359605"/>
          </a:xfrm>
          <a:prstGeom prst="rect">
            <a:avLst/>
          </a:prstGeom>
          <a:noFill/>
          <a:ln w="9525">
            <a:noFill/>
            <a:miter lim="800000"/>
            <a:headEnd/>
            <a:tailEnd/>
          </a:ln>
        </p:spPr>
      </p:pic>
      <p:pic>
        <p:nvPicPr>
          <p:cNvPr id="7" name="Picture 6"/>
          <p:cNvPicPr>
            <a:picLocks noChangeAspect="1" noChangeArrowheads="1"/>
          </p:cNvPicPr>
          <p:nvPr/>
        </p:nvPicPr>
        <p:blipFill>
          <a:blip r:embed="rId4" cstate="print"/>
          <a:srcRect l="6000" t="8247" r="6000" b="8247"/>
          <a:stretch>
            <a:fillRect/>
          </a:stretch>
        </p:blipFill>
        <p:spPr bwMode="auto">
          <a:xfrm>
            <a:off x="4724400" y="3797224"/>
            <a:ext cx="3460046" cy="2388613"/>
          </a:xfrm>
          <a:prstGeom prst="rect">
            <a:avLst/>
          </a:prstGeom>
          <a:noFill/>
          <a:ln w="9525">
            <a:noFill/>
            <a:miter lim="800000"/>
            <a:headEnd/>
            <a:tailEnd/>
          </a:ln>
        </p:spPr>
      </p:pic>
      <p:pic>
        <p:nvPicPr>
          <p:cNvPr id="8" name="Picture 7"/>
          <p:cNvPicPr>
            <a:picLocks noChangeAspect="1" noChangeArrowheads="1"/>
          </p:cNvPicPr>
          <p:nvPr/>
        </p:nvPicPr>
        <p:blipFill>
          <a:blip r:embed="rId5" cstate="print"/>
          <a:srcRect l="6000" t="8247" r="6000" b="8247"/>
          <a:stretch>
            <a:fillRect/>
          </a:stretch>
        </p:blipFill>
        <p:spPr bwMode="auto">
          <a:xfrm>
            <a:off x="762000" y="3810000"/>
            <a:ext cx="3460049" cy="2388615"/>
          </a:xfrm>
          <a:prstGeom prst="rect">
            <a:avLst/>
          </a:prstGeom>
          <a:noFill/>
          <a:ln w="9525">
            <a:noFill/>
            <a:miter lim="800000"/>
            <a:headEnd/>
            <a:tailEnd/>
          </a:ln>
        </p:spPr>
      </p:pic>
      <p:sp>
        <p:nvSpPr>
          <p:cNvPr id="12" name="Oval 11"/>
          <p:cNvSpPr/>
          <p:nvPr/>
        </p:nvSpPr>
        <p:spPr>
          <a:xfrm>
            <a:off x="7696200" y="5715000"/>
            <a:ext cx="373032" cy="3385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0" lang="en-US" sz="1600" dirty="0">
                <a:solidFill>
                  <a:prstClr val="white"/>
                </a:solidFill>
                <a:latin typeface="Calibri"/>
              </a:rPr>
              <a:t>3</a:t>
            </a:r>
          </a:p>
        </p:txBody>
      </p:sp>
      <p:sp>
        <p:nvSpPr>
          <p:cNvPr id="13" name="Oval 12"/>
          <p:cNvSpPr/>
          <p:nvPr/>
        </p:nvSpPr>
        <p:spPr>
          <a:xfrm>
            <a:off x="3687732" y="5715000"/>
            <a:ext cx="373032" cy="3385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0" lang="en-US" sz="1600" dirty="0">
                <a:solidFill>
                  <a:prstClr val="white"/>
                </a:solidFill>
                <a:latin typeface="Calibri"/>
              </a:rPr>
              <a:t>4</a:t>
            </a:r>
          </a:p>
        </p:txBody>
      </p:sp>
      <p:sp>
        <p:nvSpPr>
          <p:cNvPr id="14" name="Oval 13"/>
          <p:cNvSpPr/>
          <p:nvPr/>
        </p:nvSpPr>
        <p:spPr>
          <a:xfrm>
            <a:off x="7620000" y="3293447"/>
            <a:ext cx="373032" cy="3385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0" lang="en-US" sz="1600" dirty="0">
                <a:solidFill>
                  <a:prstClr val="white"/>
                </a:solidFill>
                <a:latin typeface="Calibri"/>
              </a:rPr>
              <a:t>2</a:t>
            </a:r>
          </a:p>
        </p:txBody>
      </p:sp>
      <p:sp>
        <p:nvSpPr>
          <p:cNvPr id="15" name="Oval 14"/>
          <p:cNvSpPr/>
          <p:nvPr/>
        </p:nvSpPr>
        <p:spPr>
          <a:xfrm>
            <a:off x="3657600" y="3293447"/>
            <a:ext cx="373032" cy="3385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0" lang="en-US" sz="1600" dirty="0" smtClean="0">
                <a:solidFill>
                  <a:prstClr val="white"/>
                </a:solidFill>
                <a:latin typeface="Calibri"/>
              </a:rPr>
              <a:t>1</a:t>
            </a:r>
            <a:endParaRPr kumimoji="0" lang="en-US" sz="1600" dirty="0">
              <a:solidFill>
                <a:prstClr val="white"/>
              </a:solidFill>
              <a:latin typeface="Calibri"/>
            </a:endParaRPr>
          </a:p>
        </p:txBody>
      </p:sp>
    </p:spTree>
    <p:extLst>
      <p:ext uri="{BB962C8B-B14F-4D97-AF65-F5344CB8AC3E}">
        <p14:creationId xmlns:p14="http://schemas.microsoft.com/office/powerpoint/2010/main" val="424628032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37</a:t>
            </a:fld>
            <a:endParaRPr lang="en-US" dirty="0"/>
          </a:p>
        </p:txBody>
      </p:sp>
      <p:sp>
        <p:nvSpPr>
          <p:cNvPr id="4" name="Rectangle 3"/>
          <p:cNvSpPr/>
          <p:nvPr/>
        </p:nvSpPr>
        <p:spPr>
          <a:xfrm>
            <a:off x="1219200" y="514290"/>
            <a:ext cx="7848600" cy="400110"/>
          </a:xfrm>
          <a:prstGeom prst="rect">
            <a:avLst/>
          </a:prstGeom>
        </p:spPr>
        <p:txBody>
          <a:bodyPr wrap="square">
            <a:spAutoFit/>
          </a:bodyPr>
          <a:lstStyle/>
          <a:p>
            <a:r>
              <a:rPr lang="en-US" sz="2000" b="1" i="1" dirty="0">
                <a:solidFill>
                  <a:srgbClr val="7030A0"/>
                </a:solidFill>
                <a:latin typeface="Helvetica" pitchFamily="34" charset="0"/>
                <a:cs typeface="Helvetica" pitchFamily="34" charset="0"/>
              </a:rPr>
              <a:t> Installation labor profile based on TDR construction schedule</a:t>
            </a:r>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 y="1301843"/>
            <a:ext cx="8305800" cy="4254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95933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38</a:t>
            </a:fld>
            <a:endParaRPr lang="en-US" dirty="0"/>
          </a:p>
        </p:txBody>
      </p:sp>
      <p:sp>
        <p:nvSpPr>
          <p:cNvPr id="7" name="Rectangle 2"/>
          <p:cNvSpPr txBox="1">
            <a:spLocks noChangeArrowheads="1"/>
          </p:cNvSpPr>
          <p:nvPr/>
        </p:nvSpPr>
        <p:spPr>
          <a:xfrm>
            <a:off x="419101" y="888274"/>
            <a:ext cx="8475093" cy="5595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1800" b="1" i="1" u="sng" dirty="0" smtClean="0">
                <a:solidFill>
                  <a:srgbClr val="002060"/>
                </a:solidFill>
                <a:latin typeface="Helvetica" pitchFamily="34" charset="0"/>
                <a:cs typeface="Helvetica" pitchFamily="34" charset="0"/>
              </a:rPr>
              <a:t>Cryomodule installation sequence was used as a model for underground installation of all major accelator equipment.</a:t>
            </a:r>
            <a:endParaRPr lang="de-DE" sz="1800" b="1" i="1" u="sng" dirty="0">
              <a:solidFill>
                <a:srgbClr val="002060"/>
              </a:solidFill>
              <a:latin typeface="Helvetica" pitchFamily="34" charset="0"/>
              <a:cs typeface="Helvetica" pitchFamily="34" charset="0"/>
            </a:endParaRPr>
          </a:p>
        </p:txBody>
      </p:sp>
      <p:sp>
        <p:nvSpPr>
          <p:cNvPr id="8" name="Rectangle 3"/>
          <p:cNvSpPr>
            <a:spLocks noChangeArrowheads="1"/>
          </p:cNvSpPr>
          <p:nvPr/>
        </p:nvSpPr>
        <p:spPr bwMode="auto">
          <a:xfrm>
            <a:off x="190500" y="3429000"/>
            <a:ext cx="4343400" cy="2209800"/>
          </a:xfrm>
          <a:prstGeom prst="rect">
            <a:avLst/>
          </a:prstGeom>
          <a:solidFill>
            <a:srgbClr val="EAF5F6"/>
          </a:solidFill>
          <a:ln w="317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 name="Text Box 4"/>
          <p:cNvSpPr txBox="1">
            <a:spLocks noChangeArrowheads="1"/>
          </p:cNvSpPr>
          <p:nvPr/>
        </p:nvSpPr>
        <p:spPr bwMode="auto">
          <a:xfrm>
            <a:off x="876300" y="5181600"/>
            <a:ext cx="289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Machine installed &amp; people activity</a:t>
            </a:r>
          </a:p>
        </p:txBody>
      </p:sp>
      <p:sp>
        <p:nvSpPr>
          <p:cNvPr id="10" name="Line 5"/>
          <p:cNvSpPr>
            <a:spLocks noChangeShapeType="1"/>
          </p:cNvSpPr>
          <p:nvPr/>
        </p:nvSpPr>
        <p:spPr bwMode="auto">
          <a:xfrm>
            <a:off x="419100" y="4572000"/>
            <a:ext cx="381000" cy="0"/>
          </a:xfrm>
          <a:prstGeom prst="line">
            <a:avLst/>
          </a:prstGeom>
          <a:noFill/>
          <a:ln w="2857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 name="Text Box 6"/>
          <p:cNvSpPr txBox="1">
            <a:spLocks noChangeArrowheads="1"/>
          </p:cNvSpPr>
          <p:nvPr/>
        </p:nvSpPr>
        <p:spPr bwMode="auto">
          <a:xfrm>
            <a:off x="876300" y="4419600"/>
            <a:ext cx="3168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Heavy equipment transport zone only </a:t>
            </a:r>
          </a:p>
        </p:txBody>
      </p:sp>
      <p:sp>
        <p:nvSpPr>
          <p:cNvPr id="12" name="Text Box 7"/>
          <p:cNvSpPr txBox="1">
            <a:spLocks noChangeArrowheads="1"/>
          </p:cNvSpPr>
          <p:nvPr/>
        </p:nvSpPr>
        <p:spPr bwMode="auto">
          <a:xfrm>
            <a:off x="876300" y="3505200"/>
            <a:ext cx="3962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DE" sz="1400" dirty="0"/>
              <a:t>Heavy equipment staging &amp; acces shaft</a:t>
            </a:r>
          </a:p>
        </p:txBody>
      </p:sp>
      <p:sp>
        <p:nvSpPr>
          <p:cNvPr id="13" name="Text Box 8"/>
          <p:cNvSpPr txBox="1">
            <a:spLocks noChangeArrowheads="1"/>
          </p:cNvSpPr>
          <p:nvPr/>
        </p:nvSpPr>
        <p:spPr bwMode="auto">
          <a:xfrm>
            <a:off x="876300" y="3962400"/>
            <a:ext cx="3505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DE" sz="1400"/>
              <a:t>Small equipment &amp; people access shafts</a:t>
            </a:r>
          </a:p>
        </p:txBody>
      </p:sp>
      <p:sp>
        <p:nvSpPr>
          <p:cNvPr id="16" name="Text Box 9"/>
          <p:cNvSpPr txBox="1">
            <a:spLocks noChangeArrowheads="1"/>
          </p:cNvSpPr>
          <p:nvPr/>
        </p:nvSpPr>
        <p:spPr bwMode="auto">
          <a:xfrm>
            <a:off x="876300" y="4800600"/>
            <a:ext cx="21161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Installation flow direction</a:t>
            </a:r>
            <a:endParaRPr lang="de-DE"/>
          </a:p>
        </p:txBody>
      </p:sp>
      <p:sp>
        <p:nvSpPr>
          <p:cNvPr id="17" name="Text Box 10"/>
          <p:cNvSpPr txBox="1">
            <a:spLocks noChangeArrowheads="1"/>
          </p:cNvSpPr>
          <p:nvPr/>
        </p:nvSpPr>
        <p:spPr bwMode="auto">
          <a:xfrm>
            <a:off x="190500" y="3124200"/>
            <a:ext cx="774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Legend</a:t>
            </a:r>
          </a:p>
        </p:txBody>
      </p:sp>
      <p:sp>
        <p:nvSpPr>
          <p:cNvPr id="18" name="AutoShape 11"/>
          <p:cNvSpPr>
            <a:spLocks noChangeArrowheads="1"/>
          </p:cNvSpPr>
          <p:nvPr/>
        </p:nvSpPr>
        <p:spPr bwMode="auto">
          <a:xfrm>
            <a:off x="419100" y="4876800"/>
            <a:ext cx="381000" cy="152400"/>
          </a:xfrm>
          <a:prstGeom prst="leftArrow">
            <a:avLst>
              <a:gd name="adj1" fmla="val 50000"/>
              <a:gd name="adj2" fmla="val 62500"/>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9" name="AutoShape 12"/>
          <p:cNvSpPr>
            <a:spLocks noChangeArrowheads="1"/>
          </p:cNvSpPr>
          <p:nvPr/>
        </p:nvSpPr>
        <p:spPr bwMode="auto">
          <a:xfrm>
            <a:off x="419100" y="5257800"/>
            <a:ext cx="381000" cy="152400"/>
          </a:xfrm>
          <a:prstGeom prst="leftArrow">
            <a:avLst>
              <a:gd name="adj1" fmla="val 62500"/>
              <a:gd name="adj2" fmla="val 0"/>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0" name="Oval 13"/>
          <p:cNvSpPr>
            <a:spLocks noChangeArrowheads="1"/>
          </p:cNvSpPr>
          <p:nvPr/>
        </p:nvSpPr>
        <p:spPr bwMode="auto">
          <a:xfrm>
            <a:off x="571500" y="3505200"/>
            <a:ext cx="304800" cy="3048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dirty="0"/>
              <a:t>4</a:t>
            </a:r>
          </a:p>
        </p:txBody>
      </p:sp>
      <p:sp>
        <p:nvSpPr>
          <p:cNvPr id="21" name="Oval 14"/>
          <p:cNvSpPr>
            <a:spLocks noChangeArrowheads="1"/>
          </p:cNvSpPr>
          <p:nvPr/>
        </p:nvSpPr>
        <p:spPr bwMode="auto">
          <a:xfrm>
            <a:off x="647700" y="3962400"/>
            <a:ext cx="228600" cy="228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dirty="0"/>
              <a:t>6</a:t>
            </a:r>
          </a:p>
        </p:txBody>
      </p:sp>
      <p:sp>
        <p:nvSpPr>
          <p:cNvPr id="22" name="Oval 15"/>
          <p:cNvSpPr>
            <a:spLocks noChangeArrowheads="1"/>
          </p:cNvSpPr>
          <p:nvPr/>
        </p:nvSpPr>
        <p:spPr bwMode="auto">
          <a:xfrm>
            <a:off x="342900" y="3962400"/>
            <a:ext cx="228600" cy="228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dirty="0"/>
              <a:t>2</a:t>
            </a:r>
          </a:p>
        </p:txBody>
      </p:sp>
      <p:sp>
        <p:nvSpPr>
          <p:cNvPr id="23" name="Rectangle 16"/>
          <p:cNvSpPr>
            <a:spLocks noChangeArrowheads="1"/>
          </p:cNvSpPr>
          <p:nvPr/>
        </p:nvSpPr>
        <p:spPr bwMode="auto">
          <a:xfrm>
            <a:off x="76200" y="1524000"/>
            <a:ext cx="8915400" cy="1295400"/>
          </a:xfrm>
          <a:prstGeom prst="rect">
            <a:avLst/>
          </a:prstGeom>
          <a:solidFill>
            <a:srgbClr val="EAF5F6"/>
          </a:solidFill>
          <a:ln w="317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 name="AutoShape 18"/>
          <p:cNvSpPr>
            <a:spLocks noChangeArrowheads="1"/>
          </p:cNvSpPr>
          <p:nvPr/>
        </p:nvSpPr>
        <p:spPr bwMode="auto">
          <a:xfrm>
            <a:off x="1866900" y="1752600"/>
            <a:ext cx="304800" cy="762000"/>
          </a:xfrm>
          <a:prstGeom prst="downArrow">
            <a:avLst>
              <a:gd name="adj1" fmla="val 43750"/>
              <a:gd name="adj2" fmla="val 35938"/>
            </a:avLst>
          </a:prstGeom>
          <a:solidFill>
            <a:schemeClr val="accent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 name="AutoShape 19"/>
          <p:cNvSpPr>
            <a:spLocks noChangeArrowheads="1"/>
          </p:cNvSpPr>
          <p:nvPr/>
        </p:nvSpPr>
        <p:spPr bwMode="auto">
          <a:xfrm>
            <a:off x="190500" y="1752600"/>
            <a:ext cx="152400" cy="762000"/>
          </a:xfrm>
          <a:prstGeom prst="downArrow">
            <a:avLst>
              <a:gd name="adj1" fmla="val 43750"/>
              <a:gd name="adj2" fmla="val 71875"/>
            </a:avLst>
          </a:prstGeom>
          <a:solidFill>
            <a:srgbClr val="CCFF33"/>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7" name="Rectangle 20"/>
          <p:cNvSpPr>
            <a:spLocks noChangeArrowheads="1"/>
          </p:cNvSpPr>
          <p:nvPr/>
        </p:nvSpPr>
        <p:spPr bwMode="auto">
          <a:xfrm>
            <a:off x="190500" y="2514600"/>
            <a:ext cx="3657600" cy="304800"/>
          </a:xfrm>
          <a:prstGeom prst="rect">
            <a:avLst/>
          </a:prstGeom>
          <a:solidFill>
            <a:srgbClr val="EAF5F6"/>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 name="Rectangle 21"/>
          <p:cNvSpPr>
            <a:spLocks noChangeArrowheads="1"/>
          </p:cNvSpPr>
          <p:nvPr/>
        </p:nvSpPr>
        <p:spPr bwMode="auto">
          <a:xfrm>
            <a:off x="3695700" y="1447800"/>
            <a:ext cx="152400" cy="228600"/>
          </a:xfrm>
          <a:prstGeom prst="rect">
            <a:avLst/>
          </a:prstGeom>
          <a:solidFill>
            <a:schemeClr val="accent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de-DE" sz="1400"/>
              <a:t>3</a:t>
            </a:r>
          </a:p>
        </p:txBody>
      </p:sp>
      <p:sp>
        <p:nvSpPr>
          <p:cNvPr id="29" name="Rectangle 22"/>
          <p:cNvSpPr>
            <a:spLocks noChangeArrowheads="1"/>
          </p:cNvSpPr>
          <p:nvPr/>
        </p:nvSpPr>
        <p:spPr bwMode="auto">
          <a:xfrm>
            <a:off x="1866900" y="1447800"/>
            <a:ext cx="304800" cy="228600"/>
          </a:xfrm>
          <a:prstGeom prst="rect">
            <a:avLst/>
          </a:prstGeom>
          <a:solidFill>
            <a:srgbClr val="FFFFCC"/>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de-DE" sz="1400"/>
              <a:t>5</a:t>
            </a:r>
          </a:p>
        </p:txBody>
      </p:sp>
      <p:sp>
        <p:nvSpPr>
          <p:cNvPr id="30" name="Rectangle 23"/>
          <p:cNvSpPr>
            <a:spLocks noChangeArrowheads="1"/>
          </p:cNvSpPr>
          <p:nvPr/>
        </p:nvSpPr>
        <p:spPr bwMode="auto">
          <a:xfrm>
            <a:off x="114300" y="1447800"/>
            <a:ext cx="228600" cy="228600"/>
          </a:xfrm>
          <a:prstGeom prst="rect">
            <a:avLst/>
          </a:prstGeom>
          <a:solidFill>
            <a:schemeClr val="accent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de-DE" sz="1200" dirty="0"/>
              <a:t>7.1</a:t>
            </a:r>
          </a:p>
        </p:txBody>
      </p:sp>
      <p:sp>
        <p:nvSpPr>
          <p:cNvPr id="31" name="Line 24"/>
          <p:cNvSpPr>
            <a:spLocks noChangeShapeType="1"/>
          </p:cNvSpPr>
          <p:nvPr/>
        </p:nvSpPr>
        <p:spPr bwMode="auto">
          <a:xfrm>
            <a:off x="3848100" y="2667000"/>
            <a:ext cx="6858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2" name="Line 25"/>
          <p:cNvSpPr>
            <a:spLocks noChangeShapeType="1"/>
          </p:cNvSpPr>
          <p:nvPr/>
        </p:nvSpPr>
        <p:spPr bwMode="auto">
          <a:xfrm>
            <a:off x="4533900" y="2667000"/>
            <a:ext cx="609600" cy="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3" name="Text Box 26"/>
          <p:cNvSpPr txBox="1">
            <a:spLocks noChangeArrowheads="1"/>
          </p:cNvSpPr>
          <p:nvPr/>
        </p:nvSpPr>
        <p:spPr bwMode="auto">
          <a:xfrm>
            <a:off x="4381500" y="2362200"/>
            <a:ext cx="381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sz="1400"/>
              <a:t>IP</a:t>
            </a:r>
          </a:p>
        </p:txBody>
      </p:sp>
      <p:sp>
        <p:nvSpPr>
          <p:cNvPr id="34" name="AutoShape 27"/>
          <p:cNvSpPr>
            <a:spLocks noChangeArrowheads="1"/>
          </p:cNvSpPr>
          <p:nvPr/>
        </p:nvSpPr>
        <p:spPr bwMode="auto">
          <a:xfrm>
            <a:off x="3695700" y="1752600"/>
            <a:ext cx="152400" cy="762000"/>
          </a:xfrm>
          <a:prstGeom prst="downArrow">
            <a:avLst>
              <a:gd name="adj1" fmla="val 43750"/>
              <a:gd name="adj2" fmla="val 71875"/>
            </a:avLst>
          </a:prstGeom>
          <a:solidFill>
            <a:srgbClr val="CCFF33"/>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5" name="AutoShape 28"/>
          <p:cNvSpPr>
            <a:spLocks noChangeArrowheads="1"/>
          </p:cNvSpPr>
          <p:nvPr/>
        </p:nvSpPr>
        <p:spPr bwMode="auto">
          <a:xfrm>
            <a:off x="6591300" y="1600200"/>
            <a:ext cx="304800" cy="914400"/>
          </a:xfrm>
          <a:prstGeom prst="downArrow">
            <a:avLst>
              <a:gd name="adj1" fmla="val 43750"/>
              <a:gd name="adj2" fmla="val 431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6" name="AutoShape 29"/>
          <p:cNvSpPr>
            <a:spLocks noChangeArrowheads="1"/>
          </p:cNvSpPr>
          <p:nvPr/>
        </p:nvSpPr>
        <p:spPr bwMode="auto">
          <a:xfrm>
            <a:off x="5143500" y="1676400"/>
            <a:ext cx="76200" cy="838200"/>
          </a:xfrm>
          <a:prstGeom prst="downArrow">
            <a:avLst>
              <a:gd name="adj1" fmla="val 43750"/>
              <a:gd name="adj2" fmla="val 158125"/>
            </a:avLst>
          </a:prstGeom>
          <a:solidFill>
            <a:srgbClr val="C9DA2B"/>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7" name="Rectangle 30"/>
          <p:cNvSpPr>
            <a:spLocks noChangeArrowheads="1"/>
          </p:cNvSpPr>
          <p:nvPr/>
        </p:nvSpPr>
        <p:spPr bwMode="auto">
          <a:xfrm>
            <a:off x="5143500" y="2514600"/>
            <a:ext cx="3886200" cy="304800"/>
          </a:xfrm>
          <a:prstGeom prst="rect">
            <a:avLst/>
          </a:prstGeom>
          <a:gradFill rotWithShape="1">
            <a:gsLst>
              <a:gs pos="0">
                <a:srgbClr val="FFCC00"/>
              </a:gs>
              <a:gs pos="50000">
                <a:srgbClr val="FFFF00"/>
              </a:gs>
              <a:gs pos="100000">
                <a:srgbClr val="FFCC00"/>
              </a:gs>
            </a:gsLst>
            <a:lin ang="5400000" scaled="1"/>
          </a:gradFill>
          <a:ln w="317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8" name="Line 31"/>
          <p:cNvSpPr>
            <a:spLocks noChangeShapeType="1"/>
          </p:cNvSpPr>
          <p:nvPr/>
        </p:nvSpPr>
        <p:spPr bwMode="auto">
          <a:xfrm>
            <a:off x="5524500" y="2667000"/>
            <a:ext cx="1447800" cy="0"/>
          </a:xfrm>
          <a:prstGeom prst="line">
            <a:avLst/>
          </a:prstGeom>
          <a:noFill/>
          <a:ln w="28575">
            <a:solidFill>
              <a:schemeClr val="tx1"/>
            </a:solidFill>
            <a:prstDash val="dash"/>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9" name="Line 32"/>
          <p:cNvSpPr>
            <a:spLocks noChangeShapeType="1"/>
          </p:cNvSpPr>
          <p:nvPr/>
        </p:nvSpPr>
        <p:spPr bwMode="auto">
          <a:xfrm>
            <a:off x="6743700" y="1752600"/>
            <a:ext cx="0" cy="91440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0" name="Line 33"/>
          <p:cNvSpPr>
            <a:spLocks noChangeShapeType="1"/>
          </p:cNvSpPr>
          <p:nvPr/>
        </p:nvSpPr>
        <p:spPr bwMode="auto">
          <a:xfrm>
            <a:off x="6743700" y="2667000"/>
            <a:ext cx="990600" cy="0"/>
          </a:xfrm>
          <a:prstGeom prst="line">
            <a:avLst/>
          </a:prstGeom>
          <a:noFill/>
          <a:ln w="2857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1" name="AutoShape 34"/>
          <p:cNvSpPr>
            <a:spLocks noChangeArrowheads="1"/>
          </p:cNvSpPr>
          <p:nvPr/>
        </p:nvSpPr>
        <p:spPr bwMode="auto">
          <a:xfrm>
            <a:off x="8267700" y="1676400"/>
            <a:ext cx="76200" cy="838200"/>
          </a:xfrm>
          <a:prstGeom prst="downArrow">
            <a:avLst>
              <a:gd name="adj1" fmla="val 43750"/>
              <a:gd name="adj2" fmla="val 158125"/>
            </a:avLst>
          </a:prstGeom>
          <a:solidFill>
            <a:srgbClr val="C9DA2B"/>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2" name="Line 35"/>
          <p:cNvSpPr>
            <a:spLocks noChangeShapeType="1"/>
          </p:cNvSpPr>
          <p:nvPr/>
        </p:nvSpPr>
        <p:spPr bwMode="auto">
          <a:xfrm>
            <a:off x="7810500" y="2438400"/>
            <a:ext cx="381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3" name="Rectangle 36"/>
          <p:cNvSpPr>
            <a:spLocks noChangeArrowheads="1"/>
          </p:cNvSpPr>
          <p:nvPr/>
        </p:nvSpPr>
        <p:spPr bwMode="auto">
          <a:xfrm>
            <a:off x="7734300" y="2209800"/>
            <a:ext cx="4587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000"/>
              <a:t>1 km</a:t>
            </a:r>
            <a:endParaRPr lang="en-US" sz="1000" dirty="0"/>
          </a:p>
        </p:txBody>
      </p:sp>
      <p:sp>
        <p:nvSpPr>
          <p:cNvPr id="44" name="Text Box 37"/>
          <p:cNvSpPr txBox="1">
            <a:spLocks noChangeArrowheads="1"/>
          </p:cNvSpPr>
          <p:nvPr/>
        </p:nvSpPr>
        <p:spPr bwMode="auto">
          <a:xfrm>
            <a:off x="5372100" y="2286000"/>
            <a:ext cx="1143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sz="1400"/>
              <a:t>e+ LINAC</a:t>
            </a:r>
          </a:p>
        </p:txBody>
      </p:sp>
      <p:sp>
        <p:nvSpPr>
          <p:cNvPr id="45" name="AutoShape 38"/>
          <p:cNvSpPr>
            <a:spLocks noChangeArrowheads="1"/>
          </p:cNvSpPr>
          <p:nvPr/>
        </p:nvSpPr>
        <p:spPr bwMode="auto">
          <a:xfrm>
            <a:off x="8191500" y="2590800"/>
            <a:ext cx="838200" cy="152400"/>
          </a:xfrm>
          <a:prstGeom prst="leftArrow">
            <a:avLst>
              <a:gd name="adj1" fmla="val 62500"/>
              <a:gd name="adj2" fmla="val 0"/>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6" name="AutoShape 39"/>
          <p:cNvSpPr>
            <a:spLocks noChangeArrowheads="1"/>
          </p:cNvSpPr>
          <p:nvPr/>
        </p:nvSpPr>
        <p:spPr bwMode="auto">
          <a:xfrm>
            <a:off x="7810500" y="2590800"/>
            <a:ext cx="381000" cy="152400"/>
          </a:xfrm>
          <a:prstGeom prst="leftArrow">
            <a:avLst>
              <a:gd name="adj1" fmla="val 50000"/>
              <a:gd name="adj2" fmla="val 62500"/>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 name="AutoShape 40"/>
          <p:cNvSpPr>
            <a:spLocks noChangeArrowheads="1"/>
          </p:cNvSpPr>
          <p:nvPr/>
        </p:nvSpPr>
        <p:spPr bwMode="auto">
          <a:xfrm rot="10800000">
            <a:off x="5143500" y="2590800"/>
            <a:ext cx="304800" cy="152400"/>
          </a:xfrm>
          <a:prstGeom prst="leftArrow">
            <a:avLst>
              <a:gd name="adj1" fmla="val 50000"/>
              <a:gd name="adj2" fmla="val 50000"/>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8" name="Oval 42"/>
          <p:cNvSpPr>
            <a:spLocks noChangeArrowheads="1"/>
          </p:cNvSpPr>
          <p:nvPr/>
        </p:nvSpPr>
        <p:spPr bwMode="auto">
          <a:xfrm>
            <a:off x="6591300" y="1447800"/>
            <a:ext cx="261668" cy="2286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dirty="0"/>
              <a:t>4</a:t>
            </a:r>
          </a:p>
        </p:txBody>
      </p:sp>
      <p:sp>
        <p:nvSpPr>
          <p:cNvPr id="49" name="Oval 43"/>
          <p:cNvSpPr>
            <a:spLocks noChangeArrowheads="1"/>
          </p:cNvSpPr>
          <p:nvPr/>
        </p:nvSpPr>
        <p:spPr bwMode="auto">
          <a:xfrm>
            <a:off x="8839200" y="1447800"/>
            <a:ext cx="228600" cy="228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000" dirty="0"/>
              <a:t>6.1</a:t>
            </a:r>
          </a:p>
        </p:txBody>
      </p:sp>
      <p:sp>
        <p:nvSpPr>
          <p:cNvPr id="50" name="Text Box 46"/>
          <p:cNvSpPr txBox="1">
            <a:spLocks noChangeArrowheads="1"/>
          </p:cNvSpPr>
          <p:nvPr/>
        </p:nvSpPr>
        <p:spPr bwMode="auto">
          <a:xfrm>
            <a:off x="2247900" y="2057400"/>
            <a:ext cx="12192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sz="1400"/>
              <a:t>Under Construction</a:t>
            </a:r>
          </a:p>
        </p:txBody>
      </p:sp>
      <p:sp>
        <p:nvSpPr>
          <p:cNvPr id="51" name="Oval 47"/>
          <p:cNvSpPr>
            <a:spLocks noChangeArrowheads="1"/>
          </p:cNvSpPr>
          <p:nvPr/>
        </p:nvSpPr>
        <p:spPr bwMode="auto">
          <a:xfrm>
            <a:off x="8191500" y="1447800"/>
            <a:ext cx="228600" cy="2286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dirty="0"/>
              <a:t>6</a:t>
            </a:r>
          </a:p>
        </p:txBody>
      </p:sp>
      <p:sp>
        <p:nvSpPr>
          <p:cNvPr id="52" name="Rectangle 48"/>
          <p:cNvSpPr>
            <a:spLocks noChangeArrowheads="1"/>
          </p:cNvSpPr>
          <p:nvPr/>
        </p:nvSpPr>
        <p:spPr bwMode="auto">
          <a:xfrm>
            <a:off x="5676900" y="1828800"/>
            <a:ext cx="5635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000"/>
              <a:t>4.5 km</a:t>
            </a:r>
            <a:endParaRPr lang="en-US" sz="1000" dirty="0"/>
          </a:p>
        </p:txBody>
      </p:sp>
      <p:sp>
        <p:nvSpPr>
          <p:cNvPr id="53" name="Line 49"/>
          <p:cNvSpPr>
            <a:spLocks noChangeShapeType="1"/>
          </p:cNvSpPr>
          <p:nvPr/>
        </p:nvSpPr>
        <p:spPr bwMode="auto">
          <a:xfrm>
            <a:off x="5219700" y="1828800"/>
            <a:ext cx="1447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4" name="Rectangle 50"/>
          <p:cNvSpPr>
            <a:spLocks noChangeArrowheads="1"/>
          </p:cNvSpPr>
          <p:nvPr/>
        </p:nvSpPr>
        <p:spPr bwMode="auto">
          <a:xfrm>
            <a:off x="7200900" y="1828800"/>
            <a:ext cx="5635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000"/>
              <a:t>4.5 km</a:t>
            </a:r>
            <a:endParaRPr lang="en-US" sz="1000" dirty="0"/>
          </a:p>
        </p:txBody>
      </p:sp>
      <p:sp>
        <p:nvSpPr>
          <p:cNvPr id="55" name="Text Box 51"/>
          <p:cNvSpPr txBox="1">
            <a:spLocks noChangeArrowheads="1"/>
          </p:cNvSpPr>
          <p:nvPr/>
        </p:nvSpPr>
        <p:spPr bwMode="auto">
          <a:xfrm>
            <a:off x="495300" y="2286000"/>
            <a:ext cx="1143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sz="1400"/>
              <a:t>e- LINAC</a:t>
            </a:r>
          </a:p>
        </p:txBody>
      </p:sp>
      <p:sp>
        <p:nvSpPr>
          <p:cNvPr id="56" name="Line 52"/>
          <p:cNvSpPr>
            <a:spLocks noChangeShapeType="1"/>
          </p:cNvSpPr>
          <p:nvPr/>
        </p:nvSpPr>
        <p:spPr bwMode="auto">
          <a:xfrm>
            <a:off x="6819900" y="1828800"/>
            <a:ext cx="1447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7" name="Line 53"/>
          <p:cNvSpPr>
            <a:spLocks noChangeShapeType="1"/>
          </p:cNvSpPr>
          <p:nvPr/>
        </p:nvSpPr>
        <p:spPr bwMode="auto">
          <a:xfrm flipH="1">
            <a:off x="5372100" y="2667000"/>
            <a:ext cx="2438400" cy="2057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8" name="Line 54"/>
          <p:cNvSpPr>
            <a:spLocks noChangeShapeType="1"/>
          </p:cNvSpPr>
          <p:nvPr/>
        </p:nvSpPr>
        <p:spPr bwMode="auto">
          <a:xfrm flipH="1">
            <a:off x="7658100" y="2667000"/>
            <a:ext cx="533400" cy="2057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59" name="Group 55"/>
          <p:cNvGrpSpPr>
            <a:grpSpLocks/>
          </p:cNvGrpSpPr>
          <p:nvPr/>
        </p:nvGrpSpPr>
        <p:grpSpPr bwMode="auto">
          <a:xfrm>
            <a:off x="5029200" y="2945176"/>
            <a:ext cx="4114800" cy="2819400"/>
            <a:chOff x="3216" y="1968"/>
            <a:chExt cx="2544" cy="1680"/>
          </a:xfrm>
        </p:grpSpPr>
        <p:sp>
          <p:nvSpPr>
            <p:cNvPr id="60" name="Text Box 56"/>
            <p:cNvSpPr txBox="1">
              <a:spLocks noChangeArrowheads="1"/>
            </p:cNvSpPr>
            <p:nvPr/>
          </p:nvSpPr>
          <p:spPr bwMode="auto">
            <a:xfrm>
              <a:off x="3312" y="1968"/>
              <a:ext cx="1058"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dirty="0" smtClean="0"/>
                <a:t>Moving &amp;positioning</a:t>
              </a:r>
              <a:endParaRPr lang="de-DE" sz="1400" dirty="0"/>
            </a:p>
          </p:txBody>
        </p:sp>
        <p:sp>
          <p:nvSpPr>
            <p:cNvPr id="61" name="Rectangle 57"/>
            <p:cNvSpPr>
              <a:spLocks noChangeArrowheads="1"/>
            </p:cNvSpPr>
            <p:nvPr/>
          </p:nvSpPr>
          <p:spPr bwMode="auto">
            <a:xfrm>
              <a:off x="3360" y="2976"/>
              <a:ext cx="240" cy="96"/>
            </a:xfrm>
            <a:prstGeom prst="rect">
              <a:avLst/>
            </a:prstGeom>
            <a:solidFill>
              <a:srgbClr val="FFFFCC"/>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dirty="0"/>
                <a:t>1</a:t>
              </a:r>
            </a:p>
          </p:txBody>
        </p:sp>
        <p:sp>
          <p:nvSpPr>
            <p:cNvPr id="62" name="Rectangle 58"/>
            <p:cNvSpPr>
              <a:spLocks noChangeArrowheads="1"/>
            </p:cNvSpPr>
            <p:nvPr/>
          </p:nvSpPr>
          <p:spPr bwMode="auto">
            <a:xfrm>
              <a:off x="3600" y="2976"/>
              <a:ext cx="240" cy="96"/>
            </a:xfrm>
            <a:prstGeom prst="rect">
              <a:avLst/>
            </a:prstGeom>
            <a:solidFill>
              <a:srgbClr val="E1F2F3"/>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dirty="0"/>
                <a:t>2</a:t>
              </a:r>
            </a:p>
          </p:txBody>
        </p:sp>
        <p:sp>
          <p:nvSpPr>
            <p:cNvPr id="63" name="Rectangle 59"/>
            <p:cNvSpPr>
              <a:spLocks noChangeArrowheads="1"/>
            </p:cNvSpPr>
            <p:nvPr/>
          </p:nvSpPr>
          <p:spPr bwMode="auto">
            <a:xfrm>
              <a:off x="3840" y="2976"/>
              <a:ext cx="240" cy="96"/>
            </a:xfrm>
            <a:prstGeom prst="rect">
              <a:avLst/>
            </a:prstGeom>
            <a:solidFill>
              <a:schemeClr val="accent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dirty="0"/>
                <a:t>3</a:t>
              </a:r>
            </a:p>
          </p:txBody>
        </p:sp>
        <p:sp>
          <p:nvSpPr>
            <p:cNvPr id="64" name="Rectangle 60"/>
            <p:cNvSpPr>
              <a:spLocks noChangeArrowheads="1"/>
            </p:cNvSpPr>
            <p:nvPr/>
          </p:nvSpPr>
          <p:spPr bwMode="auto">
            <a:xfrm>
              <a:off x="4080" y="2976"/>
              <a:ext cx="240" cy="96"/>
            </a:xfrm>
            <a:prstGeom prst="rect">
              <a:avLst/>
            </a:prstGeom>
            <a:solidFill>
              <a:srgbClr val="FFCC00"/>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dirty="0"/>
                <a:t>4</a:t>
              </a:r>
            </a:p>
          </p:txBody>
        </p:sp>
        <p:sp>
          <p:nvSpPr>
            <p:cNvPr id="65" name="Rectangle 61"/>
            <p:cNvSpPr>
              <a:spLocks noChangeArrowheads="1"/>
            </p:cNvSpPr>
            <p:nvPr/>
          </p:nvSpPr>
          <p:spPr bwMode="auto">
            <a:xfrm>
              <a:off x="4320" y="2976"/>
              <a:ext cx="240" cy="96"/>
            </a:xfrm>
            <a:prstGeom prst="rect">
              <a:avLst/>
            </a:prstGeom>
            <a:solidFill>
              <a:srgbClr val="66FFFF"/>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dirty="0"/>
                <a:t>5</a:t>
              </a:r>
            </a:p>
          </p:txBody>
        </p:sp>
        <p:sp>
          <p:nvSpPr>
            <p:cNvPr id="66" name="Rectangle 62"/>
            <p:cNvSpPr>
              <a:spLocks noChangeArrowheads="1"/>
            </p:cNvSpPr>
            <p:nvPr/>
          </p:nvSpPr>
          <p:spPr bwMode="auto">
            <a:xfrm>
              <a:off x="4560" y="2976"/>
              <a:ext cx="240" cy="96"/>
            </a:xfrm>
            <a:prstGeom prst="rect">
              <a:avLst/>
            </a:prstGeom>
            <a:solidFill>
              <a:srgbClr val="66CCFF"/>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dirty="0"/>
                <a:t>6</a:t>
              </a:r>
            </a:p>
          </p:txBody>
        </p:sp>
        <p:sp>
          <p:nvSpPr>
            <p:cNvPr id="67" name="Rectangle 63"/>
            <p:cNvSpPr>
              <a:spLocks noChangeArrowheads="1"/>
            </p:cNvSpPr>
            <p:nvPr/>
          </p:nvSpPr>
          <p:spPr bwMode="auto">
            <a:xfrm>
              <a:off x="4800" y="2976"/>
              <a:ext cx="864" cy="96"/>
            </a:xfrm>
            <a:prstGeom prst="rect">
              <a:avLst/>
            </a:prstGeom>
            <a:solidFill>
              <a:srgbClr val="00FF00"/>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8" name="Line 64"/>
            <p:cNvSpPr>
              <a:spLocks noChangeShapeType="1"/>
            </p:cNvSpPr>
            <p:nvPr/>
          </p:nvSpPr>
          <p:spPr bwMode="auto">
            <a:xfrm>
              <a:off x="3456" y="2160"/>
              <a:ext cx="0" cy="81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9" name="Line 65"/>
            <p:cNvSpPr>
              <a:spLocks noChangeShapeType="1"/>
            </p:cNvSpPr>
            <p:nvPr/>
          </p:nvSpPr>
          <p:spPr bwMode="auto">
            <a:xfrm>
              <a:off x="3696" y="2304"/>
              <a:ext cx="0" cy="67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0" name="Line 66"/>
            <p:cNvSpPr>
              <a:spLocks noChangeShapeType="1"/>
            </p:cNvSpPr>
            <p:nvPr/>
          </p:nvSpPr>
          <p:spPr bwMode="auto">
            <a:xfrm>
              <a:off x="3936" y="2448"/>
              <a:ext cx="0" cy="52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1" name="Line 67"/>
            <p:cNvSpPr>
              <a:spLocks noChangeShapeType="1"/>
            </p:cNvSpPr>
            <p:nvPr/>
          </p:nvSpPr>
          <p:spPr bwMode="auto">
            <a:xfrm>
              <a:off x="4176" y="2640"/>
              <a:ext cx="0"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2" name="Line 68"/>
            <p:cNvSpPr>
              <a:spLocks noChangeShapeType="1"/>
            </p:cNvSpPr>
            <p:nvPr/>
          </p:nvSpPr>
          <p:spPr bwMode="auto">
            <a:xfrm>
              <a:off x="4416" y="2784"/>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3" name="Line 69"/>
            <p:cNvSpPr>
              <a:spLocks noChangeShapeType="1"/>
            </p:cNvSpPr>
            <p:nvPr/>
          </p:nvSpPr>
          <p:spPr bwMode="auto">
            <a:xfrm>
              <a:off x="4656" y="2880"/>
              <a:ext cx="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4" name="Text Box 70"/>
            <p:cNvSpPr txBox="1">
              <a:spLocks noChangeArrowheads="1"/>
            </p:cNvSpPr>
            <p:nvPr/>
          </p:nvSpPr>
          <p:spPr bwMode="auto">
            <a:xfrm>
              <a:off x="3456" y="3168"/>
              <a:ext cx="1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fontAlgn="base">
                <a:defRPr sz="2400">
                  <a:solidFill>
                    <a:schemeClr val="tx1"/>
                  </a:solidFill>
                  <a:latin typeface="Arial" charset="0"/>
                  <a:ea typeface="Arial Unicode MS" pitchFamily="34" charset="-128"/>
                  <a:cs typeface="Arial Unicode MS" pitchFamily="34" charset="-128"/>
                </a:defRPr>
              </a:lvl1pPr>
              <a:lvl2pPr marL="914400" indent="-457200" fontAlgn="base">
                <a:defRPr sz="2400">
                  <a:solidFill>
                    <a:schemeClr val="tx1"/>
                  </a:solidFill>
                  <a:latin typeface="Arial" charset="0"/>
                  <a:ea typeface="Arial Unicode MS" pitchFamily="34" charset="-128"/>
                  <a:cs typeface="Arial Unicode MS" pitchFamily="34" charset="-128"/>
                </a:defRPr>
              </a:lvl2pPr>
              <a:lvl3pPr marL="1371600" indent="-457200" fontAlgn="base">
                <a:defRPr sz="2400">
                  <a:solidFill>
                    <a:schemeClr val="tx1"/>
                  </a:solidFill>
                  <a:latin typeface="Arial" charset="0"/>
                  <a:ea typeface="Arial Unicode MS" pitchFamily="34" charset="-128"/>
                  <a:cs typeface="Arial Unicode MS" pitchFamily="34" charset="-128"/>
                </a:defRPr>
              </a:lvl3pPr>
              <a:lvl4pPr marL="1828800" indent="-457200" fontAlgn="base">
                <a:defRPr sz="2400">
                  <a:solidFill>
                    <a:schemeClr val="tx1"/>
                  </a:solidFill>
                  <a:latin typeface="Arial" charset="0"/>
                  <a:ea typeface="Arial Unicode MS" pitchFamily="34" charset="-128"/>
                  <a:cs typeface="Arial Unicode MS" pitchFamily="34" charset="-128"/>
                </a:defRPr>
              </a:lvl4pPr>
              <a:lvl5pPr marL="2286000" indent="-457200" fontAlgn="base">
                <a:defRPr sz="2400">
                  <a:solidFill>
                    <a:schemeClr val="tx1"/>
                  </a:solidFill>
                  <a:latin typeface="Arial" charset="0"/>
                  <a:ea typeface="Arial Unicode MS" pitchFamily="34" charset="-128"/>
                  <a:cs typeface="Arial Unicode MS" pitchFamily="34" charset="-128"/>
                </a:defRPr>
              </a:lvl5pPr>
              <a:lvl6pPr marL="2743200" indent="-457200" eaLnBrk="0" fontAlgn="base" hangingPunct="0">
                <a:spcBef>
                  <a:spcPct val="0"/>
                </a:spcBef>
                <a:spcAft>
                  <a:spcPct val="0"/>
                </a:spcAft>
                <a:defRPr sz="2400">
                  <a:solidFill>
                    <a:schemeClr val="tx1"/>
                  </a:solidFill>
                  <a:latin typeface="Arial" charset="0"/>
                  <a:ea typeface="Arial Unicode MS" pitchFamily="34" charset="-128"/>
                  <a:cs typeface="Arial Unicode MS" pitchFamily="34" charset="-128"/>
                </a:defRPr>
              </a:lvl6pPr>
              <a:lvl7pPr marL="3200400" indent="-457200" eaLnBrk="0" fontAlgn="base" hangingPunct="0">
                <a:spcBef>
                  <a:spcPct val="0"/>
                </a:spcBef>
                <a:spcAft>
                  <a:spcPct val="0"/>
                </a:spcAft>
                <a:defRPr sz="2400">
                  <a:solidFill>
                    <a:schemeClr val="tx1"/>
                  </a:solidFill>
                  <a:latin typeface="Arial" charset="0"/>
                  <a:ea typeface="Arial Unicode MS" pitchFamily="34" charset="-128"/>
                  <a:cs typeface="Arial Unicode MS" pitchFamily="34" charset="-128"/>
                </a:defRPr>
              </a:lvl7pPr>
              <a:lvl8pPr marL="3657600" indent="-457200" eaLnBrk="0" fontAlgn="base" hangingPunct="0">
                <a:spcBef>
                  <a:spcPct val="0"/>
                </a:spcBef>
                <a:spcAft>
                  <a:spcPct val="0"/>
                </a:spcAft>
                <a:defRPr sz="2400">
                  <a:solidFill>
                    <a:schemeClr val="tx1"/>
                  </a:solidFill>
                  <a:latin typeface="Arial" charset="0"/>
                  <a:ea typeface="Arial Unicode MS" pitchFamily="34" charset="-128"/>
                  <a:cs typeface="Arial Unicode MS" pitchFamily="34" charset="-128"/>
                </a:defRPr>
              </a:lvl8pPr>
              <a:lvl9pPr marL="4114800" indent="-457200" eaLnBrk="0" fontAlgn="base" hangingPunct="0">
                <a:spcBef>
                  <a:spcPct val="0"/>
                </a:spcBef>
                <a:spcAft>
                  <a:spcPct val="0"/>
                </a:spcAft>
                <a:defRPr sz="2400">
                  <a:solidFill>
                    <a:schemeClr val="tx1"/>
                  </a:solidFill>
                  <a:latin typeface="Arial" charset="0"/>
                  <a:ea typeface="Arial Unicode MS" pitchFamily="34" charset="-128"/>
                  <a:cs typeface="Arial Unicode MS" pitchFamily="34" charset="-128"/>
                </a:defRPr>
              </a:lvl9pPr>
            </a:lstStyle>
            <a:p>
              <a:pPr fontAlgn="ctr"/>
              <a:r>
                <a:rPr lang="de-DE" sz="1400"/>
                <a:t>1   km Installation zone</a:t>
              </a:r>
            </a:p>
          </p:txBody>
        </p:sp>
        <p:sp>
          <p:nvSpPr>
            <p:cNvPr id="75" name="Text Box 71"/>
            <p:cNvSpPr txBox="1">
              <a:spLocks noChangeArrowheads="1"/>
            </p:cNvSpPr>
            <p:nvPr/>
          </p:nvSpPr>
          <p:spPr bwMode="auto">
            <a:xfrm>
              <a:off x="3408" y="3456"/>
              <a:ext cx="175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75  Modules in acitivity sequence</a:t>
              </a:r>
            </a:p>
          </p:txBody>
        </p:sp>
        <p:sp>
          <p:nvSpPr>
            <p:cNvPr id="76" name="Text Box 72"/>
            <p:cNvSpPr txBox="1">
              <a:spLocks noChangeArrowheads="1"/>
            </p:cNvSpPr>
            <p:nvPr/>
          </p:nvSpPr>
          <p:spPr bwMode="auto">
            <a:xfrm>
              <a:off x="3456" y="3312"/>
              <a:ext cx="15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5   Weeks of installation work</a:t>
              </a:r>
            </a:p>
          </p:txBody>
        </p:sp>
        <p:sp>
          <p:nvSpPr>
            <p:cNvPr id="77" name="AutoShape 73"/>
            <p:cNvSpPr>
              <a:spLocks noChangeArrowheads="1"/>
            </p:cNvSpPr>
            <p:nvPr/>
          </p:nvSpPr>
          <p:spPr bwMode="auto">
            <a:xfrm>
              <a:off x="3216" y="2928"/>
              <a:ext cx="144" cy="192"/>
            </a:xfrm>
            <a:prstGeom prst="leftArrow">
              <a:avLst>
                <a:gd name="adj1" fmla="val 48954"/>
                <a:gd name="adj2" fmla="val 52083"/>
              </a:avLst>
            </a:prstGeom>
            <a:solidFill>
              <a:srgbClr val="FF3300"/>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78" name="Line 74"/>
            <p:cNvSpPr>
              <a:spLocks noChangeShapeType="1"/>
            </p:cNvSpPr>
            <p:nvPr/>
          </p:nvSpPr>
          <p:spPr bwMode="auto">
            <a:xfrm>
              <a:off x="3360" y="3168"/>
              <a:ext cx="144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9" name="Text Box 75"/>
            <p:cNvSpPr txBox="1">
              <a:spLocks noChangeArrowheads="1"/>
            </p:cNvSpPr>
            <p:nvPr/>
          </p:nvSpPr>
          <p:spPr bwMode="auto">
            <a:xfrm>
              <a:off x="4272" y="2544"/>
              <a:ext cx="979"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Cryo connections</a:t>
              </a:r>
            </a:p>
          </p:txBody>
        </p:sp>
        <p:sp>
          <p:nvSpPr>
            <p:cNvPr id="80" name="Text Box 76"/>
            <p:cNvSpPr txBox="1">
              <a:spLocks noChangeArrowheads="1"/>
            </p:cNvSpPr>
            <p:nvPr/>
          </p:nvSpPr>
          <p:spPr bwMode="auto">
            <a:xfrm>
              <a:off x="4541" y="2688"/>
              <a:ext cx="967"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Vac. connections</a:t>
              </a:r>
            </a:p>
          </p:txBody>
        </p:sp>
        <p:sp>
          <p:nvSpPr>
            <p:cNvPr id="81" name="Text Box 77"/>
            <p:cNvSpPr txBox="1">
              <a:spLocks noChangeArrowheads="1"/>
            </p:cNvSpPr>
            <p:nvPr/>
          </p:nvSpPr>
          <p:spPr bwMode="auto">
            <a:xfrm>
              <a:off x="4032" y="2400"/>
              <a:ext cx="1550"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Module placement &amp; aligning</a:t>
              </a:r>
            </a:p>
          </p:txBody>
        </p:sp>
        <p:sp>
          <p:nvSpPr>
            <p:cNvPr id="82" name="Text Box 78"/>
            <p:cNvSpPr txBox="1">
              <a:spLocks noChangeArrowheads="1"/>
            </p:cNvSpPr>
            <p:nvPr/>
          </p:nvSpPr>
          <p:spPr bwMode="auto">
            <a:xfrm>
              <a:off x="3792" y="2256"/>
              <a:ext cx="1072"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Support positioning</a:t>
              </a:r>
            </a:p>
          </p:txBody>
        </p:sp>
        <p:sp>
          <p:nvSpPr>
            <p:cNvPr id="83" name="Text Box 79"/>
            <p:cNvSpPr txBox="1">
              <a:spLocks noChangeArrowheads="1"/>
            </p:cNvSpPr>
            <p:nvPr/>
          </p:nvSpPr>
          <p:spPr bwMode="auto">
            <a:xfrm>
              <a:off x="4848" y="2823"/>
              <a:ext cx="91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DE" sz="1400"/>
                <a:t>LINAC in place</a:t>
              </a:r>
            </a:p>
          </p:txBody>
        </p:sp>
        <p:sp>
          <p:nvSpPr>
            <p:cNvPr id="84" name="Text Box 80"/>
            <p:cNvSpPr txBox="1">
              <a:spLocks noChangeArrowheads="1"/>
            </p:cNvSpPr>
            <p:nvPr/>
          </p:nvSpPr>
          <p:spPr bwMode="auto">
            <a:xfrm>
              <a:off x="3552" y="2112"/>
              <a:ext cx="7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400"/>
                <a:t>Floor drilling</a:t>
              </a:r>
            </a:p>
          </p:txBody>
        </p:sp>
      </p:grpSp>
      <p:sp>
        <p:nvSpPr>
          <p:cNvPr id="85" name="Line 81"/>
          <p:cNvSpPr>
            <a:spLocks noChangeShapeType="1"/>
          </p:cNvSpPr>
          <p:nvPr/>
        </p:nvSpPr>
        <p:spPr bwMode="auto">
          <a:xfrm>
            <a:off x="8343900" y="1828800"/>
            <a:ext cx="685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6" name="Rectangle 82"/>
          <p:cNvSpPr>
            <a:spLocks noChangeArrowheads="1"/>
          </p:cNvSpPr>
          <p:nvPr/>
        </p:nvSpPr>
        <p:spPr bwMode="auto">
          <a:xfrm>
            <a:off x="8466138" y="1828800"/>
            <a:ext cx="5635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sz="1000"/>
              <a:t>2.3 km</a:t>
            </a:r>
            <a:endParaRPr lang="en-US" sz="1000" dirty="0"/>
          </a:p>
        </p:txBody>
      </p:sp>
      <p:sp>
        <p:nvSpPr>
          <p:cNvPr id="87" name="Text Box 83"/>
          <p:cNvSpPr txBox="1">
            <a:spLocks noChangeArrowheads="1"/>
          </p:cNvSpPr>
          <p:nvPr/>
        </p:nvSpPr>
        <p:spPr bwMode="auto">
          <a:xfrm>
            <a:off x="1066800" y="5751513"/>
            <a:ext cx="623792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b="1" i="1" dirty="0"/>
              <a:t>Installation Rate- 3 Cryomodules per day</a:t>
            </a:r>
          </a:p>
        </p:txBody>
      </p:sp>
      <p:sp>
        <p:nvSpPr>
          <p:cNvPr id="88" name="Oval 42"/>
          <p:cNvSpPr>
            <a:spLocks noChangeArrowheads="1"/>
          </p:cNvSpPr>
          <p:nvPr/>
        </p:nvSpPr>
        <p:spPr bwMode="auto">
          <a:xfrm>
            <a:off x="5072332" y="1524000"/>
            <a:ext cx="261668" cy="2286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dirty="0"/>
              <a:t>2</a:t>
            </a:r>
          </a:p>
        </p:txBody>
      </p:sp>
      <p:sp>
        <p:nvSpPr>
          <p:cNvPr id="89" name="AutoShape 34"/>
          <p:cNvSpPr>
            <a:spLocks noChangeArrowheads="1"/>
          </p:cNvSpPr>
          <p:nvPr/>
        </p:nvSpPr>
        <p:spPr bwMode="auto">
          <a:xfrm>
            <a:off x="8991600" y="1676400"/>
            <a:ext cx="76200" cy="838200"/>
          </a:xfrm>
          <a:prstGeom prst="downArrow">
            <a:avLst>
              <a:gd name="adj1" fmla="val 43750"/>
              <a:gd name="adj2" fmla="val 158125"/>
            </a:avLst>
          </a:prstGeom>
          <a:solidFill>
            <a:srgbClr val="C9DA2B"/>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0" name="Rectangle 89"/>
          <p:cNvSpPr/>
          <p:nvPr/>
        </p:nvSpPr>
        <p:spPr>
          <a:xfrm>
            <a:off x="2362200" y="457200"/>
            <a:ext cx="4191000" cy="461665"/>
          </a:xfrm>
          <a:prstGeom prst="rect">
            <a:avLst/>
          </a:prstGeom>
        </p:spPr>
        <p:txBody>
          <a:bodyPr wrap="square">
            <a:spAutoFit/>
          </a:bodyPr>
          <a:lstStyle/>
          <a:p>
            <a:r>
              <a:rPr lang="en-US" sz="2400" b="1" dirty="0" smtClean="0">
                <a:solidFill>
                  <a:srgbClr val="7030A0"/>
                </a:solidFill>
                <a:latin typeface="Helvetica" pitchFamily="34" charset="0"/>
                <a:cs typeface="Helvetica" pitchFamily="34" charset="0"/>
              </a:rPr>
              <a:t>An installation model plan</a:t>
            </a:r>
            <a:endParaRPr lang="en-US" sz="2400" b="1" dirty="0">
              <a:solidFill>
                <a:srgbClr val="7030A0"/>
              </a:solidFill>
              <a:latin typeface="Helvetica" pitchFamily="34" charset="0"/>
              <a:cs typeface="Helvetica" pitchFamily="34" charset="0"/>
            </a:endParaRPr>
          </a:p>
        </p:txBody>
      </p:sp>
    </p:spTree>
    <p:extLst>
      <p:ext uri="{BB962C8B-B14F-4D97-AF65-F5344CB8AC3E}">
        <p14:creationId xmlns:p14="http://schemas.microsoft.com/office/powerpoint/2010/main" val="254839244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3DC257D-78E3-4145-B6DC-EFDF247FB379}" type="slidenum">
              <a:rPr lang="en-US" smtClean="0"/>
              <a:pPr/>
              <a:t>39</a:t>
            </a:fld>
            <a:endParaRPr lang="en-US" dirty="0"/>
          </a:p>
        </p:txBody>
      </p:sp>
      <p:graphicFrame>
        <p:nvGraphicFramePr>
          <p:cNvPr id="4" name="Object 3"/>
          <p:cNvGraphicFramePr>
            <a:graphicFrameLocks noGrp="1" noChangeAspect="1"/>
          </p:cNvGraphicFramePr>
          <p:nvPr>
            <p:extLst>
              <p:ext uri="{D42A27DB-BD31-4B8C-83A1-F6EECF244321}">
                <p14:modId xmlns:p14="http://schemas.microsoft.com/office/powerpoint/2010/main" val="440254783"/>
              </p:ext>
            </p:extLst>
          </p:nvPr>
        </p:nvGraphicFramePr>
        <p:xfrm>
          <a:off x="369888" y="2643188"/>
          <a:ext cx="8240712" cy="3529012"/>
        </p:xfrm>
        <a:graphic>
          <a:graphicData uri="http://schemas.openxmlformats.org/presentationml/2006/ole">
            <mc:AlternateContent xmlns:mc="http://schemas.openxmlformats.org/markup-compatibility/2006">
              <mc:Choice xmlns:v="urn:schemas-microsoft-com:vml" Requires="v">
                <p:oleObj spid="_x0000_s6147" name="ワークシート" r:id="rId3" imgW="12106343" imgH="5448390" progId="Excel.Sheet.8">
                  <p:embed/>
                </p:oleObj>
              </mc:Choice>
              <mc:Fallback>
                <p:oleObj name="ワークシート" r:id="rId3" imgW="12106343" imgH="5448390" progId="Excel.Sheet.8">
                  <p:embed/>
                  <p:pic>
                    <p:nvPicPr>
                      <p:cNvPr id="0" name=""/>
                      <p:cNvPicPr>
                        <a:picLocks noGrp="1" noChangeAspect="1" noChangeArrowheads="1"/>
                      </p:cNvPicPr>
                      <p:nvPr/>
                    </p:nvPicPr>
                    <p:blipFill>
                      <a:blip r:embed="rId4"/>
                      <a:srcRect/>
                      <a:stretch>
                        <a:fillRect/>
                      </a:stretch>
                    </p:blipFill>
                    <p:spPr bwMode="auto">
                      <a:xfrm>
                        <a:off x="369888" y="2643188"/>
                        <a:ext cx="8240712" cy="3529012"/>
                      </a:xfrm>
                      <a:prstGeom prst="rect">
                        <a:avLst/>
                      </a:prstGeom>
                      <a:noFill/>
                      <a:ln>
                        <a:noFill/>
                      </a:ln>
                      <a:extLst/>
                    </p:spPr>
                  </p:pic>
                </p:oleObj>
              </mc:Fallback>
            </mc:AlternateContent>
          </a:graphicData>
        </a:graphic>
      </p:graphicFrame>
      <p:sp>
        <p:nvSpPr>
          <p:cNvPr id="9" name="Line 4"/>
          <p:cNvSpPr>
            <a:spLocks noChangeShapeType="1"/>
          </p:cNvSpPr>
          <p:nvPr/>
        </p:nvSpPr>
        <p:spPr bwMode="auto">
          <a:xfrm flipV="1">
            <a:off x="3068782" y="3886200"/>
            <a:ext cx="0" cy="1295400"/>
          </a:xfrm>
          <a:prstGeom prst="line">
            <a:avLst/>
          </a:prstGeom>
          <a:noFill/>
          <a:ln w="3810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sp>
        <p:nvSpPr>
          <p:cNvPr id="10" name="AutoShape 5"/>
          <p:cNvSpPr>
            <a:spLocks noChangeArrowheads="1"/>
          </p:cNvSpPr>
          <p:nvPr/>
        </p:nvSpPr>
        <p:spPr bwMode="auto">
          <a:xfrm>
            <a:off x="1905000" y="3886200"/>
            <a:ext cx="1163782" cy="609600"/>
          </a:xfrm>
          <a:prstGeom prst="flowChartPunchedTape">
            <a:avLst/>
          </a:prstGeom>
          <a:solidFill>
            <a:srgbClr val="FFFFFF"/>
          </a:solidFill>
          <a:ln w="9525">
            <a:solidFill>
              <a:srgbClr val="000000"/>
            </a:solidFill>
            <a:miter lim="800000"/>
            <a:headEnd/>
            <a:tailEnd/>
          </a:ln>
        </p:spPr>
        <p:txBody>
          <a:bodyPr/>
          <a:lstStyle/>
          <a:p>
            <a:pPr fontAlgn="base"/>
            <a:r>
              <a:rPr lang="en-US" sz="800" b="1" dirty="0"/>
              <a:t>Joint Occupancy (</a:t>
            </a:r>
            <a:r>
              <a:rPr lang="en-US" sz="800" b="1" dirty="0" smtClean="0"/>
              <a:t>T6) </a:t>
            </a:r>
            <a:r>
              <a:rPr lang="en-US" sz="800" b="1" dirty="0"/>
              <a:t>Start of Underground Installation</a:t>
            </a:r>
          </a:p>
        </p:txBody>
      </p:sp>
      <p:sp>
        <p:nvSpPr>
          <p:cNvPr id="7" name="Rectangle 6"/>
          <p:cNvSpPr/>
          <p:nvPr/>
        </p:nvSpPr>
        <p:spPr>
          <a:xfrm>
            <a:off x="2362200" y="457200"/>
            <a:ext cx="4191000" cy="461665"/>
          </a:xfrm>
          <a:prstGeom prst="rect">
            <a:avLst/>
          </a:prstGeom>
        </p:spPr>
        <p:txBody>
          <a:bodyPr wrap="square">
            <a:spAutoFit/>
          </a:bodyPr>
          <a:lstStyle/>
          <a:p>
            <a:r>
              <a:rPr lang="en-US" sz="2400" b="1" dirty="0" smtClean="0">
                <a:solidFill>
                  <a:srgbClr val="7030A0"/>
                </a:solidFill>
                <a:latin typeface="Helvetica" pitchFamily="34" charset="0"/>
                <a:cs typeface="Helvetica" pitchFamily="34" charset="0"/>
              </a:rPr>
              <a:t>An installation model plan</a:t>
            </a:r>
            <a:endParaRPr lang="en-US" sz="2400" b="1" dirty="0">
              <a:solidFill>
                <a:srgbClr val="7030A0"/>
              </a:solidFill>
              <a:latin typeface="Helvetica" pitchFamily="34" charset="0"/>
              <a:cs typeface="Helvetica" pitchFamily="34" charset="0"/>
            </a:endParaRPr>
          </a:p>
        </p:txBody>
      </p:sp>
      <p:sp>
        <p:nvSpPr>
          <p:cNvPr id="2" name="Rectangle 1"/>
          <p:cNvSpPr/>
          <p:nvPr/>
        </p:nvSpPr>
        <p:spPr>
          <a:xfrm>
            <a:off x="228600" y="914400"/>
            <a:ext cx="8686800" cy="1661993"/>
          </a:xfrm>
          <a:prstGeom prst="rect">
            <a:avLst/>
          </a:prstGeom>
        </p:spPr>
        <p:txBody>
          <a:bodyPr wrap="square">
            <a:spAutoFit/>
          </a:bodyPr>
          <a:lstStyle/>
          <a:p>
            <a:pPr marL="285750" indent="-285750" eaLnBrk="0" fontAlgn="ctr" hangingPunct="0">
              <a:buFont typeface="Arial" pitchFamily="34" charset="0"/>
              <a:buChar char="•"/>
            </a:pPr>
            <a:r>
              <a:rPr lang="en-US" b="1" i="1" dirty="0" smtClean="0">
                <a:solidFill>
                  <a:srgbClr val="002060"/>
                </a:solidFill>
                <a:latin typeface="Helvetica" pitchFamily="34" charset="0"/>
                <a:cs typeface="Helvetica" pitchFamily="34" charset="0"/>
              </a:rPr>
              <a:t>The underground installation activities are divided in two groups.</a:t>
            </a:r>
            <a:endParaRPr lang="en-US" b="1" i="1" dirty="0">
              <a:solidFill>
                <a:srgbClr val="002060"/>
              </a:solidFill>
              <a:latin typeface="Helvetica" pitchFamily="34" charset="0"/>
              <a:cs typeface="Helvetica" pitchFamily="34" charset="0"/>
            </a:endParaRPr>
          </a:p>
          <a:p>
            <a:pPr marL="1200150" lvl="2" indent="-285750" eaLnBrk="0" fontAlgn="ctr" hangingPunct="0">
              <a:spcBef>
                <a:spcPct val="0"/>
              </a:spcBef>
              <a:spcAft>
                <a:spcPct val="0"/>
              </a:spcAft>
              <a:buFontTx/>
              <a:buChar char="–"/>
            </a:pPr>
            <a:r>
              <a:rPr lang="en-US" sz="1600" b="1" i="1" kern="0" dirty="0" smtClean="0">
                <a:solidFill>
                  <a:srgbClr val="009999"/>
                </a:solidFill>
                <a:latin typeface="Helvetica" pitchFamily="34" charset="0"/>
                <a:ea typeface="Arial Unicode MS"/>
                <a:cs typeface="Helvetica" pitchFamily="34" charset="0"/>
              </a:rPr>
              <a:t>Heavy lifting, transport , positioning, affixing, etc. are done in swing shift</a:t>
            </a:r>
          </a:p>
          <a:p>
            <a:pPr marL="1200150" lvl="2" indent="-285750" eaLnBrk="0" fontAlgn="ctr" hangingPunct="0">
              <a:spcBef>
                <a:spcPct val="0"/>
              </a:spcBef>
              <a:spcAft>
                <a:spcPct val="0"/>
              </a:spcAft>
              <a:buFontTx/>
              <a:buChar char="–"/>
            </a:pPr>
            <a:r>
              <a:rPr lang="en-US" sz="1600" b="1" i="1" kern="0" dirty="0" smtClean="0">
                <a:solidFill>
                  <a:srgbClr val="009999"/>
                </a:solidFill>
                <a:latin typeface="Helvetica" pitchFamily="34" charset="0"/>
                <a:ea typeface="Arial Unicode MS"/>
                <a:cs typeface="Helvetica" pitchFamily="34" charset="0"/>
              </a:rPr>
              <a:t>Critical , highly specialized  operation , e.g. in ML cryogenic and vacuum joints connection  are carried out in day shift</a:t>
            </a:r>
            <a:endParaRPr lang="en-US" sz="1600" b="1" i="1" dirty="0">
              <a:solidFill>
                <a:srgbClr val="002060"/>
              </a:solidFill>
              <a:latin typeface="Helvetica" pitchFamily="34" charset="0"/>
              <a:cs typeface="Helvetica" pitchFamily="34" charset="0"/>
            </a:endParaRPr>
          </a:p>
          <a:p>
            <a:pPr marL="285750" indent="-285750" eaLnBrk="0" fontAlgn="ctr" hangingPunct="0">
              <a:buFont typeface="Arial" pitchFamily="34" charset="0"/>
              <a:buChar char="•"/>
            </a:pPr>
            <a:r>
              <a:rPr lang="en-US" b="1" i="1" dirty="0" smtClean="0">
                <a:solidFill>
                  <a:srgbClr val="002060"/>
                </a:solidFill>
                <a:latin typeface="Helvetica" pitchFamily="34" charset="0"/>
                <a:cs typeface="Helvetica" pitchFamily="34" charset="0"/>
              </a:rPr>
              <a:t>All activities are planned on the 5 days per week </a:t>
            </a:r>
            <a:endParaRPr lang="en-US" b="1" i="1" dirty="0">
              <a:solidFill>
                <a:srgbClr val="002060"/>
              </a:solidFill>
              <a:latin typeface="Helvetica" pitchFamily="34" charset="0"/>
              <a:cs typeface="Helvetica" pitchFamily="34" charset="0"/>
            </a:endParaRPr>
          </a:p>
          <a:p>
            <a:pPr marL="1200150" lvl="2" indent="-285750" eaLnBrk="0" fontAlgn="ctr" hangingPunct="0">
              <a:spcBef>
                <a:spcPct val="0"/>
              </a:spcBef>
              <a:spcAft>
                <a:spcPct val="0"/>
              </a:spcAft>
              <a:buFontTx/>
              <a:buChar char="–"/>
            </a:pPr>
            <a:r>
              <a:rPr lang="en-US" b="1" i="1" kern="0" dirty="0" smtClean="0">
                <a:solidFill>
                  <a:srgbClr val="009999"/>
                </a:solidFill>
                <a:latin typeface="Helvetica" pitchFamily="34" charset="0"/>
                <a:ea typeface="Arial Unicode MS"/>
                <a:cs typeface="Helvetica" pitchFamily="34" charset="0"/>
              </a:rPr>
              <a:t>The owl and weekend shifts are reserved for contingency</a:t>
            </a:r>
            <a:endParaRPr lang="en-US" b="1" i="1" kern="0" dirty="0">
              <a:solidFill>
                <a:srgbClr val="009999"/>
              </a:solidFill>
              <a:latin typeface="Helvetica" pitchFamily="34" charset="0"/>
              <a:ea typeface="Arial Unicode MS"/>
              <a:cs typeface="Helvetica" pitchFamily="34" charset="0"/>
            </a:endParaRPr>
          </a:p>
        </p:txBody>
      </p:sp>
    </p:spTree>
    <p:extLst>
      <p:ext uri="{BB962C8B-B14F-4D97-AF65-F5344CB8AC3E}">
        <p14:creationId xmlns:p14="http://schemas.microsoft.com/office/powerpoint/2010/main" val="17554713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7427" y="76200"/>
            <a:ext cx="7554275" cy="579767"/>
          </a:xfrm>
        </p:spPr>
        <p:txBody>
          <a:bodyPr>
            <a:noAutofit/>
          </a:bodyPr>
          <a:lstStyle/>
          <a:p>
            <a:r>
              <a:rPr kumimoji="1" lang="en-US" altLang="ja-JP" sz="2800" b="1" dirty="0" smtClean="0"/>
              <a:t>A2: ILC</a:t>
            </a:r>
            <a:r>
              <a:rPr lang="ja-JP" altLang="en-US" sz="2800" b="1" dirty="0" smtClean="0"/>
              <a:t>加速器建設に必要な研究所人材</a:t>
            </a:r>
            <a:r>
              <a:rPr lang="en-US" altLang="ja-JP" sz="2800" b="1" dirty="0" smtClean="0"/>
              <a:t> (</a:t>
            </a:r>
            <a:r>
              <a:rPr lang="ja-JP" altLang="en-US" sz="2800" b="1" dirty="0" smtClean="0"/>
              <a:t>内訳</a:t>
            </a:r>
            <a:r>
              <a:rPr lang="ja-JP" altLang="en-US" sz="2800" b="1" dirty="0" smtClean="0"/>
              <a:t>）</a:t>
            </a:r>
            <a:r>
              <a:rPr lang="en-US" altLang="ja-JP" sz="2800" b="1" dirty="0" smtClean="0"/>
              <a:t/>
            </a:r>
            <a:br>
              <a:rPr lang="en-US" altLang="ja-JP" sz="2800" b="1" dirty="0" smtClean="0"/>
            </a:br>
            <a:r>
              <a:rPr lang="en-US" altLang="ja-JP" sz="2400" b="1" dirty="0">
                <a:solidFill>
                  <a:srgbClr val="7F7F7F"/>
                </a:solidFill>
              </a:rPr>
              <a:t>HR required for the ILC acc. Construction </a:t>
            </a:r>
            <a:r>
              <a:rPr lang="en-US" altLang="ja-JP" sz="2400" b="1" dirty="0" smtClean="0">
                <a:solidFill>
                  <a:srgbClr val="7F7F7F"/>
                </a:solidFill>
              </a:rPr>
              <a:t>(breakdown)</a:t>
            </a:r>
            <a:r>
              <a:rPr kumimoji="1" lang="en-US" altLang="ja-JP" sz="2800" b="1" dirty="0" smtClean="0">
                <a:solidFill>
                  <a:srgbClr val="3366FF"/>
                </a:solidFill>
              </a:rPr>
              <a:t> </a:t>
            </a:r>
            <a:endParaRPr kumimoji="1" lang="ja-JP" altLang="en-US" sz="2800" b="1" dirty="0">
              <a:solidFill>
                <a:srgbClr val="3366FF"/>
              </a:solidFill>
            </a:endParaRP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Arial"/>
                <a:ea typeface="Arial Unicode MS"/>
                <a:cs typeface="Arial Unicode MS"/>
              </a:rPr>
              <a:t>2015/01/03</a:t>
            </a:r>
            <a:endParaRPr lang="en-US" dirty="0">
              <a:solidFill>
                <a:prstClr val="black">
                  <a:tint val="75000"/>
                </a:prstClr>
              </a:solidFill>
              <a:latin typeface="Arial"/>
              <a:ea typeface="Arial Unicode MS"/>
              <a:cs typeface="Arial Unicode MS"/>
            </a:endParaRPr>
          </a:p>
        </p:txBody>
      </p:sp>
      <p:sp>
        <p:nvSpPr>
          <p:cNvPr id="5" name="スライド番号プレースホルダー 4"/>
          <p:cNvSpPr>
            <a:spLocks noGrp="1"/>
          </p:cNvSpPr>
          <p:nvPr>
            <p:ph type="sldNum" sz="quarter" idx="12"/>
          </p:nvPr>
        </p:nvSpPr>
        <p:spPr/>
        <p:txBody>
          <a:bodyPr/>
          <a:lstStyle/>
          <a:p>
            <a:fld id="{AAB6FA28-7AEC-3F43-9C2D-3DB969CFEC6A}" type="slidenum">
              <a:rPr lang="en-US" smtClean="0">
                <a:solidFill>
                  <a:prstClr val="black">
                    <a:tint val="75000"/>
                  </a:prstClr>
                </a:solidFill>
                <a:latin typeface="Arial"/>
                <a:ea typeface="Arial Unicode MS"/>
                <a:cs typeface="Arial Unicode MS"/>
              </a:rPr>
              <a:pPr/>
              <a:t>4</a:t>
            </a:fld>
            <a:endParaRPr lang="en-US" dirty="0">
              <a:solidFill>
                <a:prstClr val="black">
                  <a:tint val="75000"/>
                </a:prstClr>
              </a:solidFill>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Arial"/>
                <a:ea typeface="Arial Unicode MS"/>
                <a:cs typeface="Arial Unicode MS"/>
              </a:rPr>
              <a:t>ILC</a:t>
            </a:r>
            <a:r>
              <a:rPr lang="ja-JP" altLang="en-US" smtClean="0">
                <a:solidFill>
                  <a:prstClr val="black">
                    <a:tint val="75000"/>
                  </a:prstClr>
                </a:solidFill>
                <a:latin typeface="Arial"/>
                <a:ea typeface="Arial Unicode MS"/>
                <a:cs typeface="Arial Unicode MS"/>
              </a:rPr>
              <a:t>に必要な人材と育成</a:t>
            </a:r>
            <a:endParaRPr lang="en-US">
              <a:solidFill>
                <a:prstClr val="black">
                  <a:tint val="75000"/>
                </a:prstClr>
              </a:solidFill>
              <a:latin typeface="Arial"/>
              <a:ea typeface="Arial Unicode MS"/>
              <a:cs typeface="Arial Unicode MS"/>
            </a:endParaRPr>
          </a:p>
        </p:txBody>
      </p:sp>
      <p:graphicFrame>
        <p:nvGraphicFramePr>
          <p:cNvPr id="12" name="コンテンツ プレースホルダー 9"/>
          <p:cNvGraphicFramePr>
            <a:graphicFrameLocks/>
          </p:cNvGraphicFramePr>
          <p:nvPr>
            <p:extLst>
              <p:ext uri="{D42A27DB-BD31-4B8C-83A1-F6EECF244321}">
                <p14:modId xmlns:p14="http://schemas.microsoft.com/office/powerpoint/2010/main" val="241040559"/>
              </p:ext>
            </p:extLst>
          </p:nvPr>
        </p:nvGraphicFramePr>
        <p:xfrm>
          <a:off x="194865" y="843961"/>
          <a:ext cx="6185775" cy="5635047"/>
        </p:xfrm>
        <a:graphic>
          <a:graphicData uri="http://schemas.openxmlformats.org/drawingml/2006/table">
            <a:tbl>
              <a:tblPr firstRow="1" bandRow="1">
                <a:tableStyleId>{073A0DAA-6AF3-43AB-8588-CEC1D06C72B9}</a:tableStyleId>
              </a:tblPr>
              <a:tblGrid>
                <a:gridCol w="1329443"/>
                <a:gridCol w="1744372"/>
                <a:gridCol w="725659"/>
                <a:gridCol w="739614"/>
                <a:gridCol w="934983"/>
                <a:gridCol w="711704"/>
              </a:tblGrid>
              <a:tr h="563256">
                <a:tc>
                  <a:txBody>
                    <a:bodyPr/>
                    <a:lstStyle/>
                    <a:p>
                      <a:pPr algn="ctr"/>
                      <a:r>
                        <a:rPr kumimoji="1" lang="en-US" altLang="ja-JP" sz="1400" dirty="0" smtClean="0"/>
                        <a:t>Item</a:t>
                      </a:r>
                      <a:endParaRPr kumimoji="1" lang="ja-JP" altLang="en-US" sz="1400" dirty="0"/>
                    </a:p>
                  </a:txBody>
                  <a:tcPr>
                    <a:solidFill>
                      <a:srgbClr val="3366FF"/>
                    </a:solidFill>
                  </a:tcPr>
                </a:tc>
                <a:tc>
                  <a:txBody>
                    <a:bodyPr/>
                    <a:lstStyle/>
                    <a:p>
                      <a:pPr algn="ctr"/>
                      <a:r>
                        <a:rPr kumimoji="1" lang="en-US" altLang="ja-JP" sz="1400" dirty="0" smtClean="0"/>
                        <a:t>Sub-Item</a:t>
                      </a:r>
                      <a:endParaRPr kumimoji="1" lang="ja-JP" altLang="en-US" sz="1400" dirty="0"/>
                    </a:p>
                  </a:txBody>
                  <a:tcPr>
                    <a:solidFill>
                      <a:srgbClr val="3366FF"/>
                    </a:solidFill>
                  </a:tcPr>
                </a:tc>
                <a:tc>
                  <a:txBody>
                    <a:bodyPr/>
                    <a:lstStyle/>
                    <a:p>
                      <a:pPr algn="ctr"/>
                      <a:r>
                        <a:rPr kumimoji="1" lang="en-US" altLang="ja-JP" sz="1400" dirty="0" err="1" smtClean="0"/>
                        <a:t>Integr</a:t>
                      </a:r>
                      <a:r>
                        <a:rPr kumimoji="1" lang="en-US" altLang="ja-JP" sz="1400" dirty="0" smtClean="0"/>
                        <a:t>.</a:t>
                      </a:r>
                    </a:p>
                    <a:p>
                      <a:pPr algn="ctr"/>
                      <a:r>
                        <a:rPr kumimoji="1" lang="en-US" altLang="ja-JP" sz="1400" dirty="0" smtClean="0"/>
                        <a:t>K</a:t>
                      </a:r>
                      <a:r>
                        <a:rPr kumimoji="1" lang="en-US" altLang="ja-JP" sz="1400" baseline="0" dirty="0" smtClean="0"/>
                        <a:t> </a:t>
                      </a:r>
                      <a:r>
                        <a:rPr kumimoji="1" lang="en-US" altLang="ja-JP" sz="1400" dirty="0" smtClean="0"/>
                        <a:t>P-</a:t>
                      </a:r>
                      <a:r>
                        <a:rPr kumimoji="1" lang="en-US" altLang="ja-JP" sz="1400" dirty="0" err="1" smtClean="0"/>
                        <a:t>hr</a:t>
                      </a:r>
                      <a:endParaRPr kumimoji="1" lang="ja-JP" altLang="en-US" sz="1400" dirty="0"/>
                    </a:p>
                  </a:txBody>
                  <a:tcPr>
                    <a:solidFill>
                      <a:srgbClr val="3366FF"/>
                    </a:solidFill>
                  </a:tcPr>
                </a:tc>
                <a:tc>
                  <a:txBody>
                    <a:bodyPr/>
                    <a:lstStyle/>
                    <a:p>
                      <a:pPr algn="ctr"/>
                      <a:r>
                        <a:rPr kumimoji="1" lang="en-US" altLang="ja-JP" sz="1400" dirty="0" err="1" smtClean="0">
                          <a:solidFill>
                            <a:schemeClr val="bg1"/>
                          </a:solidFill>
                        </a:rPr>
                        <a:t>Integr</a:t>
                      </a:r>
                      <a:r>
                        <a:rPr kumimoji="1" lang="en-US" altLang="ja-JP" sz="1400" dirty="0" smtClean="0">
                          <a:solidFill>
                            <a:schemeClr val="bg1"/>
                          </a:solidFill>
                        </a:rPr>
                        <a:t>.</a:t>
                      </a:r>
                    </a:p>
                    <a:p>
                      <a:pPr algn="ctr"/>
                      <a:r>
                        <a:rPr kumimoji="1" lang="en-US" altLang="ja-JP" sz="1400" dirty="0" smtClean="0">
                          <a:solidFill>
                            <a:schemeClr val="bg1"/>
                          </a:solidFill>
                        </a:rPr>
                        <a:t>P-</a:t>
                      </a:r>
                      <a:r>
                        <a:rPr kumimoji="1" lang="en-US" altLang="ja-JP" sz="1400" dirty="0" err="1" smtClean="0">
                          <a:solidFill>
                            <a:schemeClr val="bg1"/>
                          </a:solidFill>
                        </a:rPr>
                        <a:t>yr</a:t>
                      </a:r>
                      <a:endParaRPr kumimoji="1" lang="en-US" altLang="ja-JP" sz="1400" dirty="0" smtClean="0">
                        <a:solidFill>
                          <a:schemeClr val="bg1"/>
                        </a:solidFill>
                      </a:endParaRPr>
                    </a:p>
                  </a:txBody>
                  <a:tcPr>
                    <a:solidFill>
                      <a:srgbClr val="3366FF"/>
                    </a:solidFill>
                  </a:tcPr>
                </a:tc>
                <a:tc>
                  <a:txBody>
                    <a:bodyPr/>
                    <a:lstStyle/>
                    <a:p>
                      <a:pPr algn="ctr"/>
                      <a:r>
                        <a:rPr kumimoji="1" lang="en-US" altLang="ja-JP" sz="1400" dirty="0" smtClean="0">
                          <a:solidFill>
                            <a:schemeClr val="bg1"/>
                          </a:solidFill>
                        </a:rPr>
                        <a:t>Average</a:t>
                      </a:r>
                    </a:p>
                    <a:p>
                      <a:pPr algn="ctr"/>
                      <a:r>
                        <a:rPr kumimoji="1" lang="en-US" altLang="ja-JP" sz="1400" dirty="0" smtClean="0">
                          <a:solidFill>
                            <a:schemeClr val="bg1"/>
                          </a:solidFill>
                        </a:rPr>
                        <a:t>&lt;FTE/</a:t>
                      </a:r>
                      <a:r>
                        <a:rPr kumimoji="1" lang="en-US" altLang="ja-JP" sz="1400" dirty="0" err="1" smtClean="0">
                          <a:solidFill>
                            <a:schemeClr val="bg1"/>
                          </a:solidFill>
                        </a:rPr>
                        <a:t>yr</a:t>
                      </a:r>
                      <a:r>
                        <a:rPr kumimoji="1" lang="en-US" altLang="ja-JP" sz="1400" dirty="0" smtClean="0">
                          <a:solidFill>
                            <a:schemeClr val="bg1"/>
                          </a:solidFill>
                        </a:rPr>
                        <a:t>&gt;</a:t>
                      </a:r>
                    </a:p>
                  </a:txBody>
                  <a:tcPr anchor="ctr">
                    <a:solidFill>
                      <a:srgbClr val="3366FF"/>
                    </a:solidFill>
                  </a:tcPr>
                </a:tc>
                <a:tc>
                  <a:txBody>
                    <a:bodyPr/>
                    <a:lstStyle/>
                    <a:p>
                      <a:pPr algn="ctr"/>
                      <a:r>
                        <a:rPr kumimoji="1" lang="en-US" altLang="ja-JP" sz="1400" dirty="0" smtClean="0">
                          <a:solidFill>
                            <a:schemeClr val="bg1"/>
                          </a:solidFill>
                        </a:rPr>
                        <a:t>%</a:t>
                      </a:r>
                    </a:p>
                  </a:txBody>
                  <a:tcPr anchor="ctr">
                    <a:solidFill>
                      <a:srgbClr val="3366FF"/>
                    </a:solidFill>
                  </a:tcPr>
                </a:tc>
              </a:tr>
              <a:tr h="563256">
                <a:tc>
                  <a:txBody>
                    <a:bodyPr/>
                    <a:lstStyle/>
                    <a:p>
                      <a:r>
                        <a:rPr kumimoji="1" lang="en-US" altLang="ja-JP" sz="1400" dirty="0" smtClean="0"/>
                        <a:t>1, CFS </a:t>
                      </a:r>
                    </a:p>
                    <a:p>
                      <a:r>
                        <a:rPr kumimoji="1" lang="en-US" altLang="ja-JP" sz="1400" dirty="0" smtClean="0"/>
                        <a:t> </a:t>
                      </a:r>
                      <a:endParaRPr kumimoji="1" lang="ja-JP" altLang="en-US" sz="1400" dirty="0">
                        <a:solidFill>
                          <a:srgbClr val="3366FF"/>
                        </a:solidFill>
                      </a:endParaRPr>
                    </a:p>
                  </a:txBody>
                  <a:tcPr/>
                </a:tc>
                <a:tc>
                  <a:txBody>
                    <a:bodyPr/>
                    <a:lstStyle/>
                    <a:p>
                      <a:r>
                        <a:rPr kumimoji="1" lang="en-US" altLang="ja-JP" sz="1400" dirty="0" smtClean="0"/>
                        <a:t>Sub-total</a:t>
                      </a:r>
                    </a:p>
                    <a:p>
                      <a:r>
                        <a:rPr kumimoji="1" lang="en-US" altLang="ja-JP" sz="1400" dirty="0" smtClean="0"/>
                        <a:t>- Civil</a:t>
                      </a:r>
                    </a:p>
                    <a:p>
                      <a:r>
                        <a:rPr kumimoji="1" lang="en-US" altLang="ja-JP" sz="1400" dirty="0" smtClean="0"/>
                        <a:t>- Site-specific</a:t>
                      </a:r>
                      <a:endParaRPr kumimoji="1" lang="ja-JP" altLang="en-US" sz="1400" dirty="0"/>
                    </a:p>
                  </a:txBody>
                  <a:tcPr/>
                </a:tc>
                <a:tc>
                  <a:txBody>
                    <a:bodyPr/>
                    <a:lstStyle/>
                    <a:p>
                      <a:pPr algn="r"/>
                      <a:r>
                        <a:rPr kumimoji="1" lang="en-US" altLang="ja-JP" sz="1400" u="sng" dirty="0" smtClean="0"/>
                        <a:t>2,540</a:t>
                      </a:r>
                    </a:p>
                    <a:p>
                      <a:pPr algn="r"/>
                      <a:r>
                        <a:rPr kumimoji="1" lang="en-US" altLang="ja-JP" sz="1400" dirty="0" smtClean="0"/>
                        <a:t>1,359</a:t>
                      </a:r>
                    </a:p>
                    <a:p>
                      <a:pPr algn="r"/>
                      <a:r>
                        <a:rPr kumimoji="1" lang="en-US" altLang="ja-JP" sz="1400" dirty="0" smtClean="0"/>
                        <a:t>1,181</a:t>
                      </a:r>
                    </a:p>
                  </a:txBody>
                  <a:tcPr/>
                </a:tc>
                <a:tc>
                  <a:txBody>
                    <a:bodyPr/>
                    <a:lstStyle/>
                    <a:p>
                      <a:pPr algn="r"/>
                      <a:r>
                        <a:rPr kumimoji="1" lang="en-US" altLang="ja-JP" sz="1400" u="sng" dirty="0" smtClean="0">
                          <a:solidFill>
                            <a:srgbClr val="3366FF"/>
                          </a:solidFill>
                        </a:rPr>
                        <a:t>1,495</a:t>
                      </a:r>
                    </a:p>
                    <a:p>
                      <a:pPr algn="r"/>
                      <a:r>
                        <a:rPr kumimoji="1" lang="en-US" altLang="ja-JP" sz="1400" u="sng" dirty="0" smtClean="0">
                          <a:solidFill>
                            <a:schemeClr val="tx1"/>
                          </a:solidFill>
                        </a:rPr>
                        <a:t>799</a:t>
                      </a:r>
                    </a:p>
                    <a:p>
                      <a:pPr algn="r"/>
                      <a:r>
                        <a:rPr kumimoji="1" lang="en-US" altLang="ja-JP" sz="1400" u="sng" dirty="0" smtClean="0">
                          <a:solidFill>
                            <a:schemeClr val="tx1"/>
                          </a:solidFill>
                        </a:rPr>
                        <a:t>695 </a:t>
                      </a:r>
                      <a:endParaRPr kumimoji="1" lang="ja-JP" altLang="en-US" sz="1400" u="sng" dirty="0">
                        <a:solidFill>
                          <a:schemeClr val="tx1"/>
                        </a:solidFill>
                      </a:endParaRPr>
                    </a:p>
                  </a:txBody>
                  <a:tcPr/>
                </a:tc>
                <a:tc>
                  <a:txBody>
                    <a:bodyPr/>
                    <a:lstStyle/>
                    <a:p>
                      <a:pPr algn="r"/>
                      <a:r>
                        <a:rPr kumimoji="1" lang="en-US" altLang="ja-JP" sz="1400" u="none" dirty="0" smtClean="0">
                          <a:solidFill>
                            <a:schemeClr val="tx1"/>
                          </a:solidFill>
                        </a:rPr>
                        <a:t>&lt;166&gt;</a:t>
                      </a:r>
                    </a:p>
                    <a:p>
                      <a:pPr algn="r"/>
                      <a:r>
                        <a:rPr kumimoji="1" lang="en-US" altLang="ja-JP" sz="1400" u="none" dirty="0" smtClean="0">
                          <a:solidFill>
                            <a:schemeClr val="tx1"/>
                          </a:solidFill>
                        </a:rPr>
                        <a:t>~89</a:t>
                      </a:r>
                    </a:p>
                    <a:p>
                      <a:pPr algn="r"/>
                      <a:r>
                        <a:rPr kumimoji="1" lang="en-US" altLang="ja-JP" sz="1400" u="none" dirty="0" smtClean="0">
                          <a:solidFill>
                            <a:schemeClr val="tx1"/>
                          </a:solidFill>
                        </a:rPr>
                        <a:t>~77</a:t>
                      </a:r>
                      <a:endParaRPr kumimoji="1" lang="ja-JP" altLang="en-US" sz="1400" u="none" dirty="0">
                        <a:solidFill>
                          <a:schemeClr val="tx1"/>
                        </a:solidFill>
                      </a:endParaRPr>
                    </a:p>
                  </a:txBody>
                  <a:tcPr/>
                </a:tc>
                <a:tc>
                  <a:txBody>
                    <a:bodyPr/>
                    <a:lstStyle/>
                    <a:p>
                      <a:pPr algn="ctr"/>
                      <a:r>
                        <a:rPr kumimoji="1" lang="en-US" altLang="ja-JP" sz="1400" u="none" dirty="0" smtClean="0">
                          <a:solidFill>
                            <a:schemeClr val="tx1"/>
                          </a:solidFill>
                        </a:rPr>
                        <a:t>11%</a:t>
                      </a:r>
                      <a:endParaRPr kumimoji="1" lang="ja-JP" altLang="en-US" sz="1400" u="none" dirty="0">
                        <a:solidFill>
                          <a:schemeClr val="tx1"/>
                        </a:solidFill>
                      </a:endParaRPr>
                    </a:p>
                  </a:txBody>
                  <a:tcPr/>
                </a:tc>
              </a:tr>
              <a:tr h="814355">
                <a:tc>
                  <a:txBody>
                    <a:bodyPr/>
                    <a:lstStyle/>
                    <a:p>
                      <a:r>
                        <a:rPr kumimoji="1" lang="en-US" altLang="ja-JP" sz="1400" dirty="0" smtClean="0"/>
                        <a:t>2. </a:t>
                      </a:r>
                      <a:r>
                        <a:rPr kumimoji="1" lang="en-US" altLang="ja-JP" sz="1400" dirty="0" err="1" smtClean="0"/>
                        <a:t>Acc</a:t>
                      </a:r>
                      <a:r>
                        <a:rPr kumimoji="1" lang="en-US" altLang="ja-JP" sz="1400" dirty="0" smtClean="0"/>
                        <a:t>-SRF –ML</a:t>
                      </a:r>
                    </a:p>
                    <a:p>
                      <a:endParaRPr kumimoji="1" lang="ja-JP" altLang="en-US" sz="1400" dirty="0">
                        <a:solidFill>
                          <a:srgbClr val="3366FF"/>
                        </a:solidFill>
                      </a:endParaRPr>
                    </a:p>
                  </a:txBody>
                  <a:tcPr/>
                </a:tc>
                <a:tc>
                  <a:txBody>
                    <a:bodyPr/>
                    <a:lstStyle/>
                    <a:p>
                      <a:r>
                        <a:rPr kumimoji="1" lang="en-US" altLang="ja-JP" sz="1400" u="sng" dirty="0" smtClean="0"/>
                        <a:t>Sub-total</a:t>
                      </a:r>
                    </a:p>
                    <a:p>
                      <a:r>
                        <a:rPr kumimoji="1" lang="en-US" altLang="ja-JP" sz="1400" baseline="0" dirty="0" smtClean="0"/>
                        <a:t> (</a:t>
                      </a:r>
                      <a:r>
                        <a:rPr kumimoji="1" lang="en-US" altLang="ja-JP" sz="1400" dirty="0" smtClean="0"/>
                        <a:t>1) Cavity and CM</a:t>
                      </a:r>
                    </a:p>
                    <a:p>
                      <a:pPr marL="0" indent="0">
                        <a:buFontTx/>
                        <a:buNone/>
                      </a:pPr>
                      <a:r>
                        <a:rPr kumimoji="1" lang="en-US" altLang="ja-JP" sz="1400" baseline="0" dirty="0" smtClean="0"/>
                        <a:t> (</a:t>
                      </a:r>
                      <a:r>
                        <a:rPr kumimoji="1" lang="en-US" altLang="ja-JP" sz="1400" dirty="0" smtClean="0"/>
                        <a:t>2) HLRF(1.3GHz)</a:t>
                      </a:r>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baseline="0" dirty="0" smtClean="0"/>
                        <a:t> (</a:t>
                      </a:r>
                      <a:r>
                        <a:rPr kumimoji="1" lang="en-US" altLang="ja-JP" sz="1400" dirty="0" smtClean="0"/>
                        <a:t>3) </a:t>
                      </a:r>
                      <a:r>
                        <a:rPr kumimoji="1" lang="en-US" altLang="ja-JP" sz="1400" dirty="0" err="1" smtClean="0"/>
                        <a:t>Int</a:t>
                      </a:r>
                      <a:r>
                        <a:rPr kumimoji="1" lang="en-US" altLang="ja-JP" sz="1400" dirty="0" smtClean="0"/>
                        <a:t>-Control-LLRF</a:t>
                      </a:r>
                    </a:p>
                    <a:p>
                      <a:r>
                        <a:rPr kumimoji="1" lang="en-US" altLang="ja-JP" sz="1400" baseline="0" dirty="0" smtClean="0"/>
                        <a:t> (4) </a:t>
                      </a:r>
                      <a:r>
                        <a:rPr kumimoji="1" lang="en-US" altLang="ja-JP" sz="1400" dirty="0" smtClean="0"/>
                        <a:t>Cryogenics</a:t>
                      </a:r>
                    </a:p>
                  </a:txBody>
                  <a:tcPr/>
                </a:tc>
                <a:tc>
                  <a:txBody>
                    <a:bodyPr/>
                    <a:lstStyle/>
                    <a:p>
                      <a:pPr algn="r"/>
                      <a:r>
                        <a:rPr kumimoji="1" lang="en-US" altLang="ja-JP" sz="1400" u="sng" dirty="0" smtClean="0"/>
                        <a:t>6,380</a:t>
                      </a:r>
                    </a:p>
                    <a:p>
                      <a:pPr algn="r"/>
                      <a:r>
                        <a:rPr kumimoji="1" lang="en-US" altLang="ja-JP" sz="1400" dirty="0" smtClean="0"/>
                        <a:t>3,551</a:t>
                      </a:r>
                    </a:p>
                    <a:p>
                      <a:pPr algn="r"/>
                      <a:r>
                        <a:rPr kumimoji="1" lang="en-US" altLang="ja-JP" sz="1400" dirty="0" smtClean="0"/>
                        <a:t>915</a:t>
                      </a:r>
                    </a:p>
                    <a:p>
                      <a:pPr algn="r"/>
                      <a:r>
                        <a:rPr kumimoji="1" lang="en-US" altLang="ja-JP" sz="1400" dirty="0" smtClean="0"/>
                        <a:t>1,357</a:t>
                      </a:r>
                    </a:p>
                    <a:p>
                      <a:pPr algn="r"/>
                      <a:r>
                        <a:rPr kumimoji="1" lang="en-US" altLang="ja-JP" sz="1400" dirty="0" smtClean="0"/>
                        <a:t>557</a:t>
                      </a:r>
                      <a:endParaRPr kumimoji="1" lang="ja-JP" altLang="en-US" sz="1400" dirty="0"/>
                    </a:p>
                  </a:txBody>
                  <a:tcPr/>
                </a:tc>
                <a:tc>
                  <a:txBody>
                    <a:bodyPr/>
                    <a:lstStyle/>
                    <a:p>
                      <a:pPr algn="r"/>
                      <a:r>
                        <a:rPr kumimoji="1" lang="en-US" altLang="ja-JP" sz="1400" u="sng" dirty="0" smtClean="0">
                          <a:solidFill>
                            <a:srgbClr val="3366FF"/>
                          </a:solidFill>
                        </a:rPr>
                        <a:t>3,753</a:t>
                      </a:r>
                    </a:p>
                    <a:p>
                      <a:pPr algn="r"/>
                      <a:r>
                        <a:rPr kumimoji="1" lang="en-US" altLang="ja-JP" sz="1400" dirty="0" smtClean="0">
                          <a:solidFill>
                            <a:srgbClr val="FF0000"/>
                          </a:solidFill>
                        </a:rPr>
                        <a:t>2,089</a:t>
                      </a:r>
                    </a:p>
                    <a:p>
                      <a:pPr algn="r"/>
                      <a:r>
                        <a:rPr kumimoji="1" lang="en-US" altLang="ja-JP" sz="1400" dirty="0" smtClean="0">
                          <a:solidFill>
                            <a:schemeClr val="tx1"/>
                          </a:solidFill>
                        </a:rPr>
                        <a:t>538</a:t>
                      </a:r>
                    </a:p>
                    <a:p>
                      <a:pPr algn="r"/>
                      <a:r>
                        <a:rPr kumimoji="1" lang="en-US" altLang="ja-JP" sz="1400" dirty="0" smtClean="0">
                          <a:solidFill>
                            <a:schemeClr val="tx1"/>
                          </a:solidFill>
                        </a:rPr>
                        <a:t>798</a:t>
                      </a:r>
                    </a:p>
                    <a:p>
                      <a:pPr algn="r"/>
                      <a:r>
                        <a:rPr kumimoji="1" lang="en-US" altLang="ja-JP" sz="1400" dirty="0" smtClean="0">
                          <a:solidFill>
                            <a:schemeClr val="tx1"/>
                          </a:solidFill>
                        </a:rPr>
                        <a:t>328</a:t>
                      </a:r>
                      <a:endParaRPr kumimoji="1" lang="ja-JP" altLang="en-US" sz="1400" dirty="0">
                        <a:solidFill>
                          <a:schemeClr val="tx1"/>
                        </a:solidFill>
                      </a:endParaRPr>
                    </a:p>
                  </a:txBody>
                  <a:tcPr/>
                </a:tc>
                <a:tc>
                  <a:txBody>
                    <a:bodyPr/>
                    <a:lstStyle/>
                    <a:p>
                      <a:pPr algn="r"/>
                      <a:r>
                        <a:rPr kumimoji="1" lang="en-US" altLang="ja-JP" sz="1400" dirty="0" smtClean="0">
                          <a:solidFill>
                            <a:schemeClr val="tx1"/>
                          </a:solidFill>
                        </a:rPr>
                        <a:t>&lt;417&gt;</a:t>
                      </a:r>
                    </a:p>
                    <a:p>
                      <a:pPr algn="r"/>
                      <a:r>
                        <a:rPr kumimoji="1" lang="en-US" altLang="ja-JP" sz="1400" dirty="0" smtClean="0">
                          <a:solidFill>
                            <a:schemeClr val="tx1"/>
                          </a:solidFill>
                        </a:rPr>
                        <a:t>~232</a:t>
                      </a:r>
                    </a:p>
                    <a:p>
                      <a:pPr algn="r"/>
                      <a:r>
                        <a:rPr kumimoji="1" lang="en-US" altLang="ja-JP" sz="1400" dirty="0" smtClean="0">
                          <a:solidFill>
                            <a:schemeClr val="tx1"/>
                          </a:solidFill>
                        </a:rPr>
                        <a:t>~60</a:t>
                      </a:r>
                    </a:p>
                    <a:p>
                      <a:pPr algn="r"/>
                      <a:r>
                        <a:rPr kumimoji="1" lang="en-US" altLang="ja-JP" sz="1400" dirty="0" smtClean="0">
                          <a:solidFill>
                            <a:schemeClr val="tx1"/>
                          </a:solidFill>
                        </a:rPr>
                        <a:t>~89</a:t>
                      </a:r>
                    </a:p>
                    <a:p>
                      <a:pPr algn="r"/>
                      <a:r>
                        <a:rPr kumimoji="1" lang="en-US" altLang="ja-JP" sz="1400" dirty="0" smtClean="0">
                          <a:solidFill>
                            <a:schemeClr val="tx1"/>
                          </a:solidFill>
                        </a:rPr>
                        <a:t>~36</a:t>
                      </a:r>
                      <a:endParaRPr kumimoji="1" lang="ja-JP" altLang="en-US" sz="1400" dirty="0">
                        <a:solidFill>
                          <a:schemeClr val="tx1"/>
                        </a:solidFill>
                      </a:endParaRPr>
                    </a:p>
                  </a:txBody>
                  <a:tcPr/>
                </a:tc>
                <a:tc>
                  <a:txBody>
                    <a:bodyPr/>
                    <a:lstStyle/>
                    <a:p>
                      <a:pPr algn="ctr"/>
                      <a:r>
                        <a:rPr kumimoji="1" lang="en-US" altLang="ja-JP" sz="1400" u="none" dirty="0" smtClean="0">
                          <a:solidFill>
                            <a:schemeClr val="tx1"/>
                          </a:solidFill>
                        </a:rPr>
                        <a:t>28%</a:t>
                      </a:r>
                      <a:endParaRPr kumimoji="1" lang="ja-JP" altLang="en-US" sz="1400" u="none" dirty="0">
                        <a:solidFill>
                          <a:schemeClr val="tx1"/>
                        </a:solidFill>
                      </a:endParaRPr>
                    </a:p>
                  </a:txBody>
                  <a:tcPr/>
                </a:tc>
              </a:tr>
              <a:tr h="2011680">
                <a:tc>
                  <a:txBody>
                    <a:bodyPr/>
                    <a:lstStyle/>
                    <a:p>
                      <a:r>
                        <a:rPr kumimoji="1" lang="en-US" altLang="ja-JP" sz="1400" dirty="0" smtClean="0"/>
                        <a:t>3. </a:t>
                      </a:r>
                      <a:r>
                        <a:rPr kumimoji="1" lang="en-US" altLang="ja-JP" sz="1400" dirty="0" err="1" smtClean="0"/>
                        <a:t>Acc</a:t>
                      </a:r>
                      <a:r>
                        <a:rPr kumimoji="1" lang="en-US" altLang="ja-JP" sz="1400" dirty="0" smtClean="0"/>
                        <a:t>-Others</a:t>
                      </a:r>
                    </a:p>
                  </a:txBody>
                  <a:tcPr/>
                </a:tc>
                <a:tc>
                  <a:txBody>
                    <a:bodyPr/>
                    <a:lstStyle/>
                    <a:p>
                      <a:r>
                        <a:rPr kumimoji="1" lang="en-US" altLang="ja-JP" sz="1400" u="sng" dirty="0" smtClean="0"/>
                        <a:t>Sub-total</a:t>
                      </a:r>
                    </a:p>
                    <a:p>
                      <a:r>
                        <a:rPr kumimoji="1" lang="en-US" altLang="ja-JP" sz="1400" dirty="0" smtClean="0"/>
                        <a:t>- Magnets</a:t>
                      </a:r>
                    </a:p>
                    <a:p>
                      <a:r>
                        <a:rPr kumimoji="1" lang="en-US" altLang="ja-JP" sz="1400" dirty="0" smtClean="0"/>
                        <a:t>- Power</a:t>
                      </a:r>
                      <a:r>
                        <a:rPr kumimoji="1" lang="en-US" altLang="ja-JP" sz="1400" baseline="0" dirty="0" smtClean="0"/>
                        <a:t> Supplies </a:t>
                      </a:r>
                      <a:endParaRPr kumimoji="1" lang="en-US" altLang="ja-JP" sz="1400" dirty="0" smtClean="0"/>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Vacuum</a:t>
                      </a:r>
                      <a:r>
                        <a:rPr kumimoji="1" lang="en-US" altLang="ja-JP" sz="1400" baseline="0" dirty="0" smtClean="0"/>
                        <a:t> </a:t>
                      </a:r>
                      <a:endParaRPr kumimoji="1" lang="en-US" altLang="ja-JP" sz="1400" dirty="0" smtClean="0"/>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Instrumentation</a:t>
                      </a:r>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Dump-Collimator</a:t>
                      </a:r>
                    </a:p>
                    <a:p>
                      <a:r>
                        <a:rPr kumimoji="1" lang="en-US" altLang="ja-JP" sz="1400" dirty="0" smtClean="0"/>
                        <a:t>- Computing</a:t>
                      </a:r>
                      <a:r>
                        <a:rPr kumimoji="1" lang="en-US" altLang="ja-JP" sz="1400" baseline="0" dirty="0" smtClean="0"/>
                        <a:t> infra. </a:t>
                      </a:r>
                      <a:endParaRPr kumimoji="1" lang="en-US" altLang="ja-JP" sz="1400" dirty="0" smtClean="0"/>
                    </a:p>
                    <a:p>
                      <a:r>
                        <a:rPr kumimoji="1" lang="en-US" altLang="ja-JP" sz="1400" baseline="0" dirty="0" smtClean="0"/>
                        <a:t>- Other-(non-L)-HLRF</a:t>
                      </a:r>
                    </a:p>
                    <a:p>
                      <a:r>
                        <a:rPr kumimoji="1" lang="en-US" altLang="ja-JP" sz="1400" baseline="0" dirty="0" smtClean="0"/>
                        <a:t>- Simulation &amp; op.</a:t>
                      </a:r>
                    </a:p>
                  </a:txBody>
                  <a:tcPr/>
                </a:tc>
                <a:tc>
                  <a:txBody>
                    <a:bodyPr/>
                    <a:lstStyle/>
                    <a:p>
                      <a:pPr algn="r"/>
                      <a:r>
                        <a:rPr kumimoji="1" lang="en-US" altLang="ja-JP" sz="1400" u="sng" dirty="0" smtClean="0"/>
                        <a:t>4,269</a:t>
                      </a:r>
                    </a:p>
                    <a:p>
                      <a:pPr algn="r"/>
                      <a:r>
                        <a:rPr kumimoji="1" lang="en-US" altLang="ja-JP" sz="1400" dirty="0" smtClean="0"/>
                        <a:t>387</a:t>
                      </a:r>
                    </a:p>
                    <a:p>
                      <a:pPr algn="r"/>
                      <a:r>
                        <a:rPr kumimoji="1" lang="en-US" altLang="ja-JP" sz="1400" dirty="0" smtClean="0"/>
                        <a:t>1,411</a:t>
                      </a:r>
                    </a:p>
                    <a:p>
                      <a:pPr algn="r"/>
                      <a:r>
                        <a:rPr kumimoji="1" lang="en-US" altLang="ja-JP" sz="1400" dirty="0" smtClean="0"/>
                        <a:t>119</a:t>
                      </a:r>
                    </a:p>
                    <a:p>
                      <a:pPr algn="r"/>
                      <a:r>
                        <a:rPr kumimoji="1" lang="en-US" altLang="ja-JP" sz="1400" dirty="0" smtClean="0"/>
                        <a:t>517</a:t>
                      </a:r>
                    </a:p>
                    <a:p>
                      <a:pPr algn="r"/>
                      <a:r>
                        <a:rPr kumimoji="1" lang="en-US" altLang="ja-JP" sz="1400" dirty="0" smtClean="0"/>
                        <a:t>211</a:t>
                      </a:r>
                    </a:p>
                    <a:p>
                      <a:pPr algn="r"/>
                      <a:r>
                        <a:rPr kumimoji="1" lang="en-US" altLang="ja-JP" sz="1400" dirty="0" smtClean="0"/>
                        <a:t>1,392</a:t>
                      </a:r>
                    </a:p>
                    <a:p>
                      <a:pPr algn="r"/>
                      <a:r>
                        <a:rPr kumimoji="1" lang="en-US" altLang="ja-JP" sz="1400" dirty="0" smtClean="0"/>
                        <a:t>68</a:t>
                      </a:r>
                    </a:p>
                    <a:p>
                      <a:pPr algn="r"/>
                      <a:r>
                        <a:rPr kumimoji="1" lang="en-US" altLang="ja-JP" sz="1400" dirty="0" smtClean="0"/>
                        <a:t>175</a:t>
                      </a:r>
                      <a:endParaRPr kumimoji="1" lang="ja-JP" altLang="en-US" sz="1400" dirty="0"/>
                    </a:p>
                  </a:txBody>
                  <a:tcPr/>
                </a:tc>
                <a:tc>
                  <a:txBody>
                    <a:bodyPr/>
                    <a:lstStyle/>
                    <a:p>
                      <a:pPr algn="r"/>
                      <a:r>
                        <a:rPr kumimoji="1" lang="en-US" altLang="ja-JP" sz="1400" u="sng" dirty="0" smtClean="0">
                          <a:solidFill>
                            <a:srgbClr val="3366FF"/>
                          </a:solidFill>
                        </a:rPr>
                        <a:t>2,518</a:t>
                      </a:r>
                    </a:p>
                    <a:p>
                      <a:pPr algn="r"/>
                      <a:r>
                        <a:rPr kumimoji="1" lang="en-US" altLang="ja-JP" sz="1400" dirty="0" smtClean="0">
                          <a:solidFill>
                            <a:schemeClr val="tx1"/>
                          </a:solidFill>
                        </a:rPr>
                        <a:t>228</a:t>
                      </a:r>
                    </a:p>
                    <a:p>
                      <a:pPr algn="r"/>
                      <a:r>
                        <a:rPr kumimoji="1" lang="en-US" altLang="ja-JP" sz="1400" dirty="0" smtClean="0">
                          <a:solidFill>
                            <a:schemeClr val="tx1"/>
                          </a:solidFill>
                        </a:rPr>
                        <a:t>830</a:t>
                      </a:r>
                    </a:p>
                    <a:p>
                      <a:pPr algn="r"/>
                      <a:r>
                        <a:rPr kumimoji="1" lang="en-US" altLang="ja-JP" sz="1400" dirty="0" smtClean="0">
                          <a:solidFill>
                            <a:schemeClr val="tx1"/>
                          </a:solidFill>
                        </a:rPr>
                        <a:t>70</a:t>
                      </a:r>
                    </a:p>
                    <a:p>
                      <a:pPr algn="r"/>
                      <a:r>
                        <a:rPr kumimoji="1" lang="en-US" altLang="ja-JP" sz="1400" dirty="0" smtClean="0">
                          <a:solidFill>
                            <a:schemeClr val="tx1"/>
                          </a:solidFill>
                        </a:rPr>
                        <a:t>304</a:t>
                      </a:r>
                    </a:p>
                    <a:p>
                      <a:pPr algn="r"/>
                      <a:r>
                        <a:rPr kumimoji="1" lang="en-US" altLang="ja-JP" sz="1400" dirty="0" smtClean="0">
                          <a:solidFill>
                            <a:schemeClr val="tx1"/>
                          </a:solidFill>
                        </a:rPr>
                        <a:t>124</a:t>
                      </a:r>
                    </a:p>
                    <a:p>
                      <a:pPr algn="r"/>
                      <a:r>
                        <a:rPr kumimoji="1" lang="en-US" altLang="ja-JP" sz="1400" dirty="0" smtClean="0">
                          <a:solidFill>
                            <a:schemeClr val="tx1"/>
                          </a:solidFill>
                        </a:rPr>
                        <a:t>819</a:t>
                      </a:r>
                    </a:p>
                    <a:p>
                      <a:pPr algn="r"/>
                      <a:r>
                        <a:rPr kumimoji="1" lang="en-US" altLang="ja-JP" sz="1400" dirty="0" smtClean="0">
                          <a:solidFill>
                            <a:schemeClr val="tx1"/>
                          </a:solidFill>
                        </a:rPr>
                        <a:t>40</a:t>
                      </a:r>
                    </a:p>
                    <a:p>
                      <a:pPr algn="r"/>
                      <a:r>
                        <a:rPr kumimoji="1" lang="en-US" altLang="ja-JP" sz="1400" dirty="0" smtClean="0">
                          <a:solidFill>
                            <a:schemeClr val="tx1"/>
                          </a:solidFill>
                        </a:rPr>
                        <a:t>103</a:t>
                      </a:r>
                      <a:endParaRPr kumimoji="1" lang="ja-JP" altLang="en-US" sz="1400" dirty="0">
                        <a:solidFill>
                          <a:schemeClr val="tx1"/>
                        </a:solidFill>
                      </a:endParaRPr>
                    </a:p>
                  </a:txBody>
                  <a:tcPr/>
                </a:tc>
                <a:tc>
                  <a:txBody>
                    <a:bodyPr/>
                    <a:lstStyle/>
                    <a:p>
                      <a:pPr algn="r"/>
                      <a:r>
                        <a:rPr kumimoji="1" lang="en-US" altLang="ja-JP" sz="1400" dirty="0" smtClean="0">
                          <a:solidFill>
                            <a:schemeClr val="tx1"/>
                          </a:solidFill>
                        </a:rPr>
                        <a:t>&lt;280&gt;</a:t>
                      </a:r>
                    </a:p>
                    <a:p>
                      <a:pPr algn="r"/>
                      <a:r>
                        <a:rPr kumimoji="1" lang="en-US" altLang="ja-JP" sz="1400" dirty="0" smtClean="0">
                          <a:solidFill>
                            <a:schemeClr val="tx1"/>
                          </a:solidFill>
                        </a:rPr>
                        <a:t>~25</a:t>
                      </a:r>
                    </a:p>
                    <a:p>
                      <a:pPr algn="r"/>
                      <a:r>
                        <a:rPr kumimoji="1" lang="en-US" altLang="ja-JP" sz="1400" dirty="0" smtClean="0">
                          <a:solidFill>
                            <a:schemeClr val="tx1"/>
                          </a:solidFill>
                        </a:rPr>
                        <a:t>~92</a:t>
                      </a:r>
                    </a:p>
                    <a:p>
                      <a:pPr algn="r"/>
                      <a:r>
                        <a:rPr kumimoji="1" lang="en-US" altLang="ja-JP" sz="1400" dirty="0" smtClean="0">
                          <a:solidFill>
                            <a:schemeClr val="tx1"/>
                          </a:solidFill>
                        </a:rPr>
                        <a:t>~8</a:t>
                      </a:r>
                    </a:p>
                    <a:p>
                      <a:pPr algn="r"/>
                      <a:r>
                        <a:rPr kumimoji="1" lang="en-US" altLang="ja-JP" sz="1400" dirty="0" smtClean="0">
                          <a:solidFill>
                            <a:schemeClr val="tx1"/>
                          </a:solidFill>
                        </a:rPr>
                        <a:t>~34</a:t>
                      </a:r>
                    </a:p>
                    <a:p>
                      <a:pPr algn="r"/>
                      <a:r>
                        <a:rPr kumimoji="1" lang="en-US" altLang="ja-JP" sz="1400" dirty="0" smtClean="0">
                          <a:solidFill>
                            <a:schemeClr val="tx1"/>
                          </a:solidFill>
                        </a:rPr>
                        <a:t>~14</a:t>
                      </a:r>
                    </a:p>
                    <a:p>
                      <a:pPr algn="r"/>
                      <a:r>
                        <a:rPr kumimoji="1" lang="en-US" altLang="ja-JP" sz="1400" dirty="0" smtClean="0">
                          <a:solidFill>
                            <a:schemeClr val="tx1"/>
                          </a:solidFill>
                        </a:rPr>
                        <a:t>~91</a:t>
                      </a:r>
                    </a:p>
                    <a:p>
                      <a:pPr algn="r"/>
                      <a:r>
                        <a:rPr kumimoji="1" lang="en-US" altLang="ja-JP" sz="1400" dirty="0" smtClean="0">
                          <a:solidFill>
                            <a:schemeClr val="tx1"/>
                          </a:solidFill>
                        </a:rPr>
                        <a:t>~4</a:t>
                      </a:r>
                    </a:p>
                    <a:p>
                      <a:pPr algn="r"/>
                      <a:r>
                        <a:rPr kumimoji="1" lang="en-US" altLang="ja-JP" sz="1400" dirty="0" smtClean="0">
                          <a:solidFill>
                            <a:schemeClr val="tx1"/>
                          </a:solidFill>
                        </a:rPr>
                        <a:t>~11</a:t>
                      </a:r>
                      <a:endParaRPr kumimoji="1" lang="ja-JP" altLang="en-US" sz="1400" dirty="0">
                        <a:solidFill>
                          <a:schemeClr val="tx1"/>
                        </a:solidFill>
                      </a:endParaRPr>
                    </a:p>
                  </a:txBody>
                  <a:tcPr/>
                </a:tc>
                <a:tc>
                  <a:txBody>
                    <a:bodyPr/>
                    <a:lstStyle/>
                    <a:p>
                      <a:pPr algn="ctr"/>
                      <a:r>
                        <a:rPr kumimoji="1" lang="en-US" altLang="ja-JP" sz="1400" u="none" dirty="0" smtClean="0">
                          <a:solidFill>
                            <a:schemeClr val="tx1"/>
                          </a:solidFill>
                        </a:rPr>
                        <a:t>19%</a:t>
                      </a:r>
                      <a:endParaRPr kumimoji="1" lang="ja-JP" altLang="en-US" sz="1400" u="none" dirty="0">
                        <a:solidFill>
                          <a:schemeClr val="tx1"/>
                        </a:solidFill>
                      </a:endParaRPr>
                    </a:p>
                  </a:txBody>
                  <a:tcPr/>
                </a:tc>
              </a:tr>
              <a:tr h="326096">
                <a:tc>
                  <a:txBody>
                    <a:bodyPr/>
                    <a:lstStyle/>
                    <a:p>
                      <a:r>
                        <a:rPr kumimoji="1" lang="en-US" altLang="ja-JP" sz="1400" dirty="0" smtClean="0"/>
                        <a:t>4. Management</a:t>
                      </a:r>
                      <a:r>
                        <a:rPr kumimoji="1" lang="en-US" altLang="ja-JP" sz="1400" baseline="0" dirty="0" smtClean="0"/>
                        <a:t> </a:t>
                      </a:r>
                    </a:p>
                  </a:txBody>
                  <a:tcPr/>
                </a:tc>
                <a:tc>
                  <a:txBody>
                    <a:bodyPr/>
                    <a:lstStyle/>
                    <a:p>
                      <a:r>
                        <a:rPr kumimoji="1" lang="en-US" altLang="ja-JP" sz="1400" dirty="0" smtClean="0"/>
                        <a:t>Administration</a:t>
                      </a:r>
                      <a:endParaRPr kumimoji="1" lang="ja-JP" altLang="en-US" sz="1400" dirty="0"/>
                    </a:p>
                  </a:txBody>
                  <a:tcPr/>
                </a:tc>
                <a:tc>
                  <a:txBody>
                    <a:bodyPr/>
                    <a:lstStyle/>
                    <a:p>
                      <a:pPr algn="r"/>
                      <a:r>
                        <a:rPr kumimoji="1" lang="en-US" altLang="ja-JP" sz="1400" u="sng" dirty="0" smtClean="0"/>
                        <a:t>3,998</a:t>
                      </a:r>
                      <a:endParaRPr kumimoji="1" lang="ja-JP" altLang="en-US" sz="1400" u="sng" dirty="0"/>
                    </a:p>
                  </a:txBody>
                  <a:tcPr/>
                </a:tc>
                <a:tc>
                  <a:txBody>
                    <a:bodyPr/>
                    <a:lstStyle/>
                    <a:p>
                      <a:pPr algn="r"/>
                      <a:r>
                        <a:rPr kumimoji="1" lang="en-US" altLang="ja-JP" sz="1400" u="sng" dirty="0" smtClean="0">
                          <a:solidFill>
                            <a:srgbClr val="3366FF"/>
                          </a:solidFill>
                        </a:rPr>
                        <a:t>2,352</a:t>
                      </a:r>
                      <a:r>
                        <a:rPr kumimoji="1" lang="en-US" altLang="ja-JP" sz="1400" u="sng" dirty="0" smtClean="0">
                          <a:solidFill>
                            <a:schemeClr val="tx1"/>
                          </a:solidFill>
                        </a:rPr>
                        <a:t> </a:t>
                      </a:r>
                      <a:endParaRPr kumimoji="1" lang="ja-JP" altLang="en-US" sz="1400" u="sng" dirty="0">
                        <a:solidFill>
                          <a:schemeClr val="tx1"/>
                        </a:solidFill>
                      </a:endParaRPr>
                    </a:p>
                  </a:txBody>
                  <a:tcPr/>
                </a:tc>
                <a:tc>
                  <a:txBody>
                    <a:bodyPr/>
                    <a:lstStyle/>
                    <a:p>
                      <a:pPr algn="r"/>
                      <a:r>
                        <a:rPr kumimoji="1" lang="en-US" altLang="ja-JP" sz="1400" u="none" dirty="0" smtClean="0">
                          <a:solidFill>
                            <a:schemeClr val="tx1"/>
                          </a:solidFill>
                        </a:rPr>
                        <a:t>&lt;261&gt;</a:t>
                      </a:r>
                      <a:endParaRPr kumimoji="1" lang="ja-JP" altLang="en-US" sz="1400" u="none" dirty="0">
                        <a:solidFill>
                          <a:schemeClr val="tx1"/>
                        </a:solidFill>
                      </a:endParaRPr>
                    </a:p>
                  </a:txBody>
                  <a:tcPr/>
                </a:tc>
                <a:tc>
                  <a:txBody>
                    <a:bodyPr/>
                    <a:lstStyle/>
                    <a:p>
                      <a:pPr algn="ctr"/>
                      <a:r>
                        <a:rPr kumimoji="1" lang="en-US" altLang="ja-JP" sz="1400" u="none" dirty="0" smtClean="0">
                          <a:solidFill>
                            <a:schemeClr val="tx1"/>
                          </a:solidFill>
                        </a:rPr>
                        <a:t>17%</a:t>
                      </a:r>
                      <a:endParaRPr kumimoji="1" lang="ja-JP" altLang="en-US" sz="1400" u="none" dirty="0">
                        <a:solidFill>
                          <a:schemeClr val="tx1"/>
                        </a:solidFill>
                      </a:endParaRPr>
                    </a:p>
                  </a:txBody>
                  <a:tcPr/>
                </a:tc>
              </a:tr>
              <a:tr h="326096">
                <a:tc>
                  <a:txBody>
                    <a:bodyPr/>
                    <a:lstStyle/>
                    <a:p>
                      <a:r>
                        <a:rPr kumimoji="1" lang="en-US" altLang="ja-JP" sz="1400" u="none" dirty="0" smtClean="0">
                          <a:solidFill>
                            <a:srgbClr val="008000"/>
                          </a:solidFill>
                        </a:rPr>
                        <a:t>5. Installation</a:t>
                      </a:r>
                      <a:r>
                        <a:rPr kumimoji="1" lang="en-US" altLang="ja-JP" sz="1400" u="none" baseline="0" dirty="0" smtClean="0">
                          <a:solidFill>
                            <a:srgbClr val="008000"/>
                          </a:solidFill>
                        </a:rPr>
                        <a:t> </a:t>
                      </a:r>
                    </a:p>
                  </a:txBody>
                  <a:tcPr/>
                </a:tc>
                <a:tc>
                  <a:txBody>
                    <a:bodyPr/>
                    <a:lstStyle/>
                    <a:p>
                      <a:r>
                        <a:rPr kumimoji="1" lang="en-US" altLang="ja-JP" sz="1400" baseline="0" dirty="0" smtClean="0"/>
                        <a:t>Installation  (4 </a:t>
                      </a:r>
                      <a:r>
                        <a:rPr kumimoji="1" lang="en-US" altLang="ja-JP" sz="1400" baseline="0" dirty="0" err="1" smtClean="0"/>
                        <a:t>yrs</a:t>
                      </a:r>
                      <a:r>
                        <a:rPr kumimoji="1" lang="en-US" altLang="ja-JP" sz="1400" baseline="0" dirty="0" smtClean="0"/>
                        <a:t>)</a:t>
                      </a:r>
                    </a:p>
                  </a:txBody>
                  <a:tcPr/>
                </a:tc>
                <a:tc>
                  <a:txBody>
                    <a:bodyPr/>
                    <a:lstStyle/>
                    <a:p>
                      <a:pPr algn="r"/>
                      <a:r>
                        <a:rPr kumimoji="1" lang="en-US" altLang="ja-JP" sz="1400" u="sng" dirty="0" smtClean="0">
                          <a:solidFill>
                            <a:srgbClr val="008000"/>
                          </a:solidFill>
                        </a:rPr>
                        <a:t>5,700</a:t>
                      </a:r>
                      <a:endParaRPr kumimoji="1" lang="ja-JP" altLang="en-US" sz="1400" u="sng" dirty="0">
                        <a:solidFill>
                          <a:srgbClr val="008000"/>
                        </a:solidFill>
                      </a:endParaRPr>
                    </a:p>
                  </a:txBody>
                  <a:tcPr/>
                </a:tc>
                <a:tc>
                  <a:txBody>
                    <a:bodyPr/>
                    <a:lstStyle/>
                    <a:p>
                      <a:pPr algn="r"/>
                      <a:r>
                        <a:rPr kumimoji="1" lang="en-US" altLang="ja-JP" sz="1400" u="sng" dirty="0" smtClean="0">
                          <a:solidFill>
                            <a:srgbClr val="008000"/>
                          </a:solidFill>
                        </a:rPr>
                        <a:t>3,353</a:t>
                      </a:r>
                      <a:endParaRPr kumimoji="1" lang="ja-JP" altLang="en-US" sz="1400" u="sng" dirty="0">
                        <a:solidFill>
                          <a:srgbClr val="008000"/>
                        </a:solidFill>
                      </a:endParaRPr>
                    </a:p>
                  </a:txBody>
                  <a:tcPr/>
                </a:tc>
                <a:tc>
                  <a:txBody>
                    <a:bodyPr/>
                    <a:lstStyle/>
                    <a:p>
                      <a:pPr algn="r"/>
                      <a:r>
                        <a:rPr kumimoji="1" lang="en-US" altLang="ja-JP" sz="1400" u="none" dirty="0" smtClean="0">
                          <a:solidFill>
                            <a:srgbClr val="008000"/>
                          </a:solidFill>
                        </a:rPr>
                        <a:t>&lt;838&gt;</a:t>
                      </a:r>
                      <a:endParaRPr kumimoji="1" lang="ja-JP" altLang="en-US" sz="1400" u="none" dirty="0">
                        <a:solidFill>
                          <a:srgbClr val="008000"/>
                        </a:solidFill>
                      </a:endParaRPr>
                    </a:p>
                  </a:txBody>
                  <a:tcPr/>
                </a:tc>
                <a:tc>
                  <a:txBody>
                    <a:bodyPr/>
                    <a:lstStyle/>
                    <a:p>
                      <a:pPr algn="ctr"/>
                      <a:r>
                        <a:rPr kumimoji="1" lang="en-US" altLang="ja-JP" sz="1400" u="none" dirty="0" smtClean="0">
                          <a:solidFill>
                            <a:schemeClr val="tx1"/>
                          </a:solidFill>
                        </a:rPr>
                        <a:t>25%</a:t>
                      </a:r>
                      <a:endParaRPr kumimoji="1" lang="ja-JP" altLang="en-US" sz="1400" u="none" dirty="0">
                        <a:solidFill>
                          <a:schemeClr val="tx1"/>
                        </a:solidFill>
                      </a:endParaRPr>
                    </a:p>
                  </a:txBody>
                  <a:tcPr/>
                </a:tc>
              </a:tr>
              <a:tr h="326096">
                <a:tc>
                  <a:txBody>
                    <a:bodyPr/>
                    <a:lstStyle/>
                    <a:p>
                      <a:endParaRPr kumimoji="1" lang="ja-JP" altLang="en-US" sz="1400" dirty="0"/>
                    </a:p>
                  </a:txBody>
                  <a:tcPr/>
                </a:tc>
                <a:tc>
                  <a:txBody>
                    <a:bodyPr/>
                    <a:lstStyle/>
                    <a:p>
                      <a:r>
                        <a:rPr kumimoji="1" lang="en-US" altLang="ja-JP" sz="1400" dirty="0" smtClean="0"/>
                        <a:t>Total</a:t>
                      </a:r>
                      <a:endParaRPr kumimoji="1" lang="ja-JP" altLang="en-US" sz="1400" dirty="0"/>
                    </a:p>
                  </a:txBody>
                  <a:tcPr/>
                </a:tc>
                <a:tc>
                  <a:txBody>
                    <a:bodyPr/>
                    <a:lstStyle/>
                    <a:p>
                      <a:pPr algn="r"/>
                      <a:r>
                        <a:rPr kumimoji="1" lang="en-US" altLang="ja-JP" sz="1400" dirty="0" smtClean="0"/>
                        <a:t>22,898</a:t>
                      </a:r>
                      <a:endParaRPr kumimoji="1" lang="ja-JP" altLang="en-US" sz="1400" dirty="0"/>
                    </a:p>
                  </a:txBody>
                  <a:tcPr/>
                </a:tc>
                <a:tc>
                  <a:txBody>
                    <a:bodyPr/>
                    <a:lstStyle/>
                    <a:p>
                      <a:pPr algn="r"/>
                      <a:r>
                        <a:rPr kumimoji="1" lang="en-US" altLang="ja-JP" sz="1400" dirty="0" smtClean="0">
                          <a:solidFill>
                            <a:srgbClr val="3366FF"/>
                          </a:solidFill>
                        </a:rPr>
                        <a:t>13,471</a:t>
                      </a:r>
                      <a:endParaRPr kumimoji="1" lang="ja-JP" altLang="en-US" sz="1400" dirty="0">
                        <a:solidFill>
                          <a:srgbClr val="3366FF"/>
                        </a:solidFill>
                      </a:endParaRPr>
                    </a:p>
                  </a:txBody>
                  <a:tcPr/>
                </a:tc>
                <a:tc>
                  <a:txBody>
                    <a:bodyPr/>
                    <a:lstStyle/>
                    <a:p>
                      <a:pPr algn="r"/>
                      <a:r>
                        <a:rPr kumimoji="1" lang="en-US" altLang="ja-JP" sz="1400" dirty="0" smtClean="0">
                          <a:solidFill>
                            <a:schemeClr val="tx1"/>
                          </a:solidFill>
                        </a:rPr>
                        <a:t>&lt;1,124&gt;</a:t>
                      </a:r>
                      <a:r>
                        <a:rPr kumimoji="1" lang="en-US" altLang="ja-JP" sz="1400" dirty="0" smtClean="0">
                          <a:solidFill>
                            <a:srgbClr val="008000"/>
                          </a:solidFill>
                        </a:rPr>
                        <a:t>, &lt;838&gt;</a:t>
                      </a:r>
                      <a:endParaRPr kumimoji="1" lang="ja-JP" altLang="en-US" sz="1400" dirty="0">
                        <a:solidFill>
                          <a:srgbClr val="008000"/>
                        </a:solidFill>
                      </a:endParaRPr>
                    </a:p>
                  </a:txBody>
                  <a:tcPr/>
                </a:tc>
                <a:tc>
                  <a:txBody>
                    <a:bodyPr/>
                    <a:lstStyle/>
                    <a:p>
                      <a:pPr algn="ctr"/>
                      <a:r>
                        <a:rPr kumimoji="1" lang="en-US" altLang="ja-JP" sz="1400" u="none" dirty="0" smtClean="0">
                          <a:solidFill>
                            <a:schemeClr val="tx1"/>
                          </a:solidFill>
                        </a:rPr>
                        <a:t>100%</a:t>
                      </a:r>
                      <a:endParaRPr kumimoji="1" lang="ja-JP" altLang="en-US" sz="1400" u="none" dirty="0">
                        <a:solidFill>
                          <a:schemeClr val="tx1"/>
                        </a:solidFill>
                      </a:endParaRPr>
                    </a:p>
                  </a:txBody>
                  <a:tcPr/>
                </a:tc>
              </a:tr>
            </a:tbl>
          </a:graphicData>
        </a:graphic>
      </p:graphicFrame>
      <p:pic>
        <p:nvPicPr>
          <p:cNvPr id="10" name="図 9"/>
          <p:cNvPicPr>
            <a:picLocks noChangeAspect="1"/>
          </p:cNvPicPr>
          <p:nvPr/>
        </p:nvPicPr>
        <p:blipFill>
          <a:blip r:embed="rId2"/>
          <a:stretch>
            <a:fillRect/>
          </a:stretch>
        </p:blipFill>
        <p:spPr>
          <a:xfrm>
            <a:off x="7146026" y="760974"/>
            <a:ext cx="1540774" cy="1230361"/>
          </a:xfrm>
          <a:prstGeom prst="rect">
            <a:avLst/>
          </a:prstGeom>
        </p:spPr>
      </p:pic>
      <p:graphicFrame>
        <p:nvGraphicFramePr>
          <p:cNvPr id="13" name="グラフ 12"/>
          <p:cNvGraphicFramePr>
            <a:graphicFrameLocks/>
          </p:cNvGraphicFramePr>
          <p:nvPr>
            <p:extLst>
              <p:ext uri="{D42A27DB-BD31-4B8C-83A1-F6EECF244321}">
                <p14:modId xmlns:p14="http://schemas.microsoft.com/office/powerpoint/2010/main" val="350409893"/>
              </p:ext>
            </p:extLst>
          </p:nvPr>
        </p:nvGraphicFramePr>
        <p:xfrm>
          <a:off x="6553200" y="2087126"/>
          <a:ext cx="2357120" cy="1759584"/>
        </p:xfrm>
        <a:graphic>
          <a:graphicData uri="http://schemas.openxmlformats.org/drawingml/2006/chart">
            <c:chart xmlns:c="http://schemas.openxmlformats.org/drawingml/2006/chart" xmlns:r="http://schemas.openxmlformats.org/officeDocument/2006/relationships" r:id="rId3"/>
          </a:graphicData>
        </a:graphic>
      </p:graphicFrame>
      <p:cxnSp>
        <p:nvCxnSpPr>
          <p:cNvPr id="20" name="直線矢印コネクタ 19"/>
          <p:cNvCxnSpPr/>
          <p:nvPr/>
        </p:nvCxnSpPr>
        <p:spPr>
          <a:xfrm>
            <a:off x="4724400" y="2540270"/>
            <a:ext cx="2806502" cy="30453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23" name="テキスト ボックス 22"/>
          <p:cNvSpPr txBox="1"/>
          <p:nvPr/>
        </p:nvSpPr>
        <p:spPr>
          <a:xfrm>
            <a:off x="7893243" y="1217711"/>
            <a:ext cx="494997" cy="307777"/>
          </a:xfrm>
          <a:prstGeom prst="rect">
            <a:avLst/>
          </a:prstGeom>
          <a:noFill/>
        </p:spPr>
        <p:txBody>
          <a:bodyPr wrap="none" rtlCol="0">
            <a:spAutoFit/>
          </a:bodyPr>
          <a:lstStyle/>
          <a:p>
            <a:r>
              <a:rPr kumimoji="1" lang="en-US" altLang="ja-JP" sz="1400" dirty="0" smtClean="0">
                <a:solidFill>
                  <a:schemeClr val="bg1"/>
                </a:solidFill>
              </a:rPr>
              <a:t>28%</a:t>
            </a:r>
            <a:endParaRPr kumimoji="1" lang="ja-JP" altLang="en-US" sz="1400" dirty="0">
              <a:solidFill>
                <a:schemeClr val="bg1"/>
              </a:solidFill>
            </a:endParaRPr>
          </a:p>
        </p:txBody>
      </p:sp>
      <p:sp>
        <p:nvSpPr>
          <p:cNvPr id="24" name="テキスト ボックス 23"/>
          <p:cNvSpPr txBox="1"/>
          <p:nvPr/>
        </p:nvSpPr>
        <p:spPr>
          <a:xfrm>
            <a:off x="7490262" y="2697500"/>
            <a:ext cx="711440" cy="523220"/>
          </a:xfrm>
          <a:prstGeom prst="rect">
            <a:avLst/>
          </a:prstGeom>
          <a:noFill/>
        </p:spPr>
        <p:txBody>
          <a:bodyPr wrap="none" rtlCol="0">
            <a:spAutoFit/>
          </a:bodyPr>
          <a:lstStyle/>
          <a:p>
            <a:r>
              <a:rPr kumimoji="1" lang="en-US" altLang="ja-JP" sz="1400" dirty="0" smtClean="0">
                <a:solidFill>
                  <a:srgbClr val="FFFFFF"/>
                </a:solidFill>
              </a:rPr>
              <a:t>2,089 </a:t>
            </a:r>
          </a:p>
          <a:p>
            <a:r>
              <a:rPr kumimoji="1" lang="en-US" altLang="ja-JP" sz="1400" dirty="0" smtClean="0">
                <a:solidFill>
                  <a:srgbClr val="FFFFFF"/>
                </a:solidFill>
                <a:sym typeface="Wingdings"/>
              </a:rPr>
              <a:t> 56%</a:t>
            </a:r>
            <a:endParaRPr kumimoji="1" lang="ja-JP" altLang="en-US" sz="1400" dirty="0">
              <a:solidFill>
                <a:srgbClr val="FFFFFF"/>
              </a:solidFill>
            </a:endParaRPr>
          </a:p>
        </p:txBody>
      </p:sp>
      <p:sp>
        <p:nvSpPr>
          <p:cNvPr id="25" name="右矢印 24"/>
          <p:cNvSpPr/>
          <p:nvPr/>
        </p:nvSpPr>
        <p:spPr>
          <a:xfrm>
            <a:off x="6267010" y="2245360"/>
            <a:ext cx="387790" cy="17272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6654800" y="3972560"/>
            <a:ext cx="2291212" cy="1446550"/>
          </a:xfrm>
          <a:prstGeom prst="rect">
            <a:avLst/>
          </a:prstGeom>
          <a:noFill/>
        </p:spPr>
        <p:txBody>
          <a:bodyPr wrap="none" rtlCol="0">
            <a:spAutoFit/>
          </a:bodyPr>
          <a:lstStyle/>
          <a:p>
            <a:r>
              <a:rPr kumimoji="1" lang="en-US" altLang="ja-JP" dirty="0" smtClean="0"/>
              <a:t>Cavity-CM </a:t>
            </a:r>
            <a:r>
              <a:rPr lang="ja-JP" altLang="en-US" dirty="0" smtClean="0"/>
              <a:t>の労務が</a:t>
            </a:r>
            <a:endParaRPr kumimoji="1" lang="en-US" altLang="ja-JP" dirty="0" smtClean="0"/>
          </a:p>
          <a:p>
            <a:r>
              <a:rPr kumimoji="1" lang="en-US" altLang="ja-JP" dirty="0" smtClean="0"/>
              <a:t>SRF </a:t>
            </a:r>
            <a:r>
              <a:rPr kumimoji="1" lang="ja-JP" altLang="en-US" dirty="0" smtClean="0"/>
              <a:t>の</a:t>
            </a:r>
            <a:r>
              <a:rPr kumimoji="1" lang="en-US" altLang="ja-JP" dirty="0" smtClean="0"/>
              <a:t>56%</a:t>
            </a:r>
            <a:r>
              <a:rPr kumimoji="1" lang="ja-JP" altLang="en-US" dirty="0" smtClean="0"/>
              <a:t>を</a:t>
            </a:r>
            <a:r>
              <a:rPr kumimoji="1" lang="ja-JP" altLang="en-US" dirty="0" smtClean="0"/>
              <a:t>占める</a:t>
            </a:r>
            <a:endParaRPr kumimoji="1" lang="en-US" altLang="ja-JP" dirty="0" smtClean="0"/>
          </a:p>
          <a:p>
            <a:endParaRPr lang="en-US" altLang="ja-JP" dirty="0" smtClean="0">
              <a:solidFill>
                <a:srgbClr val="7F7F7F"/>
              </a:solidFill>
            </a:endParaRPr>
          </a:p>
          <a:p>
            <a:r>
              <a:rPr lang="en-US" altLang="ja-JP" sz="1600" dirty="0" smtClean="0">
                <a:solidFill>
                  <a:srgbClr val="7F7F7F"/>
                </a:solidFill>
              </a:rPr>
              <a:t>Cavity-CM corresponding</a:t>
            </a:r>
          </a:p>
          <a:p>
            <a:r>
              <a:rPr kumimoji="1" lang="en-US" altLang="ja-JP" sz="1600" dirty="0" smtClean="0">
                <a:solidFill>
                  <a:srgbClr val="7F7F7F"/>
                </a:solidFill>
              </a:rPr>
              <a:t>To 565 of SRF  </a:t>
            </a:r>
            <a:endParaRPr kumimoji="1" lang="ja-JP" altLang="en-US" sz="1600" dirty="0">
              <a:solidFill>
                <a:srgbClr val="7F7F7F"/>
              </a:solidFill>
            </a:endParaRPr>
          </a:p>
        </p:txBody>
      </p:sp>
    </p:spTree>
    <p:extLst>
      <p:ext uri="{BB962C8B-B14F-4D97-AF65-F5344CB8AC3E}">
        <p14:creationId xmlns:p14="http://schemas.microsoft.com/office/powerpoint/2010/main" val="4117923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sz="3600" dirty="0" smtClean="0"/>
              <a:t>ILC </a:t>
            </a:r>
            <a:r>
              <a:rPr kumimoji="1" lang="ja-JP" altLang="en-US" sz="3600" dirty="0" smtClean="0"/>
              <a:t>加速器建設にむけた研究所人材構想</a:t>
            </a:r>
            <a:r>
              <a:rPr kumimoji="1" lang="en-US" altLang="ja-JP" sz="3600" dirty="0" smtClean="0"/>
              <a:t>(1) </a:t>
            </a:r>
            <a:br>
              <a:rPr kumimoji="1" lang="en-US" altLang="ja-JP" sz="3600" dirty="0" smtClean="0"/>
            </a:br>
            <a:r>
              <a:rPr kumimoji="1" lang="en-US" altLang="ja-JP" sz="2400" dirty="0" smtClean="0">
                <a:solidFill>
                  <a:srgbClr val="3366FF"/>
                </a:solidFill>
              </a:rPr>
              <a:t>[</a:t>
            </a:r>
            <a:r>
              <a:rPr lang="ja-JP" altLang="en-US" sz="2400" dirty="0" smtClean="0">
                <a:solidFill>
                  <a:srgbClr val="3366FF"/>
                </a:solidFill>
              </a:rPr>
              <a:t>人・年（</a:t>
            </a:r>
            <a:r>
              <a:rPr lang="en-US" altLang="ja-JP" sz="2400" dirty="0" smtClean="0">
                <a:solidFill>
                  <a:srgbClr val="3366FF"/>
                </a:solidFill>
              </a:rPr>
              <a:t>FTE) </a:t>
            </a:r>
            <a:r>
              <a:rPr lang="ja-JP" altLang="en-US" sz="2400" dirty="0" smtClean="0">
                <a:solidFill>
                  <a:srgbClr val="3366FF"/>
                </a:solidFill>
              </a:rPr>
              <a:t>国際協力分担の仮定を含む</a:t>
            </a:r>
            <a:r>
              <a:rPr lang="en-US" altLang="ja-JP" sz="2400" dirty="0" smtClean="0">
                <a:solidFill>
                  <a:srgbClr val="3366FF"/>
                </a:solidFill>
              </a:rPr>
              <a:t>]</a:t>
            </a:r>
            <a:endParaRPr kumimoji="1" lang="ja-JP" altLang="en-US" sz="2400" dirty="0">
              <a:solidFill>
                <a:srgbClr val="3366FF"/>
              </a:solidFill>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54025331"/>
              </p:ext>
            </p:extLst>
          </p:nvPr>
        </p:nvGraphicFramePr>
        <p:xfrm>
          <a:off x="130095" y="1417638"/>
          <a:ext cx="8889768" cy="4505959"/>
        </p:xfrm>
        <a:graphic>
          <a:graphicData uri="http://schemas.openxmlformats.org/drawingml/2006/table">
            <a:tbl>
              <a:tblPr firstRow="1" bandRow="1">
                <a:tableStyleId>{5C22544A-7EE6-4342-B048-85BDC9FD1C3A}</a:tableStyleId>
              </a:tblPr>
              <a:tblGrid>
                <a:gridCol w="1015740"/>
                <a:gridCol w="677952"/>
                <a:gridCol w="616472"/>
                <a:gridCol w="615300"/>
                <a:gridCol w="649307"/>
                <a:gridCol w="439236"/>
                <a:gridCol w="415345"/>
                <a:gridCol w="529797"/>
                <a:gridCol w="529797"/>
                <a:gridCol w="529797"/>
                <a:gridCol w="529797"/>
                <a:gridCol w="529797"/>
                <a:gridCol w="529797"/>
                <a:gridCol w="529797"/>
                <a:gridCol w="751837"/>
              </a:tblGrid>
              <a:tr h="370840">
                <a:tc>
                  <a:txBody>
                    <a:bodyPr/>
                    <a:lstStyle/>
                    <a:p>
                      <a:r>
                        <a:rPr lang="en-US" altLang="ja-JP" sz="1100" b="0" dirty="0" smtClean="0">
                          <a:solidFill>
                            <a:schemeClr val="bg1"/>
                          </a:solidFill>
                          <a:latin typeface="Helvetica"/>
                          <a:cs typeface="Helvetica"/>
                        </a:rPr>
                        <a:t>Stage</a:t>
                      </a:r>
                      <a:endParaRPr lang="ja-JP" altLang="en-US" sz="1100" b="0" dirty="0">
                        <a:solidFill>
                          <a:schemeClr val="bg1"/>
                        </a:solidFill>
                        <a:latin typeface="Helvetica"/>
                        <a:cs typeface="Helvetica"/>
                      </a:endParaRPr>
                    </a:p>
                  </a:txBody>
                  <a:tcPr/>
                </a:tc>
                <a:tc gridSpan="4">
                  <a:txBody>
                    <a:bodyPr/>
                    <a:lstStyle/>
                    <a:p>
                      <a:pPr algn="ctr"/>
                      <a:r>
                        <a:rPr lang="en-US" altLang="ja-JP" sz="1600" b="1" dirty="0" smtClean="0">
                          <a:solidFill>
                            <a:schemeClr val="bg1"/>
                          </a:solidFill>
                          <a:latin typeface="Helvetica"/>
                          <a:cs typeface="Helvetica"/>
                        </a:rPr>
                        <a:t>Preparation</a:t>
                      </a:r>
                      <a:endParaRPr lang="ja-JP" altLang="en-US" sz="1600" b="1" dirty="0">
                        <a:solidFill>
                          <a:schemeClr val="bg1"/>
                        </a:solidFill>
                        <a:latin typeface="Helvetica"/>
                        <a:cs typeface="Helvetica"/>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1600" b="1" dirty="0" smtClean="0">
                          <a:solidFill>
                            <a:schemeClr val="bg1"/>
                          </a:solidFill>
                          <a:latin typeface="Helvetica"/>
                          <a:cs typeface="Helvetica"/>
                        </a:rPr>
                        <a:t>Construction</a:t>
                      </a:r>
                      <a:endParaRPr lang="ja-JP" altLang="en-US" sz="1600" b="1" dirty="0">
                        <a:solidFill>
                          <a:schemeClr val="bg1"/>
                        </a:solidFill>
                        <a:latin typeface="Helvetica"/>
                        <a:cs typeface="Helvetica"/>
                      </a:endParaRPr>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hMerge="1">
                  <a:txBody>
                    <a:bodyPr/>
                    <a:lstStyle/>
                    <a:p>
                      <a:endParaRPr kumimoji="1" lang="ja-JP" altLang="en-US"/>
                    </a:p>
                  </a:txBody>
                  <a:tcPr>
                    <a:solidFill>
                      <a:srgbClr val="008000"/>
                    </a:solidFill>
                  </a:tcPr>
                </a:tc>
                <a:tc>
                  <a:txBody>
                    <a:bodyPr/>
                    <a:lstStyle/>
                    <a:p>
                      <a:pPr algn="ctr"/>
                      <a:r>
                        <a:rPr lang="en-US" altLang="ja-JP" sz="1100" b="1" dirty="0" smtClean="0">
                          <a:latin typeface="Helvetica"/>
                          <a:cs typeface="Helvetica"/>
                        </a:rPr>
                        <a:t>Sum</a:t>
                      </a:r>
                      <a:endParaRPr lang="ja-JP" altLang="en-US" sz="1100" b="1" dirty="0">
                        <a:latin typeface="Helvetica"/>
                        <a:cs typeface="Helvetica"/>
                      </a:endParaRPr>
                    </a:p>
                  </a:txBody>
                  <a:tcPr>
                    <a:solidFill>
                      <a:srgbClr val="FF6600"/>
                    </a:solidFill>
                  </a:tcPr>
                </a:tc>
              </a:tr>
              <a:tr h="370840">
                <a:tc>
                  <a:txBody>
                    <a:bodyPr/>
                    <a:lstStyle/>
                    <a:p>
                      <a:pPr algn="ctr"/>
                      <a:endParaRPr lang="ja-JP" altLang="en-US" sz="1100" b="0"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1</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2</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3</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4</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5</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6</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7</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8</a:t>
                      </a:r>
                      <a:endParaRPr lang="ja-JP" altLang="en-US" sz="1100" b="1" dirty="0">
                        <a:latin typeface="Helvetica"/>
                        <a:cs typeface="Helvetica"/>
                      </a:endParaRPr>
                    </a:p>
                  </a:txBody>
                  <a:tcPr>
                    <a:solidFill>
                      <a:schemeClr val="bg1">
                        <a:lumMod val="75000"/>
                      </a:schemeClr>
                    </a:solidFill>
                  </a:tcPr>
                </a:tc>
                <a:tc>
                  <a:txBody>
                    <a:bodyPr/>
                    <a:lstStyle/>
                    <a:p>
                      <a:pPr algn="ctr"/>
                      <a:r>
                        <a:rPr lang="en-US" altLang="ja-JP" sz="1100" b="1" dirty="0" smtClean="0">
                          <a:latin typeface="Helvetica"/>
                          <a:cs typeface="Helvetica"/>
                        </a:rPr>
                        <a:t>9</a:t>
                      </a:r>
                      <a:endParaRPr lang="ja-JP" altLang="en-US" sz="1100" b="1" dirty="0">
                        <a:latin typeface="Helvetica"/>
                        <a:cs typeface="Helvetica"/>
                      </a:endParaRPr>
                    </a:p>
                  </a:txBody>
                  <a:tcPr>
                    <a:solidFill>
                      <a:schemeClr val="bg1">
                        <a:lumMod val="75000"/>
                      </a:schemeClr>
                    </a:solidFill>
                  </a:tcPr>
                </a:tc>
                <a:tc>
                  <a:txBody>
                    <a:bodyPr/>
                    <a:lstStyle/>
                    <a:p>
                      <a:pPr algn="r"/>
                      <a:endParaRPr lang="ja-JP" altLang="en-US" sz="1100" b="1" dirty="0">
                        <a:latin typeface="Helvetica"/>
                        <a:cs typeface="Helvetica"/>
                      </a:endParaRPr>
                    </a:p>
                  </a:txBody>
                  <a:tcPr>
                    <a:solidFill>
                      <a:schemeClr val="bg1">
                        <a:lumMod val="75000"/>
                      </a:schemeClr>
                    </a:solidFill>
                  </a:tcPr>
                </a:tc>
              </a:tr>
              <a:tr h="241244">
                <a:tc>
                  <a:txBody>
                    <a:bodyPr/>
                    <a:lstStyle/>
                    <a:p>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u="sng" dirty="0" smtClean="0">
                          <a:latin typeface="Helvetica"/>
                          <a:cs typeface="Helvetica"/>
                        </a:rPr>
                        <a:t>Prep.</a:t>
                      </a:r>
                      <a:r>
                        <a:rPr lang="en-US" altLang="ja-JP" sz="1100" b="0" u="sng" baseline="0" dirty="0" smtClean="0">
                          <a:latin typeface="Helvetica"/>
                          <a:cs typeface="Helvetica"/>
                        </a:rPr>
                        <a:t> </a:t>
                      </a:r>
                    </a:p>
                    <a:p>
                      <a:r>
                        <a:rPr lang="en-US" altLang="ja-JP" sz="1100" b="0" baseline="0" dirty="0" smtClean="0">
                          <a:latin typeface="Helvetica"/>
                          <a:cs typeface="Helvetica"/>
                        </a:rPr>
                        <a:t> </a:t>
                      </a:r>
                      <a:r>
                        <a:rPr lang="en-US" altLang="ja-JP" sz="1100" b="0" baseline="0" dirty="0" smtClean="0">
                          <a:solidFill>
                            <a:schemeClr val="bg1">
                              <a:lumMod val="50000"/>
                            </a:schemeClr>
                          </a:solidFill>
                          <a:latin typeface="Helvetica"/>
                          <a:cs typeface="Helvetica"/>
                        </a:rPr>
                        <a:t> CFS-</a:t>
                      </a:r>
                      <a:r>
                        <a:rPr lang="en-US" altLang="ja-JP" sz="1100" b="0" baseline="0" dirty="0" err="1" smtClean="0">
                          <a:solidFill>
                            <a:schemeClr val="bg1">
                              <a:lumMod val="50000"/>
                            </a:schemeClr>
                          </a:solidFill>
                          <a:latin typeface="Helvetica"/>
                          <a:cs typeface="Helvetica"/>
                        </a:rPr>
                        <a:t>jp</a:t>
                      </a:r>
                      <a:endParaRPr lang="en-US" altLang="ja-JP" sz="1100" b="0" baseline="0" dirty="0" smtClean="0">
                        <a:solidFill>
                          <a:schemeClr val="bg1">
                            <a:lumMod val="50000"/>
                          </a:schemeClr>
                        </a:solidFill>
                        <a:latin typeface="Helvetica"/>
                        <a:cs typeface="Helvetica"/>
                      </a:endParaRPr>
                    </a:p>
                    <a:p>
                      <a:r>
                        <a:rPr lang="en-US" altLang="ja-JP" sz="1100" b="0" baseline="0" dirty="0" smtClean="0">
                          <a:solidFill>
                            <a:schemeClr val="bg1">
                              <a:lumMod val="50000"/>
                            </a:schemeClr>
                          </a:solidFill>
                          <a:latin typeface="Helvetica"/>
                          <a:cs typeface="Helvetica"/>
                        </a:rPr>
                        <a:t>  CS-</a:t>
                      </a:r>
                      <a:r>
                        <a:rPr lang="en-US" altLang="ja-JP" sz="1100" b="0" baseline="0" dirty="0" err="1" smtClean="0">
                          <a:solidFill>
                            <a:schemeClr val="bg1">
                              <a:lumMod val="50000"/>
                            </a:schemeClr>
                          </a:solidFill>
                          <a:latin typeface="Helvetica"/>
                          <a:cs typeface="Helvetica"/>
                        </a:rPr>
                        <a:t>ww</a:t>
                      </a:r>
                      <a:r>
                        <a:rPr lang="en-US" altLang="ja-JP" sz="1100" b="0" baseline="0" dirty="0" smtClean="0">
                          <a:solidFill>
                            <a:schemeClr val="bg1">
                              <a:lumMod val="50000"/>
                            </a:schemeClr>
                          </a:solidFill>
                          <a:latin typeface="Helvetica"/>
                          <a:cs typeface="Helvetica"/>
                        </a:rPr>
                        <a:t> </a:t>
                      </a: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Acc</a:t>
                      </a:r>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jp</a:t>
                      </a:r>
                      <a:endParaRPr lang="en-US" altLang="ja-JP" sz="1100" b="0" baseline="0" dirty="0" smtClean="0">
                        <a:solidFill>
                          <a:schemeClr val="bg1">
                            <a:lumMod val="50000"/>
                          </a:schemeClr>
                        </a:solidFill>
                        <a:latin typeface="Helvetica"/>
                        <a:cs typeface="Helvetica"/>
                      </a:endParaRPr>
                    </a:p>
                    <a:p>
                      <a:r>
                        <a:rPr lang="en-US" altLang="ja-JP" sz="1100" b="0" baseline="0" dirty="0" smtClean="0">
                          <a:solidFill>
                            <a:schemeClr val="bg1">
                              <a:lumMod val="50000"/>
                            </a:schemeClr>
                          </a:solidFill>
                          <a:latin typeface="Helvetica"/>
                          <a:cs typeface="Helvetica"/>
                        </a:rPr>
                        <a:t>  </a:t>
                      </a:r>
                      <a:r>
                        <a:rPr lang="en-US" altLang="ja-JP" sz="1100" b="0" baseline="0" dirty="0" err="1" smtClean="0">
                          <a:solidFill>
                            <a:schemeClr val="bg1">
                              <a:lumMod val="50000"/>
                            </a:schemeClr>
                          </a:solidFill>
                          <a:latin typeface="Helvetica"/>
                          <a:cs typeface="Helvetica"/>
                        </a:rPr>
                        <a:t>Acc-ww</a:t>
                      </a:r>
                      <a:endParaRPr lang="en-US" altLang="ja-JP" sz="1100" b="0" baseline="0" dirty="0" smtClean="0">
                        <a:solidFill>
                          <a:schemeClr val="bg1">
                            <a:lumMod val="50000"/>
                          </a:schemeClr>
                        </a:solidFill>
                        <a:latin typeface="Helvetica"/>
                        <a:cs typeface="Helvetica"/>
                      </a:endParaRPr>
                    </a:p>
                    <a:p>
                      <a:r>
                        <a:rPr lang="en-US" altLang="ja-JP" sz="1100" b="0" baseline="0" dirty="0" smtClean="0">
                          <a:solidFill>
                            <a:schemeClr val="bg1">
                              <a:lumMod val="50000"/>
                            </a:schemeClr>
                          </a:solidFill>
                          <a:latin typeface="Helvetica"/>
                          <a:cs typeface="Helvetica"/>
                        </a:rPr>
                        <a:t>  Admin.</a:t>
                      </a:r>
                    </a:p>
                  </a:txBody>
                  <a:tcPr/>
                </a:tc>
                <a:tc>
                  <a:txBody>
                    <a:bodyPr/>
                    <a:lstStyle/>
                    <a:p>
                      <a:pPr algn="r"/>
                      <a:r>
                        <a:rPr lang="en-US" altLang="ja-JP" sz="1100" b="1" u="sng" dirty="0" smtClean="0">
                          <a:latin typeface="Helvetica"/>
                          <a:cs typeface="Helvetica"/>
                        </a:rPr>
                        <a:t>69+x</a:t>
                      </a:r>
                    </a:p>
                    <a:p>
                      <a:pPr algn="r"/>
                      <a:r>
                        <a:rPr lang="en-US" altLang="ja-JP" sz="1100" b="1" dirty="0" smtClean="0">
                          <a:solidFill>
                            <a:srgbClr val="7F7F7F"/>
                          </a:solidFill>
                          <a:latin typeface="Helvetica"/>
                          <a:cs typeface="Helvetica"/>
                        </a:rPr>
                        <a:t>4+4</a:t>
                      </a:r>
                    </a:p>
                    <a:p>
                      <a:pPr algn="r"/>
                      <a:r>
                        <a:rPr lang="en-US" altLang="ja-JP" sz="1100" b="1" dirty="0" smtClean="0">
                          <a:solidFill>
                            <a:srgbClr val="7F7F7F"/>
                          </a:solidFill>
                          <a:latin typeface="Helvetica"/>
                          <a:cs typeface="Helvetica"/>
                        </a:rPr>
                        <a:t>1</a:t>
                      </a:r>
                    </a:p>
                    <a:p>
                      <a:pPr algn="r"/>
                      <a:r>
                        <a:rPr lang="en-US" altLang="ja-JP" sz="1100" b="1" dirty="0" smtClean="0">
                          <a:solidFill>
                            <a:srgbClr val="7F7F7F"/>
                          </a:solidFill>
                          <a:latin typeface="Helvetica"/>
                          <a:cs typeface="Helvetica"/>
                        </a:rPr>
                        <a:t>30+20</a:t>
                      </a:r>
                    </a:p>
                    <a:p>
                      <a:pPr algn="r"/>
                      <a:r>
                        <a:rPr lang="en-US" altLang="ja-JP" sz="1100" b="1" dirty="0" smtClean="0">
                          <a:solidFill>
                            <a:srgbClr val="7F7F7F"/>
                          </a:solidFill>
                          <a:latin typeface="Helvetica"/>
                          <a:cs typeface="Helvetica"/>
                        </a:rPr>
                        <a:t>10</a:t>
                      </a:r>
                    </a:p>
                    <a:p>
                      <a:pPr algn="r"/>
                      <a:r>
                        <a:rPr lang="en-US" altLang="ja-JP" sz="1100" b="1" dirty="0" smtClean="0">
                          <a:solidFill>
                            <a:srgbClr val="7F7F7F"/>
                          </a:solidFill>
                          <a:latin typeface="Helvetica"/>
                          <a:cs typeface="Helvetica"/>
                        </a:rPr>
                        <a:t>x</a:t>
                      </a:r>
                    </a:p>
                  </a:txBody>
                  <a:tcPr/>
                </a:tc>
                <a:tc>
                  <a:txBody>
                    <a:bodyPr/>
                    <a:lstStyle/>
                    <a:p>
                      <a:pPr algn="r"/>
                      <a:r>
                        <a:rPr lang="en-US" altLang="ja-JP" sz="1100" b="1" u="sng" dirty="0" smtClean="0">
                          <a:latin typeface="Helvetica"/>
                          <a:cs typeface="Helvetica"/>
                        </a:rPr>
                        <a:t>86+x</a:t>
                      </a:r>
                    </a:p>
                    <a:p>
                      <a:pPr algn="r"/>
                      <a:r>
                        <a:rPr lang="en-US" altLang="ja-JP" sz="1100" b="1" dirty="0" smtClean="0">
                          <a:solidFill>
                            <a:srgbClr val="7F7F7F"/>
                          </a:solidFill>
                          <a:latin typeface="Helvetica"/>
                          <a:cs typeface="Helvetica"/>
                        </a:rPr>
                        <a:t>5+5</a:t>
                      </a:r>
                    </a:p>
                    <a:p>
                      <a:pPr algn="r"/>
                      <a:r>
                        <a:rPr lang="en-US" altLang="ja-JP" sz="1100" b="1" dirty="0" smtClean="0">
                          <a:solidFill>
                            <a:srgbClr val="7F7F7F"/>
                          </a:solidFill>
                          <a:latin typeface="Helvetica"/>
                          <a:cs typeface="Helvetica"/>
                        </a:rPr>
                        <a:t>1</a:t>
                      </a:r>
                    </a:p>
                    <a:p>
                      <a:pPr algn="r"/>
                      <a:r>
                        <a:rPr lang="en-US" altLang="ja-JP" sz="1100" b="1" dirty="0" smtClean="0">
                          <a:solidFill>
                            <a:srgbClr val="7F7F7F"/>
                          </a:solidFill>
                          <a:latin typeface="Helvetica"/>
                          <a:cs typeface="Helvetica"/>
                        </a:rPr>
                        <a:t>35+25</a:t>
                      </a:r>
                    </a:p>
                    <a:p>
                      <a:pPr algn="r"/>
                      <a:r>
                        <a:rPr lang="en-US" altLang="ja-JP" sz="1100" b="1" dirty="0" smtClean="0">
                          <a:solidFill>
                            <a:srgbClr val="7F7F7F"/>
                          </a:solidFill>
                          <a:latin typeface="Helvetica"/>
                          <a:cs typeface="Helvetica"/>
                        </a:rPr>
                        <a:t>15</a:t>
                      </a:r>
                    </a:p>
                    <a:p>
                      <a:pPr algn="r"/>
                      <a:r>
                        <a:rPr lang="en-US" altLang="ja-JP" sz="1100" b="1" dirty="0" smtClean="0">
                          <a:solidFill>
                            <a:srgbClr val="7F7F7F"/>
                          </a:solidFill>
                          <a:latin typeface="Helvetica"/>
                          <a:cs typeface="Helvetica"/>
                        </a:rPr>
                        <a:t>x</a:t>
                      </a:r>
                      <a:endParaRPr lang="ja-JP" altLang="en-US" sz="1100" b="1" dirty="0">
                        <a:solidFill>
                          <a:srgbClr val="7F7F7F"/>
                        </a:solidFill>
                        <a:latin typeface="Helvetica"/>
                        <a:cs typeface="Helvetica"/>
                      </a:endParaRPr>
                    </a:p>
                  </a:txBody>
                  <a:tcPr/>
                </a:tc>
                <a:tc>
                  <a:txBody>
                    <a:bodyPr/>
                    <a:lstStyle/>
                    <a:p>
                      <a:pPr algn="r"/>
                      <a:r>
                        <a:rPr lang="en-US" altLang="ja-JP" sz="1100" b="1" u="sng" dirty="0" smtClean="0">
                          <a:latin typeface="Helvetica"/>
                          <a:cs typeface="Helvetica"/>
                        </a:rPr>
                        <a:t>104+x</a:t>
                      </a:r>
                    </a:p>
                    <a:p>
                      <a:pPr algn="r"/>
                      <a:r>
                        <a:rPr lang="en-US" altLang="ja-JP" sz="1100" b="1" dirty="0" smtClean="0">
                          <a:solidFill>
                            <a:srgbClr val="7F7F7F"/>
                          </a:solidFill>
                          <a:latin typeface="Helvetica"/>
                          <a:cs typeface="Helvetica"/>
                        </a:rPr>
                        <a:t>6+6</a:t>
                      </a:r>
                    </a:p>
                    <a:p>
                      <a:pPr algn="r"/>
                      <a:r>
                        <a:rPr lang="en-US" altLang="ja-JP" sz="1100" b="1" dirty="0" smtClean="0">
                          <a:solidFill>
                            <a:srgbClr val="7F7F7F"/>
                          </a:solidFill>
                          <a:latin typeface="Helvetica"/>
                          <a:cs typeface="Helvetica"/>
                        </a:rPr>
                        <a:t>2</a:t>
                      </a:r>
                    </a:p>
                    <a:p>
                      <a:pPr algn="r"/>
                      <a:r>
                        <a:rPr lang="en-US" altLang="ja-JP" sz="1100" b="1" dirty="0" smtClean="0">
                          <a:solidFill>
                            <a:srgbClr val="7F7F7F"/>
                          </a:solidFill>
                          <a:latin typeface="Helvetica"/>
                          <a:cs typeface="Helvetica"/>
                        </a:rPr>
                        <a:t>40+30</a:t>
                      </a:r>
                    </a:p>
                    <a:p>
                      <a:pPr algn="r"/>
                      <a:r>
                        <a:rPr lang="en-US" altLang="ja-JP" sz="1100" b="1" dirty="0" smtClean="0">
                          <a:solidFill>
                            <a:srgbClr val="7F7F7F"/>
                          </a:solidFill>
                          <a:latin typeface="Helvetica"/>
                          <a:cs typeface="Helvetica"/>
                        </a:rPr>
                        <a:t>20</a:t>
                      </a:r>
                    </a:p>
                    <a:p>
                      <a:pPr algn="r"/>
                      <a:r>
                        <a:rPr lang="en-US" altLang="ja-JP" sz="1100" b="1" dirty="0" smtClean="0">
                          <a:solidFill>
                            <a:srgbClr val="7F7F7F"/>
                          </a:solidFill>
                          <a:latin typeface="Helvetica"/>
                          <a:cs typeface="Helvetica"/>
                        </a:rPr>
                        <a:t>x</a:t>
                      </a:r>
                      <a:endParaRPr lang="ja-JP" altLang="en-US" sz="1100" b="1" dirty="0">
                        <a:solidFill>
                          <a:srgbClr val="7F7F7F"/>
                        </a:solidFill>
                        <a:latin typeface="Helvetica"/>
                        <a:cs typeface="Helvetica"/>
                      </a:endParaRPr>
                    </a:p>
                  </a:txBody>
                  <a:tcPr/>
                </a:tc>
                <a:tc>
                  <a:txBody>
                    <a:bodyPr/>
                    <a:lstStyle/>
                    <a:p>
                      <a:pPr algn="r"/>
                      <a:r>
                        <a:rPr lang="en-US" altLang="ja-JP" sz="1100" b="1" u="sng" dirty="0" smtClean="0">
                          <a:latin typeface="Helvetica"/>
                          <a:cs typeface="Helvetica"/>
                        </a:rPr>
                        <a:t>121+x</a:t>
                      </a:r>
                    </a:p>
                    <a:p>
                      <a:pPr algn="r"/>
                      <a:r>
                        <a:rPr lang="en-US" altLang="ja-JP" sz="1100" b="1" dirty="0" smtClean="0">
                          <a:solidFill>
                            <a:srgbClr val="7F7F7F"/>
                          </a:solidFill>
                          <a:latin typeface="Helvetica"/>
                          <a:cs typeface="Helvetica"/>
                        </a:rPr>
                        <a:t>7+7</a:t>
                      </a:r>
                    </a:p>
                    <a:p>
                      <a:pPr algn="r"/>
                      <a:r>
                        <a:rPr lang="en-US" altLang="ja-JP" sz="1100" b="1" dirty="0" smtClean="0">
                          <a:solidFill>
                            <a:srgbClr val="7F7F7F"/>
                          </a:solidFill>
                          <a:latin typeface="Helvetica"/>
                          <a:cs typeface="Helvetica"/>
                        </a:rPr>
                        <a:t>2</a:t>
                      </a:r>
                    </a:p>
                    <a:p>
                      <a:pPr algn="r"/>
                      <a:r>
                        <a:rPr lang="en-US" altLang="ja-JP" sz="1100" b="1" dirty="0" smtClean="0">
                          <a:solidFill>
                            <a:srgbClr val="7F7F7F"/>
                          </a:solidFill>
                          <a:latin typeface="Helvetica"/>
                          <a:cs typeface="Helvetica"/>
                        </a:rPr>
                        <a:t>45+35</a:t>
                      </a:r>
                    </a:p>
                    <a:p>
                      <a:pPr algn="r"/>
                      <a:r>
                        <a:rPr lang="en-US" altLang="ja-JP" sz="1100" b="1" dirty="0" smtClean="0">
                          <a:solidFill>
                            <a:srgbClr val="7F7F7F"/>
                          </a:solidFill>
                          <a:latin typeface="Helvetica"/>
                          <a:cs typeface="Helvetica"/>
                        </a:rPr>
                        <a:t>25</a:t>
                      </a:r>
                    </a:p>
                    <a:p>
                      <a:pPr algn="r"/>
                      <a:r>
                        <a:rPr lang="en-US" altLang="ja-JP" sz="1100" b="1" dirty="0" smtClean="0">
                          <a:solidFill>
                            <a:srgbClr val="7F7F7F"/>
                          </a:solidFill>
                          <a:latin typeface="Helvetica"/>
                          <a:cs typeface="Helvetica"/>
                        </a:rPr>
                        <a:t>x</a:t>
                      </a:r>
                      <a:endParaRPr lang="ja-JP" altLang="en-US" sz="1100" b="1" dirty="0">
                        <a:solidFill>
                          <a:srgbClr val="7F7F7F"/>
                        </a:solidFill>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a:latin typeface="Helvetica"/>
                        <a:cs typeface="Helvetica"/>
                      </a:endParaRPr>
                    </a:p>
                  </a:txBody>
                  <a:tcPr/>
                </a:tc>
                <a:tc>
                  <a:txBody>
                    <a:bodyPr/>
                    <a:lstStyle/>
                    <a:p>
                      <a:pPr algn="r"/>
                      <a:r>
                        <a:rPr lang="en-US" altLang="ja-JP" sz="1100" b="1" u="sng" dirty="0" smtClean="0">
                          <a:latin typeface="Helvetica"/>
                          <a:cs typeface="Helvetica"/>
                        </a:rPr>
                        <a:t>380+x</a:t>
                      </a:r>
                    </a:p>
                    <a:p>
                      <a:pPr algn="r"/>
                      <a:r>
                        <a:rPr lang="en-US" altLang="ja-JP" sz="1100" b="1" dirty="0" smtClean="0">
                          <a:solidFill>
                            <a:srgbClr val="7F7F7F"/>
                          </a:solidFill>
                          <a:latin typeface="Helvetica"/>
                          <a:cs typeface="Helvetica"/>
                        </a:rPr>
                        <a:t>22+22</a:t>
                      </a:r>
                    </a:p>
                    <a:p>
                      <a:pPr algn="r"/>
                      <a:r>
                        <a:rPr lang="en-US" altLang="ja-JP" sz="1100" b="1" dirty="0" smtClean="0">
                          <a:solidFill>
                            <a:srgbClr val="7F7F7F"/>
                          </a:solidFill>
                          <a:latin typeface="Helvetica"/>
                          <a:cs typeface="Helvetica"/>
                        </a:rPr>
                        <a:t>6</a:t>
                      </a:r>
                    </a:p>
                    <a:p>
                      <a:pPr algn="r"/>
                      <a:r>
                        <a:rPr lang="en-US" altLang="ja-JP" sz="1100" b="1" dirty="0" smtClean="0">
                          <a:solidFill>
                            <a:srgbClr val="7F7F7F"/>
                          </a:solidFill>
                          <a:latin typeface="Helvetica"/>
                          <a:cs typeface="Helvetica"/>
                        </a:rPr>
                        <a:t>150+110</a:t>
                      </a:r>
                    </a:p>
                    <a:p>
                      <a:pPr algn="r"/>
                      <a:r>
                        <a:rPr lang="en-US" altLang="ja-JP" sz="1100" b="1" dirty="0" smtClean="0">
                          <a:solidFill>
                            <a:srgbClr val="7F7F7F"/>
                          </a:solidFill>
                          <a:latin typeface="Helvetica"/>
                          <a:cs typeface="Helvetica"/>
                        </a:rPr>
                        <a:t>70</a:t>
                      </a:r>
                      <a:endParaRPr lang="ja-JP" altLang="en-US" sz="1100" b="1" dirty="0">
                        <a:solidFill>
                          <a:srgbClr val="7F7F7F"/>
                        </a:solidFill>
                        <a:latin typeface="Helvetica"/>
                        <a:cs typeface="Helvetica"/>
                      </a:endParaRPr>
                    </a:p>
                  </a:txBody>
                  <a:tcPr/>
                </a:tc>
              </a:tr>
              <a:tr h="123921">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370840">
                <a:tc>
                  <a:txBody>
                    <a:bodyPr/>
                    <a:lstStyle/>
                    <a:p>
                      <a:r>
                        <a:rPr lang="en-US" altLang="ja-JP" sz="1100" b="0" dirty="0" smtClean="0">
                          <a:latin typeface="Helvetica"/>
                          <a:cs typeface="Helvetica"/>
                        </a:rPr>
                        <a:t>Const.</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410</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922</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1208</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1350</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1589</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1480</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1374</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1106</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679</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10,118</a:t>
                      </a:r>
                      <a:endParaRPr lang="ja-JP" altLang="en-US" sz="1100" b="1" dirty="0">
                        <a:latin typeface="Helvetica"/>
                        <a:cs typeface="Helvetica"/>
                      </a:endParaRPr>
                    </a:p>
                  </a:txBody>
                  <a:tcPr/>
                </a:tc>
              </a:tr>
              <a:tr h="370840">
                <a:tc>
                  <a:txBody>
                    <a:bodyPr/>
                    <a:lstStyle/>
                    <a:p>
                      <a:r>
                        <a:rPr lang="en-US" altLang="ja-JP" sz="1100" b="0" dirty="0" smtClean="0">
                          <a:latin typeface="Helvetica"/>
                          <a:cs typeface="Helvetica"/>
                        </a:rPr>
                        <a:t>Install.</a:t>
                      </a:r>
                      <a:endParaRPr lang="ja-JP" altLang="en-US" sz="11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80</a:t>
                      </a:r>
                      <a:endParaRPr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80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768</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1140</a:t>
                      </a:r>
                      <a:endParaRPr kumimoji="1" lang="ja-JP" altLang="en-US" sz="1100" b="1" dirty="0">
                        <a:latin typeface="Helvetica"/>
                        <a:cs typeface="Helvetica"/>
                      </a:endParaRPr>
                    </a:p>
                  </a:txBody>
                  <a:tcPr/>
                </a:tc>
                <a:tc>
                  <a:txBody>
                    <a:bodyPr/>
                    <a:lstStyle/>
                    <a:p>
                      <a:pPr algn="r"/>
                      <a:r>
                        <a:rPr kumimoji="1" lang="en-US" altLang="ja-JP" sz="1100" b="1" dirty="0" smtClean="0">
                          <a:latin typeface="Helvetica"/>
                          <a:cs typeface="Helvetica"/>
                        </a:rPr>
                        <a:t>683</a:t>
                      </a:r>
                      <a:endParaRPr kumimoji="1" lang="ja-JP" altLang="en-US" sz="1100" b="1" dirty="0">
                        <a:latin typeface="Helvetica"/>
                        <a:cs typeface="Helvetica"/>
                      </a:endParaRPr>
                    </a:p>
                  </a:txBody>
                  <a:tcPr/>
                </a:tc>
                <a:tc>
                  <a:txBody>
                    <a:bodyPr/>
                    <a:lstStyle/>
                    <a:p>
                      <a:pPr algn="r"/>
                      <a:r>
                        <a:rPr lang="en-US" altLang="ja-JP" sz="1100" b="1" dirty="0" smtClean="0">
                          <a:latin typeface="Helvetica"/>
                          <a:cs typeface="Helvetica"/>
                        </a:rPr>
                        <a:t>522</a:t>
                      </a:r>
                      <a:endParaRPr lang="ja-JP" altLang="en-US" sz="1100" b="1" dirty="0">
                        <a:latin typeface="Helvetica"/>
                        <a:cs typeface="Helvetica"/>
                      </a:endParaRPr>
                    </a:p>
                  </a:txBody>
                  <a:tcPr/>
                </a:tc>
                <a:tc>
                  <a:txBody>
                    <a:bodyPr/>
                    <a:lstStyle/>
                    <a:p>
                      <a:pPr algn="r"/>
                      <a:r>
                        <a:rPr lang="en-US" altLang="ja-JP" sz="1100" b="1" dirty="0" smtClean="0">
                          <a:latin typeface="Helvetica"/>
                          <a:cs typeface="Helvetica"/>
                        </a:rPr>
                        <a:t>3,353</a:t>
                      </a:r>
                      <a:endParaRPr lang="ja-JP" altLang="en-US" sz="1100" b="1" dirty="0">
                        <a:latin typeface="Helvetica"/>
                        <a:cs typeface="Helvetica"/>
                      </a:endParaRPr>
                    </a:p>
                  </a:txBody>
                  <a:tcPr/>
                </a:tc>
              </a:tr>
              <a:tr h="370840">
                <a:tc>
                  <a:txBody>
                    <a:bodyPr/>
                    <a:lstStyle/>
                    <a:p>
                      <a:r>
                        <a:rPr lang="en-US" altLang="ja-JP" sz="1100" b="0" dirty="0" smtClean="0">
                          <a:solidFill>
                            <a:srgbClr val="008000"/>
                          </a:solidFill>
                          <a:latin typeface="Helvetica"/>
                          <a:cs typeface="Helvetica"/>
                        </a:rPr>
                        <a:t>Sum</a:t>
                      </a:r>
                      <a:endParaRPr lang="ja-JP" altLang="en-US" sz="1100" b="0" dirty="0">
                        <a:solidFill>
                          <a:srgbClr val="008000"/>
                        </a:solidFill>
                        <a:latin typeface="Helvetica"/>
                        <a:cs typeface="Helvetica"/>
                      </a:endParaRPr>
                    </a:p>
                  </a:txBody>
                  <a:tcPr/>
                </a:tc>
                <a:tc>
                  <a:txBody>
                    <a:bodyPr/>
                    <a:lstStyle/>
                    <a:p>
                      <a:pPr algn="r"/>
                      <a:endParaRPr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endParaRPr kumimoji="1"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410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922</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1288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1430</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1669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2248</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2514</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1789</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1201</a:t>
                      </a:r>
                      <a:endParaRPr lang="ja-JP" altLang="en-US" sz="1100" b="1" dirty="0">
                        <a:solidFill>
                          <a:srgbClr val="008000"/>
                        </a:solidFill>
                        <a:latin typeface="Helvetica"/>
                        <a:cs typeface="Helvetica"/>
                      </a:endParaRPr>
                    </a:p>
                  </a:txBody>
                  <a:tcPr/>
                </a:tc>
                <a:tc>
                  <a:txBody>
                    <a:bodyPr/>
                    <a:lstStyle/>
                    <a:p>
                      <a:pPr algn="r"/>
                      <a:r>
                        <a:rPr lang="en-US" altLang="ja-JP" sz="1100" b="1" dirty="0" smtClean="0">
                          <a:solidFill>
                            <a:srgbClr val="008000"/>
                          </a:solidFill>
                          <a:latin typeface="Helvetica"/>
                          <a:cs typeface="Helvetica"/>
                        </a:rPr>
                        <a:t>13,471</a:t>
                      </a:r>
                      <a:endParaRPr lang="ja-JP" altLang="en-US" sz="1100" b="1" dirty="0">
                        <a:solidFill>
                          <a:srgbClr val="008000"/>
                        </a:solidFill>
                        <a:latin typeface="Helvetica"/>
                        <a:cs typeface="Helvetica"/>
                      </a:endParaRPr>
                    </a:p>
                  </a:txBody>
                  <a:tcPr/>
                </a:tc>
              </a:tr>
              <a:tr h="169333">
                <a:tc>
                  <a:txBody>
                    <a:bodyPr/>
                    <a:lstStyle/>
                    <a:p>
                      <a:endParaRPr lang="ja-JP" altLang="en-US" sz="900" b="0"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endParaRPr kumimoji="1"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c>
                  <a:txBody>
                    <a:bodyPr/>
                    <a:lstStyle/>
                    <a:p>
                      <a:pPr algn="r"/>
                      <a:endParaRPr lang="ja-JP" altLang="en-US" sz="1100" b="1" dirty="0">
                        <a:latin typeface="Helvetica"/>
                        <a:cs typeface="Helvetica"/>
                      </a:endParaRPr>
                    </a:p>
                  </a:txBody>
                  <a:tcPr/>
                </a:tc>
              </a:tr>
              <a:tr h="169333">
                <a:tc gridSpan="15">
                  <a:txBody>
                    <a:bodyPr/>
                    <a:lstStyle/>
                    <a:p>
                      <a:r>
                        <a:rPr lang="en-US" altLang="ja-JP" sz="900" b="0" dirty="0" smtClean="0">
                          <a:latin typeface="Helvetica"/>
                          <a:cs typeface="Helvetica"/>
                        </a:rPr>
                        <a:t>Note: </a:t>
                      </a:r>
                    </a:p>
                    <a:p>
                      <a:pPr marL="171450" indent="-171450">
                        <a:buFontTx/>
                        <a:buChar char="-"/>
                      </a:pPr>
                      <a:r>
                        <a:rPr lang="en-US" altLang="ja-JP" sz="900" b="0" baseline="0" dirty="0" smtClean="0">
                          <a:latin typeface="Helvetica"/>
                          <a:cs typeface="Helvetica"/>
                        </a:rPr>
                        <a:t>Preparation </a:t>
                      </a:r>
                      <a:r>
                        <a:rPr lang="ja-JP" altLang="en-US" sz="900" b="0" baseline="0" dirty="0" smtClean="0">
                          <a:latin typeface="Helvetica"/>
                          <a:cs typeface="Helvetica"/>
                        </a:rPr>
                        <a:t>フェーズには、</a:t>
                      </a:r>
                      <a:r>
                        <a:rPr lang="en-US" altLang="ja-JP" sz="900" b="0" baseline="0" dirty="0" smtClean="0">
                          <a:latin typeface="Helvetica"/>
                          <a:cs typeface="Helvetica"/>
                        </a:rPr>
                        <a:t>KEK-STF&lt; -ATF </a:t>
                      </a:r>
                      <a:r>
                        <a:rPr lang="ja-JP" altLang="en-US" sz="900" b="0" baseline="0" dirty="0" smtClean="0">
                          <a:latin typeface="Helvetica"/>
                          <a:cs typeface="Helvetica"/>
                        </a:rPr>
                        <a:t>等に於ける在来日</a:t>
                      </a:r>
                      <a:endParaRPr lang="en-US" altLang="ja-JP" sz="900" b="0" baseline="0" dirty="0" smtClean="0">
                        <a:latin typeface="Helvetica"/>
                        <a:cs typeface="Helvetica"/>
                      </a:endParaRPr>
                    </a:p>
                    <a:p>
                      <a:pPr marL="171450" indent="-171450">
                        <a:buFontTx/>
                        <a:buChar char="-"/>
                      </a:pPr>
                      <a:r>
                        <a:rPr lang="en-US" altLang="ja-JP" sz="900" b="0" baseline="0" dirty="0" smtClean="0">
                          <a:latin typeface="Helvetica"/>
                          <a:cs typeface="Helvetica"/>
                        </a:rPr>
                        <a:t>Preparation:  </a:t>
                      </a:r>
                      <a:r>
                        <a:rPr lang="ja-JP" altLang="en-US" sz="900" b="0" baseline="0" dirty="0" smtClean="0">
                          <a:latin typeface="Helvetica"/>
                          <a:cs typeface="Helvetica"/>
                        </a:rPr>
                        <a:t>国内および国外比率を</a:t>
                      </a:r>
                      <a:r>
                        <a:rPr lang="en-US" altLang="ja-JP" sz="900" b="0" baseline="0" dirty="0" smtClean="0">
                          <a:latin typeface="Helvetica"/>
                          <a:cs typeface="Helvetica"/>
                        </a:rPr>
                        <a:t>50%-50% </a:t>
                      </a:r>
                      <a:r>
                        <a:rPr lang="ja-JP" altLang="en-US" sz="900" b="0" baseline="0" dirty="0" smtClean="0">
                          <a:latin typeface="Helvetica"/>
                          <a:cs typeface="Helvetica"/>
                        </a:rPr>
                        <a:t>となるように増強する。　準備</a:t>
                      </a:r>
                      <a:r>
                        <a:rPr lang="en-US" altLang="ja-JP" sz="900" b="0" baseline="0" dirty="0" smtClean="0">
                          <a:latin typeface="Helvetica"/>
                          <a:cs typeface="Helvetica"/>
                        </a:rPr>
                        <a:t>4</a:t>
                      </a:r>
                      <a:r>
                        <a:rPr lang="ja-JP" altLang="en-US" sz="900" b="0" baseline="0" dirty="0" smtClean="0">
                          <a:latin typeface="Helvetica"/>
                          <a:cs typeface="Helvetica"/>
                        </a:rPr>
                        <a:t>年目は、国内・国外</a:t>
                      </a:r>
                      <a:r>
                        <a:rPr lang="en-US" altLang="ja-JP" sz="900" b="0" baseline="0" dirty="0" smtClean="0">
                          <a:latin typeface="Helvetica"/>
                          <a:cs typeface="Helvetica"/>
                        </a:rPr>
                        <a:t>75 </a:t>
                      </a:r>
                      <a:r>
                        <a:rPr lang="ja-JP" altLang="en-US" sz="900" b="0" baseline="0" dirty="0" smtClean="0">
                          <a:latin typeface="Helvetica"/>
                          <a:cs typeface="Helvetica"/>
                        </a:rPr>
                        <a:t>・</a:t>
                      </a:r>
                      <a:r>
                        <a:rPr lang="en-US" altLang="ja-JP" sz="900" b="0" baseline="0" dirty="0" smtClean="0">
                          <a:latin typeface="Helvetica"/>
                          <a:cs typeface="Helvetica"/>
                        </a:rPr>
                        <a:t>75</a:t>
                      </a:r>
                      <a:r>
                        <a:rPr lang="ja-JP" altLang="en-US" sz="900" b="0" baseline="0" dirty="0" smtClean="0">
                          <a:latin typeface="Helvetica"/>
                          <a:cs typeface="Helvetica"/>
                        </a:rPr>
                        <a:t>名とする。　国内では、</a:t>
                      </a:r>
                      <a:r>
                        <a:rPr lang="en-US" altLang="ja-JP" sz="900" b="0" baseline="0" dirty="0" smtClean="0">
                          <a:latin typeface="Helvetica"/>
                          <a:cs typeface="Helvetica"/>
                        </a:rPr>
                        <a:t>40</a:t>
                      </a:r>
                      <a:r>
                        <a:rPr lang="ja-JP" altLang="en-US" sz="900" b="0" baseline="0" dirty="0" smtClean="0">
                          <a:latin typeface="Helvetica"/>
                          <a:cs typeface="Helvetica"/>
                        </a:rPr>
                        <a:t>名のスタッフ、</a:t>
                      </a:r>
                      <a:r>
                        <a:rPr lang="en-US" altLang="ja-JP" sz="900" b="0" baseline="0" dirty="0" smtClean="0">
                          <a:latin typeface="Helvetica"/>
                          <a:cs typeface="Helvetica"/>
                        </a:rPr>
                        <a:t>30</a:t>
                      </a:r>
                      <a:r>
                        <a:rPr lang="ja-JP" altLang="en-US" sz="900" b="0" baseline="0" dirty="0" smtClean="0">
                          <a:latin typeface="Helvetica"/>
                          <a:cs typeface="Helvetica"/>
                        </a:rPr>
                        <a:t>名の業務委託を想定。　</a:t>
                      </a:r>
                      <a:endParaRPr lang="en-US" altLang="ja-JP" sz="900" b="0" dirty="0" smtClean="0">
                        <a:latin typeface="Helvetica"/>
                        <a:cs typeface="Helvetica"/>
                      </a:endParaRPr>
                    </a:p>
                    <a:p>
                      <a:endParaRPr lang="en-US" altLang="ja-JP" sz="900" b="0" dirty="0" smtClean="0">
                        <a:latin typeface="Helvetica"/>
                        <a:cs typeface="Helvetica"/>
                      </a:endParaRPr>
                    </a:p>
                    <a:p>
                      <a:endParaRPr lang="ja-JP" altLang="en-US" sz="900" b="0"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endParaRPr kumimoji="1"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c hMerge="1">
                  <a:txBody>
                    <a:bodyPr/>
                    <a:lstStyle/>
                    <a:p>
                      <a:pPr algn="r"/>
                      <a:endParaRPr lang="ja-JP" altLang="en-US" sz="1100" b="1" dirty="0">
                        <a:latin typeface="Helvetica"/>
                        <a:cs typeface="Helvetica"/>
                      </a:endParaRPr>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40</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809434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4000" b="1" dirty="0"/>
              <a:t>ILC </a:t>
            </a:r>
            <a:r>
              <a:rPr lang="ja-JP" altLang="en-US" sz="4000" b="1" dirty="0"/>
              <a:t>計画・人材育成への</a:t>
            </a:r>
            <a:r>
              <a:rPr lang="ja-JP" altLang="en-US" sz="4000" b="1" dirty="0" smtClean="0"/>
              <a:t>考え方</a:t>
            </a:r>
            <a:r>
              <a:rPr lang="en-US" altLang="ja-JP" sz="4000" b="1" dirty="0" smtClean="0"/>
              <a:t> (1)</a:t>
            </a:r>
            <a:endParaRPr kumimoji="1" lang="ja-JP" altLang="en-US" sz="4000" b="1" dirty="0"/>
          </a:p>
        </p:txBody>
      </p:sp>
      <p:sp>
        <p:nvSpPr>
          <p:cNvPr id="3" name="コンテンツ プレースホルダー 2"/>
          <p:cNvSpPr>
            <a:spLocks noGrp="1"/>
          </p:cNvSpPr>
          <p:nvPr>
            <p:ph idx="1"/>
          </p:nvPr>
        </p:nvSpPr>
        <p:spPr/>
        <p:txBody>
          <a:bodyPr>
            <a:normAutofit/>
          </a:bodyPr>
          <a:lstStyle/>
          <a:p>
            <a:r>
              <a:rPr kumimoji="1" lang="ja-JP" altLang="en-US" sz="2400" dirty="0" smtClean="0"/>
              <a:t>施設（建築・土木）設計準備</a:t>
            </a:r>
            <a:endParaRPr kumimoji="1" lang="en-US" altLang="ja-JP" sz="2400" dirty="0" smtClean="0"/>
          </a:p>
          <a:p>
            <a:r>
              <a:rPr lang="ja-JP" altLang="en-US" sz="2400" dirty="0" smtClean="0"/>
              <a:t>限られた期間に特別な技術・技量が求められる。　できる限りアウトソーシングを行う・</a:t>
            </a:r>
            <a:endParaRPr lang="en-US" altLang="ja-JP" sz="2400" dirty="0" smtClean="0"/>
          </a:p>
          <a:p>
            <a:r>
              <a:rPr kumimoji="1" lang="ja-JP" altLang="en-US" sz="2400" dirty="0" smtClean="0"/>
              <a:t>最低限、職員として以下の人材を必要とする</a:t>
            </a:r>
            <a:endParaRPr kumimoji="1" lang="en-US" altLang="ja-JP" sz="2400" dirty="0" smtClean="0"/>
          </a:p>
          <a:p>
            <a:pPr lvl="1"/>
            <a:r>
              <a:rPr kumimoji="1" lang="ja-JP" altLang="en-US" sz="2400" dirty="0" smtClean="0"/>
              <a:t>施設全体監督者</a:t>
            </a:r>
            <a:endParaRPr kumimoji="1" lang="en-US" altLang="ja-JP" sz="2400" dirty="0" smtClean="0"/>
          </a:p>
          <a:p>
            <a:pPr lvl="1"/>
            <a:r>
              <a:rPr lang="ja-JP" altLang="en-US" sz="2400" dirty="0" smtClean="0"/>
              <a:t>土木技術・設計施工・監督指導</a:t>
            </a:r>
            <a:endParaRPr lang="en-US" altLang="ja-JP" sz="2400" dirty="0" smtClean="0"/>
          </a:p>
          <a:p>
            <a:pPr lvl="1"/>
            <a:r>
              <a:rPr kumimoji="1" lang="ja-JP" altLang="en-US" sz="2400" dirty="0" smtClean="0"/>
              <a:t>建築技術・設計施工・監督指導</a:t>
            </a:r>
            <a:endParaRPr kumimoji="1" lang="en-US" altLang="ja-JP" sz="2400" dirty="0" smtClean="0"/>
          </a:p>
          <a:p>
            <a:pPr lvl="1"/>
            <a:r>
              <a:rPr lang="ja-JP" altLang="en-US" sz="2400" dirty="0" smtClean="0"/>
              <a:t>電気設備・設計施工・監督指導</a:t>
            </a:r>
            <a:endParaRPr lang="en-US" altLang="ja-JP" sz="2400" dirty="0" smtClean="0"/>
          </a:p>
          <a:p>
            <a:pPr lvl="1"/>
            <a:r>
              <a:rPr kumimoji="1" lang="ja-JP" altLang="en-US" sz="2400" dirty="0" smtClean="0"/>
              <a:t>機械（冷却、空調）設備・設計施工・監督指導</a:t>
            </a:r>
            <a:endParaRPr kumimoji="1" lang="en-US" altLang="ja-JP" sz="2400" dirty="0" smtClean="0"/>
          </a:p>
          <a:p>
            <a:pPr lvl="1"/>
            <a:r>
              <a:rPr lang="ja-JP" altLang="en-US" sz="2400" dirty="0" smtClean="0"/>
              <a:t>契約事務・監督指導、予算執行責任／担当</a:t>
            </a:r>
            <a:endParaRPr kumimoji="1" lang="ja-JP" altLang="en-US" sz="2400" dirty="0"/>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41</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371626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4000" b="1" dirty="0" smtClean="0"/>
              <a:t>ILC </a:t>
            </a:r>
            <a:r>
              <a:rPr kumimoji="1" lang="ja-JP" altLang="en-US" sz="4000" b="1" dirty="0" smtClean="0"/>
              <a:t>計画・</a:t>
            </a:r>
            <a:r>
              <a:rPr lang="ja-JP" altLang="en-US" sz="4000" b="1" dirty="0" smtClean="0"/>
              <a:t>人材育成への考え方</a:t>
            </a:r>
            <a:r>
              <a:rPr lang="en-US" altLang="ja-JP" sz="4000" b="1" dirty="0" smtClean="0"/>
              <a:t> (2)</a:t>
            </a:r>
            <a:endParaRPr kumimoji="1" lang="ja-JP" altLang="en-US" sz="4000" b="1" dirty="0"/>
          </a:p>
        </p:txBody>
      </p:sp>
      <p:sp>
        <p:nvSpPr>
          <p:cNvPr id="3" name="コンテンツ プレースホルダー 2"/>
          <p:cNvSpPr>
            <a:spLocks noGrp="1"/>
          </p:cNvSpPr>
          <p:nvPr>
            <p:ph idx="1"/>
          </p:nvPr>
        </p:nvSpPr>
        <p:spPr/>
        <p:txBody>
          <a:bodyPr>
            <a:noAutofit/>
          </a:bodyPr>
          <a:lstStyle/>
          <a:p>
            <a:pPr marL="0" indent="0">
              <a:buNone/>
            </a:pPr>
            <a:r>
              <a:rPr lang="ja-JP" altLang="en-US" sz="2000" dirty="0" smtClean="0"/>
              <a:t>超伝導加速器技術：</a:t>
            </a:r>
            <a:endParaRPr kumimoji="1" lang="en-US" altLang="ja-JP" sz="2000" dirty="0" smtClean="0"/>
          </a:p>
          <a:p>
            <a:r>
              <a:rPr kumimoji="1" lang="ja-JP" altLang="en-US" sz="2000" dirty="0" smtClean="0"/>
              <a:t>国際協力によるグローバルな人材育成</a:t>
            </a:r>
            <a:endParaRPr kumimoji="1" lang="en-US" altLang="ja-JP" sz="2000" dirty="0" smtClean="0"/>
          </a:p>
          <a:p>
            <a:pPr lvl="1"/>
            <a:r>
              <a:rPr lang="en-US" altLang="ja-JP" sz="1800" dirty="0" smtClean="0"/>
              <a:t>TTC collaboration (&gt; 150) </a:t>
            </a:r>
            <a:r>
              <a:rPr lang="ja-JP" altLang="en-US" sz="1800" dirty="0" smtClean="0"/>
              <a:t>は、その基盤的な役割を果たしている。</a:t>
            </a:r>
            <a:endParaRPr kumimoji="1" lang="en-US" altLang="ja-JP" sz="1800" dirty="0" smtClean="0"/>
          </a:p>
          <a:p>
            <a:r>
              <a:rPr lang="ja-JP" altLang="en-US" sz="2000" dirty="0" smtClean="0"/>
              <a:t>各地域に、技術的ハブラボ機能・技術の醸成を計る</a:t>
            </a:r>
            <a:endParaRPr kumimoji="1" lang="en-US" altLang="ja-JP" sz="2000" dirty="0" smtClean="0"/>
          </a:p>
          <a:p>
            <a:pPr lvl="1"/>
            <a:r>
              <a:rPr lang="ja-JP" altLang="en-US" sz="2000" dirty="0" smtClean="0"/>
              <a:t>ヨーロッパ：</a:t>
            </a:r>
            <a:r>
              <a:rPr lang="en-US" altLang="ja-JP" sz="2000" dirty="0" smtClean="0"/>
              <a:t>EXFEL (1/20 </a:t>
            </a:r>
            <a:r>
              <a:rPr lang="ja-JP" altLang="en-US" sz="2000" dirty="0" smtClean="0"/>
              <a:t>スケール）における工業生産化、試験評価のための人材育成</a:t>
            </a:r>
            <a:endParaRPr lang="en-US" altLang="ja-JP" sz="2000" dirty="0" smtClean="0"/>
          </a:p>
          <a:p>
            <a:pPr lvl="1"/>
            <a:r>
              <a:rPr kumimoji="1" lang="ja-JP" altLang="en-US" sz="2000" dirty="0" smtClean="0"/>
              <a:t>アメリカ：</a:t>
            </a:r>
            <a:r>
              <a:rPr kumimoji="1" lang="en-US" altLang="ja-JP" sz="2000" dirty="0" smtClean="0"/>
              <a:t>LCLS (~1/50 </a:t>
            </a:r>
            <a:r>
              <a:rPr kumimoji="1" lang="ja-JP" altLang="en-US" sz="2000" dirty="0" smtClean="0"/>
              <a:t>スケール）</a:t>
            </a:r>
            <a:r>
              <a:rPr lang="ja-JP" altLang="en-US" sz="2000" dirty="0" smtClean="0"/>
              <a:t>による</a:t>
            </a:r>
            <a:r>
              <a:rPr lang="ja-JP" altLang="en-US" sz="2000" dirty="0"/>
              <a:t>工業生産化、試験評価のための人材</a:t>
            </a:r>
            <a:r>
              <a:rPr lang="ja-JP" altLang="en-US" sz="2000" dirty="0" smtClean="0"/>
              <a:t>育成</a:t>
            </a:r>
            <a:endParaRPr lang="en-US" altLang="ja-JP" sz="2000" dirty="0" smtClean="0"/>
          </a:p>
          <a:p>
            <a:pPr lvl="1"/>
            <a:r>
              <a:rPr kumimoji="1" lang="ja-JP" altLang="en-US" sz="2000" dirty="0" smtClean="0"/>
              <a:t>アジア：</a:t>
            </a:r>
            <a:r>
              <a:rPr kumimoji="1" lang="en-US" altLang="ja-JP" sz="2000" dirty="0" smtClean="0"/>
              <a:t>KEK </a:t>
            </a:r>
            <a:r>
              <a:rPr kumimoji="1" lang="ja-JP" altLang="en-US" sz="2000" dirty="0" smtClean="0"/>
              <a:t>にハブラボ機能を整備</a:t>
            </a:r>
            <a:endParaRPr kumimoji="1" lang="en-US" altLang="ja-JP" sz="2000" dirty="0" smtClean="0"/>
          </a:p>
          <a:p>
            <a:pPr lvl="2"/>
            <a:r>
              <a:rPr lang="ja-JP" altLang="en-US" sz="2000" dirty="0" smtClean="0"/>
              <a:t>（早野さんからの報告）</a:t>
            </a:r>
            <a:endParaRPr lang="en-US" altLang="ja-JP" sz="2000" dirty="0" smtClean="0"/>
          </a:p>
          <a:p>
            <a:pPr lvl="2"/>
            <a:r>
              <a:rPr kumimoji="1" lang="ja-JP" altLang="en-US" sz="2000" dirty="0" smtClean="0"/>
              <a:t>若手研究者の研鑽の場となっている。</a:t>
            </a:r>
            <a:endParaRPr kumimoji="1" lang="en-US" altLang="ja-JP" sz="2000" dirty="0" smtClean="0"/>
          </a:p>
          <a:p>
            <a:pPr lvl="2"/>
            <a:r>
              <a:rPr lang="ja-JP" altLang="en-US" sz="2000" dirty="0" smtClean="0"/>
              <a:t>博士論文などの成果リストを、参考資料とする。</a:t>
            </a:r>
            <a:endParaRPr kumimoji="1" lang="en-US" altLang="ja-JP" sz="2000" dirty="0" smtClean="0"/>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42</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54187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4000" b="1" dirty="0" smtClean="0"/>
              <a:t>ILC </a:t>
            </a:r>
            <a:r>
              <a:rPr kumimoji="1" lang="ja-JP" altLang="en-US" sz="4000" b="1" dirty="0" smtClean="0"/>
              <a:t>計画・</a:t>
            </a:r>
            <a:r>
              <a:rPr lang="ja-JP" altLang="en-US" sz="4000" b="1" dirty="0" smtClean="0"/>
              <a:t>人材育成への考え方</a:t>
            </a:r>
            <a:r>
              <a:rPr lang="en-US" altLang="ja-JP" sz="4000" b="1" dirty="0" smtClean="0"/>
              <a:t> (3)</a:t>
            </a:r>
            <a:endParaRPr kumimoji="1" lang="ja-JP" altLang="en-US" sz="4000" b="1" dirty="0"/>
          </a:p>
        </p:txBody>
      </p:sp>
      <p:sp>
        <p:nvSpPr>
          <p:cNvPr id="3" name="コンテンツ プレースホルダー 2"/>
          <p:cNvSpPr>
            <a:spLocks noGrp="1"/>
          </p:cNvSpPr>
          <p:nvPr>
            <p:ph idx="1"/>
          </p:nvPr>
        </p:nvSpPr>
        <p:spPr/>
        <p:txBody>
          <a:bodyPr>
            <a:normAutofit/>
          </a:bodyPr>
          <a:lstStyle/>
          <a:p>
            <a:pPr marL="0" indent="0">
              <a:buNone/>
            </a:pPr>
            <a:r>
              <a:rPr lang="ja-JP" altLang="en-US" sz="2400" dirty="0" smtClean="0"/>
              <a:t>ナノビーム加速器技術：</a:t>
            </a:r>
            <a:endParaRPr kumimoji="1" lang="en-US" altLang="ja-JP" sz="2400" dirty="0" smtClean="0"/>
          </a:p>
          <a:p>
            <a:r>
              <a:rPr kumimoji="1" lang="en-US" altLang="ja-JP" sz="2400" dirty="0" smtClean="0"/>
              <a:t>ATF </a:t>
            </a:r>
            <a:r>
              <a:rPr kumimoji="1" lang="ja-JP" altLang="en-US" sz="2400" dirty="0" smtClean="0"/>
              <a:t>を核とした、国際協力によるグローバルな人材育成</a:t>
            </a:r>
            <a:endParaRPr kumimoji="1" lang="en-US" altLang="ja-JP" sz="2400" dirty="0" smtClean="0"/>
          </a:p>
          <a:p>
            <a:pPr lvl="1"/>
            <a:r>
              <a:rPr lang="en-US" altLang="ja-JP" sz="2000" dirty="0" smtClean="0"/>
              <a:t>ATF Collaboration </a:t>
            </a:r>
            <a:r>
              <a:rPr lang="ja-JP" altLang="en-US" sz="2000" dirty="0" smtClean="0"/>
              <a:t>は、国際協力の要となっている。</a:t>
            </a:r>
            <a:endParaRPr kumimoji="1" lang="en-US" altLang="ja-JP" sz="2000" dirty="0" smtClean="0"/>
          </a:p>
          <a:p>
            <a:pPr lvl="1"/>
            <a:r>
              <a:rPr lang="ja-JP" altLang="en-US" sz="2400" dirty="0" smtClean="0"/>
              <a:t>最終収束</a:t>
            </a:r>
            <a:r>
              <a:rPr lang="en-US" altLang="ja-JP" sz="2400" dirty="0" smtClean="0"/>
              <a:t>40 nm </a:t>
            </a:r>
            <a:r>
              <a:rPr lang="en-US" altLang="ja-JP" sz="2400" dirty="0" smtClean="0">
                <a:sym typeface="Wingdings"/>
              </a:rPr>
              <a:t> 20 nm</a:t>
            </a:r>
            <a:r>
              <a:rPr lang="ja-JP" altLang="en-US" sz="2400" dirty="0" smtClean="0">
                <a:sym typeface="Wingdings"/>
              </a:rPr>
              <a:t>までを目標とした研究開発推進</a:t>
            </a:r>
            <a:endParaRPr lang="en-US" altLang="ja-JP" sz="2400" dirty="0" smtClean="0">
              <a:sym typeface="Wingdings"/>
            </a:endParaRPr>
          </a:p>
          <a:p>
            <a:pPr lvl="1"/>
            <a:r>
              <a:rPr lang="ja-JP" altLang="en-US" sz="2400" dirty="0" smtClean="0">
                <a:sym typeface="Wingdings"/>
              </a:rPr>
              <a:t>世界中の加速器研究所から、博士論文をテーマとした、若い研究者の研鑽の場となっている。</a:t>
            </a:r>
            <a:endParaRPr lang="en-US" altLang="ja-JP" sz="2400" dirty="0" smtClean="0">
              <a:sym typeface="Wingdings"/>
            </a:endParaRPr>
          </a:p>
          <a:p>
            <a:pPr lvl="2"/>
            <a:r>
              <a:rPr lang="ja-JP" altLang="en-US" dirty="0" smtClean="0">
                <a:sym typeface="Wingdings"/>
              </a:rPr>
              <a:t>これまでの研究成果、博士論文リストなどを参考資料に添付する。</a:t>
            </a:r>
            <a:endParaRPr lang="en-US" altLang="ja-JP" dirty="0" smtClean="0">
              <a:sym typeface="Wingdings"/>
            </a:endParaRP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43</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583869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2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8085" y="949257"/>
            <a:ext cx="8250115"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826" name="Group 59"/>
          <p:cNvGrpSpPr>
            <a:grpSpLocks/>
          </p:cNvGrpSpPr>
          <p:nvPr/>
        </p:nvGrpSpPr>
        <p:grpSpPr bwMode="auto">
          <a:xfrm>
            <a:off x="6428643" y="3528038"/>
            <a:ext cx="1393580" cy="529509"/>
            <a:chOff x="295176" y="1980324"/>
            <a:chExt cx="1285975" cy="529033"/>
          </a:xfrm>
        </p:grpSpPr>
        <p:sp>
          <p:nvSpPr>
            <p:cNvPr id="205862" name="TextBox 11"/>
            <p:cNvSpPr txBox="1">
              <a:spLocks noChangeArrowheads="1"/>
            </p:cNvSpPr>
            <p:nvPr/>
          </p:nvSpPr>
          <p:spPr bwMode="auto">
            <a:xfrm>
              <a:off x="1001714" y="2109786"/>
              <a:ext cx="579437" cy="39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a:solidFill>
                    <a:srgbClr val="1B1BFD"/>
                  </a:solidFill>
                  <a:latin typeface="Times New Roman" charset="0"/>
                  <a:cs typeface="Times New Roman" charset="0"/>
                </a:rPr>
                <a:t></a:t>
              </a:r>
            </a:p>
          </p:txBody>
        </p:sp>
        <p:sp>
          <p:nvSpPr>
            <p:cNvPr id="205863" name="TextBox 12"/>
            <p:cNvSpPr txBox="1">
              <a:spLocks noChangeArrowheads="1"/>
            </p:cNvSpPr>
            <p:nvPr/>
          </p:nvSpPr>
          <p:spPr bwMode="auto">
            <a:xfrm>
              <a:off x="295176" y="1980324"/>
              <a:ext cx="678429" cy="399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dirty="0">
                  <a:solidFill>
                    <a:srgbClr val="000000"/>
                  </a:solidFill>
                  <a:latin typeface="Calibri"/>
                  <a:cs typeface="Times New Roman" charset="0"/>
                </a:rPr>
                <a:t>FNAL</a:t>
              </a:r>
            </a:p>
          </p:txBody>
        </p:sp>
      </p:grpSp>
      <p:grpSp>
        <p:nvGrpSpPr>
          <p:cNvPr id="205827" name="Group 63"/>
          <p:cNvGrpSpPr>
            <a:grpSpLocks/>
          </p:cNvGrpSpPr>
          <p:nvPr/>
        </p:nvGrpSpPr>
        <p:grpSpPr bwMode="auto">
          <a:xfrm>
            <a:off x="6054948" y="3857612"/>
            <a:ext cx="2873503" cy="2742844"/>
            <a:chOff x="6408728" y="3460660"/>
            <a:chExt cx="2652726" cy="2743269"/>
          </a:xfrm>
        </p:grpSpPr>
        <p:sp>
          <p:nvSpPr>
            <p:cNvPr id="205860" name="TextBox 52"/>
            <p:cNvSpPr txBox="1">
              <a:spLocks noChangeArrowheads="1"/>
            </p:cNvSpPr>
            <p:nvPr/>
          </p:nvSpPr>
          <p:spPr bwMode="auto">
            <a:xfrm>
              <a:off x="6408728" y="5003414"/>
              <a:ext cx="2652726" cy="1200515"/>
            </a:xfrm>
            <a:prstGeom prst="rect">
              <a:avLst/>
            </a:prstGeom>
            <a:solidFill>
              <a:srgbClr val="CCFFCC">
                <a:alpha val="52000"/>
              </a:srgbClr>
            </a:solidFill>
            <a:ln w="9525">
              <a:solidFill>
                <a:srgbClr val="008000"/>
              </a:solidFill>
              <a:miter lim="800000"/>
              <a:headEnd/>
              <a:tailEnd/>
            </a:ln>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1800" b="1" u="sng" dirty="0" smtClean="0">
                  <a:solidFill>
                    <a:srgbClr val="FF0000"/>
                  </a:solidFill>
                  <a:latin typeface="Calibri"/>
                  <a:cs typeface="Times New Roman" charset="0"/>
                </a:rPr>
                <a:t>NML/ASTA </a:t>
              </a:r>
              <a:r>
                <a:rPr lang="en-GB" altLang="ja-JP" sz="1800" b="1" u="sng" dirty="0">
                  <a:solidFill>
                    <a:srgbClr val="000000"/>
                  </a:solidFill>
                  <a:latin typeface="Calibri"/>
                  <a:cs typeface="Times New Roman" charset="0"/>
                </a:rPr>
                <a:t>f</a:t>
              </a:r>
              <a:r>
                <a:rPr lang="en-GB" altLang="ja-JP" sz="1800" b="1" u="sng" dirty="0" smtClean="0">
                  <a:solidFill>
                    <a:srgbClr val="000000"/>
                  </a:solidFill>
                  <a:latin typeface="Calibri"/>
                  <a:cs typeface="Times New Roman" charset="0"/>
                </a:rPr>
                <a:t>acility</a:t>
              </a:r>
              <a:r>
                <a:rPr lang="ja-JP" altLang="en-US" sz="1800" u="sng" dirty="0">
                  <a:solidFill>
                    <a:srgbClr val="000000"/>
                  </a:solidFill>
                  <a:latin typeface="Calibri"/>
                  <a:cs typeface="Times New Roman" charset="0"/>
                </a:rPr>
                <a:t>　</a:t>
              </a:r>
              <a:endParaRPr lang="en-US" altLang="ja-JP" sz="1800" u="sng" dirty="0" smtClean="0">
                <a:solidFill>
                  <a:srgbClr val="000000"/>
                </a:solidFill>
                <a:latin typeface="Calibri"/>
                <a:cs typeface="Times New Roman" charset="0"/>
              </a:endParaRPr>
            </a:p>
            <a:p>
              <a:pPr defTabSz="914309" fontAlgn="base">
                <a:spcBef>
                  <a:spcPct val="0"/>
                </a:spcBef>
                <a:spcAft>
                  <a:spcPct val="0"/>
                </a:spcAft>
              </a:pPr>
              <a:r>
                <a:rPr lang="en-GB" altLang="ja-JP" sz="1800" u="sng" dirty="0" smtClean="0">
                  <a:solidFill>
                    <a:srgbClr val="000000"/>
                  </a:solidFill>
                  <a:latin typeface="Calibri"/>
                  <a:cs typeface="Times New Roman" charset="0"/>
                </a:rPr>
                <a:t>ILC </a:t>
              </a:r>
              <a:r>
                <a:rPr lang="en-GB" altLang="ja-JP" sz="1800" dirty="0">
                  <a:solidFill>
                    <a:srgbClr val="000000"/>
                  </a:solidFill>
                  <a:latin typeface="Calibri"/>
                  <a:cs typeface="Times New Roman" charset="0"/>
                </a:rPr>
                <a:t>RF unit test</a:t>
              </a:r>
              <a:endParaRPr lang="ja-JP" altLang="en-US" sz="1800" dirty="0">
                <a:solidFill>
                  <a:srgbClr val="000000"/>
                </a:solidFill>
                <a:latin typeface="Calibri"/>
                <a:cs typeface="Times New Roman" charset="0"/>
              </a:endParaRPr>
            </a:p>
            <a:p>
              <a:pPr defTabSz="914309" fontAlgn="base">
                <a:spcBef>
                  <a:spcPct val="0"/>
                </a:spcBef>
                <a:spcAft>
                  <a:spcPct val="0"/>
                </a:spcAft>
              </a:pPr>
              <a:r>
                <a:rPr lang="en-GB" altLang="ja-JP" sz="1800" dirty="0" smtClean="0">
                  <a:solidFill>
                    <a:srgbClr val="000000"/>
                  </a:solidFill>
                  <a:latin typeface="Calibri"/>
                  <a:cs typeface="Times New Roman" charset="0"/>
                </a:rPr>
                <a:t>Full-CM Test, </a:t>
              </a:r>
            </a:p>
            <a:p>
              <a:pPr defTabSz="914309" fontAlgn="base">
                <a:spcBef>
                  <a:spcPct val="0"/>
                </a:spcBef>
                <a:spcAft>
                  <a:spcPct val="0"/>
                </a:spcAft>
              </a:pPr>
              <a:r>
                <a:rPr lang="en-GB" altLang="ja-JP" sz="1800" dirty="0" smtClean="0">
                  <a:solidFill>
                    <a:srgbClr val="000000"/>
                  </a:solidFill>
                  <a:latin typeface="Calibri"/>
                  <a:cs typeface="Times New Roman" charset="0"/>
                </a:rPr>
                <a:t>SRF beam acceleration, soon</a:t>
              </a:r>
              <a:r>
                <a:rPr lang="ja-JP" altLang="en-US" sz="1800" dirty="0">
                  <a:solidFill>
                    <a:srgbClr val="000000"/>
                  </a:solidFill>
                  <a:latin typeface="Calibri"/>
                  <a:cs typeface="Times New Roman" charset="0"/>
                </a:rPr>
                <a:t>　</a:t>
              </a:r>
              <a:endParaRPr lang="en-GB" altLang="ja-JP" sz="1800" dirty="0">
                <a:solidFill>
                  <a:srgbClr val="000000"/>
                </a:solidFill>
                <a:latin typeface="Calibri"/>
                <a:cs typeface="Times New Roman" charset="0"/>
              </a:endParaRPr>
            </a:p>
          </p:txBody>
        </p:sp>
        <p:pic>
          <p:nvPicPr>
            <p:cNvPr id="59430"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659036" y="3460660"/>
              <a:ext cx="1702825" cy="1382999"/>
            </a:xfrm>
            <a:prstGeom prst="rect">
              <a:avLst/>
            </a:prstGeom>
            <a:noFill/>
            <a:ln w="9525">
              <a:noFill/>
              <a:miter lim="800000"/>
              <a:headEnd/>
              <a:tailEnd/>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grpSp>
      <p:grpSp>
        <p:nvGrpSpPr>
          <p:cNvPr id="205828" name="Group 58"/>
          <p:cNvGrpSpPr>
            <a:grpSpLocks/>
          </p:cNvGrpSpPr>
          <p:nvPr/>
        </p:nvGrpSpPr>
        <p:grpSpPr bwMode="auto">
          <a:xfrm>
            <a:off x="914403" y="3171825"/>
            <a:ext cx="861831" cy="592138"/>
            <a:chOff x="4295781" y="2003425"/>
            <a:chExt cx="794315" cy="591827"/>
          </a:xfrm>
        </p:grpSpPr>
        <p:sp>
          <p:nvSpPr>
            <p:cNvPr id="205858" name="TextBox 23"/>
            <p:cNvSpPr txBox="1">
              <a:spLocks noChangeArrowheads="1"/>
            </p:cNvSpPr>
            <p:nvPr/>
          </p:nvSpPr>
          <p:spPr bwMode="auto">
            <a:xfrm>
              <a:off x="4295781" y="2195512"/>
              <a:ext cx="579439" cy="39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a:solidFill>
                    <a:srgbClr val="1B1BFD"/>
                  </a:solidFill>
                  <a:latin typeface="Times New Roman" charset="0"/>
                  <a:cs typeface="Times New Roman" charset="0"/>
                </a:rPr>
                <a:t></a:t>
              </a:r>
            </a:p>
          </p:txBody>
        </p:sp>
        <p:sp>
          <p:nvSpPr>
            <p:cNvPr id="205859" name="TextBox 25"/>
            <p:cNvSpPr txBox="1">
              <a:spLocks noChangeArrowheads="1"/>
            </p:cNvSpPr>
            <p:nvPr/>
          </p:nvSpPr>
          <p:spPr bwMode="auto">
            <a:xfrm>
              <a:off x="4411663" y="2003425"/>
              <a:ext cx="678433" cy="39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dirty="0">
                  <a:latin typeface="Calibri"/>
                  <a:cs typeface="Times New Roman" charset="0"/>
                </a:rPr>
                <a:t>DESY</a:t>
              </a:r>
            </a:p>
          </p:txBody>
        </p:sp>
      </p:grpSp>
      <p:grpSp>
        <p:nvGrpSpPr>
          <p:cNvPr id="205829" name="Group 62"/>
          <p:cNvGrpSpPr>
            <a:grpSpLocks/>
          </p:cNvGrpSpPr>
          <p:nvPr/>
        </p:nvGrpSpPr>
        <p:grpSpPr bwMode="auto">
          <a:xfrm>
            <a:off x="172917" y="1053257"/>
            <a:ext cx="2609759" cy="2040791"/>
            <a:chOff x="160583" y="747675"/>
            <a:chExt cx="2410734" cy="2041039"/>
          </a:xfrm>
          <a:solidFill>
            <a:srgbClr val="CCFFCC">
              <a:alpha val="45000"/>
            </a:srgbClr>
          </a:solidFill>
        </p:grpSpPr>
        <p:pic>
          <p:nvPicPr>
            <p:cNvPr id="59425" name="Picture 5" descr="DSCN0007s"/>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2021" y="1539197"/>
              <a:ext cx="2226724" cy="1249517"/>
            </a:xfrm>
            <a:prstGeom prst="rect">
              <a:avLst/>
            </a:prstGeom>
            <a:grpFill/>
            <a:ln w="9525">
              <a:noFill/>
              <a:miter lim="800000"/>
              <a:headEnd/>
              <a:tailEnd/>
            </a:ln>
            <a:effectLst>
              <a:outerShdw blurRad="63500" dist="139700" dir="2700000" algn="tl" rotWithShape="0">
                <a:srgbClr val="333333">
                  <a:alpha val="64998"/>
                </a:srgbClr>
              </a:outerShdw>
            </a:effectLst>
            <a:extLst/>
          </p:spPr>
        </p:pic>
        <p:sp>
          <p:nvSpPr>
            <p:cNvPr id="205857" name="TextBox 50"/>
            <p:cNvSpPr txBox="1">
              <a:spLocks noChangeArrowheads="1"/>
            </p:cNvSpPr>
            <p:nvPr/>
          </p:nvSpPr>
          <p:spPr bwMode="auto">
            <a:xfrm>
              <a:off x="160583" y="747675"/>
              <a:ext cx="2410734" cy="646411"/>
            </a:xfrm>
            <a:prstGeom prst="rect">
              <a:avLst/>
            </a:prstGeom>
            <a:grpFill/>
            <a:ln w="9525">
              <a:solidFill>
                <a:srgbClr val="008000"/>
              </a:solidFill>
              <a:miter lim="800000"/>
              <a:headEnd/>
              <a:tailEnd/>
            </a:ln>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1800" b="1" u="sng" dirty="0">
                  <a:solidFill>
                    <a:srgbClr val="FF0000"/>
                  </a:solidFill>
                  <a:latin typeface="Calibri"/>
                  <a:cs typeface="Times New Roman" charset="0"/>
                </a:rPr>
                <a:t>TTF/FLASH</a:t>
              </a:r>
              <a:r>
                <a:rPr lang="ja-JP" altLang="en-US" sz="1800" dirty="0">
                  <a:solidFill>
                    <a:srgbClr val="FF0000"/>
                  </a:solidFill>
                  <a:latin typeface="Calibri"/>
                  <a:cs typeface="Times New Roman" charset="0"/>
                </a:rPr>
                <a:t> </a:t>
              </a:r>
              <a:r>
                <a:rPr lang="en-US" altLang="ja-JP" sz="1800" dirty="0">
                  <a:latin typeface="Calibri"/>
                  <a:cs typeface="Times New Roman" charset="0"/>
                </a:rPr>
                <a:t>(DESY)</a:t>
              </a:r>
              <a:r>
                <a:rPr lang="ja-JP" altLang="en-US" sz="1800" dirty="0">
                  <a:latin typeface="Calibri"/>
                  <a:cs typeface="Times New Roman" charset="0"/>
                </a:rPr>
                <a:t> </a:t>
              </a:r>
              <a:r>
                <a:rPr lang="en-GB" altLang="ja-JP" sz="1800" dirty="0">
                  <a:latin typeface="Calibri"/>
                  <a:cs typeface="Times New Roman" charset="0"/>
                </a:rPr>
                <a:t>~1 </a:t>
              </a:r>
              <a:r>
                <a:rPr lang="en-GB" altLang="ja-JP" sz="1800" dirty="0" err="1">
                  <a:latin typeface="Calibri"/>
                  <a:cs typeface="Times New Roman" charset="0"/>
                </a:rPr>
                <a:t>GeV</a:t>
              </a:r>
              <a:endParaRPr lang="en-GB" altLang="ja-JP" sz="1800" dirty="0">
                <a:latin typeface="Calibri"/>
                <a:cs typeface="Times New Roman" charset="0"/>
              </a:endParaRPr>
            </a:p>
            <a:p>
              <a:pPr defTabSz="914309" fontAlgn="base">
                <a:spcBef>
                  <a:spcPct val="0"/>
                </a:spcBef>
                <a:spcAft>
                  <a:spcPct val="0"/>
                </a:spcAft>
              </a:pPr>
              <a:r>
                <a:rPr lang="en-GB" altLang="ja-JP" sz="1800" dirty="0">
                  <a:latin typeface="Calibri"/>
                  <a:cs typeface="Times New Roman" charset="0"/>
                </a:rPr>
                <a:t>ILC-like beam</a:t>
              </a:r>
              <a:r>
                <a:rPr lang="ja-JP" altLang="en-US" sz="1800" dirty="0">
                  <a:latin typeface="Calibri"/>
                  <a:cs typeface="Times New Roman" charset="0"/>
                </a:rPr>
                <a:t>　</a:t>
              </a:r>
              <a:r>
                <a:rPr lang="en-GB" altLang="ja-JP" sz="1800" dirty="0">
                  <a:latin typeface="Calibri"/>
                  <a:cs typeface="Times New Roman" charset="0"/>
                </a:rPr>
                <a:t>ILC RF </a:t>
              </a:r>
              <a:r>
                <a:rPr lang="en-GB" altLang="ja-JP" sz="1800" dirty="0" smtClean="0">
                  <a:latin typeface="Calibri"/>
                  <a:cs typeface="Times New Roman" charset="0"/>
                </a:rPr>
                <a:t>unit</a:t>
              </a:r>
              <a:endParaRPr lang="en-GB" altLang="ja-JP" sz="1800" dirty="0">
                <a:latin typeface="Calibri"/>
                <a:cs typeface="Times New Roman" charset="0"/>
              </a:endParaRPr>
            </a:p>
          </p:txBody>
        </p:sp>
      </p:grpSp>
      <p:sp>
        <p:nvSpPr>
          <p:cNvPr id="205830" name="TextBox 55"/>
          <p:cNvSpPr txBox="1">
            <a:spLocks noChangeArrowheads="1"/>
          </p:cNvSpPr>
          <p:nvPr/>
        </p:nvSpPr>
        <p:spPr bwMode="auto">
          <a:xfrm>
            <a:off x="3258608" y="1206719"/>
            <a:ext cx="3622431" cy="923330"/>
          </a:xfrm>
          <a:prstGeom prst="rect">
            <a:avLst/>
          </a:prstGeom>
          <a:solidFill>
            <a:srgbClr val="CCFFCC">
              <a:alpha val="42000"/>
            </a:srgbClr>
          </a:solidFill>
          <a:ln>
            <a:solidFill>
              <a:srgbClr val="008000"/>
            </a:solidFill>
          </a:ln>
          <a:extLst/>
        </p:spPr>
        <p:txBody>
          <a:bodyPr lIns="91431" tIns="45715" rIns="91431" bIns="45715">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1800" b="1" u="sng" dirty="0">
                <a:solidFill>
                  <a:srgbClr val="FF0000"/>
                </a:solidFill>
                <a:latin typeface="Calibri"/>
                <a:cs typeface="Times New Roman" charset="0"/>
              </a:rPr>
              <a:t>STF</a:t>
            </a:r>
            <a:r>
              <a:rPr lang="ja-JP" altLang="en-US" sz="1800" dirty="0">
                <a:solidFill>
                  <a:srgbClr val="000000"/>
                </a:solidFill>
                <a:latin typeface="Calibri"/>
                <a:cs typeface="Times New Roman" charset="0"/>
              </a:rPr>
              <a:t> </a:t>
            </a:r>
            <a:r>
              <a:rPr lang="en-US" altLang="ja-JP" sz="1800" dirty="0">
                <a:solidFill>
                  <a:srgbClr val="000000"/>
                </a:solidFill>
                <a:latin typeface="Calibri"/>
                <a:cs typeface="Times New Roman" charset="0"/>
              </a:rPr>
              <a:t>(KEK)</a:t>
            </a:r>
            <a:r>
              <a:rPr lang="ja-JP" altLang="en-US" sz="1800" dirty="0">
                <a:solidFill>
                  <a:srgbClr val="000000"/>
                </a:solidFill>
                <a:latin typeface="Calibri"/>
                <a:cs typeface="Times New Roman" charset="0"/>
              </a:rPr>
              <a:t> </a:t>
            </a:r>
            <a:r>
              <a:rPr lang="en-US" altLang="ja-JP" sz="1800" dirty="0">
                <a:solidFill>
                  <a:srgbClr val="000000"/>
                </a:solidFill>
                <a:latin typeface="Calibri"/>
                <a:cs typeface="Times New Roman" charset="0"/>
              </a:rPr>
              <a:t>operation/</a:t>
            </a:r>
            <a:r>
              <a:rPr lang="en-GB" altLang="ja-JP" sz="1800" dirty="0">
                <a:solidFill>
                  <a:srgbClr val="000000"/>
                </a:solidFill>
                <a:latin typeface="Calibri"/>
                <a:cs typeface="Times New Roman" charset="0"/>
              </a:rPr>
              <a:t>construction</a:t>
            </a:r>
          </a:p>
          <a:p>
            <a:pPr defTabSz="914309" fontAlgn="base">
              <a:spcBef>
                <a:spcPct val="0"/>
              </a:spcBef>
              <a:spcAft>
                <a:spcPct val="0"/>
              </a:spcAft>
            </a:pPr>
            <a:r>
              <a:rPr lang="en-GB" altLang="ja-JP" sz="1800" dirty="0" smtClean="0">
                <a:solidFill>
                  <a:srgbClr val="000000"/>
                </a:solidFill>
                <a:latin typeface="Calibri"/>
                <a:cs typeface="Times New Roman" charset="0"/>
              </a:rPr>
              <a:t>ILC-like </a:t>
            </a:r>
            <a:r>
              <a:rPr lang="en-GB" altLang="ja-JP" sz="1800" dirty="0" err="1" smtClean="0">
                <a:solidFill>
                  <a:srgbClr val="000000"/>
                </a:solidFill>
                <a:latin typeface="Calibri"/>
                <a:cs typeface="Times New Roman" charset="0"/>
              </a:rPr>
              <a:t>Cryomodule</a:t>
            </a:r>
            <a:r>
              <a:rPr lang="en-GB" altLang="ja-JP" sz="1800" dirty="0" smtClean="0">
                <a:solidFill>
                  <a:srgbClr val="000000"/>
                </a:solidFill>
                <a:latin typeface="Calibri"/>
                <a:cs typeface="Times New Roman" charset="0"/>
              </a:rPr>
              <a:t> </a:t>
            </a:r>
            <a:r>
              <a:rPr lang="en-GB" altLang="ja-JP" sz="1800" dirty="0">
                <a:solidFill>
                  <a:srgbClr val="000000"/>
                </a:solidFill>
                <a:latin typeface="Calibri"/>
                <a:cs typeface="Times New Roman" charset="0"/>
              </a:rPr>
              <a:t>test</a:t>
            </a:r>
            <a:r>
              <a:rPr lang="ja-JP" altLang="en-US" sz="1800" dirty="0">
                <a:solidFill>
                  <a:srgbClr val="000000"/>
                </a:solidFill>
                <a:latin typeface="Calibri"/>
                <a:cs typeface="Times New Roman" charset="0"/>
              </a:rPr>
              <a:t>：</a:t>
            </a:r>
            <a:r>
              <a:rPr lang="en-US" altLang="ja-JP" sz="1800" dirty="0">
                <a:solidFill>
                  <a:srgbClr val="000000"/>
                </a:solidFill>
                <a:latin typeface="Calibri"/>
                <a:cs typeface="Times New Roman" charset="0"/>
              </a:rPr>
              <a:t> S1-Gloabal</a:t>
            </a:r>
          </a:p>
          <a:p>
            <a:pPr defTabSz="914309" fontAlgn="base">
              <a:spcBef>
                <a:spcPct val="0"/>
              </a:spcBef>
              <a:spcAft>
                <a:spcPct val="0"/>
              </a:spcAft>
            </a:pPr>
            <a:r>
              <a:rPr lang="en-US" altLang="ja-JP" sz="1800" dirty="0" smtClean="0">
                <a:solidFill>
                  <a:srgbClr val="000000"/>
                </a:solidFill>
                <a:latin typeface="Calibri"/>
                <a:cs typeface="Times New Roman" charset="0"/>
              </a:rPr>
              <a:t>SRF beam acceleration : QB, STF2 </a:t>
            </a:r>
            <a:endParaRPr lang="en-GB" altLang="ja-JP" sz="1800" dirty="0">
              <a:solidFill>
                <a:srgbClr val="000000"/>
              </a:solidFill>
              <a:latin typeface="Calibri"/>
              <a:cs typeface="Times New Roman" charset="0"/>
            </a:endParaRPr>
          </a:p>
        </p:txBody>
      </p:sp>
      <p:pic>
        <p:nvPicPr>
          <p:cNvPr id="59400" name="図 3" descr="20080626Di-0094.jp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90497" y="2166938"/>
            <a:ext cx="2422280" cy="1490662"/>
          </a:xfrm>
          <a:prstGeom prst="rect">
            <a:avLst/>
          </a:prstGeom>
          <a:noFill/>
          <a:ln w="9525">
            <a:noFill/>
            <a:miter lim="800000"/>
            <a:headEnd/>
            <a:tailEnd/>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grpSp>
        <p:nvGrpSpPr>
          <p:cNvPr id="205832" name="Group 57"/>
          <p:cNvGrpSpPr>
            <a:grpSpLocks/>
          </p:cNvGrpSpPr>
          <p:nvPr/>
        </p:nvGrpSpPr>
        <p:grpSpPr bwMode="auto">
          <a:xfrm>
            <a:off x="4038598" y="3754438"/>
            <a:ext cx="1327807" cy="619125"/>
            <a:chOff x="7612067" y="2098674"/>
            <a:chExt cx="1227278" cy="618830"/>
          </a:xfrm>
        </p:grpSpPr>
        <p:sp>
          <p:nvSpPr>
            <p:cNvPr id="205854" name="TextBox 6"/>
            <p:cNvSpPr txBox="1">
              <a:spLocks noChangeArrowheads="1"/>
            </p:cNvSpPr>
            <p:nvPr/>
          </p:nvSpPr>
          <p:spPr bwMode="auto">
            <a:xfrm>
              <a:off x="7650167" y="2317747"/>
              <a:ext cx="579438" cy="399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a:solidFill>
                    <a:srgbClr val="1B1BFD"/>
                  </a:solidFill>
                  <a:latin typeface="Times New Roman" charset="0"/>
                  <a:cs typeface="Times New Roman" charset="0"/>
                </a:rPr>
                <a:t></a:t>
              </a:r>
            </a:p>
          </p:txBody>
        </p:sp>
        <p:sp>
          <p:nvSpPr>
            <p:cNvPr id="205855" name="TextBox 8"/>
            <p:cNvSpPr txBox="1">
              <a:spLocks noChangeArrowheads="1"/>
            </p:cNvSpPr>
            <p:nvPr/>
          </p:nvSpPr>
          <p:spPr bwMode="auto">
            <a:xfrm>
              <a:off x="7612067" y="2098674"/>
              <a:ext cx="1227278" cy="399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dirty="0">
                  <a:solidFill>
                    <a:srgbClr val="1B1BFD"/>
                  </a:solidFill>
                  <a:latin typeface="Calibri"/>
                  <a:cs typeface="Times New Roman" charset="0"/>
                </a:rPr>
                <a:t>KEK, Japan</a:t>
              </a:r>
            </a:p>
          </p:txBody>
        </p:sp>
      </p:grpSp>
      <p:grpSp>
        <p:nvGrpSpPr>
          <p:cNvPr id="205833" name="Group 20"/>
          <p:cNvGrpSpPr>
            <a:grpSpLocks/>
          </p:cNvGrpSpPr>
          <p:nvPr/>
        </p:nvGrpSpPr>
        <p:grpSpPr bwMode="auto">
          <a:xfrm>
            <a:off x="7543800" y="3320692"/>
            <a:ext cx="1332050" cy="789346"/>
            <a:chOff x="1357312" y="1650955"/>
            <a:chExt cx="1231330" cy="788616"/>
          </a:xfrm>
        </p:grpSpPr>
        <p:sp>
          <p:nvSpPr>
            <p:cNvPr id="205852" name="TextBox 17"/>
            <p:cNvSpPr txBox="1">
              <a:spLocks noChangeArrowheads="1"/>
            </p:cNvSpPr>
            <p:nvPr/>
          </p:nvSpPr>
          <p:spPr bwMode="auto">
            <a:xfrm>
              <a:off x="1357312" y="2039940"/>
              <a:ext cx="579437" cy="399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a:solidFill>
                    <a:srgbClr val="1B1BFD"/>
                  </a:solidFill>
                  <a:latin typeface="Times New Roman" charset="0"/>
                  <a:cs typeface="Times New Roman" charset="0"/>
                </a:rPr>
                <a:t></a:t>
              </a:r>
            </a:p>
          </p:txBody>
        </p:sp>
        <p:sp>
          <p:nvSpPr>
            <p:cNvPr id="205853" name="TextBox 18"/>
            <p:cNvSpPr txBox="1">
              <a:spLocks noChangeArrowheads="1"/>
            </p:cNvSpPr>
            <p:nvPr/>
          </p:nvSpPr>
          <p:spPr bwMode="auto">
            <a:xfrm>
              <a:off x="1717675" y="1650955"/>
              <a:ext cx="870967" cy="39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dirty="0">
                  <a:solidFill>
                    <a:srgbClr val="000000"/>
                  </a:solidFill>
                  <a:latin typeface="Calibri"/>
                  <a:cs typeface="Times New Roman" charset="0"/>
                </a:rPr>
                <a:t>Cornell</a:t>
              </a:r>
            </a:p>
          </p:txBody>
        </p:sp>
      </p:grpSp>
      <p:grpSp>
        <p:nvGrpSpPr>
          <p:cNvPr id="205834" name="Group 21"/>
          <p:cNvGrpSpPr>
            <a:grpSpLocks/>
          </p:cNvGrpSpPr>
          <p:nvPr/>
        </p:nvGrpSpPr>
        <p:grpSpPr bwMode="auto">
          <a:xfrm>
            <a:off x="6787662" y="715311"/>
            <a:ext cx="2142392" cy="2670175"/>
            <a:chOff x="177800" y="2552700"/>
            <a:chExt cx="1976438" cy="2669266"/>
          </a:xfrm>
        </p:grpSpPr>
        <p:pic>
          <p:nvPicPr>
            <p:cNvPr id="59419" name="Picture 6" descr="cesr_cornell"/>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68453" y="2552700"/>
              <a:ext cx="1685785" cy="1663134"/>
            </a:xfrm>
            <a:prstGeom prst="rect">
              <a:avLst/>
            </a:prstGeom>
            <a:noFill/>
            <a:ln w="9525">
              <a:noFill/>
              <a:miter lim="800000"/>
              <a:headEnd/>
              <a:tailEnd/>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sp>
          <p:nvSpPr>
            <p:cNvPr id="205851" name="TextBox 53"/>
            <p:cNvSpPr txBox="1">
              <a:spLocks noChangeArrowheads="1"/>
            </p:cNvSpPr>
            <p:nvPr/>
          </p:nvSpPr>
          <p:spPr bwMode="auto">
            <a:xfrm>
              <a:off x="177800" y="4298950"/>
              <a:ext cx="1577094" cy="923016"/>
            </a:xfrm>
            <a:prstGeom prst="rect">
              <a:avLst/>
            </a:prstGeom>
            <a:solidFill>
              <a:srgbClr val="CCFFCC">
                <a:alpha val="54000"/>
              </a:srgbClr>
            </a:solidFill>
            <a:ln w="9525">
              <a:solidFill>
                <a:srgbClr val="008000"/>
              </a:solidFill>
              <a:miter lim="800000"/>
              <a:headEnd/>
              <a:tailEnd/>
            </a:ln>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1800" b="1" u="sng" dirty="0" err="1">
                  <a:solidFill>
                    <a:srgbClr val="FF0000"/>
                  </a:solidFill>
                  <a:latin typeface="Calibri"/>
                  <a:cs typeface="Times New Roman" charset="0"/>
                </a:rPr>
                <a:t>CesrT</a:t>
              </a:r>
              <a:r>
                <a:rPr lang="en-GB" altLang="ja-JP" sz="1800" b="1" dirty="0" err="1">
                  <a:solidFill>
                    <a:srgbClr val="FF0000"/>
                  </a:solidFill>
                  <a:latin typeface="Calibri"/>
                  <a:cs typeface="Times New Roman" charset="0"/>
                </a:rPr>
                <a:t>A</a:t>
              </a:r>
              <a:r>
                <a:rPr lang="en-GB" altLang="ja-JP" sz="1800" dirty="0">
                  <a:solidFill>
                    <a:srgbClr val="000000"/>
                  </a:solidFill>
                  <a:latin typeface="Calibri"/>
                  <a:cs typeface="Times New Roman" charset="0"/>
                </a:rPr>
                <a:t> (Cornell)</a:t>
              </a:r>
            </a:p>
            <a:p>
              <a:pPr defTabSz="914309" fontAlgn="base">
                <a:spcBef>
                  <a:spcPct val="0"/>
                </a:spcBef>
                <a:spcAft>
                  <a:spcPct val="0"/>
                </a:spcAft>
              </a:pPr>
              <a:r>
                <a:rPr lang="en-GB" altLang="ja-JP" sz="1800" dirty="0">
                  <a:solidFill>
                    <a:srgbClr val="000000"/>
                  </a:solidFill>
                  <a:latin typeface="Calibri"/>
                  <a:cs typeface="Times New Roman" charset="0"/>
                </a:rPr>
                <a:t>electron cloud</a:t>
              </a:r>
            </a:p>
            <a:p>
              <a:pPr defTabSz="914309" fontAlgn="base">
                <a:spcBef>
                  <a:spcPct val="0"/>
                </a:spcBef>
                <a:spcAft>
                  <a:spcPct val="0"/>
                </a:spcAft>
              </a:pPr>
              <a:r>
                <a:rPr lang="en-GB" altLang="ja-JP" sz="1800" dirty="0">
                  <a:solidFill>
                    <a:srgbClr val="000000"/>
                  </a:solidFill>
                  <a:latin typeface="Calibri"/>
                  <a:cs typeface="Times New Roman" charset="0"/>
                </a:rPr>
                <a:t>low </a:t>
              </a:r>
              <a:r>
                <a:rPr lang="en-GB" altLang="ja-JP" sz="1800" dirty="0" err="1">
                  <a:solidFill>
                    <a:srgbClr val="000000"/>
                  </a:solidFill>
                  <a:latin typeface="Calibri"/>
                  <a:cs typeface="Times New Roman" charset="0"/>
                </a:rPr>
                <a:t>emittan</a:t>
              </a:r>
              <a:r>
                <a:rPr lang="en-GB" altLang="ja-JP" sz="1800" dirty="0" err="1">
                  <a:solidFill>
                    <a:srgbClr val="000000"/>
                  </a:solidFill>
                  <a:latin typeface="Times New Roman" charset="0"/>
                  <a:cs typeface="Times New Roman" charset="0"/>
                </a:rPr>
                <a:t>ce</a:t>
              </a:r>
              <a:endParaRPr lang="en-GB" altLang="ja-JP" sz="1800" dirty="0">
                <a:solidFill>
                  <a:srgbClr val="000000"/>
                </a:solidFill>
                <a:latin typeface="Times New Roman" charset="0"/>
                <a:cs typeface="Times New Roman" charset="0"/>
              </a:endParaRPr>
            </a:p>
          </p:txBody>
        </p:sp>
      </p:grpSp>
      <p:grpSp>
        <p:nvGrpSpPr>
          <p:cNvPr id="205835" name="Group 19"/>
          <p:cNvGrpSpPr>
            <a:grpSpLocks/>
          </p:cNvGrpSpPr>
          <p:nvPr/>
        </p:nvGrpSpPr>
        <p:grpSpPr bwMode="auto">
          <a:xfrm>
            <a:off x="1040135" y="3637929"/>
            <a:ext cx="2092934" cy="419618"/>
            <a:chOff x="3555949" y="2610902"/>
            <a:chExt cx="1930277" cy="421290"/>
          </a:xfrm>
        </p:grpSpPr>
        <p:sp>
          <p:nvSpPr>
            <p:cNvPr id="205848" name="TextBox 28"/>
            <p:cNvSpPr txBox="1">
              <a:spLocks noChangeArrowheads="1"/>
            </p:cNvSpPr>
            <p:nvPr/>
          </p:nvSpPr>
          <p:spPr bwMode="auto">
            <a:xfrm>
              <a:off x="3555949" y="2610902"/>
              <a:ext cx="581025" cy="400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a:solidFill>
                    <a:srgbClr val="1B1BFD"/>
                  </a:solidFill>
                  <a:latin typeface="Times New Roman" charset="0"/>
                  <a:cs typeface="Times New Roman" charset="0"/>
                </a:rPr>
                <a:t></a:t>
              </a:r>
            </a:p>
          </p:txBody>
        </p:sp>
        <p:sp>
          <p:nvSpPr>
            <p:cNvPr id="205849" name="TextBox 29"/>
            <p:cNvSpPr txBox="1">
              <a:spLocks noChangeArrowheads="1"/>
            </p:cNvSpPr>
            <p:nvPr/>
          </p:nvSpPr>
          <p:spPr bwMode="auto">
            <a:xfrm>
              <a:off x="4021137" y="2630487"/>
              <a:ext cx="1465089" cy="401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2000" b="1" dirty="0">
                  <a:solidFill>
                    <a:srgbClr val="000000"/>
                  </a:solidFill>
                  <a:latin typeface="Calibri"/>
                  <a:cs typeface="Times New Roman" charset="0"/>
                </a:rPr>
                <a:t>INFN </a:t>
              </a:r>
              <a:r>
                <a:rPr lang="en-GB" altLang="ja-JP" sz="2000" b="1" dirty="0" err="1">
                  <a:solidFill>
                    <a:srgbClr val="000000"/>
                  </a:solidFill>
                  <a:latin typeface="Calibri"/>
                  <a:cs typeface="Times New Roman" charset="0"/>
                </a:rPr>
                <a:t>Frascati</a:t>
              </a:r>
              <a:endParaRPr lang="en-GB" altLang="ja-JP" sz="2000" b="1" dirty="0">
                <a:solidFill>
                  <a:srgbClr val="000000"/>
                </a:solidFill>
                <a:latin typeface="Calibri"/>
                <a:cs typeface="Times New Roman" charset="0"/>
              </a:endParaRPr>
            </a:p>
          </p:txBody>
        </p:sp>
      </p:grpSp>
      <p:grpSp>
        <p:nvGrpSpPr>
          <p:cNvPr id="205836" name="Group 23"/>
          <p:cNvGrpSpPr>
            <a:grpSpLocks/>
          </p:cNvGrpSpPr>
          <p:nvPr/>
        </p:nvGrpSpPr>
        <p:grpSpPr bwMode="auto">
          <a:xfrm>
            <a:off x="372068" y="4098708"/>
            <a:ext cx="2361193" cy="2416314"/>
            <a:chOff x="3153916" y="3338511"/>
            <a:chExt cx="2178803" cy="2416746"/>
          </a:xfrm>
          <a:solidFill>
            <a:srgbClr val="CCFFCC">
              <a:alpha val="50000"/>
            </a:srgbClr>
          </a:solidFill>
        </p:grpSpPr>
        <p:pic>
          <p:nvPicPr>
            <p:cNvPr id="59415" name="Picture 2" descr="http://www.lnf.infn.it/~mazzitel/webcam/dafne/dafneWeb2.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482628" y="3338511"/>
              <a:ext cx="1774074" cy="1359143"/>
            </a:xfrm>
            <a:prstGeom prst="rect">
              <a:avLst/>
            </a:prstGeom>
            <a:grpFill/>
            <a:ln w="9525">
              <a:noFill/>
              <a:miter lim="800000"/>
              <a:headEnd/>
              <a:tailEnd/>
            </a:ln>
            <a:effectLst>
              <a:outerShdw blurRad="63500" dist="139700" dir="2700000" algn="tl" rotWithShape="0">
                <a:srgbClr val="333333">
                  <a:alpha val="64998"/>
                </a:srgbClr>
              </a:outerShdw>
            </a:effectLst>
            <a:extLst/>
          </p:spPr>
        </p:pic>
        <p:sp>
          <p:nvSpPr>
            <p:cNvPr id="205847" name="TextBox 54"/>
            <p:cNvSpPr txBox="1">
              <a:spLocks noChangeArrowheads="1"/>
            </p:cNvSpPr>
            <p:nvPr/>
          </p:nvSpPr>
          <p:spPr bwMode="auto">
            <a:xfrm>
              <a:off x="3153916" y="4800979"/>
              <a:ext cx="2178803" cy="954278"/>
            </a:xfrm>
            <a:prstGeom prst="rect">
              <a:avLst/>
            </a:prstGeom>
            <a:grpFill/>
            <a:ln w="9525">
              <a:solidFill>
                <a:srgbClr val="008000"/>
              </a:solidFill>
              <a:miter lim="800000"/>
              <a:headEnd/>
              <a:tailEnd/>
            </a:ln>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1800" b="1" dirty="0" smtClean="0">
                  <a:solidFill>
                    <a:srgbClr val="FF0000"/>
                  </a:solidFill>
                  <a:latin typeface="Calibri"/>
                  <a:cs typeface="Times New Roman" charset="0"/>
                </a:rPr>
                <a:t>DA</a:t>
              </a:r>
              <a:r>
                <a:rPr lang="en-GB" altLang="ja-JP" sz="2000" b="1" dirty="0" smtClean="0">
                  <a:solidFill>
                    <a:srgbClr val="FF0000"/>
                  </a:solidFill>
                  <a:latin typeface="Symbol" charset="2"/>
                  <a:cs typeface="Symbol" charset="2"/>
                </a:rPr>
                <a:t>F</a:t>
              </a:r>
              <a:r>
                <a:rPr lang="en-GB" altLang="ja-JP" sz="1800" b="1" dirty="0" smtClean="0">
                  <a:solidFill>
                    <a:srgbClr val="FF0000"/>
                  </a:solidFill>
                  <a:latin typeface="Calibri"/>
                  <a:cs typeface="Times New Roman" charset="0"/>
                </a:rPr>
                <a:t>NE</a:t>
              </a:r>
              <a:r>
                <a:rPr lang="en-GB" altLang="ja-JP" sz="1800" dirty="0" smtClean="0">
                  <a:solidFill>
                    <a:srgbClr val="000000"/>
                  </a:solidFill>
                  <a:latin typeface="Calibri"/>
                  <a:cs typeface="Times New Roman" charset="0"/>
                </a:rPr>
                <a:t> </a:t>
              </a:r>
              <a:r>
                <a:rPr lang="en-GB" altLang="ja-JP" sz="1800" dirty="0">
                  <a:solidFill>
                    <a:srgbClr val="000000"/>
                  </a:solidFill>
                  <a:latin typeface="Calibri"/>
                  <a:cs typeface="Times New Roman" charset="0"/>
                </a:rPr>
                <a:t>(INFN </a:t>
              </a:r>
              <a:r>
                <a:rPr lang="en-GB" altLang="ja-JP" sz="1800" dirty="0" err="1">
                  <a:solidFill>
                    <a:srgbClr val="000000"/>
                  </a:solidFill>
                  <a:latin typeface="Calibri"/>
                  <a:cs typeface="Times New Roman" charset="0"/>
                </a:rPr>
                <a:t>Frascati</a:t>
              </a:r>
              <a:r>
                <a:rPr lang="en-GB" altLang="ja-JP" sz="1800" dirty="0">
                  <a:solidFill>
                    <a:srgbClr val="000000"/>
                  </a:solidFill>
                  <a:latin typeface="Calibri"/>
                  <a:cs typeface="Times New Roman" charset="0"/>
                </a:rPr>
                <a:t>)</a:t>
              </a:r>
            </a:p>
            <a:p>
              <a:pPr defTabSz="914309" fontAlgn="base">
                <a:spcBef>
                  <a:spcPct val="0"/>
                </a:spcBef>
                <a:spcAft>
                  <a:spcPct val="0"/>
                </a:spcAft>
              </a:pPr>
              <a:r>
                <a:rPr lang="en-GB" altLang="ja-JP" sz="1800" dirty="0">
                  <a:solidFill>
                    <a:srgbClr val="000000"/>
                  </a:solidFill>
                  <a:latin typeface="Calibri"/>
                  <a:cs typeface="Times New Roman" charset="0"/>
                </a:rPr>
                <a:t>kicker development</a:t>
              </a:r>
            </a:p>
            <a:p>
              <a:pPr defTabSz="914309" fontAlgn="base">
                <a:spcBef>
                  <a:spcPct val="0"/>
                </a:spcBef>
                <a:spcAft>
                  <a:spcPct val="0"/>
                </a:spcAft>
              </a:pPr>
              <a:r>
                <a:rPr lang="en-GB" altLang="ja-JP" sz="1800" dirty="0">
                  <a:solidFill>
                    <a:srgbClr val="000000"/>
                  </a:solidFill>
                  <a:latin typeface="Calibri"/>
                  <a:cs typeface="Times New Roman" charset="0"/>
                </a:rPr>
                <a:t>electron cloud</a:t>
              </a:r>
            </a:p>
          </p:txBody>
        </p:sp>
      </p:grpSp>
      <p:pic>
        <p:nvPicPr>
          <p:cNvPr id="59406" name="Picture 1040" descr="DR_ARC_0015"/>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215055" y="4304526"/>
            <a:ext cx="1647092" cy="998538"/>
          </a:xfrm>
          <a:prstGeom prst="rect">
            <a:avLst/>
          </a:prstGeom>
          <a:noFill/>
          <a:ln w="9525">
            <a:noFill/>
            <a:miter lim="800000"/>
            <a:headEnd/>
            <a:tailEnd/>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pic>
        <p:nvPicPr>
          <p:cNvPr id="59407" name="Picture 12" descr="20081010Di-002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947471" y="4071942"/>
            <a:ext cx="901211" cy="1247775"/>
          </a:xfrm>
          <a:prstGeom prst="rect">
            <a:avLst/>
          </a:prstGeom>
          <a:noFill/>
          <a:ln w="9525">
            <a:solidFill>
              <a:srgbClr val="3366FF"/>
            </a:solidFill>
            <a:miter lim="800000"/>
            <a:headEnd/>
            <a:tailEnd/>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sp>
        <p:nvSpPr>
          <p:cNvPr id="205839" name="TextBox 55"/>
          <p:cNvSpPr txBox="1">
            <a:spLocks noChangeArrowheads="1"/>
          </p:cNvSpPr>
          <p:nvPr/>
        </p:nvSpPr>
        <p:spPr bwMode="auto">
          <a:xfrm>
            <a:off x="2954216" y="5398793"/>
            <a:ext cx="3015726" cy="1200318"/>
          </a:xfrm>
          <a:prstGeom prst="rect">
            <a:avLst/>
          </a:prstGeom>
          <a:solidFill>
            <a:srgbClr val="CCFFCC">
              <a:alpha val="49000"/>
            </a:srgbClr>
          </a:solidFill>
          <a:ln>
            <a:solidFill>
              <a:srgbClr val="008000"/>
            </a:solidFill>
          </a:ln>
          <a:extLst/>
        </p:spPr>
        <p:txBody>
          <a:bodyPr wrap="none" lIns="91431" tIns="45715" rIns="91431" bIns="45715">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defTabSz="914309" fontAlgn="base">
              <a:spcBef>
                <a:spcPct val="0"/>
              </a:spcBef>
              <a:spcAft>
                <a:spcPct val="0"/>
              </a:spcAft>
            </a:pPr>
            <a:r>
              <a:rPr lang="en-GB" altLang="ja-JP" sz="1800" b="1" u="sng" dirty="0">
                <a:solidFill>
                  <a:srgbClr val="FF0000"/>
                </a:solidFill>
                <a:latin typeface="Calibri"/>
                <a:cs typeface="Times New Roman" charset="0"/>
              </a:rPr>
              <a:t>ATF &amp; ATF2 </a:t>
            </a:r>
            <a:r>
              <a:rPr lang="en-GB" altLang="ja-JP" sz="1800" dirty="0">
                <a:solidFill>
                  <a:srgbClr val="000000"/>
                </a:solidFill>
                <a:latin typeface="Calibri"/>
                <a:cs typeface="Times New Roman" charset="0"/>
              </a:rPr>
              <a:t>(KEK)</a:t>
            </a:r>
          </a:p>
          <a:p>
            <a:pPr defTabSz="914309" fontAlgn="base">
              <a:spcBef>
                <a:spcPct val="0"/>
              </a:spcBef>
              <a:spcAft>
                <a:spcPct val="0"/>
              </a:spcAft>
            </a:pPr>
            <a:r>
              <a:rPr lang="en-GB" altLang="ja-JP" sz="1800" dirty="0">
                <a:solidFill>
                  <a:srgbClr val="000000"/>
                </a:solidFill>
                <a:latin typeface="Calibri"/>
                <a:cs typeface="Times New Roman" charset="0"/>
              </a:rPr>
              <a:t>ultra-low </a:t>
            </a:r>
            <a:r>
              <a:rPr lang="en-GB" altLang="ja-JP" sz="1800" dirty="0" err="1">
                <a:solidFill>
                  <a:srgbClr val="000000"/>
                </a:solidFill>
                <a:latin typeface="Calibri"/>
                <a:cs typeface="Times New Roman" charset="0"/>
              </a:rPr>
              <a:t>emittance</a:t>
            </a:r>
            <a:endParaRPr lang="en-GB" altLang="ja-JP" sz="1800" dirty="0">
              <a:solidFill>
                <a:srgbClr val="000000"/>
              </a:solidFill>
              <a:latin typeface="Calibri"/>
              <a:cs typeface="Times New Roman" charset="0"/>
            </a:endParaRPr>
          </a:p>
          <a:p>
            <a:pPr defTabSz="914309" fontAlgn="base">
              <a:spcBef>
                <a:spcPct val="0"/>
              </a:spcBef>
              <a:spcAft>
                <a:spcPct val="0"/>
              </a:spcAft>
            </a:pPr>
            <a:r>
              <a:rPr lang="en-GB" altLang="ja-JP" sz="1800" dirty="0">
                <a:solidFill>
                  <a:srgbClr val="000000"/>
                </a:solidFill>
                <a:latin typeface="Calibri"/>
                <a:cs typeface="Times New Roman" charset="0"/>
              </a:rPr>
              <a:t>Final Focus </a:t>
            </a:r>
            <a:r>
              <a:rPr lang="en-GB" altLang="ja-JP" sz="1800" dirty="0" smtClean="0">
                <a:solidFill>
                  <a:srgbClr val="000000"/>
                </a:solidFill>
                <a:latin typeface="Calibri"/>
                <a:cs typeface="Times New Roman" charset="0"/>
              </a:rPr>
              <a:t>optics, </a:t>
            </a:r>
            <a:r>
              <a:rPr lang="en-GB" altLang="ja-JP" sz="1800" dirty="0" err="1" smtClean="0">
                <a:solidFill>
                  <a:srgbClr val="000000"/>
                </a:solidFill>
                <a:latin typeface="Calibri"/>
                <a:cs typeface="Times New Roman" charset="0"/>
              </a:rPr>
              <a:t>nano</a:t>
            </a:r>
            <a:r>
              <a:rPr lang="en-GB" altLang="ja-JP" sz="1800" dirty="0" smtClean="0">
                <a:solidFill>
                  <a:srgbClr val="000000"/>
                </a:solidFill>
                <a:latin typeface="Calibri"/>
                <a:cs typeface="Times New Roman" charset="0"/>
              </a:rPr>
              <a:t>-beam</a:t>
            </a:r>
            <a:endParaRPr lang="ja-JP" altLang="en-US" sz="1800" dirty="0">
              <a:solidFill>
                <a:srgbClr val="000000"/>
              </a:solidFill>
              <a:latin typeface="Calibri"/>
              <a:cs typeface="Times New Roman" charset="0"/>
            </a:endParaRPr>
          </a:p>
          <a:p>
            <a:pPr defTabSz="914309" fontAlgn="base">
              <a:spcBef>
                <a:spcPct val="0"/>
              </a:spcBef>
              <a:spcAft>
                <a:spcPct val="0"/>
              </a:spcAft>
            </a:pPr>
            <a:r>
              <a:rPr lang="en-US" altLang="ja-JP" sz="1800" b="1" u="sng" dirty="0">
                <a:solidFill>
                  <a:srgbClr val="FF0000"/>
                </a:solidFill>
                <a:latin typeface="Calibri"/>
                <a:cs typeface="Times New Roman" charset="0"/>
              </a:rPr>
              <a:t>KEKB</a:t>
            </a:r>
            <a:r>
              <a:rPr lang="ja-JP" altLang="en-US" sz="1800" dirty="0">
                <a:solidFill>
                  <a:srgbClr val="000000"/>
                </a:solidFill>
                <a:latin typeface="Calibri"/>
                <a:cs typeface="Times New Roman" charset="0"/>
              </a:rPr>
              <a:t> </a:t>
            </a:r>
            <a:r>
              <a:rPr lang="en-US" altLang="ja-JP" sz="1800" dirty="0">
                <a:solidFill>
                  <a:srgbClr val="000000"/>
                </a:solidFill>
                <a:latin typeface="Calibri"/>
                <a:cs typeface="Times New Roman" charset="0"/>
              </a:rPr>
              <a:t>electron-cloud</a:t>
            </a:r>
            <a:endParaRPr lang="en-GB" altLang="ja-JP" sz="1800" dirty="0">
              <a:solidFill>
                <a:srgbClr val="000000"/>
              </a:solidFill>
              <a:latin typeface="Calibri"/>
              <a:cs typeface="Times New Roman" charset="0"/>
            </a:endParaRPr>
          </a:p>
        </p:txBody>
      </p:sp>
      <p:sp>
        <p:nvSpPr>
          <p:cNvPr id="205841" name="円/楕円 35"/>
          <p:cNvSpPr>
            <a:spLocks noChangeArrowheads="1"/>
          </p:cNvSpPr>
          <p:nvPr/>
        </p:nvSpPr>
        <p:spPr bwMode="auto">
          <a:xfrm>
            <a:off x="4142645" y="4071939"/>
            <a:ext cx="287215" cy="214312"/>
          </a:xfrm>
          <a:prstGeom prst="ellipse">
            <a:avLst/>
          </a:prstGeom>
          <a:solidFill>
            <a:srgbClr val="00B050"/>
          </a:solidFill>
          <a:ln w="9525">
            <a:solidFill>
              <a:schemeClr val="tx1"/>
            </a:solidFill>
            <a:round/>
            <a:headEnd/>
            <a:tailEnd/>
          </a:ln>
        </p:spPr>
        <p:txBody>
          <a:bodyPr lIns="91431" tIns="45715" rIns="91431" bIns="45715"/>
          <a:lstStyle/>
          <a:p>
            <a:pPr defTabSz="914309" eaLnBrk="0" fontAlgn="ctr" hangingPunct="0">
              <a:spcBef>
                <a:spcPct val="0"/>
              </a:spcBef>
              <a:spcAft>
                <a:spcPct val="0"/>
              </a:spcAft>
            </a:pPr>
            <a:endParaRPr kumimoji="0" lang="ja-JP" altLang="en-US" sz="2000">
              <a:solidFill>
                <a:srgbClr val="000000"/>
              </a:solidFill>
              <a:latin typeface="Arial" charset="0"/>
              <a:ea typeface="ＭＳ Ｐゴシック" charset="0"/>
              <a:cs typeface="Arial Unicode MS" charset="0"/>
            </a:endParaRPr>
          </a:p>
        </p:txBody>
      </p:sp>
      <p:sp>
        <p:nvSpPr>
          <p:cNvPr id="205842" name="円/楕円 37"/>
          <p:cNvSpPr>
            <a:spLocks noChangeArrowheads="1"/>
          </p:cNvSpPr>
          <p:nvPr/>
        </p:nvSpPr>
        <p:spPr bwMode="auto">
          <a:xfrm>
            <a:off x="1071197" y="3786189"/>
            <a:ext cx="285750" cy="214312"/>
          </a:xfrm>
          <a:prstGeom prst="ellipse">
            <a:avLst/>
          </a:prstGeom>
          <a:solidFill>
            <a:srgbClr val="00B050"/>
          </a:solidFill>
          <a:ln w="9525">
            <a:solidFill>
              <a:schemeClr val="tx1"/>
            </a:solidFill>
            <a:round/>
            <a:headEnd/>
            <a:tailEnd/>
          </a:ln>
        </p:spPr>
        <p:txBody>
          <a:bodyPr lIns="91431" tIns="45715" rIns="91431" bIns="45715"/>
          <a:lstStyle/>
          <a:p>
            <a:pPr defTabSz="914309" eaLnBrk="0" fontAlgn="ctr" hangingPunct="0">
              <a:spcBef>
                <a:spcPct val="0"/>
              </a:spcBef>
              <a:spcAft>
                <a:spcPct val="0"/>
              </a:spcAft>
            </a:pPr>
            <a:endParaRPr kumimoji="0" lang="ja-JP" altLang="en-US" sz="2000">
              <a:solidFill>
                <a:srgbClr val="000000"/>
              </a:solidFill>
              <a:latin typeface="Arial" charset="0"/>
              <a:ea typeface="ＭＳ Ｐゴシック" charset="0"/>
              <a:cs typeface="Arial Unicode MS" charset="0"/>
            </a:endParaRPr>
          </a:p>
        </p:txBody>
      </p:sp>
      <p:sp>
        <p:nvSpPr>
          <p:cNvPr id="205843" name="円/楕円 38"/>
          <p:cNvSpPr>
            <a:spLocks noChangeArrowheads="1"/>
          </p:cNvSpPr>
          <p:nvPr/>
        </p:nvSpPr>
        <p:spPr bwMode="auto">
          <a:xfrm>
            <a:off x="1000860" y="3500439"/>
            <a:ext cx="285750" cy="214312"/>
          </a:xfrm>
          <a:prstGeom prst="ellipse">
            <a:avLst/>
          </a:prstGeom>
          <a:solidFill>
            <a:srgbClr val="00B050"/>
          </a:solidFill>
          <a:ln w="9525">
            <a:solidFill>
              <a:schemeClr val="tx1"/>
            </a:solidFill>
            <a:round/>
            <a:headEnd/>
            <a:tailEnd/>
          </a:ln>
        </p:spPr>
        <p:txBody>
          <a:bodyPr lIns="91431" tIns="45715" rIns="91431" bIns="45715"/>
          <a:lstStyle/>
          <a:p>
            <a:pPr defTabSz="914309" eaLnBrk="0" fontAlgn="ctr" hangingPunct="0">
              <a:spcBef>
                <a:spcPct val="0"/>
              </a:spcBef>
              <a:spcAft>
                <a:spcPct val="0"/>
              </a:spcAft>
            </a:pPr>
            <a:endParaRPr kumimoji="0" lang="ja-JP" altLang="en-US" sz="2000">
              <a:solidFill>
                <a:srgbClr val="000000"/>
              </a:solidFill>
              <a:latin typeface="Arial" charset="0"/>
              <a:ea typeface="ＭＳ Ｐゴシック" charset="0"/>
              <a:cs typeface="Arial Unicode MS" charset="0"/>
            </a:endParaRPr>
          </a:p>
        </p:txBody>
      </p:sp>
      <p:sp>
        <p:nvSpPr>
          <p:cNvPr id="205844" name="円/楕円 41"/>
          <p:cNvSpPr>
            <a:spLocks noChangeArrowheads="1"/>
          </p:cNvSpPr>
          <p:nvPr/>
        </p:nvSpPr>
        <p:spPr bwMode="auto">
          <a:xfrm>
            <a:off x="7102720" y="3568891"/>
            <a:ext cx="285750" cy="214312"/>
          </a:xfrm>
          <a:prstGeom prst="ellipse">
            <a:avLst/>
          </a:prstGeom>
          <a:solidFill>
            <a:srgbClr val="00B050"/>
          </a:solidFill>
          <a:ln w="9525">
            <a:solidFill>
              <a:schemeClr val="tx1"/>
            </a:solidFill>
            <a:round/>
            <a:headEnd/>
            <a:tailEnd/>
          </a:ln>
        </p:spPr>
        <p:txBody>
          <a:bodyPr lIns="91431" tIns="45715" rIns="91431" bIns="45715"/>
          <a:lstStyle/>
          <a:p>
            <a:pPr defTabSz="914309" eaLnBrk="0" fontAlgn="ctr" hangingPunct="0">
              <a:spcBef>
                <a:spcPct val="0"/>
              </a:spcBef>
              <a:spcAft>
                <a:spcPct val="0"/>
              </a:spcAft>
            </a:pPr>
            <a:endParaRPr kumimoji="0" lang="ja-JP" altLang="en-US" sz="2000">
              <a:solidFill>
                <a:srgbClr val="000000"/>
              </a:solidFill>
              <a:latin typeface="Arial" charset="0"/>
              <a:ea typeface="ＭＳ Ｐゴシック" charset="0"/>
              <a:cs typeface="Arial Unicode MS" charset="0"/>
            </a:endParaRPr>
          </a:p>
        </p:txBody>
      </p:sp>
      <p:sp>
        <p:nvSpPr>
          <p:cNvPr id="205845" name="円/楕円 42"/>
          <p:cNvSpPr>
            <a:spLocks noChangeArrowheads="1"/>
          </p:cNvSpPr>
          <p:nvPr/>
        </p:nvSpPr>
        <p:spPr bwMode="auto">
          <a:xfrm>
            <a:off x="7500574" y="3602881"/>
            <a:ext cx="285750" cy="214312"/>
          </a:xfrm>
          <a:prstGeom prst="ellipse">
            <a:avLst/>
          </a:prstGeom>
          <a:solidFill>
            <a:srgbClr val="00B050"/>
          </a:solidFill>
          <a:ln w="9525">
            <a:solidFill>
              <a:schemeClr val="tx1"/>
            </a:solidFill>
            <a:round/>
            <a:headEnd/>
            <a:tailEnd/>
          </a:ln>
        </p:spPr>
        <p:txBody>
          <a:bodyPr lIns="91431" tIns="45715" rIns="91431" bIns="45715"/>
          <a:lstStyle/>
          <a:p>
            <a:pPr defTabSz="914309" eaLnBrk="0" fontAlgn="ctr" hangingPunct="0">
              <a:spcBef>
                <a:spcPct val="0"/>
              </a:spcBef>
              <a:spcAft>
                <a:spcPct val="0"/>
              </a:spcAft>
            </a:pPr>
            <a:endParaRPr kumimoji="0" lang="ja-JP" altLang="en-US" sz="2000">
              <a:solidFill>
                <a:srgbClr val="000000"/>
              </a:solidFill>
              <a:latin typeface="Arial" charset="0"/>
              <a:ea typeface="ＭＳ Ｐゴシック" charset="0"/>
              <a:cs typeface="Arial Unicode MS" charset="0"/>
            </a:endParaRPr>
          </a:p>
        </p:txBody>
      </p:sp>
      <p:sp>
        <p:nvSpPr>
          <p:cNvPr id="2" name="タイトル 1"/>
          <p:cNvSpPr>
            <a:spLocks noGrp="1"/>
          </p:cNvSpPr>
          <p:nvPr>
            <p:ph type="title"/>
          </p:nvPr>
        </p:nvSpPr>
        <p:spPr>
          <a:xfrm>
            <a:off x="0" y="23758"/>
            <a:ext cx="9144000" cy="912868"/>
          </a:xfrm>
          <a:solidFill>
            <a:schemeClr val="bg1"/>
          </a:solidFill>
          <a:ln>
            <a:noFill/>
          </a:ln>
        </p:spPr>
        <p:txBody>
          <a:bodyPr>
            <a:noAutofit/>
          </a:bodyPr>
          <a:lstStyle/>
          <a:p>
            <a:r>
              <a:rPr kumimoji="1" lang="en-US" altLang="ja-JP" sz="3200" b="1" dirty="0">
                <a:ea typeface="Osaka"/>
                <a:cs typeface="Osaka"/>
              </a:rPr>
              <a:t>Global Cooperation for </a:t>
            </a:r>
            <a:r>
              <a:rPr kumimoji="1" lang="en-US" altLang="ja-JP" sz="3200" b="1" dirty="0" smtClean="0">
                <a:ea typeface="Osaka"/>
                <a:cs typeface="Osaka"/>
              </a:rPr>
              <a:t>Test Facilities</a:t>
            </a:r>
            <a:br>
              <a:rPr kumimoji="1" lang="en-US" altLang="ja-JP" sz="3200" b="1" dirty="0" smtClean="0">
                <a:ea typeface="Osaka"/>
                <a:cs typeface="Osaka"/>
              </a:rPr>
            </a:br>
            <a:r>
              <a:rPr kumimoji="1" lang="ja-JP" altLang="ja-JP" sz="3200" b="1" dirty="0">
                <a:ea typeface="Osaka"/>
                <a:cs typeface="Osaka"/>
              </a:rPr>
              <a:t>　</a:t>
            </a:r>
            <a:r>
              <a:rPr kumimoji="1" lang="ja-JP" altLang="en-US" sz="2400" b="1" dirty="0" smtClean="0">
                <a:solidFill>
                  <a:srgbClr val="3366FF"/>
                </a:solidFill>
                <a:ea typeface="Osaka"/>
                <a:cs typeface="Osaka"/>
              </a:rPr>
              <a:t>国際協力による加速器試験施設</a:t>
            </a:r>
            <a:endParaRPr kumimoji="1" lang="ja-JP" altLang="en-US" sz="2800" b="1" dirty="0">
              <a:solidFill>
                <a:srgbClr val="3366FF"/>
              </a:solidFill>
              <a:ea typeface="Osaka"/>
              <a:cs typeface="Osaka"/>
            </a:endParaRPr>
          </a:p>
        </p:txBody>
      </p:sp>
      <p:sp>
        <p:nvSpPr>
          <p:cNvPr id="5" name="スライド番号プレースホルダー 4"/>
          <p:cNvSpPr>
            <a:spLocks noGrp="1"/>
          </p:cNvSpPr>
          <p:nvPr>
            <p:ph type="sldNum" sz="quarter" idx="12"/>
          </p:nvPr>
        </p:nvSpPr>
        <p:spPr>
          <a:xfrm>
            <a:off x="6877175" y="6582212"/>
            <a:ext cx="1905000" cy="263457"/>
          </a:xfrm>
        </p:spPr>
        <p:txBody>
          <a:bodyPr/>
          <a:lstStyle/>
          <a:p>
            <a:fld id="{AAB6FA28-7AEC-3F43-9C2D-3DB969CFEC6A}" type="slidenum">
              <a:rPr lang="en-US" smtClean="0">
                <a:solidFill>
                  <a:srgbClr val="000000"/>
                </a:solidFill>
                <a:latin typeface="Arial"/>
                <a:ea typeface="Arial Unicode MS"/>
                <a:cs typeface="Arial Unicode MS"/>
              </a:rPr>
              <a:pPr/>
              <a:t>44</a:t>
            </a:fld>
            <a:endParaRPr lang="en-US" dirty="0">
              <a:solidFill>
                <a:srgbClr val="000000"/>
              </a:solidFill>
              <a:latin typeface="Arial"/>
              <a:ea typeface="Arial Unicode MS"/>
              <a:cs typeface="Arial Unicode MS"/>
            </a:endParaRPr>
          </a:p>
        </p:txBody>
      </p:sp>
      <p:sp>
        <p:nvSpPr>
          <p:cNvPr id="3" name="日付プレースホルダー 2"/>
          <p:cNvSpPr>
            <a:spLocks noGrp="1"/>
          </p:cNvSpPr>
          <p:nvPr>
            <p:ph type="dt" sz="half" idx="10"/>
          </p:nvPr>
        </p:nvSpPr>
        <p:spPr>
          <a:xfrm>
            <a:off x="381000" y="6573550"/>
            <a:ext cx="2438400" cy="193743"/>
          </a:xfrm>
        </p:spPr>
        <p:txBody>
          <a:bodyPr/>
          <a:lstStyle/>
          <a:p>
            <a:r>
              <a:rPr kumimoji="1" lang="en-US" altLang="ja-JP" smtClean="0"/>
              <a:t>2014.06.30</a:t>
            </a:r>
            <a:endParaRPr kumimoji="1" lang="ja-JP" altLang="en-US" dirty="0"/>
          </a:p>
        </p:txBody>
      </p:sp>
      <p:sp>
        <p:nvSpPr>
          <p:cNvPr id="4" name="フッター プレースホルダー 3"/>
          <p:cNvSpPr>
            <a:spLocks noGrp="1"/>
          </p:cNvSpPr>
          <p:nvPr>
            <p:ph type="ftr" sz="quarter" idx="11"/>
          </p:nvPr>
        </p:nvSpPr>
        <p:spPr>
          <a:xfrm>
            <a:off x="2819400" y="6571440"/>
            <a:ext cx="3733800" cy="312476"/>
          </a:xfrm>
        </p:spPr>
        <p:txBody>
          <a:bodyPr/>
          <a:lstStyle/>
          <a:p>
            <a:r>
              <a:rPr kumimoji="1" lang="en-US" altLang="ja-JP" dirty="0" smtClean="0"/>
              <a:t>ILC TDR Overview</a:t>
            </a:r>
            <a:endParaRPr kumimoji="1" lang="ja-JP" altLang="en-US" dirty="0"/>
          </a:p>
        </p:txBody>
      </p:sp>
    </p:spTree>
    <p:extLst>
      <p:ext uri="{BB962C8B-B14F-4D97-AF65-F5344CB8AC3E}">
        <p14:creationId xmlns:p14="http://schemas.microsoft.com/office/powerpoint/2010/main" val="1430247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直線矢印コネクタ 50"/>
          <p:cNvCxnSpPr/>
          <p:nvPr/>
        </p:nvCxnSpPr>
        <p:spPr>
          <a:xfrm>
            <a:off x="4852318" y="1311545"/>
            <a:ext cx="0" cy="1376763"/>
          </a:xfrm>
          <a:prstGeom prst="straightConnector1">
            <a:avLst/>
          </a:prstGeom>
          <a:ln w="57150" cmpd="sng">
            <a:solidFill>
              <a:srgbClr val="000090"/>
            </a:solidFill>
            <a:prstDash val="sysDash"/>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endCxn id="6" idx="3"/>
          </p:cNvCxnSpPr>
          <p:nvPr/>
        </p:nvCxnSpPr>
        <p:spPr>
          <a:xfrm flipV="1">
            <a:off x="6515899" y="2771144"/>
            <a:ext cx="676256" cy="210896"/>
          </a:xfrm>
          <a:prstGeom prst="straightConnector1">
            <a:avLst/>
          </a:prstGeom>
          <a:ln w="57150" cmpd="sng">
            <a:solidFill>
              <a:srgbClr val="00009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 name="タイトル 1"/>
          <p:cNvSpPr>
            <a:spLocks noGrp="1"/>
          </p:cNvSpPr>
          <p:nvPr>
            <p:ph type="title"/>
          </p:nvPr>
        </p:nvSpPr>
        <p:spPr>
          <a:xfrm>
            <a:off x="680247" y="125892"/>
            <a:ext cx="8003020" cy="509172"/>
          </a:xfrm>
        </p:spPr>
        <p:txBody>
          <a:bodyPr>
            <a:noAutofit/>
          </a:bodyPr>
          <a:lstStyle/>
          <a:p>
            <a:r>
              <a:rPr kumimoji="1" lang="en-US" altLang="ja-JP" sz="2800" b="1" dirty="0"/>
              <a:t> </a:t>
            </a:r>
            <a:r>
              <a:rPr kumimoji="1" lang="en-US" altLang="ja-JP" sz="2800" b="1" dirty="0" smtClean="0"/>
              <a:t>     SCRF Procurement/Manufacturing Model </a:t>
            </a:r>
            <a:endParaRPr kumimoji="1" lang="ja-JP" altLang="en-US" sz="2800" b="1" dirty="0"/>
          </a:p>
        </p:txBody>
      </p:sp>
      <p:sp>
        <p:nvSpPr>
          <p:cNvPr id="3" name="コンテンツ プレースホルダー 2"/>
          <p:cNvSpPr>
            <a:spLocks noGrp="1"/>
          </p:cNvSpPr>
          <p:nvPr>
            <p:ph idx="1"/>
          </p:nvPr>
        </p:nvSpPr>
        <p:spPr>
          <a:xfrm>
            <a:off x="115390" y="5329033"/>
            <a:ext cx="3088750" cy="955667"/>
          </a:xfrm>
          <a:solidFill>
            <a:schemeClr val="accent5">
              <a:lumMod val="40000"/>
              <a:lumOff val="60000"/>
            </a:schemeClr>
          </a:solidFill>
          <a:ln>
            <a:solidFill>
              <a:srgbClr val="3366FF"/>
            </a:solidFill>
          </a:ln>
        </p:spPr>
        <p:txBody>
          <a:bodyPr>
            <a:normAutofit/>
          </a:bodyPr>
          <a:lstStyle/>
          <a:p>
            <a:pPr marL="0" indent="0">
              <a:buNone/>
            </a:pPr>
            <a:r>
              <a:rPr kumimoji="1" lang="en-US" altLang="ja-JP" sz="1400" dirty="0" smtClean="0"/>
              <a:t>Regional hub-laboratories responsible to regional procurements to be </a:t>
            </a:r>
            <a:r>
              <a:rPr kumimoji="1" lang="en-US" altLang="ja-JP" sz="1400" dirty="0" smtClean="0">
                <a:solidFill>
                  <a:srgbClr val="FF6600"/>
                </a:solidFill>
              </a:rPr>
              <a:t>open </a:t>
            </a:r>
            <a:r>
              <a:rPr kumimoji="1" lang="en-US" altLang="ja-JP" sz="1400" dirty="0" smtClean="0">
                <a:solidFill>
                  <a:srgbClr val="000000"/>
                </a:solidFill>
              </a:rPr>
              <a:t>for</a:t>
            </a:r>
            <a:r>
              <a:rPr kumimoji="1" lang="en-US" altLang="ja-JP" sz="1400" dirty="0" smtClean="0">
                <a:solidFill>
                  <a:srgbClr val="FF6600"/>
                </a:solidFill>
              </a:rPr>
              <a:t> any world-wide </a:t>
            </a:r>
            <a:r>
              <a:rPr kumimoji="1" lang="en-US" altLang="ja-JP" sz="1400" dirty="0" smtClean="0">
                <a:solidFill>
                  <a:srgbClr val="000000"/>
                </a:solidFill>
              </a:rPr>
              <a:t>industry participation </a:t>
            </a:r>
          </a:p>
          <a:p>
            <a:pPr marL="0" indent="0">
              <a:buNone/>
            </a:pPr>
            <a:endParaRPr kumimoji="1" lang="ja-JP" altLang="en-US" sz="1400" dirty="0"/>
          </a:p>
        </p:txBody>
      </p:sp>
      <p:sp>
        <p:nvSpPr>
          <p:cNvPr id="4" name="円/楕円 3"/>
          <p:cNvSpPr/>
          <p:nvPr/>
        </p:nvSpPr>
        <p:spPr>
          <a:xfrm>
            <a:off x="2001707" y="1860403"/>
            <a:ext cx="5673801" cy="3273594"/>
          </a:xfrm>
          <a:prstGeom prst="ellipse">
            <a:avLst/>
          </a:prstGeom>
          <a:noFill/>
          <a:ln w="19050" cmpd="sng">
            <a:solidFill>
              <a:srgbClr val="3366FF"/>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srgbClr val="FFFFFF"/>
              </a:solidFill>
              <a:latin typeface="Arial"/>
              <a:ea typeface="Arial Unicode MS"/>
              <a:cs typeface="Arial Unicode MS"/>
            </a:endParaRPr>
          </a:p>
        </p:txBody>
      </p:sp>
      <p:sp>
        <p:nvSpPr>
          <p:cNvPr id="6" name="フローチャート: 結合子 5"/>
          <p:cNvSpPr/>
          <p:nvPr/>
        </p:nvSpPr>
        <p:spPr>
          <a:xfrm>
            <a:off x="6945943" y="1931361"/>
            <a:ext cx="1681244" cy="983867"/>
          </a:xfrm>
          <a:prstGeom prst="flowChartConnector">
            <a:avLst/>
          </a:prstGeom>
          <a:solidFill>
            <a:srgbClr val="FFFF00"/>
          </a:solidFill>
          <a:ln w="28575"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rgbClr val="000000"/>
                </a:solidFill>
                <a:latin typeface="Arial"/>
                <a:ea typeface="Arial Unicode MS"/>
                <a:cs typeface="Arial Unicode MS"/>
              </a:rPr>
              <a:t>Regional Hub-Lab:</a:t>
            </a:r>
          </a:p>
          <a:p>
            <a:pPr algn="ctr"/>
            <a:r>
              <a:rPr lang="en-US" altLang="ja-JP" dirty="0" smtClean="0">
                <a:solidFill>
                  <a:srgbClr val="000000"/>
                </a:solidFill>
                <a:latin typeface="Arial"/>
                <a:ea typeface="Arial Unicode MS"/>
                <a:cs typeface="Arial Unicode MS"/>
              </a:rPr>
              <a:t>E, &amp; … </a:t>
            </a:r>
            <a:endParaRPr lang="ja-JP" altLang="en-US" dirty="0">
              <a:solidFill>
                <a:srgbClr val="000000"/>
              </a:solidFill>
              <a:latin typeface="Arial"/>
              <a:ea typeface="Arial Unicode MS"/>
              <a:cs typeface="Arial Unicode MS"/>
            </a:endParaRPr>
          </a:p>
        </p:txBody>
      </p:sp>
      <p:sp>
        <p:nvSpPr>
          <p:cNvPr id="7" name="フローチャート: 結合子 6"/>
          <p:cNvSpPr/>
          <p:nvPr/>
        </p:nvSpPr>
        <p:spPr>
          <a:xfrm>
            <a:off x="1153928" y="1876137"/>
            <a:ext cx="1681244" cy="983867"/>
          </a:xfrm>
          <a:prstGeom prst="flowChartConnector">
            <a:avLst/>
          </a:prstGeom>
          <a:solidFill>
            <a:srgbClr val="FFFF00"/>
          </a:solidFill>
          <a:ln w="28575"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rgbClr val="000000"/>
                </a:solidFill>
                <a:latin typeface="Arial"/>
                <a:ea typeface="Arial Unicode MS"/>
                <a:cs typeface="Arial Unicode MS"/>
              </a:rPr>
              <a:t>Regional Hub-Lab:</a:t>
            </a:r>
          </a:p>
          <a:p>
            <a:pPr algn="ctr"/>
            <a:r>
              <a:rPr lang="en-US" altLang="ja-JP" dirty="0">
                <a:solidFill>
                  <a:srgbClr val="000000"/>
                </a:solidFill>
                <a:latin typeface="Arial"/>
                <a:ea typeface="Arial Unicode MS"/>
                <a:cs typeface="Arial Unicode MS"/>
              </a:rPr>
              <a:t>A</a:t>
            </a:r>
            <a:r>
              <a:rPr lang="en-US" altLang="ja-JP" dirty="0" smtClean="0">
                <a:solidFill>
                  <a:srgbClr val="000000"/>
                </a:solidFill>
                <a:latin typeface="Arial"/>
                <a:ea typeface="Arial Unicode MS"/>
                <a:cs typeface="Arial Unicode MS"/>
              </a:rPr>
              <a:t> </a:t>
            </a:r>
            <a:endParaRPr lang="ja-JP" altLang="en-US" dirty="0">
              <a:solidFill>
                <a:srgbClr val="000000"/>
              </a:solidFill>
              <a:latin typeface="Arial"/>
              <a:ea typeface="Arial Unicode MS"/>
              <a:cs typeface="Arial Unicode MS"/>
            </a:endParaRPr>
          </a:p>
        </p:txBody>
      </p:sp>
      <p:sp>
        <p:nvSpPr>
          <p:cNvPr id="8" name="フローチャート: 結合子 7"/>
          <p:cNvSpPr/>
          <p:nvPr/>
        </p:nvSpPr>
        <p:spPr>
          <a:xfrm>
            <a:off x="1153928" y="4087487"/>
            <a:ext cx="1681244" cy="983867"/>
          </a:xfrm>
          <a:prstGeom prst="flowChartConnector">
            <a:avLst/>
          </a:prstGeom>
          <a:solidFill>
            <a:srgbClr val="FFFF00"/>
          </a:solidFill>
          <a:ln w="28575"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rgbClr val="000000"/>
                </a:solidFill>
                <a:latin typeface="Arial"/>
                <a:ea typeface="Arial Unicode MS"/>
                <a:cs typeface="Arial Unicode MS"/>
              </a:rPr>
              <a:t>Regional Hub-Lab:</a:t>
            </a:r>
          </a:p>
          <a:p>
            <a:pPr algn="ctr"/>
            <a:r>
              <a:rPr lang="en-US" altLang="ja-JP" dirty="0">
                <a:solidFill>
                  <a:srgbClr val="000000"/>
                </a:solidFill>
                <a:latin typeface="Arial"/>
                <a:ea typeface="Arial Unicode MS"/>
                <a:cs typeface="Arial Unicode MS"/>
              </a:rPr>
              <a:t>B</a:t>
            </a:r>
            <a:r>
              <a:rPr lang="en-US" altLang="ja-JP" dirty="0" smtClean="0">
                <a:solidFill>
                  <a:srgbClr val="000000"/>
                </a:solidFill>
                <a:latin typeface="Arial"/>
                <a:ea typeface="Arial Unicode MS"/>
                <a:cs typeface="Arial Unicode MS"/>
              </a:rPr>
              <a:t> </a:t>
            </a:r>
            <a:endParaRPr lang="ja-JP" altLang="en-US" dirty="0">
              <a:solidFill>
                <a:srgbClr val="000000"/>
              </a:solidFill>
              <a:latin typeface="Arial"/>
              <a:ea typeface="Arial Unicode MS"/>
              <a:cs typeface="Arial Unicode MS"/>
            </a:endParaRPr>
          </a:p>
        </p:txBody>
      </p:sp>
      <p:sp>
        <p:nvSpPr>
          <p:cNvPr id="9" name="フローチャート: 結合子 8"/>
          <p:cNvSpPr/>
          <p:nvPr/>
        </p:nvSpPr>
        <p:spPr>
          <a:xfrm>
            <a:off x="6988218" y="3963233"/>
            <a:ext cx="1681244" cy="983867"/>
          </a:xfrm>
          <a:prstGeom prst="flowChartConnector">
            <a:avLst/>
          </a:prstGeom>
          <a:solidFill>
            <a:srgbClr val="FFFF00"/>
          </a:solidFill>
          <a:ln w="28575"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rgbClr val="000000"/>
                </a:solidFill>
                <a:latin typeface="Arial"/>
                <a:ea typeface="Arial Unicode MS"/>
                <a:cs typeface="Arial Unicode MS"/>
              </a:rPr>
              <a:t>Regional Hub-Lab:</a:t>
            </a:r>
          </a:p>
          <a:p>
            <a:pPr algn="ctr"/>
            <a:r>
              <a:rPr lang="en-US" altLang="ja-JP" dirty="0">
                <a:solidFill>
                  <a:srgbClr val="000000"/>
                </a:solidFill>
                <a:latin typeface="Arial"/>
                <a:ea typeface="Arial Unicode MS"/>
                <a:cs typeface="Arial Unicode MS"/>
              </a:rPr>
              <a:t>D</a:t>
            </a:r>
            <a:r>
              <a:rPr lang="en-US" altLang="ja-JP" dirty="0" smtClean="0">
                <a:solidFill>
                  <a:srgbClr val="000000"/>
                </a:solidFill>
                <a:latin typeface="Arial"/>
                <a:ea typeface="Arial Unicode MS"/>
                <a:cs typeface="Arial Unicode MS"/>
              </a:rPr>
              <a:t> </a:t>
            </a:r>
            <a:endParaRPr lang="ja-JP" altLang="en-US" dirty="0">
              <a:solidFill>
                <a:srgbClr val="000000"/>
              </a:solidFill>
              <a:latin typeface="Arial"/>
              <a:ea typeface="Arial Unicode MS"/>
              <a:cs typeface="Arial Unicode MS"/>
            </a:endParaRPr>
          </a:p>
        </p:txBody>
      </p:sp>
      <p:sp>
        <p:nvSpPr>
          <p:cNvPr id="15" name="フローチャート: 結合子 14"/>
          <p:cNvSpPr/>
          <p:nvPr/>
        </p:nvSpPr>
        <p:spPr>
          <a:xfrm>
            <a:off x="2788585" y="2623092"/>
            <a:ext cx="4017217" cy="1780940"/>
          </a:xfrm>
          <a:prstGeom prst="flowChartConnector">
            <a:avLst/>
          </a:prstGeom>
          <a:solidFill>
            <a:srgbClr val="008000">
              <a:alpha val="15000"/>
            </a:srgbClr>
          </a:solidFill>
          <a:ln w="28575" cmpd="sng">
            <a:solidFill>
              <a:srgbClr val="008000"/>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000" dirty="0" smtClean="0">
                <a:solidFill>
                  <a:srgbClr val="000000"/>
                </a:solidFill>
                <a:latin typeface="Arial"/>
                <a:ea typeface="Arial Unicode MS"/>
                <a:cs typeface="Arial Unicode MS"/>
              </a:rPr>
              <a:t>World-wide</a:t>
            </a:r>
          </a:p>
          <a:p>
            <a:pPr algn="ctr"/>
            <a:r>
              <a:rPr lang="en-US" altLang="ja-JP" sz="2000" dirty="0" smtClean="0">
                <a:solidFill>
                  <a:srgbClr val="000000"/>
                </a:solidFill>
                <a:latin typeface="Arial"/>
                <a:ea typeface="Arial Unicode MS"/>
                <a:cs typeface="Arial Unicode MS"/>
              </a:rPr>
              <a:t>Industry responsible to</a:t>
            </a:r>
          </a:p>
          <a:p>
            <a:pPr algn="ctr"/>
            <a:r>
              <a:rPr lang="en-US" altLang="ja-JP" sz="2000" b="1" dirty="0" smtClean="0">
                <a:solidFill>
                  <a:srgbClr val="FF0000"/>
                </a:solidFill>
                <a:latin typeface="Arial"/>
                <a:ea typeface="Arial Unicode MS"/>
                <a:cs typeface="Arial Unicode MS"/>
              </a:rPr>
              <a:t>‘Build-to-Print’ manufacturing</a:t>
            </a:r>
          </a:p>
        </p:txBody>
      </p:sp>
      <p:sp>
        <p:nvSpPr>
          <p:cNvPr id="20" name="角丸四角形 19"/>
          <p:cNvSpPr/>
          <p:nvPr/>
        </p:nvSpPr>
        <p:spPr>
          <a:xfrm>
            <a:off x="2862782" y="730265"/>
            <a:ext cx="3768729" cy="567474"/>
          </a:xfrm>
          <a:prstGeom prst="roundRect">
            <a:avLst/>
          </a:prstGeom>
          <a:solidFill>
            <a:srgbClr val="FF6600"/>
          </a:solidFill>
          <a:ln w="28575" cmpd="sng">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3200" dirty="0" smtClean="0">
                <a:solidFill>
                  <a:srgbClr val="FFFF00"/>
                </a:solidFill>
                <a:latin typeface="Arial"/>
                <a:ea typeface="Arial Unicode MS"/>
                <a:cs typeface="Arial Unicode MS"/>
              </a:rPr>
              <a:t>ILC Host-Lab</a:t>
            </a:r>
            <a:r>
              <a:rPr lang="en-US" altLang="ja-JP" dirty="0" smtClean="0">
                <a:solidFill>
                  <a:srgbClr val="FFFF00"/>
                </a:solidFill>
                <a:latin typeface="Arial"/>
                <a:ea typeface="Arial Unicode MS"/>
                <a:cs typeface="Arial Unicode MS"/>
              </a:rPr>
              <a:t> </a:t>
            </a:r>
            <a:endParaRPr lang="ja-JP" altLang="en-US" dirty="0">
              <a:solidFill>
                <a:srgbClr val="FFFF00"/>
              </a:solidFill>
              <a:latin typeface="Arial"/>
              <a:ea typeface="Arial Unicode MS"/>
              <a:cs typeface="Arial Unicode MS"/>
            </a:endParaRPr>
          </a:p>
        </p:txBody>
      </p:sp>
      <p:sp>
        <p:nvSpPr>
          <p:cNvPr id="22" name="フローチャート: 結合子 21"/>
          <p:cNvSpPr/>
          <p:nvPr/>
        </p:nvSpPr>
        <p:spPr>
          <a:xfrm>
            <a:off x="3242240" y="4786100"/>
            <a:ext cx="3285560" cy="1614700"/>
          </a:xfrm>
          <a:prstGeom prst="flowChartConnector">
            <a:avLst/>
          </a:prstGeom>
          <a:solidFill>
            <a:srgbClr val="FFFF00"/>
          </a:solidFill>
          <a:ln w="28575"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rgbClr val="000000"/>
                </a:solidFill>
                <a:latin typeface="Arial"/>
                <a:ea typeface="Arial Unicode MS"/>
                <a:cs typeface="Arial Unicode MS"/>
              </a:rPr>
              <a:t>Regional Hub-Lab:</a:t>
            </a:r>
          </a:p>
          <a:p>
            <a:pPr algn="ctr"/>
            <a:r>
              <a:rPr lang="en-US" altLang="ja-JP" dirty="0" smtClean="0">
                <a:solidFill>
                  <a:srgbClr val="000000"/>
                </a:solidFill>
                <a:latin typeface="Arial"/>
                <a:ea typeface="Arial Unicode MS"/>
                <a:cs typeface="Arial Unicode MS"/>
              </a:rPr>
              <a:t>C: </a:t>
            </a:r>
            <a:r>
              <a:rPr lang="en-US" altLang="ja-JP" b="1" dirty="0" smtClean="0">
                <a:solidFill>
                  <a:srgbClr val="000000"/>
                </a:solidFill>
                <a:latin typeface="Arial"/>
                <a:ea typeface="Arial Unicode MS"/>
                <a:cs typeface="Arial Unicode MS"/>
              </a:rPr>
              <a:t>responsible to </a:t>
            </a:r>
          </a:p>
          <a:p>
            <a:pPr algn="ctr"/>
            <a:r>
              <a:rPr lang="en-US" altLang="ja-JP" b="1" dirty="0" smtClean="0">
                <a:solidFill>
                  <a:srgbClr val="000000"/>
                </a:solidFill>
                <a:latin typeface="Arial"/>
                <a:ea typeface="Arial Unicode MS"/>
                <a:cs typeface="Arial Unicode MS"/>
              </a:rPr>
              <a:t>Hosting System Test  and </a:t>
            </a:r>
            <a:r>
              <a:rPr lang="en-US" altLang="ja-JP" b="1" dirty="0" smtClean="0">
                <a:solidFill>
                  <a:srgbClr val="FF6600"/>
                </a:solidFill>
                <a:latin typeface="Arial"/>
                <a:ea typeface="Arial Unicode MS"/>
                <a:cs typeface="Arial Unicode MS"/>
              </a:rPr>
              <a:t>Gradient Performance</a:t>
            </a:r>
          </a:p>
        </p:txBody>
      </p:sp>
      <p:sp>
        <p:nvSpPr>
          <p:cNvPr id="24" name="角丸四角形 23"/>
          <p:cNvSpPr/>
          <p:nvPr/>
        </p:nvSpPr>
        <p:spPr>
          <a:xfrm>
            <a:off x="3490862" y="1620197"/>
            <a:ext cx="2595315" cy="731165"/>
          </a:xfrm>
          <a:prstGeom prst="roundRect">
            <a:avLst>
              <a:gd name="adj" fmla="val 21532"/>
            </a:avLst>
          </a:prstGeom>
          <a:solidFill>
            <a:srgbClr val="CCFFCC"/>
          </a:solidFill>
          <a:ln w="19050" cmpd="sng">
            <a:solidFill>
              <a:srgbClr val="3366FF"/>
            </a:solidFill>
            <a:prstDash val="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rgbClr val="3366FF"/>
                </a:solidFill>
                <a:latin typeface="Arial"/>
                <a:ea typeface="Arial Unicode MS"/>
                <a:cs typeface="Arial Unicode MS"/>
              </a:rPr>
              <a:t>Technical Coordination</a:t>
            </a:r>
          </a:p>
          <a:p>
            <a:pPr algn="ctr"/>
            <a:r>
              <a:rPr lang="en-US" altLang="ja-JP" dirty="0" smtClean="0">
                <a:solidFill>
                  <a:srgbClr val="3366FF"/>
                </a:solidFill>
                <a:latin typeface="Arial"/>
                <a:ea typeface="Arial Unicode MS"/>
                <a:cs typeface="Arial Unicode MS"/>
              </a:rPr>
              <a:t>for Lab-Consortium </a:t>
            </a:r>
          </a:p>
        </p:txBody>
      </p:sp>
      <p:cxnSp>
        <p:nvCxnSpPr>
          <p:cNvPr id="31" name="直線矢印コネクタ 30"/>
          <p:cNvCxnSpPr/>
          <p:nvPr/>
        </p:nvCxnSpPr>
        <p:spPr>
          <a:xfrm flipV="1">
            <a:off x="2708889" y="4087487"/>
            <a:ext cx="676256" cy="210896"/>
          </a:xfrm>
          <a:prstGeom prst="straightConnector1">
            <a:avLst/>
          </a:prstGeom>
          <a:ln w="57150" cmpd="sng">
            <a:solidFill>
              <a:srgbClr val="00009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2" name="直線矢印コネクタ 31"/>
          <p:cNvCxnSpPr/>
          <p:nvPr/>
        </p:nvCxnSpPr>
        <p:spPr>
          <a:xfrm>
            <a:off x="2664343" y="2688308"/>
            <a:ext cx="671135" cy="209403"/>
          </a:xfrm>
          <a:prstGeom prst="straightConnector1">
            <a:avLst/>
          </a:prstGeom>
          <a:ln w="57150" cmpd="sng">
            <a:solidFill>
              <a:srgbClr val="00009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7" name="直線矢印コネクタ 36"/>
          <p:cNvCxnSpPr>
            <a:endCxn id="9" idx="1"/>
          </p:cNvCxnSpPr>
          <p:nvPr/>
        </p:nvCxnSpPr>
        <p:spPr>
          <a:xfrm>
            <a:off x="6631511" y="3865606"/>
            <a:ext cx="602919" cy="241711"/>
          </a:xfrm>
          <a:prstGeom prst="straightConnector1">
            <a:avLst/>
          </a:prstGeom>
          <a:ln w="57150" cmpd="sng">
            <a:solidFill>
              <a:srgbClr val="00009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8" name="直線矢印コネクタ 47"/>
          <p:cNvCxnSpPr/>
          <p:nvPr/>
        </p:nvCxnSpPr>
        <p:spPr>
          <a:xfrm>
            <a:off x="4845509" y="4395025"/>
            <a:ext cx="0" cy="391075"/>
          </a:xfrm>
          <a:prstGeom prst="straightConnector1">
            <a:avLst/>
          </a:prstGeom>
          <a:ln w="57150" cmpd="sng">
            <a:solidFill>
              <a:srgbClr val="00009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2" name="直線矢印コネクタ 51"/>
          <p:cNvCxnSpPr/>
          <p:nvPr/>
        </p:nvCxnSpPr>
        <p:spPr>
          <a:xfrm>
            <a:off x="4312109" y="1311545"/>
            <a:ext cx="0" cy="215264"/>
          </a:xfrm>
          <a:prstGeom prst="straightConnector1">
            <a:avLst/>
          </a:prstGeom>
          <a:ln w="12700" cmpd="sng">
            <a:solidFill>
              <a:srgbClr val="000090"/>
            </a:solidFill>
            <a:prstDash val="sysDash"/>
            <a:headEnd type="none"/>
            <a:tailEnd type="none"/>
          </a:ln>
        </p:spPr>
        <p:style>
          <a:lnRef idx="2">
            <a:schemeClr val="accent1"/>
          </a:lnRef>
          <a:fillRef idx="0">
            <a:schemeClr val="accent1"/>
          </a:fillRef>
          <a:effectRef idx="1">
            <a:schemeClr val="accent1"/>
          </a:effectRef>
          <a:fontRef idx="minor">
            <a:schemeClr val="tx1"/>
          </a:fontRef>
        </p:style>
      </p:cxnSp>
      <p:cxnSp>
        <p:nvCxnSpPr>
          <p:cNvPr id="76" name="直線矢印コネクタ 75"/>
          <p:cNvCxnSpPr/>
          <p:nvPr/>
        </p:nvCxnSpPr>
        <p:spPr>
          <a:xfrm>
            <a:off x="6795447" y="6074705"/>
            <a:ext cx="687290" cy="13805"/>
          </a:xfrm>
          <a:prstGeom prst="straightConnector1">
            <a:avLst/>
          </a:prstGeom>
          <a:ln w="57150" cmpd="sng">
            <a:solidFill>
              <a:srgbClr val="00009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78" name="テキスト ボックス 77"/>
          <p:cNvSpPr txBox="1"/>
          <p:nvPr/>
        </p:nvSpPr>
        <p:spPr>
          <a:xfrm>
            <a:off x="7512737" y="5521174"/>
            <a:ext cx="1646605" cy="738664"/>
          </a:xfrm>
          <a:prstGeom prst="rect">
            <a:avLst/>
          </a:prstGeom>
          <a:noFill/>
        </p:spPr>
        <p:txBody>
          <a:bodyPr wrap="none" rtlCol="0">
            <a:spAutoFit/>
          </a:bodyPr>
          <a:lstStyle/>
          <a:p>
            <a:r>
              <a:rPr lang="en-US" altLang="ja-JP" sz="1400" dirty="0" smtClean="0">
                <a:solidFill>
                  <a:srgbClr val="000000"/>
                </a:solidFill>
                <a:latin typeface="Arial"/>
                <a:ea typeface="Arial Unicode MS"/>
                <a:cs typeface="Arial Unicode MS"/>
              </a:rPr>
              <a:t>: Technical </a:t>
            </a:r>
          </a:p>
          <a:p>
            <a:r>
              <a:rPr lang="en-US" altLang="ja-JP" sz="1400" dirty="0">
                <a:solidFill>
                  <a:srgbClr val="000000"/>
                </a:solidFill>
                <a:latin typeface="Arial"/>
                <a:ea typeface="Arial Unicode MS"/>
                <a:cs typeface="Arial Unicode MS"/>
              </a:rPr>
              <a:t> </a:t>
            </a:r>
            <a:r>
              <a:rPr lang="en-US" altLang="ja-JP" sz="1400" dirty="0" smtClean="0">
                <a:solidFill>
                  <a:srgbClr val="000000"/>
                </a:solidFill>
                <a:latin typeface="Arial"/>
                <a:ea typeface="Arial Unicode MS"/>
                <a:cs typeface="Arial Unicode MS"/>
              </a:rPr>
              <a:t>  coordination link </a:t>
            </a:r>
          </a:p>
          <a:p>
            <a:r>
              <a:rPr lang="en-US" altLang="ja-JP" sz="1400" dirty="0" smtClean="0">
                <a:solidFill>
                  <a:srgbClr val="000000"/>
                </a:solidFill>
                <a:latin typeface="Arial"/>
                <a:ea typeface="Arial Unicode MS"/>
                <a:cs typeface="Arial Unicode MS"/>
              </a:rPr>
              <a:t>: Procurement link </a:t>
            </a:r>
            <a:endParaRPr lang="ja-JP" altLang="en-US" sz="1400" dirty="0">
              <a:solidFill>
                <a:srgbClr val="000000"/>
              </a:solidFill>
              <a:latin typeface="Arial"/>
              <a:ea typeface="Arial Unicode MS"/>
              <a:cs typeface="Arial Unicode MS"/>
            </a:endParaRPr>
          </a:p>
        </p:txBody>
      </p:sp>
      <p:cxnSp>
        <p:nvCxnSpPr>
          <p:cNvPr id="79" name="直線矢印コネクタ 78"/>
          <p:cNvCxnSpPr/>
          <p:nvPr/>
        </p:nvCxnSpPr>
        <p:spPr>
          <a:xfrm>
            <a:off x="6805802" y="5729562"/>
            <a:ext cx="687290" cy="13805"/>
          </a:xfrm>
          <a:prstGeom prst="straightConnector1">
            <a:avLst/>
          </a:prstGeom>
          <a:ln w="12700" cmpd="sng">
            <a:solidFill>
              <a:srgbClr val="000090"/>
            </a:solidFill>
            <a:prstDash val="sysDash"/>
            <a:headEnd type="none"/>
            <a:tailEnd type="none"/>
          </a:ln>
        </p:spPr>
        <p:style>
          <a:lnRef idx="2">
            <a:schemeClr val="accent1"/>
          </a:lnRef>
          <a:fillRef idx="0">
            <a:schemeClr val="accent1"/>
          </a:fillRef>
          <a:effectRef idx="1">
            <a:schemeClr val="accent1"/>
          </a:effectRef>
          <a:fontRef idx="minor">
            <a:schemeClr val="tx1"/>
          </a:fontRef>
        </p:style>
      </p:cxnSp>
      <p:sp>
        <p:nvSpPr>
          <p:cNvPr id="5" name="日付プレースホルダー 4"/>
          <p:cNvSpPr>
            <a:spLocks noGrp="1"/>
          </p:cNvSpPr>
          <p:nvPr>
            <p:ph type="dt" sz="half" idx="10"/>
          </p:nvPr>
        </p:nvSpPr>
        <p:spPr/>
        <p:txBody>
          <a:bodyPr/>
          <a:lstStyle/>
          <a:p>
            <a:r>
              <a:rPr lang="en-US" altLang="ja-JP" smtClean="0">
                <a:latin typeface="Arial"/>
                <a:ea typeface="Arial Unicode MS"/>
                <a:cs typeface="Arial Unicode MS"/>
              </a:rPr>
              <a:t>2015/01/03</a:t>
            </a:r>
            <a:endParaRPr lang="en-US" dirty="0">
              <a:latin typeface="Arial"/>
              <a:ea typeface="Arial Unicode MS"/>
              <a:cs typeface="Arial Unicode MS"/>
            </a:endParaRPr>
          </a:p>
        </p:txBody>
      </p:sp>
      <p:sp>
        <p:nvSpPr>
          <p:cNvPr id="11" name="スライド番号プレースホルダー 10"/>
          <p:cNvSpPr>
            <a:spLocks noGrp="1"/>
          </p:cNvSpPr>
          <p:nvPr>
            <p:ph type="sldNum" sz="quarter" idx="12"/>
          </p:nvPr>
        </p:nvSpPr>
        <p:spPr/>
        <p:txBody>
          <a:bodyPr/>
          <a:lstStyle/>
          <a:p>
            <a:fld id="{AAB6FA28-7AEC-3F43-9C2D-3DB969CFEC6A}" type="slidenum">
              <a:rPr lang="en-US" smtClean="0">
                <a:latin typeface="Arial"/>
                <a:ea typeface="Arial Unicode MS"/>
                <a:cs typeface="Arial Unicode MS"/>
              </a:rPr>
              <a:pPr/>
              <a:t>45</a:t>
            </a:fld>
            <a:endParaRPr lang="en-US" dirty="0">
              <a:latin typeface="Arial"/>
              <a:ea typeface="Arial Unicode MS"/>
              <a:cs typeface="Arial Unicode MS"/>
            </a:endParaRPr>
          </a:p>
        </p:txBody>
      </p:sp>
      <p:sp>
        <p:nvSpPr>
          <p:cNvPr id="10" name="フッター プレースホルダー 9"/>
          <p:cNvSpPr>
            <a:spLocks noGrp="1"/>
          </p:cNvSpPr>
          <p:nvPr>
            <p:ph type="ftr" sz="quarter" idx="11"/>
          </p:nvPr>
        </p:nvSpPr>
        <p:spPr/>
        <p:txBody>
          <a:bodyPr/>
          <a:lstStyle/>
          <a:p>
            <a:r>
              <a:rPr lang="en-US" altLang="ja-JP" smtClean="0">
                <a:latin typeface="Arial"/>
                <a:ea typeface="Arial Unicode MS"/>
                <a:cs typeface="Arial Unicode MS"/>
              </a:rPr>
              <a:t>ILC</a:t>
            </a:r>
            <a:r>
              <a:rPr lang="ja-JP" altLang="en-US" smtClean="0">
                <a:latin typeface="Arial"/>
                <a:ea typeface="Arial Unicode MS"/>
                <a:cs typeface="Arial Unicode MS"/>
              </a:rPr>
              <a:t>に必要な人材と育成</a:t>
            </a:r>
            <a:endParaRPr lang="en-US">
              <a:latin typeface="Arial"/>
              <a:ea typeface="Arial Unicode MS"/>
              <a:cs typeface="Arial Unicode MS"/>
            </a:endParaRPr>
          </a:p>
        </p:txBody>
      </p:sp>
      <p:pic>
        <p:nvPicPr>
          <p:cNvPr id="26" name="図 25" descr="cryomodule_2008_low_trans.jpg"/>
          <p:cNvPicPr>
            <a:picLocks noChangeAspect="1"/>
          </p:cNvPicPr>
          <p:nvPr/>
        </p:nvPicPr>
        <p:blipFill>
          <a:blip r:embed="rId2" cstate="email">
            <a:alphaModFix amt="78000"/>
            <a:extLst>
              <a:ext uri="{28A0092B-C50C-407E-A947-70E740481C1C}">
                <a14:useLocalDpi xmlns:a14="http://schemas.microsoft.com/office/drawing/2010/main"/>
              </a:ext>
            </a:extLst>
          </a:blip>
          <a:stretch>
            <a:fillRect/>
          </a:stretch>
        </p:blipFill>
        <p:spPr>
          <a:xfrm>
            <a:off x="99959" y="755272"/>
            <a:ext cx="2061474" cy="1236884"/>
          </a:xfrm>
          <a:prstGeom prst="rect">
            <a:avLst/>
          </a:prstGeom>
          <a:noFill/>
          <a:ln>
            <a:solidFill>
              <a:srgbClr val="3366FF"/>
            </a:solidFill>
          </a:ln>
        </p:spPr>
      </p:pic>
      <p:pic>
        <p:nvPicPr>
          <p:cNvPr id="27" name="図 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51243" y="1035451"/>
            <a:ext cx="2070982" cy="524576"/>
          </a:xfrm>
          <a:prstGeom prst="rect">
            <a:avLst/>
          </a:prstGeom>
          <a:noFill/>
          <a:ln w="9525">
            <a:solidFill>
              <a:schemeClr val="tx1"/>
            </a:solidFill>
            <a:miter lim="800000"/>
            <a:headEnd/>
            <a:tailEnd/>
          </a:ln>
        </p:spPr>
      </p:pic>
      <p:sp>
        <p:nvSpPr>
          <p:cNvPr id="12" name="テキスト ボックス 11"/>
          <p:cNvSpPr txBox="1"/>
          <p:nvPr/>
        </p:nvSpPr>
        <p:spPr>
          <a:xfrm>
            <a:off x="259174" y="3045120"/>
            <a:ext cx="2262158" cy="923330"/>
          </a:xfrm>
          <a:prstGeom prst="rect">
            <a:avLst/>
          </a:prstGeom>
          <a:solidFill>
            <a:srgbClr val="CCFFCC"/>
          </a:solidFill>
        </p:spPr>
        <p:txBody>
          <a:bodyPr wrap="none" rtlCol="0">
            <a:spAutoFit/>
          </a:bodyPr>
          <a:lstStyle/>
          <a:p>
            <a:r>
              <a:rPr lang="ja-JP" altLang="en-US" dirty="0" smtClean="0"/>
              <a:t>・</a:t>
            </a:r>
            <a:r>
              <a:rPr kumimoji="1" lang="ja-JP" altLang="en-US" dirty="0" smtClean="0"/>
              <a:t>市場は世界共通</a:t>
            </a:r>
            <a:endParaRPr kumimoji="1" lang="en-US" altLang="ja-JP" dirty="0" smtClean="0"/>
          </a:p>
          <a:p>
            <a:r>
              <a:rPr kumimoji="1" lang="ja-JP" altLang="en-US" dirty="0" smtClean="0"/>
              <a:t>・企業は製造責任</a:t>
            </a:r>
            <a:endParaRPr kumimoji="1" lang="en-US" altLang="ja-JP" dirty="0" smtClean="0"/>
          </a:p>
          <a:p>
            <a:r>
              <a:rPr lang="ja-JP" altLang="en-US" dirty="0" smtClean="0"/>
              <a:t>・研究所が性能責任</a:t>
            </a:r>
            <a:endParaRPr kumimoji="1" lang="ja-JP" altLang="en-US" dirty="0"/>
          </a:p>
        </p:txBody>
      </p:sp>
    </p:spTree>
    <p:extLst>
      <p:ext uri="{BB962C8B-B14F-4D97-AF65-F5344CB8AC3E}">
        <p14:creationId xmlns:p14="http://schemas.microsoft.com/office/powerpoint/2010/main" val="22190802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95399" y="76200"/>
            <a:ext cx="7777481" cy="914400"/>
          </a:xfrm>
        </p:spPr>
        <p:txBody>
          <a:bodyPr/>
          <a:lstStyle/>
          <a:p>
            <a:r>
              <a:rPr kumimoji="1" lang="en-US" altLang="ja-JP" sz="2400" b="1" dirty="0" smtClean="0"/>
              <a:t>A Model for Cavity and CM</a:t>
            </a:r>
            <a:br>
              <a:rPr kumimoji="1" lang="en-US" altLang="ja-JP" sz="2400" b="1" dirty="0" smtClean="0"/>
            </a:br>
            <a:r>
              <a:rPr kumimoji="1" lang="en-US" altLang="ja-JP" sz="2400" b="1" dirty="0" smtClean="0"/>
              <a:t>Production and Qualification Process</a:t>
            </a:r>
            <a:br>
              <a:rPr kumimoji="1" lang="en-US" altLang="ja-JP" sz="2400" b="1" dirty="0" smtClean="0"/>
            </a:br>
            <a:r>
              <a:rPr kumimoji="1" lang="ja-JP" altLang="ja-JP" sz="2000" b="1" dirty="0"/>
              <a:t>　</a:t>
            </a:r>
            <a:r>
              <a:rPr kumimoji="1" lang="ja-JP" altLang="en-US" sz="1600" b="1" dirty="0" smtClean="0">
                <a:solidFill>
                  <a:srgbClr val="3366FF"/>
                </a:solidFill>
              </a:rPr>
              <a:t>空洞とクライオモジュール製造と性能評価</a:t>
            </a:r>
            <a:endParaRPr kumimoji="1" lang="ja-JP" altLang="en-US" sz="1600" b="1" dirty="0">
              <a:solidFill>
                <a:srgbClr val="3366FF"/>
              </a:solidFill>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879265393"/>
              </p:ext>
            </p:extLst>
          </p:nvPr>
        </p:nvGraphicFramePr>
        <p:xfrm>
          <a:off x="247413" y="1043955"/>
          <a:ext cx="8678046" cy="5217160"/>
        </p:xfrm>
        <a:graphic>
          <a:graphicData uri="http://schemas.openxmlformats.org/drawingml/2006/table">
            <a:tbl>
              <a:tblPr firstRow="1" bandRow="1">
                <a:tableStyleId>{10A1B5D5-9B99-4C35-A422-299274C87663}</a:tableStyleId>
              </a:tblPr>
              <a:tblGrid>
                <a:gridCol w="2919483"/>
                <a:gridCol w="1352529"/>
                <a:gridCol w="1602013"/>
                <a:gridCol w="1451494"/>
                <a:gridCol w="1352527"/>
              </a:tblGrid>
              <a:tr h="370840">
                <a:tc>
                  <a:txBody>
                    <a:bodyPr/>
                    <a:lstStyle/>
                    <a:p>
                      <a:r>
                        <a:rPr kumimoji="1" lang="en-US" altLang="ja-JP" sz="1600" dirty="0" smtClean="0"/>
                        <a:t>Step hosted</a:t>
                      </a:r>
                      <a:endParaRPr kumimoji="1" lang="ja-JP" altLang="en-US" sz="1600" dirty="0"/>
                    </a:p>
                  </a:txBody>
                  <a:tcPr/>
                </a:tc>
                <a:tc>
                  <a:txBody>
                    <a:bodyPr/>
                    <a:lstStyle/>
                    <a:p>
                      <a:r>
                        <a:rPr kumimoji="1" lang="en-US" altLang="ja-JP" sz="1600" dirty="0" smtClean="0">
                          <a:solidFill>
                            <a:srgbClr val="CCFFCC"/>
                          </a:solidFill>
                        </a:rPr>
                        <a:t>Industry</a:t>
                      </a:r>
                      <a:endParaRPr kumimoji="1" lang="ja-JP" altLang="en-US" sz="1600" dirty="0">
                        <a:solidFill>
                          <a:srgbClr val="CCFFCC"/>
                        </a:solidFill>
                      </a:endParaRPr>
                    </a:p>
                  </a:txBody>
                  <a:tcPr/>
                </a:tc>
                <a:tc>
                  <a:txBody>
                    <a:bodyPr/>
                    <a:lstStyle/>
                    <a:p>
                      <a:r>
                        <a:rPr kumimoji="1" lang="en-US" altLang="ja-JP" sz="1600" dirty="0" smtClean="0">
                          <a:solidFill>
                            <a:srgbClr val="FFFF00"/>
                          </a:solidFill>
                        </a:rPr>
                        <a:t>Industry/Laboratory</a:t>
                      </a:r>
                      <a:endParaRPr kumimoji="1" lang="ja-JP" altLang="en-US" sz="1600" dirty="0">
                        <a:solidFill>
                          <a:srgbClr val="FFFF00"/>
                        </a:solidFill>
                      </a:endParaRPr>
                    </a:p>
                  </a:txBody>
                  <a:tcPr/>
                </a:tc>
                <a:tc>
                  <a:txBody>
                    <a:bodyPr/>
                    <a:lstStyle/>
                    <a:p>
                      <a:r>
                        <a:rPr kumimoji="1" lang="en-US" altLang="ja-JP" sz="1600" dirty="0" smtClean="0">
                          <a:solidFill>
                            <a:srgbClr val="FFFF00"/>
                          </a:solidFill>
                        </a:rPr>
                        <a:t>Hub-laboratory</a:t>
                      </a:r>
                      <a:endParaRPr kumimoji="1" lang="ja-JP" altLang="en-US" sz="1600" dirty="0">
                        <a:solidFill>
                          <a:srgbClr val="FFFF00"/>
                        </a:solidFill>
                      </a:endParaRPr>
                    </a:p>
                  </a:txBody>
                  <a:tcPr/>
                </a:tc>
                <a:tc>
                  <a:txBody>
                    <a:bodyPr/>
                    <a:lstStyle/>
                    <a:p>
                      <a:r>
                        <a:rPr kumimoji="1" lang="en-US" altLang="ja-JP" sz="1600" dirty="0" smtClean="0">
                          <a:solidFill>
                            <a:srgbClr val="FFFF00"/>
                          </a:solidFill>
                        </a:rPr>
                        <a:t>ILC Host-laboratory</a:t>
                      </a:r>
                      <a:endParaRPr kumimoji="1" lang="ja-JP" altLang="en-US" sz="1600" dirty="0">
                        <a:solidFill>
                          <a:srgbClr val="FFFF00"/>
                        </a:solidFill>
                      </a:endParaRPr>
                    </a:p>
                  </a:txBody>
                  <a:tcPr/>
                </a:tc>
              </a:tr>
              <a:tr h="370840">
                <a:tc>
                  <a:txBody>
                    <a:bodyPr/>
                    <a:lstStyle/>
                    <a:p>
                      <a:r>
                        <a:rPr kumimoji="1" lang="en-US" altLang="ja-JP" sz="1600" dirty="0" smtClean="0">
                          <a:solidFill>
                            <a:schemeClr val="bg1"/>
                          </a:solidFill>
                        </a:rPr>
                        <a:t>Regional constraint</a:t>
                      </a:r>
                      <a:endParaRPr kumimoji="1" lang="ja-JP" altLang="en-US" sz="1600" dirty="0">
                        <a:solidFill>
                          <a:schemeClr val="bg1"/>
                        </a:solidFill>
                      </a:endParaRPr>
                    </a:p>
                  </a:txBody>
                  <a:tcPr>
                    <a:solidFill>
                      <a:srgbClr val="3366FF"/>
                    </a:solidFill>
                  </a:tcPr>
                </a:tc>
                <a:tc>
                  <a:txBody>
                    <a:bodyPr/>
                    <a:lstStyle/>
                    <a:p>
                      <a:r>
                        <a:rPr kumimoji="1" lang="en-US" altLang="ja-JP" sz="1600" dirty="0" smtClean="0">
                          <a:solidFill>
                            <a:srgbClr val="FFFFFF"/>
                          </a:solidFill>
                        </a:rPr>
                        <a:t>no</a:t>
                      </a:r>
                      <a:endParaRPr kumimoji="1" lang="ja-JP" altLang="en-US" sz="1600" dirty="0">
                        <a:solidFill>
                          <a:srgbClr val="FFFFFF"/>
                        </a:solidFill>
                      </a:endParaRPr>
                    </a:p>
                  </a:txBody>
                  <a:tcPr>
                    <a:solidFill>
                      <a:srgbClr val="3366FF"/>
                    </a:solidFill>
                  </a:tcPr>
                </a:tc>
                <a:tc>
                  <a:txBody>
                    <a:bodyPr/>
                    <a:lstStyle/>
                    <a:p>
                      <a:r>
                        <a:rPr kumimoji="1" lang="en-US" altLang="ja-JP" sz="1600" dirty="0" smtClean="0">
                          <a:solidFill>
                            <a:schemeClr val="bg1"/>
                          </a:solidFill>
                        </a:rPr>
                        <a:t>yes or no</a:t>
                      </a:r>
                      <a:endParaRPr kumimoji="1" lang="ja-JP" altLang="en-US" sz="1600" dirty="0">
                        <a:solidFill>
                          <a:schemeClr val="bg1"/>
                        </a:solidFill>
                      </a:endParaRPr>
                    </a:p>
                  </a:txBody>
                  <a:tcPr>
                    <a:solidFill>
                      <a:srgbClr val="3366FF"/>
                    </a:solidFill>
                  </a:tcPr>
                </a:tc>
                <a:tc>
                  <a:txBody>
                    <a:bodyPr/>
                    <a:lstStyle/>
                    <a:p>
                      <a:r>
                        <a:rPr kumimoji="1" lang="en-US" altLang="ja-JP" sz="1600" dirty="0" smtClean="0">
                          <a:solidFill>
                            <a:schemeClr val="bg1"/>
                          </a:solidFill>
                        </a:rPr>
                        <a:t>yes</a:t>
                      </a:r>
                      <a:endParaRPr kumimoji="1" lang="ja-JP" altLang="en-US" sz="1600" dirty="0">
                        <a:solidFill>
                          <a:schemeClr val="bg1"/>
                        </a:solidFill>
                      </a:endParaRPr>
                    </a:p>
                  </a:txBody>
                  <a:tcPr>
                    <a:solidFill>
                      <a:srgbClr val="3366FF"/>
                    </a:solidFill>
                  </a:tcPr>
                </a:tc>
                <a:tc>
                  <a:txBody>
                    <a:bodyPr/>
                    <a:lstStyle/>
                    <a:p>
                      <a:r>
                        <a:rPr kumimoji="1" lang="en-US" altLang="ja-JP" sz="1600" dirty="0" smtClean="0">
                          <a:solidFill>
                            <a:schemeClr val="bg1"/>
                          </a:solidFill>
                        </a:rPr>
                        <a:t>yes</a:t>
                      </a:r>
                      <a:endParaRPr kumimoji="1" lang="ja-JP" altLang="en-US" sz="1600" dirty="0">
                        <a:solidFill>
                          <a:schemeClr val="bg1"/>
                        </a:solidFill>
                      </a:endParaRPr>
                    </a:p>
                  </a:txBody>
                  <a:tcPr>
                    <a:solidFill>
                      <a:srgbClr val="3366FF"/>
                    </a:solidFill>
                  </a:tcPr>
                </a:tc>
              </a:tr>
              <a:tr h="370840">
                <a:tc>
                  <a:txBody>
                    <a:bodyPr/>
                    <a:lstStyle/>
                    <a:p>
                      <a:r>
                        <a:rPr kumimoji="1" lang="en-US" altLang="ja-JP" sz="1600" dirty="0" smtClean="0"/>
                        <a:t>Sub-comp/material</a:t>
                      </a:r>
                    </a:p>
                    <a:p>
                      <a:r>
                        <a:rPr kumimoji="1" lang="en-US" altLang="ja-JP" sz="1600" dirty="0" smtClean="0"/>
                        <a:t>-</a:t>
                      </a:r>
                      <a:r>
                        <a:rPr kumimoji="1" lang="en-US" altLang="ja-JP" sz="1600" baseline="0" dirty="0" smtClean="0"/>
                        <a:t> Production/P</a:t>
                      </a:r>
                      <a:r>
                        <a:rPr kumimoji="1" lang="en-US" altLang="ja-JP" sz="1600" dirty="0" smtClean="0"/>
                        <a:t>rocurement</a:t>
                      </a:r>
                      <a:r>
                        <a:rPr kumimoji="1" lang="en-US" altLang="ja-JP" sz="1600" baseline="0" dirty="0" smtClean="0"/>
                        <a:t> </a:t>
                      </a:r>
                      <a:endParaRPr kumimoji="1" lang="ja-JP" altLang="en-US" sz="1600" dirty="0"/>
                    </a:p>
                  </a:txBody>
                  <a:tcPr/>
                </a:tc>
                <a:tc>
                  <a:txBody>
                    <a:bodyPr/>
                    <a:lstStyle/>
                    <a:p>
                      <a:r>
                        <a:rPr kumimoji="1" lang="en-US" altLang="ja-JP" sz="1400" dirty="0" err="1" smtClean="0">
                          <a:solidFill>
                            <a:srgbClr val="FFFF00"/>
                          </a:solidFill>
                        </a:rPr>
                        <a:t>Nb</a:t>
                      </a:r>
                      <a:r>
                        <a:rPr kumimoji="1" lang="en-US" altLang="ja-JP" sz="1400" dirty="0" smtClean="0">
                          <a:solidFill>
                            <a:srgbClr val="FFFF00"/>
                          </a:solidFill>
                        </a:rPr>
                        <a:t>, Ti, specific comp. …</a:t>
                      </a:r>
                      <a:endParaRPr kumimoji="1" lang="ja-JP" altLang="en-US" sz="1400" dirty="0">
                        <a:solidFill>
                          <a:srgbClr val="FFFF00"/>
                        </a:solidFill>
                      </a:endParaRPr>
                    </a:p>
                  </a:txBody>
                  <a:tcPr>
                    <a:solidFill>
                      <a:srgbClr val="008000"/>
                    </a:solidFill>
                  </a:tcPr>
                </a:tc>
                <a:tc>
                  <a:txBody>
                    <a:bodyPr/>
                    <a:lstStyle/>
                    <a:p>
                      <a:endParaRPr kumimoji="1" lang="ja-JP" altLang="en-US" sz="1600" dirty="0"/>
                    </a:p>
                  </a:txBody>
                  <a:tcPr/>
                </a:tc>
                <a:tc>
                  <a:txBody>
                    <a:bodyPr/>
                    <a:lstStyle/>
                    <a:p>
                      <a:r>
                        <a:rPr kumimoji="1" lang="en-US" altLang="ja-JP" sz="1600" dirty="0" smtClean="0"/>
                        <a:t>Procurement</a:t>
                      </a:r>
                      <a:endParaRPr kumimoji="1" lang="ja-JP" altLang="en-US" sz="1600" dirty="0"/>
                    </a:p>
                  </a:txBody>
                  <a:tcPr>
                    <a:solidFill>
                      <a:schemeClr val="bg1"/>
                    </a:solidFill>
                  </a:tcPr>
                </a:tc>
                <a:tc>
                  <a:txBody>
                    <a:bodyPr/>
                    <a:lstStyle/>
                    <a:p>
                      <a:endParaRPr kumimoji="1" lang="ja-JP" altLang="en-US" sz="1600" dirty="0"/>
                    </a:p>
                  </a:txBody>
                  <a:tcPr>
                    <a:solidFill>
                      <a:schemeClr val="bg1"/>
                    </a:solidFill>
                  </a:tcPr>
                </a:tc>
              </a:tr>
              <a:tr h="370840">
                <a:tc>
                  <a:txBody>
                    <a:bodyPr/>
                    <a:lstStyle/>
                    <a:p>
                      <a:r>
                        <a:rPr kumimoji="1" lang="en-US" altLang="ja-JP" sz="1600" dirty="0" smtClean="0"/>
                        <a:t>9-cell Cavity </a:t>
                      </a:r>
                    </a:p>
                    <a:p>
                      <a:r>
                        <a:rPr kumimoji="1" lang="en-US" altLang="ja-JP" sz="1600" dirty="0" smtClean="0"/>
                        <a:t>-</a:t>
                      </a:r>
                      <a:r>
                        <a:rPr kumimoji="1" lang="en-US" altLang="ja-JP" sz="1600" baseline="0" dirty="0" smtClean="0"/>
                        <a:t> M</a:t>
                      </a:r>
                      <a:r>
                        <a:rPr kumimoji="1" lang="en-US" altLang="ja-JP" sz="1600" dirty="0" smtClean="0"/>
                        <a:t>anufacturing</a:t>
                      </a:r>
                      <a:endParaRPr kumimoji="1" lang="ja-JP" altLang="en-US" sz="1600" dirty="0"/>
                    </a:p>
                  </a:txBody>
                  <a:tcPr/>
                </a:tc>
                <a:tc>
                  <a:txBody>
                    <a:bodyPr/>
                    <a:lstStyle/>
                    <a:p>
                      <a:r>
                        <a:rPr kumimoji="1" lang="en-US" altLang="ja-JP" sz="1400" dirty="0" smtClean="0">
                          <a:solidFill>
                            <a:srgbClr val="FFFF00"/>
                          </a:solidFill>
                        </a:rPr>
                        <a:t>9-cell</a:t>
                      </a:r>
                      <a:r>
                        <a:rPr kumimoji="1" lang="en-US" altLang="ja-JP" sz="1400" baseline="0" dirty="0" smtClean="0">
                          <a:solidFill>
                            <a:srgbClr val="FFFF00"/>
                          </a:solidFill>
                        </a:rPr>
                        <a:t>-cavity, </a:t>
                      </a:r>
                    </a:p>
                    <a:p>
                      <a:r>
                        <a:rPr kumimoji="1" lang="en-US" altLang="ja-JP" sz="1400" baseline="0" dirty="0" smtClean="0">
                          <a:solidFill>
                            <a:srgbClr val="FFFF00"/>
                          </a:solidFill>
                        </a:rPr>
                        <a:t>Process, </a:t>
                      </a:r>
                    </a:p>
                    <a:p>
                      <a:r>
                        <a:rPr kumimoji="1" lang="en-US" altLang="ja-JP" sz="1400" baseline="0" dirty="0" smtClean="0">
                          <a:solidFill>
                            <a:srgbClr val="FFFF00"/>
                          </a:solidFill>
                        </a:rPr>
                        <a:t>He-Jacketing</a:t>
                      </a:r>
                      <a:endParaRPr kumimoji="1" lang="ja-JP" altLang="en-US" sz="1400" dirty="0">
                        <a:solidFill>
                          <a:srgbClr val="FFFF00"/>
                        </a:solidFill>
                      </a:endParaRPr>
                    </a:p>
                  </a:txBody>
                  <a:tcPr>
                    <a:solidFill>
                      <a:srgbClr val="008000"/>
                    </a:solidFill>
                  </a:tcPr>
                </a:tc>
                <a:tc>
                  <a:txBody>
                    <a:bodyPr/>
                    <a:lstStyle/>
                    <a:p>
                      <a:endParaRPr kumimoji="1" lang="ja-JP" altLang="en-US" sz="1600" dirty="0"/>
                    </a:p>
                  </a:txBody>
                  <a:tcPr/>
                </a:tc>
                <a:tc>
                  <a:txBody>
                    <a:bodyPr/>
                    <a:lstStyle/>
                    <a:p>
                      <a:endParaRPr kumimoji="1" lang="en-US" altLang="ja-JP" sz="1600" dirty="0" smtClean="0"/>
                    </a:p>
                    <a:p>
                      <a:r>
                        <a:rPr kumimoji="1" lang="en-US" altLang="ja-JP" sz="1600" dirty="0" smtClean="0"/>
                        <a:t>Procurement</a:t>
                      </a:r>
                      <a:endParaRPr kumimoji="1" lang="ja-JP" altLang="en-US" sz="1600" dirty="0"/>
                    </a:p>
                  </a:txBody>
                  <a:tcPr>
                    <a:solidFill>
                      <a:srgbClr val="FFFFFF"/>
                    </a:solidFill>
                  </a:tcPr>
                </a:tc>
                <a:tc>
                  <a:txBody>
                    <a:bodyPr/>
                    <a:lstStyle/>
                    <a:p>
                      <a:endParaRPr kumimoji="1" lang="ja-JP" altLang="en-US" sz="1600" dirty="0"/>
                    </a:p>
                  </a:txBody>
                  <a:tcPr>
                    <a:solidFill>
                      <a:schemeClr val="bg1"/>
                    </a:solidFill>
                  </a:tcPr>
                </a:tc>
              </a:tr>
              <a:tr h="370840">
                <a:tc>
                  <a:txBody>
                    <a:bodyPr/>
                    <a:lstStyle/>
                    <a:p>
                      <a:r>
                        <a:rPr kumimoji="1" lang="en-US" altLang="ja-JP" sz="1600" dirty="0" smtClean="0"/>
                        <a:t>9-cell Cavity</a:t>
                      </a:r>
                    </a:p>
                    <a:p>
                      <a:r>
                        <a:rPr kumimoji="1" lang="en-US" altLang="ja-JP" sz="1600" dirty="0" smtClean="0"/>
                        <a:t>-</a:t>
                      </a:r>
                      <a:r>
                        <a:rPr kumimoji="1" lang="en-US" altLang="ja-JP" sz="1600" baseline="0" dirty="0" smtClean="0"/>
                        <a:t> </a:t>
                      </a:r>
                      <a:r>
                        <a:rPr kumimoji="1" lang="en-US" altLang="ja-JP" sz="1600" dirty="0" smtClean="0"/>
                        <a:t>Performance</a:t>
                      </a:r>
                      <a:r>
                        <a:rPr kumimoji="1" lang="en-US" altLang="ja-JP" sz="1600" baseline="0" dirty="0" smtClean="0"/>
                        <a:t> </a:t>
                      </a:r>
                      <a:r>
                        <a:rPr kumimoji="1" lang="en-US" altLang="ja-JP" sz="1600" dirty="0" smtClean="0"/>
                        <a:t>Test </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solidFill>
                          <a:srgbClr val="FFFF00"/>
                        </a:solidFill>
                      </a:endParaRPr>
                    </a:p>
                  </a:txBody>
                  <a:tcPr/>
                </a:tc>
                <a:tc>
                  <a:txBody>
                    <a:bodyPr/>
                    <a:lstStyle/>
                    <a:p>
                      <a:r>
                        <a:rPr kumimoji="1" lang="en-US" altLang="ja-JP" sz="1600" dirty="0" smtClean="0">
                          <a:solidFill>
                            <a:srgbClr val="FFFF00"/>
                          </a:solidFill>
                        </a:rPr>
                        <a:t>Cold, gradient</a:t>
                      </a:r>
                      <a:r>
                        <a:rPr kumimoji="1" lang="en-US" altLang="ja-JP" sz="1600" baseline="0" dirty="0" smtClean="0">
                          <a:solidFill>
                            <a:srgbClr val="FFFF00"/>
                          </a:solidFill>
                        </a:rPr>
                        <a:t> </a:t>
                      </a:r>
                      <a:r>
                        <a:rPr kumimoji="1" lang="en-US" altLang="ja-JP" sz="1600" dirty="0" smtClean="0">
                          <a:solidFill>
                            <a:srgbClr val="FFFF00"/>
                          </a:solidFill>
                        </a:rPr>
                        <a:t>test</a:t>
                      </a:r>
                      <a:endParaRPr kumimoji="1" lang="ja-JP" altLang="en-US" sz="1600" dirty="0">
                        <a:solidFill>
                          <a:srgbClr val="FFFF00"/>
                        </a:solidFill>
                      </a:endParaRPr>
                    </a:p>
                  </a:txBody>
                  <a:tcPr>
                    <a:solidFill>
                      <a:srgbClr val="FF6600"/>
                    </a:solidFill>
                  </a:tcPr>
                </a:tc>
                <a:tc>
                  <a:txBody>
                    <a:bodyPr/>
                    <a:lstStyle/>
                    <a:p>
                      <a:endParaRPr lang="ja-JP" altLang="en-US" dirty="0"/>
                    </a:p>
                  </a:txBody>
                  <a:tcPr>
                    <a:solidFill>
                      <a:schemeClr val="bg1"/>
                    </a:solidFill>
                  </a:tcPr>
                </a:tc>
              </a:tr>
              <a:tr h="370840">
                <a:tc>
                  <a:txBody>
                    <a:bodyPr/>
                    <a:lstStyle/>
                    <a:p>
                      <a:r>
                        <a:rPr kumimoji="1" lang="en-US" altLang="ja-JP" sz="1600" dirty="0" err="1" smtClean="0"/>
                        <a:t>Cryomodule</a:t>
                      </a:r>
                      <a:r>
                        <a:rPr kumimoji="1" lang="en-US" altLang="ja-JP" sz="1600" dirty="0" smtClean="0"/>
                        <a:t> component</a:t>
                      </a:r>
                    </a:p>
                    <a:p>
                      <a:r>
                        <a:rPr kumimoji="1" lang="en-US" altLang="ja-JP" sz="1600" dirty="0" smtClean="0"/>
                        <a:t>-</a:t>
                      </a:r>
                      <a:r>
                        <a:rPr kumimoji="1" lang="en-US" altLang="ja-JP" sz="1600" baseline="0" dirty="0" smtClean="0"/>
                        <a:t> M</a:t>
                      </a:r>
                      <a:r>
                        <a:rPr kumimoji="1" lang="en-US" altLang="ja-JP" sz="1600" dirty="0" smtClean="0"/>
                        <a:t>anufacturing </a:t>
                      </a:r>
                      <a:endParaRPr kumimoji="1" lang="ja-JP" altLang="en-US" sz="1600" dirty="0"/>
                    </a:p>
                  </a:txBody>
                  <a:tcPr/>
                </a:tc>
                <a:tc>
                  <a:txBody>
                    <a:bodyPr/>
                    <a:lstStyle/>
                    <a:p>
                      <a:r>
                        <a:rPr kumimoji="1" lang="en-US" altLang="ja-JP" sz="1600" dirty="0" smtClean="0">
                          <a:solidFill>
                            <a:srgbClr val="FFFF00"/>
                          </a:solidFill>
                        </a:rPr>
                        <a:t>V. vessel, cold-mass ...</a:t>
                      </a:r>
                      <a:endParaRPr kumimoji="1" lang="ja-JP" altLang="en-US" sz="1600" dirty="0">
                        <a:solidFill>
                          <a:srgbClr val="FFFF00"/>
                        </a:solidFill>
                      </a:endParaRPr>
                    </a:p>
                  </a:txBody>
                  <a:tcPr>
                    <a:solidFill>
                      <a:srgbClr val="008000"/>
                    </a:solidFill>
                  </a:tcPr>
                </a:tc>
                <a:tc>
                  <a:txBody>
                    <a:bodyPr/>
                    <a:lstStyle/>
                    <a:p>
                      <a:endParaRPr kumimoji="1" lang="ja-JP" altLang="en-US" sz="1600" dirty="0"/>
                    </a:p>
                  </a:txBody>
                  <a:tcPr/>
                </a:tc>
                <a:tc>
                  <a:txBody>
                    <a:bodyPr/>
                    <a:lstStyle/>
                    <a:p>
                      <a:r>
                        <a:rPr kumimoji="1" lang="en-US" altLang="ja-JP" sz="1600" dirty="0" smtClean="0"/>
                        <a:t> Procurement</a:t>
                      </a:r>
                      <a:endParaRPr kumimoji="1" lang="ja-JP" altLang="en-US" sz="1600" dirty="0"/>
                    </a:p>
                  </a:txBody>
                  <a:tcPr>
                    <a:solidFill>
                      <a:schemeClr val="bg1"/>
                    </a:solidFill>
                  </a:tcPr>
                </a:tc>
                <a:tc>
                  <a:txBody>
                    <a:bodyPr/>
                    <a:lstStyle/>
                    <a:p>
                      <a:endParaRPr lang="ja-JP" altLang="en-US"/>
                    </a:p>
                  </a:txBody>
                  <a:tcPr>
                    <a:solidFill>
                      <a:schemeClr val="bg1"/>
                    </a:solidFill>
                  </a:tcPr>
                </a:tc>
              </a:tr>
              <a:tr h="370840">
                <a:tc>
                  <a:txBody>
                    <a:bodyPr/>
                    <a:lstStyle/>
                    <a:p>
                      <a:r>
                        <a:rPr kumimoji="1" lang="en-US" altLang="ja-JP" sz="1600" dirty="0" err="1" smtClean="0"/>
                        <a:t>Cryomodule</a:t>
                      </a:r>
                      <a:r>
                        <a:rPr kumimoji="1" lang="en-US" altLang="ja-JP" sz="1600" dirty="0" smtClean="0"/>
                        <a:t>/Cavity</a:t>
                      </a:r>
                      <a:endParaRPr kumimoji="1" lang="en-US" altLang="ja-JP" sz="1600" baseline="0" dirty="0" smtClean="0"/>
                    </a:p>
                    <a:p>
                      <a:r>
                        <a:rPr kumimoji="1" lang="en-US" altLang="ja-JP" sz="1600" baseline="0" dirty="0" smtClean="0"/>
                        <a:t>- Assembly</a:t>
                      </a:r>
                      <a:endParaRPr kumimoji="1" lang="ja-JP" altLang="en-US" sz="1600" dirty="0"/>
                    </a:p>
                  </a:txBody>
                  <a:tcPr/>
                </a:tc>
                <a:tc>
                  <a:txBody>
                    <a:bodyPr/>
                    <a:lstStyle/>
                    <a:p>
                      <a:endParaRPr kumimoji="1" lang="ja-JP" altLang="en-US" sz="1600" dirty="0"/>
                    </a:p>
                  </a:txBody>
                  <a:tcPr/>
                </a:tc>
                <a:tc>
                  <a:txBody>
                    <a:bodyPr/>
                    <a:lstStyle/>
                    <a:p>
                      <a:r>
                        <a:rPr kumimoji="1" lang="en-US" altLang="ja-JP" sz="1600" dirty="0" err="1" smtClean="0">
                          <a:solidFill>
                            <a:srgbClr val="3366FF"/>
                          </a:solidFill>
                        </a:rPr>
                        <a:t>Cav</a:t>
                      </a:r>
                      <a:r>
                        <a:rPr kumimoji="1" lang="en-US" altLang="ja-JP" sz="1600" dirty="0" smtClean="0">
                          <a:solidFill>
                            <a:srgbClr val="3366FF"/>
                          </a:solidFill>
                        </a:rPr>
                        <a:t>-</a:t>
                      </a:r>
                      <a:r>
                        <a:rPr kumimoji="1" lang="en-US" altLang="ja-JP" sz="1600" baseline="0" dirty="0" smtClean="0">
                          <a:solidFill>
                            <a:srgbClr val="3366FF"/>
                          </a:solidFill>
                        </a:rPr>
                        <a:t>string/</a:t>
                      </a:r>
                    </a:p>
                    <a:p>
                      <a:r>
                        <a:rPr kumimoji="1" lang="en-US" altLang="ja-JP" sz="1600" baseline="0" dirty="0" smtClean="0">
                          <a:solidFill>
                            <a:srgbClr val="3366FF"/>
                          </a:solidFill>
                        </a:rPr>
                        <a:t>CM-assembly</a:t>
                      </a:r>
                      <a:endParaRPr kumimoji="1" lang="ja-JP" altLang="en-US" sz="1600" dirty="0">
                        <a:solidFill>
                          <a:srgbClr val="3366FF"/>
                        </a:solidFill>
                      </a:endParaRPr>
                    </a:p>
                  </a:txBody>
                  <a:tcPr>
                    <a:solidFill>
                      <a:srgbClr val="CCFFCC"/>
                    </a:solidFill>
                  </a:tcPr>
                </a:tc>
                <a:tc>
                  <a:txBody>
                    <a:bodyPr/>
                    <a:lstStyle/>
                    <a:p>
                      <a:endParaRPr kumimoji="1" lang="ja-JP" altLang="en-US" sz="1600" dirty="0"/>
                    </a:p>
                  </a:txBody>
                  <a:tcPr>
                    <a:solidFill>
                      <a:schemeClr val="bg1"/>
                    </a:solidFill>
                  </a:tcPr>
                </a:tc>
                <a:tc>
                  <a:txBody>
                    <a:bodyPr/>
                    <a:lstStyle/>
                    <a:p>
                      <a:endParaRPr lang="ja-JP" altLang="en-US"/>
                    </a:p>
                  </a:txBody>
                  <a:tcPr>
                    <a:solidFill>
                      <a:schemeClr val="bg1"/>
                    </a:solidFill>
                  </a:tcPr>
                </a:tc>
              </a:tr>
              <a:tr h="370840">
                <a:tc>
                  <a:txBody>
                    <a:bodyPr/>
                    <a:lstStyle/>
                    <a:p>
                      <a:r>
                        <a:rPr kumimoji="1" lang="en-US" altLang="ja-JP" sz="1600" dirty="0" smtClean="0"/>
                        <a:t>SCRF </a:t>
                      </a:r>
                      <a:r>
                        <a:rPr kumimoji="1" lang="en-US" altLang="ja-JP" sz="1600" dirty="0" err="1" smtClean="0"/>
                        <a:t>Cryomodule</a:t>
                      </a:r>
                      <a:r>
                        <a:rPr kumimoji="1" lang="en-US" altLang="ja-JP" sz="1600" dirty="0" smtClean="0"/>
                        <a:t> </a:t>
                      </a:r>
                    </a:p>
                    <a:p>
                      <a:r>
                        <a:rPr kumimoji="1" lang="en-US" altLang="ja-JP" sz="1600" dirty="0" smtClean="0"/>
                        <a:t>- </a:t>
                      </a:r>
                      <a:r>
                        <a:rPr kumimoji="1" lang="en-US" altLang="ja-JP" sz="1600" dirty="0" err="1" smtClean="0"/>
                        <a:t>Perofrmance</a:t>
                      </a:r>
                      <a:r>
                        <a:rPr kumimoji="1" lang="en-US" altLang="ja-JP" sz="1600" dirty="0" smtClean="0"/>
                        <a:t> Test</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r>
                        <a:rPr kumimoji="1" lang="en-US" altLang="ja-JP" sz="1600" dirty="0" smtClean="0">
                          <a:solidFill>
                            <a:srgbClr val="FFFFFF"/>
                          </a:solidFill>
                        </a:rPr>
                        <a:t>Cold,</a:t>
                      </a:r>
                      <a:r>
                        <a:rPr kumimoji="1" lang="en-US" altLang="ja-JP" sz="1600" baseline="0" dirty="0" smtClean="0">
                          <a:solidFill>
                            <a:srgbClr val="FFFFFF"/>
                          </a:solidFill>
                        </a:rPr>
                        <a:t> gradient test</a:t>
                      </a:r>
                      <a:endParaRPr kumimoji="1" lang="ja-JP" altLang="en-US" sz="1600" dirty="0">
                        <a:solidFill>
                          <a:srgbClr val="FFFFFF"/>
                        </a:solidFill>
                      </a:endParaRPr>
                    </a:p>
                  </a:txBody>
                  <a:tcPr>
                    <a:solidFill>
                      <a:srgbClr val="FF6600"/>
                    </a:solidFill>
                  </a:tcPr>
                </a:tc>
                <a:tc>
                  <a:txBody>
                    <a:bodyPr/>
                    <a:lstStyle/>
                    <a:p>
                      <a:endParaRPr lang="ja-JP" altLang="en-US" dirty="0"/>
                    </a:p>
                  </a:txBody>
                  <a:tcPr>
                    <a:solidFill>
                      <a:schemeClr val="bg1"/>
                    </a:solidFill>
                  </a:tcPr>
                </a:tc>
              </a:tr>
              <a:tr h="370840">
                <a:tc>
                  <a:txBody>
                    <a:bodyPr/>
                    <a:lstStyle/>
                    <a:p>
                      <a:r>
                        <a:rPr kumimoji="1" lang="en-US" altLang="ja-JP" sz="1800" dirty="0" smtClean="0"/>
                        <a:t>Accelerator</a:t>
                      </a:r>
                      <a:r>
                        <a:rPr kumimoji="1" lang="en-US" altLang="ja-JP" sz="1800" baseline="0" dirty="0" smtClean="0"/>
                        <a:t> i</a:t>
                      </a:r>
                      <a:r>
                        <a:rPr kumimoji="1" lang="en-US" altLang="ja-JP" sz="1800" dirty="0" smtClean="0"/>
                        <a:t>ntegration, Commissioning</a:t>
                      </a:r>
                      <a:endParaRPr kumimoji="1" lang="ja-JP" altLang="en-US" sz="1800" dirty="0"/>
                    </a:p>
                  </a:txBody>
                  <a:tcPr/>
                </a:tc>
                <a:tc>
                  <a:txBody>
                    <a:bodyPr/>
                    <a:lstStyle/>
                    <a:p>
                      <a:endParaRPr kumimoji="1" lang="ja-JP" altLang="en-US" sz="1800" dirty="0"/>
                    </a:p>
                  </a:txBody>
                  <a:tcPr/>
                </a:tc>
                <a:tc>
                  <a:txBody>
                    <a:bodyPr/>
                    <a:lstStyle/>
                    <a:p>
                      <a:endParaRPr kumimoji="1" lang="ja-JP" altLang="en-US" sz="1800" dirty="0"/>
                    </a:p>
                  </a:txBody>
                  <a:tcPr/>
                </a:tc>
                <a:tc>
                  <a:txBody>
                    <a:bodyPr/>
                    <a:lstStyle/>
                    <a:p>
                      <a:endParaRPr kumimoji="1" lang="ja-JP" altLang="en-US" sz="1800" dirty="0"/>
                    </a:p>
                  </a:txBody>
                  <a:tcPr/>
                </a:tc>
                <a:tc>
                  <a:txBody>
                    <a:bodyPr/>
                    <a:lstStyle/>
                    <a:p>
                      <a:r>
                        <a:rPr kumimoji="1" lang="en-US" altLang="ja-JP" sz="1800" dirty="0" smtClean="0">
                          <a:solidFill>
                            <a:schemeClr val="bg1"/>
                          </a:solidFill>
                        </a:rPr>
                        <a:t>Accelerator</a:t>
                      </a:r>
                      <a:r>
                        <a:rPr kumimoji="1" lang="en-US" altLang="ja-JP" sz="1800" baseline="0" dirty="0" smtClean="0">
                          <a:solidFill>
                            <a:schemeClr val="bg1"/>
                          </a:solidFill>
                        </a:rPr>
                        <a:t> sys. </a:t>
                      </a:r>
                      <a:r>
                        <a:rPr kumimoji="1" lang="en-US" altLang="ja-JP" sz="1800" baseline="0" dirty="0" err="1" smtClean="0">
                          <a:solidFill>
                            <a:schemeClr val="bg1"/>
                          </a:solidFill>
                        </a:rPr>
                        <a:t>Integ</a:t>
                      </a:r>
                      <a:r>
                        <a:rPr kumimoji="1" lang="en-US" altLang="ja-JP" sz="1800" baseline="0" dirty="0" smtClean="0">
                          <a:solidFill>
                            <a:schemeClr val="tx1"/>
                          </a:solidFill>
                        </a:rPr>
                        <a:t>.</a:t>
                      </a:r>
                      <a:endParaRPr kumimoji="1" lang="ja-JP" altLang="en-US" sz="1800" dirty="0">
                        <a:solidFill>
                          <a:schemeClr val="tx1"/>
                        </a:solidFill>
                      </a:endParaRPr>
                    </a:p>
                  </a:txBody>
                  <a:tcPr>
                    <a:solidFill>
                      <a:srgbClr val="FF0000"/>
                    </a:solidFill>
                  </a:tcPr>
                </a:tc>
              </a:tr>
            </a:tbl>
          </a:graphicData>
        </a:graphic>
      </p:graphicFrame>
      <p:sp>
        <p:nvSpPr>
          <p:cNvPr id="4" name="日付プレースホルダー 3"/>
          <p:cNvSpPr>
            <a:spLocks noGrp="1"/>
          </p:cNvSpPr>
          <p:nvPr>
            <p:ph type="dt" sz="half" idx="10"/>
          </p:nvPr>
        </p:nvSpPr>
        <p:spPr/>
        <p:txBody>
          <a:bodyPr/>
          <a:lstStyle/>
          <a:p>
            <a:r>
              <a:rPr lang="en-US" altLang="ja-JP" smtClean="0">
                <a:latin typeface="Arial"/>
                <a:ea typeface="Arial Unicode MS"/>
                <a:cs typeface="Arial Unicode MS"/>
              </a:rPr>
              <a:t>2015/01/03</a:t>
            </a:r>
            <a:endParaRPr lang="en-US" dirty="0">
              <a:latin typeface="Arial"/>
              <a:ea typeface="Arial Unicode MS"/>
              <a:cs typeface="Arial Unicode MS"/>
            </a:endParaRPr>
          </a:p>
        </p:txBody>
      </p:sp>
      <p:sp>
        <p:nvSpPr>
          <p:cNvPr id="6" name="スライド番号プレースホルダー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46</a:t>
            </a:fld>
            <a:endParaRPr lang="en-US" dirty="0">
              <a:solidFill>
                <a:srgbClr val="000000"/>
              </a:solidFill>
              <a:latin typeface="Arial"/>
              <a:ea typeface="Arial Unicode MS"/>
              <a:cs typeface="Arial Unicode MS"/>
            </a:endParaRPr>
          </a:p>
        </p:txBody>
      </p:sp>
      <p:sp>
        <p:nvSpPr>
          <p:cNvPr id="20" name="屈折矢印 19"/>
          <p:cNvSpPr/>
          <p:nvPr/>
        </p:nvSpPr>
        <p:spPr>
          <a:xfrm flipV="1">
            <a:off x="5906643" y="4770120"/>
            <a:ext cx="928370" cy="340360"/>
          </a:xfrm>
          <a:prstGeom prst="bentUpArrow">
            <a:avLst>
              <a:gd name="adj1" fmla="val 28704"/>
              <a:gd name="adj2" fmla="val 25000"/>
              <a:gd name="adj3" fmla="val 46296"/>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21" name="屈折矢印 20"/>
          <p:cNvSpPr/>
          <p:nvPr/>
        </p:nvSpPr>
        <p:spPr>
          <a:xfrm flipV="1">
            <a:off x="4521200" y="4102100"/>
            <a:ext cx="1384300" cy="551180"/>
          </a:xfrm>
          <a:prstGeom prst="bentUpArrow">
            <a:avLst>
              <a:gd name="adj1" fmla="val 18156"/>
              <a:gd name="adj2" fmla="val 25000"/>
              <a:gd name="adj3" fmla="val 25000"/>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24" name="右矢印 23"/>
          <p:cNvSpPr/>
          <p:nvPr/>
        </p:nvSpPr>
        <p:spPr>
          <a:xfrm>
            <a:off x="4602480" y="2230530"/>
            <a:ext cx="1615440" cy="193055"/>
          </a:xfrm>
          <a:prstGeom prst="rightArrow">
            <a:avLst/>
          </a:prstGeom>
          <a:solidFill>
            <a:srgbClr val="FFFF00"/>
          </a:solidFill>
          <a:ln>
            <a:solidFill>
              <a:schemeClr val="tx1"/>
            </a:solidFill>
            <a:prstDash val="solid"/>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26" name="曲折矢印 25"/>
          <p:cNvSpPr/>
          <p:nvPr/>
        </p:nvSpPr>
        <p:spPr>
          <a:xfrm flipH="1" flipV="1">
            <a:off x="4592320" y="2343129"/>
            <a:ext cx="1696720" cy="396239"/>
          </a:xfrm>
          <a:prstGeom prst="bentArrow">
            <a:avLst>
              <a:gd name="adj1" fmla="val 25000"/>
              <a:gd name="adj2" fmla="val 15979"/>
              <a:gd name="adj3" fmla="val 35631"/>
              <a:gd name="adj4" fmla="val 43750"/>
            </a:avLst>
          </a:prstGeom>
          <a:solidFill>
            <a:srgbClr val="FFFF00"/>
          </a:solidFill>
          <a:ln>
            <a:solidFill>
              <a:schemeClr val="tx1"/>
            </a:solidFill>
            <a:prstDash val="dash"/>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3" name="曲折矢印 2"/>
          <p:cNvSpPr/>
          <p:nvPr/>
        </p:nvSpPr>
        <p:spPr>
          <a:xfrm flipV="1">
            <a:off x="6885305" y="5546860"/>
            <a:ext cx="762000" cy="477520"/>
          </a:xfrm>
          <a:prstGeom prst="bentArrow">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5" name="フッター プレースホルダー 4"/>
          <p:cNvSpPr>
            <a:spLocks noGrp="1"/>
          </p:cNvSpPr>
          <p:nvPr>
            <p:ph type="ftr" sz="quarter" idx="11"/>
          </p:nvPr>
        </p:nvSpPr>
        <p:spPr/>
        <p:txBody>
          <a:bodyPr/>
          <a:lstStyle/>
          <a:p>
            <a:r>
              <a:rPr lang="en-US" altLang="ja-JP" smtClean="0">
                <a:solidFill>
                  <a:srgbClr val="FFFFFF">
                    <a:lumMod val="65000"/>
                  </a:srgbClr>
                </a:solidFill>
                <a:latin typeface="Arial"/>
                <a:ea typeface="Arial Unicode MS"/>
                <a:cs typeface="Arial Unicode MS"/>
              </a:rPr>
              <a:t>ILC</a:t>
            </a:r>
            <a:r>
              <a:rPr lang="ja-JP" altLang="en-US" smtClean="0">
                <a:solidFill>
                  <a:srgbClr val="FFFFFF">
                    <a:lumMod val="65000"/>
                  </a:srgbClr>
                </a:solidFill>
                <a:latin typeface="Arial"/>
                <a:ea typeface="Arial Unicode MS"/>
                <a:cs typeface="Arial Unicode MS"/>
              </a:rPr>
              <a:t>に必要な人材と育成</a:t>
            </a:r>
            <a:endParaRPr lang="en-US">
              <a:solidFill>
                <a:srgbClr val="FFFFFF">
                  <a:lumMod val="65000"/>
                </a:srgbClr>
              </a:solidFill>
              <a:latin typeface="Arial"/>
              <a:ea typeface="Arial Unicode MS"/>
              <a:cs typeface="Arial Unicode MS"/>
            </a:endParaRPr>
          </a:p>
        </p:txBody>
      </p:sp>
      <p:sp>
        <p:nvSpPr>
          <p:cNvPr id="15" name="右矢印 14"/>
          <p:cNvSpPr/>
          <p:nvPr/>
        </p:nvSpPr>
        <p:spPr>
          <a:xfrm>
            <a:off x="4623308" y="3065772"/>
            <a:ext cx="1615440" cy="193055"/>
          </a:xfrm>
          <a:prstGeom prst="rightArrow">
            <a:avLst/>
          </a:prstGeom>
          <a:solidFill>
            <a:srgbClr val="FFFF00"/>
          </a:solidFill>
          <a:ln>
            <a:solidFill>
              <a:schemeClr val="tx1"/>
            </a:solidFill>
            <a:prstDash val="solid"/>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8" name="曲折矢印 7"/>
          <p:cNvSpPr/>
          <p:nvPr/>
        </p:nvSpPr>
        <p:spPr>
          <a:xfrm flipH="1" flipV="1">
            <a:off x="5948992" y="3799520"/>
            <a:ext cx="319228" cy="853760"/>
          </a:xfrm>
          <a:prstGeom prst="bentArrow">
            <a:avLst>
              <a:gd name="adj1" fmla="val 35870"/>
              <a:gd name="adj2" fmla="val 25000"/>
              <a:gd name="adj3" fmla="val 25000"/>
              <a:gd name="adj4" fmla="val 43750"/>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srgbClr val="000000"/>
              </a:solidFill>
              <a:latin typeface="Arial" charset="0"/>
              <a:ea typeface="Arial Unicode MS" pitchFamily="34" charset="-128"/>
              <a:cs typeface="Arial Unicode MS" pitchFamily="34" charset="-128"/>
            </a:endParaRPr>
          </a:p>
        </p:txBody>
      </p:sp>
    </p:spTree>
    <p:extLst>
      <p:ext uri="{BB962C8B-B14F-4D97-AF65-F5344CB8AC3E}">
        <p14:creationId xmlns:p14="http://schemas.microsoft.com/office/powerpoint/2010/main" val="232420131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タイトル 1"/>
          <p:cNvSpPr>
            <a:spLocks noGrp="1"/>
          </p:cNvSpPr>
          <p:nvPr>
            <p:ph type="title"/>
          </p:nvPr>
        </p:nvSpPr>
        <p:spPr>
          <a:xfrm>
            <a:off x="831274" y="128758"/>
            <a:ext cx="7481455" cy="769914"/>
          </a:xfrm>
        </p:spPr>
        <p:txBody>
          <a:bodyPr>
            <a:normAutofit fontScale="90000"/>
          </a:bodyPr>
          <a:lstStyle/>
          <a:p>
            <a:pPr algn="ctr"/>
            <a:r>
              <a:rPr lang="en-US" altLang="ja-JP" sz="2800" dirty="0">
                <a:latin typeface="Arial" charset="0"/>
                <a:cs typeface="ＭＳ Ｐゴシック" charset="0"/>
              </a:rPr>
              <a:t>S1-Global hosted at KEK: </a:t>
            </a:r>
            <a:br>
              <a:rPr lang="en-US" altLang="ja-JP" sz="2800" dirty="0">
                <a:latin typeface="Arial" charset="0"/>
                <a:cs typeface="ＭＳ Ｐゴシック" charset="0"/>
              </a:rPr>
            </a:br>
            <a:r>
              <a:rPr lang="ja-JP" altLang="en-US" sz="2400" dirty="0" smtClean="0">
                <a:solidFill>
                  <a:srgbClr val="3366FF"/>
                </a:solidFill>
                <a:latin typeface="Arial" charset="0"/>
                <a:cs typeface="ＭＳ Ｐゴシック" charset="0"/>
              </a:rPr>
              <a:t>国際協力による</a:t>
            </a:r>
            <a:r>
              <a:rPr lang="ja-JP" altLang="en-US" sz="2400" dirty="0" smtClean="0">
                <a:solidFill>
                  <a:srgbClr val="FF0000"/>
                </a:solidFill>
                <a:latin typeface="Arial" charset="0"/>
                <a:cs typeface="ＭＳ Ｐゴシック" charset="0"/>
              </a:rPr>
              <a:t>共同作業</a:t>
            </a:r>
            <a:r>
              <a:rPr lang="ja-JP" altLang="en-US" sz="2400" dirty="0" smtClean="0">
                <a:solidFill>
                  <a:srgbClr val="3366FF"/>
                </a:solidFill>
                <a:latin typeface="Arial" charset="0"/>
                <a:cs typeface="ＭＳ Ｐゴシック" charset="0"/>
              </a:rPr>
              <a:t>、空洞相互整合性、評価試験</a:t>
            </a:r>
            <a:endParaRPr lang="ja-JP" altLang="en-US" sz="2400" dirty="0">
              <a:solidFill>
                <a:srgbClr val="3366FF"/>
              </a:solidFill>
              <a:latin typeface="Arial" charset="0"/>
              <a:cs typeface="ＭＳ Ｐゴシック" charset="0"/>
            </a:endParaRPr>
          </a:p>
        </p:txBody>
      </p:sp>
      <p:sp>
        <p:nvSpPr>
          <p:cNvPr id="4" name="日付プレースホルダー 3"/>
          <p:cNvSpPr>
            <a:spLocks noGrp="1"/>
          </p:cNvSpPr>
          <p:nvPr>
            <p:ph type="dt" sz="half" idx="10"/>
          </p:nvPr>
        </p:nvSpPr>
        <p:spPr/>
        <p:txBody>
          <a:bodyPr/>
          <a:lstStyle/>
          <a:p>
            <a:r>
              <a:rPr lang="en-US" altLang="ja-JP" smtClean="0">
                <a:latin typeface="Calibri"/>
              </a:rPr>
              <a:t>2014.06.30</a:t>
            </a:r>
            <a:endParaRPr lang="en-US">
              <a:latin typeface="Calibri"/>
            </a:endParaRPr>
          </a:p>
        </p:txBody>
      </p:sp>
      <p:sp>
        <p:nvSpPr>
          <p:cNvPr id="6" name="スライド番号プレースホルダー 5"/>
          <p:cNvSpPr>
            <a:spLocks noGrp="1"/>
          </p:cNvSpPr>
          <p:nvPr>
            <p:ph type="sldNum" sz="quarter" idx="12"/>
          </p:nvPr>
        </p:nvSpPr>
        <p:spPr/>
        <p:txBody>
          <a:bodyPr/>
          <a:lstStyle/>
          <a:p>
            <a:fld id="{AAB6FA28-7AEC-3F43-9C2D-3DB969CFEC6A}" type="slidenum">
              <a:rPr lang="en-US" smtClean="0">
                <a:latin typeface="Calibri"/>
              </a:rPr>
              <a:pPr/>
              <a:t>47</a:t>
            </a:fld>
            <a:endParaRPr lang="en-US">
              <a:latin typeface="Calibri"/>
            </a:endParaRPr>
          </a:p>
        </p:txBody>
      </p:sp>
      <p:pic>
        <p:nvPicPr>
          <p:cNvPr id="59397" name="図 5" descr="20100119Di-0768.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0760" y="959754"/>
            <a:ext cx="2209800"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8" name="図 7" descr="20100209Di-0524.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8600" y="2819401"/>
            <a:ext cx="1828800"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9" name="図 9" descr="20100308Di-0147.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2000" y="4470400"/>
            <a:ext cx="2438400" cy="1625600"/>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59400" name="図 11" descr="20100319Di-0133.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52800" y="4495800"/>
            <a:ext cx="24003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1" name="Picture 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286000" y="2667000"/>
            <a:ext cx="3939540" cy="1676400"/>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59402" name="図 13" descr="IMG_0595.jp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2819401" y="959144"/>
            <a:ext cx="2884488" cy="14478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59403" name="テキスト ボックス 14"/>
          <p:cNvSpPr txBox="1">
            <a:spLocks noChangeArrowheads="1"/>
          </p:cNvSpPr>
          <p:nvPr/>
        </p:nvSpPr>
        <p:spPr bwMode="auto">
          <a:xfrm>
            <a:off x="228600" y="2362200"/>
            <a:ext cx="2478747" cy="34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154"/>
            <a:r>
              <a:rPr lang="en-US" altLang="ja-JP" sz="1600" dirty="0">
                <a:solidFill>
                  <a:srgbClr val="3366FF"/>
                </a:solidFill>
              </a:rPr>
              <a:t>DESY, FNAL, </a:t>
            </a:r>
            <a:r>
              <a:rPr lang="en-US" altLang="ja-JP" sz="1600" dirty="0">
                <a:solidFill>
                  <a:srgbClr val="000090"/>
                </a:solidFill>
              </a:rPr>
              <a:t>Jan., 2010</a:t>
            </a:r>
            <a:endParaRPr lang="ja-JP" altLang="en-US" sz="1600" dirty="0">
              <a:solidFill>
                <a:srgbClr val="000090"/>
              </a:solidFill>
              <a:cs typeface="ＭＳ Ｐゴシック" charset="0"/>
            </a:endParaRPr>
          </a:p>
        </p:txBody>
      </p:sp>
      <p:sp>
        <p:nvSpPr>
          <p:cNvPr id="59404" name="テキスト ボックス 15"/>
          <p:cNvSpPr txBox="1">
            <a:spLocks noChangeArrowheads="1"/>
          </p:cNvSpPr>
          <p:nvPr/>
        </p:nvSpPr>
        <p:spPr bwMode="auto">
          <a:xfrm>
            <a:off x="76200" y="4887914"/>
            <a:ext cx="713281" cy="1351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154"/>
            <a:r>
              <a:rPr lang="en-US" altLang="ja-JP" sz="1600" dirty="0">
                <a:solidFill>
                  <a:srgbClr val="3366FF"/>
                </a:solidFill>
              </a:rPr>
              <a:t>INFN</a:t>
            </a:r>
          </a:p>
          <a:p>
            <a:pPr defTabSz="457154"/>
            <a:r>
              <a:rPr lang="en-US" altLang="ja-JP" sz="1600" dirty="0">
                <a:solidFill>
                  <a:srgbClr val="3366FF"/>
                </a:solidFill>
              </a:rPr>
              <a:t>and </a:t>
            </a:r>
          </a:p>
          <a:p>
            <a:pPr defTabSz="457154"/>
            <a:r>
              <a:rPr lang="en-US" altLang="ja-JP" sz="1600" dirty="0">
                <a:solidFill>
                  <a:srgbClr val="3366FF"/>
                </a:solidFill>
              </a:rPr>
              <a:t>FNAL</a:t>
            </a:r>
          </a:p>
          <a:p>
            <a:pPr defTabSz="457154"/>
            <a:r>
              <a:rPr lang="en-US" altLang="ja-JP" sz="1600" dirty="0">
                <a:solidFill>
                  <a:srgbClr val="000090"/>
                </a:solidFill>
              </a:rPr>
              <a:t>Feb. </a:t>
            </a:r>
          </a:p>
          <a:p>
            <a:pPr defTabSz="457154"/>
            <a:r>
              <a:rPr lang="en-US" altLang="ja-JP" sz="1600" dirty="0">
                <a:solidFill>
                  <a:srgbClr val="000090"/>
                </a:solidFill>
              </a:rPr>
              <a:t>2010</a:t>
            </a:r>
            <a:endParaRPr lang="ja-JP" altLang="en-US" sz="1800" dirty="0">
              <a:solidFill>
                <a:srgbClr val="000090"/>
              </a:solidFill>
              <a:cs typeface="ＭＳ Ｐゴシック" charset="0"/>
            </a:endParaRPr>
          </a:p>
        </p:txBody>
      </p:sp>
      <p:sp>
        <p:nvSpPr>
          <p:cNvPr id="59405" name="テキスト ボックス 16"/>
          <p:cNvSpPr txBox="1">
            <a:spLocks noChangeArrowheads="1"/>
          </p:cNvSpPr>
          <p:nvPr/>
        </p:nvSpPr>
        <p:spPr bwMode="auto">
          <a:xfrm>
            <a:off x="6248400" y="4114800"/>
            <a:ext cx="2517069" cy="34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154"/>
            <a:r>
              <a:rPr lang="en-US" altLang="ja-JP" sz="1600" dirty="0">
                <a:solidFill>
                  <a:srgbClr val="3366FF"/>
                </a:solidFill>
              </a:rPr>
              <a:t>FNAL &amp; INFN, </a:t>
            </a:r>
            <a:r>
              <a:rPr lang="en-US" altLang="ja-JP" sz="1600" dirty="0">
                <a:solidFill>
                  <a:srgbClr val="000090"/>
                </a:solidFill>
              </a:rPr>
              <a:t>July, 2010</a:t>
            </a:r>
            <a:endParaRPr lang="ja-JP" altLang="en-US" sz="1600" dirty="0">
              <a:solidFill>
                <a:srgbClr val="000090"/>
              </a:solidFill>
              <a:cs typeface="ＭＳ Ｐゴシック" charset="0"/>
            </a:endParaRPr>
          </a:p>
        </p:txBody>
      </p:sp>
      <p:sp>
        <p:nvSpPr>
          <p:cNvPr id="59406" name="テキスト ボックス 17"/>
          <p:cNvSpPr txBox="1">
            <a:spLocks noChangeArrowheads="1"/>
          </p:cNvSpPr>
          <p:nvPr/>
        </p:nvSpPr>
        <p:spPr bwMode="auto">
          <a:xfrm>
            <a:off x="3657601" y="6030914"/>
            <a:ext cx="1809961" cy="34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154"/>
            <a:r>
              <a:rPr lang="en-US" altLang="ja-JP" sz="1600" dirty="0">
                <a:solidFill>
                  <a:srgbClr val="3366FF"/>
                </a:solidFill>
              </a:rPr>
              <a:t>DESY, </a:t>
            </a:r>
            <a:r>
              <a:rPr lang="en-US" altLang="ja-JP" sz="1600" dirty="0">
                <a:solidFill>
                  <a:srgbClr val="000090"/>
                </a:solidFill>
              </a:rPr>
              <a:t>May, 2010</a:t>
            </a:r>
            <a:endParaRPr lang="ja-JP" altLang="en-US" sz="1600" dirty="0">
              <a:solidFill>
                <a:srgbClr val="000090"/>
              </a:solidFill>
              <a:cs typeface="ＭＳ Ｐゴシック" charset="0"/>
            </a:endParaRPr>
          </a:p>
        </p:txBody>
      </p:sp>
      <p:sp>
        <p:nvSpPr>
          <p:cNvPr id="59407" name="テキスト ボックス 18"/>
          <p:cNvSpPr txBox="1">
            <a:spLocks noChangeArrowheads="1"/>
          </p:cNvSpPr>
          <p:nvPr/>
        </p:nvSpPr>
        <p:spPr bwMode="auto">
          <a:xfrm>
            <a:off x="1295401" y="6019800"/>
            <a:ext cx="1351124" cy="34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154"/>
            <a:r>
              <a:rPr lang="en-US" altLang="ja-JP" sz="1600" dirty="0">
                <a:solidFill>
                  <a:srgbClr val="000090"/>
                </a:solidFill>
              </a:rPr>
              <a:t>March, 2010</a:t>
            </a:r>
            <a:endParaRPr lang="ja-JP" altLang="en-US" sz="1600" dirty="0">
              <a:solidFill>
                <a:srgbClr val="000090"/>
              </a:solidFill>
              <a:cs typeface="ＭＳ Ｐゴシック" charset="0"/>
            </a:endParaRPr>
          </a:p>
        </p:txBody>
      </p:sp>
      <p:sp>
        <p:nvSpPr>
          <p:cNvPr id="59408" name="テキスト ボックス 19"/>
          <p:cNvSpPr txBox="1">
            <a:spLocks noChangeArrowheads="1"/>
          </p:cNvSpPr>
          <p:nvPr/>
        </p:nvSpPr>
        <p:spPr bwMode="auto">
          <a:xfrm>
            <a:off x="6858002" y="6030914"/>
            <a:ext cx="1403995" cy="34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154"/>
            <a:r>
              <a:rPr lang="en-US" altLang="ja-JP" sz="1600" dirty="0">
                <a:solidFill>
                  <a:srgbClr val="3366FF"/>
                </a:solidFill>
              </a:rPr>
              <a:t>June, </a:t>
            </a:r>
            <a:r>
              <a:rPr lang="en-US" altLang="ja-JP" sz="1600" dirty="0">
                <a:solidFill>
                  <a:srgbClr val="000090"/>
                </a:solidFill>
              </a:rPr>
              <a:t>2010 ~ </a:t>
            </a:r>
            <a:endParaRPr lang="ja-JP" altLang="en-US" sz="1600" dirty="0">
              <a:solidFill>
                <a:srgbClr val="000090"/>
              </a:solidFill>
              <a:cs typeface="ＭＳ Ｐゴシック" charset="0"/>
            </a:endParaRPr>
          </a:p>
        </p:txBody>
      </p:sp>
      <p:sp>
        <p:nvSpPr>
          <p:cNvPr id="59409" name="テキスト ボックス 20"/>
          <p:cNvSpPr txBox="1">
            <a:spLocks noChangeArrowheads="1"/>
          </p:cNvSpPr>
          <p:nvPr/>
        </p:nvSpPr>
        <p:spPr bwMode="auto">
          <a:xfrm>
            <a:off x="6324600" y="2316237"/>
            <a:ext cx="1860783" cy="34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lvl1pPr>
              <a:defRPr kumimoji="1" sz="3600">
                <a:solidFill>
                  <a:schemeClr val="tx1"/>
                </a:solidFill>
                <a:latin typeface="Arial" charset="0"/>
                <a:ea typeface="ＭＳ Ｐゴシック" charset="0"/>
                <a:cs typeface="Arial Unicode MS" charset="0"/>
              </a:defRPr>
            </a:lvl1pPr>
            <a:lvl2pPr marL="37931725" indent="-37474525">
              <a:defRPr kumimoji="1" sz="3600">
                <a:solidFill>
                  <a:schemeClr val="tx1"/>
                </a:solidFill>
                <a:latin typeface="Arial" charset="0"/>
                <a:ea typeface="Arial Unicode MS" charset="0"/>
                <a:cs typeface="Arial Unicode MS" charset="0"/>
              </a:defRPr>
            </a:lvl2pPr>
            <a:lvl3pPr>
              <a:defRPr kumimoji="1" sz="3600">
                <a:solidFill>
                  <a:schemeClr val="tx1"/>
                </a:solidFill>
                <a:latin typeface="Arial" charset="0"/>
                <a:ea typeface="Arial Unicode MS" charset="0"/>
                <a:cs typeface="Arial Unicode MS" charset="0"/>
              </a:defRPr>
            </a:lvl3pPr>
            <a:lvl4pPr>
              <a:defRPr kumimoji="1" sz="3600">
                <a:solidFill>
                  <a:schemeClr val="tx1"/>
                </a:solidFill>
                <a:latin typeface="Arial" charset="0"/>
                <a:ea typeface="Arial Unicode MS" charset="0"/>
                <a:cs typeface="Arial Unicode MS" charset="0"/>
              </a:defRPr>
            </a:lvl4pPr>
            <a:lvl5pPr>
              <a:defRPr kumimoji="1" sz="3600">
                <a:solidFill>
                  <a:schemeClr val="tx1"/>
                </a:solidFill>
                <a:latin typeface="Arial" charset="0"/>
                <a:ea typeface="Arial Unicode MS" charset="0"/>
                <a:cs typeface="Arial Unicode MS" charset="0"/>
              </a:defRPr>
            </a:lvl5pPr>
            <a:lvl6pPr marL="457200" fontAlgn="base">
              <a:spcBef>
                <a:spcPct val="0"/>
              </a:spcBef>
              <a:spcAft>
                <a:spcPct val="0"/>
              </a:spcAft>
              <a:defRPr kumimoji="1" sz="3600">
                <a:solidFill>
                  <a:schemeClr val="tx1"/>
                </a:solidFill>
                <a:latin typeface="Arial" charset="0"/>
                <a:ea typeface="Arial Unicode MS" charset="0"/>
                <a:cs typeface="Arial Unicode MS" charset="0"/>
              </a:defRPr>
            </a:lvl6pPr>
            <a:lvl7pPr marL="914400" fontAlgn="base">
              <a:spcBef>
                <a:spcPct val="0"/>
              </a:spcBef>
              <a:spcAft>
                <a:spcPct val="0"/>
              </a:spcAft>
              <a:defRPr kumimoji="1" sz="3600">
                <a:solidFill>
                  <a:schemeClr val="tx1"/>
                </a:solidFill>
                <a:latin typeface="Arial" charset="0"/>
                <a:ea typeface="Arial Unicode MS" charset="0"/>
                <a:cs typeface="Arial Unicode MS" charset="0"/>
              </a:defRPr>
            </a:lvl7pPr>
            <a:lvl8pPr marL="1371600" fontAlgn="base">
              <a:spcBef>
                <a:spcPct val="0"/>
              </a:spcBef>
              <a:spcAft>
                <a:spcPct val="0"/>
              </a:spcAft>
              <a:defRPr kumimoji="1" sz="3600">
                <a:solidFill>
                  <a:schemeClr val="tx1"/>
                </a:solidFill>
                <a:latin typeface="Arial" charset="0"/>
                <a:ea typeface="Arial Unicode MS" charset="0"/>
                <a:cs typeface="Arial Unicode MS" charset="0"/>
              </a:defRPr>
            </a:lvl8pPr>
            <a:lvl9pPr marL="1828800" fontAlgn="base">
              <a:spcBef>
                <a:spcPct val="0"/>
              </a:spcBef>
              <a:spcAft>
                <a:spcPct val="0"/>
              </a:spcAft>
              <a:defRPr kumimoji="1" sz="3600">
                <a:solidFill>
                  <a:schemeClr val="tx1"/>
                </a:solidFill>
                <a:latin typeface="Arial" charset="0"/>
                <a:ea typeface="Arial Unicode MS" charset="0"/>
                <a:cs typeface="Arial Unicode MS" charset="0"/>
              </a:defRPr>
            </a:lvl9pPr>
          </a:lstStyle>
          <a:p>
            <a:pPr defTabSz="457154"/>
            <a:r>
              <a:rPr lang="en-US" altLang="ja-JP" sz="1600" dirty="0">
                <a:solidFill>
                  <a:srgbClr val="3366FF"/>
                </a:solidFill>
              </a:rPr>
              <a:t>DESY, </a:t>
            </a:r>
            <a:r>
              <a:rPr lang="en-US" altLang="ja-JP" sz="1600" dirty="0">
                <a:solidFill>
                  <a:srgbClr val="000090"/>
                </a:solidFill>
              </a:rPr>
              <a:t>Sept. 2010</a:t>
            </a:r>
            <a:endParaRPr lang="ja-JP" altLang="en-US" sz="1600" dirty="0">
              <a:solidFill>
                <a:srgbClr val="000090"/>
              </a:solidFill>
              <a:cs typeface="ＭＳ Ｐゴシック" charset="0"/>
            </a:endParaRPr>
          </a:p>
        </p:txBody>
      </p:sp>
      <p:pic>
        <p:nvPicPr>
          <p:cNvPr id="59410" name="Picture 2"/>
          <p:cNvPicPr>
            <a:picLocks noChangeAspect="1" noChangeArrowheads="1"/>
          </p:cNvPicPr>
          <p:nvPr/>
        </p:nvPicPr>
        <p:blipFill>
          <a:blip r:embed="rId8" cstate="email">
            <a:lum bright="24000"/>
            <a:extLst>
              <a:ext uri="{28A0092B-C50C-407E-A947-70E740481C1C}">
                <a14:useLocalDpi xmlns:a14="http://schemas.microsoft.com/office/drawing/2010/main"/>
              </a:ext>
            </a:extLst>
          </a:blip>
          <a:srcRect/>
          <a:stretch>
            <a:fillRect/>
          </a:stretch>
        </p:blipFill>
        <p:spPr bwMode="auto">
          <a:xfrm>
            <a:off x="6019801" y="959754"/>
            <a:ext cx="2417763"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00">
                <a:solidFill>
                  <a:srgbClr val="000000"/>
                </a:solidFill>
                <a:round/>
                <a:headEnd/>
                <a:tailEnd/>
              </a14:hiddenLine>
            </a:ext>
          </a:extLst>
        </p:spPr>
      </p:pic>
      <p:pic>
        <p:nvPicPr>
          <p:cNvPr id="59411" name="Picture 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867400" y="4495800"/>
            <a:ext cx="239553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9412" name="図 22" descr="20100706Di-0319.jpg"/>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477000" y="2616200"/>
            <a:ext cx="2362200"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フッター プレースホルダー 1"/>
          <p:cNvSpPr>
            <a:spLocks noGrp="1"/>
          </p:cNvSpPr>
          <p:nvPr>
            <p:ph type="ftr" sz="quarter" idx="11"/>
          </p:nvPr>
        </p:nvSpPr>
        <p:spPr/>
        <p:txBody>
          <a:bodyPr/>
          <a:lstStyle/>
          <a:p>
            <a:pPr>
              <a:defRPr/>
            </a:pPr>
            <a:r>
              <a:rPr lang="en-US" smtClean="0">
                <a:latin typeface="Calibri"/>
              </a:rPr>
              <a:t>ILC TDR Overview</a:t>
            </a:r>
            <a:endParaRPr lang="en-US">
              <a:latin typeface="Calibri"/>
            </a:endParaRPr>
          </a:p>
        </p:txBody>
      </p:sp>
      <p:sp>
        <p:nvSpPr>
          <p:cNvPr id="3" name="テキスト ボックス 2"/>
          <p:cNvSpPr txBox="1"/>
          <p:nvPr/>
        </p:nvSpPr>
        <p:spPr>
          <a:xfrm>
            <a:off x="1372267" y="4035504"/>
            <a:ext cx="4946486" cy="646331"/>
          </a:xfrm>
          <a:prstGeom prst="rect">
            <a:avLst/>
          </a:prstGeom>
          <a:solidFill>
            <a:srgbClr val="FFFF00"/>
          </a:solidFill>
          <a:ln>
            <a:solidFill>
              <a:srgbClr val="008000"/>
            </a:solidFill>
          </a:ln>
        </p:spPr>
        <p:txBody>
          <a:bodyPr wrap="none" rtlCol="0">
            <a:spAutoFit/>
          </a:bodyPr>
          <a:lstStyle/>
          <a:p>
            <a:pPr algn="ctr"/>
            <a:r>
              <a:rPr kumimoji="1" lang="ja-JP" altLang="en-US" dirty="0" smtClean="0">
                <a:latin typeface="ＭＳ Ｐゴシック"/>
                <a:ea typeface="ＭＳ Ｐゴシック"/>
                <a:cs typeface="ＭＳ Ｐゴシック"/>
              </a:rPr>
              <a:t>夫々の設計による空洞を持ち寄り、お互いに評価</a:t>
            </a:r>
            <a:endParaRPr kumimoji="1" lang="en-US" altLang="ja-JP" dirty="0" smtClean="0">
              <a:latin typeface="ＭＳ Ｐゴシック"/>
              <a:ea typeface="ＭＳ Ｐゴシック"/>
              <a:cs typeface="ＭＳ Ｐゴシック"/>
            </a:endParaRPr>
          </a:p>
          <a:p>
            <a:pPr algn="ctr"/>
            <a:r>
              <a:rPr lang="ja-JP" altLang="en-US" dirty="0" smtClean="0">
                <a:latin typeface="ＭＳ Ｐゴシック"/>
                <a:ea typeface="ＭＳ Ｐゴシック"/>
                <a:cs typeface="ＭＳ Ｐゴシック"/>
              </a:rPr>
              <a:t>協調した運転に成功</a:t>
            </a:r>
            <a:endParaRPr kumimoji="1" lang="ja-JP" altLang="en-US" dirty="0">
              <a:latin typeface="ＭＳ Ｐゴシック"/>
              <a:ea typeface="ＭＳ Ｐゴシック"/>
              <a:cs typeface="ＭＳ Ｐゴシック"/>
            </a:endParaRPr>
          </a:p>
        </p:txBody>
      </p:sp>
    </p:spTree>
    <p:extLst>
      <p:ext uri="{BB962C8B-B14F-4D97-AF65-F5344CB8AC3E}">
        <p14:creationId xmlns:p14="http://schemas.microsoft.com/office/powerpoint/2010/main" val="914843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STFQB_fullC2_111026_reduced_low.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9522" y="813814"/>
            <a:ext cx="7550831" cy="3911330"/>
          </a:xfrm>
          <a:prstGeom prst="rect">
            <a:avLst/>
          </a:prstGeom>
        </p:spPr>
      </p:pic>
      <p:sp>
        <p:nvSpPr>
          <p:cNvPr id="16" name="TextBox 2"/>
          <p:cNvSpPr txBox="1"/>
          <p:nvPr/>
        </p:nvSpPr>
        <p:spPr>
          <a:xfrm>
            <a:off x="283674" y="901013"/>
            <a:ext cx="3960440" cy="646331"/>
          </a:xfrm>
          <a:prstGeom prst="rect">
            <a:avLst/>
          </a:prstGeom>
          <a:solidFill>
            <a:srgbClr val="CCFFCC"/>
          </a:solidFill>
        </p:spPr>
        <p:txBody>
          <a:bodyPr wrap="square" lIns="91431" tIns="45715" rIns="91431" bIns="45715" rtlCol="0">
            <a:spAutoFit/>
          </a:bodyPr>
          <a:lstStyle/>
          <a:p>
            <a:pPr defTabSz="457154"/>
            <a:r>
              <a:rPr lang="en-US" altLang="ja-JP" dirty="0">
                <a:solidFill>
                  <a:prstClr val="black"/>
                </a:solidFill>
                <a:latin typeface="Helvetica"/>
                <a:ea typeface="ＭＳ Ｐゴシック"/>
                <a:cs typeface="Helvetica"/>
              </a:rPr>
              <a:t>Quantum-Beam Accelerator</a:t>
            </a:r>
          </a:p>
          <a:p>
            <a:pPr defTabSz="457154"/>
            <a:r>
              <a:rPr lang="en-US" altLang="ja-JP" dirty="0">
                <a:solidFill>
                  <a:prstClr val="black"/>
                </a:solidFill>
                <a:latin typeface="Helvetica"/>
                <a:ea typeface="ＭＳ Ｐゴシック"/>
                <a:cs typeface="Helvetica"/>
              </a:rPr>
              <a:t>Starting as starting of KEK-STF-2</a:t>
            </a:r>
            <a:endParaRPr lang="ja-JP" altLang="en-US" dirty="0">
              <a:solidFill>
                <a:prstClr val="black"/>
              </a:solidFill>
              <a:latin typeface="Helvetica"/>
              <a:ea typeface="ＭＳ Ｐゴシック"/>
              <a:cs typeface="Helvetica"/>
            </a:endParaRPr>
          </a:p>
        </p:txBody>
      </p:sp>
      <p:sp>
        <p:nvSpPr>
          <p:cNvPr id="20" name="Rectangle 20"/>
          <p:cNvSpPr>
            <a:spLocks noChangeArrowheads="1"/>
          </p:cNvSpPr>
          <p:nvPr/>
        </p:nvSpPr>
        <p:spPr bwMode="auto">
          <a:xfrm>
            <a:off x="152400" y="762000"/>
            <a:ext cx="8839200" cy="5943600"/>
          </a:xfrm>
          <a:prstGeom prst="rect">
            <a:avLst/>
          </a:prstGeom>
          <a:noFill/>
          <a:ln w="28575">
            <a:solidFill>
              <a:schemeClr val="bg2">
                <a:lumMod val="50000"/>
              </a:schemeClr>
            </a:solidFill>
            <a:miter lim="800000"/>
            <a:headEnd/>
            <a:tailEnd/>
          </a:ln>
        </p:spPr>
        <p:txBody>
          <a:bodyPr wrap="none" lIns="91431" tIns="45715" rIns="91431" bIns="45715" anchor="ctr">
            <a:prstTxWarp prst="textNoShape">
              <a:avLst/>
            </a:prstTxWarp>
          </a:bodyPr>
          <a:lstStyle/>
          <a:p>
            <a:pPr defTabSz="457154">
              <a:defRPr/>
            </a:pPr>
            <a:endParaRPr lang="ja-JP" altLang="en-US">
              <a:solidFill>
                <a:prstClr val="black"/>
              </a:solidFill>
              <a:latin typeface="Calibri"/>
              <a:ea typeface="ＭＳ Ｐゴシック"/>
            </a:endParaRPr>
          </a:p>
        </p:txBody>
      </p:sp>
      <p:sp>
        <p:nvSpPr>
          <p:cNvPr id="21" name="TextBox 3"/>
          <p:cNvSpPr txBox="1"/>
          <p:nvPr/>
        </p:nvSpPr>
        <p:spPr>
          <a:xfrm>
            <a:off x="1185542" y="76571"/>
            <a:ext cx="6197361" cy="830987"/>
          </a:xfrm>
          <a:prstGeom prst="rect">
            <a:avLst/>
          </a:prstGeom>
          <a:solidFill>
            <a:schemeClr val="bg1"/>
          </a:solidFill>
        </p:spPr>
        <p:txBody>
          <a:bodyPr wrap="none" lIns="91431" tIns="45715" rIns="91431" bIns="45715" rtlCol="0">
            <a:spAutoFit/>
          </a:bodyPr>
          <a:lstStyle/>
          <a:p>
            <a:pPr algn="ctr" defTabSz="457154"/>
            <a:r>
              <a:rPr lang="en-US" altLang="ja-JP" sz="2800" b="1" dirty="0">
                <a:solidFill>
                  <a:prstClr val="black"/>
                </a:solidFill>
                <a:latin typeface="Helvetica"/>
                <a:ea typeface="Osaka"/>
                <a:cs typeface="Helvetica"/>
              </a:rPr>
              <a:t> ILC beam </a:t>
            </a:r>
            <a:r>
              <a:rPr lang="en-US" altLang="ja-JP" sz="2800" b="1" dirty="0" smtClean="0">
                <a:solidFill>
                  <a:prstClr val="black"/>
                </a:solidFill>
                <a:latin typeface="Helvetica"/>
                <a:ea typeface="Osaka"/>
                <a:cs typeface="Helvetica"/>
              </a:rPr>
              <a:t>Acceleration at KEK STF</a:t>
            </a:r>
          </a:p>
          <a:p>
            <a:pPr algn="ctr" defTabSz="457154"/>
            <a:r>
              <a:rPr lang="en-US" altLang="ja-JP" sz="2000" b="1" dirty="0" smtClean="0">
                <a:solidFill>
                  <a:srgbClr val="3366FF"/>
                </a:solidFill>
                <a:latin typeface="Helvetica"/>
                <a:ea typeface="Osaka"/>
                <a:cs typeface="Helvetica"/>
              </a:rPr>
              <a:t>KEK-STF </a:t>
            </a:r>
            <a:r>
              <a:rPr lang="ja-JP" altLang="en-US" sz="2000" b="1" dirty="0" smtClean="0">
                <a:solidFill>
                  <a:srgbClr val="3366FF"/>
                </a:solidFill>
                <a:latin typeface="Helvetica"/>
                <a:ea typeface="Osaka"/>
                <a:cs typeface="Helvetica"/>
              </a:rPr>
              <a:t>でのビーム加速実証試験</a:t>
            </a:r>
            <a:endParaRPr lang="ja-JP" altLang="en-US" sz="2000" b="1" dirty="0">
              <a:solidFill>
                <a:srgbClr val="3366FF"/>
              </a:solidFill>
              <a:latin typeface="Helvetica"/>
              <a:ea typeface="Osaka"/>
              <a:cs typeface="Helvetica"/>
            </a:endParaRPr>
          </a:p>
        </p:txBody>
      </p:sp>
      <p:pic>
        <p:nvPicPr>
          <p:cNvPr id="22" name="図 21" descr="STF-QB-accelerator-0131201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47248" y="3083251"/>
            <a:ext cx="4538464" cy="3403848"/>
          </a:xfrm>
          <a:prstGeom prst="rect">
            <a:avLst/>
          </a:prstGeom>
          <a:ln w="28575" cmpd="sng">
            <a:solidFill>
              <a:schemeClr val="tx1"/>
            </a:solidFill>
          </a:ln>
        </p:spPr>
      </p:pic>
      <p:sp>
        <p:nvSpPr>
          <p:cNvPr id="3" name="テキスト ボックス 2"/>
          <p:cNvSpPr txBox="1"/>
          <p:nvPr/>
        </p:nvSpPr>
        <p:spPr>
          <a:xfrm>
            <a:off x="251521" y="1772817"/>
            <a:ext cx="3254993" cy="830997"/>
          </a:xfrm>
          <a:prstGeom prst="rect">
            <a:avLst/>
          </a:prstGeom>
          <a:noFill/>
        </p:spPr>
        <p:txBody>
          <a:bodyPr wrap="none" lIns="91431" tIns="45715" rIns="91431" bIns="45715" rtlCol="0">
            <a:spAutoFit/>
          </a:bodyPr>
          <a:lstStyle/>
          <a:p>
            <a:pPr defTabSz="457154"/>
            <a:r>
              <a:rPr lang="en-US" altLang="ja-JP" sz="1200" dirty="0">
                <a:solidFill>
                  <a:prstClr val="black"/>
                </a:solidFill>
                <a:latin typeface="Helvetica"/>
                <a:ea typeface="Osaka"/>
                <a:cs typeface="Helvetica"/>
              </a:rPr>
              <a:t>High-flux X-ray by Inverse-Comton scattering</a:t>
            </a:r>
          </a:p>
          <a:p>
            <a:pPr defTabSz="457154"/>
            <a:r>
              <a:rPr lang="en-US" altLang="ja-JP" sz="1200" dirty="0">
                <a:solidFill>
                  <a:prstClr val="black"/>
                </a:solidFill>
                <a:latin typeface="Helvetica"/>
                <a:ea typeface="Osaka"/>
                <a:cs typeface="Helvetica"/>
              </a:rPr>
              <a:t>10mA electron beam </a:t>
            </a:r>
            <a:r>
              <a:rPr lang="ja-JP" altLang="en-US" sz="1200" dirty="0">
                <a:solidFill>
                  <a:prstClr val="black"/>
                </a:solidFill>
                <a:latin typeface="Helvetica"/>
                <a:ea typeface="Osaka"/>
                <a:cs typeface="Helvetica"/>
              </a:rPr>
              <a:t>（</a:t>
            </a:r>
            <a:r>
              <a:rPr lang="en-US" altLang="ja-JP" sz="1200" dirty="0">
                <a:solidFill>
                  <a:prstClr val="black"/>
                </a:solidFill>
                <a:latin typeface="Helvetica"/>
                <a:ea typeface="Osaka"/>
                <a:cs typeface="Helvetica"/>
              </a:rPr>
              <a:t>40MeV, </a:t>
            </a:r>
            <a:r>
              <a:rPr lang="ja-JP" altLang="en-US" sz="1200" dirty="0">
                <a:solidFill>
                  <a:prstClr val="black"/>
                </a:solidFill>
                <a:latin typeface="Helvetica"/>
                <a:ea typeface="Osaka"/>
                <a:cs typeface="Helvetica"/>
              </a:rPr>
              <a:t>１ｍｓ</a:t>
            </a:r>
            <a:r>
              <a:rPr lang="en-US" altLang="ja-JP" sz="1200" dirty="0">
                <a:solidFill>
                  <a:prstClr val="black"/>
                </a:solidFill>
                <a:latin typeface="Helvetica"/>
                <a:ea typeface="Osaka"/>
                <a:cs typeface="Helvetica"/>
              </a:rPr>
              <a:t>, </a:t>
            </a:r>
            <a:r>
              <a:rPr lang="ja-JP" altLang="en-US" sz="1200" dirty="0">
                <a:solidFill>
                  <a:prstClr val="black"/>
                </a:solidFill>
                <a:latin typeface="Helvetica"/>
                <a:ea typeface="Osaka"/>
                <a:cs typeface="Helvetica"/>
              </a:rPr>
              <a:t>５Ｈｚ）</a:t>
            </a:r>
            <a:endParaRPr lang="en-US" altLang="ja-JP" sz="1200" dirty="0">
              <a:solidFill>
                <a:prstClr val="black"/>
              </a:solidFill>
              <a:latin typeface="Helvetica"/>
              <a:ea typeface="Osaka"/>
              <a:cs typeface="Helvetica"/>
            </a:endParaRPr>
          </a:p>
          <a:p>
            <a:pPr defTabSz="457154"/>
            <a:r>
              <a:rPr lang="en-US" altLang="ja-JP" sz="1200" dirty="0">
                <a:solidFill>
                  <a:prstClr val="black"/>
                </a:solidFill>
                <a:latin typeface="Helvetica"/>
                <a:ea typeface="Osaka"/>
                <a:cs typeface="Helvetica"/>
              </a:rPr>
              <a:t>4-mirror laser resonator cavity</a:t>
            </a:r>
          </a:p>
          <a:p>
            <a:pPr defTabSz="457154"/>
            <a:r>
              <a:rPr lang="en-US" altLang="ja-JP" sz="1200" dirty="0">
                <a:solidFill>
                  <a:prstClr val="black"/>
                </a:solidFill>
                <a:latin typeface="Helvetica"/>
                <a:ea typeface="Osaka"/>
                <a:cs typeface="Helvetica"/>
              </a:rPr>
              <a:t>head-on collision with beam</a:t>
            </a:r>
            <a:endParaRPr lang="ja-JP" altLang="en-US" sz="1200" dirty="0">
              <a:solidFill>
                <a:prstClr val="black"/>
              </a:solidFill>
              <a:latin typeface="Helvetica"/>
              <a:ea typeface="Osaka"/>
              <a:cs typeface="Helvetica"/>
            </a:endParaRPr>
          </a:p>
        </p:txBody>
      </p:sp>
      <p:sp>
        <p:nvSpPr>
          <p:cNvPr id="11" name="テキスト ボックス 10"/>
          <p:cNvSpPr txBox="1"/>
          <p:nvPr/>
        </p:nvSpPr>
        <p:spPr>
          <a:xfrm>
            <a:off x="5868145" y="2276873"/>
            <a:ext cx="2861405" cy="276999"/>
          </a:xfrm>
          <a:prstGeom prst="rect">
            <a:avLst/>
          </a:prstGeom>
          <a:noFill/>
        </p:spPr>
        <p:txBody>
          <a:bodyPr wrap="none" lIns="91431" tIns="45715" rIns="91431" bIns="45715" rtlCol="0">
            <a:spAutoFit/>
          </a:bodyPr>
          <a:lstStyle/>
          <a:p>
            <a:pPr defTabSz="457154"/>
            <a:r>
              <a:rPr lang="en-US" altLang="ja-JP" sz="1200" b="1" dirty="0">
                <a:solidFill>
                  <a:prstClr val="black"/>
                </a:solidFill>
                <a:latin typeface="Calibri"/>
                <a:ea typeface="ＭＳ Ｐゴシック"/>
              </a:rPr>
              <a:t>Capture cryomodule ( 2 SC cavities )</a:t>
            </a:r>
            <a:endParaRPr lang="ja-JP" altLang="en-US" sz="1200" b="1" dirty="0">
              <a:solidFill>
                <a:prstClr val="black"/>
              </a:solidFill>
              <a:latin typeface="Calibri"/>
              <a:ea typeface="ＭＳ Ｐゴシック"/>
            </a:endParaRPr>
          </a:p>
        </p:txBody>
      </p:sp>
      <p:sp>
        <p:nvSpPr>
          <p:cNvPr id="13" name="テキスト ボックス 12"/>
          <p:cNvSpPr txBox="1"/>
          <p:nvPr/>
        </p:nvSpPr>
        <p:spPr>
          <a:xfrm>
            <a:off x="2195736" y="4149080"/>
            <a:ext cx="1818226" cy="461665"/>
          </a:xfrm>
          <a:prstGeom prst="rect">
            <a:avLst/>
          </a:prstGeom>
          <a:noFill/>
        </p:spPr>
        <p:txBody>
          <a:bodyPr wrap="none" lIns="91431" tIns="45715" rIns="91431" bIns="45715" rtlCol="0">
            <a:spAutoFit/>
          </a:bodyPr>
          <a:lstStyle/>
          <a:p>
            <a:pPr defTabSz="457154"/>
            <a:r>
              <a:rPr lang="en-US" altLang="ja-JP" sz="1200" b="1" dirty="0">
                <a:solidFill>
                  <a:prstClr val="black"/>
                </a:solidFill>
                <a:latin typeface="Calibri"/>
                <a:ea typeface="ＭＳ Ｐゴシック"/>
              </a:rPr>
              <a:t>collision point</a:t>
            </a:r>
          </a:p>
          <a:p>
            <a:pPr defTabSz="457154"/>
            <a:r>
              <a:rPr lang="en-US" altLang="ja-JP" sz="1200" b="1" dirty="0">
                <a:solidFill>
                  <a:prstClr val="black"/>
                </a:solidFill>
                <a:latin typeface="Calibri"/>
                <a:ea typeface="ＭＳ Ｐゴシック"/>
              </a:rPr>
              <a:t>(Laser, electron beam)</a:t>
            </a:r>
            <a:endParaRPr lang="ja-JP" altLang="en-US" sz="1200" b="1" dirty="0">
              <a:solidFill>
                <a:prstClr val="black"/>
              </a:solidFill>
              <a:latin typeface="Calibri"/>
              <a:ea typeface="ＭＳ Ｐゴシック"/>
            </a:endParaRPr>
          </a:p>
        </p:txBody>
      </p:sp>
      <p:sp>
        <p:nvSpPr>
          <p:cNvPr id="14" name="テキスト ボックス 13"/>
          <p:cNvSpPr txBox="1"/>
          <p:nvPr/>
        </p:nvSpPr>
        <p:spPr>
          <a:xfrm>
            <a:off x="7164288" y="1780525"/>
            <a:ext cx="1735947" cy="276999"/>
          </a:xfrm>
          <a:prstGeom prst="rect">
            <a:avLst/>
          </a:prstGeom>
          <a:noFill/>
        </p:spPr>
        <p:txBody>
          <a:bodyPr wrap="none" lIns="91431" tIns="45715" rIns="91431" bIns="45715" rtlCol="0">
            <a:spAutoFit/>
          </a:bodyPr>
          <a:lstStyle/>
          <a:p>
            <a:pPr defTabSz="457154"/>
            <a:r>
              <a:rPr lang="en-US" altLang="ja-JP" sz="1200" b="1" dirty="0">
                <a:solidFill>
                  <a:prstClr val="black"/>
                </a:solidFill>
                <a:latin typeface="Calibri"/>
                <a:ea typeface="ＭＳ Ｐゴシック"/>
              </a:rPr>
              <a:t>photocathode </a:t>
            </a:r>
            <a:r>
              <a:rPr lang="en-US" altLang="ja-JP" sz="1200" b="1" dirty="0" err="1">
                <a:solidFill>
                  <a:prstClr val="black"/>
                </a:solidFill>
                <a:latin typeface="Calibri"/>
                <a:ea typeface="ＭＳ Ｐゴシック"/>
              </a:rPr>
              <a:t>RFgun</a:t>
            </a:r>
            <a:endParaRPr lang="ja-JP" altLang="en-US" sz="1200" b="1" dirty="0">
              <a:solidFill>
                <a:prstClr val="black"/>
              </a:solidFill>
              <a:latin typeface="Calibri"/>
              <a:ea typeface="ＭＳ Ｐゴシック"/>
            </a:endParaRPr>
          </a:p>
        </p:txBody>
      </p:sp>
      <p:pic>
        <p:nvPicPr>
          <p:cNvPr id="17" name="図 16" descr="beam-profile-at-collision_04132012.tif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00724" y="4986663"/>
            <a:ext cx="2130680" cy="1634056"/>
          </a:xfrm>
          <a:prstGeom prst="rect">
            <a:avLst/>
          </a:prstGeom>
          <a:ln>
            <a:solidFill>
              <a:srgbClr val="FFFF00"/>
            </a:solidFill>
          </a:ln>
        </p:spPr>
      </p:pic>
      <p:sp>
        <p:nvSpPr>
          <p:cNvPr id="8" name="テキスト ボックス 7"/>
          <p:cNvSpPr txBox="1"/>
          <p:nvPr/>
        </p:nvSpPr>
        <p:spPr>
          <a:xfrm>
            <a:off x="299104" y="1697693"/>
            <a:ext cx="3425665" cy="923330"/>
          </a:xfrm>
          <a:prstGeom prst="rect">
            <a:avLst/>
          </a:prstGeom>
          <a:solidFill>
            <a:srgbClr val="FFFF00"/>
          </a:solidFill>
          <a:ln>
            <a:solidFill>
              <a:srgbClr val="008000"/>
            </a:solidFill>
          </a:ln>
        </p:spPr>
        <p:txBody>
          <a:bodyPr wrap="square" lIns="91431" tIns="45715" rIns="91431" bIns="45715" rtlCol="0">
            <a:spAutoFit/>
          </a:bodyPr>
          <a:lstStyle/>
          <a:p>
            <a:pPr defTabSz="457154"/>
            <a:r>
              <a:rPr lang="en-US" altLang="ja-JP" dirty="0">
                <a:solidFill>
                  <a:prstClr val="black"/>
                </a:solidFill>
                <a:latin typeface="Calibri"/>
                <a:ea typeface="ＭＳ Ｐゴシック"/>
              </a:rPr>
              <a:t>Beam acceleration (40 MV) and transport for </a:t>
            </a:r>
            <a:r>
              <a:rPr lang="en-US" altLang="ja-JP" dirty="0">
                <a:solidFill>
                  <a:srgbClr val="3366FF"/>
                </a:solidFill>
                <a:latin typeface="Calibri"/>
                <a:ea typeface="ＭＳ Ｐゴシック"/>
              </a:rPr>
              <a:t>6.7 mA, </a:t>
            </a:r>
            <a:r>
              <a:rPr lang="en-US" altLang="ja-JP" dirty="0">
                <a:solidFill>
                  <a:srgbClr val="FF0000"/>
                </a:solidFill>
                <a:latin typeface="Calibri"/>
                <a:ea typeface="ＭＳ Ｐゴシック"/>
              </a:rPr>
              <a:t>1 </a:t>
            </a:r>
            <a:r>
              <a:rPr lang="en-US" altLang="ja-JP" dirty="0" err="1">
                <a:solidFill>
                  <a:srgbClr val="FF0000"/>
                </a:solidFill>
                <a:latin typeface="Calibri"/>
                <a:ea typeface="ＭＳ Ｐゴシック"/>
              </a:rPr>
              <a:t>ms</a:t>
            </a:r>
            <a:r>
              <a:rPr lang="en-US" altLang="ja-JP" dirty="0">
                <a:solidFill>
                  <a:srgbClr val="FF0000"/>
                </a:solidFill>
                <a:latin typeface="Calibri"/>
                <a:ea typeface="ＭＳ Ｐゴシック"/>
              </a:rPr>
              <a:t>,  </a:t>
            </a:r>
            <a:r>
              <a:rPr lang="en-US" altLang="ja-JP" dirty="0">
                <a:solidFill>
                  <a:srgbClr val="000090"/>
                </a:solidFill>
                <a:latin typeface="Calibri"/>
                <a:ea typeface="ＭＳ Ｐゴシック"/>
              </a:rPr>
              <a:t>succeeded in 2012</a:t>
            </a:r>
          </a:p>
        </p:txBody>
      </p:sp>
      <p:sp>
        <p:nvSpPr>
          <p:cNvPr id="6" name="日付プレースホルダー 5"/>
          <p:cNvSpPr>
            <a:spLocks noGrp="1"/>
          </p:cNvSpPr>
          <p:nvPr>
            <p:ph type="dt" sz="half" idx="10"/>
          </p:nvPr>
        </p:nvSpPr>
        <p:spPr>
          <a:xfrm>
            <a:off x="381000" y="6610928"/>
            <a:ext cx="2438400" cy="247072"/>
          </a:xfrm>
        </p:spPr>
        <p:txBody>
          <a:bodyPr/>
          <a:lstStyle/>
          <a:p>
            <a:r>
              <a:rPr lang="en-US" altLang="ja-JP" smtClean="0">
                <a:latin typeface="Calibri"/>
              </a:rPr>
              <a:t>2014.06.30</a:t>
            </a:r>
            <a:endParaRPr lang="en-US">
              <a:latin typeface="Calibri"/>
            </a:endParaRPr>
          </a:p>
        </p:txBody>
      </p:sp>
      <p:sp>
        <p:nvSpPr>
          <p:cNvPr id="12" name="スライド番号プレースホルダー 11"/>
          <p:cNvSpPr>
            <a:spLocks noGrp="1"/>
          </p:cNvSpPr>
          <p:nvPr>
            <p:ph type="sldNum" sz="quarter" idx="12"/>
          </p:nvPr>
        </p:nvSpPr>
        <p:spPr>
          <a:xfrm>
            <a:off x="6553200" y="6610928"/>
            <a:ext cx="1905000" cy="247072"/>
          </a:xfrm>
        </p:spPr>
        <p:txBody>
          <a:bodyPr/>
          <a:lstStyle/>
          <a:p>
            <a:fld id="{AAB6FA28-7AEC-3F43-9C2D-3DB969CFEC6A}" type="slidenum">
              <a:rPr lang="en-US" smtClean="0">
                <a:latin typeface="Calibri"/>
              </a:rPr>
              <a:pPr/>
              <a:t>48</a:t>
            </a:fld>
            <a:endParaRPr lang="en-US">
              <a:latin typeface="Calibri"/>
            </a:endParaRPr>
          </a:p>
        </p:txBody>
      </p:sp>
      <p:pic>
        <p:nvPicPr>
          <p:cNvPr id="19" name="Picture 3"/>
          <p:cNvPicPr>
            <a:picLocks noGrp="1" noChangeAspect="1" noChangeArrowheads="1"/>
          </p:cNvPicPr>
          <p:nvPr>
            <p:ph idx="4294967295"/>
          </p:nvPr>
        </p:nvPicPr>
        <p:blipFill rotWithShape="1">
          <a:blip r:embed="rId5" cstate="email">
            <a:extLst>
              <a:ext uri="{28A0092B-C50C-407E-A947-70E740481C1C}">
                <a14:useLocalDpi xmlns:a14="http://schemas.microsoft.com/office/drawing/2010/main"/>
              </a:ext>
            </a:extLst>
          </a:blip>
          <a:srcRect/>
          <a:stretch/>
        </p:blipFill>
        <p:spPr>
          <a:xfrm>
            <a:off x="0" y="5176838"/>
            <a:ext cx="3779838" cy="1203325"/>
          </a:xfrm>
          <a:solidFill>
            <a:schemeClr val="bg1"/>
          </a:solidFill>
          <a:ln>
            <a:solidFill>
              <a:srgbClr val="3366FF"/>
            </a:solidFill>
          </a:ln>
        </p:spPr>
      </p:pic>
      <p:sp>
        <p:nvSpPr>
          <p:cNvPr id="9" name="円/楕円 8"/>
          <p:cNvSpPr/>
          <p:nvPr/>
        </p:nvSpPr>
        <p:spPr bwMode="auto">
          <a:xfrm>
            <a:off x="381001" y="5244649"/>
            <a:ext cx="1307123" cy="638303"/>
          </a:xfrm>
          <a:prstGeom prst="ellipse">
            <a:avLst/>
          </a:prstGeom>
          <a:noFill/>
          <a:ln w="28575" cap="flat" cmpd="sng" algn="ctr">
            <a:solidFill>
              <a:srgbClr val="FF6600"/>
            </a:solidFill>
            <a:prstDash val="dash"/>
            <a:round/>
            <a:headEnd type="none" w="med" len="med"/>
            <a:tailEnd type="none" w="med" len="med"/>
          </a:ln>
          <a:effectLst/>
        </p:spPr>
        <p:txBody>
          <a:bodyPr vert="horz" wrap="square" lIns="91431" tIns="45715" rIns="91431" bIns="45715" numCol="1" rtlCol="0" anchor="t" anchorCtr="0" compatLnSpc="1">
            <a:prstTxWarp prst="textNoShape">
              <a:avLst/>
            </a:prstTxWarp>
          </a:bodyPr>
          <a:lstStyle/>
          <a:p>
            <a:pPr defTabSz="914309" eaLnBrk="0" fontAlgn="ctr" hangingPunct="0">
              <a:spcBef>
                <a:spcPct val="0"/>
              </a:spcBef>
              <a:spcAft>
                <a:spcPct val="0"/>
              </a:spcAft>
            </a:pPr>
            <a:endParaRPr kumimoji="0" lang="ja-JP" altLang="en-US" sz="3600">
              <a:solidFill>
                <a:prstClr val="black"/>
              </a:solidFill>
              <a:latin typeface="Arial" charset="0"/>
              <a:ea typeface="Arial Unicode MS" pitchFamily="34" charset="-128"/>
              <a:cs typeface="Arial Unicode MS" pitchFamily="34" charset="-128"/>
            </a:endParaRPr>
          </a:p>
        </p:txBody>
      </p:sp>
      <p:cxnSp>
        <p:nvCxnSpPr>
          <p:cNvPr id="15" name="直線矢印コネクタ 14"/>
          <p:cNvCxnSpPr/>
          <p:nvPr/>
        </p:nvCxnSpPr>
        <p:spPr bwMode="auto">
          <a:xfrm flipH="1">
            <a:off x="1547664" y="4767868"/>
            <a:ext cx="2696450" cy="566192"/>
          </a:xfrm>
          <a:prstGeom prst="straightConnector1">
            <a:avLst/>
          </a:prstGeom>
          <a:solidFill>
            <a:schemeClr val="accent1"/>
          </a:solidFill>
          <a:ln w="38100" cap="flat" cmpd="sng" algn="ctr">
            <a:solidFill>
              <a:srgbClr val="FF6600"/>
            </a:solidFill>
            <a:prstDash val="solid"/>
            <a:round/>
            <a:headEnd type="none" w="med" len="med"/>
            <a:tailEnd type="arrow"/>
          </a:ln>
          <a:effectLst/>
        </p:spPr>
      </p:cxnSp>
      <p:sp>
        <p:nvSpPr>
          <p:cNvPr id="2" name="フッター プレースホルダー 1"/>
          <p:cNvSpPr>
            <a:spLocks noGrp="1"/>
          </p:cNvSpPr>
          <p:nvPr>
            <p:ph type="ftr" sz="quarter" idx="11"/>
          </p:nvPr>
        </p:nvSpPr>
        <p:spPr>
          <a:xfrm>
            <a:off x="2819400" y="6610928"/>
            <a:ext cx="3733800" cy="247072"/>
          </a:xfrm>
        </p:spPr>
        <p:txBody>
          <a:bodyPr/>
          <a:lstStyle/>
          <a:p>
            <a:pPr>
              <a:defRPr/>
            </a:pPr>
            <a:r>
              <a:rPr lang="en-US" smtClean="0">
                <a:latin typeface="Calibri"/>
              </a:rPr>
              <a:t>ILC TDR Overview</a:t>
            </a:r>
            <a:endParaRPr lang="en-US">
              <a:latin typeface="Calibri"/>
            </a:endParaRPr>
          </a:p>
        </p:txBody>
      </p:sp>
      <p:graphicFrame>
        <p:nvGraphicFramePr>
          <p:cNvPr id="23" name="コンテンツ プレースホルダ 9"/>
          <p:cNvGraphicFramePr>
            <a:graphicFrameLocks/>
          </p:cNvGraphicFramePr>
          <p:nvPr>
            <p:extLst>
              <p:ext uri="{D42A27DB-BD31-4B8C-83A1-F6EECF244321}">
                <p14:modId xmlns:p14="http://schemas.microsoft.com/office/powerpoint/2010/main" val="3806152775"/>
              </p:ext>
            </p:extLst>
          </p:nvPr>
        </p:nvGraphicFramePr>
        <p:xfrm>
          <a:off x="1238105" y="4109013"/>
          <a:ext cx="2793999" cy="2450093"/>
        </p:xfrm>
        <a:graphic>
          <a:graphicData uri="http://schemas.openxmlformats.org/drawingml/2006/table">
            <a:tbl>
              <a:tblPr firstRow="1">
                <a:tableStyleId>{93296810-A885-4BE3-A3E7-6D5BEEA58F35}</a:tableStyleId>
              </a:tblPr>
              <a:tblGrid>
                <a:gridCol w="1332211"/>
                <a:gridCol w="1461788"/>
              </a:tblGrid>
              <a:tr h="34171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smtClean="0">
                          <a:ln>
                            <a:noFill/>
                          </a:ln>
                          <a:effectLst/>
                        </a:rPr>
                        <a:t>Parameters</a:t>
                      </a:r>
                      <a:endParaRPr kumimoji="1" lang="ja-JP" altLang="en-US" sz="1200" b="1" i="0" u="none" strike="noStrike" cap="none" normalizeH="0" baseline="0" dirty="0">
                        <a:ln>
                          <a:noFill/>
                        </a:ln>
                        <a:solidFill>
                          <a:schemeClr val="tx1"/>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Value</a:t>
                      </a:r>
                      <a:endParaRPr kumimoji="1" lang="ja-JP" altLang="en-US" sz="1200" b="1"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2808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C.M.  Energy</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500 </a:t>
                      </a:r>
                      <a:r>
                        <a:rPr kumimoji="1" lang="en-US" altLang="ja-JP" sz="1200" u="none" strike="noStrike" cap="none" normalizeH="0" baseline="0" dirty="0" err="1">
                          <a:ln>
                            <a:noFill/>
                          </a:ln>
                          <a:effectLst/>
                        </a:rPr>
                        <a:t>GeV</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2808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Peak luminosity</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smtClean="0">
                          <a:ln>
                            <a:noFill/>
                          </a:ln>
                          <a:effectLst/>
                        </a:rPr>
                        <a:t>1.8 x10</a:t>
                      </a:r>
                      <a:r>
                        <a:rPr kumimoji="1" lang="en-US" altLang="ja-JP" sz="1200" u="none" strike="noStrike" cap="none" normalizeH="0" baseline="30000" dirty="0" smtClean="0">
                          <a:ln>
                            <a:noFill/>
                          </a:ln>
                          <a:effectLst/>
                        </a:rPr>
                        <a:t>34</a:t>
                      </a:r>
                      <a:r>
                        <a:rPr kumimoji="1" lang="en-US" altLang="ja-JP" sz="1200" u="none" strike="noStrike" cap="none" normalizeH="0" baseline="0" dirty="0" smtClean="0">
                          <a:ln>
                            <a:noFill/>
                          </a:ln>
                          <a:effectLst/>
                        </a:rPr>
                        <a:t> </a:t>
                      </a:r>
                      <a:r>
                        <a:rPr kumimoji="1" lang="en-US" altLang="ja-JP" sz="1200" u="none" strike="noStrike" cap="none" normalizeH="0" baseline="0" dirty="0">
                          <a:ln>
                            <a:noFill/>
                          </a:ln>
                          <a:effectLst/>
                        </a:rPr>
                        <a:t>cm</a:t>
                      </a:r>
                      <a:r>
                        <a:rPr kumimoji="1" lang="en-US" altLang="ja-JP" sz="1200" u="none" strike="noStrike" cap="none" normalizeH="0" baseline="30000" dirty="0">
                          <a:ln>
                            <a:noFill/>
                          </a:ln>
                          <a:effectLst/>
                        </a:rPr>
                        <a:t>-2</a:t>
                      </a:r>
                      <a:r>
                        <a:rPr kumimoji="1" lang="en-US" altLang="ja-JP" sz="1200" u="none" strike="noStrike" cap="none" normalizeH="0" baseline="0" dirty="0">
                          <a:ln>
                            <a:noFill/>
                          </a:ln>
                          <a:effectLst/>
                        </a:rPr>
                        <a:t>s</a:t>
                      </a:r>
                      <a:r>
                        <a:rPr kumimoji="1" lang="en-US" altLang="ja-JP" sz="1200" u="none" strike="noStrike" cap="none" normalizeH="0" baseline="30000" dirty="0">
                          <a:ln>
                            <a:noFill/>
                          </a:ln>
                          <a:effectLst/>
                        </a:rPr>
                        <a:t>-1</a:t>
                      </a:r>
                      <a:endParaRPr kumimoji="1" lang="ja-JP" altLang="en-US" sz="1200" b="0" i="0" u="none" strike="noStrike" cap="none" normalizeH="0" baseline="30000" dirty="0">
                        <a:ln>
                          <a:noFill/>
                        </a:ln>
                        <a:solidFill>
                          <a:srgbClr val="000514"/>
                        </a:solidFill>
                        <a:effectLst/>
                        <a:latin typeface="+mn-lt"/>
                        <a:ea typeface="Osaka" pitchFamily="-108" charset="-128"/>
                        <a:cs typeface="Osaka" pitchFamily="-108" charset="-128"/>
                      </a:endParaRPr>
                    </a:p>
                  </a:txBody>
                  <a:tcPr marL="76200" marR="76200" horzOverflow="overflow"/>
                </a:tc>
              </a:tr>
              <a:tr h="32808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Beam Rep. rate</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5 Hz</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0630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Pulse </a:t>
                      </a:r>
                      <a:r>
                        <a:rPr kumimoji="1" lang="en-US" altLang="ja-JP" sz="1200" u="none" strike="noStrike" cap="none" normalizeH="0" baseline="0" dirty="0" smtClean="0">
                          <a:ln>
                            <a:noFill/>
                          </a:ln>
                          <a:effectLst/>
                        </a:rPr>
                        <a:t>duration</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smtClean="0">
                          <a:ln>
                            <a:noFill/>
                          </a:ln>
                          <a:effectLst/>
                        </a:rPr>
                        <a:t>0.73 </a:t>
                      </a:r>
                      <a:r>
                        <a:rPr kumimoji="1" lang="en-US" altLang="ja-JP" sz="1200" u="none" strike="noStrike" cap="none" normalizeH="0" baseline="0" dirty="0" err="1">
                          <a:ln>
                            <a:noFill/>
                          </a:ln>
                          <a:effectLst/>
                        </a:rPr>
                        <a:t>ms</a:t>
                      </a:r>
                      <a:endParaRPr kumimoji="1" lang="ja-JP" altLang="en-US" sz="1200" b="0" i="0" u="none" strike="noStrike" cap="none" normalizeH="0" baseline="0" dirty="0">
                        <a:ln>
                          <a:noFill/>
                        </a:ln>
                        <a:solidFill>
                          <a:srgbClr val="FF0000"/>
                        </a:solidFill>
                        <a:effectLst/>
                        <a:latin typeface="+mn-lt"/>
                        <a:ea typeface="Osaka" pitchFamily="-108" charset="-128"/>
                        <a:cs typeface="Osaka" pitchFamily="-108" charset="-128"/>
                      </a:endParaRPr>
                    </a:p>
                  </a:txBody>
                  <a:tcPr marL="76200" marR="76200" horzOverflow="overflow"/>
                </a:tc>
              </a:tr>
              <a:tr h="33537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Average </a:t>
                      </a:r>
                      <a:r>
                        <a:rPr kumimoji="1" lang="en-US" altLang="ja-JP" sz="1200" u="none" strike="noStrike" cap="none" normalizeH="0" baseline="0" dirty="0" smtClean="0">
                          <a:ln>
                            <a:noFill/>
                          </a:ln>
                          <a:effectLst/>
                        </a:rPr>
                        <a:t>current </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smtClean="0">
                          <a:ln>
                            <a:noFill/>
                          </a:ln>
                          <a:effectLst/>
                        </a:rPr>
                        <a:t> 5.8 mA (</a:t>
                      </a:r>
                      <a:r>
                        <a:rPr kumimoji="1" lang="en-US" altLang="ja-JP" sz="1200" u="none" strike="noStrike" cap="none" normalizeH="0" baseline="0" dirty="0">
                          <a:ln>
                            <a:noFill/>
                          </a:ln>
                          <a:effectLst/>
                        </a:rPr>
                        <a:t>in pulse)</a:t>
                      </a:r>
                      <a:endParaRPr kumimoji="1" lang="ja-JP" altLang="en-US" sz="12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48244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smtClean="0">
                          <a:ln>
                            <a:noFill/>
                          </a:ln>
                          <a:effectLst/>
                        </a:rPr>
                        <a:t>E gradient in SCRF acc. cavity</a:t>
                      </a:r>
                      <a:endParaRPr kumimoji="1" lang="ja-JP" altLang="en-US" sz="1200" b="1" i="0" u="none" strike="noStrike" cap="none" normalizeH="0" baseline="0" dirty="0" smtClean="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a:ln>
                            <a:noFill/>
                          </a:ln>
                          <a:effectLst/>
                        </a:rPr>
                        <a:t>31.5 MV/</a:t>
                      </a:r>
                      <a:r>
                        <a:rPr kumimoji="1" lang="en-US" altLang="ja-JP" sz="1200" u="none" strike="noStrike" cap="none" normalizeH="0" baseline="0" dirty="0" smtClean="0">
                          <a:ln>
                            <a:noFill/>
                          </a:ln>
                          <a:effectLst/>
                        </a:rPr>
                        <a:t>m +/-20%</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u="none" strike="noStrike" cap="none" normalizeH="0" baseline="0" dirty="0" smtClean="0">
                          <a:ln>
                            <a:noFill/>
                          </a:ln>
                          <a:effectLst/>
                        </a:rPr>
                        <a:t>Q</a:t>
                      </a:r>
                      <a:r>
                        <a:rPr kumimoji="1" lang="en-US" altLang="ja-JP" sz="1200" u="none" strike="noStrike" cap="none" normalizeH="0" baseline="-25000" dirty="0" smtClean="0">
                          <a:ln>
                            <a:noFill/>
                          </a:ln>
                          <a:effectLst/>
                        </a:rPr>
                        <a:t>0</a:t>
                      </a:r>
                      <a:r>
                        <a:rPr kumimoji="1" lang="en-US" altLang="ja-JP" sz="1200" u="none" strike="noStrike" cap="none" normalizeH="0" baseline="0" dirty="0" smtClean="0">
                          <a:ln>
                            <a:noFill/>
                          </a:ln>
                          <a:effectLst/>
                        </a:rPr>
                        <a:t> = 1E10</a:t>
                      </a:r>
                      <a:endParaRPr kumimoji="1" lang="ja-JP" altLang="en-US" sz="1200" b="1" i="0" u="none" strike="noStrike" cap="none" normalizeH="0" baseline="0" dirty="0">
                        <a:ln>
                          <a:noFill/>
                        </a:ln>
                        <a:solidFill>
                          <a:srgbClr val="3366FF"/>
                        </a:solidFill>
                        <a:effectLst/>
                        <a:latin typeface="+mn-lt"/>
                        <a:ea typeface="Osaka" pitchFamily="-108" charset="-128"/>
                        <a:cs typeface="Osaka" pitchFamily="-108" charset="-128"/>
                      </a:endParaRPr>
                    </a:p>
                  </a:txBody>
                  <a:tcPr marL="76200" marR="76200" horzOverflow="overflow"/>
                </a:tc>
              </a:tr>
            </a:tbl>
          </a:graphicData>
        </a:graphic>
      </p:graphicFrame>
      <p:sp>
        <p:nvSpPr>
          <p:cNvPr id="24" name="円/楕円 23"/>
          <p:cNvSpPr/>
          <p:nvPr/>
        </p:nvSpPr>
        <p:spPr>
          <a:xfrm>
            <a:off x="2485572" y="5407576"/>
            <a:ext cx="1620762" cy="398134"/>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ja-JP" alt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25" name="テキスト ボックス 24"/>
          <p:cNvSpPr txBox="1"/>
          <p:nvPr/>
        </p:nvSpPr>
        <p:spPr>
          <a:xfrm>
            <a:off x="3779838" y="2024110"/>
            <a:ext cx="1737600" cy="276999"/>
          </a:xfrm>
          <a:prstGeom prst="rect">
            <a:avLst/>
          </a:prstGeom>
          <a:solidFill>
            <a:srgbClr val="FFFF00"/>
          </a:solidFill>
        </p:spPr>
        <p:txBody>
          <a:bodyPr wrap="none" rtlCol="0">
            <a:spAutoFit/>
          </a:bodyPr>
          <a:lstStyle/>
          <a:p>
            <a:r>
              <a:rPr kumimoji="1" lang="en-US" altLang="ja-JP" sz="1200" dirty="0" smtClean="0">
                <a:sym typeface="Wingdings"/>
              </a:rPr>
              <a:t> </a:t>
            </a:r>
            <a:r>
              <a:rPr kumimoji="1" lang="en-US" altLang="ja-JP" sz="1200" dirty="0" smtClean="0"/>
              <a:t>ILC </a:t>
            </a:r>
            <a:r>
              <a:rPr kumimoji="1" lang="ja-JP" altLang="en-US" sz="1200" dirty="0" smtClean="0"/>
              <a:t>ビーム電流実証</a:t>
            </a:r>
            <a:endParaRPr kumimoji="1" lang="ja-JP" altLang="en-US" sz="1200" dirty="0"/>
          </a:p>
        </p:txBody>
      </p:sp>
    </p:spTree>
    <p:extLst>
      <p:ext uri="{BB962C8B-B14F-4D97-AF65-F5344CB8AC3E}">
        <p14:creationId xmlns:p14="http://schemas.microsoft.com/office/powerpoint/2010/main" val="2627964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1295400" y="231512"/>
            <a:ext cx="7430576" cy="914400"/>
          </a:xfrm>
          <a:solidFill>
            <a:schemeClr val="bg1"/>
          </a:solidFill>
        </p:spPr>
        <p:txBody>
          <a:bodyPr>
            <a:normAutofit fontScale="90000"/>
          </a:bodyPr>
          <a:lstStyle/>
          <a:p>
            <a:r>
              <a:rPr lang="en-US" altLang="ja-JP" b="1" dirty="0" smtClean="0"/>
              <a:t>10 year Evolution of STF at KEK</a:t>
            </a:r>
            <a:br>
              <a:rPr lang="en-US" altLang="ja-JP" b="1" dirty="0" smtClean="0"/>
            </a:br>
            <a:r>
              <a:rPr lang="en-US" altLang="ja-JP" sz="2700" b="1" dirty="0" smtClean="0">
                <a:solidFill>
                  <a:srgbClr val="3366FF"/>
                </a:solidFill>
              </a:rPr>
              <a:t>KEK-STF: 10</a:t>
            </a:r>
            <a:r>
              <a:rPr lang="ja-JP" altLang="en-US" sz="2700" b="1" dirty="0" smtClean="0">
                <a:solidFill>
                  <a:srgbClr val="3366FF"/>
                </a:solidFill>
              </a:rPr>
              <a:t>年をかけた超伝導</a:t>
            </a:r>
            <a:r>
              <a:rPr lang="en-US" altLang="ja-JP" sz="2700" b="1" dirty="0" smtClean="0">
                <a:solidFill>
                  <a:srgbClr val="3366FF"/>
                </a:solidFill>
              </a:rPr>
              <a:t>RF </a:t>
            </a:r>
            <a:r>
              <a:rPr lang="ja-JP" altLang="en-US" sz="2700" b="1" dirty="0" smtClean="0">
                <a:solidFill>
                  <a:srgbClr val="3366FF"/>
                </a:solidFill>
              </a:rPr>
              <a:t>試験加速器の進展</a:t>
            </a:r>
            <a:endParaRPr kumimoji="1" lang="ja-JP" altLang="en-US" sz="2700" b="1" dirty="0">
              <a:solidFill>
                <a:srgbClr val="3366FF"/>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pPr/>
              <a:t>49</a:t>
            </a:fld>
            <a:endParaRPr kumimoji="1" lang="ja-JP" altLang="en-US"/>
          </a:p>
        </p:txBody>
      </p:sp>
      <p:pic>
        <p:nvPicPr>
          <p:cNvPr id="68609" name="Picture 1" descr="C:\TeXDoc\TeX2013\KIASworkshop\talk\STF-10years-Kako.jpg"/>
          <p:cNvPicPr>
            <a:picLocks noChangeAspect="1" noChangeArrowheads="1"/>
          </p:cNvPicPr>
          <p:nvPr/>
        </p:nvPicPr>
        <p:blipFill>
          <a:blip r:embed="rId2"/>
          <a:srcRect/>
          <a:stretch>
            <a:fillRect/>
          </a:stretch>
        </p:blipFill>
        <p:spPr bwMode="auto">
          <a:xfrm>
            <a:off x="357158" y="1071546"/>
            <a:ext cx="8486775" cy="5019675"/>
          </a:xfrm>
          <a:prstGeom prst="rect">
            <a:avLst/>
          </a:prstGeom>
          <a:noFill/>
        </p:spPr>
      </p:pic>
      <p:sp>
        <p:nvSpPr>
          <p:cNvPr id="9" name="テキスト ボックス 8"/>
          <p:cNvSpPr txBox="1"/>
          <p:nvPr/>
        </p:nvSpPr>
        <p:spPr>
          <a:xfrm>
            <a:off x="2928926" y="6072206"/>
            <a:ext cx="1928826" cy="369332"/>
          </a:xfrm>
          <a:prstGeom prst="rect">
            <a:avLst/>
          </a:prstGeom>
          <a:noFill/>
        </p:spPr>
        <p:txBody>
          <a:bodyPr wrap="square" rtlCol="0">
            <a:spAutoFit/>
          </a:bodyPr>
          <a:lstStyle/>
          <a:p>
            <a:r>
              <a:rPr kumimoji="1" lang="en-US" altLang="ja-JP" dirty="0" smtClean="0"/>
              <a:t>up to ~ 420MeV</a:t>
            </a:r>
            <a:endParaRPr kumimoji="1" lang="ja-JP" altLang="en-US" dirty="0"/>
          </a:p>
        </p:txBody>
      </p:sp>
      <p:sp>
        <p:nvSpPr>
          <p:cNvPr id="2" name="円/楕円 1"/>
          <p:cNvSpPr/>
          <p:nvPr/>
        </p:nvSpPr>
        <p:spPr>
          <a:xfrm>
            <a:off x="1657684" y="1898316"/>
            <a:ext cx="2473158" cy="975895"/>
          </a:xfrm>
          <a:prstGeom prst="ellipse">
            <a:avLst/>
          </a:prstGeom>
          <a:ln>
            <a:solidFill>
              <a:srgbClr val="800000"/>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ja-JP" altLang="en-US" sz="3600" b="0" i="0" u="none" strike="noStrike" cap="none" normalizeH="0" baseline="0" dirty="0" smtClean="0">
              <a:ln>
                <a:noFill/>
              </a:ln>
              <a:solidFill>
                <a:schemeClr val="tx1"/>
              </a:solidFill>
              <a:effectLst/>
              <a:latin typeface="Arial" charset="0"/>
              <a:ea typeface="Arial Unicode MS" pitchFamily="34" charset="-128"/>
              <a:cs typeface="Arial Unicode MS" pitchFamily="34" charset="-128"/>
            </a:endParaRPr>
          </a:p>
        </p:txBody>
      </p:sp>
      <p:sp>
        <p:nvSpPr>
          <p:cNvPr id="7" name="テキスト ボックス 6"/>
          <p:cNvSpPr txBox="1"/>
          <p:nvPr/>
        </p:nvSpPr>
        <p:spPr>
          <a:xfrm>
            <a:off x="123000" y="3355483"/>
            <a:ext cx="1569660" cy="923330"/>
          </a:xfrm>
          <a:prstGeom prst="rect">
            <a:avLst/>
          </a:prstGeom>
          <a:solidFill>
            <a:srgbClr val="FFFF00"/>
          </a:solidFill>
          <a:ln>
            <a:solidFill>
              <a:srgbClr val="008000"/>
            </a:solidFill>
          </a:ln>
        </p:spPr>
        <p:txBody>
          <a:bodyPr wrap="none" rtlCol="0">
            <a:spAutoFit/>
          </a:bodyPr>
          <a:lstStyle/>
          <a:p>
            <a:r>
              <a:rPr kumimoji="1" lang="ja-JP" altLang="en-US" dirty="0" smtClean="0"/>
              <a:t>量子ビーム</a:t>
            </a:r>
            <a:endParaRPr kumimoji="1" lang="en-US" altLang="ja-JP" dirty="0" smtClean="0"/>
          </a:p>
          <a:p>
            <a:r>
              <a:rPr lang="ja-JP" altLang="en-US" dirty="0" smtClean="0"/>
              <a:t>プロジェクト</a:t>
            </a:r>
            <a:endParaRPr lang="en-US" altLang="ja-JP" dirty="0" smtClean="0"/>
          </a:p>
          <a:p>
            <a:r>
              <a:rPr kumimoji="1" lang="ja-JP" altLang="en-US" dirty="0" smtClean="0"/>
              <a:t>との協力</a:t>
            </a:r>
            <a:endParaRPr kumimoji="1" lang="ja-JP" altLang="en-US" dirty="0"/>
          </a:p>
        </p:txBody>
      </p:sp>
      <p:cxnSp>
        <p:nvCxnSpPr>
          <p:cNvPr id="11" name="直線矢印コネクタ 10"/>
          <p:cNvCxnSpPr/>
          <p:nvPr/>
        </p:nvCxnSpPr>
        <p:spPr bwMode="auto">
          <a:xfrm flipV="1">
            <a:off x="909053" y="2433053"/>
            <a:ext cx="1002631" cy="922430"/>
          </a:xfrm>
          <a:prstGeom prst="straightConnector1">
            <a:avLst/>
          </a:prstGeom>
          <a:solidFill>
            <a:schemeClr val="accent1"/>
          </a:solidFill>
          <a:ln w="9525" cap="flat" cmpd="sng" algn="ctr">
            <a:solidFill>
              <a:srgbClr val="3366FF"/>
            </a:solidFill>
            <a:prstDash val="dash"/>
            <a:round/>
            <a:headEnd type="none" w="med" len="med"/>
            <a:tailEnd type="arrow"/>
          </a:ln>
          <a:effectLst/>
        </p:spPr>
      </p:cxnSp>
      <p:sp>
        <p:nvSpPr>
          <p:cNvPr id="12" name="テキスト ボックス 11"/>
          <p:cNvSpPr txBox="1"/>
          <p:nvPr/>
        </p:nvSpPr>
        <p:spPr>
          <a:xfrm>
            <a:off x="7178843" y="4"/>
            <a:ext cx="1952578" cy="338554"/>
          </a:xfrm>
          <a:prstGeom prst="rect">
            <a:avLst/>
          </a:prstGeom>
          <a:solidFill>
            <a:srgbClr val="CCFFCC"/>
          </a:solidFill>
        </p:spPr>
        <p:txBody>
          <a:bodyPr wrap="none" rtlCol="0">
            <a:spAutoFit/>
          </a:bodyPr>
          <a:lstStyle/>
          <a:p>
            <a:r>
              <a:rPr kumimoji="1" lang="en-US" altLang="ja-JP" sz="1600" dirty="0" smtClean="0"/>
              <a:t>E. </a:t>
            </a:r>
            <a:r>
              <a:rPr kumimoji="1" lang="en-US" altLang="ja-JP" sz="1600" dirty="0" err="1" smtClean="0"/>
              <a:t>Kako</a:t>
            </a:r>
            <a:r>
              <a:rPr kumimoji="1" lang="en-US" altLang="ja-JP" sz="1600" dirty="0" smtClean="0"/>
              <a:t>, Dec. 2013</a:t>
            </a:r>
            <a:endParaRPr kumimoji="1" lang="ja-JP" altLang="en-US" sz="1600" dirty="0"/>
          </a:p>
        </p:txBody>
      </p:sp>
      <p:sp>
        <p:nvSpPr>
          <p:cNvPr id="3" name="日付プレースホルダー 2"/>
          <p:cNvSpPr>
            <a:spLocks noGrp="1"/>
          </p:cNvSpPr>
          <p:nvPr>
            <p:ph type="dt" sz="half" idx="10"/>
          </p:nvPr>
        </p:nvSpPr>
        <p:spPr/>
        <p:txBody>
          <a:bodyPr/>
          <a:lstStyle/>
          <a:p>
            <a:r>
              <a:rPr lang="en-US" altLang="ja-JP" smtClean="0">
                <a:solidFill>
                  <a:srgbClr val="000000"/>
                </a:solidFill>
                <a:latin typeface="Arial"/>
                <a:ea typeface="Arial Unicode MS"/>
                <a:cs typeface="Arial Unicode MS"/>
              </a:rPr>
              <a:t>2014.06.30</a:t>
            </a:r>
            <a:endParaRPr lang="en-US">
              <a:solidFill>
                <a:srgbClr val="000000"/>
              </a:solidFill>
              <a:latin typeface="Arial"/>
              <a:ea typeface="Arial Unicode MS"/>
              <a:cs typeface="Arial Unicode MS"/>
            </a:endParaRPr>
          </a:p>
        </p:txBody>
      </p:sp>
      <p:sp>
        <p:nvSpPr>
          <p:cNvPr id="8" name="フッター プレースホルダー 7"/>
          <p:cNvSpPr>
            <a:spLocks noGrp="1"/>
          </p:cNvSpPr>
          <p:nvPr>
            <p:ph type="ftr" sz="quarter" idx="11"/>
          </p:nvPr>
        </p:nvSpPr>
        <p:spPr/>
        <p:txBody>
          <a:bodyPr/>
          <a:lstStyle/>
          <a:p>
            <a:r>
              <a:rPr lang="en-US" smtClean="0">
                <a:latin typeface="Arial"/>
                <a:ea typeface="Arial Unicode MS"/>
                <a:cs typeface="Arial Unicode MS"/>
              </a:rPr>
              <a:t>ILC TDR Overview</a:t>
            </a:r>
            <a:endParaRPr lang="en-US">
              <a:latin typeface="Arial"/>
              <a:ea typeface="Arial Unicode MS"/>
              <a:cs typeface="Arial Unicode MS"/>
            </a:endParaRPr>
          </a:p>
        </p:txBody>
      </p:sp>
    </p:spTree>
    <p:extLst>
      <p:ext uri="{BB962C8B-B14F-4D97-AF65-F5344CB8AC3E}">
        <p14:creationId xmlns:p14="http://schemas.microsoft.com/office/powerpoint/2010/main" val="406410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7427" y="76200"/>
            <a:ext cx="7554275" cy="579767"/>
          </a:xfrm>
        </p:spPr>
        <p:txBody>
          <a:bodyPr>
            <a:noAutofit/>
          </a:bodyPr>
          <a:lstStyle/>
          <a:p>
            <a:r>
              <a:rPr kumimoji="1" lang="en-US" altLang="ja-JP" sz="2800" b="1" dirty="0" smtClean="0"/>
              <a:t>A2: ILC</a:t>
            </a:r>
            <a:r>
              <a:rPr lang="ja-JP" altLang="en-US" sz="2800" b="1" dirty="0" smtClean="0"/>
              <a:t>加速器建設に必要な研究所人材</a:t>
            </a:r>
            <a:r>
              <a:rPr lang="en-US" altLang="ja-JP" sz="2800" b="1" dirty="0" smtClean="0"/>
              <a:t> (</a:t>
            </a:r>
            <a:r>
              <a:rPr lang="ja-JP" altLang="en-US" sz="2800" b="1" dirty="0" smtClean="0"/>
              <a:t>内訳）</a:t>
            </a:r>
            <a:r>
              <a:rPr kumimoji="1" lang="en-US" altLang="ja-JP" sz="2800" b="1" dirty="0" smtClean="0">
                <a:solidFill>
                  <a:srgbClr val="3366FF"/>
                </a:solidFill>
              </a:rPr>
              <a:t> </a:t>
            </a:r>
            <a:r>
              <a:rPr kumimoji="1" lang="en-US" altLang="ja-JP" sz="2800" b="1" dirty="0" smtClean="0">
                <a:solidFill>
                  <a:srgbClr val="3366FF"/>
                </a:solidFill>
              </a:rPr>
              <a:t/>
            </a:r>
            <a:br>
              <a:rPr kumimoji="1" lang="en-US" altLang="ja-JP" sz="2800" b="1" dirty="0" smtClean="0">
                <a:solidFill>
                  <a:srgbClr val="3366FF"/>
                </a:solidFill>
              </a:rPr>
            </a:br>
            <a:r>
              <a:rPr lang="en-US" altLang="ja-JP" sz="2000" b="1" dirty="0">
                <a:solidFill>
                  <a:srgbClr val="7F7F7F"/>
                </a:solidFill>
              </a:rPr>
              <a:t>HR required for the ILC acc. Construction </a:t>
            </a:r>
            <a:r>
              <a:rPr lang="en-US" altLang="ja-JP" sz="2000" b="1" dirty="0" smtClean="0">
                <a:solidFill>
                  <a:srgbClr val="7F7F7F"/>
                </a:solidFill>
              </a:rPr>
              <a:t>(breakdown)</a:t>
            </a:r>
            <a:endParaRPr kumimoji="1" lang="ja-JP" altLang="en-US" sz="2000" b="1" dirty="0">
              <a:solidFill>
                <a:srgbClr val="3366FF"/>
              </a:solidFill>
            </a:endParaRP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Arial"/>
                <a:ea typeface="Arial Unicode MS"/>
                <a:cs typeface="Arial Unicode MS"/>
              </a:rPr>
              <a:t>2015/01/03</a:t>
            </a:r>
            <a:endParaRPr lang="en-US" dirty="0">
              <a:solidFill>
                <a:prstClr val="black">
                  <a:tint val="75000"/>
                </a:prstClr>
              </a:solidFill>
              <a:latin typeface="Arial"/>
              <a:ea typeface="Arial Unicode MS"/>
              <a:cs typeface="Arial Unicode MS"/>
            </a:endParaRPr>
          </a:p>
        </p:txBody>
      </p:sp>
      <p:sp>
        <p:nvSpPr>
          <p:cNvPr id="5" name="スライド番号プレースホルダー 4"/>
          <p:cNvSpPr>
            <a:spLocks noGrp="1"/>
          </p:cNvSpPr>
          <p:nvPr>
            <p:ph type="sldNum" sz="quarter" idx="12"/>
          </p:nvPr>
        </p:nvSpPr>
        <p:spPr/>
        <p:txBody>
          <a:bodyPr/>
          <a:lstStyle/>
          <a:p>
            <a:fld id="{AAB6FA28-7AEC-3F43-9C2D-3DB969CFEC6A}" type="slidenum">
              <a:rPr lang="en-US" smtClean="0">
                <a:solidFill>
                  <a:prstClr val="black">
                    <a:tint val="75000"/>
                  </a:prstClr>
                </a:solidFill>
                <a:latin typeface="Arial"/>
                <a:ea typeface="Arial Unicode MS"/>
                <a:cs typeface="Arial Unicode MS"/>
              </a:rPr>
              <a:pPr/>
              <a:t>5</a:t>
            </a:fld>
            <a:endParaRPr lang="en-US" dirty="0">
              <a:solidFill>
                <a:prstClr val="black">
                  <a:tint val="75000"/>
                </a:prstClr>
              </a:solidFill>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Arial"/>
                <a:ea typeface="Arial Unicode MS"/>
                <a:cs typeface="Arial Unicode MS"/>
              </a:rPr>
              <a:t>ILC</a:t>
            </a:r>
            <a:r>
              <a:rPr lang="ja-JP" altLang="en-US" smtClean="0">
                <a:solidFill>
                  <a:prstClr val="black">
                    <a:tint val="75000"/>
                  </a:prstClr>
                </a:solidFill>
                <a:latin typeface="Arial"/>
                <a:ea typeface="Arial Unicode MS"/>
                <a:cs typeface="Arial Unicode MS"/>
              </a:rPr>
              <a:t>に必要な人材と育成</a:t>
            </a:r>
            <a:endParaRPr lang="en-US">
              <a:solidFill>
                <a:prstClr val="black">
                  <a:tint val="75000"/>
                </a:prstClr>
              </a:solidFill>
              <a:latin typeface="Arial"/>
              <a:ea typeface="Arial Unicode MS"/>
              <a:cs typeface="Arial Unicode MS"/>
            </a:endParaRPr>
          </a:p>
        </p:txBody>
      </p:sp>
      <p:graphicFrame>
        <p:nvGraphicFramePr>
          <p:cNvPr id="12" name="コンテンツ プレースホルダー 9"/>
          <p:cNvGraphicFramePr>
            <a:graphicFrameLocks/>
          </p:cNvGraphicFramePr>
          <p:nvPr>
            <p:extLst>
              <p:ext uri="{D42A27DB-BD31-4B8C-83A1-F6EECF244321}">
                <p14:modId xmlns:p14="http://schemas.microsoft.com/office/powerpoint/2010/main" val="2283932753"/>
              </p:ext>
            </p:extLst>
          </p:nvPr>
        </p:nvGraphicFramePr>
        <p:xfrm>
          <a:off x="121875" y="727169"/>
          <a:ext cx="6185775" cy="5635047"/>
        </p:xfrm>
        <a:graphic>
          <a:graphicData uri="http://schemas.openxmlformats.org/drawingml/2006/table">
            <a:tbl>
              <a:tblPr firstRow="1" bandRow="1">
                <a:tableStyleId>{073A0DAA-6AF3-43AB-8588-CEC1D06C72B9}</a:tableStyleId>
              </a:tblPr>
              <a:tblGrid>
                <a:gridCol w="1329443"/>
                <a:gridCol w="1744372"/>
                <a:gridCol w="725659"/>
                <a:gridCol w="739614"/>
                <a:gridCol w="934983"/>
                <a:gridCol w="711704"/>
              </a:tblGrid>
              <a:tr h="563256">
                <a:tc>
                  <a:txBody>
                    <a:bodyPr/>
                    <a:lstStyle/>
                    <a:p>
                      <a:pPr algn="ctr"/>
                      <a:r>
                        <a:rPr kumimoji="1" lang="en-US" altLang="ja-JP" sz="1400" dirty="0" smtClean="0"/>
                        <a:t>Item</a:t>
                      </a:r>
                      <a:endParaRPr kumimoji="1" lang="ja-JP" altLang="en-US" sz="1400" dirty="0"/>
                    </a:p>
                  </a:txBody>
                  <a:tcPr>
                    <a:solidFill>
                      <a:srgbClr val="3366FF"/>
                    </a:solidFill>
                  </a:tcPr>
                </a:tc>
                <a:tc>
                  <a:txBody>
                    <a:bodyPr/>
                    <a:lstStyle/>
                    <a:p>
                      <a:pPr algn="ctr"/>
                      <a:r>
                        <a:rPr kumimoji="1" lang="en-US" altLang="ja-JP" sz="1400" dirty="0" smtClean="0"/>
                        <a:t>Sub-Item</a:t>
                      </a:r>
                      <a:endParaRPr kumimoji="1" lang="ja-JP" altLang="en-US" sz="1400" dirty="0"/>
                    </a:p>
                  </a:txBody>
                  <a:tcPr>
                    <a:solidFill>
                      <a:srgbClr val="3366FF"/>
                    </a:solidFill>
                  </a:tcPr>
                </a:tc>
                <a:tc>
                  <a:txBody>
                    <a:bodyPr/>
                    <a:lstStyle/>
                    <a:p>
                      <a:pPr algn="ctr"/>
                      <a:r>
                        <a:rPr kumimoji="1" lang="en-US" altLang="ja-JP" sz="1400" dirty="0" err="1" smtClean="0"/>
                        <a:t>Integr</a:t>
                      </a:r>
                      <a:r>
                        <a:rPr kumimoji="1" lang="en-US" altLang="ja-JP" sz="1400" dirty="0" smtClean="0"/>
                        <a:t>.</a:t>
                      </a:r>
                    </a:p>
                    <a:p>
                      <a:pPr algn="ctr"/>
                      <a:r>
                        <a:rPr kumimoji="1" lang="en-US" altLang="ja-JP" sz="1400" dirty="0" smtClean="0"/>
                        <a:t>K</a:t>
                      </a:r>
                      <a:r>
                        <a:rPr kumimoji="1" lang="en-US" altLang="ja-JP" sz="1400" baseline="0" dirty="0" smtClean="0"/>
                        <a:t> </a:t>
                      </a:r>
                      <a:r>
                        <a:rPr kumimoji="1" lang="en-US" altLang="ja-JP" sz="1400" dirty="0" smtClean="0"/>
                        <a:t>P-</a:t>
                      </a:r>
                      <a:r>
                        <a:rPr kumimoji="1" lang="en-US" altLang="ja-JP" sz="1400" dirty="0" err="1" smtClean="0"/>
                        <a:t>hr</a:t>
                      </a:r>
                      <a:endParaRPr kumimoji="1" lang="ja-JP" altLang="en-US" sz="1400" dirty="0"/>
                    </a:p>
                  </a:txBody>
                  <a:tcPr>
                    <a:solidFill>
                      <a:srgbClr val="3366FF"/>
                    </a:solidFill>
                  </a:tcPr>
                </a:tc>
                <a:tc>
                  <a:txBody>
                    <a:bodyPr/>
                    <a:lstStyle/>
                    <a:p>
                      <a:pPr algn="ctr"/>
                      <a:r>
                        <a:rPr kumimoji="1" lang="en-US" altLang="ja-JP" sz="1400" dirty="0" err="1" smtClean="0">
                          <a:solidFill>
                            <a:schemeClr val="bg1"/>
                          </a:solidFill>
                        </a:rPr>
                        <a:t>Integr</a:t>
                      </a:r>
                      <a:r>
                        <a:rPr kumimoji="1" lang="en-US" altLang="ja-JP" sz="1400" dirty="0" smtClean="0">
                          <a:solidFill>
                            <a:schemeClr val="bg1"/>
                          </a:solidFill>
                        </a:rPr>
                        <a:t>.</a:t>
                      </a:r>
                    </a:p>
                    <a:p>
                      <a:pPr algn="ctr"/>
                      <a:r>
                        <a:rPr kumimoji="1" lang="en-US" altLang="ja-JP" sz="1400" dirty="0" smtClean="0">
                          <a:solidFill>
                            <a:schemeClr val="bg1"/>
                          </a:solidFill>
                        </a:rPr>
                        <a:t>P-</a:t>
                      </a:r>
                      <a:r>
                        <a:rPr kumimoji="1" lang="en-US" altLang="ja-JP" sz="1400" dirty="0" err="1" smtClean="0">
                          <a:solidFill>
                            <a:schemeClr val="bg1"/>
                          </a:solidFill>
                        </a:rPr>
                        <a:t>yr</a:t>
                      </a:r>
                      <a:endParaRPr kumimoji="1" lang="en-US" altLang="ja-JP" sz="1400" dirty="0" smtClean="0">
                        <a:solidFill>
                          <a:schemeClr val="bg1"/>
                        </a:solidFill>
                      </a:endParaRPr>
                    </a:p>
                  </a:txBody>
                  <a:tcPr>
                    <a:solidFill>
                      <a:srgbClr val="3366FF"/>
                    </a:solidFill>
                  </a:tcPr>
                </a:tc>
                <a:tc>
                  <a:txBody>
                    <a:bodyPr/>
                    <a:lstStyle/>
                    <a:p>
                      <a:pPr algn="ctr"/>
                      <a:r>
                        <a:rPr kumimoji="1" lang="en-US" altLang="ja-JP" sz="1400" dirty="0" smtClean="0">
                          <a:solidFill>
                            <a:schemeClr val="bg1"/>
                          </a:solidFill>
                        </a:rPr>
                        <a:t>Average</a:t>
                      </a:r>
                    </a:p>
                    <a:p>
                      <a:pPr algn="ctr"/>
                      <a:r>
                        <a:rPr kumimoji="1" lang="en-US" altLang="ja-JP" sz="1400" dirty="0" smtClean="0">
                          <a:solidFill>
                            <a:schemeClr val="bg1"/>
                          </a:solidFill>
                        </a:rPr>
                        <a:t>&lt;FTE/</a:t>
                      </a:r>
                      <a:r>
                        <a:rPr kumimoji="1" lang="en-US" altLang="ja-JP" sz="1400" dirty="0" err="1" smtClean="0">
                          <a:solidFill>
                            <a:schemeClr val="bg1"/>
                          </a:solidFill>
                        </a:rPr>
                        <a:t>yr</a:t>
                      </a:r>
                      <a:r>
                        <a:rPr kumimoji="1" lang="en-US" altLang="ja-JP" sz="1400" dirty="0" smtClean="0">
                          <a:solidFill>
                            <a:schemeClr val="bg1"/>
                          </a:solidFill>
                        </a:rPr>
                        <a:t>&gt;</a:t>
                      </a:r>
                    </a:p>
                  </a:txBody>
                  <a:tcPr anchor="ctr">
                    <a:solidFill>
                      <a:srgbClr val="3366FF"/>
                    </a:solidFill>
                  </a:tcPr>
                </a:tc>
                <a:tc>
                  <a:txBody>
                    <a:bodyPr/>
                    <a:lstStyle/>
                    <a:p>
                      <a:pPr algn="ctr"/>
                      <a:r>
                        <a:rPr kumimoji="1" lang="en-US" altLang="ja-JP" sz="1400" dirty="0" smtClean="0">
                          <a:solidFill>
                            <a:schemeClr val="bg1"/>
                          </a:solidFill>
                        </a:rPr>
                        <a:t>%</a:t>
                      </a:r>
                    </a:p>
                  </a:txBody>
                  <a:tcPr anchor="ctr">
                    <a:solidFill>
                      <a:srgbClr val="3366FF"/>
                    </a:solidFill>
                  </a:tcPr>
                </a:tc>
              </a:tr>
              <a:tr h="563256">
                <a:tc>
                  <a:txBody>
                    <a:bodyPr/>
                    <a:lstStyle/>
                    <a:p>
                      <a:r>
                        <a:rPr kumimoji="1" lang="en-US" altLang="ja-JP" sz="1400" dirty="0" smtClean="0"/>
                        <a:t>1, CFS </a:t>
                      </a:r>
                    </a:p>
                    <a:p>
                      <a:r>
                        <a:rPr kumimoji="1" lang="en-US" altLang="ja-JP" sz="1400" dirty="0" smtClean="0"/>
                        <a:t> </a:t>
                      </a:r>
                      <a:endParaRPr kumimoji="1" lang="ja-JP" altLang="en-US" sz="1400" dirty="0">
                        <a:solidFill>
                          <a:srgbClr val="3366FF"/>
                        </a:solidFill>
                      </a:endParaRPr>
                    </a:p>
                  </a:txBody>
                  <a:tcPr/>
                </a:tc>
                <a:tc>
                  <a:txBody>
                    <a:bodyPr/>
                    <a:lstStyle/>
                    <a:p>
                      <a:r>
                        <a:rPr kumimoji="1" lang="en-US" altLang="ja-JP" sz="1400" dirty="0" smtClean="0"/>
                        <a:t>Sub-total</a:t>
                      </a:r>
                    </a:p>
                    <a:p>
                      <a:r>
                        <a:rPr kumimoji="1" lang="en-US" altLang="ja-JP" sz="1400" dirty="0" smtClean="0"/>
                        <a:t>- Civil</a:t>
                      </a:r>
                    </a:p>
                    <a:p>
                      <a:r>
                        <a:rPr kumimoji="1" lang="en-US" altLang="ja-JP" sz="1400" dirty="0" smtClean="0"/>
                        <a:t>- Site-specific</a:t>
                      </a:r>
                      <a:endParaRPr kumimoji="1" lang="ja-JP" altLang="en-US" sz="1400" dirty="0"/>
                    </a:p>
                  </a:txBody>
                  <a:tcPr/>
                </a:tc>
                <a:tc>
                  <a:txBody>
                    <a:bodyPr/>
                    <a:lstStyle/>
                    <a:p>
                      <a:pPr algn="r"/>
                      <a:r>
                        <a:rPr kumimoji="1" lang="en-US" altLang="ja-JP" sz="1400" u="sng" dirty="0" smtClean="0"/>
                        <a:t>2,540</a:t>
                      </a:r>
                    </a:p>
                    <a:p>
                      <a:pPr algn="r"/>
                      <a:r>
                        <a:rPr kumimoji="1" lang="en-US" altLang="ja-JP" sz="1400" dirty="0" smtClean="0"/>
                        <a:t>1,359</a:t>
                      </a:r>
                    </a:p>
                    <a:p>
                      <a:pPr algn="r"/>
                      <a:r>
                        <a:rPr kumimoji="1" lang="en-US" altLang="ja-JP" sz="1400" dirty="0" smtClean="0"/>
                        <a:t>1,181</a:t>
                      </a:r>
                    </a:p>
                  </a:txBody>
                  <a:tcPr/>
                </a:tc>
                <a:tc>
                  <a:txBody>
                    <a:bodyPr/>
                    <a:lstStyle/>
                    <a:p>
                      <a:pPr algn="r"/>
                      <a:r>
                        <a:rPr kumimoji="1" lang="en-US" altLang="ja-JP" sz="1400" u="sng" dirty="0" smtClean="0">
                          <a:solidFill>
                            <a:srgbClr val="3366FF"/>
                          </a:solidFill>
                        </a:rPr>
                        <a:t>1,495</a:t>
                      </a:r>
                    </a:p>
                    <a:p>
                      <a:pPr algn="r"/>
                      <a:r>
                        <a:rPr kumimoji="1" lang="en-US" altLang="ja-JP" sz="1400" u="sng" dirty="0" smtClean="0">
                          <a:solidFill>
                            <a:schemeClr val="tx1"/>
                          </a:solidFill>
                        </a:rPr>
                        <a:t>799</a:t>
                      </a:r>
                    </a:p>
                    <a:p>
                      <a:pPr algn="r"/>
                      <a:r>
                        <a:rPr kumimoji="1" lang="en-US" altLang="ja-JP" sz="1400" u="sng" dirty="0" smtClean="0">
                          <a:solidFill>
                            <a:schemeClr val="tx1"/>
                          </a:solidFill>
                        </a:rPr>
                        <a:t>695 </a:t>
                      </a:r>
                      <a:endParaRPr kumimoji="1" lang="ja-JP" altLang="en-US" sz="1400" u="sng" dirty="0">
                        <a:solidFill>
                          <a:schemeClr val="tx1"/>
                        </a:solidFill>
                      </a:endParaRPr>
                    </a:p>
                  </a:txBody>
                  <a:tcPr/>
                </a:tc>
                <a:tc>
                  <a:txBody>
                    <a:bodyPr/>
                    <a:lstStyle/>
                    <a:p>
                      <a:pPr algn="r"/>
                      <a:r>
                        <a:rPr kumimoji="1" lang="en-US" altLang="ja-JP" sz="1400" u="none" dirty="0" smtClean="0">
                          <a:solidFill>
                            <a:schemeClr val="tx1"/>
                          </a:solidFill>
                        </a:rPr>
                        <a:t>&lt;166&gt;</a:t>
                      </a:r>
                    </a:p>
                    <a:p>
                      <a:pPr algn="r"/>
                      <a:r>
                        <a:rPr kumimoji="1" lang="en-US" altLang="ja-JP" sz="1400" u="none" dirty="0" smtClean="0">
                          <a:solidFill>
                            <a:schemeClr val="tx1"/>
                          </a:solidFill>
                        </a:rPr>
                        <a:t>~89</a:t>
                      </a:r>
                    </a:p>
                    <a:p>
                      <a:pPr algn="r"/>
                      <a:r>
                        <a:rPr kumimoji="1" lang="en-US" altLang="ja-JP" sz="1400" u="none" dirty="0" smtClean="0">
                          <a:solidFill>
                            <a:schemeClr val="tx1"/>
                          </a:solidFill>
                        </a:rPr>
                        <a:t>~77</a:t>
                      </a:r>
                      <a:endParaRPr kumimoji="1" lang="ja-JP" altLang="en-US" sz="1400" u="none" dirty="0">
                        <a:solidFill>
                          <a:schemeClr val="tx1"/>
                        </a:solidFill>
                      </a:endParaRPr>
                    </a:p>
                  </a:txBody>
                  <a:tcPr/>
                </a:tc>
                <a:tc>
                  <a:txBody>
                    <a:bodyPr/>
                    <a:lstStyle/>
                    <a:p>
                      <a:pPr algn="ctr"/>
                      <a:r>
                        <a:rPr kumimoji="1" lang="en-US" altLang="ja-JP" sz="1400" u="none" dirty="0" smtClean="0">
                          <a:solidFill>
                            <a:schemeClr val="tx1"/>
                          </a:solidFill>
                        </a:rPr>
                        <a:t>11%</a:t>
                      </a:r>
                      <a:endParaRPr kumimoji="1" lang="ja-JP" altLang="en-US" sz="1400" u="none" dirty="0">
                        <a:solidFill>
                          <a:schemeClr val="tx1"/>
                        </a:solidFill>
                      </a:endParaRPr>
                    </a:p>
                  </a:txBody>
                  <a:tcPr/>
                </a:tc>
              </a:tr>
              <a:tr h="814355">
                <a:tc>
                  <a:txBody>
                    <a:bodyPr/>
                    <a:lstStyle/>
                    <a:p>
                      <a:r>
                        <a:rPr kumimoji="1" lang="en-US" altLang="ja-JP" sz="1400" dirty="0" smtClean="0"/>
                        <a:t>2. </a:t>
                      </a:r>
                      <a:r>
                        <a:rPr kumimoji="1" lang="en-US" altLang="ja-JP" sz="1400" dirty="0" err="1" smtClean="0"/>
                        <a:t>Acc</a:t>
                      </a:r>
                      <a:r>
                        <a:rPr kumimoji="1" lang="en-US" altLang="ja-JP" sz="1400" dirty="0" smtClean="0"/>
                        <a:t>-SRF –ML</a:t>
                      </a:r>
                    </a:p>
                    <a:p>
                      <a:endParaRPr kumimoji="1" lang="ja-JP" altLang="en-US" sz="1400" dirty="0">
                        <a:solidFill>
                          <a:srgbClr val="3366FF"/>
                        </a:solidFill>
                      </a:endParaRPr>
                    </a:p>
                  </a:txBody>
                  <a:tcPr/>
                </a:tc>
                <a:tc>
                  <a:txBody>
                    <a:bodyPr/>
                    <a:lstStyle/>
                    <a:p>
                      <a:r>
                        <a:rPr kumimoji="1" lang="en-US" altLang="ja-JP" sz="1400" u="sng" dirty="0" smtClean="0"/>
                        <a:t>Sub-total</a:t>
                      </a:r>
                    </a:p>
                    <a:p>
                      <a:r>
                        <a:rPr kumimoji="1" lang="en-US" altLang="ja-JP" sz="1400" baseline="0" dirty="0" smtClean="0"/>
                        <a:t> </a:t>
                      </a:r>
                      <a:r>
                        <a:rPr kumimoji="1" lang="en-US" altLang="ja-JP" sz="1400" baseline="0" dirty="0" smtClean="0">
                          <a:solidFill>
                            <a:srgbClr val="FF0000"/>
                          </a:solidFill>
                        </a:rPr>
                        <a:t>(</a:t>
                      </a:r>
                      <a:r>
                        <a:rPr kumimoji="1" lang="en-US" altLang="ja-JP" sz="1400" dirty="0" smtClean="0">
                          <a:solidFill>
                            <a:srgbClr val="FF0000"/>
                          </a:solidFill>
                        </a:rPr>
                        <a:t>1) Cavity and CM</a:t>
                      </a:r>
                    </a:p>
                    <a:p>
                      <a:pPr marL="0" indent="0">
                        <a:buFontTx/>
                        <a:buNone/>
                      </a:pPr>
                      <a:r>
                        <a:rPr kumimoji="1" lang="en-US" altLang="ja-JP" sz="1400" baseline="0" dirty="0" smtClean="0"/>
                        <a:t> (</a:t>
                      </a:r>
                      <a:r>
                        <a:rPr kumimoji="1" lang="en-US" altLang="ja-JP" sz="1400" dirty="0" smtClean="0"/>
                        <a:t>2) HLRF(1.3GHz)</a:t>
                      </a:r>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baseline="0" dirty="0" smtClean="0"/>
                        <a:t> (</a:t>
                      </a:r>
                      <a:r>
                        <a:rPr kumimoji="1" lang="en-US" altLang="ja-JP" sz="1400" dirty="0" smtClean="0"/>
                        <a:t>3) </a:t>
                      </a:r>
                      <a:r>
                        <a:rPr kumimoji="1" lang="en-US" altLang="ja-JP" sz="1400" dirty="0" err="1" smtClean="0"/>
                        <a:t>Int</a:t>
                      </a:r>
                      <a:r>
                        <a:rPr kumimoji="1" lang="en-US" altLang="ja-JP" sz="1400" dirty="0" smtClean="0"/>
                        <a:t>-Control-LLRF</a:t>
                      </a:r>
                    </a:p>
                    <a:p>
                      <a:r>
                        <a:rPr kumimoji="1" lang="en-US" altLang="ja-JP" sz="1400" baseline="0" dirty="0" smtClean="0"/>
                        <a:t> (4) </a:t>
                      </a:r>
                      <a:r>
                        <a:rPr kumimoji="1" lang="en-US" altLang="ja-JP" sz="1400" dirty="0" smtClean="0"/>
                        <a:t>Cryogenics</a:t>
                      </a:r>
                    </a:p>
                  </a:txBody>
                  <a:tcPr/>
                </a:tc>
                <a:tc>
                  <a:txBody>
                    <a:bodyPr/>
                    <a:lstStyle/>
                    <a:p>
                      <a:pPr algn="r"/>
                      <a:r>
                        <a:rPr kumimoji="1" lang="en-US" altLang="ja-JP" sz="1400" u="sng" dirty="0" smtClean="0"/>
                        <a:t>6,380</a:t>
                      </a:r>
                    </a:p>
                    <a:p>
                      <a:pPr algn="r"/>
                      <a:r>
                        <a:rPr kumimoji="1" lang="en-US" altLang="ja-JP" sz="1400" dirty="0" smtClean="0"/>
                        <a:t>3,551</a:t>
                      </a:r>
                    </a:p>
                    <a:p>
                      <a:pPr algn="r"/>
                      <a:r>
                        <a:rPr kumimoji="1" lang="en-US" altLang="ja-JP" sz="1400" dirty="0" smtClean="0"/>
                        <a:t>915</a:t>
                      </a:r>
                    </a:p>
                    <a:p>
                      <a:pPr algn="r"/>
                      <a:r>
                        <a:rPr kumimoji="1" lang="en-US" altLang="ja-JP" sz="1400" dirty="0" smtClean="0"/>
                        <a:t>1,357</a:t>
                      </a:r>
                    </a:p>
                    <a:p>
                      <a:pPr algn="r"/>
                      <a:r>
                        <a:rPr kumimoji="1" lang="en-US" altLang="ja-JP" sz="1400" dirty="0" smtClean="0"/>
                        <a:t>557</a:t>
                      </a:r>
                      <a:endParaRPr kumimoji="1" lang="ja-JP" altLang="en-US" sz="1400" dirty="0"/>
                    </a:p>
                  </a:txBody>
                  <a:tcPr/>
                </a:tc>
                <a:tc>
                  <a:txBody>
                    <a:bodyPr/>
                    <a:lstStyle/>
                    <a:p>
                      <a:pPr algn="r"/>
                      <a:r>
                        <a:rPr kumimoji="1" lang="en-US" altLang="ja-JP" sz="1400" u="sng" dirty="0" smtClean="0">
                          <a:solidFill>
                            <a:srgbClr val="3366FF"/>
                          </a:solidFill>
                        </a:rPr>
                        <a:t>3,753</a:t>
                      </a:r>
                    </a:p>
                    <a:p>
                      <a:pPr algn="r"/>
                      <a:r>
                        <a:rPr kumimoji="1" lang="en-US" altLang="ja-JP" sz="1400" dirty="0" smtClean="0">
                          <a:solidFill>
                            <a:srgbClr val="FF0000"/>
                          </a:solidFill>
                        </a:rPr>
                        <a:t>2,089</a:t>
                      </a:r>
                    </a:p>
                    <a:p>
                      <a:pPr algn="r"/>
                      <a:r>
                        <a:rPr kumimoji="1" lang="en-US" altLang="ja-JP" sz="1400" dirty="0" smtClean="0">
                          <a:solidFill>
                            <a:schemeClr val="tx1"/>
                          </a:solidFill>
                        </a:rPr>
                        <a:t>538</a:t>
                      </a:r>
                    </a:p>
                    <a:p>
                      <a:pPr algn="r"/>
                      <a:r>
                        <a:rPr kumimoji="1" lang="en-US" altLang="ja-JP" sz="1400" dirty="0" smtClean="0">
                          <a:solidFill>
                            <a:schemeClr val="tx1"/>
                          </a:solidFill>
                        </a:rPr>
                        <a:t>798</a:t>
                      </a:r>
                    </a:p>
                    <a:p>
                      <a:pPr algn="r"/>
                      <a:r>
                        <a:rPr kumimoji="1" lang="en-US" altLang="ja-JP" sz="1400" dirty="0" smtClean="0">
                          <a:solidFill>
                            <a:schemeClr val="tx1"/>
                          </a:solidFill>
                        </a:rPr>
                        <a:t>328</a:t>
                      </a:r>
                      <a:endParaRPr kumimoji="1" lang="ja-JP" altLang="en-US" sz="1400" dirty="0">
                        <a:solidFill>
                          <a:schemeClr val="tx1"/>
                        </a:solidFill>
                      </a:endParaRPr>
                    </a:p>
                  </a:txBody>
                  <a:tcPr/>
                </a:tc>
                <a:tc>
                  <a:txBody>
                    <a:bodyPr/>
                    <a:lstStyle/>
                    <a:p>
                      <a:pPr algn="r"/>
                      <a:r>
                        <a:rPr kumimoji="1" lang="en-US" altLang="ja-JP" sz="1400" dirty="0" smtClean="0">
                          <a:solidFill>
                            <a:schemeClr val="tx1"/>
                          </a:solidFill>
                        </a:rPr>
                        <a:t>&lt;417&gt;</a:t>
                      </a:r>
                    </a:p>
                    <a:p>
                      <a:pPr algn="r"/>
                      <a:r>
                        <a:rPr kumimoji="1" lang="en-US" altLang="ja-JP" sz="1400" dirty="0" smtClean="0">
                          <a:solidFill>
                            <a:srgbClr val="FF0000"/>
                          </a:solidFill>
                        </a:rPr>
                        <a:t>~232</a:t>
                      </a:r>
                    </a:p>
                    <a:p>
                      <a:pPr algn="r"/>
                      <a:r>
                        <a:rPr kumimoji="1" lang="en-US" altLang="ja-JP" sz="1400" dirty="0" smtClean="0">
                          <a:solidFill>
                            <a:schemeClr val="tx1"/>
                          </a:solidFill>
                        </a:rPr>
                        <a:t>~60</a:t>
                      </a:r>
                    </a:p>
                    <a:p>
                      <a:pPr algn="r"/>
                      <a:r>
                        <a:rPr kumimoji="1" lang="en-US" altLang="ja-JP" sz="1400" dirty="0" smtClean="0">
                          <a:solidFill>
                            <a:schemeClr val="tx1"/>
                          </a:solidFill>
                        </a:rPr>
                        <a:t>~89</a:t>
                      </a:r>
                    </a:p>
                    <a:p>
                      <a:pPr algn="r"/>
                      <a:r>
                        <a:rPr kumimoji="1" lang="en-US" altLang="ja-JP" sz="1400" dirty="0" smtClean="0">
                          <a:solidFill>
                            <a:schemeClr val="tx1"/>
                          </a:solidFill>
                        </a:rPr>
                        <a:t>~36</a:t>
                      </a:r>
                      <a:endParaRPr kumimoji="1" lang="ja-JP" altLang="en-US" sz="1400" dirty="0">
                        <a:solidFill>
                          <a:schemeClr val="tx1"/>
                        </a:solidFill>
                      </a:endParaRPr>
                    </a:p>
                  </a:txBody>
                  <a:tcPr/>
                </a:tc>
                <a:tc>
                  <a:txBody>
                    <a:bodyPr/>
                    <a:lstStyle/>
                    <a:p>
                      <a:pPr algn="ctr"/>
                      <a:r>
                        <a:rPr kumimoji="1" lang="en-US" altLang="ja-JP" sz="1400" u="none" dirty="0" smtClean="0">
                          <a:solidFill>
                            <a:srgbClr val="3366FF"/>
                          </a:solidFill>
                        </a:rPr>
                        <a:t>28%</a:t>
                      </a:r>
                      <a:endParaRPr kumimoji="1" lang="ja-JP" altLang="en-US" sz="1400" u="none" dirty="0">
                        <a:solidFill>
                          <a:srgbClr val="3366FF"/>
                        </a:solidFill>
                      </a:endParaRPr>
                    </a:p>
                  </a:txBody>
                  <a:tcPr/>
                </a:tc>
              </a:tr>
              <a:tr h="2011680">
                <a:tc>
                  <a:txBody>
                    <a:bodyPr/>
                    <a:lstStyle/>
                    <a:p>
                      <a:r>
                        <a:rPr kumimoji="1" lang="en-US" altLang="ja-JP" sz="1400" dirty="0" smtClean="0"/>
                        <a:t>3. </a:t>
                      </a:r>
                      <a:r>
                        <a:rPr kumimoji="1" lang="en-US" altLang="ja-JP" sz="1400" dirty="0" err="1" smtClean="0"/>
                        <a:t>Acc</a:t>
                      </a:r>
                      <a:r>
                        <a:rPr kumimoji="1" lang="en-US" altLang="ja-JP" sz="1400" dirty="0" smtClean="0"/>
                        <a:t>-Others</a:t>
                      </a:r>
                    </a:p>
                  </a:txBody>
                  <a:tcPr/>
                </a:tc>
                <a:tc>
                  <a:txBody>
                    <a:bodyPr/>
                    <a:lstStyle/>
                    <a:p>
                      <a:r>
                        <a:rPr kumimoji="1" lang="en-US" altLang="ja-JP" sz="1400" u="sng" dirty="0" smtClean="0"/>
                        <a:t>Sub-total</a:t>
                      </a:r>
                    </a:p>
                    <a:p>
                      <a:r>
                        <a:rPr kumimoji="1" lang="en-US" altLang="ja-JP" sz="1400" dirty="0" smtClean="0"/>
                        <a:t>- Magnets</a:t>
                      </a:r>
                    </a:p>
                    <a:p>
                      <a:r>
                        <a:rPr kumimoji="1" lang="en-US" altLang="ja-JP" sz="1400" dirty="0" smtClean="0"/>
                        <a:t>- Power</a:t>
                      </a:r>
                      <a:r>
                        <a:rPr kumimoji="1" lang="en-US" altLang="ja-JP" sz="1400" baseline="0" dirty="0" smtClean="0"/>
                        <a:t> Supplies </a:t>
                      </a:r>
                      <a:endParaRPr kumimoji="1" lang="en-US" altLang="ja-JP" sz="1400" dirty="0" smtClean="0"/>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Vacuum</a:t>
                      </a:r>
                      <a:r>
                        <a:rPr kumimoji="1" lang="en-US" altLang="ja-JP" sz="1400" baseline="0" dirty="0" smtClean="0"/>
                        <a:t> </a:t>
                      </a:r>
                      <a:endParaRPr kumimoji="1" lang="en-US" altLang="ja-JP" sz="1400" dirty="0" smtClean="0"/>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Instrumentation</a:t>
                      </a:r>
                    </a:p>
                    <a:p>
                      <a:pPr marL="0" marR="0" indent="0" algn="l" defTabSz="457011" rtl="0" eaLnBrk="1" fontAlgn="auto" latinLnBrk="0" hangingPunct="1">
                        <a:lnSpc>
                          <a:spcPct val="100000"/>
                        </a:lnSpc>
                        <a:spcBef>
                          <a:spcPts val="0"/>
                        </a:spcBef>
                        <a:spcAft>
                          <a:spcPts val="0"/>
                        </a:spcAft>
                        <a:buClrTx/>
                        <a:buSzTx/>
                        <a:buFontTx/>
                        <a:buNone/>
                        <a:tabLst/>
                        <a:defRPr/>
                      </a:pPr>
                      <a:r>
                        <a:rPr kumimoji="1" lang="en-US" altLang="ja-JP" sz="1400" dirty="0" smtClean="0"/>
                        <a:t>- Dump-Collimator</a:t>
                      </a:r>
                    </a:p>
                    <a:p>
                      <a:r>
                        <a:rPr kumimoji="1" lang="en-US" altLang="ja-JP" sz="1400" dirty="0" smtClean="0"/>
                        <a:t>- Computing</a:t>
                      </a:r>
                      <a:r>
                        <a:rPr kumimoji="1" lang="en-US" altLang="ja-JP" sz="1400" baseline="0" dirty="0" smtClean="0"/>
                        <a:t> infra. </a:t>
                      </a:r>
                      <a:endParaRPr kumimoji="1" lang="en-US" altLang="ja-JP" sz="1400" dirty="0" smtClean="0"/>
                    </a:p>
                    <a:p>
                      <a:r>
                        <a:rPr kumimoji="1" lang="en-US" altLang="ja-JP" sz="1400" baseline="0" dirty="0" smtClean="0"/>
                        <a:t>- Other-(non-L)-HLRF</a:t>
                      </a:r>
                    </a:p>
                    <a:p>
                      <a:r>
                        <a:rPr kumimoji="1" lang="en-US" altLang="ja-JP" sz="1400" baseline="0" dirty="0" smtClean="0"/>
                        <a:t>- Simulation &amp; op.</a:t>
                      </a:r>
                    </a:p>
                  </a:txBody>
                  <a:tcPr/>
                </a:tc>
                <a:tc>
                  <a:txBody>
                    <a:bodyPr/>
                    <a:lstStyle/>
                    <a:p>
                      <a:pPr algn="r"/>
                      <a:r>
                        <a:rPr kumimoji="1" lang="en-US" altLang="ja-JP" sz="1400" u="sng" dirty="0" smtClean="0"/>
                        <a:t>4,269</a:t>
                      </a:r>
                    </a:p>
                    <a:p>
                      <a:pPr algn="r"/>
                      <a:r>
                        <a:rPr kumimoji="1" lang="en-US" altLang="ja-JP" sz="1400" dirty="0" smtClean="0"/>
                        <a:t>387</a:t>
                      </a:r>
                    </a:p>
                    <a:p>
                      <a:pPr algn="r"/>
                      <a:r>
                        <a:rPr kumimoji="1" lang="en-US" altLang="ja-JP" sz="1400" dirty="0" smtClean="0"/>
                        <a:t>1,411</a:t>
                      </a:r>
                    </a:p>
                    <a:p>
                      <a:pPr algn="r"/>
                      <a:r>
                        <a:rPr kumimoji="1" lang="en-US" altLang="ja-JP" sz="1400" dirty="0" smtClean="0"/>
                        <a:t>119</a:t>
                      </a:r>
                    </a:p>
                    <a:p>
                      <a:pPr algn="r"/>
                      <a:r>
                        <a:rPr kumimoji="1" lang="en-US" altLang="ja-JP" sz="1400" dirty="0" smtClean="0"/>
                        <a:t>517</a:t>
                      </a:r>
                    </a:p>
                    <a:p>
                      <a:pPr algn="r"/>
                      <a:r>
                        <a:rPr kumimoji="1" lang="en-US" altLang="ja-JP" sz="1400" dirty="0" smtClean="0"/>
                        <a:t>211</a:t>
                      </a:r>
                    </a:p>
                    <a:p>
                      <a:pPr algn="r"/>
                      <a:r>
                        <a:rPr kumimoji="1" lang="en-US" altLang="ja-JP" sz="1400" dirty="0" smtClean="0"/>
                        <a:t>1,392</a:t>
                      </a:r>
                    </a:p>
                    <a:p>
                      <a:pPr algn="r"/>
                      <a:r>
                        <a:rPr kumimoji="1" lang="en-US" altLang="ja-JP" sz="1400" dirty="0" smtClean="0"/>
                        <a:t>68</a:t>
                      </a:r>
                    </a:p>
                    <a:p>
                      <a:pPr algn="r"/>
                      <a:r>
                        <a:rPr kumimoji="1" lang="en-US" altLang="ja-JP" sz="1400" dirty="0" smtClean="0"/>
                        <a:t>175</a:t>
                      </a:r>
                      <a:endParaRPr kumimoji="1" lang="ja-JP" altLang="en-US" sz="1400" dirty="0"/>
                    </a:p>
                  </a:txBody>
                  <a:tcPr/>
                </a:tc>
                <a:tc>
                  <a:txBody>
                    <a:bodyPr/>
                    <a:lstStyle/>
                    <a:p>
                      <a:pPr algn="r"/>
                      <a:r>
                        <a:rPr kumimoji="1" lang="en-US" altLang="ja-JP" sz="1400" u="sng" dirty="0" smtClean="0">
                          <a:solidFill>
                            <a:srgbClr val="3366FF"/>
                          </a:solidFill>
                        </a:rPr>
                        <a:t>2,518</a:t>
                      </a:r>
                    </a:p>
                    <a:p>
                      <a:pPr algn="r"/>
                      <a:r>
                        <a:rPr kumimoji="1" lang="en-US" altLang="ja-JP" sz="1400" dirty="0" smtClean="0">
                          <a:solidFill>
                            <a:schemeClr val="tx1"/>
                          </a:solidFill>
                        </a:rPr>
                        <a:t>228</a:t>
                      </a:r>
                    </a:p>
                    <a:p>
                      <a:pPr algn="r"/>
                      <a:r>
                        <a:rPr kumimoji="1" lang="en-US" altLang="ja-JP" sz="1400" dirty="0" smtClean="0">
                          <a:solidFill>
                            <a:schemeClr val="tx1"/>
                          </a:solidFill>
                        </a:rPr>
                        <a:t>830</a:t>
                      </a:r>
                    </a:p>
                    <a:p>
                      <a:pPr algn="r"/>
                      <a:r>
                        <a:rPr kumimoji="1" lang="en-US" altLang="ja-JP" sz="1400" dirty="0" smtClean="0">
                          <a:solidFill>
                            <a:schemeClr val="tx1"/>
                          </a:solidFill>
                        </a:rPr>
                        <a:t>70</a:t>
                      </a:r>
                    </a:p>
                    <a:p>
                      <a:pPr algn="r"/>
                      <a:r>
                        <a:rPr kumimoji="1" lang="en-US" altLang="ja-JP" sz="1400" dirty="0" smtClean="0">
                          <a:solidFill>
                            <a:schemeClr val="tx1"/>
                          </a:solidFill>
                        </a:rPr>
                        <a:t>304</a:t>
                      </a:r>
                    </a:p>
                    <a:p>
                      <a:pPr algn="r"/>
                      <a:r>
                        <a:rPr kumimoji="1" lang="en-US" altLang="ja-JP" sz="1400" dirty="0" smtClean="0">
                          <a:solidFill>
                            <a:schemeClr val="tx1"/>
                          </a:solidFill>
                        </a:rPr>
                        <a:t>124</a:t>
                      </a:r>
                    </a:p>
                    <a:p>
                      <a:pPr algn="r"/>
                      <a:r>
                        <a:rPr kumimoji="1" lang="en-US" altLang="ja-JP" sz="1400" dirty="0" smtClean="0">
                          <a:solidFill>
                            <a:schemeClr val="tx1"/>
                          </a:solidFill>
                        </a:rPr>
                        <a:t>819</a:t>
                      </a:r>
                    </a:p>
                    <a:p>
                      <a:pPr algn="r"/>
                      <a:r>
                        <a:rPr kumimoji="1" lang="en-US" altLang="ja-JP" sz="1400" dirty="0" smtClean="0">
                          <a:solidFill>
                            <a:schemeClr val="tx1"/>
                          </a:solidFill>
                        </a:rPr>
                        <a:t>40</a:t>
                      </a:r>
                    </a:p>
                    <a:p>
                      <a:pPr algn="r"/>
                      <a:r>
                        <a:rPr kumimoji="1" lang="en-US" altLang="ja-JP" sz="1400" dirty="0" smtClean="0">
                          <a:solidFill>
                            <a:schemeClr val="tx1"/>
                          </a:solidFill>
                        </a:rPr>
                        <a:t>103</a:t>
                      </a:r>
                      <a:endParaRPr kumimoji="1" lang="ja-JP" altLang="en-US" sz="1400" dirty="0">
                        <a:solidFill>
                          <a:schemeClr val="tx1"/>
                        </a:solidFill>
                      </a:endParaRPr>
                    </a:p>
                  </a:txBody>
                  <a:tcPr/>
                </a:tc>
                <a:tc>
                  <a:txBody>
                    <a:bodyPr/>
                    <a:lstStyle/>
                    <a:p>
                      <a:pPr algn="r"/>
                      <a:r>
                        <a:rPr kumimoji="1" lang="en-US" altLang="ja-JP" sz="1400" dirty="0" smtClean="0">
                          <a:solidFill>
                            <a:schemeClr val="tx1"/>
                          </a:solidFill>
                        </a:rPr>
                        <a:t>&lt;280&gt;</a:t>
                      </a:r>
                    </a:p>
                    <a:p>
                      <a:pPr algn="r"/>
                      <a:r>
                        <a:rPr kumimoji="1" lang="en-US" altLang="ja-JP" sz="1400" dirty="0" smtClean="0">
                          <a:solidFill>
                            <a:schemeClr val="tx1"/>
                          </a:solidFill>
                        </a:rPr>
                        <a:t>~25</a:t>
                      </a:r>
                    </a:p>
                    <a:p>
                      <a:pPr algn="r"/>
                      <a:r>
                        <a:rPr kumimoji="1" lang="en-US" altLang="ja-JP" sz="1400" dirty="0" smtClean="0">
                          <a:solidFill>
                            <a:schemeClr val="tx1"/>
                          </a:solidFill>
                        </a:rPr>
                        <a:t>~92</a:t>
                      </a:r>
                    </a:p>
                    <a:p>
                      <a:pPr algn="r"/>
                      <a:r>
                        <a:rPr kumimoji="1" lang="en-US" altLang="ja-JP" sz="1400" dirty="0" smtClean="0">
                          <a:solidFill>
                            <a:schemeClr val="tx1"/>
                          </a:solidFill>
                        </a:rPr>
                        <a:t>~8</a:t>
                      </a:r>
                    </a:p>
                    <a:p>
                      <a:pPr algn="r"/>
                      <a:r>
                        <a:rPr kumimoji="1" lang="en-US" altLang="ja-JP" sz="1400" dirty="0" smtClean="0">
                          <a:solidFill>
                            <a:schemeClr val="tx1"/>
                          </a:solidFill>
                        </a:rPr>
                        <a:t>~34</a:t>
                      </a:r>
                    </a:p>
                    <a:p>
                      <a:pPr algn="r"/>
                      <a:r>
                        <a:rPr kumimoji="1" lang="en-US" altLang="ja-JP" sz="1400" dirty="0" smtClean="0">
                          <a:solidFill>
                            <a:schemeClr val="tx1"/>
                          </a:solidFill>
                        </a:rPr>
                        <a:t>~14</a:t>
                      </a:r>
                    </a:p>
                    <a:p>
                      <a:pPr algn="r"/>
                      <a:r>
                        <a:rPr kumimoji="1" lang="en-US" altLang="ja-JP" sz="1400" dirty="0" smtClean="0">
                          <a:solidFill>
                            <a:schemeClr val="tx1"/>
                          </a:solidFill>
                        </a:rPr>
                        <a:t>~91</a:t>
                      </a:r>
                    </a:p>
                    <a:p>
                      <a:pPr algn="r"/>
                      <a:r>
                        <a:rPr kumimoji="1" lang="en-US" altLang="ja-JP" sz="1400" dirty="0" smtClean="0">
                          <a:solidFill>
                            <a:schemeClr val="tx1"/>
                          </a:solidFill>
                        </a:rPr>
                        <a:t>~4</a:t>
                      </a:r>
                    </a:p>
                    <a:p>
                      <a:pPr algn="r"/>
                      <a:r>
                        <a:rPr kumimoji="1" lang="en-US" altLang="ja-JP" sz="1400" dirty="0" smtClean="0">
                          <a:solidFill>
                            <a:schemeClr val="tx1"/>
                          </a:solidFill>
                        </a:rPr>
                        <a:t>~11</a:t>
                      </a:r>
                      <a:endParaRPr kumimoji="1" lang="ja-JP" altLang="en-US" sz="1400" dirty="0">
                        <a:solidFill>
                          <a:schemeClr val="tx1"/>
                        </a:solidFill>
                      </a:endParaRPr>
                    </a:p>
                  </a:txBody>
                  <a:tcPr/>
                </a:tc>
                <a:tc>
                  <a:txBody>
                    <a:bodyPr/>
                    <a:lstStyle/>
                    <a:p>
                      <a:pPr algn="ctr"/>
                      <a:r>
                        <a:rPr kumimoji="1" lang="en-US" altLang="ja-JP" sz="1400" u="none" dirty="0" smtClean="0">
                          <a:solidFill>
                            <a:schemeClr val="tx1"/>
                          </a:solidFill>
                        </a:rPr>
                        <a:t>19%</a:t>
                      </a:r>
                      <a:endParaRPr kumimoji="1" lang="ja-JP" altLang="en-US" sz="1400" u="none" dirty="0">
                        <a:solidFill>
                          <a:schemeClr val="tx1"/>
                        </a:solidFill>
                      </a:endParaRPr>
                    </a:p>
                  </a:txBody>
                  <a:tcPr/>
                </a:tc>
              </a:tr>
              <a:tr h="326096">
                <a:tc>
                  <a:txBody>
                    <a:bodyPr/>
                    <a:lstStyle/>
                    <a:p>
                      <a:r>
                        <a:rPr kumimoji="1" lang="en-US" altLang="ja-JP" sz="1400" dirty="0" smtClean="0"/>
                        <a:t>4. Management</a:t>
                      </a:r>
                      <a:r>
                        <a:rPr kumimoji="1" lang="en-US" altLang="ja-JP" sz="1400" baseline="0" dirty="0" smtClean="0"/>
                        <a:t> </a:t>
                      </a:r>
                    </a:p>
                  </a:txBody>
                  <a:tcPr/>
                </a:tc>
                <a:tc>
                  <a:txBody>
                    <a:bodyPr/>
                    <a:lstStyle/>
                    <a:p>
                      <a:r>
                        <a:rPr kumimoji="1" lang="en-US" altLang="ja-JP" sz="1400" dirty="0" smtClean="0"/>
                        <a:t>Administration</a:t>
                      </a:r>
                      <a:endParaRPr kumimoji="1" lang="ja-JP" altLang="en-US" sz="1400" dirty="0"/>
                    </a:p>
                  </a:txBody>
                  <a:tcPr/>
                </a:tc>
                <a:tc>
                  <a:txBody>
                    <a:bodyPr/>
                    <a:lstStyle/>
                    <a:p>
                      <a:pPr algn="r"/>
                      <a:r>
                        <a:rPr kumimoji="1" lang="en-US" altLang="ja-JP" sz="1400" u="sng" dirty="0" smtClean="0"/>
                        <a:t>3,998</a:t>
                      </a:r>
                      <a:endParaRPr kumimoji="1" lang="ja-JP" altLang="en-US" sz="1400" u="sng" dirty="0"/>
                    </a:p>
                  </a:txBody>
                  <a:tcPr/>
                </a:tc>
                <a:tc>
                  <a:txBody>
                    <a:bodyPr/>
                    <a:lstStyle/>
                    <a:p>
                      <a:pPr algn="r"/>
                      <a:r>
                        <a:rPr kumimoji="1" lang="en-US" altLang="ja-JP" sz="1400" u="sng" dirty="0" smtClean="0">
                          <a:solidFill>
                            <a:srgbClr val="3366FF"/>
                          </a:solidFill>
                        </a:rPr>
                        <a:t>2,352</a:t>
                      </a:r>
                      <a:r>
                        <a:rPr kumimoji="1" lang="en-US" altLang="ja-JP" sz="1400" u="sng" dirty="0" smtClean="0">
                          <a:solidFill>
                            <a:schemeClr val="tx1"/>
                          </a:solidFill>
                        </a:rPr>
                        <a:t> </a:t>
                      </a:r>
                      <a:endParaRPr kumimoji="1" lang="ja-JP" altLang="en-US" sz="1400" u="sng" dirty="0">
                        <a:solidFill>
                          <a:schemeClr val="tx1"/>
                        </a:solidFill>
                      </a:endParaRPr>
                    </a:p>
                  </a:txBody>
                  <a:tcPr/>
                </a:tc>
                <a:tc>
                  <a:txBody>
                    <a:bodyPr/>
                    <a:lstStyle/>
                    <a:p>
                      <a:pPr algn="r"/>
                      <a:r>
                        <a:rPr kumimoji="1" lang="en-US" altLang="ja-JP" sz="1400" u="none" dirty="0" smtClean="0">
                          <a:solidFill>
                            <a:schemeClr val="tx1"/>
                          </a:solidFill>
                        </a:rPr>
                        <a:t>&lt;261&gt;</a:t>
                      </a:r>
                      <a:endParaRPr kumimoji="1" lang="ja-JP" altLang="en-US" sz="1400" u="none" dirty="0">
                        <a:solidFill>
                          <a:schemeClr val="tx1"/>
                        </a:solidFill>
                      </a:endParaRPr>
                    </a:p>
                  </a:txBody>
                  <a:tcPr/>
                </a:tc>
                <a:tc>
                  <a:txBody>
                    <a:bodyPr/>
                    <a:lstStyle/>
                    <a:p>
                      <a:pPr algn="ctr"/>
                      <a:r>
                        <a:rPr kumimoji="1" lang="en-US" altLang="ja-JP" sz="1400" u="none" dirty="0" smtClean="0">
                          <a:solidFill>
                            <a:schemeClr val="tx1"/>
                          </a:solidFill>
                        </a:rPr>
                        <a:t>17%</a:t>
                      </a:r>
                      <a:endParaRPr kumimoji="1" lang="ja-JP" altLang="en-US" sz="1400" u="none" dirty="0">
                        <a:solidFill>
                          <a:schemeClr val="tx1"/>
                        </a:solidFill>
                      </a:endParaRPr>
                    </a:p>
                  </a:txBody>
                  <a:tcPr/>
                </a:tc>
              </a:tr>
              <a:tr h="326096">
                <a:tc>
                  <a:txBody>
                    <a:bodyPr/>
                    <a:lstStyle/>
                    <a:p>
                      <a:r>
                        <a:rPr kumimoji="1" lang="en-US" altLang="ja-JP" sz="1400" u="none" dirty="0" smtClean="0">
                          <a:solidFill>
                            <a:srgbClr val="008000"/>
                          </a:solidFill>
                        </a:rPr>
                        <a:t>5. Installation</a:t>
                      </a:r>
                      <a:r>
                        <a:rPr kumimoji="1" lang="en-US" altLang="ja-JP" sz="1400" u="none" baseline="0" dirty="0" smtClean="0">
                          <a:solidFill>
                            <a:srgbClr val="008000"/>
                          </a:solidFill>
                        </a:rPr>
                        <a:t> </a:t>
                      </a:r>
                    </a:p>
                  </a:txBody>
                  <a:tcPr/>
                </a:tc>
                <a:tc>
                  <a:txBody>
                    <a:bodyPr/>
                    <a:lstStyle/>
                    <a:p>
                      <a:r>
                        <a:rPr kumimoji="1" lang="en-US" altLang="ja-JP" sz="1400" baseline="0" dirty="0" smtClean="0"/>
                        <a:t>Installation  (4 </a:t>
                      </a:r>
                      <a:r>
                        <a:rPr kumimoji="1" lang="en-US" altLang="ja-JP" sz="1400" baseline="0" dirty="0" err="1" smtClean="0"/>
                        <a:t>yrs</a:t>
                      </a:r>
                      <a:r>
                        <a:rPr kumimoji="1" lang="en-US" altLang="ja-JP" sz="1400" baseline="0" dirty="0" smtClean="0"/>
                        <a:t>)</a:t>
                      </a:r>
                    </a:p>
                  </a:txBody>
                  <a:tcPr/>
                </a:tc>
                <a:tc>
                  <a:txBody>
                    <a:bodyPr/>
                    <a:lstStyle/>
                    <a:p>
                      <a:pPr algn="r"/>
                      <a:r>
                        <a:rPr kumimoji="1" lang="en-US" altLang="ja-JP" sz="1400" u="sng" dirty="0" smtClean="0">
                          <a:solidFill>
                            <a:srgbClr val="008000"/>
                          </a:solidFill>
                        </a:rPr>
                        <a:t>5,700</a:t>
                      </a:r>
                      <a:endParaRPr kumimoji="1" lang="ja-JP" altLang="en-US" sz="1400" u="sng" dirty="0">
                        <a:solidFill>
                          <a:srgbClr val="008000"/>
                        </a:solidFill>
                      </a:endParaRPr>
                    </a:p>
                  </a:txBody>
                  <a:tcPr/>
                </a:tc>
                <a:tc>
                  <a:txBody>
                    <a:bodyPr/>
                    <a:lstStyle/>
                    <a:p>
                      <a:pPr algn="r"/>
                      <a:r>
                        <a:rPr kumimoji="1" lang="en-US" altLang="ja-JP" sz="1400" u="sng" dirty="0" smtClean="0">
                          <a:solidFill>
                            <a:srgbClr val="008000"/>
                          </a:solidFill>
                        </a:rPr>
                        <a:t>3,353</a:t>
                      </a:r>
                      <a:endParaRPr kumimoji="1" lang="ja-JP" altLang="en-US" sz="1400" u="sng" dirty="0">
                        <a:solidFill>
                          <a:srgbClr val="008000"/>
                        </a:solidFill>
                      </a:endParaRPr>
                    </a:p>
                  </a:txBody>
                  <a:tcPr/>
                </a:tc>
                <a:tc>
                  <a:txBody>
                    <a:bodyPr/>
                    <a:lstStyle/>
                    <a:p>
                      <a:pPr algn="r"/>
                      <a:r>
                        <a:rPr kumimoji="1" lang="en-US" altLang="ja-JP" sz="1400" u="none" dirty="0" smtClean="0">
                          <a:solidFill>
                            <a:srgbClr val="008000"/>
                          </a:solidFill>
                        </a:rPr>
                        <a:t>&lt;838&gt;</a:t>
                      </a:r>
                      <a:endParaRPr kumimoji="1" lang="ja-JP" altLang="en-US" sz="1400" u="none" dirty="0">
                        <a:solidFill>
                          <a:srgbClr val="008000"/>
                        </a:solidFill>
                      </a:endParaRPr>
                    </a:p>
                  </a:txBody>
                  <a:tcPr/>
                </a:tc>
                <a:tc>
                  <a:txBody>
                    <a:bodyPr/>
                    <a:lstStyle/>
                    <a:p>
                      <a:pPr algn="ctr"/>
                      <a:r>
                        <a:rPr kumimoji="1" lang="en-US" altLang="ja-JP" sz="1400" u="none" dirty="0" smtClean="0">
                          <a:solidFill>
                            <a:schemeClr val="tx1"/>
                          </a:solidFill>
                        </a:rPr>
                        <a:t>25%</a:t>
                      </a:r>
                      <a:endParaRPr kumimoji="1" lang="ja-JP" altLang="en-US" sz="1400" u="none" dirty="0">
                        <a:solidFill>
                          <a:schemeClr val="tx1"/>
                        </a:solidFill>
                      </a:endParaRPr>
                    </a:p>
                  </a:txBody>
                  <a:tcPr/>
                </a:tc>
              </a:tr>
              <a:tr h="326096">
                <a:tc>
                  <a:txBody>
                    <a:bodyPr/>
                    <a:lstStyle/>
                    <a:p>
                      <a:endParaRPr kumimoji="1" lang="ja-JP" altLang="en-US" sz="1400" dirty="0"/>
                    </a:p>
                  </a:txBody>
                  <a:tcPr/>
                </a:tc>
                <a:tc>
                  <a:txBody>
                    <a:bodyPr/>
                    <a:lstStyle/>
                    <a:p>
                      <a:r>
                        <a:rPr kumimoji="1" lang="en-US" altLang="ja-JP" sz="1400" dirty="0" smtClean="0"/>
                        <a:t>Total</a:t>
                      </a:r>
                      <a:endParaRPr kumimoji="1" lang="ja-JP" altLang="en-US" sz="1400" dirty="0"/>
                    </a:p>
                  </a:txBody>
                  <a:tcPr/>
                </a:tc>
                <a:tc>
                  <a:txBody>
                    <a:bodyPr/>
                    <a:lstStyle/>
                    <a:p>
                      <a:pPr algn="r"/>
                      <a:r>
                        <a:rPr kumimoji="1" lang="en-US" altLang="ja-JP" sz="1400" dirty="0" smtClean="0"/>
                        <a:t>22,898</a:t>
                      </a:r>
                      <a:endParaRPr kumimoji="1" lang="ja-JP" altLang="en-US" sz="1400" dirty="0"/>
                    </a:p>
                  </a:txBody>
                  <a:tcPr/>
                </a:tc>
                <a:tc>
                  <a:txBody>
                    <a:bodyPr/>
                    <a:lstStyle/>
                    <a:p>
                      <a:pPr algn="r"/>
                      <a:r>
                        <a:rPr kumimoji="1" lang="en-US" altLang="ja-JP" sz="1400" dirty="0" smtClean="0">
                          <a:solidFill>
                            <a:srgbClr val="3366FF"/>
                          </a:solidFill>
                        </a:rPr>
                        <a:t>13,471</a:t>
                      </a:r>
                      <a:endParaRPr kumimoji="1" lang="ja-JP" altLang="en-US" sz="1400" dirty="0">
                        <a:solidFill>
                          <a:srgbClr val="3366FF"/>
                        </a:solidFill>
                      </a:endParaRPr>
                    </a:p>
                  </a:txBody>
                  <a:tcPr/>
                </a:tc>
                <a:tc>
                  <a:txBody>
                    <a:bodyPr/>
                    <a:lstStyle/>
                    <a:p>
                      <a:pPr algn="r"/>
                      <a:r>
                        <a:rPr kumimoji="1" lang="en-US" altLang="ja-JP" sz="1400" dirty="0" smtClean="0">
                          <a:solidFill>
                            <a:schemeClr val="tx1"/>
                          </a:solidFill>
                        </a:rPr>
                        <a:t>&lt;1,124&gt;</a:t>
                      </a:r>
                      <a:r>
                        <a:rPr kumimoji="1" lang="en-US" altLang="ja-JP" sz="1400" dirty="0" smtClean="0">
                          <a:solidFill>
                            <a:srgbClr val="008000"/>
                          </a:solidFill>
                        </a:rPr>
                        <a:t>, &lt;838&gt;</a:t>
                      </a:r>
                      <a:endParaRPr kumimoji="1" lang="ja-JP" altLang="en-US" sz="1400" dirty="0">
                        <a:solidFill>
                          <a:srgbClr val="008000"/>
                        </a:solidFill>
                      </a:endParaRPr>
                    </a:p>
                  </a:txBody>
                  <a:tcPr/>
                </a:tc>
                <a:tc>
                  <a:txBody>
                    <a:bodyPr/>
                    <a:lstStyle/>
                    <a:p>
                      <a:pPr algn="ctr"/>
                      <a:r>
                        <a:rPr kumimoji="1" lang="en-US" altLang="ja-JP" sz="1400" u="none" dirty="0" smtClean="0">
                          <a:solidFill>
                            <a:schemeClr val="tx1"/>
                          </a:solidFill>
                        </a:rPr>
                        <a:t>100%</a:t>
                      </a:r>
                      <a:endParaRPr kumimoji="1" lang="ja-JP" altLang="en-US" sz="1400" u="none" dirty="0">
                        <a:solidFill>
                          <a:schemeClr val="tx1"/>
                        </a:solidFill>
                      </a:endParaRPr>
                    </a:p>
                  </a:txBody>
                  <a:tcPr/>
                </a:tc>
              </a:tr>
            </a:tbl>
          </a:graphicData>
        </a:graphic>
      </p:graphicFrame>
      <p:pic>
        <p:nvPicPr>
          <p:cNvPr id="10" name="図 9"/>
          <p:cNvPicPr>
            <a:picLocks noChangeAspect="1"/>
          </p:cNvPicPr>
          <p:nvPr/>
        </p:nvPicPr>
        <p:blipFill>
          <a:blip r:embed="rId2"/>
          <a:stretch>
            <a:fillRect/>
          </a:stretch>
        </p:blipFill>
        <p:spPr>
          <a:xfrm>
            <a:off x="7146026" y="760974"/>
            <a:ext cx="1540774" cy="1230361"/>
          </a:xfrm>
          <a:prstGeom prst="rect">
            <a:avLst/>
          </a:prstGeom>
        </p:spPr>
      </p:pic>
      <p:graphicFrame>
        <p:nvGraphicFramePr>
          <p:cNvPr id="13" name="グラフ 12"/>
          <p:cNvGraphicFramePr>
            <a:graphicFrameLocks/>
          </p:cNvGraphicFramePr>
          <p:nvPr>
            <p:extLst>
              <p:ext uri="{D42A27DB-BD31-4B8C-83A1-F6EECF244321}">
                <p14:modId xmlns:p14="http://schemas.microsoft.com/office/powerpoint/2010/main" val="2995752673"/>
              </p:ext>
            </p:extLst>
          </p:nvPr>
        </p:nvGraphicFramePr>
        <p:xfrm>
          <a:off x="6553200" y="2087126"/>
          <a:ext cx="2357120" cy="1759584"/>
        </p:xfrm>
        <a:graphic>
          <a:graphicData uri="http://schemas.openxmlformats.org/drawingml/2006/chart">
            <c:chart xmlns:c="http://schemas.openxmlformats.org/drawingml/2006/chart" xmlns:r="http://schemas.openxmlformats.org/officeDocument/2006/relationships" r:id="rId3"/>
          </a:graphicData>
        </a:graphic>
      </p:graphicFrame>
      <p:cxnSp>
        <p:nvCxnSpPr>
          <p:cNvPr id="20" name="直線矢印コネクタ 19"/>
          <p:cNvCxnSpPr/>
          <p:nvPr/>
        </p:nvCxnSpPr>
        <p:spPr>
          <a:xfrm>
            <a:off x="4724400" y="2418080"/>
            <a:ext cx="2806502" cy="42672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23" name="テキスト ボックス 22"/>
          <p:cNvSpPr txBox="1"/>
          <p:nvPr/>
        </p:nvSpPr>
        <p:spPr>
          <a:xfrm>
            <a:off x="7893243" y="1217711"/>
            <a:ext cx="494997" cy="307777"/>
          </a:xfrm>
          <a:prstGeom prst="rect">
            <a:avLst/>
          </a:prstGeom>
          <a:noFill/>
        </p:spPr>
        <p:txBody>
          <a:bodyPr wrap="none" rtlCol="0">
            <a:spAutoFit/>
          </a:bodyPr>
          <a:lstStyle/>
          <a:p>
            <a:r>
              <a:rPr kumimoji="1" lang="en-US" altLang="ja-JP" sz="1400" dirty="0" smtClean="0">
                <a:solidFill>
                  <a:schemeClr val="bg1"/>
                </a:solidFill>
              </a:rPr>
              <a:t>28%</a:t>
            </a:r>
            <a:endParaRPr kumimoji="1" lang="ja-JP" altLang="en-US" sz="1400" dirty="0">
              <a:solidFill>
                <a:schemeClr val="bg1"/>
              </a:solidFill>
            </a:endParaRPr>
          </a:p>
        </p:txBody>
      </p:sp>
      <p:sp>
        <p:nvSpPr>
          <p:cNvPr id="24" name="テキスト ボックス 23"/>
          <p:cNvSpPr txBox="1"/>
          <p:nvPr/>
        </p:nvSpPr>
        <p:spPr>
          <a:xfrm>
            <a:off x="7490262" y="2697500"/>
            <a:ext cx="711440" cy="523220"/>
          </a:xfrm>
          <a:prstGeom prst="rect">
            <a:avLst/>
          </a:prstGeom>
          <a:noFill/>
        </p:spPr>
        <p:txBody>
          <a:bodyPr wrap="none" rtlCol="0">
            <a:spAutoFit/>
          </a:bodyPr>
          <a:lstStyle/>
          <a:p>
            <a:r>
              <a:rPr kumimoji="1" lang="en-US" altLang="ja-JP" sz="1400" dirty="0" smtClean="0">
                <a:solidFill>
                  <a:srgbClr val="FFFFFF"/>
                </a:solidFill>
              </a:rPr>
              <a:t>2,089 </a:t>
            </a:r>
          </a:p>
          <a:p>
            <a:r>
              <a:rPr kumimoji="1" lang="en-US" altLang="ja-JP" sz="1400" dirty="0" smtClean="0">
                <a:solidFill>
                  <a:srgbClr val="FFFFFF"/>
                </a:solidFill>
                <a:sym typeface="Wingdings"/>
              </a:rPr>
              <a:t> 56%</a:t>
            </a:r>
            <a:endParaRPr kumimoji="1" lang="ja-JP" altLang="en-US" sz="1400" dirty="0">
              <a:solidFill>
                <a:srgbClr val="FFFFFF"/>
              </a:solidFill>
            </a:endParaRPr>
          </a:p>
        </p:txBody>
      </p:sp>
      <p:sp>
        <p:nvSpPr>
          <p:cNvPr id="25" name="右矢印 24"/>
          <p:cNvSpPr/>
          <p:nvPr/>
        </p:nvSpPr>
        <p:spPr>
          <a:xfrm>
            <a:off x="6267010" y="2245360"/>
            <a:ext cx="387790" cy="17272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556713" y="4114800"/>
            <a:ext cx="1948378" cy="1889748"/>
          </a:xfrm>
          <a:prstGeom prst="rect">
            <a:avLst/>
          </a:prstGeom>
          <a:solidFill>
            <a:srgbClr val="FFFF00">
              <a:alpha val="24000"/>
            </a:srgbClr>
          </a:solidFill>
        </p:spPr>
        <p:txBody>
          <a:bodyPr wrap="square" rtlCol="0">
            <a:spAutoFit/>
          </a:bodyPr>
          <a:lstStyle/>
          <a:p>
            <a:pPr>
              <a:lnSpc>
                <a:spcPct val="140000"/>
              </a:lnSpc>
            </a:pPr>
            <a:r>
              <a:rPr kumimoji="1" lang="en-US" altLang="ja-JP" sz="1200" b="1" u="sng" dirty="0" smtClean="0">
                <a:solidFill>
                  <a:srgbClr val="3366FF"/>
                </a:solidFill>
              </a:rPr>
              <a:t>Coupler processing (38%)</a:t>
            </a:r>
          </a:p>
          <a:p>
            <a:pPr>
              <a:lnSpc>
                <a:spcPct val="140000"/>
              </a:lnSpc>
            </a:pPr>
            <a:r>
              <a:rPr lang="en-US" altLang="ja-JP" sz="1200" dirty="0" smtClean="0"/>
              <a:t>CM EDIA</a:t>
            </a:r>
          </a:p>
          <a:p>
            <a:pPr>
              <a:lnSpc>
                <a:spcPct val="140000"/>
              </a:lnSpc>
            </a:pPr>
            <a:r>
              <a:rPr kumimoji="1" lang="en-US" altLang="ja-JP" sz="1200" b="1" u="sng" dirty="0" smtClean="0">
                <a:solidFill>
                  <a:srgbClr val="008000"/>
                </a:solidFill>
              </a:rPr>
              <a:t>CM qualification (34%)</a:t>
            </a:r>
          </a:p>
          <a:p>
            <a:pPr>
              <a:lnSpc>
                <a:spcPct val="140000"/>
              </a:lnSpc>
            </a:pPr>
            <a:r>
              <a:rPr lang="en-US" altLang="ja-JP" sz="1200" b="1" u="sng" dirty="0" smtClean="0">
                <a:solidFill>
                  <a:schemeClr val="accent6">
                    <a:lumMod val="50000"/>
                  </a:schemeClr>
                </a:solidFill>
              </a:rPr>
              <a:t>Cavity qualification (9%)</a:t>
            </a:r>
          </a:p>
          <a:p>
            <a:pPr>
              <a:lnSpc>
                <a:spcPct val="140000"/>
              </a:lnSpc>
            </a:pPr>
            <a:r>
              <a:rPr kumimoji="1" lang="en-US" altLang="ja-JP" sz="1200" dirty="0" smtClean="0"/>
              <a:t>Q-Mag qualification</a:t>
            </a:r>
          </a:p>
          <a:p>
            <a:pPr>
              <a:lnSpc>
                <a:spcPct val="140000"/>
              </a:lnSpc>
            </a:pPr>
            <a:r>
              <a:rPr lang="en-US" altLang="ja-JP" sz="1200" dirty="0" smtClean="0"/>
              <a:t>Vacuum EDIA</a:t>
            </a:r>
          </a:p>
          <a:p>
            <a:pPr>
              <a:lnSpc>
                <a:spcPct val="140000"/>
              </a:lnSpc>
            </a:pPr>
            <a:r>
              <a:rPr kumimoji="1" lang="en-US" altLang="ja-JP" sz="1200" dirty="0" smtClean="0"/>
              <a:t>CM tunnel commissioning</a:t>
            </a:r>
          </a:p>
        </p:txBody>
      </p:sp>
      <p:sp>
        <p:nvSpPr>
          <p:cNvPr id="7" name="下矢印 6"/>
          <p:cNvSpPr/>
          <p:nvPr/>
        </p:nvSpPr>
        <p:spPr>
          <a:xfrm>
            <a:off x="7609841" y="3525520"/>
            <a:ext cx="203200" cy="670560"/>
          </a:xfrm>
          <a:prstGeom prst="down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16" name="図形グループ 15"/>
          <p:cNvGrpSpPr/>
          <p:nvPr/>
        </p:nvGrpSpPr>
        <p:grpSpPr>
          <a:xfrm>
            <a:off x="3828742" y="3986514"/>
            <a:ext cx="2641600" cy="2139954"/>
            <a:chOff x="3828742" y="3986514"/>
            <a:chExt cx="2641600" cy="2139954"/>
          </a:xfrm>
        </p:grpSpPr>
        <p:graphicFrame>
          <p:nvGraphicFramePr>
            <p:cNvPr id="27" name="グラフ 26"/>
            <p:cNvGraphicFramePr>
              <a:graphicFrameLocks/>
            </p:cNvGraphicFramePr>
            <p:nvPr>
              <p:extLst>
                <p:ext uri="{D42A27DB-BD31-4B8C-83A1-F6EECF244321}">
                  <p14:modId xmlns:p14="http://schemas.microsoft.com/office/powerpoint/2010/main" val="3036436820"/>
                </p:ext>
              </p:extLst>
            </p:nvPr>
          </p:nvGraphicFramePr>
          <p:xfrm>
            <a:off x="3828742" y="3986514"/>
            <a:ext cx="2641600" cy="2139954"/>
          </p:xfrm>
          <a:graphic>
            <a:graphicData uri="http://schemas.openxmlformats.org/drawingml/2006/chart">
              <c:chart xmlns:c="http://schemas.openxmlformats.org/drawingml/2006/chart" xmlns:r="http://schemas.openxmlformats.org/officeDocument/2006/relationships" r:id="rId4"/>
            </a:graphicData>
          </a:graphic>
        </p:graphicFrame>
        <p:sp>
          <p:nvSpPr>
            <p:cNvPr id="8" name="テキスト ボックス 7"/>
            <p:cNvSpPr txBox="1"/>
            <p:nvPr/>
          </p:nvSpPr>
          <p:spPr>
            <a:xfrm>
              <a:off x="5089562" y="4744651"/>
              <a:ext cx="494997" cy="307777"/>
            </a:xfrm>
            <a:prstGeom prst="rect">
              <a:avLst/>
            </a:prstGeom>
            <a:noFill/>
          </p:spPr>
          <p:txBody>
            <a:bodyPr wrap="none" rtlCol="0">
              <a:spAutoFit/>
            </a:bodyPr>
            <a:lstStyle/>
            <a:p>
              <a:r>
                <a:rPr kumimoji="1" lang="en-US" altLang="ja-JP" sz="1400" dirty="0" smtClean="0">
                  <a:solidFill>
                    <a:schemeClr val="bg1"/>
                  </a:solidFill>
                </a:rPr>
                <a:t>38%</a:t>
              </a:r>
              <a:endParaRPr kumimoji="1" lang="ja-JP" altLang="en-US" sz="1400" dirty="0">
                <a:solidFill>
                  <a:schemeClr val="bg1"/>
                </a:solidFill>
              </a:endParaRPr>
            </a:p>
          </p:txBody>
        </p:sp>
        <p:sp>
          <p:nvSpPr>
            <p:cNvPr id="17" name="テキスト ボックス 16"/>
            <p:cNvSpPr txBox="1"/>
            <p:nvPr/>
          </p:nvSpPr>
          <p:spPr>
            <a:xfrm>
              <a:off x="4274354" y="5285073"/>
              <a:ext cx="494997" cy="307777"/>
            </a:xfrm>
            <a:prstGeom prst="rect">
              <a:avLst/>
            </a:prstGeom>
            <a:noFill/>
          </p:spPr>
          <p:txBody>
            <a:bodyPr wrap="none" rtlCol="0">
              <a:spAutoFit/>
            </a:bodyPr>
            <a:lstStyle/>
            <a:p>
              <a:r>
                <a:rPr kumimoji="1" lang="en-US" altLang="ja-JP" sz="1400" dirty="0" smtClean="0">
                  <a:solidFill>
                    <a:schemeClr val="bg1"/>
                  </a:solidFill>
                </a:rPr>
                <a:t>34%</a:t>
              </a:r>
              <a:endParaRPr kumimoji="1" lang="ja-JP" altLang="en-US" sz="1400" dirty="0">
                <a:solidFill>
                  <a:schemeClr val="bg1"/>
                </a:solidFill>
              </a:endParaRPr>
            </a:p>
          </p:txBody>
        </p:sp>
        <p:sp>
          <p:nvSpPr>
            <p:cNvPr id="18" name="テキスト ボックス 17"/>
            <p:cNvSpPr txBox="1"/>
            <p:nvPr/>
          </p:nvSpPr>
          <p:spPr>
            <a:xfrm>
              <a:off x="4128455" y="4514045"/>
              <a:ext cx="404002" cy="307777"/>
            </a:xfrm>
            <a:prstGeom prst="rect">
              <a:avLst/>
            </a:prstGeom>
            <a:noFill/>
          </p:spPr>
          <p:txBody>
            <a:bodyPr wrap="none" rtlCol="0">
              <a:spAutoFit/>
            </a:bodyPr>
            <a:lstStyle/>
            <a:p>
              <a:r>
                <a:rPr lang="en-US" altLang="ja-JP" sz="1400" dirty="0">
                  <a:solidFill>
                    <a:schemeClr val="bg1"/>
                  </a:solidFill>
                </a:rPr>
                <a:t>9</a:t>
              </a:r>
              <a:r>
                <a:rPr kumimoji="1" lang="en-US" altLang="ja-JP" sz="1400" dirty="0" smtClean="0">
                  <a:solidFill>
                    <a:schemeClr val="bg1"/>
                  </a:solidFill>
                </a:rPr>
                <a:t>%</a:t>
              </a:r>
              <a:endParaRPr kumimoji="1" lang="ja-JP" altLang="en-US" sz="1400" dirty="0">
                <a:solidFill>
                  <a:schemeClr val="bg1"/>
                </a:solidFill>
              </a:endParaRPr>
            </a:p>
          </p:txBody>
        </p:sp>
      </p:grpSp>
      <p:sp>
        <p:nvSpPr>
          <p:cNvPr id="9" name="テキスト ボックス 8"/>
          <p:cNvSpPr txBox="1"/>
          <p:nvPr/>
        </p:nvSpPr>
        <p:spPr>
          <a:xfrm>
            <a:off x="5791200" y="6461760"/>
            <a:ext cx="2361682" cy="369332"/>
          </a:xfrm>
          <a:prstGeom prst="rect">
            <a:avLst/>
          </a:prstGeom>
          <a:noFill/>
        </p:spPr>
        <p:txBody>
          <a:bodyPr wrap="none" rtlCol="0">
            <a:spAutoFit/>
          </a:bodyPr>
          <a:lstStyle/>
          <a:p>
            <a:r>
              <a:rPr kumimoji="1" lang="en-US" altLang="ja-JP" dirty="0" smtClean="0"/>
              <a:t>Cavity-CM qualification </a:t>
            </a:r>
            <a:endParaRPr kumimoji="1" lang="ja-JP" altLang="en-US" dirty="0"/>
          </a:p>
        </p:txBody>
      </p:sp>
      <p:sp>
        <p:nvSpPr>
          <p:cNvPr id="11" name="右中かっこ 10"/>
          <p:cNvSpPr/>
          <p:nvPr/>
        </p:nvSpPr>
        <p:spPr>
          <a:xfrm>
            <a:off x="8201702" y="4399280"/>
            <a:ext cx="261578" cy="8636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4" name="テキスト ボックス 13"/>
          <p:cNvSpPr txBox="1"/>
          <p:nvPr/>
        </p:nvSpPr>
        <p:spPr>
          <a:xfrm>
            <a:off x="8463280" y="4659868"/>
            <a:ext cx="625003" cy="307777"/>
          </a:xfrm>
          <a:prstGeom prst="rect">
            <a:avLst/>
          </a:prstGeom>
          <a:solidFill>
            <a:srgbClr val="FFFF00"/>
          </a:solidFill>
        </p:spPr>
        <p:txBody>
          <a:bodyPr wrap="none" rtlCol="0">
            <a:spAutoFit/>
          </a:bodyPr>
          <a:lstStyle/>
          <a:p>
            <a:r>
              <a:rPr kumimoji="1" lang="en-US" altLang="ja-JP" sz="1400" dirty="0" smtClean="0"/>
              <a:t>&gt; 80%</a:t>
            </a:r>
            <a:endParaRPr kumimoji="1" lang="ja-JP" altLang="en-US" sz="1400" dirty="0"/>
          </a:p>
        </p:txBody>
      </p:sp>
      <p:sp>
        <p:nvSpPr>
          <p:cNvPr id="15" name="テキスト ボックス 14"/>
          <p:cNvSpPr txBox="1"/>
          <p:nvPr/>
        </p:nvSpPr>
        <p:spPr>
          <a:xfrm>
            <a:off x="3828742" y="3222674"/>
            <a:ext cx="2620354" cy="646331"/>
          </a:xfrm>
          <a:prstGeom prst="rect">
            <a:avLst/>
          </a:prstGeom>
          <a:solidFill>
            <a:srgbClr val="CCFFCC"/>
          </a:solidFill>
          <a:ln>
            <a:solidFill>
              <a:srgbClr val="008000"/>
            </a:solidFill>
          </a:ln>
        </p:spPr>
        <p:txBody>
          <a:bodyPr wrap="none" rtlCol="0">
            <a:spAutoFit/>
          </a:bodyPr>
          <a:lstStyle/>
          <a:p>
            <a:r>
              <a:rPr lang="en-US" altLang="ja-JP" dirty="0" smtClean="0"/>
              <a:t>As a representing sample, </a:t>
            </a:r>
            <a:endParaRPr kumimoji="1" lang="en-US" altLang="ja-JP" dirty="0" smtClean="0"/>
          </a:p>
          <a:p>
            <a:r>
              <a:rPr lang="en-US" altLang="ja-JP" dirty="0" err="1" smtClean="0"/>
              <a:t>Cvity</a:t>
            </a:r>
            <a:r>
              <a:rPr lang="en-US" altLang="ja-JP" dirty="0" smtClean="0"/>
              <a:t>-</a:t>
            </a:r>
            <a:r>
              <a:rPr lang="en-US" altLang="ja-JP" dirty="0" smtClean="0"/>
              <a:t>CM</a:t>
            </a:r>
            <a:r>
              <a:rPr lang="en-US" altLang="ja-JP" dirty="0"/>
              <a:t> </a:t>
            </a:r>
            <a:r>
              <a:rPr lang="en-US" altLang="ja-JP" dirty="0" smtClean="0"/>
              <a:t>labor examined</a:t>
            </a:r>
            <a:endParaRPr kumimoji="1" lang="ja-JP" altLang="en-US" dirty="0"/>
          </a:p>
        </p:txBody>
      </p:sp>
    </p:spTree>
    <p:extLst>
      <p:ext uri="{BB962C8B-B14F-4D97-AF65-F5344CB8AC3E}">
        <p14:creationId xmlns:p14="http://schemas.microsoft.com/office/powerpoint/2010/main" val="2529654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直線コネクタ 61"/>
          <p:cNvCxnSpPr>
            <a:endCxn id="58" idx="1"/>
          </p:cNvCxnSpPr>
          <p:nvPr/>
        </p:nvCxnSpPr>
        <p:spPr>
          <a:xfrm>
            <a:off x="2440648" y="4248836"/>
            <a:ext cx="76131" cy="2345"/>
          </a:xfrm>
          <a:prstGeom prst="line">
            <a:avLst/>
          </a:prstGeom>
          <a:ln w="15875">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52" name="直線コネクタ 51"/>
          <p:cNvCxnSpPr/>
          <p:nvPr/>
        </p:nvCxnSpPr>
        <p:spPr>
          <a:xfrm flipV="1">
            <a:off x="1928146" y="4317823"/>
            <a:ext cx="474973" cy="3722"/>
          </a:xfrm>
          <a:prstGeom prst="line">
            <a:avLst/>
          </a:prstGeom>
          <a:ln w="15875">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2" name="タイトル 1"/>
          <p:cNvSpPr>
            <a:spLocks noGrp="1"/>
          </p:cNvSpPr>
          <p:nvPr>
            <p:ph type="title"/>
          </p:nvPr>
        </p:nvSpPr>
        <p:spPr>
          <a:xfrm>
            <a:off x="378642" y="178655"/>
            <a:ext cx="8109431" cy="723363"/>
          </a:xfrm>
          <a:solidFill>
            <a:schemeClr val="bg1"/>
          </a:solidFill>
        </p:spPr>
        <p:txBody>
          <a:bodyPr>
            <a:normAutofit/>
          </a:bodyPr>
          <a:lstStyle/>
          <a:p>
            <a:r>
              <a:rPr lang="en-US" altLang="ja-JP" sz="3200" b="1" cap="all" dirty="0" smtClean="0">
                <a:ln w="9000" cmpd="sng">
                  <a:noFill/>
                  <a:prstDash val="solid"/>
                </a:ln>
                <a:effectLst>
                  <a:outerShdw blurRad="50800" dist="38100" dir="2700000" algn="tl" rotWithShape="0">
                    <a:prstClr val="black">
                      <a:alpha val="40000"/>
                    </a:prstClr>
                  </a:outerShdw>
                </a:effectLst>
                <a:ea typeface="HG創英角ｺﾞｼｯｸUB"/>
                <a:cs typeface="HG創英角ｺﾞｼｯｸUB"/>
              </a:rPr>
              <a:t>KEK-STF2</a:t>
            </a:r>
            <a:r>
              <a:rPr lang="ja-JP" altLang="en-US" sz="3200" cap="all" dirty="0" smtClean="0">
                <a:ln w="9000" cmpd="sng">
                  <a:noFill/>
                  <a:prstDash val="solid"/>
                </a:ln>
                <a:effectLst>
                  <a:outerShdw blurRad="50800" dist="38100" dir="2700000" algn="tl" rotWithShape="0">
                    <a:prstClr val="black">
                      <a:alpha val="40000"/>
                    </a:prstClr>
                  </a:outerShdw>
                </a:effectLst>
                <a:ea typeface="HG創英角ｺﾞｼｯｸUB"/>
                <a:cs typeface="HG創英角ｺﾞｼｯｸUB"/>
              </a:rPr>
              <a:t>：超伝導ビーム加速の実証、応用</a:t>
            </a:r>
            <a:endParaRPr lang="ja-JP" altLang="en-US" sz="3200" b="1" cap="all" dirty="0">
              <a:ln w="9000" cmpd="sng">
                <a:noFill/>
                <a:prstDash val="solid"/>
              </a:ln>
              <a:effectLst>
                <a:outerShdw blurRad="50800" dist="38100" dir="2700000" algn="tl" rotWithShape="0">
                  <a:prstClr val="black">
                    <a:alpha val="40000"/>
                  </a:prstClr>
                </a:outerShdw>
              </a:effectLst>
              <a:ea typeface="HG創英角ｺﾞｼｯｸUB"/>
              <a:cs typeface="HG創英角ｺﾞｼｯｸUB"/>
            </a:endParaRPr>
          </a:p>
        </p:txBody>
      </p:sp>
      <p:cxnSp>
        <p:nvCxnSpPr>
          <p:cNvPr id="4" name="直線コネクタ 3"/>
          <p:cNvCxnSpPr/>
          <p:nvPr/>
        </p:nvCxnSpPr>
        <p:spPr>
          <a:xfrm>
            <a:off x="2620837" y="4319684"/>
            <a:ext cx="4716000" cy="7196"/>
          </a:xfrm>
          <a:prstGeom prst="line">
            <a:avLst/>
          </a:prstGeom>
          <a:ln w="15875">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5" name="正方形/長方形 4"/>
          <p:cNvSpPr/>
          <p:nvPr/>
        </p:nvSpPr>
        <p:spPr>
          <a:xfrm>
            <a:off x="1463939" y="3948740"/>
            <a:ext cx="254000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6" name="正方形/長方形 5"/>
          <p:cNvSpPr/>
          <p:nvPr/>
        </p:nvSpPr>
        <p:spPr>
          <a:xfrm>
            <a:off x="4249477" y="3942390"/>
            <a:ext cx="280035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7" name="正方形/長方形 6"/>
          <p:cNvSpPr/>
          <p:nvPr/>
        </p:nvSpPr>
        <p:spPr>
          <a:xfrm>
            <a:off x="2316960" y="4501189"/>
            <a:ext cx="419100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8" name="正方形/長方形 7"/>
          <p:cNvSpPr/>
          <p:nvPr/>
        </p:nvSpPr>
        <p:spPr>
          <a:xfrm>
            <a:off x="1061774" y="4551156"/>
            <a:ext cx="133200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9" name="正方形/長方形 8"/>
          <p:cNvSpPr/>
          <p:nvPr/>
        </p:nvSpPr>
        <p:spPr>
          <a:xfrm>
            <a:off x="613039" y="3593140"/>
            <a:ext cx="106920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0" name="正方形/長方形 9"/>
          <p:cNvSpPr/>
          <p:nvPr/>
        </p:nvSpPr>
        <p:spPr>
          <a:xfrm>
            <a:off x="619389" y="4317040"/>
            <a:ext cx="45085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1" name="正方形/長方形 10"/>
          <p:cNvSpPr/>
          <p:nvPr/>
        </p:nvSpPr>
        <p:spPr>
          <a:xfrm rot="16200000">
            <a:off x="315039" y="3955090"/>
            <a:ext cx="66630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2" name="正方形/長方形 11"/>
          <p:cNvSpPr/>
          <p:nvPr/>
        </p:nvSpPr>
        <p:spPr>
          <a:xfrm rot="16200000">
            <a:off x="800364" y="4338815"/>
            <a:ext cx="48215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3" name="正方形/長方形 12"/>
          <p:cNvSpPr/>
          <p:nvPr/>
        </p:nvSpPr>
        <p:spPr>
          <a:xfrm rot="16200000">
            <a:off x="838014" y="3812215"/>
            <a:ext cx="40685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4" name="正方形/長方形 13"/>
          <p:cNvSpPr/>
          <p:nvPr/>
        </p:nvSpPr>
        <p:spPr>
          <a:xfrm rot="16200000">
            <a:off x="1488564" y="3767765"/>
            <a:ext cx="40685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5" name="正方形/長方形 14"/>
          <p:cNvSpPr/>
          <p:nvPr/>
        </p:nvSpPr>
        <p:spPr>
          <a:xfrm>
            <a:off x="1051191" y="4135006"/>
            <a:ext cx="273050"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6" name="正方形/長方形 15"/>
          <p:cNvSpPr/>
          <p:nvPr/>
        </p:nvSpPr>
        <p:spPr>
          <a:xfrm rot="16200000">
            <a:off x="1231110" y="4041873"/>
            <a:ext cx="243864"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7" name="正方形/長方形 16"/>
          <p:cNvSpPr/>
          <p:nvPr/>
        </p:nvSpPr>
        <p:spPr>
          <a:xfrm>
            <a:off x="4347139" y="4120188"/>
            <a:ext cx="3100881"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8" name="正方形/長方形 17"/>
          <p:cNvSpPr/>
          <p:nvPr/>
        </p:nvSpPr>
        <p:spPr>
          <a:xfrm rot="16200000">
            <a:off x="6916510" y="4026528"/>
            <a:ext cx="251996"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9" name="正方形/長方形 18"/>
          <p:cNvSpPr/>
          <p:nvPr/>
        </p:nvSpPr>
        <p:spPr>
          <a:xfrm rot="16200000">
            <a:off x="6406854" y="4561625"/>
            <a:ext cx="178475"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0" name="正方形/長方形 19"/>
          <p:cNvSpPr/>
          <p:nvPr/>
        </p:nvSpPr>
        <p:spPr>
          <a:xfrm rot="16200000">
            <a:off x="6830166" y="4548938"/>
            <a:ext cx="178475"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2" name="正方形/長方形 21"/>
          <p:cNvSpPr/>
          <p:nvPr/>
        </p:nvSpPr>
        <p:spPr>
          <a:xfrm>
            <a:off x="6524891" y="4622063"/>
            <a:ext cx="423313"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3" name="正方形/長方形 22"/>
          <p:cNvSpPr/>
          <p:nvPr/>
        </p:nvSpPr>
        <p:spPr>
          <a:xfrm rot="16200000">
            <a:off x="3798723" y="3747940"/>
            <a:ext cx="358045"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4" name="正方形/長方形 23"/>
          <p:cNvSpPr/>
          <p:nvPr/>
        </p:nvSpPr>
        <p:spPr>
          <a:xfrm rot="16200000">
            <a:off x="4099255" y="3757887"/>
            <a:ext cx="358045" cy="576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5" name="正方形/長方形 24"/>
          <p:cNvSpPr/>
          <p:nvPr/>
        </p:nvSpPr>
        <p:spPr>
          <a:xfrm>
            <a:off x="2693575" y="4289965"/>
            <a:ext cx="791997" cy="5760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6" name="正方形/長方形 25"/>
          <p:cNvSpPr/>
          <p:nvPr/>
        </p:nvSpPr>
        <p:spPr>
          <a:xfrm>
            <a:off x="2118943" y="4289965"/>
            <a:ext cx="186265" cy="5760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7" name="正方形/長方形 26"/>
          <p:cNvSpPr/>
          <p:nvPr/>
        </p:nvSpPr>
        <p:spPr>
          <a:xfrm>
            <a:off x="1878179" y="4288239"/>
            <a:ext cx="110067" cy="57600"/>
          </a:xfrm>
          <a:prstGeom prst="rect">
            <a:avLst/>
          </a:prstGeom>
          <a:solidFill>
            <a:srgbClr val="FF0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8" name="正方形/長方形 27"/>
          <p:cNvSpPr/>
          <p:nvPr/>
        </p:nvSpPr>
        <p:spPr>
          <a:xfrm>
            <a:off x="7314130" y="4286527"/>
            <a:ext cx="215999" cy="72000"/>
          </a:xfrm>
          <a:prstGeom prst="rect">
            <a:avLst/>
          </a:prstGeom>
          <a:solidFill>
            <a:schemeClr val="tx2">
              <a:lumMod val="75000"/>
            </a:schemeClr>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cxnSp>
        <p:nvCxnSpPr>
          <p:cNvPr id="30" name="直線コネクタ 29"/>
          <p:cNvCxnSpPr>
            <a:stCxn id="33" idx="1"/>
            <a:endCxn id="29" idx="0"/>
          </p:cNvCxnSpPr>
          <p:nvPr/>
        </p:nvCxnSpPr>
        <p:spPr>
          <a:xfrm>
            <a:off x="6467291" y="4324599"/>
            <a:ext cx="240337" cy="112461"/>
          </a:xfrm>
          <a:prstGeom prst="line">
            <a:avLst/>
          </a:prstGeom>
          <a:ln w="15875">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33" name="正方形/長方形 32"/>
          <p:cNvSpPr/>
          <p:nvPr/>
        </p:nvSpPr>
        <p:spPr>
          <a:xfrm flipH="1">
            <a:off x="6261535" y="4301739"/>
            <a:ext cx="205756" cy="45719"/>
          </a:xfrm>
          <a:prstGeom prst="rect">
            <a:avLst/>
          </a:prstGeom>
          <a:solidFill>
            <a:schemeClr val="tx2">
              <a:lumMod val="60000"/>
              <a:lumOff val="40000"/>
            </a:schemeClr>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34" name="正方形/長方形 33"/>
          <p:cNvSpPr/>
          <p:nvPr/>
        </p:nvSpPr>
        <p:spPr>
          <a:xfrm>
            <a:off x="5373344" y="4293701"/>
            <a:ext cx="791999" cy="5760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35" name="テキスト ボックス 34"/>
          <p:cNvSpPr txBox="1"/>
          <p:nvPr/>
        </p:nvSpPr>
        <p:spPr>
          <a:xfrm>
            <a:off x="2578992" y="4276574"/>
            <a:ext cx="1007999" cy="276999"/>
          </a:xfrm>
          <a:prstGeom prst="rect">
            <a:avLst/>
          </a:prstGeom>
          <a:noFill/>
        </p:spPr>
        <p:txBody>
          <a:bodyPr wrap="square" rtlCol="0">
            <a:spAutoFit/>
          </a:bodyPr>
          <a:lstStyle/>
          <a:p>
            <a:r>
              <a:rPr kumimoji="1" lang="en-US" altLang="ja-JP" sz="1200" dirty="0" smtClean="0">
                <a:solidFill>
                  <a:srgbClr val="FF0000"/>
                </a:solidFill>
                <a:latin typeface="Arial"/>
                <a:cs typeface="Arial"/>
              </a:rPr>
              <a:t>CM1</a:t>
            </a:r>
            <a:endParaRPr kumimoji="1" lang="ja-JP" altLang="en-US" sz="1200" dirty="0">
              <a:solidFill>
                <a:srgbClr val="FF0000"/>
              </a:solidFill>
              <a:latin typeface="Arial"/>
              <a:cs typeface="Arial"/>
            </a:endParaRPr>
          </a:p>
        </p:txBody>
      </p:sp>
      <p:sp>
        <p:nvSpPr>
          <p:cNvPr id="37" name="テキスト ボックス 36"/>
          <p:cNvSpPr txBox="1"/>
          <p:nvPr/>
        </p:nvSpPr>
        <p:spPr>
          <a:xfrm>
            <a:off x="7218788" y="4682669"/>
            <a:ext cx="1211287" cy="276999"/>
          </a:xfrm>
          <a:prstGeom prst="rect">
            <a:avLst/>
          </a:prstGeom>
          <a:noFill/>
        </p:spPr>
        <p:txBody>
          <a:bodyPr wrap="square" rtlCol="0">
            <a:spAutoFit/>
          </a:bodyPr>
          <a:lstStyle/>
          <a:p>
            <a:r>
              <a:rPr lang="en-US" altLang="ja-JP" sz="1200" dirty="0" smtClean="0">
                <a:latin typeface="Arial"/>
                <a:cs typeface="Arial"/>
              </a:rPr>
              <a:t>Beam Dump</a:t>
            </a:r>
            <a:endParaRPr kumimoji="1" lang="ja-JP" altLang="en-US" sz="1200" dirty="0">
              <a:latin typeface="Arial"/>
              <a:cs typeface="Arial"/>
            </a:endParaRPr>
          </a:p>
        </p:txBody>
      </p:sp>
      <p:sp>
        <p:nvSpPr>
          <p:cNvPr id="39" name="テキスト ボックス 38"/>
          <p:cNvSpPr txBox="1"/>
          <p:nvPr/>
        </p:nvSpPr>
        <p:spPr>
          <a:xfrm>
            <a:off x="1205028" y="4297977"/>
            <a:ext cx="1166000" cy="276999"/>
          </a:xfrm>
          <a:prstGeom prst="rect">
            <a:avLst/>
          </a:prstGeom>
          <a:noFill/>
        </p:spPr>
        <p:txBody>
          <a:bodyPr wrap="square" rtlCol="0">
            <a:spAutoFit/>
          </a:bodyPr>
          <a:lstStyle/>
          <a:p>
            <a:r>
              <a:rPr lang="en-US" altLang="ja-JP" sz="1200" dirty="0" smtClean="0">
                <a:latin typeface="Arial"/>
                <a:cs typeface="Arial"/>
              </a:rPr>
              <a:t>SC RF-Gun</a:t>
            </a:r>
            <a:endParaRPr kumimoji="1" lang="ja-JP" altLang="en-US" sz="1200" dirty="0">
              <a:latin typeface="Arial"/>
              <a:cs typeface="Arial"/>
            </a:endParaRPr>
          </a:p>
        </p:txBody>
      </p:sp>
      <p:sp>
        <p:nvSpPr>
          <p:cNvPr id="41" name="テキスト ボックス 40"/>
          <p:cNvSpPr txBox="1"/>
          <p:nvPr/>
        </p:nvSpPr>
        <p:spPr>
          <a:xfrm>
            <a:off x="3510436" y="4275114"/>
            <a:ext cx="854696" cy="276999"/>
          </a:xfrm>
          <a:prstGeom prst="rect">
            <a:avLst/>
          </a:prstGeom>
          <a:noFill/>
        </p:spPr>
        <p:txBody>
          <a:bodyPr wrap="square" rtlCol="0">
            <a:spAutoFit/>
          </a:bodyPr>
          <a:lstStyle/>
          <a:p>
            <a:r>
              <a:rPr kumimoji="1" lang="en-US" altLang="ja-JP" sz="1200" dirty="0" smtClean="0">
                <a:solidFill>
                  <a:srgbClr val="3366FF"/>
                </a:solidFill>
                <a:latin typeface="Arial"/>
                <a:cs typeface="Arial"/>
              </a:rPr>
              <a:t>CM2a+2b</a:t>
            </a:r>
            <a:endParaRPr kumimoji="1" lang="ja-JP" altLang="en-US" sz="1200" dirty="0">
              <a:solidFill>
                <a:srgbClr val="3366FF"/>
              </a:solidFill>
              <a:latin typeface="Arial"/>
              <a:cs typeface="Arial"/>
            </a:endParaRPr>
          </a:p>
        </p:txBody>
      </p:sp>
      <p:sp>
        <p:nvSpPr>
          <p:cNvPr id="43" name="テキスト ボックス 42"/>
          <p:cNvSpPr txBox="1"/>
          <p:nvPr/>
        </p:nvSpPr>
        <p:spPr>
          <a:xfrm>
            <a:off x="154446" y="1099373"/>
            <a:ext cx="4898090" cy="2036455"/>
          </a:xfrm>
          <a:prstGeom prst="rect">
            <a:avLst/>
          </a:prstGeom>
          <a:solidFill>
            <a:srgbClr val="66CCFF"/>
          </a:solidFill>
        </p:spPr>
        <p:txBody>
          <a:bodyPr wrap="square" rtlCol="0">
            <a:spAutoFit/>
          </a:bodyPr>
          <a:lstStyle/>
          <a:p>
            <a:pPr>
              <a:lnSpc>
                <a:spcPts val="2160"/>
              </a:lnSpc>
            </a:pPr>
            <a:r>
              <a:rPr lang="en-US" altLang="ja-JP" sz="2000" dirty="0" smtClean="0">
                <a:solidFill>
                  <a:srgbClr val="0000FF"/>
                </a:solidFill>
                <a:latin typeface="HG創英角ｺﾞｼｯｸUB"/>
                <a:ea typeface="HG創英角ｺﾞｼｯｸUB"/>
                <a:cs typeface="HG創英角ｺﾞｼｯｸUB"/>
              </a:rPr>
              <a:t>■ </a:t>
            </a:r>
            <a:r>
              <a:rPr lang="en-US" altLang="ja-JP" sz="2000" dirty="0" smtClean="0">
                <a:latin typeface="+mj-lt"/>
                <a:ea typeface="HG創英角ｺﾞｼｯｸUB"/>
                <a:cs typeface="HG創英角ｺﾞｼｯｸUB"/>
              </a:rPr>
              <a:t>Objective</a:t>
            </a:r>
            <a:endParaRPr kumimoji="1" lang="en-US" altLang="ja-JP" sz="2000" dirty="0" smtClean="0">
              <a:latin typeface="+mj-lt"/>
              <a:ea typeface="HG創英角ｺﾞｼｯｸUB"/>
              <a:cs typeface="HG創英角ｺﾞｼｯｸUB"/>
            </a:endParaRPr>
          </a:p>
          <a:p>
            <a:pPr>
              <a:lnSpc>
                <a:spcPts val="2160"/>
              </a:lnSpc>
            </a:pPr>
            <a:r>
              <a:rPr lang="en-US" altLang="ja-JP" sz="2000" dirty="0" smtClean="0">
                <a:solidFill>
                  <a:srgbClr val="0000FF"/>
                </a:solidFill>
                <a:latin typeface="+mj-lt"/>
                <a:ea typeface="HG創英角ｺﾞｼｯｸUB"/>
                <a:cs typeface="HG創英角ｺﾞｼｯｸUB"/>
              </a:rPr>
              <a:t>•</a:t>
            </a:r>
            <a:r>
              <a:rPr lang="en-US" altLang="ja-JP" sz="2000" dirty="0" smtClean="0">
                <a:latin typeface="+mj-lt"/>
                <a:ea typeface="ＭＳ ゴシック"/>
                <a:cs typeface="ＭＳ ゴシック"/>
              </a:rPr>
              <a:t>High Gradient (31.5 MV/m</a:t>
            </a:r>
            <a:r>
              <a:rPr lang="en-US" altLang="ja-JP" sz="2000" dirty="0">
                <a:latin typeface="+mj-lt"/>
                <a:ea typeface="ＭＳ ゴシック"/>
                <a:cs typeface="ＭＳ ゴシック"/>
              </a:rPr>
              <a:t>)</a:t>
            </a:r>
            <a:endParaRPr lang="en-US" altLang="ja-JP" sz="2000" dirty="0" smtClean="0">
              <a:latin typeface="+mj-lt"/>
              <a:ea typeface="ＭＳ ゴシック"/>
              <a:cs typeface="ＭＳ ゴシック"/>
            </a:endParaRPr>
          </a:p>
          <a:p>
            <a:pPr>
              <a:lnSpc>
                <a:spcPts val="2160"/>
              </a:lnSpc>
            </a:pPr>
            <a:r>
              <a:rPr lang="ja-JP" altLang="ja-JP" sz="2000" dirty="0">
                <a:latin typeface="+mj-lt"/>
                <a:ea typeface="ＭＳ ゴシック"/>
                <a:cs typeface="ＭＳ ゴシック"/>
              </a:rPr>
              <a:t>　</a:t>
            </a:r>
            <a:r>
              <a:rPr lang="ja-JP" altLang="en-US" sz="2000" dirty="0" smtClean="0">
                <a:latin typeface="+mj-lt"/>
                <a:ea typeface="ＭＳ ゴシック"/>
                <a:cs typeface="ＭＳ ゴシック"/>
              </a:rPr>
              <a:t>＝＞</a:t>
            </a:r>
            <a:r>
              <a:rPr lang="en-US" altLang="ja-JP" sz="2000" dirty="0" smtClean="0">
                <a:latin typeface="+mj-lt"/>
                <a:ea typeface="ＭＳ ゴシック"/>
                <a:cs typeface="ＭＳ ゴシック"/>
              </a:rPr>
              <a:t>Demonstration of full </a:t>
            </a:r>
            <a:r>
              <a:rPr lang="en-US" altLang="ja-JP" sz="2000" dirty="0" err="1" smtClean="0">
                <a:latin typeface="+mj-lt"/>
                <a:ea typeface="ＭＳ ゴシック"/>
                <a:cs typeface="ＭＳ ゴシック"/>
              </a:rPr>
              <a:t>cryomodule</a:t>
            </a:r>
            <a:endParaRPr lang="en-US" altLang="ja-JP" sz="2000" dirty="0" smtClean="0">
              <a:latin typeface="+mj-lt"/>
              <a:ea typeface="ＭＳ ゴシック"/>
              <a:cs typeface="ＭＳ ゴシック"/>
            </a:endParaRPr>
          </a:p>
          <a:p>
            <a:pPr>
              <a:lnSpc>
                <a:spcPts val="2160"/>
              </a:lnSpc>
            </a:pPr>
            <a:r>
              <a:rPr lang="ja-JP" altLang="en-US" sz="2000" dirty="0" smtClean="0">
                <a:latin typeface="+mj-lt"/>
                <a:ea typeface="ＭＳ ゴシック"/>
                <a:cs typeface="ＭＳ ゴシック"/>
              </a:rPr>
              <a:t>・</a:t>
            </a:r>
            <a:r>
              <a:rPr lang="en-US" altLang="ja-JP" sz="2000" dirty="0" smtClean="0">
                <a:latin typeface="+mj-lt"/>
                <a:ea typeface="ＭＳ ゴシック"/>
                <a:cs typeface="ＭＳ ゴシック"/>
              </a:rPr>
              <a:t>Pulse and CW operation (for effective R&amp;D </a:t>
            </a:r>
          </a:p>
          <a:p>
            <a:pPr>
              <a:lnSpc>
                <a:spcPts val="2160"/>
              </a:lnSpc>
            </a:pPr>
            <a:r>
              <a:rPr lang="ja-JP" altLang="en-US" sz="2000" dirty="0" smtClean="0">
                <a:latin typeface="+mj-lt"/>
                <a:ea typeface="ＭＳ ゴシック"/>
                <a:cs typeface="ＭＳ ゴシック"/>
              </a:rPr>
              <a:t>・</a:t>
            </a:r>
            <a:r>
              <a:rPr lang="en-US" altLang="ja-JP" sz="2000" dirty="0" smtClean="0">
                <a:latin typeface="+mj-lt"/>
                <a:ea typeface="ＭＳ ゴシック"/>
                <a:cs typeface="ＭＳ ゴシック"/>
              </a:rPr>
              <a:t>Better efficiency power sources </a:t>
            </a:r>
            <a:endParaRPr lang="en-US" altLang="ja-JP" sz="2000" dirty="0" smtClean="0">
              <a:solidFill>
                <a:srgbClr val="0000FF"/>
              </a:solidFill>
              <a:latin typeface="+mj-lt"/>
              <a:ea typeface="ＭＳ ゴシック"/>
              <a:cs typeface="ＭＳ ゴシック"/>
            </a:endParaRPr>
          </a:p>
          <a:p>
            <a:pPr>
              <a:lnSpc>
                <a:spcPts val="2160"/>
              </a:lnSpc>
            </a:pPr>
            <a:r>
              <a:rPr lang="ja-JP" altLang="en-US" sz="2000" dirty="0" smtClean="0">
                <a:solidFill>
                  <a:srgbClr val="0000FF"/>
                </a:solidFill>
                <a:latin typeface="+mj-lt"/>
                <a:ea typeface="ＭＳ ゴシック"/>
                <a:cs typeface="ＭＳ ゴシック"/>
              </a:rPr>
              <a:t>・</a:t>
            </a:r>
            <a:r>
              <a:rPr lang="en-US" altLang="ja-JP" sz="2000" dirty="0" smtClean="0">
                <a:latin typeface="+mj-lt"/>
                <a:ea typeface="ＭＳ ゴシック"/>
                <a:cs typeface="ＭＳ ゴシック"/>
              </a:rPr>
              <a:t>SCRF electron gun </a:t>
            </a:r>
          </a:p>
          <a:p>
            <a:pPr>
              <a:lnSpc>
                <a:spcPts val="2160"/>
              </a:lnSpc>
            </a:pPr>
            <a:r>
              <a:rPr lang="ja-JP" altLang="en-US" sz="2000" dirty="0" smtClean="0">
                <a:solidFill>
                  <a:srgbClr val="0000FF"/>
                </a:solidFill>
                <a:latin typeface="+mj-lt"/>
                <a:ea typeface="ＭＳ ゴシック"/>
                <a:cs typeface="ＭＳ ゴシック"/>
              </a:rPr>
              <a:t>・</a:t>
            </a:r>
            <a:r>
              <a:rPr lang="en-US" altLang="ja-JP" sz="2000" dirty="0" smtClean="0">
                <a:solidFill>
                  <a:srgbClr val="FFFF00"/>
                </a:solidFill>
                <a:latin typeface="+mj-lt"/>
                <a:ea typeface="ＭＳ ゴシック"/>
                <a:cs typeface="ＭＳ ゴシック"/>
              </a:rPr>
              <a:t>Training for next generation s</a:t>
            </a:r>
          </a:p>
        </p:txBody>
      </p:sp>
      <p:sp>
        <p:nvSpPr>
          <p:cNvPr id="42" name="テキスト ボックス 41"/>
          <p:cNvSpPr txBox="1"/>
          <p:nvPr/>
        </p:nvSpPr>
        <p:spPr>
          <a:xfrm>
            <a:off x="1871805" y="4034492"/>
            <a:ext cx="546683" cy="276999"/>
          </a:xfrm>
          <a:prstGeom prst="rect">
            <a:avLst/>
          </a:prstGeom>
          <a:noFill/>
        </p:spPr>
        <p:txBody>
          <a:bodyPr wrap="square" rtlCol="0">
            <a:spAutoFit/>
          </a:bodyPr>
          <a:lstStyle/>
          <a:p>
            <a:r>
              <a:rPr kumimoji="1" lang="en-US" altLang="ja-JP" sz="1200" dirty="0" smtClean="0">
                <a:latin typeface="Arial"/>
                <a:cs typeface="Arial"/>
              </a:rPr>
              <a:t>CM0</a:t>
            </a:r>
            <a:endParaRPr kumimoji="1" lang="ja-JP" altLang="en-US" sz="1200" dirty="0">
              <a:latin typeface="Arial"/>
              <a:cs typeface="Arial"/>
            </a:endParaRPr>
          </a:p>
        </p:txBody>
      </p:sp>
      <p:sp>
        <p:nvSpPr>
          <p:cNvPr id="46" name="正方形/長方形 45"/>
          <p:cNvSpPr/>
          <p:nvPr/>
        </p:nvSpPr>
        <p:spPr>
          <a:xfrm>
            <a:off x="3610261" y="4293013"/>
            <a:ext cx="395998" cy="5760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47" name="正方形/長方形 46"/>
          <p:cNvSpPr/>
          <p:nvPr/>
        </p:nvSpPr>
        <p:spPr>
          <a:xfrm>
            <a:off x="4007751" y="4294537"/>
            <a:ext cx="395998" cy="5760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57" name="正方形/長方形 56"/>
          <p:cNvSpPr/>
          <p:nvPr/>
        </p:nvSpPr>
        <p:spPr>
          <a:xfrm>
            <a:off x="2410699" y="4222321"/>
            <a:ext cx="54000" cy="5400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58" name="正方形/長方形 57"/>
          <p:cNvSpPr/>
          <p:nvPr/>
        </p:nvSpPr>
        <p:spPr>
          <a:xfrm>
            <a:off x="2516779" y="4224181"/>
            <a:ext cx="54000" cy="5400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60" name="正方形/長方形 59"/>
          <p:cNvSpPr/>
          <p:nvPr/>
        </p:nvSpPr>
        <p:spPr>
          <a:xfrm>
            <a:off x="2366239" y="4293661"/>
            <a:ext cx="54000" cy="5400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61" name="正方形/長方形 60"/>
          <p:cNvSpPr/>
          <p:nvPr/>
        </p:nvSpPr>
        <p:spPr>
          <a:xfrm>
            <a:off x="2564959" y="4295521"/>
            <a:ext cx="54000" cy="5400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64" name="テキスト ボックス 63"/>
          <p:cNvSpPr txBox="1"/>
          <p:nvPr/>
        </p:nvSpPr>
        <p:spPr>
          <a:xfrm>
            <a:off x="2285458" y="3979877"/>
            <a:ext cx="478975" cy="276999"/>
          </a:xfrm>
          <a:prstGeom prst="rect">
            <a:avLst/>
          </a:prstGeom>
          <a:noFill/>
        </p:spPr>
        <p:txBody>
          <a:bodyPr wrap="square" rtlCol="0">
            <a:spAutoFit/>
          </a:bodyPr>
          <a:lstStyle/>
          <a:p>
            <a:r>
              <a:rPr kumimoji="1" lang="en-US" altLang="ja-JP" sz="1200" dirty="0" smtClean="0">
                <a:latin typeface="Arial"/>
                <a:cs typeface="Arial"/>
              </a:rPr>
              <a:t>BC</a:t>
            </a:r>
            <a:endParaRPr kumimoji="1" lang="ja-JP" altLang="en-US" sz="1200" dirty="0">
              <a:latin typeface="Arial"/>
              <a:cs typeface="Arial"/>
            </a:endParaRPr>
          </a:p>
        </p:txBody>
      </p:sp>
      <p:sp>
        <p:nvSpPr>
          <p:cNvPr id="29" name="正方形/長方形 28"/>
          <p:cNvSpPr/>
          <p:nvPr/>
        </p:nvSpPr>
        <p:spPr>
          <a:xfrm>
            <a:off x="6617628" y="4437060"/>
            <a:ext cx="179999" cy="108000"/>
          </a:xfrm>
          <a:prstGeom prst="rect">
            <a:avLst/>
          </a:prstGeom>
          <a:solidFill>
            <a:schemeClr val="accent4">
              <a:lumMod val="75000"/>
            </a:schemeClr>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54" name="正方形/長方形 53"/>
          <p:cNvSpPr/>
          <p:nvPr/>
        </p:nvSpPr>
        <p:spPr>
          <a:xfrm>
            <a:off x="4466211" y="4293937"/>
            <a:ext cx="395998" cy="5760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55" name="テキスト ボックス 54"/>
          <p:cNvSpPr txBox="1"/>
          <p:nvPr/>
        </p:nvSpPr>
        <p:spPr>
          <a:xfrm>
            <a:off x="4484058" y="4278944"/>
            <a:ext cx="1010083" cy="276999"/>
          </a:xfrm>
          <a:prstGeom prst="rect">
            <a:avLst/>
          </a:prstGeom>
          <a:noFill/>
        </p:spPr>
        <p:txBody>
          <a:bodyPr wrap="square" rtlCol="0">
            <a:spAutoFit/>
          </a:bodyPr>
          <a:lstStyle/>
          <a:p>
            <a:r>
              <a:rPr kumimoji="1" lang="en-US" altLang="ja-JP" sz="1200" dirty="0" smtClean="0">
                <a:solidFill>
                  <a:schemeClr val="bg1">
                    <a:lumMod val="50000"/>
                  </a:schemeClr>
                </a:solidFill>
                <a:latin typeface="Arial"/>
                <a:cs typeface="Arial"/>
              </a:rPr>
              <a:t>CM3a</a:t>
            </a:r>
            <a:r>
              <a:rPr lang="en-US" altLang="ja-JP" sz="1200" dirty="0">
                <a:solidFill>
                  <a:schemeClr val="bg1">
                    <a:lumMod val="50000"/>
                  </a:schemeClr>
                </a:solidFill>
                <a:latin typeface="Arial"/>
                <a:cs typeface="Arial"/>
              </a:rPr>
              <a:t> </a:t>
            </a:r>
            <a:r>
              <a:rPr lang="en-US" altLang="ja-JP" sz="1200" dirty="0" smtClean="0">
                <a:solidFill>
                  <a:schemeClr val="bg1">
                    <a:lumMod val="50000"/>
                  </a:schemeClr>
                </a:solidFill>
                <a:latin typeface="Arial"/>
                <a:cs typeface="Arial"/>
              </a:rPr>
              <a:t>+3</a:t>
            </a:r>
            <a:r>
              <a:rPr kumimoji="1" lang="en-US" altLang="ja-JP" sz="1200" dirty="0" smtClean="0">
                <a:solidFill>
                  <a:schemeClr val="bg1">
                    <a:lumMod val="50000"/>
                  </a:schemeClr>
                </a:solidFill>
                <a:latin typeface="Arial"/>
                <a:cs typeface="Arial"/>
              </a:rPr>
              <a:t>b</a:t>
            </a:r>
            <a:r>
              <a:rPr kumimoji="1" lang="en-US" altLang="ja-JP" sz="1200" dirty="0" smtClean="0">
                <a:solidFill>
                  <a:srgbClr val="3366FF"/>
                </a:solidFill>
                <a:latin typeface="Arial"/>
                <a:cs typeface="Arial"/>
              </a:rPr>
              <a:t>, </a:t>
            </a:r>
            <a:endParaRPr kumimoji="1" lang="ja-JP" altLang="en-US" sz="1200" dirty="0">
              <a:solidFill>
                <a:srgbClr val="3366FF"/>
              </a:solidFill>
              <a:latin typeface="Arial"/>
              <a:cs typeface="Arial"/>
            </a:endParaRPr>
          </a:p>
        </p:txBody>
      </p:sp>
      <p:sp>
        <p:nvSpPr>
          <p:cNvPr id="3" name="テキスト ボックス 2"/>
          <p:cNvSpPr txBox="1"/>
          <p:nvPr/>
        </p:nvSpPr>
        <p:spPr>
          <a:xfrm>
            <a:off x="245218" y="3507174"/>
            <a:ext cx="2051997" cy="338554"/>
          </a:xfrm>
          <a:prstGeom prst="rect">
            <a:avLst/>
          </a:prstGeom>
          <a:solidFill>
            <a:srgbClr val="CCFFCC"/>
          </a:solidFill>
          <a:ln>
            <a:solidFill>
              <a:srgbClr val="4F81BD"/>
            </a:solidFill>
          </a:ln>
        </p:spPr>
        <p:txBody>
          <a:bodyPr wrap="square" rtlCol="0">
            <a:spAutoFit/>
          </a:bodyPr>
          <a:lstStyle/>
          <a:p>
            <a:r>
              <a:rPr lang="en-US" altLang="ja-JP" sz="1600" b="1" dirty="0" smtClean="0">
                <a:solidFill>
                  <a:srgbClr val="000090"/>
                </a:solidFill>
              </a:rPr>
              <a:t>Electron Gun</a:t>
            </a:r>
            <a:endParaRPr kumimoji="1" lang="ja-JP" altLang="en-US" sz="1600" b="1" dirty="0">
              <a:solidFill>
                <a:srgbClr val="000090"/>
              </a:solidFill>
            </a:endParaRPr>
          </a:p>
        </p:txBody>
      </p:sp>
      <p:sp>
        <p:nvSpPr>
          <p:cNvPr id="56" name="テキスト ボックス 55"/>
          <p:cNvSpPr txBox="1"/>
          <p:nvPr/>
        </p:nvSpPr>
        <p:spPr>
          <a:xfrm>
            <a:off x="2457135" y="3512473"/>
            <a:ext cx="1907997" cy="338554"/>
          </a:xfrm>
          <a:prstGeom prst="rect">
            <a:avLst/>
          </a:prstGeom>
          <a:solidFill>
            <a:srgbClr val="CCFFCC"/>
          </a:solidFill>
          <a:ln>
            <a:solidFill>
              <a:srgbClr val="4F81BD"/>
            </a:solidFill>
          </a:ln>
        </p:spPr>
        <p:txBody>
          <a:bodyPr wrap="square" rtlCol="0">
            <a:spAutoFit/>
          </a:bodyPr>
          <a:lstStyle/>
          <a:p>
            <a:r>
              <a:rPr lang="en-US" altLang="ja-JP" sz="1600" b="1" dirty="0" smtClean="0">
                <a:solidFill>
                  <a:srgbClr val="000090"/>
                </a:solidFill>
              </a:rPr>
              <a:t>Full </a:t>
            </a:r>
            <a:r>
              <a:rPr lang="en-US" altLang="ja-JP" sz="1600" b="1" dirty="0" err="1" smtClean="0">
                <a:solidFill>
                  <a:srgbClr val="000090"/>
                </a:solidFill>
              </a:rPr>
              <a:t>Cryomodule</a:t>
            </a:r>
            <a:r>
              <a:rPr lang="en-US" altLang="ja-JP" sz="1600" b="1" dirty="0" smtClean="0">
                <a:solidFill>
                  <a:srgbClr val="000090"/>
                </a:solidFill>
              </a:rPr>
              <a:t> s</a:t>
            </a:r>
            <a:endParaRPr kumimoji="1" lang="ja-JP" altLang="en-US" sz="1600" b="1" dirty="0">
              <a:solidFill>
                <a:srgbClr val="000090"/>
              </a:solidFill>
            </a:endParaRPr>
          </a:p>
        </p:txBody>
      </p:sp>
      <p:cxnSp>
        <p:nvCxnSpPr>
          <p:cNvPr id="38" name="直線矢印コネクタ 37"/>
          <p:cNvCxnSpPr/>
          <p:nvPr/>
        </p:nvCxnSpPr>
        <p:spPr>
          <a:xfrm>
            <a:off x="1774655" y="3810400"/>
            <a:ext cx="134817" cy="45835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endCxn id="46" idx="0"/>
          </p:cNvCxnSpPr>
          <p:nvPr/>
        </p:nvCxnSpPr>
        <p:spPr>
          <a:xfrm>
            <a:off x="3710151" y="3820250"/>
            <a:ext cx="98109" cy="472763"/>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65" name="テキスト ボックス 64"/>
          <p:cNvSpPr txBox="1"/>
          <p:nvPr/>
        </p:nvSpPr>
        <p:spPr>
          <a:xfrm>
            <a:off x="4484058" y="3520640"/>
            <a:ext cx="1845475" cy="338554"/>
          </a:xfrm>
          <a:prstGeom prst="rect">
            <a:avLst/>
          </a:prstGeom>
          <a:solidFill>
            <a:srgbClr val="CCFFCC"/>
          </a:solidFill>
          <a:ln>
            <a:solidFill>
              <a:srgbClr val="4F81BD"/>
            </a:solidFill>
          </a:ln>
        </p:spPr>
        <p:txBody>
          <a:bodyPr wrap="square" rtlCol="0">
            <a:spAutoFit/>
          </a:bodyPr>
          <a:lstStyle/>
          <a:p>
            <a:r>
              <a:rPr lang="en-US" altLang="ja-JP" sz="1600" b="1" dirty="0" err="1" smtClean="0">
                <a:solidFill>
                  <a:srgbClr val="000090"/>
                </a:solidFill>
              </a:rPr>
              <a:t>Undulators</a:t>
            </a:r>
            <a:r>
              <a:rPr lang="en-US" altLang="ja-JP" sz="1200" b="1" dirty="0" smtClean="0">
                <a:solidFill>
                  <a:srgbClr val="000090"/>
                </a:solidFill>
              </a:rPr>
              <a:t> </a:t>
            </a:r>
            <a:endParaRPr kumimoji="1" lang="ja-JP" altLang="en-US" sz="1200" b="1" dirty="0">
              <a:solidFill>
                <a:srgbClr val="000090"/>
              </a:solidFill>
            </a:endParaRPr>
          </a:p>
        </p:txBody>
      </p:sp>
      <p:sp>
        <p:nvSpPr>
          <p:cNvPr id="66" name="テキスト ボックス 65"/>
          <p:cNvSpPr txBox="1"/>
          <p:nvPr/>
        </p:nvSpPr>
        <p:spPr>
          <a:xfrm>
            <a:off x="7187114" y="3522409"/>
            <a:ext cx="1252278" cy="338554"/>
          </a:xfrm>
          <a:prstGeom prst="rect">
            <a:avLst/>
          </a:prstGeom>
          <a:solidFill>
            <a:srgbClr val="CCFFCC"/>
          </a:solidFill>
          <a:ln>
            <a:solidFill>
              <a:srgbClr val="4F81BD"/>
            </a:solidFill>
          </a:ln>
        </p:spPr>
        <p:txBody>
          <a:bodyPr wrap="square" rtlCol="0">
            <a:spAutoFit/>
          </a:bodyPr>
          <a:lstStyle/>
          <a:p>
            <a:r>
              <a:rPr lang="en-US" altLang="ja-JP" sz="1600" b="1" dirty="0" smtClean="0">
                <a:solidFill>
                  <a:srgbClr val="000090"/>
                </a:solidFill>
              </a:rPr>
              <a:t>Detecto</a:t>
            </a:r>
            <a:r>
              <a:rPr lang="en-US" altLang="ja-JP" sz="1200" b="1" dirty="0" smtClean="0">
                <a:solidFill>
                  <a:srgbClr val="000090"/>
                </a:solidFill>
              </a:rPr>
              <a:t>r</a:t>
            </a:r>
            <a:endParaRPr kumimoji="1" lang="ja-JP" altLang="en-US" sz="1200" b="1" dirty="0">
              <a:solidFill>
                <a:srgbClr val="000090"/>
              </a:solidFill>
            </a:endParaRPr>
          </a:p>
        </p:txBody>
      </p:sp>
      <p:cxnSp>
        <p:nvCxnSpPr>
          <p:cNvPr id="67" name="直線矢印コネクタ 66"/>
          <p:cNvCxnSpPr/>
          <p:nvPr/>
        </p:nvCxnSpPr>
        <p:spPr>
          <a:xfrm flipH="1">
            <a:off x="5494142" y="3810400"/>
            <a:ext cx="185957" cy="479772"/>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8" name="直線矢印コネクタ 67"/>
          <p:cNvCxnSpPr>
            <a:endCxn id="28" idx="0"/>
          </p:cNvCxnSpPr>
          <p:nvPr/>
        </p:nvCxnSpPr>
        <p:spPr>
          <a:xfrm flipH="1">
            <a:off x="7422130" y="3810400"/>
            <a:ext cx="301004" cy="476127"/>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77" name="正方形/長方形 76"/>
          <p:cNvSpPr/>
          <p:nvPr/>
        </p:nvSpPr>
        <p:spPr>
          <a:xfrm>
            <a:off x="7059351" y="4133351"/>
            <a:ext cx="720923" cy="45719"/>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79" name="正方形/長方形 78"/>
          <p:cNvSpPr/>
          <p:nvPr/>
        </p:nvSpPr>
        <p:spPr>
          <a:xfrm rot="16200000">
            <a:off x="7801813" y="4226423"/>
            <a:ext cx="572959" cy="45719"/>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80" name="正方形/長方形 79"/>
          <p:cNvSpPr/>
          <p:nvPr/>
        </p:nvSpPr>
        <p:spPr>
          <a:xfrm>
            <a:off x="6926374" y="4498361"/>
            <a:ext cx="1152923" cy="45719"/>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90" name="正方形/長方形 89"/>
          <p:cNvSpPr/>
          <p:nvPr/>
        </p:nvSpPr>
        <p:spPr>
          <a:xfrm rot="16200000">
            <a:off x="7675958" y="4048727"/>
            <a:ext cx="212956" cy="45719"/>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91" name="正方形/長方形 90"/>
          <p:cNvSpPr/>
          <p:nvPr/>
        </p:nvSpPr>
        <p:spPr>
          <a:xfrm>
            <a:off x="7780192" y="3965108"/>
            <a:ext cx="324918" cy="45719"/>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cxnSp>
        <p:nvCxnSpPr>
          <p:cNvPr id="92" name="直線コネクタ 91"/>
          <p:cNvCxnSpPr/>
          <p:nvPr/>
        </p:nvCxnSpPr>
        <p:spPr>
          <a:xfrm flipH="1">
            <a:off x="7926138" y="4013000"/>
            <a:ext cx="0" cy="1080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3" name="直線コネクタ 92"/>
          <p:cNvCxnSpPr/>
          <p:nvPr/>
        </p:nvCxnSpPr>
        <p:spPr>
          <a:xfrm flipH="1">
            <a:off x="7953693" y="4012019"/>
            <a:ext cx="0" cy="1080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4" name="直線コネクタ 93"/>
          <p:cNvCxnSpPr/>
          <p:nvPr/>
        </p:nvCxnSpPr>
        <p:spPr>
          <a:xfrm flipH="1">
            <a:off x="7980534" y="4014137"/>
            <a:ext cx="0" cy="1080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5" name="直線コネクタ 94"/>
          <p:cNvCxnSpPr/>
          <p:nvPr/>
        </p:nvCxnSpPr>
        <p:spPr>
          <a:xfrm flipH="1">
            <a:off x="8009281" y="4013000"/>
            <a:ext cx="0" cy="1080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 name="直線コネクタ 95"/>
          <p:cNvCxnSpPr/>
          <p:nvPr/>
        </p:nvCxnSpPr>
        <p:spPr>
          <a:xfrm rot="16200000" flipH="1">
            <a:off x="7993918" y="4047994"/>
            <a:ext cx="0" cy="1440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 name="日付プレースホルダー 20"/>
          <p:cNvSpPr>
            <a:spLocks noGrp="1"/>
          </p:cNvSpPr>
          <p:nvPr>
            <p:ph type="dt" sz="half" idx="10"/>
          </p:nvPr>
        </p:nvSpPr>
        <p:spPr/>
        <p:txBody>
          <a:bodyPr/>
          <a:lstStyle/>
          <a:p>
            <a:r>
              <a:rPr kumimoji="1" lang="en-US" altLang="ja-JP" smtClean="0"/>
              <a:t>2015/01/03</a:t>
            </a:r>
            <a:endParaRPr kumimoji="1" lang="ja-JP" altLang="en-US"/>
          </a:p>
        </p:txBody>
      </p:sp>
      <p:sp>
        <p:nvSpPr>
          <p:cNvPr id="44" name="スライド番号プレースホルダー 43"/>
          <p:cNvSpPr>
            <a:spLocks noGrp="1"/>
          </p:cNvSpPr>
          <p:nvPr>
            <p:ph type="sldNum" sz="quarter" idx="12"/>
          </p:nvPr>
        </p:nvSpPr>
        <p:spPr/>
        <p:txBody>
          <a:bodyPr/>
          <a:lstStyle/>
          <a:p>
            <a:fld id="{690BD53D-0F42-B742-A897-5EF936631EAF}" type="slidenum">
              <a:rPr kumimoji="1" lang="ja-JP" altLang="en-US" smtClean="0"/>
              <a:t>50</a:t>
            </a:fld>
            <a:endParaRPr kumimoji="1" lang="ja-JP" altLang="en-US" dirty="0"/>
          </a:p>
        </p:txBody>
      </p:sp>
      <p:sp>
        <p:nvSpPr>
          <p:cNvPr id="84" name="正方形/長方形 83"/>
          <p:cNvSpPr/>
          <p:nvPr/>
        </p:nvSpPr>
        <p:spPr>
          <a:xfrm>
            <a:off x="4862209" y="4298072"/>
            <a:ext cx="395998" cy="5760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51" name="テキスト ボックス 50"/>
          <p:cNvSpPr txBox="1"/>
          <p:nvPr/>
        </p:nvSpPr>
        <p:spPr>
          <a:xfrm>
            <a:off x="5198516" y="1097586"/>
            <a:ext cx="3747154" cy="2031325"/>
          </a:xfrm>
          <a:prstGeom prst="rect">
            <a:avLst/>
          </a:prstGeom>
          <a:solidFill>
            <a:srgbClr val="FFFF00"/>
          </a:solidFill>
        </p:spPr>
        <p:txBody>
          <a:bodyPr wrap="square" rtlCol="0">
            <a:spAutoFit/>
          </a:bodyPr>
          <a:lstStyle/>
          <a:p>
            <a:r>
              <a:rPr lang="en-US" altLang="ja-JP" dirty="0" smtClean="0">
                <a:solidFill>
                  <a:srgbClr val="3366FF"/>
                </a:solidFill>
              </a:rPr>
              <a:t>Plan:</a:t>
            </a:r>
          </a:p>
          <a:p>
            <a:pPr marL="285750" indent="-285750">
              <a:buFontTx/>
              <a:buChar char="-"/>
            </a:pPr>
            <a:r>
              <a:rPr lang="en-US" altLang="ja-JP" dirty="0" smtClean="0"/>
              <a:t>Multiple CM for system study</a:t>
            </a:r>
          </a:p>
          <a:p>
            <a:pPr marL="285750" indent="-285750">
              <a:buFontTx/>
              <a:buChar char="-"/>
            </a:pPr>
            <a:r>
              <a:rPr lang="en-US" altLang="ja-JP" dirty="0" smtClean="0"/>
              <a:t>In-house Cavity to be installed</a:t>
            </a:r>
          </a:p>
          <a:p>
            <a:r>
              <a:rPr lang="en-US" altLang="ja-JP" dirty="0"/>
              <a:t> </a:t>
            </a:r>
            <a:r>
              <a:rPr lang="en-US" altLang="ja-JP" dirty="0" smtClean="0"/>
              <a:t>     in cooperation with industry</a:t>
            </a:r>
          </a:p>
          <a:p>
            <a:pPr marL="285750" indent="-285750">
              <a:buFontTx/>
              <a:buChar char="-"/>
            </a:pPr>
            <a:r>
              <a:rPr lang="en-US" altLang="ja-JP" dirty="0" smtClean="0"/>
              <a:t>Wide range application including </a:t>
            </a:r>
          </a:p>
          <a:p>
            <a:r>
              <a:rPr lang="en-US" altLang="ja-JP" dirty="0" smtClean="0"/>
              <a:t>     Photon Science </a:t>
            </a:r>
            <a:endParaRPr lang="en-US" altLang="ja-JP" dirty="0"/>
          </a:p>
          <a:p>
            <a:endParaRPr kumimoji="1" lang="en-US" altLang="ja-JP" dirty="0" smtClean="0"/>
          </a:p>
        </p:txBody>
      </p:sp>
      <p:pic>
        <p:nvPicPr>
          <p:cNvPr id="78" name="図 10" descr="MAX_Accelerating_Gradient_at_STF_2.png"/>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bwMode="auto">
          <a:xfrm>
            <a:off x="3618671" y="4790177"/>
            <a:ext cx="3348335" cy="1931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テキスト ボックス 81"/>
          <p:cNvSpPr txBox="1"/>
          <p:nvPr/>
        </p:nvSpPr>
        <p:spPr>
          <a:xfrm>
            <a:off x="4484058" y="5771574"/>
            <a:ext cx="3859992" cy="584776"/>
          </a:xfrm>
          <a:prstGeom prst="rect">
            <a:avLst/>
          </a:prstGeom>
          <a:solidFill>
            <a:srgbClr val="CCFFCC"/>
          </a:solidFill>
          <a:ln>
            <a:solidFill>
              <a:srgbClr val="4F81BD"/>
            </a:solidFill>
          </a:ln>
        </p:spPr>
        <p:txBody>
          <a:bodyPr wrap="square" rtlCol="0">
            <a:spAutoFit/>
          </a:bodyPr>
          <a:lstStyle/>
          <a:p>
            <a:r>
              <a:rPr kumimoji="1" lang="en-US" altLang="ja-JP" sz="1600" dirty="0" smtClean="0"/>
              <a:t>Gradient achieved at KEK-STF: &gt; ~ 35 MV/m</a:t>
            </a:r>
          </a:p>
          <a:p>
            <a:r>
              <a:rPr lang="en-US" altLang="ja-JP" sz="1600" dirty="0" smtClean="0"/>
              <a:t>Progress: &gt; 90 %</a:t>
            </a:r>
            <a:endParaRPr kumimoji="1" lang="ja-JP" altLang="en-US" sz="1600" dirty="0"/>
          </a:p>
        </p:txBody>
      </p:sp>
      <p:sp>
        <p:nvSpPr>
          <p:cNvPr id="32" name="角丸四角形 31"/>
          <p:cNvSpPr/>
          <p:nvPr/>
        </p:nvSpPr>
        <p:spPr>
          <a:xfrm>
            <a:off x="1720789" y="4034492"/>
            <a:ext cx="2286962" cy="540484"/>
          </a:xfrm>
          <a:prstGeom prst="roundRect">
            <a:avLst/>
          </a:prstGeom>
          <a:noFill/>
          <a:ln w="28575" cmpd="sng">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a:off x="4007750" y="4122137"/>
            <a:ext cx="4170647" cy="379050"/>
          </a:xfrm>
          <a:prstGeom prst="rect">
            <a:avLst/>
          </a:prstGeom>
          <a:solidFill>
            <a:schemeClr val="tx2">
              <a:lumMod val="40000"/>
              <a:lumOff val="60000"/>
              <a:alpha val="59000"/>
            </a:schemeClr>
          </a:solidFill>
          <a:ln>
            <a:solidFill>
              <a:srgbClr val="008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81" name="直線矢印コネクタ 80"/>
          <p:cNvCxnSpPr/>
          <p:nvPr/>
        </p:nvCxnSpPr>
        <p:spPr>
          <a:xfrm>
            <a:off x="2316960" y="3522409"/>
            <a:ext cx="273840" cy="49059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85" name="コンテンツ プレースホルダー 9" descr="DSC08772.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12436" y="4879386"/>
            <a:ext cx="2729111" cy="1500906"/>
          </a:xfrm>
          <a:prstGeom prst="rect">
            <a:avLst/>
          </a:prstGeom>
        </p:spPr>
      </p:pic>
      <p:sp>
        <p:nvSpPr>
          <p:cNvPr id="31" name="フッター プレースホルダー 30"/>
          <p:cNvSpPr>
            <a:spLocks noGrp="1"/>
          </p:cNvSpPr>
          <p:nvPr>
            <p:ph type="ftr" sz="quarter" idx="11"/>
          </p:nvPr>
        </p:nvSpPr>
        <p:spPr/>
        <p:txBody>
          <a:bodyPr/>
          <a:lstStyle/>
          <a:p>
            <a:r>
              <a:rPr lang="en-US" altLang="ja-JP" smtClean="0">
                <a:latin typeface="Arial"/>
                <a:ea typeface="Arial Unicode MS"/>
                <a:cs typeface="Arial Unicode MS"/>
              </a:rPr>
              <a:t>ILC</a:t>
            </a:r>
            <a:r>
              <a:rPr lang="ja-JP" altLang="en-US" smtClean="0">
                <a:latin typeface="Arial"/>
                <a:ea typeface="Arial Unicode MS"/>
                <a:cs typeface="Arial Unicode MS"/>
              </a:rPr>
              <a:t>に必要な人材と育成</a:t>
            </a:r>
            <a:endParaRPr lang="en-US">
              <a:latin typeface="Arial"/>
              <a:ea typeface="Arial Unicode MS"/>
              <a:cs typeface="Arial Unicode MS"/>
            </a:endParaRPr>
          </a:p>
        </p:txBody>
      </p:sp>
    </p:spTree>
    <p:extLst>
      <p:ext uri="{BB962C8B-B14F-4D97-AF65-F5344CB8AC3E}">
        <p14:creationId xmlns:p14="http://schemas.microsoft.com/office/powerpoint/2010/main" val="2173210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COI-Assembly-hall_V#10B985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52780"/>
            <a:ext cx="9144000" cy="5382768"/>
          </a:xfrm>
          <a:prstGeom prst="rect">
            <a:avLst/>
          </a:prstGeom>
        </p:spPr>
      </p:pic>
      <p:sp>
        <p:nvSpPr>
          <p:cNvPr id="2" name="Rectangle 20"/>
          <p:cNvSpPr>
            <a:spLocks noChangeArrowheads="1"/>
          </p:cNvSpPr>
          <p:nvPr/>
        </p:nvSpPr>
        <p:spPr bwMode="auto">
          <a:xfrm>
            <a:off x="152400" y="762000"/>
            <a:ext cx="8839200" cy="5943600"/>
          </a:xfrm>
          <a:prstGeom prst="rect">
            <a:avLst/>
          </a:prstGeom>
          <a:noFill/>
          <a:ln w="28575">
            <a:solidFill>
              <a:schemeClr val="bg2">
                <a:lumMod val="50000"/>
              </a:schemeClr>
            </a:solidFill>
            <a:miter lim="800000"/>
            <a:headEnd/>
            <a:tailEnd/>
          </a:ln>
        </p:spPr>
        <p:txBody>
          <a:bodyPr wrap="none" anchor="ctr">
            <a:prstTxWarp prst="textNoShape">
              <a:avLst/>
            </a:prstTxWarp>
          </a:bodyPr>
          <a:lstStyle/>
          <a:p>
            <a:pPr>
              <a:defRPr/>
            </a:pPr>
            <a:endParaRPr lang="ja-JP" altLang="en-US"/>
          </a:p>
        </p:txBody>
      </p:sp>
      <p:sp>
        <p:nvSpPr>
          <p:cNvPr id="5" name="TextBox 3"/>
          <p:cNvSpPr txBox="1"/>
          <p:nvPr/>
        </p:nvSpPr>
        <p:spPr>
          <a:xfrm>
            <a:off x="1815667" y="167323"/>
            <a:ext cx="5690856" cy="523220"/>
          </a:xfrm>
          <a:prstGeom prst="rect">
            <a:avLst/>
          </a:prstGeom>
          <a:noFill/>
        </p:spPr>
        <p:txBody>
          <a:bodyPr wrap="none" rtlCol="0">
            <a:spAutoFit/>
          </a:bodyPr>
          <a:lstStyle/>
          <a:p>
            <a:r>
              <a:rPr lang="en-US" altLang="ja-JP" sz="2800" b="1" dirty="0" smtClean="0">
                <a:latin typeface="Helvetica"/>
                <a:ea typeface="Osaka"/>
                <a:cs typeface="Helvetica"/>
              </a:rPr>
              <a:t>Pilot Hub-laboratory Plan at STF</a:t>
            </a:r>
            <a:endParaRPr kumimoji="1" lang="ja-JP" altLang="en-US" sz="2800" b="1" dirty="0">
              <a:latin typeface="Helvetica"/>
              <a:ea typeface="Osaka"/>
              <a:cs typeface="Helvetica"/>
            </a:endParaRPr>
          </a:p>
        </p:txBody>
      </p:sp>
      <p:pic>
        <p:nvPicPr>
          <p:cNvPr id="7" name="図 6" descr="クライオ組立台.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53199" y="4791076"/>
            <a:ext cx="2324099" cy="1743074"/>
          </a:xfrm>
          <a:prstGeom prst="rect">
            <a:avLst/>
          </a:prstGeom>
        </p:spPr>
      </p:pic>
      <p:pic>
        <p:nvPicPr>
          <p:cNvPr id="8" name="図 7" descr="EPベッド2.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1659" y="4791076"/>
            <a:ext cx="1357235" cy="1809647"/>
          </a:xfrm>
          <a:prstGeom prst="rect">
            <a:avLst/>
          </a:prstGeom>
        </p:spPr>
      </p:pic>
      <p:sp>
        <p:nvSpPr>
          <p:cNvPr id="9" name="テキスト ボックス 8"/>
          <p:cNvSpPr txBox="1"/>
          <p:nvPr/>
        </p:nvSpPr>
        <p:spPr>
          <a:xfrm>
            <a:off x="7353300" y="6159500"/>
            <a:ext cx="1135610" cy="369332"/>
          </a:xfrm>
          <a:prstGeom prst="rect">
            <a:avLst/>
          </a:prstGeom>
          <a:noFill/>
        </p:spPr>
        <p:txBody>
          <a:bodyPr wrap="none" rtlCol="0">
            <a:spAutoFit/>
          </a:bodyPr>
          <a:lstStyle/>
          <a:p>
            <a:r>
              <a:rPr kumimoji="1" lang="en-US" altLang="ja-JP" dirty="0" smtClean="0"/>
              <a:t>Cantilever</a:t>
            </a:r>
            <a:endParaRPr kumimoji="1" lang="ja-JP" altLang="en-US" dirty="0"/>
          </a:p>
        </p:txBody>
      </p:sp>
      <p:sp>
        <p:nvSpPr>
          <p:cNvPr id="10" name="テキスト ボックス 9"/>
          <p:cNvSpPr txBox="1"/>
          <p:nvPr/>
        </p:nvSpPr>
        <p:spPr>
          <a:xfrm>
            <a:off x="342369" y="6231391"/>
            <a:ext cx="1203349" cy="369332"/>
          </a:xfrm>
          <a:prstGeom prst="rect">
            <a:avLst/>
          </a:prstGeom>
          <a:noFill/>
        </p:spPr>
        <p:txBody>
          <a:bodyPr wrap="none" rtlCol="0">
            <a:spAutoFit/>
          </a:bodyPr>
          <a:lstStyle/>
          <a:p>
            <a:r>
              <a:rPr kumimoji="1" lang="en-US" altLang="ja-JP" dirty="0" smtClean="0"/>
              <a:t>Vertical-EP</a:t>
            </a:r>
            <a:endParaRPr kumimoji="1" lang="ja-JP" altLang="en-US" dirty="0"/>
          </a:p>
        </p:txBody>
      </p:sp>
      <p:sp>
        <p:nvSpPr>
          <p:cNvPr id="11" name="テキスト ボックス 10"/>
          <p:cNvSpPr txBox="1"/>
          <p:nvPr/>
        </p:nvSpPr>
        <p:spPr>
          <a:xfrm>
            <a:off x="1945202" y="4572574"/>
            <a:ext cx="4404797" cy="2031325"/>
          </a:xfrm>
          <a:prstGeom prst="rect">
            <a:avLst/>
          </a:prstGeom>
          <a:solidFill>
            <a:schemeClr val="tx2">
              <a:lumMod val="40000"/>
              <a:lumOff val="60000"/>
            </a:schemeClr>
          </a:solidFill>
          <a:ln>
            <a:solidFill>
              <a:srgbClr val="000090"/>
            </a:solidFill>
          </a:ln>
        </p:spPr>
        <p:txBody>
          <a:bodyPr wrap="none" rtlCol="0">
            <a:spAutoFit/>
          </a:bodyPr>
          <a:lstStyle/>
          <a:p>
            <a:r>
              <a:rPr kumimoji="1" lang="en-US" altLang="ja-JP" dirty="0" smtClean="0"/>
              <a:t>As a model facility for ILC assembly &amp; Testing</a:t>
            </a:r>
          </a:p>
          <a:p>
            <a:r>
              <a:rPr kumimoji="1" lang="en-US" altLang="ja-JP" dirty="0" smtClean="0"/>
              <a:t>        Clean-room</a:t>
            </a:r>
          </a:p>
          <a:p>
            <a:r>
              <a:rPr lang="en-US" altLang="ja-JP" dirty="0" smtClean="0"/>
              <a:t>        He Cryogenics</a:t>
            </a:r>
          </a:p>
          <a:p>
            <a:r>
              <a:rPr kumimoji="1" lang="en-US" altLang="ja-JP" dirty="0" smtClean="0"/>
              <a:t>        EP(vertical-EP)</a:t>
            </a:r>
          </a:p>
          <a:p>
            <a:r>
              <a:rPr lang="en-US" altLang="ja-JP" dirty="0" smtClean="0"/>
              <a:t>        Cavity Testing(4-cavities-test)</a:t>
            </a:r>
          </a:p>
          <a:p>
            <a:r>
              <a:rPr kumimoji="1" lang="en-US" altLang="ja-JP" dirty="0" smtClean="0"/>
              <a:t>        Cryomodule Assembly(cantilever)</a:t>
            </a:r>
          </a:p>
          <a:p>
            <a:r>
              <a:rPr lang="en-US" altLang="ja-JP" dirty="0" smtClean="0"/>
              <a:t>        Cryomodule Testing</a:t>
            </a:r>
            <a:endParaRPr kumimoji="1" lang="ja-JP" altLang="en-US" dirty="0"/>
          </a:p>
        </p:txBody>
      </p:sp>
      <p:sp>
        <p:nvSpPr>
          <p:cNvPr id="3" name="スライド番号プレースホルダー 2"/>
          <p:cNvSpPr>
            <a:spLocks noGrp="1"/>
          </p:cNvSpPr>
          <p:nvPr>
            <p:ph type="sldNum" sz="quarter" idx="12"/>
          </p:nvPr>
        </p:nvSpPr>
        <p:spPr>
          <a:xfrm>
            <a:off x="6553200" y="6400151"/>
            <a:ext cx="2133600" cy="365125"/>
          </a:xfrm>
        </p:spPr>
        <p:txBody>
          <a:bodyPr/>
          <a:lstStyle/>
          <a:p>
            <a:fld id="{4B632A99-4A68-B644-B2C4-A762F37327D1}" type="slidenum">
              <a:rPr kumimoji="1" lang="ja-JP" altLang="en-US" smtClean="0"/>
              <a:t>51</a:t>
            </a:fld>
            <a:endParaRPr kumimoji="1" lang="ja-JP" altLang="en-US" dirty="0"/>
          </a:p>
        </p:txBody>
      </p:sp>
      <p:sp>
        <p:nvSpPr>
          <p:cNvPr id="4" name="日付プレースホルダー 3"/>
          <p:cNvSpPr>
            <a:spLocks noGrp="1"/>
          </p:cNvSpPr>
          <p:nvPr>
            <p:ph type="dt" sz="half" idx="10"/>
          </p:nvPr>
        </p:nvSpPr>
        <p:spPr/>
        <p:txBody>
          <a:bodyPr/>
          <a:lstStyle/>
          <a:p>
            <a:r>
              <a:rPr lang="en-US" altLang="ja-JP" smtClean="0">
                <a:latin typeface="Arial"/>
                <a:ea typeface="Arial Unicode MS"/>
                <a:cs typeface="Arial Unicode MS"/>
              </a:rPr>
              <a:t>2015/01/03</a:t>
            </a:r>
            <a:endParaRPr lang="en-US" dirty="0">
              <a:latin typeface="Arial"/>
              <a:ea typeface="Arial Unicode MS"/>
              <a:cs typeface="Arial Unicode MS"/>
            </a:endParaRPr>
          </a:p>
        </p:txBody>
      </p:sp>
      <p:sp>
        <p:nvSpPr>
          <p:cNvPr id="12" name="フッター プレースホルダー 11"/>
          <p:cNvSpPr>
            <a:spLocks noGrp="1"/>
          </p:cNvSpPr>
          <p:nvPr>
            <p:ph type="ftr" sz="quarter" idx="11"/>
          </p:nvPr>
        </p:nvSpPr>
        <p:spPr/>
        <p:txBody>
          <a:bodyPr/>
          <a:lstStyle/>
          <a:p>
            <a:r>
              <a:rPr lang="en-US" altLang="ja-JP" smtClean="0">
                <a:latin typeface="Arial"/>
                <a:ea typeface="Arial Unicode MS"/>
                <a:cs typeface="Arial Unicode MS"/>
              </a:rPr>
              <a:t>ILC</a:t>
            </a:r>
            <a:r>
              <a:rPr lang="ja-JP" altLang="en-US" smtClean="0">
                <a:latin typeface="Arial"/>
                <a:ea typeface="Arial Unicode MS"/>
                <a:cs typeface="Arial Unicode MS"/>
              </a:rPr>
              <a:t>に必要な人材と育成</a:t>
            </a:r>
            <a:endParaRPr lang="en-US">
              <a:latin typeface="Arial"/>
              <a:ea typeface="Arial Unicode MS"/>
              <a:cs typeface="Arial Unicode MS"/>
            </a:endParaRPr>
          </a:p>
        </p:txBody>
      </p:sp>
    </p:spTree>
    <p:extLst>
      <p:ext uri="{BB962C8B-B14F-4D97-AF65-F5344CB8AC3E}">
        <p14:creationId xmlns:p14="http://schemas.microsoft.com/office/powerpoint/2010/main" val="2626859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srgbClr val="000000"/>
                </a:solidFill>
                <a:latin typeface="Arial"/>
                <a:ea typeface="Arial Unicode MS"/>
                <a:cs typeface="Arial Unicode MS"/>
              </a:rPr>
              <a:t>2015/01/03</a:t>
            </a:r>
            <a:endParaRPr lang="en-US">
              <a:solidFill>
                <a:srgbClr val="000000"/>
              </a:solidFill>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r>
              <a:rPr lang="en-US" altLang="ja-JP" smtClean="0">
                <a:latin typeface="Arial"/>
                <a:ea typeface="Arial Unicode MS"/>
                <a:cs typeface="Arial Unicode MS"/>
              </a:rPr>
              <a:t>ILC</a:t>
            </a:r>
            <a:r>
              <a:rPr lang="ja-JP" altLang="en-US" smtClean="0">
                <a:latin typeface="Arial"/>
                <a:ea typeface="Arial Unicode MS"/>
                <a:cs typeface="Arial Unicode MS"/>
              </a:rPr>
              <a:t>に必要な人材と育成</a:t>
            </a:r>
            <a:endParaRPr lang="en-US">
              <a:latin typeface="Arial"/>
              <a:ea typeface="Arial Unicode MS"/>
              <a:cs typeface="Arial Unicode MS"/>
            </a:endParaRPr>
          </a:p>
        </p:txBody>
      </p:sp>
      <p:sp>
        <p:nvSpPr>
          <p:cNvPr id="4" name="スライド番号プレースホルダー 3"/>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52</a:t>
            </a:fld>
            <a:endParaRPr lang="en-US">
              <a:solidFill>
                <a:srgbClr val="000000"/>
              </a:solidFill>
              <a:latin typeface="Arial"/>
              <a:ea typeface="Arial Unicode MS"/>
              <a:cs typeface="Arial Unicode MS"/>
            </a:endParaRPr>
          </a:p>
        </p:txBody>
      </p:sp>
      <p:pic>
        <p:nvPicPr>
          <p:cNvPr id="5" name="図 4"/>
          <p:cNvPicPr>
            <a:picLocks noChangeAspect="1"/>
          </p:cNvPicPr>
          <p:nvPr/>
        </p:nvPicPr>
        <p:blipFill>
          <a:blip r:embed="rId2"/>
          <a:stretch>
            <a:fillRect/>
          </a:stretch>
        </p:blipFill>
        <p:spPr>
          <a:xfrm>
            <a:off x="0" y="0"/>
            <a:ext cx="9144000" cy="6852570"/>
          </a:xfrm>
          <a:prstGeom prst="rect">
            <a:avLst/>
          </a:prstGeom>
        </p:spPr>
      </p:pic>
      <p:sp>
        <p:nvSpPr>
          <p:cNvPr id="6" name="テキスト ボックス 5"/>
          <p:cNvSpPr txBox="1"/>
          <p:nvPr/>
        </p:nvSpPr>
        <p:spPr>
          <a:xfrm>
            <a:off x="6708764" y="4"/>
            <a:ext cx="2432990" cy="307777"/>
          </a:xfrm>
          <a:prstGeom prst="rect">
            <a:avLst/>
          </a:prstGeom>
          <a:solidFill>
            <a:srgbClr val="CCFFCC"/>
          </a:solidFill>
        </p:spPr>
        <p:txBody>
          <a:bodyPr wrap="none" rtlCol="0">
            <a:spAutoFit/>
          </a:bodyPr>
          <a:lstStyle/>
          <a:p>
            <a:r>
              <a:rPr kumimoji="1" lang="en-US" altLang="ja-JP" sz="1400" dirty="0" smtClean="0"/>
              <a:t>IPAC14: Courtesy: H. Weise</a:t>
            </a:r>
            <a:endParaRPr kumimoji="1" lang="ja-JP" altLang="en-US" sz="1400" dirty="0"/>
          </a:p>
        </p:txBody>
      </p:sp>
      <p:cxnSp>
        <p:nvCxnSpPr>
          <p:cNvPr id="9" name="直線コネクタ 8"/>
          <p:cNvCxnSpPr/>
          <p:nvPr/>
        </p:nvCxnSpPr>
        <p:spPr bwMode="auto">
          <a:xfrm>
            <a:off x="515349" y="1647208"/>
            <a:ext cx="368107" cy="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0" name="直線コネクタ 9"/>
          <p:cNvCxnSpPr/>
          <p:nvPr/>
        </p:nvCxnSpPr>
        <p:spPr bwMode="auto">
          <a:xfrm>
            <a:off x="2867186" y="2305733"/>
            <a:ext cx="368107" cy="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 name="直線コネクタ 10"/>
          <p:cNvCxnSpPr/>
          <p:nvPr/>
        </p:nvCxnSpPr>
        <p:spPr bwMode="auto">
          <a:xfrm>
            <a:off x="6369146" y="3553204"/>
            <a:ext cx="368107" cy="0"/>
          </a:xfrm>
          <a:prstGeom prst="line">
            <a:avLst/>
          </a:prstGeom>
          <a:solidFill>
            <a:schemeClr val="accent1"/>
          </a:solidFill>
          <a:ln w="28575" cap="flat" cmpd="sng" algn="ctr">
            <a:solidFill>
              <a:srgbClr val="FF0000"/>
            </a:solidFill>
            <a:prstDash val="solid"/>
            <a:round/>
            <a:headEnd type="none" w="med" len="med"/>
            <a:tailEnd type="none" w="med" len="med"/>
          </a:ln>
          <a:effectLst/>
        </p:spPr>
      </p:cxnSp>
      <p:sp>
        <p:nvSpPr>
          <p:cNvPr id="12" name="テキスト ボックス 11"/>
          <p:cNvSpPr txBox="1"/>
          <p:nvPr/>
        </p:nvSpPr>
        <p:spPr>
          <a:xfrm>
            <a:off x="745416" y="5806636"/>
            <a:ext cx="7190678" cy="646331"/>
          </a:xfrm>
          <a:prstGeom prst="rect">
            <a:avLst/>
          </a:prstGeom>
          <a:solidFill>
            <a:srgbClr val="FFFF00"/>
          </a:solidFill>
        </p:spPr>
        <p:txBody>
          <a:bodyPr wrap="none" rtlCol="0">
            <a:spAutoFit/>
          </a:bodyPr>
          <a:lstStyle/>
          <a:p>
            <a:r>
              <a:rPr kumimoji="1" lang="en-US" altLang="ja-JP" b="1" dirty="0" smtClean="0">
                <a:solidFill>
                  <a:srgbClr val="3366FF"/>
                </a:solidFill>
              </a:rPr>
              <a:t>EXFEL: </a:t>
            </a:r>
            <a:r>
              <a:rPr kumimoji="1" lang="en-US" altLang="ja-JP" dirty="0" smtClean="0"/>
              <a:t>1/20 Scale Project on going, Industrialization being verified !!</a:t>
            </a:r>
          </a:p>
          <a:p>
            <a:r>
              <a:rPr lang="en-US" altLang="ja-JP" b="1" dirty="0" smtClean="0">
                <a:solidFill>
                  <a:srgbClr val="3366FF"/>
                </a:solidFill>
              </a:rPr>
              <a:t>EXFEL: </a:t>
            </a:r>
            <a:r>
              <a:rPr lang="en-US" altLang="ja-JP" dirty="0" smtClean="0">
                <a:solidFill>
                  <a:srgbClr val="FF0000"/>
                </a:solidFill>
              </a:rPr>
              <a:t>1/20 </a:t>
            </a:r>
            <a:r>
              <a:rPr lang="ja-JP" altLang="en-US" dirty="0" smtClean="0">
                <a:solidFill>
                  <a:srgbClr val="FF0000"/>
                </a:solidFill>
              </a:rPr>
              <a:t>スケール</a:t>
            </a:r>
            <a:r>
              <a:rPr lang="ja-JP" altLang="en-US" dirty="0" smtClean="0"/>
              <a:t>実計画、進行中</a:t>
            </a:r>
            <a:r>
              <a:rPr lang="ja-JP" altLang="en-US" dirty="0" smtClean="0">
                <a:sym typeface="Wingdings"/>
              </a:rPr>
              <a:t></a:t>
            </a:r>
            <a:r>
              <a:rPr lang="ja-JP" altLang="en-US" dirty="0" smtClean="0">
                <a:solidFill>
                  <a:srgbClr val="FF0000"/>
                </a:solidFill>
                <a:sym typeface="Wingdings"/>
              </a:rPr>
              <a:t>工業化技術を実証中</a:t>
            </a:r>
            <a:r>
              <a:rPr kumimoji="1" lang="en-US" altLang="ja-JP" dirty="0" smtClean="0">
                <a:solidFill>
                  <a:srgbClr val="FF0000"/>
                </a:solidFill>
              </a:rPr>
              <a:t> </a:t>
            </a:r>
            <a:endParaRPr kumimoji="1" lang="ja-JP" altLang="en-US" dirty="0">
              <a:solidFill>
                <a:srgbClr val="FF0000"/>
              </a:solidFill>
            </a:endParaRPr>
          </a:p>
        </p:txBody>
      </p:sp>
      <p:sp>
        <p:nvSpPr>
          <p:cNvPr id="13" name="テキスト ボックス 12"/>
          <p:cNvSpPr txBox="1"/>
          <p:nvPr/>
        </p:nvSpPr>
        <p:spPr>
          <a:xfrm>
            <a:off x="5237932" y="4694468"/>
            <a:ext cx="1626392" cy="307777"/>
          </a:xfrm>
          <a:prstGeom prst="rect">
            <a:avLst/>
          </a:prstGeom>
          <a:solidFill>
            <a:srgbClr val="CCFFCC"/>
          </a:solidFill>
          <a:ln>
            <a:solidFill>
              <a:srgbClr val="008000"/>
            </a:solidFill>
          </a:ln>
        </p:spPr>
        <p:txBody>
          <a:bodyPr wrap="none" rtlCol="0">
            <a:spAutoFit/>
          </a:bodyPr>
          <a:lstStyle/>
          <a:p>
            <a:r>
              <a:rPr kumimoji="1" lang="en-US" altLang="ja-JP" sz="1400" dirty="0" smtClean="0"/>
              <a:t>SC </a:t>
            </a:r>
            <a:r>
              <a:rPr kumimoji="1" lang="en-US" altLang="ja-JP" sz="1400" dirty="0" err="1" smtClean="0"/>
              <a:t>Linac</a:t>
            </a:r>
            <a:r>
              <a:rPr kumimoji="1" lang="en-US" altLang="ja-JP" sz="1400" dirty="0" smtClean="0"/>
              <a:t> (~ 1 km) </a:t>
            </a:r>
            <a:endParaRPr kumimoji="1" lang="ja-JP" altLang="en-US" sz="1400" dirty="0"/>
          </a:p>
        </p:txBody>
      </p:sp>
      <p:pic>
        <p:nvPicPr>
          <p:cNvPr id="14" name="図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00" y="1739228"/>
            <a:ext cx="2606090" cy="1380345"/>
          </a:xfrm>
          <a:prstGeom prst="rect">
            <a:avLst/>
          </a:prstGeom>
          <a:ln>
            <a:solidFill>
              <a:srgbClr val="008000"/>
            </a:solidFill>
          </a:ln>
        </p:spPr>
      </p:pic>
    </p:spTree>
    <p:extLst>
      <p:ext uri="{BB962C8B-B14F-4D97-AF65-F5344CB8AC3E}">
        <p14:creationId xmlns:p14="http://schemas.microsoft.com/office/powerpoint/2010/main" val="4223480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XFEL-header.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6212"/>
            <a:ext cx="9144000" cy="997348"/>
          </a:xfrm>
          <a:prstGeom prst="rect">
            <a:avLst/>
          </a:prstGeom>
        </p:spPr>
      </p:pic>
      <p:pic>
        <p:nvPicPr>
          <p:cNvPr id="3" name="Obraz 15" descr="AMTF 2.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8341" y="1714660"/>
            <a:ext cx="3189259" cy="3754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Obraz 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44236" y="1277407"/>
            <a:ext cx="2079625"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293136" y="1277407"/>
            <a:ext cx="2081212"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az 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4293136" y="2941107"/>
            <a:ext cx="2081212"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Obraz 4"/>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6750586" y="2942694"/>
            <a:ext cx="2081212"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braz 6"/>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293136" y="4627032"/>
            <a:ext cx="2081212"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az 7"/>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6744236" y="4646082"/>
            <a:ext cx="2079625"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ytuł 1"/>
          <p:cNvSpPr txBox="1">
            <a:spLocks/>
          </p:cNvSpPr>
          <p:nvPr/>
        </p:nvSpPr>
        <p:spPr>
          <a:xfrm>
            <a:off x="1776943" y="257176"/>
            <a:ext cx="6215591" cy="481013"/>
          </a:xfrm>
          <a:prstGeom prst="rect">
            <a:avLst/>
          </a:prstGeom>
        </p:spPr>
        <p:txBody>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sz="3200" b="1" dirty="0" smtClean="0">
                <a:solidFill>
                  <a:srgbClr val="FFFFFF"/>
                </a:solidFill>
                <a:latin typeface="Arial" charset="0"/>
                <a:ea typeface="ＭＳ Ｐゴシック" charset="0"/>
                <a:cs typeface="ＭＳ Ｐゴシック" charset="0"/>
              </a:rPr>
              <a:t>XFEL: AMTF Hall</a:t>
            </a:r>
            <a:r>
              <a:rPr lang="pl-PL" sz="3200" b="1" dirty="0" smtClean="0">
                <a:solidFill>
                  <a:srgbClr val="FFFFFF"/>
                </a:solidFill>
                <a:latin typeface="Arial" charset="0"/>
                <a:ea typeface="ＭＳ Ｐゴシック" charset="0"/>
                <a:cs typeface="ＭＳ Ｐゴシック" charset="0"/>
              </a:rPr>
              <a:t> - XATC</a:t>
            </a:r>
            <a:endParaRPr lang="pl-PL" sz="3200" b="1" dirty="0">
              <a:solidFill>
                <a:srgbClr val="FFFFFF"/>
              </a:solidFill>
              <a:latin typeface="Arial" charset="0"/>
              <a:ea typeface="ＭＳ Ｐゴシック" charset="0"/>
              <a:cs typeface="ＭＳ Ｐゴシック" charset="0"/>
            </a:endParaRPr>
          </a:p>
        </p:txBody>
      </p:sp>
      <p:sp>
        <p:nvSpPr>
          <p:cNvPr id="11" name="テキスト ボックス 10"/>
          <p:cNvSpPr txBox="1"/>
          <p:nvPr/>
        </p:nvSpPr>
        <p:spPr>
          <a:xfrm>
            <a:off x="745066" y="5812627"/>
            <a:ext cx="2262158" cy="523220"/>
          </a:xfrm>
          <a:prstGeom prst="rect">
            <a:avLst/>
          </a:prstGeom>
          <a:noFill/>
        </p:spPr>
        <p:txBody>
          <a:bodyPr wrap="none" rtlCol="0">
            <a:spAutoFit/>
          </a:bodyPr>
          <a:lstStyle/>
          <a:p>
            <a:r>
              <a:rPr kumimoji="1" lang="en-US" altLang="ja-JP" sz="2800" b="1" dirty="0" smtClean="0"/>
              <a:t>Cavity Testing</a:t>
            </a:r>
            <a:endParaRPr kumimoji="1" lang="ja-JP" altLang="en-US" sz="2800" b="1" dirty="0"/>
          </a:p>
        </p:txBody>
      </p:sp>
      <p:sp>
        <p:nvSpPr>
          <p:cNvPr id="12" name="テキスト ボックス 11"/>
          <p:cNvSpPr txBox="1"/>
          <p:nvPr/>
        </p:nvSpPr>
        <p:spPr>
          <a:xfrm>
            <a:off x="745066" y="966801"/>
            <a:ext cx="1889197" cy="369332"/>
          </a:xfrm>
          <a:prstGeom prst="rect">
            <a:avLst/>
          </a:prstGeom>
          <a:noFill/>
        </p:spPr>
        <p:txBody>
          <a:bodyPr wrap="none" rtlCol="0">
            <a:spAutoFit/>
          </a:bodyPr>
          <a:lstStyle/>
          <a:p>
            <a:r>
              <a:rPr kumimoji="1" lang="en-US" altLang="ja-JP" dirty="0" smtClean="0"/>
              <a:t>AMTF: 70m x 40m</a:t>
            </a:r>
            <a:endParaRPr kumimoji="1" lang="ja-JP" altLang="en-US" dirty="0"/>
          </a:p>
        </p:txBody>
      </p:sp>
      <p:sp>
        <p:nvSpPr>
          <p:cNvPr id="13" name="テキスト ボックス 12"/>
          <p:cNvSpPr txBox="1"/>
          <p:nvPr/>
        </p:nvSpPr>
        <p:spPr>
          <a:xfrm>
            <a:off x="1290177" y="6335847"/>
            <a:ext cx="1828671" cy="369332"/>
          </a:xfrm>
          <a:prstGeom prst="rect">
            <a:avLst/>
          </a:prstGeom>
          <a:noFill/>
        </p:spPr>
        <p:txBody>
          <a:bodyPr wrap="none" rtlCol="0">
            <a:spAutoFit/>
          </a:bodyPr>
          <a:lstStyle/>
          <a:p>
            <a:r>
              <a:rPr lang="en-US" altLang="ja-JP" dirty="0" smtClean="0"/>
              <a:t>XATC</a:t>
            </a:r>
            <a:r>
              <a:rPr kumimoji="1" lang="en-US" altLang="ja-JP" dirty="0" smtClean="0"/>
              <a:t>: </a:t>
            </a:r>
            <a:r>
              <a:rPr lang="en-US" altLang="ja-JP" dirty="0"/>
              <a:t>2</a:t>
            </a:r>
            <a:r>
              <a:rPr kumimoji="1" lang="en-US" altLang="ja-JP" dirty="0" smtClean="0"/>
              <a:t>0m x 40m</a:t>
            </a:r>
            <a:endParaRPr kumimoji="1" lang="ja-JP" altLang="en-US" dirty="0"/>
          </a:p>
        </p:txBody>
      </p:sp>
      <p:sp>
        <p:nvSpPr>
          <p:cNvPr id="14" name="スライド番号プレースホルダー 13"/>
          <p:cNvSpPr>
            <a:spLocks noGrp="1"/>
          </p:cNvSpPr>
          <p:nvPr>
            <p:ph type="sldNum" sz="quarter" idx="12"/>
          </p:nvPr>
        </p:nvSpPr>
        <p:spPr/>
        <p:txBody>
          <a:bodyPr/>
          <a:lstStyle/>
          <a:p>
            <a:fld id="{4B632A99-4A68-B644-B2C4-A762F37327D1}" type="slidenum">
              <a:rPr kumimoji="1" lang="ja-JP" altLang="en-US" smtClean="0"/>
              <a:t>53</a:t>
            </a:fld>
            <a:endParaRPr kumimoji="1" lang="ja-JP" altLang="en-US"/>
          </a:p>
        </p:txBody>
      </p:sp>
      <p:sp>
        <p:nvSpPr>
          <p:cNvPr id="15" name="日付プレースホルダー 1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16" name="フッター プレースホルダー 1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9884044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XFEL-header.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6212"/>
            <a:ext cx="9144000" cy="997348"/>
          </a:xfrm>
          <a:prstGeom prst="rect">
            <a:avLst/>
          </a:prstGeom>
        </p:spPr>
      </p:pic>
      <p:pic>
        <p:nvPicPr>
          <p:cNvPr id="3" name="Obraz 5" descr="AMTF.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3995" y="1495955"/>
            <a:ext cx="3989387" cy="391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Obraz 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21212" y="1249363"/>
            <a:ext cx="208121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918329" y="1249363"/>
            <a:ext cx="2079625"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az 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21212" y="3008313"/>
            <a:ext cx="208121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Obraz 4"/>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6918329" y="3008313"/>
            <a:ext cx="2079625"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braz 6"/>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21212" y="4768850"/>
            <a:ext cx="2081213"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az 7"/>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6918329" y="4768850"/>
            <a:ext cx="2079625"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ytuł 1"/>
          <p:cNvSpPr txBox="1">
            <a:spLocks/>
          </p:cNvSpPr>
          <p:nvPr/>
        </p:nvSpPr>
        <p:spPr>
          <a:xfrm>
            <a:off x="1776943" y="257176"/>
            <a:ext cx="6215591" cy="481013"/>
          </a:xfrm>
          <a:prstGeom prst="rect">
            <a:avLst/>
          </a:prstGeom>
        </p:spPr>
        <p:txBody>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sz="3200" b="1" dirty="0" smtClean="0">
                <a:solidFill>
                  <a:srgbClr val="FFFFFF"/>
                </a:solidFill>
                <a:latin typeface="Arial" charset="0"/>
                <a:ea typeface="ＭＳ Ｐゴシック" charset="0"/>
                <a:cs typeface="ＭＳ Ｐゴシック" charset="0"/>
              </a:rPr>
              <a:t>XFEL: AMTF Hall</a:t>
            </a:r>
            <a:r>
              <a:rPr lang="pl-PL" sz="3200" b="1" dirty="0" smtClean="0">
                <a:solidFill>
                  <a:srgbClr val="FFFFFF"/>
                </a:solidFill>
                <a:latin typeface="Arial" charset="0"/>
                <a:ea typeface="ＭＳ Ｐゴシック" charset="0"/>
                <a:cs typeface="ＭＳ Ｐゴシック" charset="0"/>
              </a:rPr>
              <a:t> - XATB</a:t>
            </a:r>
            <a:endParaRPr lang="pl-PL" sz="3200" b="1" dirty="0">
              <a:solidFill>
                <a:srgbClr val="FFFFFF"/>
              </a:solidFill>
              <a:latin typeface="Arial" charset="0"/>
              <a:ea typeface="ＭＳ Ｐゴシック" charset="0"/>
              <a:cs typeface="ＭＳ Ｐゴシック" charset="0"/>
            </a:endParaRPr>
          </a:p>
        </p:txBody>
      </p:sp>
      <p:sp>
        <p:nvSpPr>
          <p:cNvPr id="11" name="テキスト ボックス 10"/>
          <p:cNvSpPr txBox="1"/>
          <p:nvPr/>
        </p:nvSpPr>
        <p:spPr>
          <a:xfrm>
            <a:off x="745066" y="5812627"/>
            <a:ext cx="3161042" cy="523220"/>
          </a:xfrm>
          <a:prstGeom prst="rect">
            <a:avLst/>
          </a:prstGeom>
          <a:noFill/>
        </p:spPr>
        <p:txBody>
          <a:bodyPr wrap="none" rtlCol="0">
            <a:spAutoFit/>
          </a:bodyPr>
          <a:lstStyle/>
          <a:p>
            <a:r>
              <a:rPr kumimoji="1" lang="en-US" altLang="ja-JP" sz="2800" b="1" dirty="0" smtClean="0"/>
              <a:t>Cryomodule Testing</a:t>
            </a:r>
            <a:endParaRPr kumimoji="1" lang="ja-JP" altLang="en-US" sz="2800" b="1" dirty="0"/>
          </a:p>
        </p:txBody>
      </p:sp>
      <p:sp>
        <p:nvSpPr>
          <p:cNvPr id="12" name="テキスト ボックス 11"/>
          <p:cNvSpPr txBox="1"/>
          <p:nvPr/>
        </p:nvSpPr>
        <p:spPr>
          <a:xfrm>
            <a:off x="1290177" y="6335847"/>
            <a:ext cx="1831150" cy="369332"/>
          </a:xfrm>
          <a:prstGeom prst="rect">
            <a:avLst/>
          </a:prstGeom>
          <a:noFill/>
        </p:spPr>
        <p:txBody>
          <a:bodyPr wrap="none" rtlCol="0">
            <a:spAutoFit/>
          </a:bodyPr>
          <a:lstStyle/>
          <a:p>
            <a:r>
              <a:rPr lang="en-US" altLang="ja-JP" dirty="0" smtClean="0"/>
              <a:t>XATB</a:t>
            </a:r>
            <a:r>
              <a:rPr kumimoji="1" lang="en-US" altLang="ja-JP" dirty="0" smtClean="0"/>
              <a:t>: </a:t>
            </a:r>
            <a:r>
              <a:rPr lang="en-US" altLang="ja-JP" dirty="0" smtClean="0"/>
              <a:t>5</a:t>
            </a:r>
            <a:r>
              <a:rPr kumimoji="1" lang="en-US" altLang="ja-JP" dirty="0" smtClean="0"/>
              <a:t>0m x 40m</a:t>
            </a:r>
            <a:endParaRPr kumimoji="1" lang="ja-JP" altLang="en-US" dirty="0"/>
          </a:p>
        </p:txBody>
      </p:sp>
      <p:sp>
        <p:nvSpPr>
          <p:cNvPr id="13" name="スライド番号プレースホルダー 12"/>
          <p:cNvSpPr>
            <a:spLocks noGrp="1"/>
          </p:cNvSpPr>
          <p:nvPr>
            <p:ph type="sldNum" sz="quarter" idx="12"/>
          </p:nvPr>
        </p:nvSpPr>
        <p:spPr/>
        <p:txBody>
          <a:bodyPr/>
          <a:lstStyle/>
          <a:p>
            <a:fld id="{4B632A99-4A68-B644-B2C4-A762F37327D1}" type="slidenum">
              <a:rPr kumimoji="1" lang="ja-JP" altLang="en-US" smtClean="0"/>
              <a:t>54</a:t>
            </a:fld>
            <a:endParaRPr kumimoji="1" lang="ja-JP" altLang="en-US"/>
          </a:p>
        </p:txBody>
      </p:sp>
      <p:sp>
        <p:nvSpPr>
          <p:cNvPr id="14" name="日付プレースホルダー 1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15" name="フッター プレースホルダー 1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266516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Kaabi-LAL-slid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750393"/>
          </a:xfrm>
          <a:prstGeom prst="rect">
            <a:avLst/>
          </a:prstGeom>
        </p:spPr>
      </p:pic>
      <p:sp>
        <p:nvSpPr>
          <p:cNvPr id="3" name="日付プレースホルダー 2"/>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55</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983743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Saclay-layout.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919"/>
            <a:ext cx="9144000" cy="6807081"/>
          </a:xfrm>
          <a:prstGeom prst="rect">
            <a:avLst/>
          </a:prstGeom>
        </p:spPr>
      </p:pic>
      <p:sp>
        <p:nvSpPr>
          <p:cNvPr id="3" name="テキスト ボックス 2"/>
          <p:cNvSpPr txBox="1"/>
          <p:nvPr/>
        </p:nvSpPr>
        <p:spPr>
          <a:xfrm>
            <a:off x="1964777" y="102706"/>
            <a:ext cx="4794852" cy="461665"/>
          </a:xfrm>
          <a:prstGeom prst="rect">
            <a:avLst/>
          </a:prstGeom>
          <a:solidFill>
            <a:schemeClr val="bg1"/>
          </a:solidFill>
        </p:spPr>
        <p:txBody>
          <a:bodyPr wrap="none" rtlCol="0">
            <a:spAutoFit/>
          </a:bodyPr>
          <a:lstStyle/>
          <a:p>
            <a:r>
              <a:rPr kumimoji="1" lang="en-US" altLang="ja-JP" sz="2400" b="1"/>
              <a:t>Cryomodule assembly at CEA-Saclay</a:t>
            </a:r>
            <a:endParaRPr kumimoji="1" lang="ja-JP" altLang="en-US" sz="2400" b="1"/>
          </a:p>
        </p:txBody>
      </p:sp>
      <p:sp>
        <p:nvSpPr>
          <p:cNvPr id="4" name="テキスト ボックス 3"/>
          <p:cNvSpPr txBox="1"/>
          <p:nvPr/>
        </p:nvSpPr>
        <p:spPr>
          <a:xfrm>
            <a:off x="1725169" y="4553029"/>
            <a:ext cx="967219" cy="369332"/>
          </a:xfrm>
          <a:prstGeom prst="rect">
            <a:avLst/>
          </a:prstGeom>
          <a:noFill/>
        </p:spPr>
        <p:txBody>
          <a:bodyPr wrap="none" rtlCol="0">
            <a:spAutoFit/>
          </a:bodyPr>
          <a:lstStyle/>
          <a:p>
            <a:r>
              <a:rPr kumimoji="1" lang="en-US" altLang="ja-JP"/>
              <a:t>1350 m</a:t>
            </a:r>
            <a:r>
              <a:rPr kumimoji="1" lang="en-US" altLang="ja-JP" baseline="30000"/>
              <a:t>2</a:t>
            </a:r>
            <a:endParaRPr kumimoji="1" lang="ja-JP" altLang="en-US" baseline="30000"/>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56</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03902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5" name="Rectangle 3"/>
          <p:cNvSpPr>
            <a:spLocks noGrp="1" noChangeArrowheads="1"/>
          </p:cNvSpPr>
          <p:nvPr>
            <p:ph type="body" idx="1"/>
          </p:nvPr>
        </p:nvSpPr>
        <p:spPr>
          <a:xfrm>
            <a:off x="129977" y="864794"/>
            <a:ext cx="5569799" cy="3269613"/>
          </a:xfrm>
          <a:solidFill>
            <a:srgbClr val="CCFFCC"/>
          </a:solidFill>
          <a:ln>
            <a:solidFill>
              <a:srgbClr val="008000"/>
            </a:solidFill>
          </a:ln>
        </p:spPr>
        <p:txBody>
          <a:bodyPr wrap="square">
            <a:spAutoFit/>
          </a:bodyPr>
          <a:lstStyle/>
          <a:p>
            <a:pPr>
              <a:lnSpc>
                <a:spcPct val="90000"/>
              </a:lnSpc>
            </a:pPr>
            <a:r>
              <a:rPr lang="en-US" altLang="ja-JP" sz="2400" dirty="0" smtClean="0">
                <a:ea typeface="ＭＳ Ｐゴシック" pitchFamily="50" charset="-128"/>
              </a:rPr>
              <a:t>Modeling of ILC - BDS</a:t>
            </a:r>
            <a:endParaRPr lang="ja-JP" altLang="en-US" sz="2400" dirty="0">
              <a:ea typeface="ＭＳ Ｐゴシック" pitchFamily="50" charset="-128"/>
            </a:endParaRPr>
          </a:p>
          <a:p>
            <a:pPr lvl="1">
              <a:lnSpc>
                <a:spcPct val="90000"/>
              </a:lnSpc>
            </a:pPr>
            <a:r>
              <a:rPr lang="en-US" altLang="ja-JP" sz="2400" dirty="0" smtClean="0">
                <a:ea typeface="ＭＳ Ｐゴシック" pitchFamily="50" charset="-128"/>
              </a:rPr>
              <a:t>Same Optics: </a:t>
            </a:r>
            <a:endParaRPr lang="ja-JP" altLang="en-US" sz="2400" dirty="0">
              <a:ea typeface="ＭＳ Ｐゴシック" pitchFamily="50" charset="-128"/>
            </a:endParaRPr>
          </a:p>
          <a:p>
            <a:pPr lvl="1">
              <a:lnSpc>
                <a:spcPct val="90000"/>
              </a:lnSpc>
            </a:pPr>
            <a:r>
              <a:rPr lang="en-US" altLang="ja-JP" sz="2400" dirty="0" smtClean="0">
                <a:ea typeface="ＭＳ Ｐゴシック" pitchFamily="50" charset="-128"/>
              </a:rPr>
              <a:t>Int’l </a:t>
            </a:r>
            <a:r>
              <a:rPr lang="en-US" altLang="ja-JP" sz="2400" dirty="0" err="1" smtClean="0">
                <a:ea typeface="ＭＳ Ｐゴシック" pitchFamily="50" charset="-128"/>
              </a:rPr>
              <a:t>Collab</a:t>
            </a:r>
            <a:r>
              <a:rPr lang="en-US" altLang="ja-JP" sz="2400" dirty="0" smtClean="0">
                <a:ea typeface="ＭＳ Ｐゴシック" pitchFamily="50" charset="-128"/>
              </a:rPr>
              <a:t>. </a:t>
            </a:r>
            <a:endParaRPr lang="en-US" altLang="ja-JP" sz="2400" dirty="0">
              <a:ea typeface="ＭＳ Ｐゴシック" pitchFamily="50" charset="-128"/>
            </a:endParaRPr>
          </a:p>
          <a:p>
            <a:pPr>
              <a:lnSpc>
                <a:spcPct val="90000"/>
              </a:lnSpc>
            </a:pPr>
            <a:r>
              <a:rPr lang="en-US" altLang="ja-JP" sz="2400" dirty="0">
                <a:ea typeface="ＭＳ Ｐゴシック" pitchFamily="50" charset="-128"/>
              </a:rPr>
              <a:t>~</a:t>
            </a:r>
            <a:r>
              <a:rPr lang="en-US" altLang="ja-JP" sz="2400" dirty="0" smtClean="0">
                <a:ea typeface="ＭＳ Ｐゴシック" pitchFamily="50" charset="-128"/>
              </a:rPr>
              <a:t>25</a:t>
            </a:r>
            <a:r>
              <a:rPr lang="ja-JP" altLang="en-US" sz="2400" dirty="0">
                <a:ea typeface="ＭＳ Ｐゴシック" pitchFamily="50" charset="-128"/>
              </a:rPr>
              <a:t>　</a:t>
            </a:r>
            <a:r>
              <a:rPr lang="en-US" altLang="ja-JP" sz="2400" dirty="0" smtClean="0">
                <a:ea typeface="ＭＳ Ｐゴシック" pitchFamily="50" charset="-128"/>
              </a:rPr>
              <a:t>Lab. , &gt; 100</a:t>
            </a:r>
            <a:r>
              <a:rPr lang="en-US" altLang="ja-JP" sz="2400" dirty="0">
                <a:ea typeface="ＭＳ Ｐゴシック" pitchFamily="50" charset="-128"/>
              </a:rPr>
              <a:t> </a:t>
            </a:r>
            <a:r>
              <a:rPr lang="en-US" altLang="ja-JP" sz="2400" dirty="0" smtClean="0">
                <a:ea typeface="ＭＳ Ｐゴシック" pitchFamily="50" charset="-128"/>
              </a:rPr>
              <a:t>Collaborators</a:t>
            </a:r>
            <a:endParaRPr lang="ja-JP" altLang="en-US" sz="2400" dirty="0">
              <a:ea typeface="ＭＳ Ｐゴシック" pitchFamily="50" charset="-128"/>
            </a:endParaRPr>
          </a:p>
          <a:p>
            <a:pPr>
              <a:lnSpc>
                <a:spcPct val="90000"/>
              </a:lnSpc>
            </a:pPr>
            <a:endParaRPr lang="en-US" altLang="ja-JP" sz="2400" dirty="0" smtClean="0">
              <a:solidFill>
                <a:srgbClr val="FF0000"/>
              </a:solidFill>
              <a:ea typeface="ＭＳ Ｐゴシック" pitchFamily="50" charset="-128"/>
            </a:endParaRPr>
          </a:p>
          <a:p>
            <a:pPr>
              <a:lnSpc>
                <a:spcPct val="90000"/>
              </a:lnSpc>
            </a:pPr>
            <a:r>
              <a:rPr lang="en-US" altLang="ja-JP" sz="2400" dirty="0" smtClean="0">
                <a:solidFill>
                  <a:srgbClr val="FF0000"/>
                </a:solidFill>
                <a:ea typeface="ＭＳ Ｐゴシック" pitchFamily="50" charset="-128"/>
              </a:rPr>
              <a:t>Goal: </a:t>
            </a:r>
            <a:r>
              <a:rPr lang="en-US" altLang="ja-JP" sz="2400" dirty="0">
                <a:ea typeface="ＭＳ Ｐゴシック" pitchFamily="50" charset="-128"/>
              </a:rPr>
              <a:t/>
            </a:r>
            <a:br>
              <a:rPr lang="en-US" altLang="ja-JP" sz="2400" dirty="0">
                <a:ea typeface="ＭＳ Ｐゴシック" pitchFamily="50" charset="-128"/>
              </a:rPr>
            </a:br>
            <a:r>
              <a:rPr lang="en-US" altLang="ja-JP" sz="2400" dirty="0" smtClean="0">
                <a:ea typeface="ＭＳ Ｐゴシック" pitchFamily="50" charset="-128"/>
              </a:rPr>
              <a:t>FF Beam Size: </a:t>
            </a:r>
            <a:r>
              <a:rPr lang="ja-JP" altLang="en-US" sz="2400" dirty="0" smtClean="0">
                <a:ea typeface="ＭＳ Ｐゴシック" pitchFamily="50" charset="-128"/>
              </a:rPr>
              <a:t> </a:t>
            </a:r>
            <a:r>
              <a:rPr lang="en-US" altLang="ja-JP" sz="2400" dirty="0" smtClean="0">
                <a:ea typeface="ＭＳ Ｐゴシック" pitchFamily="50" charset="-128"/>
              </a:rPr>
              <a:t>37 nm</a:t>
            </a:r>
          </a:p>
          <a:p>
            <a:pPr lvl="1">
              <a:lnSpc>
                <a:spcPct val="90000"/>
              </a:lnSpc>
            </a:pPr>
            <a:r>
              <a:rPr lang="en-US" altLang="ja-JP" dirty="0" smtClean="0">
                <a:ea typeface="ＭＳ Ｐゴシック" pitchFamily="50" charset="-128"/>
              </a:rPr>
              <a:t>(corresponding to 5.9 nm at ILC </a:t>
            </a:r>
            <a:r>
              <a:rPr lang="ja-JP" altLang="en-US" dirty="0">
                <a:ea typeface="ＭＳ Ｐゴシック" pitchFamily="50" charset="-128"/>
              </a:rPr>
              <a:t>　</a:t>
            </a:r>
            <a:endParaRPr lang="en-US" altLang="ja-JP" dirty="0">
              <a:ea typeface="ＭＳ Ｐゴシック" pitchFamily="50" charset="-128"/>
            </a:endParaRPr>
          </a:p>
        </p:txBody>
      </p:sp>
      <p:pic>
        <p:nvPicPr>
          <p:cNvPr id="310276" name="Picture 4" descr="20080110Di-0169"/>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786446" y="840619"/>
            <a:ext cx="2824154" cy="3731381"/>
          </a:xfrm>
          <a:prstGeom prst="rect">
            <a:avLst/>
          </a:prstGeom>
          <a:noFill/>
        </p:spPr>
      </p:pic>
      <p:graphicFrame>
        <p:nvGraphicFramePr>
          <p:cNvPr id="310277" name="Object 5"/>
          <p:cNvGraphicFramePr>
            <a:graphicFrameLocks noGrp="1" noChangeAspect="1"/>
          </p:cNvGraphicFramePr>
          <p:nvPr>
            <p:ph idx="4294967295"/>
          </p:nvPr>
        </p:nvGraphicFramePr>
        <p:xfrm>
          <a:off x="76200" y="4343400"/>
          <a:ext cx="8915400" cy="2179638"/>
        </p:xfrm>
        <a:graphic>
          <a:graphicData uri="http://schemas.openxmlformats.org/presentationml/2006/ole">
            <mc:AlternateContent xmlns:mc="http://schemas.openxmlformats.org/markup-compatibility/2006">
              <mc:Choice xmlns:v="urn:schemas-microsoft-com:vml" Requires="v">
                <p:oleObj spid="_x0000_s1073" name="Image" r:id="rId4" imgW="25980952" imgH="6349206" progId="Photoshop.Image.7">
                  <p:embed/>
                </p:oleObj>
              </mc:Choice>
              <mc:Fallback>
                <p:oleObj name="Image" r:id="rId4" imgW="25980952" imgH="6349206" progId="Photoshop.Image.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 y="4343400"/>
                        <a:ext cx="8915400" cy="217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10274" name="Rectangle 2"/>
          <p:cNvSpPr>
            <a:spLocks noGrp="1" noChangeArrowheads="1"/>
          </p:cNvSpPr>
          <p:nvPr>
            <p:ph type="title"/>
          </p:nvPr>
        </p:nvSpPr>
        <p:spPr>
          <a:xfrm>
            <a:off x="473906" y="104114"/>
            <a:ext cx="8215220" cy="573088"/>
          </a:xfrm>
          <a:solidFill>
            <a:srgbClr val="FFFFFF"/>
          </a:solidFill>
          <a:ln>
            <a:noFill/>
          </a:ln>
        </p:spPr>
        <p:txBody>
          <a:bodyPr>
            <a:normAutofit fontScale="90000"/>
          </a:bodyPr>
          <a:lstStyle/>
          <a:p>
            <a:r>
              <a:rPr lang="en-US" altLang="ja-JP" b="1" dirty="0" smtClean="0">
                <a:ea typeface="ＭＳ Ｐゴシック" pitchFamily="50" charset="-128"/>
              </a:rPr>
              <a:t>KEK-ATF2: BDS, FF Test Facility for ILC</a:t>
            </a:r>
            <a:endParaRPr lang="en-US" altLang="ja-JP" sz="2200" dirty="0">
              <a:solidFill>
                <a:srgbClr val="3366FF"/>
              </a:solidFill>
              <a:ea typeface="ＭＳ Ｐゴシック" pitchFamily="50" charset="-128"/>
            </a:endParaRPr>
          </a:p>
        </p:txBody>
      </p:sp>
      <p:pic>
        <p:nvPicPr>
          <p:cNvPr id="9" name="Picture 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15143" y="5879815"/>
            <a:ext cx="1527898" cy="928663"/>
          </a:xfrm>
          <a:prstGeom prst="rect">
            <a:avLst/>
          </a:prstGeom>
          <a:noFill/>
          <a:ln w="9525">
            <a:solidFill>
              <a:srgbClr val="3366FF"/>
            </a:solidFill>
            <a:miter lim="800000"/>
            <a:headEnd/>
            <a:tailEnd/>
          </a:ln>
        </p:spPr>
      </p:pic>
      <p:sp>
        <p:nvSpPr>
          <p:cNvPr id="4" name="屈折矢印 3"/>
          <p:cNvSpPr/>
          <p:nvPr/>
        </p:nvSpPr>
        <p:spPr>
          <a:xfrm flipH="1">
            <a:off x="1179285" y="5879815"/>
            <a:ext cx="235858" cy="389467"/>
          </a:xfrm>
          <a:prstGeom prst="bentUpArrow">
            <a:avLst/>
          </a:prstGeom>
          <a:ln>
            <a:solidFill>
              <a:srgbClr val="800000"/>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prstClr val="black"/>
              </a:solidFill>
              <a:latin typeface="Arial" charset="0"/>
              <a:ea typeface="Arial Unicode MS" pitchFamily="34" charset="-128"/>
              <a:cs typeface="Arial Unicode MS" pitchFamily="34" charset="-128"/>
            </a:endParaRPr>
          </a:p>
        </p:txBody>
      </p:sp>
      <p:sp>
        <p:nvSpPr>
          <p:cNvPr id="3" name="円/楕円 2"/>
          <p:cNvSpPr/>
          <p:nvPr/>
        </p:nvSpPr>
        <p:spPr>
          <a:xfrm>
            <a:off x="935789" y="5721684"/>
            <a:ext cx="147053" cy="158131"/>
          </a:xfrm>
          <a:prstGeom prst="ellipse">
            <a:avLst/>
          </a:prstGeom>
          <a:solidFill>
            <a:srgbClr val="FF0000"/>
          </a:solidFill>
          <a:ln>
            <a:solidFill>
              <a:srgbClr val="800000"/>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prstClr val="black"/>
              </a:solidFill>
              <a:latin typeface="Arial" charset="0"/>
              <a:ea typeface="Arial Unicode MS" pitchFamily="34" charset="-128"/>
              <a:cs typeface="Arial Unicode MS" pitchFamily="34" charset="-128"/>
            </a:endParaRPr>
          </a:p>
        </p:txBody>
      </p:sp>
      <p:pic>
        <p:nvPicPr>
          <p:cNvPr id="12" name="図 11"/>
          <p:cNvPicPr>
            <a:picLocks noChangeAspect="1"/>
          </p:cNvPicPr>
          <p:nvPr/>
        </p:nvPicPr>
        <p:blipFill>
          <a:blip r:embed="rId7"/>
          <a:stretch>
            <a:fillRect/>
          </a:stretch>
        </p:blipFill>
        <p:spPr>
          <a:xfrm>
            <a:off x="4077361" y="4006285"/>
            <a:ext cx="4938294" cy="2658510"/>
          </a:xfrm>
          <a:prstGeom prst="rect">
            <a:avLst/>
          </a:prstGeom>
          <a:ln>
            <a:solidFill>
              <a:srgbClr val="008000"/>
            </a:solidFill>
          </a:ln>
        </p:spPr>
      </p:pic>
      <p:sp>
        <p:nvSpPr>
          <p:cNvPr id="7" name="角丸四角形 6"/>
          <p:cNvSpPr/>
          <p:nvPr/>
        </p:nvSpPr>
        <p:spPr>
          <a:xfrm>
            <a:off x="7089621" y="5816475"/>
            <a:ext cx="1762927" cy="325868"/>
          </a:xfrm>
          <a:prstGeom prst="roundRect">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6788"/>
            <a:endParaRPr lang="ja-JP" altLang="en-US" dirty="0">
              <a:solidFill>
                <a:prstClr val="white"/>
              </a:solidFill>
              <a:latin typeface="Calibri"/>
              <a:ea typeface="ＭＳ Ｐゴシック"/>
            </a:endParaRPr>
          </a:p>
        </p:txBody>
      </p:sp>
      <p:sp>
        <p:nvSpPr>
          <p:cNvPr id="2" name="日付プレースホルダー 1"/>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FD39203-853C-5F4E-97A7-8DB0D1A0815E}" type="slidenum">
              <a:rPr lang="ja-JP" altLang="en-US" smtClean="0">
                <a:solidFill>
                  <a:prstClr val="black">
                    <a:tint val="75000"/>
                  </a:prstClr>
                </a:solidFill>
                <a:latin typeface="Calibri"/>
                <a:ea typeface="ＭＳ Ｐゴシック"/>
              </a:rPr>
              <a:pPr/>
              <a:t>57</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475595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857759" y="592680"/>
            <a:ext cx="7162387" cy="769441"/>
          </a:xfrm>
          <a:prstGeom prst="rect">
            <a:avLst/>
          </a:prstGeom>
          <a:noFill/>
        </p:spPr>
        <p:txBody>
          <a:bodyPr wrap="none" rtlCol="0">
            <a:spAutoFit/>
          </a:bodyPr>
          <a:lstStyle/>
          <a:p>
            <a:pPr algn="ctr" defTabSz="456788"/>
            <a:r>
              <a:rPr lang="en-GB" altLang="ja-JP" sz="4400" b="1" dirty="0" smtClean="0">
                <a:solidFill>
                  <a:srgbClr val="000000"/>
                </a:solidFill>
                <a:latin typeface="Calibri"/>
                <a:ea typeface="Arial Unicode MS" panose="020B0604020202020204" pitchFamily="50" charset="-128"/>
                <a:cs typeface="Arial Unicode MS" panose="020B0604020202020204" pitchFamily="50" charset="-128"/>
              </a:rPr>
              <a:t>Progress in </a:t>
            </a:r>
            <a:r>
              <a:rPr lang="en-GB" altLang="ja-JP" sz="4400" b="1" dirty="0">
                <a:solidFill>
                  <a:srgbClr val="000000"/>
                </a:solidFill>
                <a:latin typeface="Calibri"/>
                <a:ea typeface="Arial Unicode MS" panose="020B0604020202020204" pitchFamily="50" charset="-128"/>
                <a:cs typeface="Arial Unicode MS" panose="020B0604020202020204" pitchFamily="50" charset="-128"/>
              </a:rPr>
              <a:t>B</a:t>
            </a:r>
            <a:r>
              <a:rPr lang="en-GB" altLang="ja-JP" sz="4400" b="1" dirty="0" smtClean="0">
                <a:solidFill>
                  <a:srgbClr val="000000"/>
                </a:solidFill>
                <a:latin typeface="Calibri"/>
                <a:ea typeface="Arial Unicode MS" panose="020B0604020202020204" pitchFamily="50" charset="-128"/>
                <a:cs typeface="Arial Unicode MS" panose="020B0604020202020204" pitchFamily="50" charset="-128"/>
              </a:rPr>
              <a:t>eam Size</a:t>
            </a:r>
            <a:r>
              <a:rPr lang="en-US" altLang="ja-JP" sz="4400" b="1" dirty="0" smtClean="0">
                <a:solidFill>
                  <a:srgbClr val="000000"/>
                </a:solidFill>
                <a:latin typeface="Calibri"/>
                <a:ea typeface="Arial Unicode MS" panose="020B0604020202020204" pitchFamily="50" charset="-128"/>
                <a:cs typeface="Arial Unicode MS" panose="020B0604020202020204" pitchFamily="50" charset="-128"/>
              </a:rPr>
              <a:t> at ATF2</a:t>
            </a:r>
          </a:p>
        </p:txBody>
      </p:sp>
      <p:sp>
        <p:nvSpPr>
          <p:cNvPr id="2" name="テキスト ボックス 1"/>
          <p:cNvSpPr txBox="1"/>
          <p:nvPr/>
        </p:nvSpPr>
        <p:spPr>
          <a:xfrm>
            <a:off x="1146430" y="5181838"/>
            <a:ext cx="4147445" cy="1200328"/>
          </a:xfrm>
          <a:prstGeom prst="rect">
            <a:avLst/>
          </a:prstGeom>
          <a:solidFill>
            <a:srgbClr val="FFFF00"/>
          </a:solidFill>
          <a:ln>
            <a:solidFill>
              <a:srgbClr val="FF0000"/>
            </a:solidFill>
          </a:ln>
        </p:spPr>
        <p:txBody>
          <a:bodyPr wrap="square" rtlCol="0">
            <a:spAutoFit/>
          </a:bodyPr>
          <a:lstStyle/>
          <a:p>
            <a:pPr defTabSz="456788"/>
            <a:r>
              <a:rPr lang="en-US" altLang="ja-JP" sz="2400" dirty="0" smtClean="0">
                <a:solidFill>
                  <a:prstClr val="black"/>
                </a:solidFill>
                <a:latin typeface="Calibri"/>
                <a:ea typeface="ＭＳ Ｐゴシック"/>
                <a:cs typeface="Times New Roman" panose="02020603050405020304" pitchFamily="18" charset="0"/>
              </a:rPr>
              <a:t>Beam Size </a:t>
            </a:r>
            <a:r>
              <a:rPr lang="en-US" altLang="ja-JP" sz="2400" dirty="0" smtClean="0">
                <a:solidFill>
                  <a:srgbClr val="FF0000"/>
                </a:solidFill>
                <a:latin typeface="Calibri"/>
                <a:ea typeface="ＭＳ Ｐゴシック"/>
                <a:cs typeface="Times New Roman" panose="02020603050405020304" pitchFamily="18" charset="0"/>
              </a:rPr>
              <a:t>44 nm </a:t>
            </a:r>
            <a:r>
              <a:rPr lang="en-US" altLang="ja-JP" sz="2400" dirty="0" smtClean="0">
                <a:solidFill>
                  <a:prstClr val="black"/>
                </a:solidFill>
                <a:latin typeface="Calibri"/>
                <a:ea typeface="ＭＳ Ｐゴシック"/>
                <a:cs typeface="Times New Roman" panose="02020603050405020304" pitchFamily="18" charset="0"/>
              </a:rPr>
              <a:t>observed,</a:t>
            </a:r>
          </a:p>
          <a:p>
            <a:pPr defTabSz="456788"/>
            <a:r>
              <a:rPr lang="en-US" altLang="ja-JP" sz="2400" dirty="0" smtClean="0">
                <a:solidFill>
                  <a:prstClr val="black"/>
                </a:solidFill>
                <a:latin typeface="Calibri"/>
                <a:ea typeface="ＭＳ Ｐゴシック"/>
                <a:cs typeface="Times New Roman" panose="02020603050405020304" pitchFamily="18" charset="0"/>
              </a:rPr>
              <a:t> (</a:t>
            </a:r>
            <a:r>
              <a:rPr lang="en-US" altLang="ja-JP" sz="2400" dirty="0" smtClean="0">
                <a:solidFill>
                  <a:srgbClr val="3366FF"/>
                </a:solidFill>
                <a:latin typeface="Calibri"/>
                <a:ea typeface="ＭＳ Ｐゴシック"/>
                <a:cs typeface="Times New Roman" panose="02020603050405020304" pitchFamily="18" charset="0"/>
              </a:rPr>
              <a:t>Goal : </a:t>
            </a:r>
            <a:r>
              <a:rPr lang="en-US" altLang="ja-JP" sz="2400" b="1" dirty="0" smtClean="0">
                <a:solidFill>
                  <a:srgbClr val="008000"/>
                </a:solidFill>
                <a:latin typeface="Calibri"/>
                <a:ea typeface="ＭＳ Ｐゴシック"/>
                <a:cs typeface="Times New Roman" panose="02020603050405020304" pitchFamily="18" charset="0"/>
              </a:rPr>
              <a:t>37</a:t>
            </a:r>
            <a:r>
              <a:rPr lang="en-US" altLang="ja-JP" sz="2400" dirty="0" smtClean="0">
                <a:solidFill>
                  <a:srgbClr val="3366FF"/>
                </a:solidFill>
                <a:latin typeface="Calibri"/>
                <a:ea typeface="ＭＳ Ｐゴシック"/>
                <a:cs typeface="Times New Roman" panose="02020603050405020304" pitchFamily="18" charset="0"/>
              </a:rPr>
              <a:t> nm </a:t>
            </a:r>
          </a:p>
          <a:p>
            <a:pPr defTabSz="456788"/>
            <a:r>
              <a:rPr lang="en-US" altLang="ja-JP" sz="2400" dirty="0">
                <a:solidFill>
                  <a:srgbClr val="3366FF"/>
                </a:solidFill>
                <a:latin typeface="Calibri"/>
                <a:ea typeface="ＭＳ Ｐゴシック"/>
                <a:cs typeface="Times New Roman" panose="02020603050405020304" pitchFamily="18" charset="0"/>
              </a:rPr>
              <a:t> </a:t>
            </a:r>
            <a:r>
              <a:rPr lang="en-US" altLang="ja-JP" sz="2400" dirty="0" smtClean="0">
                <a:solidFill>
                  <a:srgbClr val="3366FF"/>
                </a:solidFill>
                <a:latin typeface="Calibri"/>
                <a:ea typeface="ＭＳ Ｐゴシック"/>
                <a:cs typeface="Times New Roman" panose="02020603050405020304" pitchFamily="18" charset="0"/>
              </a:rPr>
              <a:t>   corresponding to </a:t>
            </a:r>
            <a:r>
              <a:rPr lang="en-US" altLang="ja-JP" sz="2400" b="1" dirty="0" smtClean="0">
                <a:solidFill>
                  <a:srgbClr val="008000"/>
                </a:solidFill>
                <a:latin typeface="Calibri"/>
                <a:ea typeface="ＭＳ Ｐゴシック"/>
                <a:cs typeface="Times New Roman" panose="02020603050405020304" pitchFamily="18" charset="0"/>
              </a:rPr>
              <a:t>6</a:t>
            </a:r>
            <a:r>
              <a:rPr lang="en-US" altLang="ja-JP" sz="2400" dirty="0" smtClean="0">
                <a:solidFill>
                  <a:srgbClr val="3366FF"/>
                </a:solidFill>
                <a:latin typeface="Calibri"/>
                <a:ea typeface="ＭＳ Ｐゴシック"/>
                <a:cs typeface="Times New Roman" panose="02020603050405020304" pitchFamily="18" charset="0"/>
              </a:rPr>
              <a:t> nm at ILC) </a:t>
            </a:r>
          </a:p>
        </p:txBody>
      </p:sp>
      <p:graphicFrame>
        <p:nvGraphicFramePr>
          <p:cNvPr id="3" name="オブジェクト 2"/>
          <p:cNvGraphicFramePr>
            <a:graphicFrameLocks noChangeAspect="1"/>
          </p:cNvGraphicFramePr>
          <p:nvPr>
            <p:extLst>
              <p:ext uri="{D42A27DB-BD31-4B8C-83A1-F6EECF244321}">
                <p14:modId xmlns:p14="http://schemas.microsoft.com/office/powerpoint/2010/main" val="2949311274"/>
              </p:ext>
            </p:extLst>
          </p:nvPr>
        </p:nvGraphicFramePr>
        <p:xfrm>
          <a:off x="107373" y="1462753"/>
          <a:ext cx="5720024" cy="3396314"/>
        </p:xfrm>
        <a:graphic>
          <a:graphicData uri="http://schemas.openxmlformats.org/presentationml/2006/ole">
            <mc:AlternateContent xmlns:mc="http://schemas.openxmlformats.org/markup-compatibility/2006">
              <mc:Choice xmlns:v="urn:schemas-microsoft-com:vml" Requires="v">
                <p:oleObj spid="_x0000_s2139" name="KGPlot" r:id="rId3" imgW="9144000" imgH="4851360" progId="KGraph_Plot">
                  <p:embed/>
                </p:oleObj>
              </mc:Choice>
              <mc:Fallback>
                <p:oleObj name="KGPlot" r:id="rId3" imgW="9144000" imgH="4851360" progId="KGraph_Plot">
                  <p:embed/>
                  <p:pic>
                    <p:nvPicPr>
                      <p:cNvPr id="0" name=""/>
                      <p:cNvPicPr/>
                      <p:nvPr/>
                    </p:nvPicPr>
                    <p:blipFill>
                      <a:blip r:embed="rId4"/>
                      <a:stretch>
                        <a:fillRect/>
                      </a:stretch>
                    </p:blipFill>
                    <p:spPr>
                      <a:xfrm>
                        <a:off x="107373" y="1462753"/>
                        <a:ext cx="5720024" cy="3396314"/>
                      </a:xfrm>
                      <a:prstGeom prst="rect">
                        <a:avLst/>
                      </a:prstGeom>
                    </p:spPr>
                  </p:pic>
                </p:oleObj>
              </mc:Fallback>
            </mc:AlternateContent>
          </a:graphicData>
        </a:graphic>
      </p:graphicFrame>
      <p:cxnSp>
        <p:nvCxnSpPr>
          <p:cNvPr id="6" name="直線矢印コネクタ 5"/>
          <p:cNvCxnSpPr/>
          <p:nvPr/>
        </p:nvCxnSpPr>
        <p:spPr>
          <a:xfrm flipV="1">
            <a:off x="4142619" y="4411006"/>
            <a:ext cx="619793" cy="6327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7" name="図 6" descr="Fig01.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19800" y="2071379"/>
            <a:ext cx="2834926" cy="1365731"/>
          </a:xfrm>
          <a:prstGeom prst="rect">
            <a:avLst/>
          </a:prstGeom>
          <a:ln>
            <a:solidFill>
              <a:srgbClr val="3366FF"/>
            </a:solidFill>
          </a:ln>
        </p:spPr>
      </p:pic>
      <p:sp>
        <p:nvSpPr>
          <p:cNvPr id="8" name="テキスト ボックス 7"/>
          <p:cNvSpPr txBox="1"/>
          <p:nvPr/>
        </p:nvSpPr>
        <p:spPr>
          <a:xfrm>
            <a:off x="7393766" y="23293"/>
            <a:ext cx="1762447" cy="523220"/>
          </a:xfrm>
          <a:prstGeom prst="rect">
            <a:avLst/>
          </a:prstGeom>
          <a:solidFill>
            <a:srgbClr val="FFFF00"/>
          </a:solidFill>
        </p:spPr>
        <p:txBody>
          <a:bodyPr wrap="none" rtlCol="0">
            <a:spAutoFit/>
          </a:bodyPr>
          <a:lstStyle/>
          <a:p>
            <a:pPr defTabSz="456788"/>
            <a:r>
              <a:rPr lang="en-US" altLang="ja-JP" sz="1400" dirty="0" smtClean="0">
                <a:solidFill>
                  <a:prstClr val="black"/>
                </a:solidFill>
                <a:latin typeface="Calibri"/>
                <a:ea typeface="ＭＳ Ｐゴシック"/>
              </a:rPr>
              <a:t>IPAC2014, K. Kubo</a:t>
            </a:r>
          </a:p>
          <a:p>
            <a:pPr defTabSz="456788"/>
            <a:r>
              <a:rPr lang="en-US" altLang="ja-JP" sz="1400" dirty="0" smtClean="0">
                <a:solidFill>
                  <a:prstClr val="black"/>
                </a:solidFill>
                <a:latin typeface="Calibri"/>
                <a:ea typeface="ＭＳ Ｐゴシック"/>
              </a:rPr>
              <a:t>ICHEp2014, S. Kuroda</a:t>
            </a:r>
            <a:endParaRPr lang="ja-JP" altLang="en-US" sz="1400" dirty="0">
              <a:solidFill>
                <a:prstClr val="black"/>
              </a:solidFill>
              <a:latin typeface="Calibri"/>
              <a:ea typeface="ＭＳ Ｐゴシック"/>
            </a:endParaRP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9" name="フッター プレースホルダー 8"/>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dirty="0">
              <a:solidFill>
                <a:prstClr val="black">
                  <a:tint val="75000"/>
                </a:prstClr>
              </a:solidFill>
              <a:latin typeface="Calibri"/>
              <a:ea typeface="ＭＳ Ｐゴシック"/>
            </a:endParaRPr>
          </a:p>
        </p:txBody>
      </p:sp>
      <p:graphicFrame>
        <p:nvGraphicFramePr>
          <p:cNvPr id="11" name="オブジェクト 10"/>
          <p:cNvGraphicFramePr>
            <a:graphicFrameLocks noChangeAspect="1"/>
          </p:cNvGraphicFramePr>
          <p:nvPr>
            <p:extLst>
              <p:ext uri="{D42A27DB-BD31-4B8C-83A1-F6EECF244321}">
                <p14:modId xmlns:p14="http://schemas.microsoft.com/office/powerpoint/2010/main" val="788375592"/>
              </p:ext>
            </p:extLst>
          </p:nvPr>
        </p:nvGraphicFramePr>
        <p:xfrm>
          <a:off x="5639588" y="3868004"/>
          <a:ext cx="3411876" cy="2514014"/>
        </p:xfrm>
        <a:graphic>
          <a:graphicData uri="http://schemas.openxmlformats.org/presentationml/2006/ole">
            <mc:AlternateContent xmlns:mc="http://schemas.openxmlformats.org/markup-compatibility/2006">
              <mc:Choice xmlns:v="urn:schemas-microsoft-com:vml" Requires="v">
                <p:oleObj spid="_x0000_s2140" name="KGPlot" r:id="rId6" imgW="8686800" imgH="6400800" progId="KGraph_Plot">
                  <p:embed/>
                </p:oleObj>
              </mc:Choice>
              <mc:Fallback>
                <p:oleObj name="KGPlot" r:id="rId6" imgW="8686800" imgH="6400800" progId="KGraph_Plot">
                  <p:embed/>
                  <p:pic>
                    <p:nvPicPr>
                      <p:cNvPr id="0" name=""/>
                      <p:cNvPicPr/>
                      <p:nvPr/>
                    </p:nvPicPr>
                    <p:blipFill>
                      <a:blip r:embed="rId7"/>
                      <a:stretch>
                        <a:fillRect/>
                      </a:stretch>
                    </p:blipFill>
                    <p:spPr>
                      <a:xfrm>
                        <a:off x="5639588" y="3868004"/>
                        <a:ext cx="3411876" cy="2514014"/>
                      </a:xfrm>
                      <a:prstGeom prst="rect">
                        <a:avLst/>
                      </a:prstGeom>
                    </p:spPr>
                  </p:pic>
                </p:oleObj>
              </mc:Fallback>
            </mc:AlternateContent>
          </a:graphicData>
        </a:graphic>
      </p:graphicFrame>
      <p:pic>
        <p:nvPicPr>
          <p:cNvPr id="19" name="Picture 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156859" y="1776620"/>
            <a:ext cx="1953651" cy="1187437"/>
          </a:xfrm>
          <a:prstGeom prst="rect">
            <a:avLst/>
          </a:prstGeom>
          <a:noFill/>
          <a:ln w="9525">
            <a:solidFill>
              <a:srgbClr val="3366FF"/>
            </a:solidFill>
            <a:miter lim="800000"/>
            <a:headEnd/>
            <a:tailEnd/>
          </a:ln>
        </p:spPr>
      </p:pic>
      <p:pic>
        <p:nvPicPr>
          <p:cNvPr id="20" name="Picture 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905431" y="2460083"/>
            <a:ext cx="425000" cy="46768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13" name="直線矢印コネクタ 12"/>
          <p:cNvCxnSpPr/>
          <p:nvPr/>
        </p:nvCxnSpPr>
        <p:spPr bwMode="auto">
          <a:xfrm>
            <a:off x="4438952" y="2340429"/>
            <a:ext cx="1405378" cy="0"/>
          </a:xfrm>
          <a:prstGeom prst="straightConnector1">
            <a:avLst/>
          </a:prstGeom>
          <a:solidFill>
            <a:schemeClr val="accent1"/>
          </a:solidFill>
          <a:ln w="9525" cap="flat" cmpd="sng" algn="ctr">
            <a:solidFill>
              <a:srgbClr val="FF6600"/>
            </a:solidFill>
            <a:prstDash val="solid"/>
            <a:round/>
            <a:headEnd type="none" w="med" len="med"/>
            <a:tailEnd type="arrow"/>
          </a:ln>
          <a:effectLst/>
        </p:spPr>
      </p:cxnSp>
      <p:sp>
        <p:nvSpPr>
          <p:cNvPr id="12" name="スライド番号プレースホルダー 11"/>
          <p:cNvSpPr>
            <a:spLocks noGrp="1"/>
          </p:cNvSpPr>
          <p:nvPr>
            <p:ph type="sldNum" sz="quarter" idx="12"/>
          </p:nvPr>
        </p:nvSpPr>
        <p:spPr/>
        <p:txBody>
          <a:bodyPr/>
          <a:lstStyle/>
          <a:p>
            <a:fld id="{DC0A8B60-5C01-C045-B858-59631D469114}" type="slidenum">
              <a:rPr lang="ja-JP" altLang="en-US" smtClean="0">
                <a:solidFill>
                  <a:prstClr val="black">
                    <a:tint val="75000"/>
                  </a:prstClr>
                </a:solidFill>
                <a:latin typeface="Calibri"/>
                <a:ea typeface="ＭＳ Ｐゴシック"/>
              </a:rPr>
              <a:pPr/>
              <a:t>58</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215262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図 1" descr="世界地図.jpg"/>
          <p:cNvPicPr>
            <a:picLocks noChangeAspect="1"/>
          </p:cNvPicPr>
          <p:nvPr/>
        </p:nvPicPr>
        <p:blipFill>
          <a:blip r:embed="rId2">
            <a:alphaModFix amt="59000"/>
            <a:extLst>
              <a:ext uri="{28A0092B-C50C-407E-A947-70E740481C1C}">
                <a14:useLocalDpi xmlns:a14="http://schemas.microsoft.com/office/drawing/2010/main" val="0"/>
              </a:ext>
            </a:extLst>
          </a:blip>
          <a:srcRect/>
          <a:stretch>
            <a:fillRect/>
          </a:stretch>
        </p:blipFill>
        <p:spPr bwMode="auto">
          <a:xfrm>
            <a:off x="0" y="-7619"/>
            <a:ext cx="9144000" cy="6858000"/>
          </a:xfrm>
          <a:prstGeom prst="rect">
            <a:avLst/>
          </a:prstGeom>
          <a:noFill/>
          <a:ln>
            <a:noFill/>
          </a:ln>
          <a:extLst>
            <a:ext uri="{909E8E84-426E-40dd-AFC4-6F175D3DCCD1}">
              <a14:hiddenFill xmlns:a14="http://schemas.microsoft.com/office/drawing/2010/main">
                <a:solidFill>
                  <a:srgbClr val="FFFFFF">
                    <a:alpha val="58823"/>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4"/>
          <p:cNvSpPr>
            <a:spLocks noGrp="1"/>
          </p:cNvSpPr>
          <p:nvPr>
            <p:ph type="ctrTitle"/>
          </p:nvPr>
        </p:nvSpPr>
        <p:spPr>
          <a:xfrm>
            <a:off x="0" y="0"/>
            <a:ext cx="9144000" cy="1028133"/>
          </a:xfrm>
          <a:gradFill flip="none" rotWithShape="1">
            <a:gsLst>
              <a:gs pos="85000">
                <a:srgbClr val="17375E"/>
              </a:gs>
              <a:gs pos="100000">
                <a:srgbClr val="FFFFFF"/>
              </a:gs>
            </a:gsLst>
            <a:lin ang="10800000" scaled="0"/>
            <a:tileRect/>
          </a:gradFill>
        </p:spPr>
        <p:txBody>
          <a:bodyPr rtlCol="0">
            <a:normAutofit fontScale="90000"/>
          </a:bodyPr>
          <a:lstStyle/>
          <a:p>
            <a:pPr defTabSz="456980" fontAlgn="auto">
              <a:spcAft>
                <a:spcPts val="0"/>
              </a:spcAft>
              <a:defRPr/>
            </a:pPr>
            <a:r>
              <a:rPr lang="en-US" altLang="ja-JP" sz="3200" dirty="0">
                <a:solidFill>
                  <a:schemeClr val="bg1"/>
                </a:solidFill>
                <a:cs typeface="+mj-cs"/>
              </a:rPr>
              <a:t>ATF</a:t>
            </a:r>
            <a:r>
              <a:rPr lang="ja-JP" altLang="en-US" sz="3200" dirty="0">
                <a:solidFill>
                  <a:schemeClr val="bg1"/>
                </a:solidFill>
                <a:cs typeface="+mj-cs"/>
              </a:rPr>
              <a:t>に参加している代表的研究機関</a:t>
            </a:r>
            <a:r>
              <a:rPr lang="en-US" altLang="ja-JP" sz="3200" dirty="0">
                <a:solidFill>
                  <a:schemeClr val="bg1"/>
                </a:solidFill>
                <a:cs typeface="+mj-cs"/>
              </a:rPr>
              <a:t/>
            </a:r>
            <a:br>
              <a:rPr lang="en-US" altLang="ja-JP" sz="3200" dirty="0">
                <a:solidFill>
                  <a:schemeClr val="bg1"/>
                </a:solidFill>
                <a:cs typeface="+mj-cs"/>
              </a:rPr>
            </a:br>
            <a:r>
              <a:rPr lang="en-US" altLang="ja-JP" sz="3200" dirty="0">
                <a:solidFill>
                  <a:schemeClr val="bg1"/>
                </a:solidFill>
                <a:cs typeface="+mj-cs"/>
              </a:rPr>
              <a:t>- ATF International Collaboration -</a:t>
            </a:r>
            <a:endParaRPr lang="ja-JP" altLang="en-US" sz="3200" dirty="0">
              <a:solidFill>
                <a:schemeClr val="bg1"/>
              </a:solidFill>
              <a:cs typeface="+mj-cs"/>
            </a:endParaRPr>
          </a:p>
        </p:txBody>
      </p:sp>
      <p:sp>
        <p:nvSpPr>
          <p:cNvPr id="13" name="正方形/長方形 12"/>
          <p:cNvSpPr/>
          <p:nvPr/>
        </p:nvSpPr>
        <p:spPr>
          <a:xfrm>
            <a:off x="0" y="6443663"/>
            <a:ext cx="9144000" cy="414337"/>
          </a:xfrm>
          <a:prstGeom prst="rect">
            <a:avLst/>
          </a:prstGeom>
          <a:gradFill flip="none" rotWithShape="1">
            <a:gsLst>
              <a:gs pos="85000">
                <a:schemeClr val="tx2">
                  <a:lumMod val="75000"/>
                </a:schemeClr>
              </a:gs>
              <a:gs pos="100000">
                <a:srgbClr val="FFFFFF"/>
              </a:gs>
            </a:gsLst>
            <a:lin ang="108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274" tIns="32637" rIns="65274" bIns="32637" anchor="ctr"/>
          <a:lstStyle/>
          <a:p>
            <a:pPr algn="r" defTabSz="456925" fontAlgn="auto">
              <a:spcBef>
                <a:spcPts val="0"/>
              </a:spcBef>
              <a:spcAft>
                <a:spcPts val="0"/>
              </a:spcAft>
              <a:defRPr/>
            </a:pPr>
            <a:r>
              <a:rPr lang="ja-JP" altLang="en-US" sz="1700" dirty="0">
                <a:solidFill>
                  <a:prstClr val="white"/>
                </a:solidFill>
                <a:latin typeface="Calibri"/>
                <a:ea typeface="ＭＳ Ｐゴシック"/>
              </a:rPr>
              <a:t>先端加速器試験装置（</a:t>
            </a:r>
            <a:r>
              <a:rPr lang="en-US" altLang="ja-JP" sz="1700" dirty="0">
                <a:solidFill>
                  <a:prstClr val="white"/>
                </a:solidFill>
                <a:latin typeface="Calibri"/>
                <a:ea typeface="ＭＳ Ｐゴシック"/>
              </a:rPr>
              <a:t>ATF</a:t>
            </a:r>
            <a:r>
              <a:rPr lang="ja-JP" altLang="en-US" sz="1700" dirty="0">
                <a:solidFill>
                  <a:prstClr val="white"/>
                </a:solidFill>
                <a:latin typeface="Calibri"/>
                <a:ea typeface="ＭＳ Ｐゴシック"/>
              </a:rPr>
              <a:t>）</a:t>
            </a:r>
          </a:p>
        </p:txBody>
      </p:sp>
      <p:sp>
        <p:nvSpPr>
          <p:cNvPr id="66564" name="Text Box 1030"/>
          <p:cNvSpPr txBox="1">
            <a:spLocks noChangeArrowheads="1"/>
          </p:cNvSpPr>
          <p:nvPr/>
        </p:nvSpPr>
        <p:spPr bwMode="auto">
          <a:xfrm>
            <a:off x="502260" y="1436828"/>
            <a:ext cx="3768725" cy="3785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6" tIns="45700" rIns="91396" bIns="45700">
            <a:spAutoFit/>
          </a:bodyPr>
          <a:lstStyle>
            <a:lvl1pPr defTabSz="455613">
              <a:defRPr kumimoji="1" sz="2400">
                <a:solidFill>
                  <a:schemeClr val="tx1"/>
                </a:solidFill>
                <a:latin typeface="Arial" charset="0"/>
                <a:ea typeface="ＭＳ Ｐゴシック" charset="0"/>
                <a:cs typeface="ＭＳ Ｐゴシック" charset="0"/>
              </a:defRPr>
            </a:lvl1pPr>
            <a:lvl2pPr marL="742950" indent="-285750" defTabSz="455613">
              <a:defRPr kumimoji="1" sz="2400">
                <a:solidFill>
                  <a:schemeClr val="tx1"/>
                </a:solidFill>
                <a:latin typeface="Arial" charset="0"/>
                <a:ea typeface="ＭＳ Ｐゴシック" charset="0"/>
              </a:defRPr>
            </a:lvl2pPr>
            <a:lvl3pPr marL="1143000" indent="-228600" defTabSz="455613">
              <a:defRPr kumimoji="1" sz="2400">
                <a:solidFill>
                  <a:schemeClr val="tx1"/>
                </a:solidFill>
                <a:latin typeface="Arial" charset="0"/>
                <a:ea typeface="ＭＳ Ｐゴシック" charset="0"/>
              </a:defRPr>
            </a:lvl3pPr>
            <a:lvl4pPr marL="1600200" indent="-228600" defTabSz="455613">
              <a:defRPr kumimoji="1" sz="2400">
                <a:solidFill>
                  <a:schemeClr val="tx1"/>
                </a:solidFill>
                <a:latin typeface="Arial" charset="0"/>
                <a:ea typeface="ＭＳ Ｐゴシック" charset="0"/>
              </a:defRPr>
            </a:lvl4pPr>
            <a:lvl5pPr marL="2057400" indent="-228600" defTabSz="455613">
              <a:defRPr kumimoji="1" sz="2400">
                <a:solidFill>
                  <a:schemeClr val="tx1"/>
                </a:solidFill>
                <a:latin typeface="Arial" charset="0"/>
                <a:ea typeface="ＭＳ Ｐゴシック" charset="0"/>
              </a:defRPr>
            </a:lvl5pPr>
            <a:lvl6pPr marL="2514600" indent="-228600" defTabSz="455613" fontAlgn="base">
              <a:spcBef>
                <a:spcPct val="0"/>
              </a:spcBef>
              <a:spcAft>
                <a:spcPct val="0"/>
              </a:spcAft>
              <a:defRPr kumimoji="1" sz="2400">
                <a:solidFill>
                  <a:schemeClr val="tx1"/>
                </a:solidFill>
                <a:latin typeface="Arial" charset="0"/>
                <a:ea typeface="ＭＳ Ｐゴシック" charset="0"/>
              </a:defRPr>
            </a:lvl6pPr>
            <a:lvl7pPr marL="2971800" indent="-228600" defTabSz="455613" fontAlgn="base">
              <a:spcBef>
                <a:spcPct val="0"/>
              </a:spcBef>
              <a:spcAft>
                <a:spcPct val="0"/>
              </a:spcAft>
              <a:defRPr kumimoji="1" sz="2400">
                <a:solidFill>
                  <a:schemeClr val="tx1"/>
                </a:solidFill>
                <a:latin typeface="Arial" charset="0"/>
                <a:ea typeface="ＭＳ Ｐゴシック" charset="0"/>
              </a:defRPr>
            </a:lvl7pPr>
            <a:lvl8pPr marL="3429000" indent="-228600" defTabSz="455613" fontAlgn="base">
              <a:spcBef>
                <a:spcPct val="0"/>
              </a:spcBef>
              <a:spcAft>
                <a:spcPct val="0"/>
              </a:spcAft>
              <a:defRPr kumimoji="1" sz="2400">
                <a:solidFill>
                  <a:schemeClr val="tx1"/>
                </a:solidFill>
                <a:latin typeface="Arial" charset="0"/>
                <a:ea typeface="ＭＳ Ｐゴシック" charset="0"/>
              </a:defRPr>
            </a:lvl8pPr>
            <a:lvl9pPr marL="3886200" indent="-228600" defTabSz="455613" fontAlgn="base">
              <a:spcBef>
                <a:spcPct val="0"/>
              </a:spcBef>
              <a:spcAft>
                <a:spcPct val="0"/>
              </a:spcAft>
              <a:defRPr kumimoji="1" sz="2400">
                <a:solidFill>
                  <a:schemeClr val="tx1"/>
                </a:solidFill>
                <a:latin typeface="Arial" charset="0"/>
                <a:ea typeface="ＭＳ Ｐゴシック" charset="0"/>
              </a:defRPr>
            </a:lvl9pPr>
          </a:lstStyle>
          <a:p>
            <a:r>
              <a:rPr lang="ja-JP" altLang="en-US" sz="1200" b="1" dirty="0">
                <a:solidFill>
                  <a:srgbClr val="000090"/>
                </a:solidFill>
                <a:latin typeface="Arial Bold" charset="0"/>
                <a:cs typeface="Arial Bold" charset="0"/>
              </a:rPr>
              <a:t>欧州原子核研究機構</a:t>
            </a:r>
            <a:r>
              <a:rPr lang="en-US" altLang="ja-JP" sz="1200" b="1" dirty="0">
                <a:solidFill>
                  <a:srgbClr val="000090"/>
                </a:solidFill>
                <a:latin typeface="Arial Bold" charset="0"/>
                <a:cs typeface="Arial Bold" charset="0"/>
              </a:rPr>
              <a:t>(CERN</a:t>
            </a:r>
            <a:r>
              <a:rPr lang="en-US" altLang="ja-JP" sz="1200" b="1" dirty="0" smtClean="0">
                <a:solidFill>
                  <a:srgbClr val="000090"/>
                </a:solidFill>
                <a:latin typeface="Arial Bold" charset="0"/>
                <a:cs typeface="Arial Bold" charset="0"/>
              </a:rPr>
              <a:t>)</a:t>
            </a:r>
          </a:p>
          <a:p>
            <a:endParaRPr lang="en-US" altLang="ja-JP" sz="1200" b="1" dirty="0">
              <a:solidFill>
                <a:srgbClr val="000090"/>
              </a:solidFill>
              <a:latin typeface="Arial Bold" charset="0"/>
              <a:cs typeface="Arial Bold" charset="0"/>
            </a:endParaRPr>
          </a:p>
          <a:p>
            <a:r>
              <a:rPr lang="ja-JP" altLang="en-US" sz="1200" b="1" dirty="0">
                <a:solidFill>
                  <a:srgbClr val="000090"/>
                </a:solidFill>
                <a:latin typeface="Arial Bold" charset="0"/>
                <a:cs typeface="Arial Bold" charset="0"/>
              </a:rPr>
              <a:t>ドイツ</a:t>
            </a:r>
            <a:r>
              <a:rPr lang="en-US" altLang="ja-JP" sz="1200" b="1" dirty="0">
                <a:solidFill>
                  <a:srgbClr val="000090"/>
                </a:solidFill>
                <a:latin typeface="Arial Bold" charset="0"/>
                <a:cs typeface="Arial Bold" charset="0"/>
              </a:rPr>
              <a:t>(Germany)</a:t>
            </a:r>
          </a:p>
          <a:p>
            <a:r>
              <a:rPr lang="en-US" altLang="ja-JP" sz="1200" b="1" dirty="0">
                <a:solidFill>
                  <a:srgbClr val="000090"/>
                </a:solidFill>
                <a:latin typeface="Arial Bold" charset="0"/>
                <a:cs typeface="Arial Bold" charset="0"/>
              </a:rPr>
              <a:t>	</a:t>
            </a:r>
            <a:r>
              <a:rPr lang="ja-JP" altLang="en-US" sz="1200" b="1" dirty="0">
                <a:solidFill>
                  <a:srgbClr val="000090"/>
                </a:solidFill>
                <a:latin typeface="Arial Bold" charset="0"/>
                <a:cs typeface="Arial Bold" charset="0"/>
              </a:rPr>
              <a:t>電子シンクロトロン研究所</a:t>
            </a:r>
            <a:r>
              <a:rPr lang="en-US" altLang="ja-JP" sz="1200" b="1" dirty="0">
                <a:solidFill>
                  <a:srgbClr val="000090"/>
                </a:solidFill>
                <a:latin typeface="Arial Bold" charset="0"/>
                <a:cs typeface="Arial Bold" charset="0"/>
              </a:rPr>
              <a:t>(DESY)</a:t>
            </a:r>
          </a:p>
          <a:p>
            <a:r>
              <a:rPr lang="ja-JP" altLang="en-US" sz="1200" b="1" dirty="0">
                <a:solidFill>
                  <a:srgbClr val="000090"/>
                </a:solidFill>
                <a:latin typeface="Arial Bold" charset="0"/>
                <a:cs typeface="Arial Bold" charset="0"/>
              </a:rPr>
              <a:t>フランス</a:t>
            </a:r>
            <a:r>
              <a:rPr lang="en-US" altLang="ja-JP" sz="1200" b="1" dirty="0">
                <a:solidFill>
                  <a:srgbClr val="000090"/>
                </a:solidFill>
                <a:latin typeface="Arial Bold" charset="0"/>
                <a:cs typeface="Arial Bold" charset="0"/>
              </a:rPr>
              <a:t>(France)</a:t>
            </a:r>
            <a:endParaRPr lang="fr-FR" altLang="ja-JP" sz="1200" b="1" dirty="0">
              <a:solidFill>
                <a:srgbClr val="000090"/>
              </a:solidFill>
              <a:latin typeface="Arial Bold" charset="0"/>
              <a:cs typeface="Arial Bold" charset="0"/>
            </a:endParaRPr>
          </a:p>
          <a:p>
            <a:r>
              <a:rPr lang="fr-FR" altLang="ja-JP" sz="1200" b="1" dirty="0">
                <a:solidFill>
                  <a:srgbClr val="000090"/>
                </a:solidFill>
                <a:latin typeface="Arial Bold" charset="0"/>
                <a:cs typeface="Arial Bold" charset="0"/>
              </a:rPr>
              <a:t>	IN2P3; </a:t>
            </a:r>
            <a:r>
              <a:rPr lang="en-US" altLang="ja-JP" sz="1200" b="1" dirty="0">
                <a:solidFill>
                  <a:srgbClr val="000090"/>
                </a:solidFill>
                <a:latin typeface="Arial Bold" charset="0"/>
                <a:cs typeface="Arial Bold" charset="0"/>
              </a:rPr>
              <a:t>LAL, </a:t>
            </a:r>
            <a:r>
              <a:rPr lang="fr-FR" altLang="ja-JP" sz="1200" b="1" dirty="0">
                <a:solidFill>
                  <a:srgbClr val="000090"/>
                </a:solidFill>
                <a:latin typeface="Arial Bold" charset="0"/>
                <a:cs typeface="Arial Bold" charset="0"/>
              </a:rPr>
              <a:t>LAPP, LLR</a:t>
            </a:r>
            <a:endParaRPr lang="en-US" altLang="ja-JP" sz="1200" b="1" dirty="0">
              <a:solidFill>
                <a:srgbClr val="000090"/>
              </a:solidFill>
              <a:latin typeface="Arial Bold" charset="0"/>
              <a:cs typeface="Arial Bold" charset="0"/>
            </a:endParaRPr>
          </a:p>
          <a:p>
            <a:r>
              <a:rPr lang="ja-JP" altLang="en-US" sz="1200" b="1" dirty="0">
                <a:solidFill>
                  <a:srgbClr val="000090"/>
                </a:solidFill>
                <a:latin typeface="Arial Bold" charset="0"/>
                <a:cs typeface="Arial Bold" charset="0"/>
              </a:rPr>
              <a:t>イギリス</a:t>
            </a:r>
            <a:r>
              <a:rPr lang="en-US" altLang="ja-JP" sz="1200" b="1" dirty="0">
                <a:solidFill>
                  <a:srgbClr val="000090"/>
                </a:solidFill>
                <a:latin typeface="Arial Bold" charset="0"/>
                <a:cs typeface="Arial Bold" charset="0"/>
              </a:rPr>
              <a:t>(UK)</a:t>
            </a:r>
          </a:p>
          <a:p>
            <a:r>
              <a:rPr lang="en-US" altLang="ja-JP" sz="1200" b="1" dirty="0">
                <a:solidFill>
                  <a:srgbClr val="000090"/>
                </a:solidFill>
                <a:latin typeface="Arial Bold" charset="0"/>
                <a:cs typeface="Arial Bold" charset="0"/>
              </a:rPr>
              <a:t>	</a:t>
            </a:r>
            <a:r>
              <a:rPr lang="ja-JP" altLang="en-US" sz="1200" b="1" dirty="0" smtClean="0">
                <a:solidFill>
                  <a:srgbClr val="000090"/>
                </a:solidFill>
                <a:latin typeface="Arial Bold" charset="0"/>
                <a:cs typeface="Arial Bold" charset="0"/>
              </a:rPr>
              <a:t>オクスフォード大学</a:t>
            </a:r>
            <a:r>
              <a:rPr lang="en-US" altLang="ja-JP" sz="1200" b="1" dirty="0" smtClean="0">
                <a:solidFill>
                  <a:srgbClr val="000090"/>
                </a:solidFill>
                <a:latin typeface="Arial Bold" charset="0"/>
                <a:cs typeface="Arial Bold" charset="0"/>
              </a:rPr>
              <a:t>(Univ</a:t>
            </a:r>
            <a:r>
              <a:rPr lang="en-US" altLang="ja-JP" sz="1200" b="1" dirty="0">
                <a:solidFill>
                  <a:srgbClr val="000090"/>
                </a:solidFill>
                <a:latin typeface="Arial Bold" charset="0"/>
                <a:cs typeface="Arial Bold" charset="0"/>
              </a:rPr>
              <a:t>. of </a:t>
            </a:r>
            <a:r>
              <a:rPr lang="en-US" altLang="ja-JP" sz="1200" b="1" dirty="0" smtClean="0">
                <a:solidFill>
                  <a:srgbClr val="000090"/>
                </a:solidFill>
                <a:latin typeface="Arial Bold" charset="0"/>
                <a:cs typeface="Arial Bold" charset="0"/>
              </a:rPr>
              <a:t>Oxford)</a:t>
            </a:r>
            <a:endParaRPr lang="en-US" altLang="ja-JP" sz="1200" b="1" dirty="0">
              <a:solidFill>
                <a:srgbClr val="000090"/>
              </a:solidFill>
              <a:latin typeface="Arial Bold" charset="0"/>
              <a:cs typeface="Arial Bold" charset="0"/>
            </a:endParaRPr>
          </a:p>
          <a:p>
            <a:r>
              <a:rPr lang="en-US" altLang="ja-JP" sz="1200" b="1" dirty="0">
                <a:solidFill>
                  <a:srgbClr val="000090"/>
                </a:solidFill>
                <a:latin typeface="Arial Bold" charset="0"/>
                <a:cs typeface="Arial Bold" charset="0"/>
              </a:rPr>
              <a:t>	</a:t>
            </a:r>
            <a:r>
              <a:rPr lang="ja-JP" altLang="en-US" sz="1200" b="1" dirty="0" smtClean="0">
                <a:solidFill>
                  <a:srgbClr val="000090"/>
                </a:solidFill>
                <a:latin typeface="Arial Bold" charset="0"/>
                <a:cs typeface="Arial Bold" charset="0"/>
              </a:rPr>
              <a:t>ロイヤルホロウェイ・ロンドン大学</a:t>
            </a:r>
            <a:endParaRPr lang="en-US" altLang="ja-JP" sz="1200" b="1" dirty="0" smtClean="0">
              <a:solidFill>
                <a:srgbClr val="000090"/>
              </a:solidFill>
              <a:latin typeface="Arial Bold" charset="0"/>
              <a:cs typeface="Arial Bold" charset="0"/>
            </a:endParaRPr>
          </a:p>
          <a:p>
            <a:r>
              <a:rPr lang="en-US" altLang="ja-JP" sz="1200" b="1" dirty="0">
                <a:solidFill>
                  <a:srgbClr val="000090"/>
                </a:solidFill>
                <a:latin typeface="Arial Bold" charset="0"/>
                <a:cs typeface="Arial Bold" charset="0"/>
              </a:rPr>
              <a:t>	</a:t>
            </a:r>
            <a:r>
              <a:rPr lang="en-US" altLang="ja-JP" sz="1200" b="1" dirty="0" smtClean="0">
                <a:solidFill>
                  <a:srgbClr val="000090"/>
                </a:solidFill>
                <a:latin typeface="Arial Bold" charset="0"/>
                <a:cs typeface="Arial Bold" charset="0"/>
              </a:rPr>
              <a:t>	(Royal </a:t>
            </a:r>
            <a:r>
              <a:rPr lang="en-US" altLang="ja-JP" sz="1200" b="1" dirty="0">
                <a:solidFill>
                  <a:srgbClr val="000090"/>
                </a:solidFill>
                <a:latin typeface="Arial Bold" charset="0"/>
                <a:cs typeface="Arial Bold" charset="0"/>
              </a:rPr>
              <a:t>Holloway Univ. of </a:t>
            </a:r>
            <a:r>
              <a:rPr lang="en-US" altLang="ja-JP" sz="1200" b="1" dirty="0" smtClean="0">
                <a:solidFill>
                  <a:srgbClr val="000090"/>
                </a:solidFill>
                <a:latin typeface="Arial Bold" charset="0"/>
                <a:cs typeface="Arial Bold" charset="0"/>
              </a:rPr>
              <a:t>London)</a:t>
            </a:r>
            <a:endParaRPr lang="fr-FR" altLang="ja-JP" sz="1200" b="1" dirty="0">
              <a:solidFill>
                <a:srgbClr val="000090"/>
              </a:solidFill>
              <a:latin typeface="Arial Bold" charset="0"/>
              <a:cs typeface="Arial Bold" charset="0"/>
            </a:endParaRPr>
          </a:p>
          <a:p>
            <a:r>
              <a:rPr lang="fr-FR" altLang="ja-JP" sz="1200" b="1" dirty="0">
                <a:solidFill>
                  <a:srgbClr val="000090"/>
                </a:solidFill>
                <a:latin typeface="Arial Bold" charset="0"/>
                <a:cs typeface="Arial Bold" charset="0"/>
              </a:rPr>
              <a:t>	STFC, Daresbury</a:t>
            </a:r>
          </a:p>
          <a:p>
            <a:r>
              <a:rPr lang="fr-FR" altLang="ja-JP" sz="1200" b="1" dirty="0">
                <a:solidFill>
                  <a:srgbClr val="000090"/>
                </a:solidFill>
                <a:latin typeface="Arial Bold" charset="0"/>
                <a:cs typeface="Arial Bold" charset="0"/>
              </a:rPr>
              <a:t>	</a:t>
            </a:r>
            <a:r>
              <a:rPr lang="fr-FR" altLang="ja-JP" sz="1200" b="1" dirty="0" err="1">
                <a:solidFill>
                  <a:srgbClr val="000090"/>
                </a:solidFill>
                <a:latin typeface="Arial Bold" charset="0"/>
                <a:cs typeface="Arial Bold" charset="0"/>
              </a:rPr>
              <a:t>Univ</a:t>
            </a:r>
            <a:r>
              <a:rPr lang="fr-FR" altLang="ja-JP" sz="1200" b="1" dirty="0">
                <a:solidFill>
                  <a:srgbClr val="000090"/>
                </a:solidFill>
                <a:latin typeface="Arial Bold" charset="0"/>
                <a:cs typeface="Arial Bold" charset="0"/>
              </a:rPr>
              <a:t>. of Manchester</a:t>
            </a:r>
          </a:p>
          <a:p>
            <a:r>
              <a:rPr lang="fr-FR" altLang="ja-JP" sz="1200" b="1" dirty="0">
                <a:solidFill>
                  <a:srgbClr val="000090"/>
                </a:solidFill>
                <a:latin typeface="Arial Bold" charset="0"/>
                <a:cs typeface="Arial Bold" charset="0"/>
              </a:rPr>
              <a:t>	</a:t>
            </a:r>
            <a:r>
              <a:rPr lang="fr-FR" altLang="ja-JP" sz="1200" b="1" dirty="0" err="1">
                <a:solidFill>
                  <a:srgbClr val="000090"/>
                </a:solidFill>
                <a:latin typeface="Arial Bold" charset="0"/>
                <a:cs typeface="Arial Bold" charset="0"/>
              </a:rPr>
              <a:t>Univ</a:t>
            </a:r>
            <a:r>
              <a:rPr lang="fr-FR" altLang="ja-JP" sz="1200" b="1" dirty="0">
                <a:solidFill>
                  <a:srgbClr val="000090"/>
                </a:solidFill>
                <a:latin typeface="Arial Bold" charset="0"/>
                <a:cs typeface="Arial Bold" charset="0"/>
              </a:rPr>
              <a:t>. of Liverpool</a:t>
            </a:r>
          </a:p>
          <a:p>
            <a:r>
              <a:rPr lang="en-US" altLang="ja-JP" sz="1200" b="1" dirty="0">
                <a:solidFill>
                  <a:srgbClr val="000090"/>
                </a:solidFill>
                <a:latin typeface="Arial Bold" charset="0"/>
                <a:cs typeface="Arial Bold" charset="0"/>
              </a:rPr>
              <a:t>	Univ. College London</a:t>
            </a:r>
          </a:p>
          <a:p>
            <a:r>
              <a:rPr lang="ja-JP" altLang="en-US" sz="1200" b="1" dirty="0">
                <a:solidFill>
                  <a:srgbClr val="000090"/>
                </a:solidFill>
                <a:latin typeface="Arial Bold" charset="0"/>
                <a:cs typeface="Arial Bold" charset="0"/>
              </a:rPr>
              <a:t>イタリア</a:t>
            </a:r>
            <a:r>
              <a:rPr lang="en-US" altLang="ja-JP" sz="1200" b="1" dirty="0">
                <a:solidFill>
                  <a:srgbClr val="000090"/>
                </a:solidFill>
                <a:latin typeface="Arial Bold" charset="0"/>
                <a:cs typeface="Arial Bold" charset="0"/>
              </a:rPr>
              <a:t>(Italy)</a:t>
            </a:r>
          </a:p>
          <a:p>
            <a:r>
              <a:rPr lang="en-US" altLang="ja-JP" sz="1200" b="1" dirty="0">
                <a:solidFill>
                  <a:srgbClr val="000090"/>
                </a:solidFill>
                <a:latin typeface="Arial Bold" charset="0"/>
                <a:cs typeface="Arial Bold" charset="0"/>
              </a:rPr>
              <a:t>	INFN, Frascati</a:t>
            </a:r>
          </a:p>
          <a:p>
            <a:r>
              <a:rPr lang="ja-JP" altLang="en-US" sz="1200" b="1" dirty="0">
                <a:solidFill>
                  <a:srgbClr val="000090"/>
                </a:solidFill>
                <a:latin typeface="Arial Bold" charset="0"/>
                <a:cs typeface="Arial Bold" charset="0"/>
              </a:rPr>
              <a:t>スペイン</a:t>
            </a:r>
            <a:r>
              <a:rPr lang="en-US" altLang="ja-JP" sz="1200" b="1" dirty="0">
                <a:solidFill>
                  <a:srgbClr val="000090"/>
                </a:solidFill>
                <a:latin typeface="Arial Bold" charset="0"/>
                <a:cs typeface="Arial Bold" charset="0"/>
              </a:rPr>
              <a:t>(Spain)</a:t>
            </a:r>
          </a:p>
          <a:p>
            <a:r>
              <a:rPr lang="en-US" altLang="ja-JP" sz="1200" b="1" dirty="0">
                <a:solidFill>
                  <a:srgbClr val="000090"/>
                </a:solidFill>
                <a:latin typeface="Arial Bold" charset="0"/>
                <a:cs typeface="Arial Bold" charset="0"/>
              </a:rPr>
              <a:t>	IFIC-CSIC/UV</a:t>
            </a:r>
          </a:p>
          <a:p>
            <a:r>
              <a:rPr lang="ja-JP" altLang="en-US" sz="1200" b="1" dirty="0">
                <a:solidFill>
                  <a:srgbClr val="000090"/>
                </a:solidFill>
                <a:latin typeface="Arial Bold" charset="0"/>
                <a:cs typeface="Arial Bold" charset="0"/>
              </a:rPr>
              <a:t>ロシア</a:t>
            </a:r>
            <a:r>
              <a:rPr lang="en-US" altLang="ja-JP" sz="1200" b="1" dirty="0">
                <a:solidFill>
                  <a:srgbClr val="000090"/>
                </a:solidFill>
                <a:latin typeface="Arial Bold" charset="0"/>
                <a:cs typeface="Arial Bold" charset="0"/>
              </a:rPr>
              <a:t>(Russia)</a:t>
            </a:r>
          </a:p>
          <a:p>
            <a:r>
              <a:rPr lang="en-US" altLang="ja-JP" sz="1200" b="1" dirty="0">
                <a:solidFill>
                  <a:srgbClr val="000090"/>
                </a:solidFill>
                <a:latin typeface="Arial Bold" charset="0"/>
                <a:cs typeface="Arial Bold" charset="0"/>
              </a:rPr>
              <a:t>	</a:t>
            </a:r>
            <a:r>
              <a:rPr lang="ja-JP" altLang="en-US" sz="1200" b="1" dirty="0" smtClean="0">
                <a:solidFill>
                  <a:srgbClr val="000090"/>
                </a:solidFill>
                <a:latin typeface="Arial Bold" charset="0"/>
                <a:cs typeface="Arial Bold" charset="0"/>
              </a:rPr>
              <a:t>トムスク工科大学</a:t>
            </a:r>
            <a:r>
              <a:rPr lang="en-US" altLang="ja-JP" sz="1200" b="1" dirty="0" smtClean="0">
                <a:solidFill>
                  <a:srgbClr val="000090"/>
                </a:solidFill>
                <a:latin typeface="Arial Bold" charset="0"/>
                <a:cs typeface="Arial Bold" charset="0"/>
              </a:rPr>
              <a:t>(Tomsk </a:t>
            </a:r>
            <a:r>
              <a:rPr lang="en-US" altLang="ja-JP" sz="1200" b="1" dirty="0">
                <a:solidFill>
                  <a:srgbClr val="000090"/>
                </a:solidFill>
                <a:latin typeface="Arial Bold" charset="0"/>
                <a:cs typeface="Arial Bold" charset="0"/>
              </a:rPr>
              <a:t>Polytechnic Univ</a:t>
            </a:r>
            <a:r>
              <a:rPr lang="en-US" altLang="ja-JP" sz="1200" b="1" dirty="0" smtClean="0">
                <a:solidFill>
                  <a:srgbClr val="000090"/>
                </a:solidFill>
                <a:latin typeface="Arial Bold" charset="0"/>
                <a:cs typeface="Arial Bold" charset="0"/>
              </a:rPr>
              <a:t>.)</a:t>
            </a:r>
            <a:endParaRPr lang="en-US" altLang="ja-JP" sz="1200" b="1" dirty="0">
              <a:solidFill>
                <a:srgbClr val="000090"/>
              </a:solidFill>
              <a:latin typeface="Arial Bold" charset="0"/>
              <a:cs typeface="Arial Bold" charset="0"/>
            </a:endParaRPr>
          </a:p>
        </p:txBody>
      </p:sp>
      <p:sp>
        <p:nvSpPr>
          <p:cNvPr id="66565" name="Text Box 1031"/>
          <p:cNvSpPr txBox="1">
            <a:spLocks noChangeArrowheads="1"/>
          </p:cNvSpPr>
          <p:nvPr/>
        </p:nvSpPr>
        <p:spPr bwMode="auto">
          <a:xfrm>
            <a:off x="4270985" y="3042405"/>
            <a:ext cx="4927600" cy="2862281"/>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96" tIns="45700" rIns="91396" bIns="45700">
            <a:spAutoFit/>
          </a:bodyPr>
          <a:lstStyle>
            <a:lvl1pPr defTabSz="455613">
              <a:defRPr kumimoji="1" sz="2400">
                <a:solidFill>
                  <a:schemeClr val="tx1"/>
                </a:solidFill>
                <a:latin typeface="Arial" charset="0"/>
                <a:ea typeface="ＭＳ Ｐゴシック" charset="0"/>
                <a:cs typeface="ＭＳ Ｐゴシック" charset="0"/>
              </a:defRPr>
            </a:lvl1pPr>
            <a:lvl2pPr marL="742950" indent="-285750" defTabSz="455613">
              <a:defRPr kumimoji="1" sz="2400">
                <a:solidFill>
                  <a:schemeClr val="tx1"/>
                </a:solidFill>
                <a:latin typeface="Arial" charset="0"/>
                <a:ea typeface="ＭＳ Ｐゴシック" charset="0"/>
              </a:defRPr>
            </a:lvl2pPr>
            <a:lvl3pPr marL="1143000" indent="-228600" defTabSz="455613">
              <a:defRPr kumimoji="1" sz="2400">
                <a:solidFill>
                  <a:schemeClr val="tx1"/>
                </a:solidFill>
                <a:latin typeface="Arial" charset="0"/>
                <a:ea typeface="ＭＳ Ｐゴシック" charset="0"/>
              </a:defRPr>
            </a:lvl3pPr>
            <a:lvl4pPr marL="1600200" indent="-228600" defTabSz="455613">
              <a:defRPr kumimoji="1" sz="2400">
                <a:solidFill>
                  <a:schemeClr val="tx1"/>
                </a:solidFill>
                <a:latin typeface="Arial" charset="0"/>
                <a:ea typeface="ＭＳ Ｐゴシック" charset="0"/>
              </a:defRPr>
            </a:lvl4pPr>
            <a:lvl5pPr marL="2057400" indent="-228600" defTabSz="455613">
              <a:defRPr kumimoji="1" sz="2400">
                <a:solidFill>
                  <a:schemeClr val="tx1"/>
                </a:solidFill>
                <a:latin typeface="Arial" charset="0"/>
                <a:ea typeface="ＭＳ Ｐゴシック" charset="0"/>
              </a:defRPr>
            </a:lvl5pPr>
            <a:lvl6pPr marL="2514600" indent="-228600" defTabSz="455613" fontAlgn="base">
              <a:spcBef>
                <a:spcPct val="0"/>
              </a:spcBef>
              <a:spcAft>
                <a:spcPct val="0"/>
              </a:spcAft>
              <a:defRPr kumimoji="1" sz="2400">
                <a:solidFill>
                  <a:schemeClr val="tx1"/>
                </a:solidFill>
                <a:latin typeface="Arial" charset="0"/>
                <a:ea typeface="ＭＳ Ｐゴシック" charset="0"/>
              </a:defRPr>
            </a:lvl6pPr>
            <a:lvl7pPr marL="2971800" indent="-228600" defTabSz="455613" fontAlgn="base">
              <a:spcBef>
                <a:spcPct val="0"/>
              </a:spcBef>
              <a:spcAft>
                <a:spcPct val="0"/>
              </a:spcAft>
              <a:defRPr kumimoji="1" sz="2400">
                <a:solidFill>
                  <a:schemeClr val="tx1"/>
                </a:solidFill>
                <a:latin typeface="Arial" charset="0"/>
                <a:ea typeface="ＭＳ Ｐゴシック" charset="0"/>
              </a:defRPr>
            </a:lvl7pPr>
            <a:lvl8pPr marL="3429000" indent="-228600" defTabSz="455613" fontAlgn="base">
              <a:spcBef>
                <a:spcPct val="0"/>
              </a:spcBef>
              <a:spcAft>
                <a:spcPct val="0"/>
              </a:spcAft>
              <a:defRPr kumimoji="1" sz="2400">
                <a:solidFill>
                  <a:schemeClr val="tx1"/>
                </a:solidFill>
                <a:latin typeface="Arial" charset="0"/>
                <a:ea typeface="ＭＳ Ｐゴシック" charset="0"/>
              </a:defRPr>
            </a:lvl8pPr>
            <a:lvl9pPr marL="3886200" indent="-228600" defTabSz="455613" fontAlgn="base">
              <a:spcBef>
                <a:spcPct val="0"/>
              </a:spcBef>
              <a:spcAft>
                <a:spcPct val="0"/>
              </a:spcAft>
              <a:defRPr kumimoji="1" sz="2400">
                <a:solidFill>
                  <a:schemeClr val="tx1"/>
                </a:solidFill>
                <a:latin typeface="Arial" charset="0"/>
                <a:ea typeface="ＭＳ Ｐゴシック" charset="0"/>
              </a:defRPr>
            </a:lvl9pPr>
          </a:lstStyle>
          <a:p>
            <a:r>
              <a:rPr lang="ja-JP" altLang="en-US" sz="1200" b="1" dirty="0">
                <a:solidFill>
                  <a:srgbClr val="800000"/>
                </a:solidFill>
                <a:latin typeface="Arial Bold" charset="0"/>
                <a:cs typeface="Arial Bold" charset="0"/>
              </a:rPr>
              <a:t>日本</a:t>
            </a:r>
            <a:r>
              <a:rPr lang="en-US" altLang="ja-JP" sz="1200" b="1" dirty="0">
                <a:solidFill>
                  <a:srgbClr val="800000"/>
                </a:solidFill>
                <a:latin typeface="Arial Bold" charset="0"/>
                <a:cs typeface="Arial Bold" charset="0"/>
              </a:rPr>
              <a:t>(Japan)</a:t>
            </a:r>
          </a:p>
          <a:p>
            <a:r>
              <a:rPr lang="en-US" altLang="ja-JP" sz="1200" b="1" dirty="0">
                <a:solidFill>
                  <a:srgbClr val="800000"/>
                </a:solidFill>
                <a:latin typeface="Arial Bold" charset="0"/>
                <a:cs typeface="Arial Bold" charset="0"/>
              </a:rPr>
              <a:t>	</a:t>
            </a:r>
            <a:r>
              <a:rPr lang="ja-JP" altLang="en-US" sz="1200" b="1" dirty="0">
                <a:solidFill>
                  <a:srgbClr val="800000"/>
                </a:solidFill>
                <a:latin typeface="Arial Bold" charset="0"/>
                <a:cs typeface="Arial Bold" charset="0"/>
              </a:rPr>
              <a:t>高エネルギー加速器研究機構</a:t>
            </a:r>
            <a:r>
              <a:rPr lang="en-US" altLang="ja-JP" sz="1200" b="1" dirty="0">
                <a:solidFill>
                  <a:srgbClr val="800000"/>
                </a:solidFill>
                <a:latin typeface="Arial Bold" charset="0"/>
                <a:cs typeface="Arial Bold" charset="0"/>
              </a:rPr>
              <a:t>(KEK)</a:t>
            </a:r>
          </a:p>
          <a:p>
            <a:r>
              <a:rPr lang="en-US" altLang="ja-JP" sz="1200" b="1" dirty="0">
                <a:solidFill>
                  <a:srgbClr val="800000"/>
                </a:solidFill>
                <a:latin typeface="Arial Bold" charset="0"/>
                <a:cs typeface="Arial Bold" charset="0"/>
              </a:rPr>
              <a:t>	</a:t>
            </a:r>
            <a:r>
              <a:rPr lang="ja-JP" altLang="en-US" sz="1200" b="1" dirty="0">
                <a:solidFill>
                  <a:srgbClr val="800000"/>
                </a:solidFill>
                <a:latin typeface="Arial Bold" charset="0"/>
                <a:cs typeface="Arial Bold" charset="0"/>
              </a:rPr>
              <a:t>東北大学</a:t>
            </a:r>
            <a:r>
              <a:rPr lang="en-US" altLang="ja-JP" sz="1200" b="1" dirty="0">
                <a:solidFill>
                  <a:srgbClr val="800000"/>
                </a:solidFill>
                <a:latin typeface="Arial Bold" charset="0"/>
                <a:cs typeface="Arial Bold" charset="0"/>
              </a:rPr>
              <a:t>	(Tohoku Univ.)</a:t>
            </a:r>
          </a:p>
          <a:p>
            <a:r>
              <a:rPr lang="en-US" altLang="ja-JP" sz="1200" b="1" dirty="0">
                <a:solidFill>
                  <a:srgbClr val="800000"/>
                </a:solidFill>
                <a:latin typeface="Arial Bold" charset="0"/>
                <a:cs typeface="Arial Bold" charset="0"/>
              </a:rPr>
              <a:t>	</a:t>
            </a:r>
            <a:r>
              <a:rPr lang="ja-JP" altLang="en-US" sz="1200" b="1" dirty="0">
                <a:solidFill>
                  <a:srgbClr val="800000"/>
                </a:solidFill>
                <a:latin typeface="Arial Bold" charset="0"/>
                <a:cs typeface="Arial Bold" charset="0"/>
              </a:rPr>
              <a:t>東京大学</a:t>
            </a:r>
            <a:r>
              <a:rPr lang="en-US" altLang="ja-JP" sz="1200" b="1" dirty="0">
                <a:solidFill>
                  <a:srgbClr val="800000"/>
                </a:solidFill>
                <a:latin typeface="Arial Bold" charset="0"/>
                <a:cs typeface="Arial Bold" charset="0"/>
              </a:rPr>
              <a:t>	(Univ. of Tokyo)</a:t>
            </a:r>
          </a:p>
          <a:p>
            <a:r>
              <a:rPr lang="en-US" altLang="ja-JP" sz="1200" b="1" dirty="0">
                <a:solidFill>
                  <a:srgbClr val="800000"/>
                </a:solidFill>
                <a:latin typeface="Arial Bold" charset="0"/>
                <a:cs typeface="Arial Bold" charset="0"/>
              </a:rPr>
              <a:t>	</a:t>
            </a:r>
            <a:r>
              <a:rPr lang="ja-JP" altLang="en-US" sz="1200" b="1" dirty="0">
                <a:solidFill>
                  <a:srgbClr val="800000"/>
                </a:solidFill>
                <a:latin typeface="Arial Bold" charset="0"/>
                <a:cs typeface="Arial Bold" charset="0"/>
              </a:rPr>
              <a:t>早稲田大学</a:t>
            </a:r>
            <a:r>
              <a:rPr lang="en-US" altLang="ja-JP" sz="1200" b="1" dirty="0">
                <a:solidFill>
                  <a:srgbClr val="800000"/>
                </a:solidFill>
                <a:latin typeface="Arial Bold" charset="0"/>
                <a:cs typeface="Arial Bold" charset="0"/>
              </a:rPr>
              <a:t>(Waseda Univ.)</a:t>
            </a:r>
          </a:p>
          <a:p>
            <a:r>
              <a:rPr lang="en-US" altLang="ja-JP" sz="1200" b="1" dirty="0">
                <a:solidFill>
                  <a:srgbClr val="800000"/>
                </a:solidFill>
                <a:latin typeface="Arial Bold" charset="0"/>
                <a:cs typeface="Arial Bold" charset="0"/>
              </a:rPr>
              <a:t>	</a:t>
            </a:r>
            <a:r>
              <a:rPr lang="ja-JP" altLang="en-US" sz="1200" b="1" dirty="0">
                <a:solidFill>
                  <a:srgbClr val="800000"/>
                </a:solidFill>
                <a:latin typeface="Arial Bold" charset="0"/>
                <a:cs typeface="Arial Bold" charset="0"/>
              </a:rPr>
              <a:t>名古屋大学</a:t>
            </a:r>
            <a:r>
              <a:rPr lang="en-US" altLang="ja-JP" sz="1200" b="1" dirty="0">
                <a:solidFill>
                  <a:srgbClr val="800000"/>
                </a:solidFill>
                <a:latin typeface="Arial Bold" charset="0"/>
                <a:cs typeface="Arial Bold" charset="0"/>
              </a:rPr>
              <a:t>(Nagoya Univ.)</a:t>
            </a:r>
          </a:p>
          <a:p>
            <a:r>
              <a:rPr lang="en-US" altLang="ja-JP" sz="1200" b="1" dirty="0">
                <a:solidFill>
                  <a:srgbClr val="800000"/>
                </a:solidFill>
                <a:latin typeface="Arial Bold" charset="0"/>
                <a:cs typeface="Arial Bold" charset="0"/>
              </a:rPr>
              <a:t>	</a:t>
            </a:r>
            <a:r>
              <a:rPr lang="ja-JP" altLang="en-US" sz="1200" b="1" dirty="0">
                <a:solidFill>
                  <a:srgbClr val="800000"/>
                </a:solidFill>
                <a:latin typeface="Arial Bold" charset="0"/>
                <a:cs typeface="Arial Bold" charset="0"/>
              </a:rPr>
              <a:t>京都大学</a:t>
            </a:r>
            <a:r>
              <a:rPr lang="en-US" altLang="ja-JP" sz="1200" b="1" dirty="0">
                <a:solidFill>
                  <a:srgbClr val="800000"/>
                </a:solidFill>
                <a:latin typeface="Arial Bold" charset="0"/>
                <a:cs typeface="Arial Bold" charset="0"/>
              </a:rPr>
              <a:t>	(Kyoto Univ.)</a:t>
            </a:r>
          </a:p>
          <a:p>
            <a:r>
              <a:rPr lang="en-US" altLang="ja-JP" sz="1200" b="1" dirty="0">
                <a:solidFill>
                  <a:srgbClr val="800000"/>
                </a:solidFill>
                <a:latin typeface="Arial Bold" charset="0"/>
                <a:cs typeface="Arial Bold" charset="0"/>
              </a:rPr>
              <a:t>	</a:t>
            </a:r>
            <a:r>
              <a:rPr lang="ja-JP" altLang="en-US" sz="1200" b="1" dirty="0">
                <a:solidFill>
                  <a:srgbClr val="800000"/>
                </a:solidFill>
                <a:latin typeface="Arial Bold" charset="0"/>
                <a:cs typeface="Arial Bold" charset="0"/>
              </a:rPr>
              <a:t>広島大学</a:t>
            </a:r>
            <a:r>
              <a:rPr lang="en-US" altLang="ja-JP" sz="1200" b="1" dirty="0">
                <a:solidFill>
                  <a:srgbClr val="800000"/>
                </a:solidFill>
                <a:latin typeface="Arial Bold" charset="0"/>
                <a:cs typeface="Arial Bold" charset="0"/>
              </a:rPr>
              <a:t>	(Hiroshima Univ.)</a:t>
            </a:r>
          </a:p>
          <a:p>
            <a:r>
              <a:rPr lang="ja-JP" altLang="en-US" sz="1200" b="1" dirty="0">
                <a:solidFill>
                  <a:srgbClr val="800000"/>
                </a:solidFill>
                <a:latin typeface="Arial Bold" charset="0"/>
                <a:cs typeface="Arial Bold" charset="0"/>
              </a:rPr>
              <a:t>中国</a:t>
            </a:r>
            <a:r>
              <a:rPr lang="en-US" altLang="ja-JP" sz="1200" b="1" dirty="0">
                <a:solidFill>
                  <a:srgbClr val="800000"/>
                </a:solidFill>
                <a:latin typeface="Arial Bold" charset="0"/>
                <a:cs typeface="Arial Bold" charset="0"/>
              </a:rPr>
              <a:t>(China)</a:t>
            </a:r>
          </a:p>
          <a:p>
            <a:r>
              <a:rPr lang="en-US" altLang="ja-JP" sz="1200" b="1" dirty="0">
                <a:solidFill>
                  <a:srgbClr val="800000"/>
                </a:solidFill>
                <a:latin typeface="Arial Bold" charset="0"/>
                <a:cs typeface="Arial Bold" charset="0"/>
              </a:rPr>
              <a:t>	</a:t>
            </a:r>
            <a:r>
              <a:rPr lang="ja-JP" altLang="en-US" sz="1200" b="1" dirty="0">
                <a:solidFill>
                  <a:srgbClr val="800000"/>
                </a:solidFill>
              </a:rPr>
              <a:t>中国科学院高能物理研究所</a:t>
            </a:r>
            <a:r>
              <a:rPr lang="en-US" altLang="ja-JP" sz="1200" b="1" dirty="0">
                <a:solidFill>
                  <a:srgbClr val="800000"/>
                </a:solidFill>
              </a:rPr>
              <a:t>(</a:t>
            </a:r>
            <a:r>
              <a:rPr lang="en-US" altLang="ja-JP" sz="1200" b="1" dirty="0">
                <a:solidFill>
                  <a:srgbClr val="800000"/>
                </a:solidFill>
                <a:latin typeface="Arial Bold" charset="0"/>
                <a:cs typeface="Arial Bold" charset="0"/>
              </a:rPr>
              <a:t>IHEP)</a:t>
            </a:r>
          </a:p>
          <a:p>
            <a:r>
              <a:rPr lang="ja-JP" altLang="en-US" sz="1200" b="1" dirty="0">
                <a:solidFill>
                  <a:srgbClr val="800000"/>
                </a:solidFill>
                <a:latin typeface="Arial Bold" charset="0"/>
                <a:cs typeface="Arial Bold" charset="0"/>
              </a:rPr>
              <a:t>韓国</a:t>
            </a:r>
            <a:r>
              <a:rPr lang="en-US" altLang="ja-JP" sz="1200" b="1" dirty="0">
                <a:solidFill>
                  <a:srgbClr val="800000"/>
                </a:solidFill>
                <a:latin typeface="Arial Bold" charset="0"/>
                <a:cs typeface="Arial Bold" charset="0"/>
              </a:rPr>
              <a:t>(Korea)</a:t>
            </a:r>
          </a:p>
          <a:p>
            <a:r>
              <a:rPr lang="en-US" altLang="ja-JP" sz="1200" b="1" dirty="0">
                <a:solidFill>
                  <a:srgbClr val="800000"/>
                </a:solidFill>
                <a:latin typeface="Arial Bold" charset="0"/>
                <a:cs typeface="Arial Bold" charset="0"/>
              </a:rPr>
              <a:t>	</a:t>
            </a:r>
            <a:r>
              <a:rPr lang="ja-JP" altLang="en-US" sz="1200" b="1" dirty="0">
                <a:solidFill>
                  <a:srgbClr val="800000"/>
                </a:solidFill>
                <a:latin typeface="Arial Bold" charset="0"/>
                <a:cs typeface="Arial Bold" charset="0"/>
              </a:rPr>
              <a:t>ポハン加速器研究所</a:t>
            </a:r>
            <a:r>
              <a:rPr lang="en-US" altLang="ja-JP" sz="1200" b="1" dirty="0">
                <a:solidFill>
                  <a:srgbClr val="800000"/>
                </a:solidFill>
                <a:latin typeface="Arial Bold" charset="0"/>
                <a:cs typeface="Arial Bold" charset="0"/>
              </a:rPr>
              <a:t>(PAL)</a:t>
            </a:r>
          </a:p>
          <a:p>
            <a:r>
              <a:rPr lang="en-US" altLang="ja-JP" sz="1200" b="1" dirty="0">
                <a:solidFill>
                  <a:srgbClr val="800000"/>
                </a:solidFill>
                <a:latin typeface="Arial Bold" charset="0"/>
                <a:cs typeface="Arial Bold" charset="0"/>
              </a:rPr>
              <a:t>	</a:t>
            </a:r>
            <a:r>
              <a:rPr lang="ja-JP" altLang="en-US" sz="1200" b="1" dirty="0">
                <a:solidFill>
                  <a:srgbClr val="800000"/>
                </a:solidFill>
                <a:latin typeface="Arial Bold" charset="0"/>
                <a:cs typeface="Arial Bold" charset="0"/>
              </a:rPr>
              <a:t>キョンプク大学</a:t>
            </a:r>
            <a:r>
              <a:rPr lang="en-US" altLang="ja-JP" sz="1200" b="1" dirty="0">
                <a:solidFill>
                  <a:srgbClr val="800000"/>
                </a:solidFill>
                <a:latin typeface="Arial Bold" charset="0"/>
                <a:cs typeface="Arial Bold" charset="0"/>
              </a:rPr>
              <a:t>(KNU)</a:t>
            </a:r>
          </a:p>
          <a:p>
            <a:r>
              <a:rPr lang="ja-JP" altLang="en-US" sz="1200" b="1" dirty="0">
                <a:solidFill>
                  <a:srgbClr val="800000"/>
                </a:solidFill>
                <a:latin typeface="Arial Bold" charset="0"/>
                <a:cs typeface="Arial Bold" charset="0"/>
              </a:rPr>
              <a:t>インド</a:t>
            </a:r>
            <a:r>
              <a:rPr lang="en-US" altLang="ja-JP" sz="1200" b="1" dirty="0">
                <a:solidFill>
                  <a:srgbClr val="800000"/>
                </a:solidFill>
                <a:latin typeface="Arial Bold" charset="0"/>
                <a:cs typeface="Arial Bold" charset="0"/>
              </a:rPr>
              <a:t>(India)</a:t>
            </a:r>
          </a:p>
          <a:p>
            <a:r>
              <a:rPr lang="en-US" altLang="ja-JP" sz="1200" b="1" dirty="0">
                <a:solidFill>
                  <a:srgbClr val="800000"/>
                </a:solidFill>
                <a:latin typeface="Arial Bold" charset="0"/>
                <a:cs typeface="Arial Bold" charset="0"/>
              </a:rPr>
              <a:t>	</a:t>
            </a:r>
            <a:r>
              <a:rPr lang="en-US" altLang="ja-JP" sz="1200" b="1" dirty="0">
                <a:solidFill>
                  <a:srgbClr val="800000"/>
                </a:solidFill>
              </a:rPr>
              <a:t>Raja </a:t>
            </a:r>
            <a:r>
              <a:rPr lang="en-US" altLang="ja-JP" sz="1200" b="1" dirty="0" err="1">
                <a:solidFill>
                  <a:srgbClr val="800000"/>
                </a:solidFill>
              </a:rPr>
              <a:t>Ramanna</a:t>
            </a:r>
            <a:r>
              <a:rPr lang="en-US" altLang="ja-JP" sz="1200" b="1" dirty="0">
                <a:solidFill>
                  <a:srgbClr val="800000"/>
                </a:solidFill>
              </a:rPr>
              <a:t> Centre for Advanced Technology</a:t>
            </a:r>
            <a:endParaRPr lang="en-US" altLang="ja-JP" sz="1200" b="1" dirty="0">
              <a:solidFill>
                <a:srgbClr val="800000"/>
              </a:solidFill>
              <a:latin typeface="Arial Bold" charset="0"/>
              <a:cs typeface="Arial Bold" charset="0"/>
            </a:endParaRPr>
          </a:p>
        </p:txBody>
      </p:sp>
      <p:sp>
        <p:nvSpPr>
          <p:cNvPr id="66566" name="Text Box 1031"/>
          <p:cNvSpPr txBox="1">
            <a:spLocks noChangeArrowheads="1"/>
          </p:cNvSpPr>
          <p:nvPr/>
        </p:nvSpPr>
        <p:spPr bwMode="auto">
          <a:xfrm>
            <a:off x="5216525" y="1216025"/>
            <a:ext cx="3927475" cy="1569620"/>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396" tIns="45700" rIns="91396" bIns="45700">
            <a:spAutoFit/>
          </a:bodyPr>
          <a:lstStyle>
            <a:lvl1pPr defTabSz="455613">
              <a:defRPr kumimoji="1" sz="2400">
                <a:solidFill>
                  <a:schemeClr val="tx1"/>
                </a:solidFill>
                <a:latin typeface="Arial" charset="0"/>
                <a:ea typeface="ＭＳ Ｐゴシック" charset="0"/>
                <a:cs typeface="ＭＳ Ｐゴシック" charset="0"/>
              </a:defRPr>
            </a:lvl1pPr>
            <a:lvl2pPr marL="742950" indent="-285750" defTabSz="455613">
              <a:defRPr kumimoji="1" sz="2400">
                <a:solidFill>
                  <a:schemeClr val="tx1"/>
                </a:solidFill>
                <a:latin typeface="Arial" charset="0"/>
                <a:ea typeface="ＭＳ Ｐゴシック" charset="0"/>
              </a:defRPr>
            </a:lvl2pPr>
            <a:lvl3pPr marL="1143000" indent="-228600" defTabSz="455613">
              <a:defRPr kumimoji="1" sz="2400">
                <a:solidFill>
                  <a:schemeClr val="tx1"/>
                </a:solidFill>
                <a:latin typeface="Arial" charset="0"/>
                <a:ea typeface="ＭＳ Ｐゴシック" charset="0"/>
              </a:defRPr>
            </a:lvl3pPr>
            <a:lvl4pPr marL="1600200" indent="-228600" defTabSz="455613">
              <a:defRPr kumimoji="1" sz="2400">
                <a:solidFill>
                  <a:schemeClr val="tx1"/>
                </a:solidFill>
                <a:latin typeface="Arial" charset="0"/>
                <a:ea typeface="ＭＳ Ｐゴシック" charset="0"/>
              </a:defRPr>
            </a:lvl4pPr>
            <a:lvl5pPr marL="2057400" indent="-228600" defTabSz="455613">
              <a:defRPr kumimoji="1" sz="2400">
                <a:solidFill>
                  <a:schemeClr val="tx1"/>
                </a:solidFill>
                <a:latin typeface="Arial" charset="0"/>
                <a:ea typeface="ＭＳ Ｐゴシック" charset="0"/>
              </a:defRPr>
            </a:lvl5pPr>
            <a:lvl6pPr marL="2514600" indent="-228600" defTabSz="455613" fontAlgn="base">
              <a:spcBef>
                <a:spcPct val="0"/>
              </a:spcBef>
              <a:spcAft>
                <a:spcPct val="0"/>
              </a:spcAft>
              <a:defRPr kumimoji="1" sz="2400">
                <a:solidFill>
                  <a:schemeClr val="tx1"/>
                </a:solidFill>
                <a:latin typeface="Arial" charset="0"/>
                <a:ea typeface="ＭＳ Ｐゴシック" charset="0"/>
              </a:defRPr>
            </a:lvl6pPr>
            <a:lvl7pPr marL="2971800" indent="-228600" defTabSz="455613" fontAlgn="base">
              <a:spcBef>
                <a:spcPct val="0"/>
              </a:spcBef>
              <a:spcAft>
                <a:spcPct val="0"/>
              </a:spcAft>
              <a:defRPr kumimoji="1" sz="2400">
                <a:solidFill>
                  <a:schemeClr val="tx1"/>
                </a:solidFill>
                <a:latin typeface="Arial" charset="0"/>
                <a:ea typeface="ＭＳ Ｐゴシック" charset="0"/>
              </a:defRPr>
            </a:lvl7pPr>
            <a:lvl8pPr marL="3429000" indent="-228600" defTabSz="455613" fontAlgn="base">
              <a:spcBef>
                <a:spcPct val="0"/>
              </a:spcBef>
              <a:spcAft>
                <a:spcPct val="0"/>
              </a:spcAft>
              <a:defRPr kumimoji="1" sz="2400">
                <a:solidFill>
                  <a:schemeClr val="tx1"/>
                </a:solidFill>
                <a:latin typeface="Arial" charset="0"/>
                <a:ea typeface="ＭＳ Ｐゴシック" charset="0"/>
              </a:defRPr>
            </a:lvl8pPr>
            <a:lvl9pPr marL="3886200" indent="-228600" defTabSz="455613" fontAlgn="base">
              <a:spcBef>
                <a:spcPct val="0"/>
              </a:spcBef>
              <a:spcAft>
                <a:spcPct val="0"/>
              </a:spcAft>
              <a:defRPr kumimoji="1" sz="2400">
                <a:solidFill>
                  <a:schemeClr val="tx1"/>
                </a:solidFill>
                <a:latin typeface="Arial" charset="0"/>
                <a:ea typeface="ＭＳ Ｐゴシック" charset="0"/>
              </a:defRPr>
            </a:lvl9pPr>
          </a:lstStyle>
          <a:p>
            <a:r>
              <a:rPr lang="ja-JP" altLang="en-US" sz="1200" b="1" dirty="0">
                <a:solidFill>
                  <a:srgbClr val="000090"/>
                </a:solidFill>
              </a:rPr>
              <a:t>アメリカ</a:t>
            </a:r>
            <a:r>
              <a:rPr lang="en-US" altLang="ja-JP" sz="1200" b="1" dirty="0">
                <a:solidFill>
                  <a:srgbClr val="000090"/>
                </a:solidFill>
              </a:rPr>
              <a:t>(USA)</a:t>
            </a:r>
          </a:p>
          <a:p>
            <a:r>
              <a:rPr lang="en-US" altLang="ja-JP" sz="1200" b="1" dirty="0">
                <a:solidFill>
                  <a:srgbClr val="000090"/>
                </a:solidFill>
              </a:rPr>
              <a:t>	SLAC</a:t>
            </a:r>
            <a:r>
              <a:rPr lang="ja-JP" altLang="en-US" sz="1200" b="1" dirty="0">
                <a:solidFill>
                  <a:srgbClr val="000090"/>
                </a:solidFill>
              </a:rPr>
              <a:t>国立加速器研究所</a:t>
            </a:r>
            <a:endParaRPr lang="en-US" altLang="ja-JP" sz="1200" b="1" dirty="0">
              <a:solidFill>
                <a:srgbClr val="000090"/>
              </a:solidFill>
            </a:endParaRPr>
          </a:p>
          <a:p>
            <a:r>
              <a:rPr lang="en-US" altLang="ja-JP" sz="1200" b="1" dirty="0">
                <a:solidFill>
                  <a:srgbClr val="000090"/>
                </a:solidFill>
              </a:rPr>
              <a:t>	</a:t>
            </a:r>
            <a:r>
              <a:rPr lang="ja-JP" altLang="en-US" sz="1200" dirty="0">
                <a:solidFill>
                  <a:srgbClr val="000090"/>
                </a:solidFill>
              </a:rPr>
              <a:t>ローレンス・バークレー国立研究所</a:t>
            </a:r>
            <a:r>
              <a:rPr lang="en-US" altLang="ja-JP" sz="1200" dirty="0">
                <a:solidFill>
                  <a:srgbClr val="000090"/>
                </a:solidFill>
              </a:rPr>
              <a:t>(</a:t>
            </a:r>
            <a:r>
              <a:rPr lang="en-US" altLang="ja-JP" sz="1200" b="1" dirty="0">
                <a:solidFill>
                  <a:srgbClr val="000090"/>
                </a:solidFill>
              </a:rPr>
              <a:t>LBNL)</a:t>
            </a:r>
          </a:p>
          <a:p>
            <a:r>
              <a:rPr lang="en-US" altLang="ja-JP" sz="1200" b="1" dirty="0">
                <a:solidFill>
                  <a:srgbClr val="000090"/>
                </a:solidFill>
              </a:rPr>
              <a:t>	</a:t>
            </a:r>
            <a:r>
              <a:rPr lang="ja-JP" altLang="en-US" sz="1200" dirty="0">
                <a:solidFill>
                  <a:srgbClr val="000090"/>
                </a:solidFill>
              </a:rPr>
              <a:t>フェルミ国立加速器研究所</a:t>
            </a:r>
            <a:r>
              <a:rPr lang="en-US" altLang="ja-JP" sz="1200" dirty="0">
                <a:solidFill>
                  <a:srgbClr val="000090"/>
                </a:solidFill>
              </a:rPr>
              <a:t>(</a:t>
            </a:r>
            <a:r>
              <a:rPr lang="en-US" altLang="ja-JP" sz="1200" b="1" dirty="0">
                <a:solidFill>
                  <a:srgbClr val="000090"/>
                </a:solidFill>
              </a:rPr>
              <a:t>FNAL)</a:t>
            </a:r>
          </a:p>
          <a:p>
            <a:r>
              <a:rPr lang="en-US" altLang="ja-JP" sz="1200" b="1" dirty="0">
                <a:solidFill>
                  <a:srgbClr val="000090"/>
                </a:solidFill>
              </a:rPr>
              <a:t>	</a:t>
            </a:r>
            <a:r>
              <a:rPr lang="ja-JP" altLang="en-US" sz="1200" dirty="0">
                <a:solidFill>
                  <a:srgbClr val="000090"/>
                </a:solidFill>
              </a:rPr>
              <a:t>ローレンス・リバモア国立研究所</a:t>
            </a:r>
            <a:r>
              <a:rPr lang="en-US" altLang="ja-JP" sz="1200" dirty="0">
                <a:solidFill>
                  <a:srgbClr val="000090"/>
                </a:solidFill>
              </a:rPr>
              <a:t>(</a:t>
            </a:r>
            <a:r>
              <a:rPr lang="en-US" altLang="ja-JP" sz="1200" b="1" dirty="0">
                <a:solidFill>
                  <a:srgbClr val="000090"/>
                </a:solidFill>
              </a:rPr>
              <a:t>LLNL)</a:t>
            </a:r>
          </a:p>
          <a:p>
            <a:r>
              <a:rPr lang="en-US" altLang="ja-JP" sz="1200" dirty="0">
                <a:solidFill>
                  <a:srgbClr val="000090"/>
                </a:solidFill>
              </a:rPr>
              <a:t>	</a:t>
            </a:r>
            <a:r>
              <a:rPr lang="ja-JP" altLang="en-US" sz="1200" dirty="0">
                <a:solidFill>
                  <a:srgbClr val="000090"/>
                </a:solidFill>
              </a:rPr>
              <a:t>ブルックヘブン国立研究所</a:t>
            </a:r>
            <a:r>
              <a:rPr lang="en-US" altLang="ja-JP" sz="1200" dirty="0">
                <a:solidFill>
                  <a:srgbClr val="000090"/>
                </a:solidFill>
              </a:rPr>
              <a:t>(</a:t>
            </a:r>
            <a:r>
              <a:rPr lang="en-US" altLang="ja-JP" sz="1200" b="1" dirty="0">
                <a:solidFill>
                  <a:srgbClr val="000090"/>
                </a:solidFill>
              </a:rPr>
              <a:t>BNL)</a:t>
            </a:r>
          </a:p>
          <a:p>
            <a:r>
              <a:rPr lang="en-US" altLang="ja-JP" sz="1200" b="1" dirty="0">
                <a:solidFill>
                  <a:srgbClr val="000090"/>
                </a:solidFill>
              </a:rPr>
              <a:t>	</a:t>
            </a:r>
            <a:r>
              <a:rPr lang="ja-JP" altLang="en-US" sz="1200" b="1" dirty="0">
                <a:solidFill>
                  <a:srgbClr val="000090"/>
                </a:solidFill>
              </a:rPr>
              <a:t>コーネル大学</a:t>
            </a:r>
            <a:r>
              <a:rPr lang="en-US" altLang="ja-JP" sz="1200" b="1" dirty="0">
                <a:solidFill>
                  <a:srgbClr val="000090"/>
                </a:solidFill>
              </a:rPr>
              <a:t>(Cornell Univ.)</a:t>
            </a:r>
          </a:p>
          <a:p>
            <a:r>
              <a:rPr lang="en-US" altLang="ja-JP" sz="1200" b="1" dirty="0">
                <a:solidFill>
                  <a:srgbClr val="000090"/>
                </a:solidFill>
              </a:rPr>
              <a:t>	</a:t>
            </a:r>
            <a:r>
              <a:rPr lang="ja-JP" altLang="en-US" sz="1200" b="1" dirty="0">
                <a:solidFill>
                  <a:srgbClr val="000090"/>
                </a:solidFill>
              </a:rPr>
              <a:t>ノートルダム大学</a:t>
            </a:r>
            <a:r>
              <a:rPr lang="en-US" altLang="ja-JP" sz="1200" b="1" dirty="0">
                <a:solidFill>
                  <a:srgbClr val="000090"/>
                </a:solidFill>
              </a:rPr>
              <a:t>(Notre Dome Univ.)</a:t>
            </a:r>
          </a:p>
        </p:txBody>
      </p:sp>
      <p:sp>
        <p:nvSpPr>
          <p:cNvPr id="3" name="スライド番号プレースホルダー 2"/>
          <p:cNvSpPr>
            <a:spLocks noGrp="1"/>
          </p:cNvSpPr>
          <p:nvPr>
            <p:ph type="sldNum" sz="quarter" idx="12"/>
          </p:nvPr>
        </p:nvSpPr>
        <p:spPr/>
        <p:txBody>
          <a:bodyPr/>
          <a:lstStyle/>
          <a:p>
            <a:fld id="{E8B594DC-6693-7747-A22C-9F67E59E22E9}" type="slidenum">
              <a:rPr kumimoji="1" lang="ja-JP" altLang="en-US" smtClean="0"/>
              <a:t>59</a:t>
            </a:fld>
            <a:endParaRPr kumimoji="1" lang="ja-JP" altLang="en-US"/>
          </a:p>
        </p:txBody>
      </p:sp>
    </p:spTree>
    <p:extLst>
      <p:ext uri="{BB962C8B-B14F-4D97-AF65-F5344CB8AC3E}">
        <p14:creationId xmlns:p14="http://schemas.microsoft.com/office/powerpoint/2010/main" val="58565528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3" name="Picture 9" descr="cavityassy-annotated.pdf"/>
          <p:cNvPicPr>
            <a:picLocks noChangeAspect="1"/>
          </p:cNvPicPr>
          <p:nvPr/>
        </p:nvPicPr>
        <p:blipFill rotWithShape="1">
          <a:blip r:embed="rId4" cstate="email">
            <a:extLst>
              <a:ext uri="{28A0092B-C50C-407E-A947-70E740481C1C}">
                <a14:useLocalDpi xmlns:a14="http://schemas.microsoft.com/office/drawing/2010/main"/>
              </a:ext>
            </a:extLst>
          </a:blip>
          <a:srcRect l="7189" t="28441" r="9150" b="24904"/>
          <a:stretch/>
        </p:blipFill>
        <p:spPr>
          <a:xfrm>
            <a:off x="4657463" y="3421789"/>
            <a:ext cx="4081045" cy="1608247"/>
          </a:xfrm>
          <a:prstGeom prst="rect">
            <a:avLst/>
          </a:prstGeom>
          <a:ln>
            <a:noFill/>
          </a:ln>
        </p:spPr>
      </p:pic>
      <p:sp>
        <p:nvSpPr>
          <p:cNvPr id="25603" name="タイトル 7"/>
          <p:cNvSpPr>
            <a:spLocks noGrp="1"/>
          </p:cNvSpPr>
          <p:nvPr>
            <p:ph type="title"/>
          </p:nvPr>
        </p:nvSpPr>
        <p:spPr>
          <a:xfrm>
            <a:off x="1295400" y="76200"/>
            <a:ext cx="7848600" cy="914400"/>
          </a:xfrm>
        </p:spPr>
        <p:txBody>
          <a:bodyPr/>
          <a:lstStyle/>
          <a:p>
            <a:r>
              <a:rPr kumimoji="0" lang="en-US" altLang="ja-JP" b="1" dirty="0" smtClean="0">
                <a:solidFill>
                  <a:srgbClr val="000090"/>
                </a:solidFill>
              </a:rPr>
              <a:t>ILC-TDR Accelerator Parameters </a:t>
            </a:r>
            <a:endParaRPr kumimoji="0" lang="ja-JP" altLang="en-US" b="1" dirty="0" smtClean="0">
              <a:solidFill>
                <a:srgbClr val="000090"/>
              </a:solidFill>
            </a:endParaRPr>
          </a:p>
        </p:txBody>
      </p:sp>
      <p:graphicFrame>
        <p:nvGraphicFramePr>
          <p:cNvPr id="10" name="コンテンツ プレースホルダ 9"/>
          <p:cNvGraphicFramePr>
            <a:graphicFrameLocks noGrp="1"/>
          </p:cNvGraphicFramePr>
          <p:nvPr>
            <p:ph sz="half" idx="1"/>
            <p:extLst>
              <p:ext uri="{D42A27DB-BD31-4B8C-83A1-F6EECF244321}">
                <p14:modId xmlns:p14="http://schemas.microsoft.com/office/powerpoint/2010/main" val="2320460535"/>
              </p:ext>
            </p:extLst>
          </p:nvPr>
        </p:nvGraphicFramePr>
        <p:xfrm>
          <a:off x="254000" y="1091275"/>
          <a:ext cx="4114800" cy="3962400"/>
        </p:xfrm>
        <a:graphic>
          <a:graphicData uri="http://schemas.openxmlformats.org/drawingml/2006/table">
            <a:tbl>
              <a:tblPr firstRow="1">
                <a:tableStyleId>{10A1B5D5-9B99-4C35-A422-299274C87663}</a:tableStyleId>
              </a:tblPr>
              <a:tblGrid>
                <a:gridCol w="2045970"/>
                <a:gridCol w="2068830"/>
              </a:tblGrid>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smtClean="0">
                          <a:ln>
                            <a:noFill/>
                          </a:ln>
                          <a:effectLst/>
                        </a:rPr>
                        <a:t>Parameters</a:t>
                      </a:r>
                      <a:endParaRPr kumimoji="1" lang="ja-JP" altLang="en-US" sz="1800" b="1" i="0" u="none" strike="noStrike" cap="none" normalizeH="0" baseline="0" dirty="0">
                        <a:ln>
                          <a:noFill/>
                        </a:ln>
                        <a:solidFill>
                          <a:schemeClr val="tx1"/>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rPr>
                        <a:t>Value</a:t>
                      </a:r>
                      <a:endParaRPr kumimoji="1" lang="ja-JP" altLang="en-US" sz="1800" b="1"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a:ln>
                            <a:noFill/>
                          </a:ln>
                          <a:effectLst/>
                        </a:rPr>
                        <a:t>C.M.  Energy</a:t>
                      </a:r>
                      <a:endParaRPr kumimoji="1" lang="ja-JP" altLang="en-US" sz="1800" b="0" i="0" u="none" strike="noStrike" cap="none" normalizeH="0" baseline="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rPr>
                        <a:t>500 </a:t>
                      </a:r>
                      <a:r>
                        <a:rPr kumimoji="1" lang="en-US" altLang="ja-JP" sz="1800" u="none" strike="noStrike" cap="none" normalizeH="0" baseline="0" dirty="0" err="1">
                          <a:ln>
                            <a:noFill/>
                          </a:ln>
                          <a:effectLst/>
                        </a:rPr>
                        <a:t>GeV</a:t>
                      </a:r>
                      <a:endParaRPr kumimoji="1" lang="ja-JP" altLang="en-US" sz="18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rPr>
                        <a:t>Peak luminosity</a:t>
                      </a:r>
                      <a:endParaRPr kumimoji="1" lang="ja-JP" altLang="en-US" sz="18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smtClean="0">
                          <a:ln>
                            <a:noFill/>
                          </a:ln>
                          <a:effectLst/>
                        </a:rPr>
                        <a:t>1.5 x10</a:t>
                      </a:r>
                      <a:r>
                        <a:rPr kumimoji="1" lang="en-US" altLang="ja-JP" sz="1800" u="none" strike="noStrike" cap="none" normalizeH="0" baseline="30000" dirty="0" smtClean="0">
                          <a:ln>
                            <a:noFill/>
                          </a:ln>
                          <a:effectLst/>
                        </a:rPr>
                        <a:t>34</a:t>
                      </a:r>
                      <a:r>
                        <a:rPr kumimoji="1" lang="en-US" altLang="ja-JP" sz="1800" u="none" strike="noStrike" cap="none" normalizeH="0" baseline="0" dirty="0" smtClean="0">
                          <a:ln>
                            <a:noFill/>
                          </a:ln>
                          <a:effectLst/>
                        </a:rPr>
                        <a:t> </a:t>
                      </a:r>
                      <a:r>
                        <a:rPr kumimoji="1" lang="en-US" altLang="ja-JP" sz="1800" u="none" strike="noStrike" cap="none" normalizeH="0" baseline="0" dirty="0">
                          <a:ln>
                            <a:noFill/>
                          </a:ln>
                          <a:effectLst/>
                        </a:rPr>
                        <a:t>cm</a:t>
                      </a:r>
                      <a:r>
                        <a:rPr kumimoji="1" lang="en-US" altLang="ja-JP" sz="1800" u="none" strike="noStrike" cap="none" normalizeH="0" baseline="30000" dirty="0">
                          <a:ln>
                            <a:noFill/>
                          </a:ln>
                          <a:effectLst/>
                        </a:rPr>
                        <a:t>-2</a:t>
                      </a:r>
                      <a:r>
                        <a:rPr kumimoji="1" lang="en-US" altLang="ja-JP" sz="1800" u="none" strike="noStrike" cap="none" normalizeH="0" baseline="0" dirty="0">
                          <a:ln>
                            <a:noFill/>
                          </a:ln>
                          <a:effectLst/>
                        </a:rPr>
                        <a:t>s</a:t>
                      </a:r>
                      <a:r>
                        <a:rPr kumimoji="1" lang="en-US" altLang="ja-JP" sz="1800" u="none" strike="noStrike" cap="none" normalizeH="0" baseline="30000" dirty="0">
                          <a:ln>
                            <a:noFill/>
                          </a:ln>
                          <a:effectLst/>
                        </a:rPr>
                        <a:t>-1</a:t>
                      </a:r>
                      <a:endParaRPr kumimoji="1" lang="ja-JP" altLang="en-US" sz="1800" b="0" i="0" u="none" strike="noStrike" cap="none" normalizeH="0" baseline="30000" dirty="0">
                        <a:ln>
                          <a:noFill/>
                        </a:ln>
                        <a:solidFill>
                          <a:srgbClr val="000514"/>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rPr>
                        <a:t>Beam Rep. rate</a:t>
                      </a:r>
                      <a:endParaRPr kumimoji="1" lang="ja-JP" altLang="en-US" sz="18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rPr>
                        <a:t>5 Hz</a:t>
                      </a:r>
                      <a:endParaRPr kumimoji="1" lang="ja-JP" altLang="en-US" sz="18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2897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rPr>
                        <a:t>Pulse </a:t>
                      </a:r>
                      <a:r>
                        <a:rPr kumimoji="1" lang="en-US" altLang="ja-JP" sz="1800" u="none" strike="noStrike" cap="none" normalizeH="0" baseline="0" dirty="0" smtClean="0">
                          <a:ln>
                            <a:noFill/>
                          </a:ln>
                          <a:effectLst/>
                        </a:rPr>
                        <a:t>duration</a:t>
                      </a:r>
                      <a:endParaRPr kumimoji="1" lang="ja-JP" altLang="en-US" sz="18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smtClean="0">
                          <a:ln>
                            <a:noFill/>
                          </a:ln>
                          <a:solidFill>
                            <a:srgbClr val="FF0000"/>
                          </a:solidFill>
                          <a:effectLst/>
                        </a:rPr>
                        <a:t>0.73 </a:t>
                      </a:r>
                      <a:r>
                        <a:rPr kumimoji="1" lang="en-US" altLang="ja-JP" sz="1800" u="none" strike="noStrike" cap="none" normalizeH="0" baseline="0" dirty="0" err="1">
                          <a:ln>
                            <a:noFill/>
                          </a:ln>
                          <a:solidFill>
                            <a:srgbClr val="FF0000"/>
                          </a:solidFill>
                          <a:effectLst/>
                        </a:rPr>
                        <a:t>ms</a:t>
                      </a:r>
                      <a:endParaRPr kumimoji="1" lang="ja-JP" altLang="en-US" sz="1800" b="0" i="0" u="none" strike="noStrike" cap="none" normalizeH="0" baseline="0" dirty="0">
                        <a:ln>
                          <a:noFill/>
                        </a:ln>
                        <a:solidFill>
                          <a:srgbClr val="FF0000"/>
                        </a:solidFill>
                        <a:effectLst/>
                        <a:latin typeface="+mn-lt"/>
                        <a:ea typeface="Osaka" pitchFamily="-108" charset="-128"/>
                        <a:cs typeface="Osaka" pitchFamily="-108" charset="-128"/>
                      </a:endParaRPr>
                    </a:p>
                  </a:txBody>
                  <a:tcPr marL="76200" marR="76200" horzOverflow="overflow"/>
                </a:tc>
              </a:tr>
              <a:tr h="36019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rPr>
                        <a:t>Average </a:t>
                      </a:r>
                      <a:r>
                        <a:rPr kumimoji="1" lang="en-US" altLang="ja-JP" sz="1800" u="none" strike="noStrike" cap="none" normalizeH="0" baseline="0" dirty="0" smtClean="0">
                          <a:ln>
                            <a:noFill/>
                          </a:ln>
                          <a:effectLst/>
                        </a:rPr>
                        <a:t>current </a:t>
                      </a:r>
                      <a:endParaRPr kumimoji="1" lang="ja-JP" altLang="en-US" sz="18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smtClean="0">
                          <a:ln>
                            <a:noFill/>
                          </a:ln>
                          <a:effectLst/>
                        </a:rPr>
                        <a:t> </a:t>
                      </a:r>
                      <a:r>
                        <a:rPr kumimoji="1" lang="en-US" altLang="ja-JP" sz="1800" u="none" strike="noStrike" cap="none" normalizeH="0" baseline="0" dirty="0" smtClean="0">
                          <a:ln>
                            <a:noFill/>
                          </a:ln>
                          <a:solidFill>
                            <a:srgbClr val="FF0000"/>
                          </a:solidFill>
                          <a:effectLst/>
                        </a:rPr>
                        <a:t>5.8 mA </a:t>
                      </a:r>
                      <a:r>
                        <a:rPr kumimoji="1" lang="en-US" altLang="ja-JP" sz="1400" u="none" strike="noStrike" cap="none" normalizeH="0" baseline="0" dirty="0" smtClean="0">
                          <a:ln>
                            <a:noFill/>
                          </a:ln>
                          <a:effectLst/>
                        </a:rPr>
                        <a:t>(</a:t>
                      </a:r>
                      <a:r>
                        <a:rPr kumimoji="1" lang="en-US" altLang="ja-JP" sz="1400" u="none" strike="noStrike" cap="none" normalizeH="0" baseline="0" dirty="0">
                          <a:ln>
                            <a:noFill/>
                          </a:ln>
                          <a:effectLst/>
                        </a:rPr>
                        <a:t>in pulse)</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752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2000" u="none" strike="noStrike" cap="none" normalizeH="0" baseline="0" dirty="0" smtClean="0">
                          <a:ln>
                            <a:noFill/>
                          </a:ln>
                          <a:effectLst/>
                        </a:rPr>
                        <a:t>Av. field gradient</a:t>
                      </a:r>
                      <a:endParaRPr kumimoji="1" lang="ja-JP" altLang="en-US" sz="2000" b="1" i="0" u="none" strike="noStrike" cap="none" normalizeH="0" baseline="0" dirty="0" smtClean="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2000" u="none" strike="noStrike" cap="none" normalizeH="0" baseline="0" dirty="0">
                          <a:ln>
                            <a:noFill/>
                          </a:ln>
                          <a:solidFill>
                            <a:srgbClr val="FF0000"/>
                          </a:solidFill>
                          <a:effectLst/>
                        </a:rPr>
                        <a:t>31.5 MV/</a:t>
                      </a:r>
                      <a:r>
                        <a:rPr kumimoji="1" lang="en-US" altLang="ja-JP" sz="2000" u="none" strike="noStrike" cap="none" normalizeH="0" baseline="0" dirty="0" smtClean="0">
                          <a:ln>
                            <a:noFill/>
                          </a:ln>
                          <a:solidFill>
                            <a:srgbClr val="FF0000"/>
                          </a:solidFill>
                          <a:effectLst/>
                        </a:rPr>
                        <a:t>m </a:t>
                      </a:r>
                      <a:r>
                        <a:rPr kumimoji="1" lang="en-US" altLang="ja-JP" sz="1400" u="none" strike="noStrike" cap="none" normalizeH="0" baseline="0" dirty="0" smtClean="0">
                          <a:ln>
                            <a:noFill/>
                          </a:ln>
                          <a:effectLst/>
                        </a:rPr>
                        <a:t>+/-20%</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3366FF"/>
                          </a:solidFill>
                          <a:effectLst/>
                          <a:latin typeface="+mn-lt"/>
                          <a:ea typeface="Osaka" pitchFamily="-108" charset="-128"/>
                          <a:cs typeface="Osaka" pitchFamily="-108" charset="-128"/>
                        </a:rPr>
                        <a:t>Q</a:t>
                      </a:r>
                      <a:r>
                        <a:rPr kumimoji="1" lang="en-US" altLang="ja-JP" sz="1400" b="1" i="0" u="none" strike="noStrike" cap="none" normalizeH="0" baseline="-25000" dirty="0" smtClean="0">
                          <a:ln>
                            <a:noFill/>
                          </a:ln>
                          <a:solidFill>
                            <a:srgbClr val="3366FF"/>
                          </a:solidFill>
                          <a:effectLst/>
                          <a:latin typeface="+mn-lt"/>
                          <a:ea typeface="Osaka" pitchFamily="-108" charset="-128"/>
                          <a:cs typeface="Osaka" pitchFamily="-108" charset="-128"/>
                        </a:rPr>
                        <a:t>0</a:t>
                      </a:r>
                      <a:r>
                        <a:rPr kumimoji="1" lang="en-US" altLang="ja-JP" sz="1400" b="1" i="0" u="none" strike="noStrike" cap="none" normalizeH="0" baseline="0" dirty="0" smtClean="0">
                          <a:ln>
                            <a:noFill/>
                          </a:ln>
                          <a:solidFill>
                            <a:srgbClr val="3366FF"/>
                          </a:solidFill>
                          <a:effectLst/>
                          <a:latin typeface="+mn-lt"/>
                          <a:ea typeface="Osaka" pitchFamily="-108" charset="-128"/>
                          <a:cs typeface="Osaka" pitchFamily="-108" charset="-128"/>
                        </a:rPr>
                        <a:t> = 1E10</a:t>
                      </a:r>
                      <a:endParaRPr kumimoji="1" lang="ja-JP" altLang="en-US" sz="1400" b="1" i="0" u="none" strike="noStrike" cap="none" normalizeH="0" baseline="0" dirty="0">
                        <a:ln>
                          <a:noFill/>
                        </a:ln>
                        <a:solidFill>
                          <a:srgbClr val="3366FF"/>
                        </a:solidFill>
                        <a:effectLst/>
                        <a:latin typeface="+mn-lt"/>
                        <a:ea typeface="Osaka" pitchFamily="-108" charset="-128"/>
                        <a:cs typeface="Osaka" pitchFamily="-108" charset="-128"/>
                      </a:endParaRPr>
                    </a:p>
                  </a:txBody>
                  <a:tcPr marL="76200" marR="76200" horzOverflow="overflow"/>
                </a:tc>
              </a:tr>
              <a:tr h="35639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rPr>
                        <a:t># 9-cell cavity</a:t>
                      </a:r>
                      <a:endParaRPr kumimoji="1" lang="ja-JP" altLang="en-US" sz="1800" b="1" i="0" u="none" strike="noStrike" cap="none" normalizeH="0" baseline="0" dirty="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2000" u="none" strike="noStrike" cap="none" normalizeH="0" baseline="0" dirty="0" smtClean="0">
                          <a:ln>
                            <a:noFill/>
                          </a:ln>
                          <a:effectLst/>
                        </a:rPr>
                        <a:t>16024 (x 1.1)</a:t>
                      </a:r>
                      <a:endParaRPr kumimoji="1" lang="en-US" altLang="ja-JP" sz="2000" b="1" i="0" u="none" strike="noStrike" cap="none" normalizeH="0" baseline="0" dirty="0" smtClean="0">
                        <a:ln>
                          <a:noFill/>
                        </a:ln>
                        <a:solidFill>
                          <a:srgbClr val="3366FF"/>
                        </a:solidFill>
                        <a:effectLst/>
                        <a:latin typeface="+mn-lt"/>
                        <a:ea typeface="Osaka" pitchFamily="-108" charset="-128"/>
                        <a:cs typeface="Osaka" pitchFamily="-108" charset="-128"/>
                      </a:endParaRPr>
                    </a:p>
                  </a:txBody>
                  <a:tcPr marL="76200" marR="76200" horzOverflow="overflow"/>
                </a:tc>
              </a:tr>
              <a:tr h="35639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2000" u="none" strike="noStrike" cap="none" normalizeH="0" baseline="0" dirty="0">
                          <a:ln>
                            <a:noFill/>
                          </a:ln>
                          <a:effectLst/>
                        </a:rPr>
                        <a:t># </a:t>
                      </a:r>
                      <a:r>
                        <a:rPr kumimoji="1" lang="en-US" altLang="ja-JP" sz="2000" u="none" strike="noStrike" cap="none" normalizeH="0" baseline="0" dirty="0" err="1" smtClean="0">
                          <a:ln>
                            <a:noFill/>
                          </a:ln>
                          <a:effectLst/>
                        </a:rPr>
                        <a:t>cryomodule</a:t>
                      </a:r>
                      <a:r>
                        <a:rPr kumimoji="1" lang="en-US" altLang="ja-JP" sz="2000" u="none" strike="noStrike" cap="none" normalizeH="0" baseline="0" dirty="0" smtClean="0">
                          <a:ln>
                            <a:noFill/>
                          </a:ln>
                          <a:effectLst/>
                        </a:rPr>
                        <a:t> </a:t>
                      </a:r>
                      <a:endParaRPr kumimoji="1" lang="en-US" altLang="ja-JP" sz="2000" b="1" i="0" u="none" strike="noStrike" cap="none" normalizeH="0" baseline="0" dirty="0" smtClean="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smtClean="0">
                          <a:ln>
                            <a:noFill/>
                          </a:ln>
                          <a:effectLst/>
                        </a:rPr>
                        <a:t>1,855</a:t>
                      </a:r>
                      <a:endParaRPr kumimoji="1" lang="ja-JP" altLang="en-US" sz="1800" b="1" i="0" u="none" strike="noStrike" cap="none" normalizeH="0" baseline="0" dirty="0">
                        <a:ln>
                          <a:noFill/>
                        </a:ln>
                        <a:solidFill>
                          <a:srgbClr val="3366FF"/>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a:ln>
                            <a:noFill/>
                          </a:ln>
                          <a:effectLst/>
                        </a:rPr>
                        <a:t># </a:t>
                      </a:r>
                      <a:r>
                        <a:rPr kumimoji="1" lang="en-US" altLang="ja-JP" sz="1800" u="none" strike="noStrike" cap="none" normalizeH="0" baseline="0" dirty="0" smtClean="0">
                          <a:ln>
                            <a:noFill/>
                          </a:ln>
                          <a:effectLst/>
                        </a:rPr>
                        <a:t>Klystron</a:t>
                      </a:r>
                      <a:endParaRPr kumimoji="1" lang="ja-JP" altLang="en-US" sz="1800" b="1" i="0" u="none" strike="noStrike" cap="none" normalizeH="0" baseline="0" dirty="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u="none" strike="noStrike" cap="none" normalizeH="0" baseline="0" dirty="0" smtClean="0">
                          <a:ln>
                            <a:noFill/>
                          </a:ln>
                          <a:effectLst/>
                        </a:rPr>
                        <a:t>~400</a:t>
                      </a:r>
                      <a:endParaRPr kumimoji="1" lang="ja-JP" altLang="en-US" sz="1800" b="1" i="0" u="none" strike="noStrike" cap="none" normalizeH="0" baseline="0" dirty="0">
                        <a:ln>
                          <a:noFill/>
                        </a:ln>
                        <a:solidFill>
                          <a:srgbClr val="3366FF"/>
                        </a:solidFill>
                        <a:effectLst/>
                        <a:latin typeface="+mn-lt"/>
                        <a:ea typeface="Osaka" pitchFamily="-108" charset="-128"/>
                        <a:cs typeface="Osaka" pitchFamily="-108" charset="-128"/>
                      </a:endParaRPr>
                    </a:p>
                  </a:txBody>
                  <a:tcPr marL="76200" marR="76200" horzOverflow="overflow"/>
                </a:tc>
              </a:tr>
            </a:tbl>
          </a:graphicData>
        </a:graphic>
      </p:graphicFrame>
      <p:sp>
        <p:nvSpPr>
          <p:cNvPr id="25640" name="日付プレースホルダ 10"/>
          <p:cNvSpPr>
            <a:spLocks noGrp="1"/>
          </p:cNvSpPr>
          <p:nvPr>
            <p:ph type="dt" sz="half" idx="10"/>
          </p:nvPr>
        </p:nvSpPr>
        <p:spPr>
          <a:noFill/>
        </p:spPr>
        <p:txBody>
          <a:bodyPr/>
          <a:lstStyle/>
          <a:p>
            <a:r>
              <a:rPr lang="en-US" altLang="ja-JP" smtClean="0">
                <a:latin typeface="Arial" pitchFamily="-112" charset="0"/>
                <a:ea typeface="Arial Unicode MS" pitchFamily="-112" charset="0"/>
                <a:cs typeface="Arial Unicode MS" pitchFamily="-112" charset="0"/>
              </a:rPr>
              <a:t>A.Yamamoto, 2014/07/28</a:t>
            </a:r>
            <a:endParaRPr lang="en-US" altLang="ja-JP">
              <a:latin typeface="Arial" pitchFamily="-112" charset="0"/>
              <a:ea typeface="Arial Unicode MS" pitchFamily="-112" charset="0"/>
              <a:cs typeface="Arial Unicode MS" pitchFamily="-112" charset="0"/>
            </a:endParaRPr>
          </a:p>
        </p:txBody>
      </p:sp>
      <p:sp>
        <p:nvSpPr>
          <p:cNvPr id="11" name="フッター プレースホルダ 10"/>
          <p:cNvSpPr>
            <a:spLocks noGrp="1"/>
          </p:cNvSpPr>
          <p:nvPr>
            <p:ph type="ftr" sz="quarter" idx="11"/>
          </p:nvPr>
        </p:nvSpPr>
        <p:spPr/>
        <p:txBody>
          <a:bodyPr/>
          <a:lstStyle/>
          <a:p>
            <a:pPr>
              <a:defRPr/>
            </a:pPr>
            <a:r>
              <a:rPr lang="en-US" altLang="ja-JP" smtClean="0"/>
              <a:t>ILC-TDR, SCRF Cost Study </a:t>
            </a:r>
            <a:endParaRPr lang="en-US" altLang="ja-JP" dirty="0"/>
          </a:p>
        </p:txBody>
      </p:sp>
      <p:sp>
        <p:nvSpPr>
          <p:cNvPr id="25639" name="スライド番号プレースホルダ 5"/>
          <p:cNvSpPr>
            <a:spLocks noGrp="1"/>
          </p:cNvSpPr>
          <p:nvPr>
            <p:ph type="sldNum" sz="quarter" idx="12"/>
          </p:nvPr>
        </p:nvSpPr>
        <p:spPr>
          <a:noFill/>
        </p:spPr>
        <p:txBody>
          <a:bodyPr/>
          <a:lstStyle/>
          <a:p>
            <a:fld id="{112B317A-387A-A64A-8604-D8065BCF9A73}" type="slidenum">
              <a:rPr lang="en-US" altLang="ja-JP" smtClean="0">
                <a:latin typeface="Arial" pitchFamily="-112" charset="0"/>
                <a:ea typeface="Arial Unicode MS" pitchFamily="-112" charset="0"/>
                <a:cs typeface="Arial Unicode MS" pitchFamily="-112" charset="0"/>
              </a:rPr>
              <a:pPr/>
              <a:t>6</a:t>
            </a:fld>
            <a:endParaRPr lang="en-US" altLang="ja-JP" smtClean="0">
              <a:latin typeface="Arial" pitchFamily="-112" charset="0"/>
              <a:ea typeface="Arial Unicode MS" pitchFamily="-112" charset="0"/>
              <a:cs typeface="Arial Unicode MS" pitchFamily="-112" charset="0"/>
            </a:endParaRPr>
          </a:p>
        </p:txBody>
      </p:sp>
      <p:graphicFrame>
        <p:nvGraphicFramePr>
          <p:cNvPr id="22" name="Object 2"/>
          <p:cNvGraphicFramePr>
            <a:graphicFrameLocks noChangeAspect="1"/>
          </p:cNvGraphicFramePr>
          <p:nvPr>
            <p:extLst>
              <p:ext uri="{D42A27DB-BD31-4B8C-83A1-F6EECF244321}">
                <p14:modId xmlns:p14="http://schemas.microsoft.com/office/powerpoint/2010/main" val="260249586"/>
              </p:ext>
            </p:extLst>
          </p:nvPr>
        </p:nvGraphicFramePr>
        <p:xfrm>
          <a:off x="5227533" y="4784053"/>
          <a:ext cx="2781717" cy="1489790"/>
        </p:xfrm>
        <a:graphic>
          <a:graphicData uri="http://schemas.openxmlformats.org/presentationml/2006/ole">
            <mc:AlternateContent xmlns:mc="http://schemas.openxmlformats.org/markup-compatibility/2006">
              <mc:Choice xmlns:v="urn:schemas-microsoft-com:vml" Requires="v">
                <p:oleObj spid="_x0000_s3082" name="Word 文書" r:id="rId5" imgW="2679601" imgH="1435047" progId="Word.Document.12">
                  <p:link updateAutomatic="1"/>
                </p:oleObj>
              </mc:Choice>
              <mc:Fallback>
                <p:oleObj name="Word 文書" r:id="rId5" imgW="2679601" imgH="1435047" progId="Word.Document.12">
                  <p:link updateAutomatic="1"/>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27533" y="4784053"/>
                        <a:ext cx="2781717" cy="1489790"/>
                      </a:xfrm>
                      <a:prstGeom prst="rect">
                        <a:avLst/>
                      </a:prstGeom>
                      <a:noFill/>
                      <a:ln>
                        <a:noFill/>
                      </a:ln>
                      <a:extLst/>
                    </p:spPr>
                  </p:pic>
                </p:oleObj>
              </mc:Fallback>
            </mc:AlternateContent>
          </a:graphicData>
        </a:graphic>
      </p:graphicFrame>
      <p:pic>
        <p:nvPicPr>
          <p:cNvPr id="12" name="Picture 5" descr="OT0105H.jpg"/>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665058" y="1087105"/>
            <a:ext cx="3648809" cy="2202260"/>
          </a:xfrm>
          <a:prstGeom prst="rect">
            <a:avLst/>
          </a:prstGeom>
          <a:ln>
            <a:solidFill>
              <a:srgbClr val="3366FF"/>
            </a:solidFill>
          </a:ln>
        </p:spPr>
      </p:pic>
      <p:sp>
        <p:nvSpPr>
          <p:cNvPr id="2" name="テキスト ボックス 1"/>
          <p:cNvSpPr txBox="1"/>
          <p:nvPr/>
        </p:nvSpPr>
        <p:spPr>
          <a:xfrm>
            <a:off x="140843" y="5251617"/>
            <a:ext cx="4532010" cy="646331"/>
          </a:xfrm>
          <a:prstGeom prst="rect">
            <a:avLst/>
          </a:prstGeom>
          <a:solidFill>
            <a:srgbClr val="CCFFCC"/>
          </a:solidFill>
        </p:spPr>
        <p:txBody>
          <a:bodyPr wrap="none" rtlCol="0">
            <a:spAutoFit/>
          </a:bodyPr>
          <a:lstStyle/>
          <a:p>
            <a:r>
              <a:rPr kumimoji="1" lang="en-US" altLang="ja-JP" dirty="0" smtClean="0"/>
              <a:t>Construction Period for Cavity and CMs</a:t>
            </a:r>
          </a:p>
          <a:p>
            <a:pPr marL="285750" indent="-285750">
              <a:buFontTx/>
              <a:buChar char="-"/>
            </a:pPr>
            <a:r>
              <a:rPr lang="en-US" altLang="ja-JP" dirty="0" smtClean="0"/>
              <a:t>Preparation + Full-production: ~ 6 years</a:t>
            </a:r>
            <a:r>
              <a:rPr kumimoji="1" lang="en-US" altLang="ja-JP" dirty="0" smtClean="0"/>
              <a:t> </a:t>
            </a:r>
            <a:endParaRPr kumimoji="1" lang="ja-JP" altLang="en-US" dirty="0"/>
          </a:p>
        </p:txBody>
      </p:sp>
    </p:spTree>
    <p:extLst>
      <p:ext uri="{BB962C8B-B14F-4D97-AF65-F5344CB8AC3E}">
        <p14:creationId xmlns:p14="http://schemas.microsoft.com/office/powerpoint/2010/main" val="27393035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図 1" descr="世界地図.jpg"/>
          <p:cNvPicPr>
            <a:picLocks noChangeAspect="1"/>
          </p:cNvPicPr>
          <p:nvPr/>
        </p:nvPicPr>
        <p:blipFill>
          <a:blip r:embed="rId2">
            <a:alphaModFix amt="59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alpha val="58823"/>
                  </a:srgbClr>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グラフ 10"/>
          <p:cNvGraphicFramePr>
            <a:graphicFrameLocks/>
          </p:cNvGraphicFramePr>
          <p:nvPr>
            <p:extLst>
              <p:ext uri="{D42A27DB-BD31-4B8C-83A1-F6EECF244321}">
                <p14:modId xmlns:p14="http://schemas.microsoft.com/office/powerpoint/2010/main" val="2052965654"/>
              </p:ext>
            </p:extLst>
          </p:nvPr>
        </p:nvGraphicFramePr>
        <p:xfrm>
          <a:off x="1022684" y="493908"/>
          <a:ext cx="8020526" cy="5869115"/>
        </p:xfrm>
        <a:graphic>
          <a:graphicData uri="http://schemas.openxmlformats.org/drawingml/2006/chart">
            <c:chart xmlns:c="http://schemas.openxmlformats.org/drawingml/2006/chart" xmlns:r="http://schemas.openxmlformats.org/officeDocument/2006/relationships" r:id="rId3"/>
          </a:graphicData>
        </a:graphic>
      </p:graphicFrame>
      <p:sp>
        <p:nvSpPr>
          <p:cNvPr id="5" name="タイトル 4"/>
          <p:cNvSpPr>
            <a:spLocks noGrp="1"/>
          </p:cNvSpPr>
          <p:nvPr>
            <p:ph type="ctrTitle"/>
          </p:nvPr>
        </p:nvSpPr>
        <p:spPr>
          <a:xfrm>
            <a:off x="0" y="0"/>
            <a:ext cx="9144000" cy="869565"/>
          </a:xfrm>
          <a:gradFill flip="none" rotWithShape="1">
            <a:gsLst>
              <a:gs pos="85000">
                <a:srgbClr val="17375E"/>
              </a:gs>
              <a:gs pos="100000">
                <a:srgbClr val="FFFFFF"/>
              </a:gs>
            </a:gsLst>
            <a:lin ang="10800000" scaled="0"/>
            <a:tileRect/>
          </a:gradFill>
        </p:spPr>
        <p:txBody>
          <a:bodyPr rtlCol="0">
            <a:noAutofit/>
          </a:bodyPr>
          <a:lstStyle/>
          <a:p>
            <a:pPr defTabSz="456980" fontAlgn="auto">
              <a:spcAft>
                <a:spcPts val="0"/>
              </a:spcAft>
              <a:defRPr/>
            </a:pPr>
            <a:r>
              <a:rPr lang="en-US" altLang="ja-JP" sz="2800" dirty="0" smtClean="0">
                <a:solidFill>
                  <a:schemeClr val="bg1"/>
                </a:solidFill>
              </a:rPr>
              <a:t>ATF</a:t>
            </a:r>
            <a:r>
              <a:rPr lang="ja-JP" altLang="en-US" sz="2800" dirty="0" smtClean="0">
                <a:solidFill>
                  <a:schemeClr val="bg1"/>
                </a:solidFill>
              </a:rPr>
              <a:t>での研究開発に参加した共同研究者数</a:t>
            </a:r>
            <a:r>
              <a:rPr lang="en-US" altLang="ja-JP" sz="2800" dirty="0" smtClean="0">
                <a:solidFill>
                  <a:schemeClr val="bg1"/>
                </a:solidFill>
              </a:rPr>
              <a:t>(</a:t>
            </a:r>
            <a:r>
              <a:rPr lang="ja-JP" altLang="en-US" sz="2800" dirty="0" smtClean="0">
                <a:solidFill>
                  <a:schemeClr val="bg1"/>
                </a:solidFill>
              </a:rPr>
              <a:t>訪問者</a:t>
            </a:r>
            <a:r>
              <a:rPr lang="en-US" altLang="ja-JP" sz="2800" dirty="0" smtClean="0">
                <a:solidFill>
                  <a:schemeClr val="bg1"/>
                </a:solidFill>
              </a:rPr>
              <a:t>)</a:t>
            </a:r>
            <a:r>
              <a:rPr lang="en-US" altLang="ja-JP" sz="3200" dirty="0">
                <a:solidFill>
                  <a:schemeClr val="bg1"/>
                </a:solidFill>
              </a:rPr>
              <a:t/>
            </a:r>
            <a:br>
              <a:rPr lang="en-US" altLang="ja-JP" sz="3200" dirty="0">
                <a:solidFill>
                  <a:schemeClr val="bg1"/>
                </a:solidFill>
              </a:rPr>
            </a:br>
            <a:r>
              <a:rPr lang="en-US" altLang="ja-JP" sz="2400" dirty="0" smtClean="0">
                <a:solidFill>
                  <a:schemeClr val="bg1"/>
                </a:solidFill>
                <a:cs typeface="+mj-cs"/>
              </a:rPr>
              <a:t>Collaborators visiting ATF</a:t>
            </a:r>
            <a:endParaRPr lang="ja-JP" altLang="en-US" sz="2400" dirty="0">
              <a:solidFill>
                <a:schemeClr val="bg1"/>
              </a:solidFill>
              <a:cs typeface="+mj-cs"/>
            </a:endParaRPr>
          </a:p>
        </p:txBody>
      </p:sp>
      <p:sp>
        <p:nvSpPr>
          <p:cNvPr id="13" name="正方形/長方形 12"/>
          <p:cNvSpPr/>
          <p:nvPr/>
        </p:nvSpPr>
        <p:spPr>
          <a:xfrm>
            <a:off x="0" y="6443663"/>
            <a:ext cx="9144000" cy="414337"/>
          </a:xfrm>
          <a:prstGeom prst="rect">
            <a:avLst/>
          </a:prstGeom>
          <a:gradFill flip="none" rotWithShape="1">
            <a:gsLst>
              <a:gs pos="85000">
                <a:schemeClr val="tx2">
                  <a:lumMod val="75000"/>
                </a:schemeClr>
              </a:gs>
              <a:gs pos="100000">
                <a:srgbClr val="FFFFFF"/>
              </a:gs>
            </a:gsLst>
            <a:lin ang="108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274" tIns="32637" rIns="65274" bIns="32637" anchor="ctr"/>
          <a:lstStyle/>
          <a:p>
            <a:pPr algn="r" defTabSz="456925" fontAlgn="auto">
              <a:spcBef>
                <a:spcPts val="0"/>
              </a:spcBef>
              <a:spcAft>
                <a:spcPts val="0"/>
              </a:spcAft>
              <a:defRPr/>
            </a:pPr>
            <a:r>
              <a:rPr lang="en-US" altLang="ja-JP" sz="1700" dirty="0" smtClean="0">
                <a:solidFill>
                  <a:prstClr val="white"/>
                </a:solidFill>
                <a:latin typeface="Calibri"/>
                <a:ea typeface="ＭＳ Ｐゴシック"/>
              </a:rPr>
              <a:t>Accelerator Test Facility, KEK </a:t>
            </a:r>
            <a:endParaRPr lang="ja-JP" altLang="en-US" sz="1700" dirty="0">
              <a:solidFill>
                <a:prstClr val="white"/>
              </a:solidFill>
              <a:latin typeface="Calibri"/>
              <a:ea typeface="ＭＳ Ｐゴシック"/>
            </a:endParaRPr>
          </a:p>
        </p:txBody>
      </p:sp>
      <p:sp>
        <p:nvSpPr>
          <p:cNvPr id="19" name="テキスト ボックス 18"/>
          <p:cNvSpPr txBox="1"/>
          <p:nvPr/>
        </p:nvSpPr>
        <p:spPr>
          <a:xfrm>
            <a:off x="2952852" y="2838490"/>
            <a:ext cx="3055749" cy="804599"/>
          </a:xfrm>
          <a:prstGeom prst="rect">
            <a:avLst/>
          </a:prstGeom>
          <a:solidFill>
            <a:schemeClr val="accent2">
              <a:lumMod val="20000"/>
              <a:lumOff val="80000"/>
            </a:schemeClr>
          </a:solidFill>
        </p:spPr>
        <p:txBody>
          <a:bodyPr wrap="none" lIns="65298" tIns="32649" rIns="65298" bIns="32649">
            <a:spAutoFit/>
          </a:bodyPr>
          <a:lstStyle/>
          <a:p>
            <a:pPr defTabSz="456925" fontAlgn="auto">
              <a:spcBef>
                <a:spcPts val="0"/>
              </a:spcBef>
              <a:spcAft>
                <a:spcPts val="0"/>
              </a:spcAft>
              <a:defRPr/>
            </a:pPr>
            <a:r>
              <a:rPr lang="ja-JP" altLang="en-US" sz="2400" b="1" dirty="0" smtClean="0">
                <a:solidFill>
                  <a:srgbClr val="800000"/>
                </a:solidFill>
                <a:latin typeface="Calibri"/>
                <a:ea typeface="ＭＳ Ｐゴシック"/>
                <a:cs typeface="+mn-cs"/>
              </a:rPr>
              <a:t>海外の大学・研究機関</a:t>
            </a:r>
            <a:r>
              <a:rPr lang="en-US" altLang="ja-JP" sz="2400" b="1" dirty="0" smtClean="0">
                <a:solidFill>
                  <a:srgbClr val="800000"/>
                </a:solidFill>
                <a:latin typeface="Calibri"/>
                <a:ea typeface="ＭＳ Ｐゴシック"/>
                <a:cs typeface="+mn-cs"/>
              </a:rPr>
              <a:t> </a:t>
            </a:r>
          </a:p>
          <a:p>
            <a:pPr defTabSz="456925" fontAlgn="auto">
              <a:spcBef>
                <a:spcPts val="0"/>
              </a:spcBef>
              <a:spcAft>
                <a:spcPts val="0"/>
              </a:spcAft>
              <a:defRPr/>
            </a:pPr>
            <a:r>
              <a:rPr lang="en-US" altLang="ja-JP" sz="2400" b="1" dirty="0" smtClean="0">
                <a:solidFill>
                  <a:srgbClr val="800000"/>
                </a:solidFill>
                <a:latin typeface="Calibri"/>
                <a:ea typeface="ＭＳ Ｐゴシック"/>
                <a:cs typeface="+mn-cs"/>
              </a:rPr>
              <a:t>Oversea </a:t>
            </a:r>
            <a:r>
              <a:rPr lang="en-US" altLang="ja-JP" sz="2400" b="1" dirty="0">
                <a:solidFill>
                  <a:srgbClr val="800000"/>
                </a:solidFill>
                <a:latin typeface="Calibri"/>
                <a:ea typeface="ＭＳ Ｐゴシック"/>
                <a:cs typeface="+mn-cs"/>
              </a:rPr>
              <a:t>Institutes</a:t>
            </a:r>
            <a:endParaRPr lang="ja-JP" altLang="en-US" sz="2400" b="1" dirty="0">
              <a:solidFill>
                <a:srgbClr val="800000"/>
              </a:solidFill>
              <a:latin typeface="Calibri"/>
              <a:ea typeface="ＭＳ Ｐゴシック"/>
              <a:cs typeface="+mn-cs"/>
            </a:endParaRPr>
          </a:p>
        </p:txBody>
      </p:sp>
      <p:sp>
        <p:nvSpPr>
          <p:cNvPr id="20" name="テキスト ボックス 19"/>
          <p:cNvSpPr txBox="1"/>
          <p:nvPr/>
        </p:nvSpPr>
        <p:spPr>
          <a:xfrm>
            <a:off x="2874865" y="4960146"/>
            <a:ext cx="4902408" cy="435268"/>
          </a:xfrm>
          <a:prstGeom prst="rect">
            <a:avLst/>
          </a:prstGeom>
          <a:solidFill>
            <a:schemeClr val="accent5">
              <a:lumMod val="20000"/>
              <a:lumOff val="80000"/>
            </a:schemeClr>
          </a:solidFill>
        </p:spPr>
        <p:txBody>
          <a:bodyPr wrap="none" lIns="65298" tIns="32649" rIns="65298" bIns="32649">
            <a:spAutoFit/>
          </a:bodyPr>
          <a:lstStyle/>
          <a:p>
            <a:pPr defTabSz="456925" fontAlgn="auto">
              <a:spcBef>
                <a:spcPts val="0"/>
              </a:spcBef>
              <a:spcAft>
                <a:spcPts val="0"/>
              </a:spcAft>
              <a:defRPr/>
            </a:pPr>
            <a:r>
              <a:rPr lang="ja-JP" altLang="en-US" sz="2400" b="1" dirty="0" smtClean="0">
                <a:solidFill>
                  <a:srgbClr val="000090"/>
                </a:solidFill>
                <a:latin typeface="Calibri"/>
                <a:ea typeface="ＭＳ Ｐゴシック"/>
              </a:rPr>
              <a:t>国内の大学など</a:t>
            </a:r>
            <a:r>
              <a:rPr lang="en-US" altLang="ja-JP" sz="2400" b="1" dirty="0" smtClean="0">
                <a:solidFill>
                  <a:srgbClr val="000090"/>
                </a:solidFill>
                <a:latin typeface="Calibri"/>
                <a:ea typeface="ＭＳ Ｐゴシック"/>
              </a:rPr>
              <a:t>/ Domestic </a:t>
            </a:r>
            <a:r>
              <a:rPr lang="en-US" altLang="ja-JP" sz="2400" b="1" dirty="0">
                <a:solidFill>
                  <a:srgbClr val="000090"/>
                </a:solidFill>
                <a:latin typeface="Calibri"/>
                <a:ea typeface="ＭＳ Ｐゴシック"/>
              </a:rPr>
              <a:t>Institutes</a:t>
            </a:r>
            <a:endParaRPr lang="ja-JP" altLang="en-US" sz="2400" b="1" dirty="0">
              <a:solidFill>
                <a:srgbClr val="000090"/>
              </a:solidFill>
              <a:latin typeface="Calibri"/>
              <a:ea typeface="ＭＳ Ｐゴシック"/>
            </a:endParaRPr>
          </a:p>
        </p:txBody>
      </p:sp>
      <p:sp>
        <p:nvSpPr>
          <p:cNvPr id="25" name="テキスト ボックス 24"/>
          <p:cNvSpPr txBox="1"/>
          <p:nvPr/>
        </p:nvSpPr>
        <p:spPr>
          <a:xfrm rot="16200000">
            <a:off x="-696184" y="3241278"/>
            <a:ext cx="2510026" cy="927710"/>
          </a:xfrm>
          <a:prstGeom prst="rect">
            <a:avLst/>
          </a:prstGeom>
          <a:noFill/>
        </p:spPr>
        <p:txBody>
          <a:bodyPr wrap="none" lIns="65298" tIns="32649" rIns="65298" bIns="32649">
            <a:spAutoFit/>
          </a:bodyPr>
          <a:lstStyle/>
          <a:p>
            <a:pPr defTabSz="456925" fontAlgn="auto">
              <a:spcBef>
                <a:spcPts val="0"/>
              </a:spcBef>
              <a:spcAft>
                <a:spcPts val="0"/>
              </a:spcAft>
              <a:defRPr/>
            </a:pPr>
            <a:r>
              <a:rPr lang="ja-JP" altLang="en-US" sz="2800" b="1" dirty="0" smtClean="0">
                <a:latin typeface="Calibri"/>
                <a:ea typeface="ＭＳ Ｐゴシック"/>
                <a:cs typeface="+mn-cs"/>
              </a:rPr>
              <a:t>延べ人数</a:t>
            </a:r>
            <a:r>
              <a:rPr lang="en-US" altLang="ja-JP" sz="2800" b="1" dirty="0" smtClean="0">
                <a:latin typeface="Calibri"/>
                <a:ea typeface="ＭＳ Ｐゴシック"/>
                <a:cs typeface="+mn-cs"/>
              </a:rPr>
              <a:t>(</a:t>
            </a:r>
            <a:r>
              <a:rPr lang="ja-JP" altLang="en-US" sz="2800" b="1" dirty="0" smtClean="0">
                <a:latin typeface="Calibri"/>
                <a:ea typeface="ＭＳ Ｐゴシック"/>
                <a:cs typeface="+mn-cs"/>
              </a:rPr>
              <a:t>人日</a:t>
            </a:r>
            <a:r>
              <a:rPr lang="en-US" altLang="ja-JP" sz="2800" b="1" dirty="0" smtClean="0">
                <a:latin typeface="Calibri"/>
                <a:ea typeface="ＭＳ Ｐゴシック"/>
                <a:cs typeface="+mn-cs"/>
              </a:rPr>
              <a:t>)</a:t>
            </a:r>
          </a:p>
          <a:p>
            <a:pPr defTabSz="456925" fontAlgn="auto">
              <a:spcBef>
                <a:spcPts val="0"/>
              </a:spcBef>
              <a:spcAft>
                <a:spcPts val="0"/>
              </a:spcAft>
              <a:defRPr/>
            </a:pPr>
            <a:r>
              <a:rPr lang="en-US" altLang="ja-JP" sz="2800" b="1" dirty="0" smtClean="0">
                <a:latin typeface="Calibri"/>
                <a:ea typeface="ＭＳ Ｐゴシック"/>
                <a:cs typeface="+mn-cs"/>
              </a:rPr>
              <a:t>man-days</a:t>
            </a:r>
            <a:endParaRPr lang="ja-JP" altLang="en-US" sz="2800" b="1" dirty="0">
              <a:latin typeface="Calibri"/>
              <a:ea typeface="ＭＳ Ｐゴシック"/>
              <a:cs typeface="+mn-cs"/>
            </a:endParaRPr>
          </a:p>
        </p:txBody>
      </p:sp>
      <p:sp>
        <p:nvSpPr>
          <p:cNvPr id="12" name="テキスト ボックス 11"/>
          <p:cNvSpPr txBox="1"/>
          <p:nvPr/>
        </p:nvSpPr>
        <p:spPr>
          <a:xfrm>
            <a:off x="2592658" y="1312456"/>
            <a:ext cx="3127849" cy="281379"/>
          </a:xfrm>
          <a:prstGeom prst="rect">
            <a:avLst/>
          </a:prstGeom>
          <a:solidFill>
            <a:schemeClr val="accent6">
              <a:lumMod val="20000"/>
              <a:lumOff val="80000"/>
            </a:schemeClr>
          </a:solidFill>
          <a:ln>
            <a:solidFill>
              <a:schemeClr val="accent6">
                <a:lumMod val="20000"/>
                <a:lumOff val="80000"/>
              </a:schemeClr>
            </a:solidFill>
          </a:ln>
        </p:spPr>
        <p:txBody>
          <a:bodyPr wrap="square" lIns="65298" tIns="32649" rIns="65298" bIns="32649" anchor="ctr">
            <a:spAutoFit/>
          </a:bodyPr>
          <a:lstStyle/>
          <a:p>
            <a:pPr defTabSz="456925" fontAlgn="auto">
              <a:spcBef>
                <a:spcPts val="0"/>
              </a:spcBef>
              <a:spcAft>
                <a:spcPts val="0"/>
              </a:spcAft>
              <a:defRPr/>
            </a:pPr>
            <a:r>
              <a:rPr lang="en-US" altLang="ja-JP" sz="1400" b="1" dirty="0" smtClean="0">
                <a:solidFill>
                  <a:srgbClr val="800000"/>
                </a:solidFill>
                <a:latin typeface="Calibri"/>
                <a:ea typeface="ＭＳ Ｐゴシック"/>
              </a:rPr>
              <a:t>ATF2</a:t>
            </a:r>
            <a:r>
              <a:rPr lang="ja-JP" altLang="en-US" sz="1400" b="1" dirty="0" smtClean="0">
                <a:solidFill>
                  <a:srgbClr val="800000"/>
                </a:solidFill>
                <a:latin typeface="Calibri"/>
                <a:ea typeface="ＭＳ Ｐゴシック"/>
              </a:rPr>
              <a:t>ビームライン建設</a:t>
            </a:r>
            <a:r>
              <a:rPr lang="en-US" altLang="ja-JP" sz="1400" b="1" dirty="0" smtClean="0">
                <a:solidFill>
                  <a:srgbClr val="800000"/>
                </a:solidFill>
                <a:latin typeface="Calibri"/>
                <a:ea typeface="ＭＳ Ｐゴシック"/>
              </a:rPr>
              <a:t>(Construction)</a:t>
            </a:r>
          </a:p>
        </p:txBody>
      </p:sp>
      <p:sp>
        <p:nvSpPr>
          <p:cNvPr id="10" name="テキスト ボックス 9"/>
          <p:cNvSpPr txBox="1"/>
          <p:nvPr/>
        </p:nvSpPr>
        <p:spPr>
          <a:xfrm>
            <a:off x="5720507" y="1312456"/>
            <a:ext cx="3322703" cy="281379"/>
          </a:xfrm>
          <a:prstGeom prst="rect">
            <a:avLst/>
          </a:prstGeom>
          <a:solidFill>
            <a:schemeClr val="accent3">
              <a:lumMod val="20000"/>
              <a:lumOff val="80000"/>
            </a:schemeClr>
          </a:solidFill>
          <a:ln>
            <a:solidFill>
              <a:schemeClr val="accent6">
                <a:lumMod val="20000"/>
                <a:lumOff val="80000"/>
              </a:schemeClr>
            </a:solidFill>
          </a:ln>
        </p:spPr>
        <p:txBody>
          <a:bodyPr wrap="square" lIns="65298" tIns="32649" rIns="65298" bIns="32649" anchor="ctr">
            <a:spAutoFit/>
          </a:bodyPr>
          <a:lstStyle/>
          <a:p>
            <a:pPr defTabSz="456925" fontAlgn="auto">
              <a:spcBef>
                <a:spcPts val="0"/>
              </a:spcBef>
              <a:spcAft>
                <a:spcPts val="0"/>
              </a:spcAft>
              <a:defRPr/>
            </a:pPr>
            <a:r>
              <a:rPr lang="ja-JP" altLang="en-US" sz="1400" b="1" dirty="0" smtClean="0">
                <a:solidFill>
                  <a:schemeClr val="accent3">
                    <a:lumMod val="50000"/>
                  </a:schemeClr>
                </a:solidFill>
                <a:latin typeface="Calibri"/>
                <a:ea typeface="ＭＳ Ｐゴシック"/>
              </a:rPr>
              <a:t>ナノビーム研究開発</a:t>
            </a:r>
            <a:r>
              <a:rPr lang="en-US" altLang="ja-JP" sz="1400" b="1" dirty="0" smtClean="0">
                <a:solidFill>
                  <a:schemeClr val="accent3">
                    <a:lumMod val="50000"/>
                  </a:schemeClr>
                </a:solidFill>
                <a:latin typeface="Calibri"/>
                <a:ea typeface="ＭＳ Ｐゴシック"/>
              </a:rPr>
              <a:t>(ATF2 beam studies)</a:t>
            </a:r>
          </a:p>
        </p:txBody>
      </p:sp>
    </p:spTree>
    <p:extLst>
      <p:ext uri="{BB962C8B-B14F-4D97-AF65-F5344CB8AC3E}">
        <p14:creationId xmlns:p14="http://schemas.microsoft.com/office/powerpoint/2010/main" val="3890151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834344" y="5835666"/>
            <a:ext cx="6645064" cy="395004"/>
          </a:xfrm>
          <a:prstGeom prst="rect">
            <a:avLst/>
          </a:prstGeom>
          <a:solidFill>
            <a:schemeClr val="accent6">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7" name="直線矢印コネクタ 16"/>
          <p:cNvCxnSpPr/>
          <p:nvPr/>
        </p:nvCxnSpPr>
        <p:spPr>
          <a:xfrm>
            <a:off x="2616481" y="3076588"/>
            <a:ext cx="4947520" cy="2671486"/>
          </a:xfrm>
          <a:prstGeom prst="straightConnector1">
            <a:avLst/>
          </a:prstGeom>
          <a:ln w="107950" cmpd="sng">
            <a:gradFill flip="none" rotWithShape="1">
              <a:gsLst>
                <a:gs pos="0">
                  <a:schemeClr val="accent1">
                    <a:alpha val="50000"/>
                  </a:schemeClr>
                </a:gs>
                <a:gs pos="100000">
                  <a:prstClr val="white"/>
                </a:gs>
              </a:gsLst>
              <a:lin ang="10800000" scaled="0"/>
              <a:tileRect/>
            </a:gradFill>
            <a:tailEnd type="arrow"/>
          </a:ln>
          <a:effectLst>
            <a:outerShdw blurRad="40005" dist="19939" dir="5400000" algn="tl"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aphicFrame>
        <p:nvGraphicFramePr>
          <p:cNvPr id="14" name="オブジェクト 13"/>
          <p:cNvGraphicFramePr>
            <a:graphicFrameLocks noChangeAspect="1"/>
          </p:cNvGraphicFramePr>
          <p:nvPr>
            <p:extLst>
              <p:ext uri="{D42A27DB-BD31-4B8C-83A1-F6EECF244321}">
                <p14:modId xmlns:p14="http://schemas.microsoft.com/office/powerpoint/2010/main" val="3547028226"/>
              </p:ext>
            </p:extLst>
          </p:nvPr>
        </p:nvGraphicFramePr>
        <p:xfrm>
          <a:off x="47628" y="1639260"/>
          <a:ext cx="8859899" cy="4777794"/>
        </p:xfrm>
        <a:graphic>
          <a:graphicData uri="http://schemas.openxmlformats.org/presentationml/2006/ole">
            <mc:AlternateContent xmlns:mc="http://schemas.openxmlformats.org/markup-compatibility/2006">
              <mc:Choice xmlns:v="urn:schemas-microsoft-com:vml" Requires="v">
                <p:oleObj spid="_x0000_s4104" name="KGPlot" r:id="rId3" imgW="9144000" imgH="4851360" progId="KGraph_Plot">
                  <p:embed/>
                </p:oleObj>
              </mc:Choice>
              <mc:Fallback>
                <p:oleObj name="KGPlot" r:id="rId3" imgW="9144000" imgH="4851360" progId="KGraph_Plot">
                  <p:embed/>
                  <p:pic>
                    <p:nvPicPr>
                      <p:cNvPr id="0" name=""/>
                      <p:cNvPicPr/>
                      <p:nvPr/>
                    </p:nvPicPr>
                    <p:blipFill>
                      <a:blip r:embed="rId4"/>
                      <a:stretch>
                        <a:fillRect/>
                      </a:stretch>
                    </p:blipFill>
                    <p:spPr>
                      <a:xfrm>
                        <a:off x="47628" y="1639260"/>
                        <a:ext cx="8859899" cy="4777794"/>
                      </a:xfrm>
                      <a:prstGeom prst="rect">
                        <a:avLst/>
                      </a:prstGeom>
                    </p:spPr>
                  </p:pic>
                </p:oleObj>
              </mc:Fallback>
            </mc:AlternateContent>
          </a:graphicData>
        </a:graphic>
      </p:graphicFrame>
      <p:sp>
        <p:nvSpPr>
          <p:cNvPr id="5" name="タイトル 4"/>
          <p:cNvSpPr>
            <a:spLocks noGrp="1"/>
          </p:cNvSpPr>
          <p:nvPr>
            <p:ph type="ctrTitle"/>
          </p:nvPr>
        </p:nvSpPr>
        <p:spPr>
          <a:xfrm>
            <a:off x="0" y="0"/>
            <a:ext cx="9144000" cy="869565"/>
          </a:xfrm>
          <a:gradFill flip="none" rotWithShape="1">
            <a:gsLst>
              <a:gs pos="85000">
                <a:srgbClr val="17375E"/>
              </a:gs>
              <a:gs pos="100000">
                <a:srgbClr val="FFFFFF"/>
              </a:gs>
            </a:gsLst>
            <a:lin ang="10800000" scaled="0"/>
            <a:tileRect/>
          </a:gradFill>
        </p:spPr>
        <p:txBody>
          <a:bodyPr rtlCol="0">
            <a:noAutofit/>
          </a:bodyPr>
          <a:lstStyle/>
          <a:p>
            <a:pPr defTabSz="456980" fontAlgn="auto">
              <a:spcAft>
                <a:spcPts val="0"/>
              </a:spcAft>
              <a:defRPr/>
            </a:pPr>
            <a:r>
              <a:rPr lang="ja-JP" altLang="en-US" sz="3200" dirty="0">
                <a:solidFill>
                  <a:schemeClr val="bg1"/>
                </a:solidFill>
              </a:rPr>
              <a:t>ナノビームの実現 </a:t>
            </a:r>
            <a:r>
              <a:rPr lang="en-US" altLang="ja-JP" sz="3200" dirty="0">
                <a:solidFill>
                  <a:schemeClr val="bg1"/>
                </a:solidFill>
              </a:rPr>
              <a:t>/</a:t>
            </a:r>
            <a:r>
              <a:rPr lang="ja-JP" altLang="en-US" sz="3200" dirty="0">
                <a:solidFill>
                  <a:schemeClr val="bg1"/>
                </a:solidFill>
              </a:rPr>
              <a:t> </a:t>
            </a:r>
            <a:r>
              <a:rPr lang="ja-JP" altLang="ja-JP" sz="3200" dirty="0">
                <a:solidFill>
                  <a:schemeClr val="bg1"/>
                </a:solidFill>
              </a:rPr>
              <a:t>S</a:t>
            </a:r>
            <a:r>
              <a:rPr lang="en-US" altLang="ja-JP" sz="3200" dirty="0">
                <a:solidFill>
                  <a:schemeClr val="bg1"/>
                </a:solidFill>
              </a:rPr>
              <a:t>mall</a:t>
            </a:r>
            <a:r>
              <a:rPr lang="ja-JP" altLang="en-US" sz="3200" dirty="0">
                <a:solidFill>
                  <a:schemeClr val="bg1"/>
                </a:solidFill>
              </a:rPr>
              <a:t> </a:t>
            </a:r>
            <a:r>
              <a:rPr lang="en-US" altLang="ja-JP" sz="3200" dirty="0">
                <a:solidFill>
                  <a:schemeClr val="bg1"/>
                </a:solidFill>
              </a:rPr>
              <a:t>beam</a:t>
            </a:r>
            <a:r>
              <a:rPr lang="ja-JP" altLang="en-US" sz="3200" dirty="0">
                <a:solidFill>
                  <a:schemeClr val="bg1"/>
                </a:solidFill>
              </a:rPr>
              <a:t> </a:t>
            </a:r>
            <a:r>
              <a:rPr lang="en-US" altLang="ja-JP" sz="3200" dirty="0">
                <a:solidFill>
                  <a:schemeClr val="bg1"/>
                </a:solidFill>
              </a:rPr>
              <a:t>achieved</a:t>
            </a:r>
            <a:r>
              <a:rPr lang="ja-JP" altLang="en-US" sz="3200" dirty="0">
                <a:solidFill>
                  <a:schemeClr val="bg1"/>
                </a:solidFill>
              </a:rPr>
              <a:t> </a:t>
            </a:r>
            <a:r>
              <a:rPr lang="en-US" altLang="ja-JP" sz="3200" dirty="0">
                <a:solidFill>
                  <a:schemeClr val="bg1"/>
                </a:solidFill>
              </a:rPr>
              <a:t>at</a:t>
            </a:r>
            <a:r>
              <a:rPr lang="ja-JP" altLang="en-US" sz="3200" dirty="0">
                <a:solidFill>
                  <a:schemeClr val="bg1"/>
                </a:solidFill>
              </a:rPr>
              <a:t> </a:t>
            </a:r>
            <a:r>
              <a:rPr lang="en-US" altLang="ja-JP" sz="3200" dirty="0">
                <a:solidFill>
                  <a:schemeClr val="bg1"/>
                </a:solidFill>
              </a:rPr>
              <a:t>ATF2</a:t>
            </a:r>
            <a:endParaRPr lang="ja-JP" altLang="en-US" sz="3200" dirty="0">
              <a:solidFill>
                <a:schemeClr val="bg1"/>
              </a:solidFill>
            </a:endParaRPr>
          </a:p>
        </p:txBody>
      </p:sp>
      <p:sp>
        <p:nvSpPr>
          <p:cNvPr id="13" name="正方形/長方形 12"/>
          <p:cNvSpPr/>
          <p:nvPr/>
        </p:nvSpPr>
        <p:spPr>
          <a:xfrm>
            <a:off x="0" y="6443663"/>
            <a:ext cx="9144000" cy="414337"/>
          </a:xfrm>
          <a:prstGeom prst="rect">
            <a:avLst/>
          </a:prstGeom>
          <a:gradFill flip="none" rotWithShape="1">
            <a:gsLst>
              <a:gs pos="85000">
                <a:schemeClr val="tx2">
                  <a:lumMod val="75000"/>
                </a:schemeClr>
              </a:gs>
              <a:gs pos="100000">
                <a:srgbClr val="FFFFFF"/>
              </a:gs>
            </a:gsLst>
            <a:lin ang="108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274" tIns="32637" rIns="65274" bIns="32637" anchor="ctr"/>
          <a:lstStyle/>
          <a:p>
            <a:pPr algn="r" defTabSz="456925" fontAlgn="auto">
              <a:spcBef>
                <a:spcPts val="0"/>
              </a:spcBef>
              <a:spcAft>
                <a:spcPts val="0"/>
              </a:spcAft>
              <a:defRPr/>
            </a:pPr>
            <a:r>
              <a:rPr lang="en-US" altLang="ja-JP" sz="1700" dirty="0" smtClean="0">
                <a:solidFill>
                  <a:prstClr val="white"/>
                </a:solidFill>
                <a:latin typeface="Calibri"/>
                <a:ea typeface="ＭＳ Ｐゴシック"/>
              </a:rPr>
              <a:t>Accelerator Test Facility, KEK </a:t>
            </a:r>
            <a:endParaRPr lang="ja-JP" altLang="en-US" sz="1700" dirty="0">
              <a:solidFill>
                <a:prstClr val="white"/>
              </a:solidFill>
              <a:latin typeface="Calibri"/>
              <a:ea typeface="ＭＳ Ｐゴシック"/>
            </a:endParaRPr>
          </a:p>
        </p:txBody>
      </p:sp>
      <p:sp>
        <p:nvSpPr>
          <p:cNvPr id="16" name="テキスト ボックス 15"/>
          <p:cNvSpPr txBox="1"/>
          <p:nvPr/>
        </p:nvSpPr>
        <p:spPr>
          <a:xfrm>
            <a:off x="1131729" y="994617"/>
            <a:ext cx="7412560" cy="866155"/>
          </a:xfrm>
          <a:prstGeom prst="rect">
            <a:avLst/>
          </a:prstGeom>
          <a:solidFill>
            <a:schemeClr val="accent2">
              <a:lumMod val="20000"/>
              <a:lumOff val="80000"/>
            </a:schemeClr>
          </a:solidFill>
        </p:spPr>
        <p:txBody>
          <a:bodyPr wrap="none" lIns="65298" tIns="32649" rIns="65298" bIns="32649">
            <a:spAutoFit/>
          </a:bodyPr>
          <a:lstStyle/>
          <a:p>
            <a:pPr defTabSz="456925" fontAlgn="auto">
              <a:spcBef>
                <a:spcPts val="0"/>
              </a:spcBef>
              <a:spcAft>
                <a:spcPts val="0"/>
              </a:spcAft>
              <a:defRPr/>
            </a:pPr>
            <a:r>
              <a:rPr lang="ja-JP" altLang="en-US" sz="2800" b="1" dirty="0" smtClean="0">
                <a:solidFill>
                  <a:srgbClr val="800000"/>
                </a:solidFill>
                <a:latin typeface="Calibri"/>
                <a:ea typeface="ＭＳ Ｐゴシック"/>
                <a:cs typeface="+mn-cs"/>
              </a:rPr>
              <a:t>極小ビーム開発</a:t>
            </a:r>
            <a:r>
              <a:rPr lang="en-US" altLang="ja-JP" sz="2800" b="1" dirty="0" smtClean="0">
                <a:solidFill>
                  <a:srgbClr val="800000"/>
                </a:solidFill>
                <a:latin typeface="Calibri"/>
                <a:ea typeface="ＭＳ Ｐゴシック"/>
              </a:rPr>
              <a:t>(</a:t>
            </a:r>
            <a:r>
              <a:rPr lang="ja-JP" altLang="en-US" sz="2800" b="1" dirty="0" smtClean="0">
                <a:solidFill>
                  <a:srgbClr val="800000"/>
                </a:solidFill>
                <a:latin typeface="Calibri"/>
                <a:ea typeface="ＭＳ Ｐゴシック"/>
              </a:rPr>
              <a:t>最終収束システムの技術検証）</a:t>
            </a:r>
            <a:endParaRPr lang="en-US" altLang="ja-JP" sz="2800" b="1" dirty="0" smtClean="0">
              <a:solidFill>
                <a:srgbClr val="800000"/>
              </a:solidFill>
              <a:latin typeface="Calibri"/>
              <a:ea typeface="ＭＳ Ｐゴシック"/>
              <a:cs typeface="+mn-cs"/>
            </a:endParaRPr>
          </a:p>
          <a:p>
            <a:pPr defTabSz="456925" fontAlgn="auto">
              <a:spcBef>
                <a:spcPts val="0"/>
              </a:spcBef>
              <a:spcAft>
                <a:spcPts val="0"/>
              </a:spcAft>
              <a:defRPr/>
            </a:pPr>
            <a:r>
              <a:rPr lang="en-US" altLang="ja-JP" sz="2400" b="1" dirty="0" smtClean="0">
                <a:solidFill>
                  <a:srgbClr val="800000"/>
                </a:solidFill>
                <a:latin typeface="Calibri"/>
                <a:ea typeface="ＭＳ Ｐゴシック"/>
              </a:rPr>
              <a:t>	</a:t>
            </a:r>
            <a:r>
              <a:rPr lang="ja-JP" altLang="en-US" sz="2400" b="1" dirty="0" smtClean="0">
                <a:solidFill>
                  <a:srgbClr val="800000"/>
                </a:solidFill>
                <a:latin typeface="Calibri"/>
                <a:ea typeface="ＭＳ Ｐゴシック"/>
              </a:rPr>
              <a:t>目標：</a:t>
            </a:r>
            <a:r>
              <a:rPr lang="en-US" altLang="ja-JP" sz="2400" b="1" dirty="0" smtClean="0">
                <a:solidFill>
                  <a:srgbClr val="800000"/>
                </a:solidFill>
                <a:latin typeface="Calibri"/>
                <a:ea typeface="ＭＳ Ｐゴシック"/>
              </a:rPr>
              <a:t> </a:t>
            </a:r>
            <a:r>
              <a:rPr lang="ja-JP" altLang="en-US" sz="2400" b="1" dirty="0" smtClean="0">
                <a:solidFill>
                  <a:srgbClr val="800000"/>
                </a:solidFill>
                <a:latin typeface="Calibri"/>
                <a:ea typeface="ＭＳ Ｐゴシック"/>
              </a:rPr>
              <a:t>垂直方向</a:t>
            </a:r>
            <a:r>
              <a:rPr lang="en-US" altLang="ja-JP" sz="2400" b="1" dirty="0" smtClean="0">
                <a:solidFill>
                  <a:srgbClr val="800000"/>
                </a:solidFill>
                <a:latin typeface="Calibri"/>
                <a:ea typeface="ＭＳ Ｐゴシック"/>
              </a:rPr>
              <a:t>37 nm</a:t>
            </a:r>
            <a:r>
              <a:rPr lang="ja-JP" altLang="en-US" sz="2400" b="1" dirty="0" smtClean="0">
                <a:solidFill>
                  <a:srgbClr val="800000"/>
                </a:solidFill>
                <a:latin typeface="Calibri"/>
                <a:ea typeface="ＭＳ Ｐゴシック"/>
              </a:rPr>
              <a:t>　（</a:t>
            </a:r>
            <a:r>
              <a:rPr lang="en-US" altLang="ja-JP" sz="2400" b="1" dirty="0" smtClean="0">
                <a:solidFill>
                  <a:srgbClr val="800000"/>
                </a:solidFill>
                <a:latin typeface="Calibri"/>
                <a:ea typeface="ＭＳ Ｐゴシック"/>
              </a:rPr>
              <a:t>ILC</a:t>
            </a:r>
            <a:r>
              <a:rPr lang="ja-JP" altLang="en-US" sz="2400" b="1" dirty="0" smtClean="0">
                <a:solidFill>
                  <a:srgbClr val="800000"/>
                </a:solidFill>
                <a:latin typeface="Calibri"/>
                <a:ea typeface="ＭＳ Ｐゴシック"/>
              </a:rPr>
              <a:t>での</a:t>
            </a:r>
            <a:r>
              <a:rPr lang="en-US" altLang="ja-JP" sz="2400" b="1" dirty="0" smtClean="0">
                <a:solidFill>
                  <a:srgbClr val="800000"/>
                </a:solidFill>
                <a:latin typeface="Calibri"/>
                <a:ea typeface="ＭＳ Ｐゴシック"/>
              </a:rPr>
              <a:t>6nm</a:t>
            </a:r>
            <a:r>
              <a:rPr lang="ja-JP" altLang="en-US" sz="2400" b="1" dirty="0" smtClean="0">
                <a:solidFill>
                  <a:srgbClr val="800000"/>
                </a:solidFill>
                <a:latin typeface="Calibri"/>
                <a:ea typeface="ＭＳ Ｐゴシック"/>
              </a:rPr>
              <a:t>に相当）</a:t>
            </a:r>
            <a:endParaRPr lang="en-US" altLang="ja-JP" sz="2400" b="1" dirty="0" smtClean="0">
              <a:solidFill>
                <a:srgbClr val="800000"/>
              </a:solidFill>
              <a:latin typeface="Calibri"/>
              <a:ea typeface="ＭＳ Ｐゴシック"/>
            </a:endParaRPr>
          </a:p>
        </p:txBody>
      </p:sp>
      <p:sp>
        <p:nvSpPr>
          <p:cNvPr id="2" name="正方形/長方形 1"/>
          <p:cNvSpPr/>
          <p:nvPr/>
        </p:nvSpPr>
        <p:spPr>
          <a:xfrm>
            <a:off x="5906755" y="3579054"/>
            <a:ext cx="2375595" cy="954107"/>
          </a:xfrm>
          <a:prstGeom prst="rect">
            <a:avLst/>
          </a:prstGeom>
          <a:solidFill>
            <a:schemeClr val="accent2">
              <a:lumMod val="20000"/>
              <a:lumOff val="80000"/>
            </a:schemeClr>
          </a:solidFill>
        </p:spPr>
        <p:txBody>
          <a:bodyPr wrap="none">
            <a:spAutoFit/>
          </a:bodyPr>
          <a:lstStyle/>
          <a:p>
            <a:pPr defTabSz="456925" fontAlgn="auto">
              <a:spcBef>
                <a:spcPts val="0"/>
              </a:spcBef>
              <a:spcAft>
                <a:spcPts val="0"/>
              </a:spcAft>
              <a:defRPr/>
            </a:pPr>
            <a:r>
              <a:rPr lang="en-US" altLang="ja-JP" sz="2800" b="1" dirty="0" smtClean="0">
                <a:solidFill>
                  <a:srgbClr val="800000"/>
                </a:solidFill>
              </a:rPr>
              <a:t>2014</a:t>
            </a:r>
            <a:r>
              <a:rPr lang="ja-JP" altLang="en-US" sz="2800" b="1" dirty="0">
                <a:solidFill>
                  <a:srgbClr val="800000"/>
                </a:solidFill>
              </a:rPr>
              <a:t>年</a:t>
            </a:r>
            <a:r>
              <a:rPr lang="en-US" altLang="ja-JP" sz="2800" b="1" dirty="0">
                <a:solidFill>
                  <a:srgbClr val="800000"/>
                </a:solidFill>
              </a:rPr>
              <a:t>6</a:t>
            </a:r>
            <a:r>
              <a:rPr lang="ja-JP" altLang="en-US" sz="2800" b="1" dirty="0">
                <a:solidFill>
                  <a:srgbClr val="800000"/>
                </a:solidFill>
              </a:rPr>
              <a:t>月：</a:t>
            </a:r>
            <a:r>
              <a:rPr lang="en-US" altLang="ja-JP" sz="2800" b="1" dirty="0">
                <a:solidFill>
                  <a:srgbClr val="800000"/>
                </a:solidFill>
              </a:rPr>
              <a:t> </a:t>
            </a:r>
            <a:endParaRPr lang="en-US" altLang="ja-JP" sz="2800" b="1" dirty="0" smtClean="0">
              <a:solidFill>
                <a:srgbClr val="800000"/>
              </a:solidFill>
            </a:endParaRPr>
          </a:p>
          <a:p>
            <a:pPr lvl="1" defTabSz="456925">
              <a:defRPr/>
            </a:pPr>
            <a:r>
              <a:rPr lang="en-US" altLang="ja-JP" sz="2800" b="1" dirty="0" smtClean="0">
                <a:solidFill>
                  <a:srgbClr val="800000"/>
                </a:solidFill>
              </a:rPr>
              <a:t>44 </a:t>
            </a:r>
            <a:r>
              <a:rPr lang="en-US" altLang="ja-JP" sz="2800" b="1" dirty="0">
                <a:solidFill>
                  <a:srgbClr val="800000"/>
                </a:solidFill>
              </a:rPr>
              <a:t>nm </a:t>
            </a:r>
            <a:r>
              <a:rPr lang="ja-JP" altLang="en-US" sz="2800" b="1" dirty="0">
                <a:solidFill>
                  <a:srgbClr val="800000"/>
                </a:solidFill>
              </a:rPr>
              <a:t>達成</a:t>
            </a:r>
            <a:endParaRPr lang="en-US" altLang="ja-JP" sz="2800" b="1" dirty="0">
              <a:solidFill>
                <a:srgbClr val="800000"/>
              </a:solidFill>
            </a:endParaRPr>
          </a:p>
        </p:txBody>
      </p:sp>
    </p:spTree>
    <p:extLst>
      <p:ext uri="{BB962C8B-B14F-4D97-AF65-F5344CB8AC3E}">
        <p14:creationId xmlns:p14="http://schemas.microsoft.com/office/powerpoint/2010/main" val="120038668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9"/>
            <a:ext cx="8229600" cy="630516"/>
          </a:xfrm>
        </p:spPr>
        <p:txBody>
          <a:bodyPr>
            <a:normAutofit fontScale="90000"/>
          </a:bodyPr>
          <a:lstStyle/>
          <a:p>
            <a:r>
              <a:rPr kumimoji="1" lang="en-US" altLang="ja-JP" dirty="0" smtClean="0"/>
              <a:t>List of ATF relate PhDs (1) </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2810371574"/>
              </p:ext>
            </p:extLst>
          </p:nvPr>
        </p:nvGraphicFramePr>
        <p:xfrm>
          <a:off x="457200" y="954610"/>
          <a:ext cx="8229600" cy="5483621"/>
        </p:xfrm>
        <a:graphic>
          <a:graphicData uri="http://schemas.openxmlformats.org/drawingml/2006/table">
            <a:tbl>
              <a:tblPr firstRow="1" bandRow="1">
                <a:tableStyleId>{5C22544A-7EE6-4342-B048-85BDC9FD1C3A}</a:tableStyleId>
              </a:tblPr>
              <a:tblGrid>
                <a:gridCol w="1513568"/>
                <a:gridCol w="2601232"/>
                <a:gridCol w="1573877"/>
                <a:gridCol w="2540923"/>
              </a:tblGrid>
              <a:tr h="231086">
                <a:tc>
                  <a:txBody>
                    <a:bodyPr/>
                    <a:lstStyle/>
                    <a:p>
                      <a:pPr algn="l" fontAlgn="ctr"/>
                      <a:r>
                        <a:rPr lang="en-US" sz="1100" b="0" i="0" u="none" strike="noStrike" dirty="0" smtClean="0">
                          <a:effectLst/>
                          <a:latin typeface="ＭＳ Ｐゴシック"/>
                        </a:rPr>
                        <a:t>Institute</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err="1" smtClean="0">
                          <a:effectLst/>
                          <a:latin typeface="ＭＳ Ｐゴシック"/>
                        </a:rPr>
                        <a:t>Counry</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smtClean="0">
                          <a:effectLst/>
                          <a:latin typeface="ＭＳ Ｐゴシック"/>
                        </a:rPr>
                        <a:t>Name </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smtClean="0">
                          <a:effectLst/>
                          <a:latin typeface="ＭＳ Ｐゴシック"/>
                        </a:rPr>
                        <a:t>Institute</a:t>
                      </a:r>
                      <a:endParaRPr lang="en-US" sz="1100" b="0" i="0" u="none" strike="noStrike" dirty="0">
                        <a:effectLst/>
                        <a:latin typeface="ＭＳ Ｐゴシック"/>
                      </a:endParaRPr>
                    </a:p>
                  </a:txBody>
                  <a:tcPr marL="12700" marR="12700" marT="12700" marB="0" anchor="ctr"/>
                </a:tc>
              </a:tr>
              <a:tr h="231086">
                <a:tc>
                  <a:txBody>
                    <a:bodyPr/>
                    <a:lstStyle/>
                    <a:p>
                      <a:pPr algn="ctr" fontAlgn="ctr"/>
                      <a:r>
                        <a:rPr lang="en-US" altLang="ja-JP" sz="1200" b="0" i="0" u="none" strike="noStrike" dirty="0">
                          <a:effectLst/>
                          <a:latin typeface="ＭＳ Ｐゴシック"/>
                        </a:rPr>
                        <a:t>2014</a:t>
                      </a:r>
                    </a:p>
                  </a:txBody>
                  <a:tcPr marL="12700" marR="12700" marT="12700" marB="0" anchor="ctr"/>
                </a:tc>
                <a:tc>
                  <a:txBody>
                    <a:bodyPr/>
                    <a:lstStyle/>
                    <a:p>
                      <a:pPr algn="l" fontAlgn="ctr"/>
                      <a:r>
                        <a:rPr lang="en-US" sz="1200" b="0" i="0" u="none" strike="noStrike" dirty="0" err="1">
                          <a:effectLst/>
                          <a:latin typeface="ＭＳ Ｐゴシック"/>
                        </a:rPr>
                        <a:t>Sokendai</a:t>
                      </a:r>
                      <a:endParaRPr lang="en-US" sz="1200" b="0" i="0" u="none" strike="noStrike" dirty="0">
                        <a:effectLst/>
                        <a:latin typeface="ＭＳ Ｐゴシック"/>
                      </a:endParaRPr>
                    </a:p>
                  </a:txBody>
                  <a:tcPr marL="12700" marR="12700" marT="12700" marB="0" anchor="ctr"/>
                </a:tc>
                <a:tc>
                  <a:txBody>
                    <a:bodyPr/>
                    <a:lstStyle/>
                    <a:p>
                      <a:pPr algn="l" fontAlgn="ctr"/>
                      <a:r>
                        <a:rPr lang="en-US" sz="1200" b="0" i="0" u="none" strike="noStrike" dirty="0">
                          <a:effectLst/>
                          <a:latin typeface="ＭＳ Ｐゴシック"/>
                        </a:rPr>
                        <a:t>Japan</a:t>
                      </a:r>
                    </a:p>
                  </a:txBody>
                  <a:tcPr marL="12700" marR="12700" marT="12700" marB="0" anchor="ctr"/>
                </a:tc>
                <a:tc>
                  <a:txBody>
                    <a:bodyPr/>
                    <a:lstStyle/>
                    <a:p>
                      <a:pPr algn="l" fontAlgn="ctr"/>
                      <a:r>
                        <a:rPr lang="en-US" sz="1200" b="0" i="0" u="none" strike="noStrike" dirty="0" err="1">
                          <a:effectLst/>
                          <a:latin typeface="ＭＳ Ｐゴシック"/>
                        </a:rPr>
                        <a:t>Arpit</a:t>
                      </a:r>
                      <a:r>
                        <a:rPr lang="en-US" sz="1200" b="0" i="0" u="none" strike="noStrike" dirty="0">
                          <a:effectLst/>
                          <a:latin typeface="ＭＳ Ｐゴシック"/>
                        </a:rPr>
                        <a:t> </a:t>
                      </a:r>
                      <a:r>
                        <a:rPr lang="en-US" sz="1200" b="0" i="0" u="none" strike="noStrike" dirty="0" err="1">
                          <a:effectLst/>
                          <a:latin typeface="ＭＳ Ｐゴシック"/>
                        </a:rPr>
                        <a:t>Rawankar</a:t>
                      </a:r>
                      <a:endParaRPr lang="en-US" sz="1200" b="0" i="0" u="none" strike="noStrike" dirty="0">
                        <a:effectLst/>
                        <a:latin typeface="ＭＳ Ｐゴシック"/>
                      </a:endParaRPr>
                    </a:p>
                  </a:txBody>
                  <a:tcPr marL="12700" marR="12700" marT="12700" marB="0" anchor="ctr"/>
                </a:tc>
              </a:tr>
              <a:tr h="231086">
                <a:tc>
                  <a:txBody>
                    <a:bodyPr/>
                    <a:lstStyle/>
                    <a:p>
                      <a:pPr algn="ctr" fontAlgn="ctr"/>
                      <a:r>
                        <a:rPr lang="en-US" altLang="ja-JP" sz="1200" b="0" i="0" u="none" strike="noStrike">
                          <a:effectLst/>
                          <a:latin typeface="ＭＳ Ｐゴシック"/>
                        </a:rPr>
                        <a:t>2014</a:t>
                      </a:r>
                    </a:p>
                  </a:txBody>
                  <a:tcPr marL="12700" marR="12700" marT="12700" marB="0" anchor="ctr"/>
                </a:tc>
                <a:tc>
                  <a:txBody>
                    <a:bodyPr/>
                    <a:lstStyle/>
                    <a:p>
                      <a:pPr algn="l" fontAlgn="ctr"/>
                      <a:r>
                        <a:rPr lang="en-US" sz="1200" b="0" i="0" u="none" strike="noStrike">
                          <a:effectLst/>
                          <a:latin typeface="ＭＳ Ｐゴシック"/>
                        </a:rPr>
                        <a:t>Oxford university</a:t>
                      </a:r>
                    </a:p>
                  </a:txBody>
                  <a:tcPr marL="12700" marR="12700" marT="12700" marB="0" anchor="ctr"/>
                </a:tc>
                <a:tc>
                  <a:txBody>
                    <a:bodyPr/>
                    <a:lstStyle/>
                    <a:p>
                      <a:pPr algn="l" fontAlgn="ctr"/>
                      <a:r>
                        <a:rPr lang="en-US" sz="1200" b="0" i="0" u="none" strike="noStrike">
                          <a:effectLst/>
                          <a:latin typeface="ＭＳ Ｐゴシック"/>
                        </a:rPr>
                        <a:t>UK</a:t>
                      </a:r>
                    </a:p>
                  </a:txBody>
                  <a:tcPr marL="12700" marR="12700" marT="12700" marB="0" anchor="ctr"/>
                </a:tc>
                <a:tc>
                  <a:txBody>
                    <a:bodyPr/>
                    <a:lstStyle/>
                    <a:p>
                      <a:pPr algn="l" fontAlgn="ctr"/>
                      <a:r>
                        <a:rPr lang="en-US" sz="1200" b="0" i="0" u="none" strike="noStrike">
                          <a:effectLst/>
                          <a:latin typeface="ＭＳ Ｐゴシック"/>
                        </a:rPr>
                        <a:t>Michael Davis </a:t>
                      </a:r>
                    </a:p>
                  </a:txBody>
                  <a:tcPr marL="12700" marR="12700" marT="12700" marB="0" anchor="ctr"/>
                </a:tc>
              </a:tr>
              <a:tr h="231086">
                <a:tc>
                  <a:txBody>
                    <a:bodyPr/>
                    <a:lstStyle/>
                    <a:p>
                      <a:pPr algn="ctr" fontAlgn="ctr"/>
                      <a:r>
                        <a:rPr lang="en-US" altLang="ja-JP" sz="1200" b="0" i="0" u="none" strike="noStrike">
                          <a:effectLst/>
                          <a:latin typeface="ＭＳ Ｐゴシック"/>
                        </a:rPr>
                        <a:t>2013</a:t>
                      </a:r>
                    </a:p>
                  </a:txBody>
                  <a:tcPr marL="12700" marR="12700" marT="12700" marB="0" anchor="ctr"/>
                </a:tc>
                <a:tc>
                  <a:txBody>
                    <a:bodyPr/>
                    <a:lstStyle/>
                    <a:p>
                      <a:pPr algn="l" fontAlgn="ctr"/>
                      <a:r>
                        <a:rPr lang="en-US" sz="1200" b="0" i="0" u="none" strike="noStrike">
                          <a:effectLst/>
                          <a:latin typeface="ＭＳ Ｐゴシック"/>
                        </a:rPr>
                        <a:t>University of Tokyo</a:t>
                      </a:r>
                    </a:p>
                  </a:txBody>
                  <a:tcPr marL="12700" marR="12700" marT="12700" marB="0" anchor="ctr"/>
                </a:tc>
                <a:tc>
                  <a:txBody>
                    <a:bodyPr/>
                    <a:lstStyle/>
                    <a:p>
                      <a:pPr algn="l" fontAlgn="ctr"/>
                      <a:r>
                        <a:rPr lang="en-US" sz="1200" b="0" i="0" u="none" strike="noStrike">
                          <a:effectLst/>
                          <a:latin typeface="ＭＳ Ｐゴシック"/>
                        </a:rPr>
                        <a:t>Japan</a:t>
                      </a:r>
                    </a:p>
                  </a:txBody>
                  <a:tcPr marL="12700" marR="12700" marT="12700" marB="0" anchor="ctr"/>
                </a:tc>
                <a:tc>
                  <a:txBody>
                    <a:bodyPr/>
                    <a:lstStyle/>
                    <a:p>
                      <a:pPr algn="l" fontAlgn="ctr"/>
                      <a:r>
                        <a:rPr lang="en-US" sz="1200" b="0" i="0" u="none" strike="noStrike">
                          <a:effectLst/>
                          <a:latin typeface="ＭＳ Ｐゴシック"/>
                        </a:rPr>
                        <a:t>Masahiro Oroku</a:t>
                      </a:r>
                    </a:p>
                  </a:txBody>
                  <a:tcPr marL="12700" marR="12700" marT="12700" marB="0" anchor="ctr"/>
                </a:tc>
              </a:tr>
              <a:tr h="231086">
                <a:tc>
                  <a:txBody>
                    <a:bodyPr/>
                    <a:lstStyle/>
                    <a:p>
                      <a:pPr algn="ctr" fontAlgn="ctr"/>
                      <a:r>
                        <a:rPr lang="en-US" altLang="ja-JP" sz="1200" b="0" i="0" u="none" strike="noStrike">
                          <a:effectLst/>
                          <a:latin typeface="ＭＳ Ｐゴシック"/>
                        </a:rPr>
                        <a:t>2013</a:t>
                      </a:r>
                    </a:p>
                  </a:txBody>
                  <a:tcPr marL="12700" marR="12700" marT="12700" marB="0" anchor="ctr"/>
                </a:tc>
                <a:tc>
                  <a:txBody>
                    <a:bodyPr/>
                    <a:lstStyle/>
                    <a:p>
                      <a:pPr algn="l" fontAlgn="ctr"/>
                      <a:r>
                        <a:rPr lang="en-US" sz="1200" b="0" i="0" u="none" strike="noStrike">
                          <a:effectLst/>
                          <a:latin typeface="ＭＳ Ｐゴシック"/>
                        </a:rPr>
                        <a:t>Hiroshima University</a:t>
                      </a:r>
                    </a:p>
                  </a:txBody>
                  <a:tcPr marL="12700" marR="12700" marT="12700" marB="0" anchor="ctr"/>
                </a:tc>
                <a:tc>
                  <a:txBody>
                    <a:bodyPr/>
                    <a:lstStyle/>
                    <a:p>
                      <a:pPr algn="l" fontAlgn="ctr"/>
                      <a:r>
                        <a:rPr lang="en-US" sz="1200" b="0" i="0" u="none" strike="noStrike">
                          <a:effectLst/>
                          <a:latin typeface="ＭＳ Ｐゴシック"/>
                        </a:rPr>
                        <a:t>Japan</a:t>
                      </a:r>
                    </a:p>
                  </a:txBody>
                  <a:tcPr marL="12700" marR="12700" marT="12700" marB="0" anchor="ctr"/>
                </a:tc>
                <a:tc>
                  <a:txBody>
                    <a:bodyPr/>
                    <a:lstStyle/>
                    <a:p>
                      <a:pPr algn="l" fontAlgn="ctr"/>
                      <a:r>
                        <a:rPr lang="en-US" sz="1200" b="0" i="0" u="none" strike="noStrike">
                          <a:effectLst/>
                          <a:latin typeface="ＭＳ Ｐゴシック"/>
                        </a:rPr>
                        <a:t>Tomoya Akagi</a:t>
                      </a:r>
                    </a:p>
                  </a:txBody>
                  <a:tcPr marL="12700" marR="12700" marT="12700" marB="0" anchor="ctr"/>
                </a:tc>
              </a:tr>
              <a:tr h="231086">
                <a:tc>
                  <a:txBody>
                    <a:bodyPr/>
                    <a:lstStyle/>
                    <a:p>
                      <a:pPr algn="ctr" fontAlgn="ctr"/>
                      <a:r>
                        <a:rPr lang="en-US" altLang="ja-JP" sz="1200" b="0" i="0" u="none" strike="noStrike">
                          <a:effectLst/>
                          <a:latin typeface="ＭＳ Ｐゴシック"/>
                        </a:rPr>
                        <a:t>2013</a:t>
                      </a:r>
                    </a:p>
                  </a:txBody>
                  <a:tcPr marL="12700" marR="12700" marT="12700" marB="0" anchor="ctr"/>
                </a:tc>
                <a:tc>
                  <a:txBody>
                    <a:bodyPr/>
                    <a:lstStyle/>
                    <a:p>
                      <a:pPr algn="l" fontAlgn="ctr"/>
                      <a:r>
                        <a:rPr lang="en-US" sz="1200" b="0" i="0" u="none" strike="noStrike">
                          <a:effectLst/>
                          <a:latin typeface="ＭＳ Ｐゴシック"/>
                        </a:rPr>
                        <a:t>ICIF, Valencia university</a:t>
                      </a:r>
                    </a:p>
                  </a:txBody>
                  <a:tcPr marL="12700" marR="12700" marT="12700" marB="0" anchor="ctr"/>
                </a:tc>
                <a:tc>
                  <a:txBody>
                    <a:bodyPr/>
                    <a:lstStyle/>
                    <a:p>
                      <a:pPr algn="l" fontAlgn="ctr"/>
                      <a:r>
                        <a:rPr lang="en-US" sz="1200" b="0" i="0" u="none" strike="noStrike">
                          <a:effectLst/>
                          <a:latin typeface="ＭＳ Ｐゴシック"/>
                        </a:rPr>
                        <a:t>Spain</a:t>
                      </a:r>
                    </a:p>
                  </a:txBody>
                  <a:tcPr marL="12700" marR="12700" marT="12700" marB="0" anchor="ctr"/>
                </a:tc>
                <a:tc>
                  <a:txBody>
                    <a:bodyPr/>
                    <a:lstStyle/>
                    <a:p>
                      <a:pPr algn="l" fontAlgn="ctr"/>
                      <a:r>
                        <a:rPr lang="de-DE" sz="1200" b="0" i="0" u="none" strike="noStrike">
                          <a:effectLst/>
                          <a:latin typeface="ＭＳ Ｐゴシック"/>
                        </a:rPr>
                        <a:t>Javier Alabau-Gonzalvo</a:t>
                      </a:r>
                    </a:p>
                  </a:txBody>
                  <a:tcPr marL="12700" marR="12700" marT="12700" marB="0" anchor="ctr"/>
                </a:tc>
              </a:tr>
              <a:tr h="328641">
                <a:tc>
                  <a:txBody>
                    <a:bodyPr/>
                    <a:lstStyle/>
                    <a:p>
                      <a:pPr algn="ctr" fontAlgn="ctr"/>
                      <a:r>
                        <a:rPr lang="en-US" altLang="ja-JP" sz="1200" b="0" i="0" u="none" strike="noStrike">
                          <a:effectLst/>
                          <a:latin typeface="ＭＳ Ｐゴシック"/>
                        </a:rPr>
                        <a:t>2013</a:t>
                      </a:r>
                    </a:p>
                  </a:txBody>
                  <a:tcPr marL="12700" marR="12700" marT="12700" marB="0" anchor="ctr"/>
                </a:tc>
                <a:tc>
                  <a:txBody>
                    <a:bodyPr/>
                    <a:lstStyle/>
                    <a:p>
                      <a:pPr algn="l" fontAlgn="ctr"/>
                      <a:r>
                        <a:rPr lang="en-US" sz="1200" b="0" i="0" u="none" strike="noStrike">
                          <a:effectLst/>
                          <a:latin typeface="ＭＳ Ｐゴシック"/>
                        </a:rPr>
                        <a:t>Royal Holloway, University of London</a:t>
                      </a:r>
                    </a:p>
                  </a:txBody>
                  <a:tcPr marL="12700" marR="12700" marT="12700" marB="0" anchor="ctr"/>
                </a:tc>
                <a:tc>
                  <a:txBody>
                    <a:bodyPr/>
                    <a:lstStyle/>
                    <a:p>
                      <a:pPr algn="l" fontAlgn="ctr"/>
                      <a:r>
                        <a:rPr lang="en-US" sz="1200" b="0" i="0" u="none" strike="noStrike">
                          <a:effectLst/>
                          <a:latin typeface="ＭＳ Ｐゴシック"/>
                        </a:rPr>
                        <a:t>UK</a:t>
                      </a:r>
                    </a:p>
                  </a:txBody>
                  <a:tcPr marL="12700" marR="12700" marT="12700" marB="0" anchor="ctr"/>
                </a:tc>
                <a:tc>
                  <a:txBody>
                    <a:bodyPr/>
                    <a:lstStyle/>
                    <a:p>
                      <a:pPr algn="l" fontAlgn="ctr"/>
                      <a:r>
                        <a:rPr lang="en-US" sz="1200" b="0" i="0" u="none" strike="noStrike">
                          <a:effectLst/>
                          <a:latin typeface="ＭＳ Ｐゴシック"/>
                        </a:rPr>
                        <a:t>Nirav Joshi</a:t>
                      </a:r>
                    </a:p>
                  </a:txBody>
                  <a:tcPr marL="12700" marR="12700" marT="12700" marB="0" anchor="ctr"/>
                </a:tc>
              </a:tr>
              <a:tr h="231086">
                <a:tc>
                  <a:txBody>
                    <a:bodyPr/>
                    <a:lstStyle/>
                    <a:p>
                      <a:pPr algn="ctr" fontAlgn="ctr"/>
                      <a:r>
                        <a:rPr lang="en-US" altLang="ja-JP" sz="1200" b="0" i="0" u="none" strike="noStrike">
                          <a:effectLst/>
                          <a:latin typeface="ＭＳ Ｐゴシック"/>
                        </a:rPr>
                        <a:t>2013</a:t>
                      </a:r>
                    </a:p>
                  </a:txBody>
                  <a:tcPr marL="12700" marR="12700" marT="12700" marB="0" anchor="ctr"/>
                </a:tc>
                <a:tc>
                  <a:txBody>
                    <a:bodyPr/>
                    <a:lstStyle/>
                    <a:p>
                      <a:pPr algn="l" fontAlgn="ctr"/>
                      <a:r>
                        <a:rPr lang="en-US" sz="1200" b="0" i="0" u="none" strike="noStrike">
                          <a:effectLst/>
                          <a:latin typeface="ＭＳ Ｐゴシック"/>
                        </a:rPr>
                        <a:t>Oxford university</a:t>
                      </a:r>
                    </a:p>
                  </a:txBody>
                  <a:tcPr marL="12700" marR="12700" marT="12700" marB="0" anchor="ctr"/>
                </a:tc>
                <a:tc>
                  <a:txBody>
                    <a:bodyPr/>
                    <a:lstStyle/>
                    <a:p>
                      <a:pPr algn="l" fontAlgn="ctr"/>
                      <a:r>
                        <a:rPr lang="en-US" sz="1200" b="0" i="0" u="none" strike="noStrike">
                          <a:effectLst/>
                          <a:latin typeface="ＭＳ Ｐゴシック"/>
                        </a:rPr>
                        <a:t>UK</a:t>
                      </a:r>
                    </a:p>
                  </a:txBody>
                  <a:tcPr marL="12700" marR="12700" marT="12700" marB="0" anchor="ctr"/>
                </a:tc>
                <a:tc>
                  <a:txBody>
                    <a:bodyPr/>
                    <a:lstStyle/>
                    <a:p>
                      <a:pPr algn="l" fontAlgn="ctr"/>
                      <a:r>
                        <a:rPr lang="en-US" sz="1200" b="0" i="0" u="none" strike="noStrike">
                          <a:effectLst/>
                          <a:latin typeface="ＭＳ Ｐゴシック"/>
                        </a:rPr>
                        <a:t>Douglas Bett</a:t>
                      </a:r>
                    </a:p>
                  </a:txBody>
                  <a:tcPr marL="12700" marR="12700" marT="12700" marB="0" anchor="ctr"/>
                </a:tc>
              </a:tr>
              <a:tr h="231086">
                <a:tc>
                  <a:txBody>
                    <a:bodyPr/>
                    <a:lstStyle/>
                    <a:p>
                      <a:pPr algn="ctr" fontAlgn="ctr"/>
                      <a:r>
                        <a:rPr lang="en-US" altLang="ja-JP" sz="1200" b="0" i="0" u="none" strike="noStrike">
                          <a:effectLst/>
                          <a:latin typeface="ＭＳ Ｐゴシック"/>
                        </a:rPr>
                        <a:t>2012</a:t>
                      </a:r>
                    </a:p>
                  </a:txBody>
                  <a:tcPr marL="12700" marR="12700" marT="12700" marB="0" anchor="ctr"/>
                </a:tc>
                <a:tc>
                  <a:txBody>
                    <a:bodyPr/>
                    <a:lstStyle/>
                    <a:p>
                      <a:pPr algn="l" fontAlgn="ctr"/>
                      <a:r>
                        <a:rPr lang="en-US" sz="1200" b="0" i="0" u="none" strike="noStrike">
                          <a:effectLst/>
                          <a:latin typeface="ＭＳ Ｐゴシック"/>
                        </a:rPr>
                        <a:t>LAL</a:t>
                      </a:r>
                    </a:p>
                  </a:txBody>
                  <a:tcPr marL="12700" marR="12700" marT="12700" marB="0" anchor="ctr"/>
                </a:tc>
                <a:tc>
                  <a:txBody>
                    <a:bodyPr/>
                    <a:lstStyle/>
                    <a:p>
                      <a:pPr algn="l" fontAlgn="ctr"/>
                      <a:r>
                        <a:rPr lang="en-US" sz="1200" b="0" i="0" u="none" strike="noStrike">
                          <a:effectLst/>
                          <a:latin typeface="ＭＳ Ｐゴシック"/>
                        </a:rPr>
                        <a:t>France</a:t>
                      </a:r>
                    </a:p>
                  </a:txBody>
                  <a:tcPr marL="12700" marR="12700" marT="12700" marB="0" anchor="ctr"/>
                </a:tc>
                <a:tc>
                  <a:txBody>
                    <a:bodyPr/>
                    <a:lstStyle/>
                    <a:p>
                      <a:pPr algn="l" fontAlgn="ctr"/>
                      <a:r>
                        <a:rPr lang="en-US" sz="1200" b="0" i="0" u="none" strike="noStrike">
                          <a:effectLst/>
                          <a:latin typeface="ＭＳ Ｐゴシック"/>
                        </a:rPr>
                        <a:t>Francoisn Labaye</a:t>
                      </a:r>
                    </a:p>
                  </a:txBody>
                  <a:tcPr marL="12700" marR="12700" marT="12700" marB="0" anchor="ctr"/>
                </a:tc>
              </a:tr>
              <a:tr h="231086">
                <a:tc>
                  <a:txBody>
                    <a:bodyPr/>
                    <a:lstStyle/>
                    <a:p>
                      <a:pPr algn="ctr" fontAlgn="ctr"/>
                      <a:r>
                        <a:rPr lang="en-US" altLang="ja-JP" sz="1200" b="0" i="0" u="none" strike="noStrike">
                          <a:effectLst/>
                          <a:latin typeface="ＭＳ Ｐゴシック"/>
                        </a:rPr>
                        <a:t>2012</a:t>
                      </a:r>
                    </a:p>
                  </a:txBody>
                  <a:tcPr marL="12700" marR="12700" marT="12700" marB="0" anchor="ctr"/>
                </a:tc>
                <a:tc>
                  <a:txBody>
                    <a:bodyPr/>
                    <a:lstStyle/>
                    <a:p>
                      <a:pPr algn="l" fontAlgn="ctr"/>
                      <a:r>
                        <a:rPr lang="en-US" sz="1200" b="0" i="0" u="none" strike="noStrike">
                          <a:effectLst/>
                          <a:latin typeface="ＭＳ Ｐゴシック"/>
                        </a:rPr>
                        <a:t>CERN</a:t>
                      </a:r>
                    </a:p>
                  </a:txBody>
                  <a:tcPr marL="12700" marR="12700" marT="12700" marB="0" anchor="ctr"/>
                </a:tc>
                <a:tc>
                  <a:txBody>
                    <a:bodyPr/>
                    <a:lstStyle/>
                    <a:p>
                      <a:pPr algn="l" fontAlgn="ctr"/>
                      <a:r>
                        <a:rPr lang="en-US" sz="1200" b="0" i="0" u="none" strike="noStrike">
                          <a:effectLst/>
                          <a:latin typeface="ＭＳ Ｐゴシック"/>
                        </a:rPr>
                        <a:t>Spain</a:t>
                      </a:r>
                    </a:p>
                  </a:txBody>
                  <a:tcPr marL="12700" marR="12700" marT="12700" marB="0" anchor="ctr"/>
                </a:tc>
                <a:tc>
                  <a:txBody>
                    <a:bodyPr/>
                    <a:lstStyle/>
                    <a:p>
                      <a:pPr algn="l" fontAlgn="ctr"/>
                      <a:r>
                        <a:rPr lang="en-US" sz="1200" b="0" i="0" u="none" strike="noStrike">
                          <a:effectLst/>
                          <a:latin typeface="ＭＳ Ｐゴシック"/>
                        </a:rPr>
                        <a:t>Eduardo Marin Lacoma</a:t>
                      </a:r>
                    </a:p>
                  </a:txBody>
                  <a:tcPr marL="12700" marR="12700" marT="12700" marB="0" anchor="ctr"/>
                </a:tc>
              </a:tr>
              <a:tr h="231086">
                <a:tc>
                  <a:txBody>
                    <a:bodyPr/>
                    <a:lstStyle/>
                    <a:p>
                      <a:pPr algn="ctr" fontAlgn="ctr"/>
                      <a:r>
                        <a:rPr lang="en-US" altLang="ja-JP" sz="1200" b="0" i="0" u="none" strike="noStrike">
                          <a:effectLst/>
                          <a:latin typeface="ＭＳ Ｐゴシック"/>
                        </a:rPr>
                        <a:t>2012</a:t>
                      </a:r>
                    </a:p>
                  </a:txBody>
                  <a:tcPr marL="12700" marR="12700" marT="12700" marB="0" anchor="ctr"/>
                </a:tc>
                <a:tc>
                  <a:txBody>
                    <a:bodyPr/>
                    <a:lstStyle/>
                    <a:p>
                      <a:pPr algn="l" fontAlgn="ctr"/>
                      <a:r>
                        <a:rPr lang="en-US" sz="1200" b="0" i="0" u="none" strike="noStrike">
                          <a:effectLst/>
                          <a:latin typeface="ＭＳ Ｐゴシック"/>
                        </a:rPr>
                        <a:t>Kyungpook National University</a:t>
                      </a:r>
                    </a:p>
                  </a:txBody>
                  <a:tcPr marL="12700" marR="12700" marT="12700" marB="0" anchor="ctr"/>
                </a:tc>
                <a:tc>
                  <a:txBody>
                    <a:bodyPr/>
                    <a:lstStyle/>
                    <a:p>
                      <a:pPr algn="l" fontAlgn="ctr"/>
                      <a:r>
                        <a:rPr lang="en-US" sz="1200" b="0" i="0" u="none" strike="noStrike">
                          <a:effectLst/>
                          <a:latin typeface="ＭＳ Ｐゴシック"/>
                        </a:rPr>
                        <a:t>Korea</a:t>
                      </a:r>
                    </a:p>
                  </a:txBody>
                  <a:tcPr marL="12700" marR="12700" marT="12700" marB="0" anchor="ctr"/>
                </a:tc>
                <a:tc>
                  <a:txBody>
                    <a:bodyPr/>
                    <a:lstStyle/>
                    <a:p>
                      <a:pPr algn="l" fontAlgn="ctr"/>
                      <a:r>
                        <a:rPr lang="en-US" sz="1200" b="0" i="0" u="none" strike="noStrike">
                          <a:effectLst/>
                          <a:latin typeface="ＭＳ Ｐゴシック"/>
                        </a:rPr>
                        <a:t>Youngim Kim</a:t>
                      </a:r>
                    </a:p>
                  </a:txBody>
                  <a:tcPr marL="12700" marR="12700" marT="12700" marB="0" anchor="ctr"/>
                </a:tc>
              </a:tr>
              <a:tr h="231086">
                <a:tc>
                  <a:txBody>
                    <a:bodyPr/>
                    <a:lstStyle/>
                    <a:p>
                      <a:pPr algn="ctr" fontAlgn="ctr"/>
                      <a:r>
                        <a:rPr lang="en-US" altLang="ja-JP" sz="1200" b="0" i="0" u="none" strike="noStrike">
                          <a:effectLst/>
                          <a:latin typeface="ＭＳ Ｐゴシック"/>
                        </a:rPr>
                        <a:t>2011</a:t>
                      </a:r>
                    </a:p>
                  </a:txBody>
                  <a:tcPr marL="12700" marR="12700" marT="12700" marB="0" anchor="ctr"/>
                </a:tc>
                <a:tc>
                  <a:txBody>
                    <a:bodyPr/>
                    <a:lstStyle/>
                    <a:p>
                      <a:pPr algn="l" fontAlgn="ctr"/>
                      <a:r>
                        <a:rPr lang="en-US" sz="1200" b="0" i="0" u="none" strike="noStrike">
                          <a:effectLst/>
                          <a:latin typeface="ＭＳ Ｐゴシック"/>
                        </a:rPr>
                        <a:t>The University of Manchester</a:t>
                      </a:r>
                    </a:p>
                  </a:txBody>
                  <a:tcPr marL="12700" marR="12700" marT="12700" marB="0" anchor="ctr"/>
                </a:tc>
                <a:tc>
                  <a:txBody>
                    <a:bodyPr/>
                    <a:lstStyle/>
                    <a:p>
                      <a:pPr algn="l" fontAlgn="ctr"/>
                      <a:r>
                        <a:rPr lang="en-US" sz="1200" b="0" i="0" u="none" strike="noStrike">
                          <a:effectLst/>
                          <a:latin typeface="ＭＳ Ｐゴシック"/>
                        </a:rPr>
                        <a:t>UK</a:t>
                      </a:r>
                    </a:p>
                  </a:txBody>
                  <a:tcPr marL="12700" marR="12700" marT="12700" marB="0" anchor="ctr"/>
                </a:tc>
                <a:tc>
                  <a:txBody>
                    <a:bodyPr/>
                    <a:lstStyle/>
                    <a:p>
                      <a:pPr algn="l" fontAlgn="ctr"/>
                      <a:r>
                        <a:rPr lang="en-US" sz="1200" b="0" i="0" u="none" strike="noStrike">
                          <a:effectLst/>
                          <a:latin typeface="ＭＳ Ｐゴシック"/>
                        </a:rPr>
                        <a:t>Anthony Scarfe</a:t>
                      </a:r>
                    </a:p>
                  </a:txBody>
                  <a:tcPr marL="12700" marR="12700" marT="12700" marB="0" anchor="ctr"/>
                </a:tc>
              </a:tr>
              <a:tr h="231086">
                <a:tc>
                  <a:txBody>
                    <a:bodyPr/>
                    <a:lstStyle/>
                    <a:p>
                      <a:pPr algn="ctr" fontAlgn="ctr"/>
                      <a:r>
                        <a:rPr lang="en-US" altLang="ja-JP" sz="1100" b="0" i="0" u="none" strike="noStrike">
                          <a:effectLst/>
                          <a:latin typeface="ＭＳ Ｐゴシック"/>
                        </a:rPr>
                        <a:t>2011</a:t>
                      </a:r>
                    </a:p>
                  </a:txBody>
                  <a:tcPr marL="12700" marR="12700" marT="12700" marB="0" anchor="ctr"/>
                </a:tc>
                <a:tc>
                  <a:txBody>
                    <a:bodyPr/>
                    <a:lstStyle/>
                    <a:p>
                      <a:pPr algn="l" fontAlgn="ctr"/>
                      <a:r>
                        <a:rPr lang="en-US" sz="1100" b="0" i="0" u="none" strike="noStrike">
                          <a:effectLst/>
                          <a:latin typeface="ＭＳ Ｐゴシック"/>
                        </a:rPr>
                        <a:t>Oxford University</a:t>
                      </a:r>
                    </a:p>
                  </a:txBody>
                  <a:tcPr marL="12700" marR="12700" marT="12700" marB="0" anchor="ctr"/>
                </a:tc>
                <a:tc>
                  <a:txBody>
                    <a:bodyPr/>
                    <a:lstStyle/>
                    <a:p>
                      <a:pPr algn="l" fontAlgn="ctr"/>
                      <a:r>
                        <a:rPr lang="en-US" sz="1100" b="0" i="0" u="none" strike="noStrike">
                          <a:effectLst/>
                          <a:latin typeface="ＭＳ Ｐゴシック"/>
                        </a:rPr>
                        <a:t>UK</a:t>
                      </a:r>
                    </a:p>
                  </a:txBody>
                  <a:tcPr marL="12700" marR="12700" marT="12700" marB="0" anchor="ctr"/>
                </a:tc>
                <a:tc>
                  <a:txBody>
                    <a:bodyPr/>
                    <a:lstStyle/>
                    <a:p>
                      <a:pPr algn="l" fontAlgn="ctr"/>
                      <a:r>
                        <a:rPr lang="en-US" sz="1100" b="0" i="0" u="none" strike="noStrike">
                          <a:effectLst/>
                          <a:latin typeface="ＭＳ Ｐゴシック"/>
                        </a:rPr>
                        <a:t>Laurence Nevay</a:t>
                      </a:r>
                    </a:p>
                  </a:txBody>
                  <a:tcPr marL="12700" marR="12700" marT="12700" marB="0" anchor="ctr"/>
                </a:tc>
              </a:tr>
              <a:tr h="231086">
                <a:tc>
                  <a:txBody>
                    <a:bodyPr/>
                    <a:lstStyle/>
                    <a:p>
                      <a:pPr algn="ctr" fontAlgn="ctr"/>
                      <a:r>
                        <a:rPr lang="en-US" altLang="ja-JP" sz="1100" b="0" i="0" u="none" strike="noStrike">
                          <a:effectLst/>
                          <a:latin typeface="ＭＳ Ｐゴシック"/>
                        </a:rPr>
                        <a:t>2011</a:t>
                      </a:r>
                    </a:p>
                  </a:txBody>
                  <a:tcPr marL="12700" marR="12700" marT="12700" marB="0" anchor="ctr"/>
                </a:tc>
                <a:tc>
                  <a:txBody>
                    <a:bodyPr/>
                    <a:lstStyle/>
                    <a:p>
                      <a:pPr algn="l" fontAlgn="ctr"/>
                      <a:r>
                        <a:rPr lang="en-US" sz="1100" b="0" i="0" u="none" strike="noStrike">
                          <a:effectLst/>
                          <a:latin typeface="ＭＳ Ｐゴシック"/>
                        </a:rPr>
                        <a:t>Hiroshima 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Shuhei Miyoshi</a:t>
                      </a:r>
                    </a:p>
                  </a:txBody>
                  <a:tcPr marL="12700" marR="12700" marT="12700" marB="0" anchor="ctr"/>
                </a:tc>
              </a:tr>
              <a:tr h="231086">
                <a:tc>
                  <a:txBody>
                    <a:bodyPr/>
                    <a:lstStyle/>
                    <a:p>
                      <a:pPr algn="ctr" fontAlgn="ctr"/>
                      <a:r>
                        <a:rPr lang="en-US" altLang="ja-JP" sz="1100" b="0" i="0" u="none" strike="noStrike">
                          <a:effectLst/>
                          <a:latin typeface="ＭＳ Ｐゴシック"/>
                        </a:rPr>
                        <a:t>2011</a:t>
                      </a:r>
                    </a:p>
                  </a:txBody>
                  <a:tcPr marL="12700" marR="12700" marT="12700" marB="0" anchor="ctr"/>
                </a:tc>
                <a:tc>
                  <a:txBody>
                    <a:bodyPr/>
                    <a:lstStyle/>
                    <a:p>
                      <a:pPr algn="l" fontAlgn="ctr"/>
                      <a:r>
                        <a:rPr lang="en-US" sz="1100" b="0" i="0" u="none" strike="noStrike">
                          <a:effectLst/>
                          <a:latin typeface="ＭＳ Ｐゴシック"/>
                        </a:rPr>
                        <a:t>IHEP</a:t>
                      </a:r>
                    </a:p>
                  </a:txBody>
                  <a:tcPr marL="12700" marR="12700" marT="12700" marB="0" anchor="ctr"/>
                </a:tc>
                <a:tc>
                  <a:txBody>
                    <a:bodyPr/>
                    <a:lstStyle/>
                    <a:p>
                      <a:pPr algn="l" fontAlgn="ctr"/>
                      <a:r>
                        <a:rPr lang="en-US" sz="1100" b="0" i="0" u="none" strike="noStrike">
                          <a:effectLst/>
                          <a:latin typeface="ＭＳ Ｐゴシック"/>
                        </a:rPr>
                        <a:t>China</a:t>
                      </a:r>
                    </a:p>
                  </a:txBody>
                  <a:tcPr marL="12700" marR="12700" marT="12700" marB="0" anchor="ctr"/>
                </a:tc>
                <a:tc>
                  <a:txBody>
                    <a:bodyPr/>
                    <a:lstStyle/>
                    <a:p>
                      <a:pPr algn="l" fontAlgn="ctr"/>
                      <a:r>
                        <a:rPr lang="en-US" sz="1100" b="0" i="0" u="none" strike="noStrike">
                          <a:effectLst/>
                          <a:latin typeface="ＭＳ Ｐゴシック"/>
                        </a:rPr>
                        <a:t>Dou Wang</a:t>
                      </a:r>
                    </a:p>
                  </a:txBody>
                  <a:tcPr marL="12700" marR="12700" marT="12700" marB="0" anchor="ctr"/>
                </a:tc>
              </a:tr>
              <a:tr h="231086">
                <a:tc>
                  <a:txBody>
                    <a:bodyPr/>
                    <a:lstStyle/>
                    <a:p>
                      <a:pPr algn="ctr" fontAlgn="ctr"/>
                      <a:r>
                        <a:rPr lang="en-US" altLang="ja-JP" sz="1100" b="0" i="0" u="none" strike="noStrike">
                          <a:effectLst/>
                          <a:latin typeface="ＭＳ Ｐゴシック"/>
                        </a:rPr>
                        <a:t>2011</a:t>
                      </a:r>
                    </a:p>
                  </a:txBody>
                  <a:tcPr marL="12700" marR="12700" marT="12700" marB="0" anchor="ctr"/>
                </a:tc>
                <a:tc>
                  <a:txBody>
                    <a:bodyPr/>
                    <a:lstStyle/>
                    <a:p>
                      <a:pPr algn="l" fontAlgn="ctr"/>
                      <a:r>
                        <a:rPr lang="en-US" sz="1100" b="0" i="0" u="none" strike="noStrike">
                          <a:effectLst/>
                          <a:latin typeface="ＭＳ Ｐゴシック"/>
                        </a:rPr>
                        <a:t>Oxford university</a:t>
                      </a:r>
                    </a:p>
                  </a:txBody>
                  <a:tcPr marL="12700" marR="12700" marT="12700" marB="0" anchor="ctr"/>
                </a:tc>
                <a:tc>
                  <a:txBody>
                    <a:bodyPr/>
                    <a:lstStyle/>
                    <a:p>
                      <a:pPr algn="l" fontAlgn="ctr"/>
                      <a:r>
                        <a:rPr lang="en-US" sz="1100" b="0" i="0" u="none" strike="noStrike">
                          <a:effectLst/>
                          <a:latin typeface="ＭＳ Ｐゴシック"/>
                        </a:rPr>
                        <a:t>UK</a:t>
                      </a:r>
                    </a:p>
                  </a:txBody>
                  <a:tcPr marL="12700" marR="12700" marT="12700" marB="0" anchor="ctr"/>
                </a:tc>
                <a:tc>
                  <a:txBody>
                    <a:bodyPr/>
                    <a:lstStyle/>
                    <a:p>
                      <a:pPr algn="l" fontAlgn="ctr"/>
                      <a:r>
                        <a:rPr lang="en-US" sz="1100" b="0" i="0" u="none" strike="noStrike">
                          <a:effectLst/>
                          <a:latin typeface="ＭＳ Ｐゴシック"/>
                        </a:rPr>
                        <a:t>Ben Constance</a:t>
                      </a:r>
                    </a:p>
                  </a:txBody>
                  <a:tcPr marL="12700" marR="12700" marT="12700" marB="0" anchor="ctr"/>
                </a:tc>
              </a:tr>
              <a:tr h="231086">
                <a:tc>
                  <a:txBody>
                    <a:bodyPr/>
                    <a:lstStyle/>
                    <a:p>
                      <a:pPr algn="ctr" fontAlgn="ctr"/>
                      <a:r>
                        <a:rPr lang="en-US" altLang="ja-JP" sz="1100" b="0" i="0" u="none" strike="noStrike">
                          <a:effectLst/>
                          <a:latin typeface="ＭＳ Ｐゴシック"/>
                        </a:rPr>
                        <a:t>2011</a:t>
                      </a:r>
                    </a:p>
                  </a:txBody>
                  <a:tcPr marL="12700" marR="12700" marT="12700" marB="0" anchor="ctr"/>
                </a:tc>
                <a:tc>
                  <a:txBody>
                    <a:bodyPr/>
                    <a:lstStyle/>
                    <a:p>
                      <a:pPr algn="l" fontAlgn="ctr"/>
                      <a:r>
                        <a:rPr lang="en-US" sz="1100" b="0" i="0" u="none" strike="noStrike">
                          <a:effectLst/>
                          <a:latin typeface="ＭＳ Ｐゴシック"/>
                        </a:rPr>
                        <a:t>Oxford university</a:t>
                      </a:r>
                    </a:p>
                  </a:txBody>
                  <a:tcPr marL="12700" marR="12700" marT="12700" marB="0" anchor="ctr"/>
                </a:tc>
                <a:tc>
                  <a:txBody>
                    <a:bodyPr/>
                    <a:lstStyle/>
                    <a:p>
                      <a:pPr algn="l" fontAlgn="ctr"/>
                      <a:r>
                        <a:rPr lang="en-US" sz="1100" b="0" i="0" u="none" strike="noStrike">
                          <a:effectLst/>
                          <a:latin typeface="ＭＳ Ｐゴシック"/>
                        </a:rPr>
                        <a:t>UK</a:t>
                      </a:r>
                    </a:p>
                  </a:txBody>
                  <a:tcPr marL="12700" marR="12700" marT="12700" marB="0" anchor="ctr"/>
                </a:tc>
                <a:tc>
                  <a:txBody>
                    <a:bodyPr/>
                    <a:lstStyle/>
                    <a:p>
                      <a:pPr algn="l" fontAlgn="ctr"/>
                      <a:r>
                        <a:rPr lang="en-US" sz="1100" b="0" i="0" u="none" strike="noStrike">
                          <a:effectLst/>
                          <a:latin typeface="ＭＳ Ｐゴシック"/>
                        </a:rPr>
                        <a:t>Robert Apsimon</a:t>
                      </a:r>
                    </a:p>
                  </a:txBody>
                  <a:tcPr marL="12700" marR="12700" marT="12700" marB="0" anchor="ctr"/>
                </a:tc>
              </a:tr>
              <a:tr h="231086">
                <a:tc>
                  <a:txBody>
                    <a:bodyPr/>
                    <a:lstStyle/>
                    <a:p>
                      <a:pPr algn="ctr" fontAlgn="ctr"/>
                      <a:r>
                        <a:rPr lang="en-US" altLang="ja-JP" sz="1100" b="0" i="0" u="none" strike="noStrike">
                          <a:effectLst/>
                          <a:latin typeface="ＭＳ Ｐゴシック"/>
                        </a:rPr>
                        <a:t>2010</a:t>
                      </a:r>
                    </a:p>
                  </a:txBody>
                  <a:tcPr marL="12700" marR="12700" marT="12700" marB="0" anchor="ctr"/>
                </a:tc>
                <a:tc>
                  <a:txBody>
                    <a:bodyPr/>
                    <a:lstStyle/>
                    <a:p>
                      <a:pPr algn="l" fontAlgn="ctr"/>
                      <a:r>
                        <a:rPr lang="en-US" sz="1100" b="0" i="0" u="none" strike="noStrike">
                          <a:effectLst/>
                          <a:latin typeface="ＭＳ Ｐゴシック"/>
                        </a:rPr>
                        <a:t>IHEP</a:t>
                      </a:r>
                    </a:p>
                  </a:txBody>
                  <a:tcPr marL="12700" marR="12700" marT="12700" marB="0" anchor="ctr"/>
                </a:tc>
                <a:tc>
                  <a:txBody>
                    <a:bodyPr/>
                    <a:lstStyle/>
                    <a:p>
                      <a:pPr algn="l" fontAlgn="ctr"/>
                      <a:r>
                        <a:rPr lang="en-US" sz="1100" b="0" i="0" u="none" strike="noStrike">
                          <a:effectLst/>
                          <a:latin typeface="ＭＳ Ｐゴシック"/>
                        </a:rPr>
                        <a:t>China</a:t>
                      </a:r>
                    </a:p>
                  </a:txBody>
                  <a:tcPr marL="12700" marR="12700" marT="12700" marB="0" anchor="ctr"/>
                </a:tc>
                <a:tc>
                  <a:txBody>
                    <a:bodyPr/>
                    <a:lstStyle/>
                    <a:p>
                      <a:pPr algn="l" fontAlgn="ctr"/>
                      <a:r>
                        <a:rPr lang="en-US" sz="1100" b="0" i="0" u="none" strike="noStrike">
                          <a:effectLst/>
                          <a:latin typeface="ＭＳ Ｐゴシック"/>
                        </a:rPr>
                        <a:t>Sha Bai</a:t>
                      </a:r>
                    </a:p>
                  </a:txBody>
                  <a:tcPr marL="12700" marR="12700" marT="12700" marB="0" anchor="ctr"/>
                </a:tc>
              </a:tr>
              <a:tr h="231086">
                <a:tc>
                  <a:txBody>
                    <a:bodyPr/>
                    <a:lstStyle/>
                    <a:p>
                      <a:pPr algn="ctr" fontAlgn="ctr"/>
                      <a:r>
                        <a:rPr lang="en-US" altLang="ja-JP" sz="1100" b="0" i="0" u="none" strike="noStrike">
                          <a:effectLst/>
                          <a:latin typeface="ＭＳ Ｐゴシック"/>
                        </a:rPr>
                        <a:t>2010</a:t>
                      </a:r>
                    </a:p>
                  </a:txBody>
                  <a:tcPr marL="12700" marR="12700" marT="12700" marB="0" anchor="ctr"/>
                </a:tc>
                <a:tc>
                  <a:txBody>
                    <a:bodyPr/>
                    <a:lstStyle/>
                    <a:p>
                      <a:pPr algn="l" fontAlgn="ctr"/>
                      <a:r>
                        <a:rPr lang="en-US" sz="1100" b="0" i="0" u="none" strike="noStrike">
                          <a:effectLst/>
                          <a:latin typeface="ＭＳ Ｐゴシック"/>
                        </a:rPr>
                        <a:t>Oxford university</a:t>
                      </a:r>
                    </a:p>
                  </a:txBody>
                  <a:tcPr marL="12700" marR="12700" marT="12700" marB="0" anchor="ctr"/>
                </a:tc>
                <a:tc>
                  <a:txBody>
                    <a:bodyPr/>
                    <a:lstStyle/>
                    <a:p>
                      <a:pPr algn="l" fontAlgn="ctr"/>
                      <a:r>
                        <a:rPr lang="en-US" sz="1100" b="0" i="0" u="none" strike="noStrike">
                          <a:effectLst/>
                          <a:latin typeface="ＭＳ Ｐゴシック"/>
                        </a:rPr>
                        <a:t>UK</a:t>
                      </a:r>
                    </a:p>
                  </a:txBody>
                  <a:tcPr marL="12700" marR="12700" marT="12700" marB="0" anchor="ctr"/>
                </a:tc>
                <a:tc>
                  <a:txBody>
                    <a:bodyPr/>
                    <a:lstStyle/>
                    <a:p>
                      <a:pPr algn="l" fontAlgn="ctr"/>
                      <a:r>
                        <a:rPr lang="en-US" sz="1100" b="0" i="0" u="none" strike="noStrike">
                          <a:effectLst/>
                          <a:latin typeface="ＭＳ Ｐゴシック"/>
                        </a:rPr>
                        <a:t>Christina Swinson</a:t>
                      </a:r>
                    </a:p>
                  </a:txBody>
                  <a:tcPr marL="12700" marR="12700" marT="12700" marB="0" anchor="ctr"/>
                </a:tc>
              </a:tr>
              <a:tr h="231086">
                <a:tc>
                  <a:txBody>
                    <a:bodyPr/>
                    <a:lstStyle/>
                    <a:p>
                      <a:pPr algn="ctr" fontAlgn="ctr"/>
                      <a:r>
                        <a:rPr lang="en-US" altLang="ja-JP" sz="1100" b="0" i="0" u="none" strike="noStrike">
                          <a:effectLst/>
                          <a:latin typeface="ＭＳ Ｐゴシック"/>
                        </a:rPr>
                        <a:t>2010</a:t>
                      </a:r>
                    </a:p>
                  </a:txBody>
                  <a:tcPr marL="12700" marR="12700" marT="12700" marB="0" anchor="ctr"/>
                </a:tc>
                <a:tc>
                  <a:txBody>
                    <a:bodyPr/>
                    <a:lstStyle/>
                    <a:p>
                      <a:pPr algn="l" fontAlgn="ctr"/>
                      <a:r>
                        <a:rPr lang="en-US" sz="1100" b="0" i="0" u="none" strike="noStrike">
                          <a:effectLst/>
                          <a:latin typeface="ＭＳ Ｐゴシック"/>
                        </a:rPr>
                        <a:t>Soken-dai</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Abhay Deshpande</a:t>
                      </a:r>
                    </a:p>
                  </a:txBody>
                  <a:tcPr marL="12700" marR="12700" marT="12700" marB="0" anchor="ctr"/>
                </a:tc>
              </a:tr>
              <a:tr h="231086">
                <a:tc>
                  <a:txBody>
                    <a:bodyPr/>
                    <a:lstStyle/>
                    <a:p>
                      <a:pPr algn="ctr" fontAlgn="ctr"/>
                      <a:r>
                        <a:rPr lang="en-US" altLang="ja-JP" sz="1100" b="0" i="0" u="none" strike="noStrike">
                          <a:effectLst/>
                          <a:latin typeface="ＭＳ Ｐゴシック"/>
                        </a:rPr>
                        <a:t>2010</a:t>
                      </a:r>
                    </a:p>
                  </a:txBody>
                  <a:tcPr marL="12700" marR="12700" marT="12700" marB="0" anchor="ctr"/>
                </a:tc>
                <a:tc>
                  <a:txBody>
                    <a:bodyPr/>
                    <a:lstStyle/>
                    <a:p>
                      <a:pPr algn="l" fontAlgn="ctr"/>
                      <a:r>
                        <a:rPr lang="it-IT" sz="1100" b="0" i="0" u="none" strike="noStrike">
                          <a:effectLst/>
                          <a:latin typeface="ＭＳ Ｐゴシック"/>
                        </a:rPr>
                        <a:t>UNIVERSITAT DE VALÈNCIA</a:t>
                      </a:r>
                    </a:p>
                  </a:txBody>
                  <a:tcPr marL="12700" marR="12700" marT="12700" marB="0" anchor="ctr"/>
                </a:tc>
                <a:tc>
                  <a:txBody>
                    <a:bodyPr/>
                    <a:lstStyle/>
                    <a:p>
                      <a:pPr algn="l" fontAlgn="ctr"/>
                      <a:r>
                        <a:rPr lang="en-US" sz="1100" b="0" i="0" u="none" strike="noStrike">
                          <a:effectLst/>
                          <a:latin typeface="ＭＳ Ｐゴシック"/>
                        </a:rPr>
                        <a:t>Spain</a:t>
                      </a:r>
                    </a:p>
                  </a:txBody>
                  <a:tcPr marL="12700" marR="12700" marT="12700" marB="0" anchor="ctr"/>
                </a:tc>
                <a:tc>
                  <a:txBody>
                    <a:bodyPr/>
                    <a:lstStyle/>
                    <a:p>
                      <a:pPr algn="l" fontAlgn="ctr"/>
                      <a:r>
                        <a:rPr lang="es-ES_tradnl" sz="1100" b="0" i="0" u="none" strike="noStrike">
                          <a:effectLst/>
                          <a:latin typeface="ＭＳ Ｐゴシック"/>
                        </a:rPr>
                        <a:t>María del Carmen Alabau Pons</a:t>
                      </a:r>
                    </a:p>
                  </a:txBody>
                  <a:tcPr marL="12700" marR="12700" marT="12700" marB="0" anchor="ctr"/>
                </a:tc>
              </a:tr>
              <a:tr h="231086">
                <a:tc>
                  <a:txBody>
                    <a:bodyPr/>
                    <a:lstStyle/>
                    <a:p>
                      <a:pPr algn="ctr" fontAlgn="ctr"/>
                      <a:r>
                        <a:rPr lang="en-US" altLang="ja-JP" sz="1100" b="0" i="0" u="none" strike="noStrike">
                          <a:effectLst/>
                          <a:latin typeface="ＭＳ Ｐゴシック"/>
                        </a:rPr>
                        <a:t>2010</a:t>
                      </a:r>
                    </a:p>
                  </a:txBody>
                  <a:tcPr marL="12700" marR="12700" marT="12700" marB="0" anchor="ctr"/>
                </a:tc>
                <a:tc>
                  <a:txBody>
                    <a:bodyPr/>
                    <a:lstStyle/>
                    <a:p>
                      <a:pPr algn="l" fontAlgn="ctr"/>
                      <a:r>
                        <a:rPr lang="fr-FR" sz="1100" b="0" i="0" u="none" strike="noStrike">
                          <a:effectLst/>
                          <a:latin typeface="ＭＳ Ｐゴシック"/>
                        </a:rPr>
                        <a:t>Université Paris-Sud 11</a:t>
                      </a:r>
                    </a:p>
                  </a:txBody>
                  <a:tcPr marL="12700" marR="12700" marT="12700" marB="0" anchor="ctr"/>
                </a:tc>
                <a:tc>
                  <a:txBody>
                    <a:bodyPr/>
                    <a:lstStyle/>
                    <a:p>
                      <a:pPr algn="l" fontAlgn="ctr"/>
                      <a:r>
                        <a:rPr lang="en-US" sz="1100" b="0" i="0" u="none" strike="noStrike">
                          <a:effectLst/>
                          <a:latin typeface="ＭＳ Ｐゴシック"/>
                        </a:rPr>
                        <a:t>France</a:t>
                      </a:r>
                    </a:p>
                  </a:txBody>
                  <a:tcPr marL="12700" marR="12700" marT="12700" marB="0" anchor="ctr"/>
                </a:tc>
                <a:tc>
                  <a:txBody>
                    <a:bodyPr/>
                    <a:lstStyle/>
                    <a:p>
                      <a:pPr algn="l" fontAlgn="ctr"/>
                      <a:r>
                        <a:rPr lang="en-US" sz="1100" b="0" i="0" u="none" strike="noStrike">
                          <a:effectLst/>
                          <a:latin typeface="ＭＳ Ｐゴシック"/>
                        </a:rPr>
                        <a:t>Yves Renier</a:t>
                      </a:r>
                    </a:p>
                  </a:txBody>
                  <a:tcPr marL="12700" marR="12700" marT="12700" marB="0" anchor="ctr"/>
                </a:tc>
              </a:tr>
              <a:tr h="302174">
                <a:tc>
                  <a:txBody>
                    <a:bodyPr/>
                    <a:lstStyle/>
                    <a:p>
                      <a:pPr algn="ctr" fontAlgn="ctr"/>
                      <a:r>
                        <a:rPr lang="en-US" altLang="ja-JP" sz="1100" b="0" i="0" u="none" strike="noStrike">
                          <a:effectLst/>
                          <a:latin typeface="ＭＳ Ｐゴシック"/>
                        </a:rPr>
                        <a:t>2009</a:t>
                      </a:r>
                    </a:p>
                  </a:txBody>
                  <a:tcPr marL="12700" marR="12700" marT="12700" marB="0" anchor="ctr"/>
                </a:tc>
                <a:tc>
                  <a:txBody>
                    <a:bodyPr/>
                    <a:lstStyle/>
                    <a:p>
                      <a:pPr algn="l" fontAlgn="ctr"/>
                      <a:r>
                        <a:rPr lang="en-US" sz="1100" b="0" i="0" u="none" strike="noStrike">
                          <a:effectLst/>
                          <a:latin typeface="ＭＳ Ｐゴシック"/>
                        </a:rPr>
                        <a:t>Royal Holloway, University of London</a:t>
                      </a:r>
                    </a:p>
                  </a:txBody>
                  <a:tcPr marL="12700" marR="12700" marT="12700" marB="0" anchor="ctr"/>
                </a:tc>
                <a:tc>
                  <a:txBody>
                    <a:bodyPr/>
                    <a:lstStyle/>
                    <a:p>
                      <a:pPr algn="l" fontAlgn="ctr"/>
                      <a:r>
                        <a:rPr lang="en-US" sz="1100" b="0" i="0" u="none" strike="noStrike">
                          <a:effectLst/>
                          <a:latin typeface="ＭＳ Ｐゴシック"/>
                        </a:rPr>
                        <a:t>UK</a:t>
                      </a:r>
                    </a:p>
                  </a:txBody>
                  <a:tcPr marL="12700" marR="12700" marT="12700" marB="0" anchor="ctr"/>
                </a:tc>
                <a:tc>
                  <a:txBody>
                    <a:bodyPr/>
                    <a:lstStyle/>
                    <a:p>
                      <a:pPr algn="l" fontAlgn="ctr"/>
                      <a:r>
                        <a:rPr lang="en-US" sz="1100" b="0" i="0" u="none" strike="noStrike" dirty="0">
                          <a:effectLst/>
                          <a:latin typeface="ＭＳ Ｐゴシック"/>
                        </a:rPr>
                        <a:t>Lawrence Deacon</a:t>
                      </a:r>
                    </a:p>
                  </a:txBody>
                  <a:tcPr marL="12700" marR="12700" marT="12700" marB="0" anchor="ct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62</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4182347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9"/>
            <a:ext cx="8229600" cy="610202"/>
          </a:xfrm>
        </p:spPr>
        <p:txBody>
          <a:bodyPr>
            <a:normAutofit fontScale="90000"/>
          </a:bodyPr>
          <a:lstStyle/>
          <a:p>
            <a:r>
              <a:rPr kumimoji="1" lang="en-US" altLang="ja-JP" dirty="0" smtClean="0"/>
              <a:t>List of ATF relate PhDs (2) </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2201740652"/>
              </p:ext>
            </p:extLst>
          </p:nvPr>
        </p:nvGraphicFramePr>
        <p:xfrm>
          <a:off x="457200" y="884840"/>
          <a:ext cx="8229600" cy="5600515"/>
        </p:xfrm>
        <a:graphic>
          <a:graphicData uri="http://schemas.openxmlformats.org/drawingml/2006/table">
            <a:tbl>
              <a:tblPr firstRow="1" bandRow="1">
                <a:tableStyleId>{5C22544A-7EE6-4342-B048-85BDC9FD1C3A}</a:tableStyleId>
              </a:tblPr>
              <a:tblGrid>
                <a:gridCol w="1513568"/>
                <a:gridCol w="2601232"/>
                <a:gridCol w="1573877"/>
                <a:gridCol w="2540923"/>
              </a:tblGrid>
              <a:tr h="231086">
                <a:tc>
                  <a:txBody>
                    <a:bodyPr/>
                    <a:lstStyle/>
                    <a:p>
                      <a:pPr algn="l" fontAlgn="ctr"/>
                      <a:r>
                        <a:rPr lang="en-US" sz="1100" b="0" i="0" u="none" strike="noStrike" dirty="0" smtClean="0">
                          <a:effectLst/>
                          <a:latin typeface="ＭＳ Ｐゴシック"/>
                        </a:rPr>
                        <a:t>Institute</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err="1" smtClean="0">
                          <a:effectLst/>
                          <a:latin typeface="ＭＳ Ｐゴシック"/>
                        </a:rPr>
                        <a:t>Counry</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smtClean="0">
                          <a:effectLst/>
                          <a:latin typeface="ＭＳ Ｐゴシック"/>
                        </a:rPr>
                        <a:t>Name </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smtClean="0">
                          <a:effectLst/>
                          <a:latin typeface="ＭＳ Ｐゴシック"/>
                        </a:rPr>
                        <a:t>Institute</a:t>
                      </a:r>
                      <a:endParaRPr lang="en-US" sz="1100" b="0" i="0" u="none" strike="noStrike" dirty="0">
                        <a:effectLst/>
                        <a:latin typeface="ＭＳ Ｐゴシック"/>
                      </a:endParaRPr>
                    </a:p>
                  </a:txBody>
                  <a:tcPr marL="12700" marR="12700" marT="12700" marB="0" anchor="ctr"/>
                </a:tc>
              </a:tr>
              <a:tr h="231086">
                <a:tc>
                  <a:txBody>
                    <a:bodyPr/>
                    <a:lstStyle/>
                    <a:p>
                      <a:pPr algn="ctr" fontAlgn="ctr"/>
                      <a:r>
                        <a:rPr lang="en-US" altLang="ja-JP" sz="1100" b="0" i="0" u="none" strike="noStrike" dirty="0">
                          <a:effectLst/>
                          <a:latin typeface="ＭＳ Ｐゴシック"/>
                        </a:rPr>
                        <a:t>2008</a:t>
                      </a:r>
                    </a:p>
                  </a:txBody>
                  <a:tcPr marL="12700" marR="12700" marT="12700" marB="0" anchor="ctr"/>
                </a:tc>
                <a:tc>
                  <a:txBody>
                    <a:bodyPr/>
                    <a:lstStyle/>
                    <a:p>
                      <a:pPr algn="l" fontAlgn="ctr"/>
                      <a:r>
                        <a:rPr lang="en-US" sz="1100" b="0" i="0" u="none" strike="noStrike" dirty="0">
                          <a:effectLst/>
                          <a:latin typeface="ＭＳ Ｐゴシック"/>
                        </a:rPr>
                        <a:t>Oxford university</a:t>
                      </a:r>
                    </a:p>
                  </a:txBody>
                  <a:tcPr marL="12700" marR="12700" marT="12700" marB="0" anchor="ctr"/>
                </a:tc>
                <a:tc>
                  <a:txBody>
                    <a:bodyPr/>
                    <a:lstStyle/>
                    <a:p>
                      <a:pPr algn="l" fontAlgn="ctr"/>
                      <a:r>
                        <a:rPr lang="en-US" sz="1100" b="0" i="0" u="none" strike="noStrike">
                          <a:effectLst/>
                          <a:latin typeface="ＭＳ Ｐゴシック"/>
                        </a:rPr>
                        <a:t>UK</a:t>
                      </a:r>
                    </a:p>
                  </a:txBody>
                  <a:tcPr marL="12700" marR="12700" marT="12700" marB="0" anchor="ctr"/>
                </a:tc>
                <a:tc>
                  <a:txBody>
                    <a:bodyPr/>
                    <a:lstStyle/>
                    <a:p>
                      <a:pPr algn="l" fontAlgn="ctr"/>
                      <a:r>
                        <a:rPr lang="en-US" sz="1100" b="0" i="0" u="none" strike="noStrike" dirty="0">
                          <a:effectLst/>
                          <a:latin typeface="ＭＳ Ｐゴシック"/>
                        </a:rPr>
                        <a:t>Christine Clarke</a:t>
                      </a:r>
                    </a:p>
                  </a:txBody>
                  <a:tcPr marL="12700" marR="12700" marT="12700" marB="0" anchor="ctr"/>
                </a:tc>
              </a:tr>
              <a:tr h="231086">
                <a:tc>
                  <a:txBody>
                    <a:bodyPr/>
                    <a:lstStyle/>
                    <a:p>
                      <a:pPr algn="ctr" fontAlgn="ctr"/>
                      <a:r>
                        <a:rPr lang="en-US" altLang="ja-JP" sz="1100" b="0" i="0" u="none" strike="noStrike">
                          <a:effectLst/>
                          <a:latin typeface="ＭＳ Ｐゴシック"/>
                        </a:rPr>
                        <a:t>2007</a:t>
                      </a:r>
                    </a:p>
                  </a:txBody>
                  <a:tcPr marL="12700" marR="12700" marT="12700" marB="0" anchor="ctr"/>
                </a:tc>
                <a:tc>
                  <a:txBody>
                    <a:bodyPr/>
                    <a:lstStyle/>
                    <a:p>
                      <a:pPr algn="l" fontAlgn="ctr"/>
                      <a:r>
                        <a:rPr lang="en-US" sz="1100" b="0" i="0" u="none" strike="noStrike" dirty="0" err="1">
                          <a:effectLst/>
                          <a:latin typeface="ＭＳ Ｐゴシック"/>
                        </a:rPr>
                        <a:t>Soken-dai</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a:effectLst/>
                          <a:latin typeface="ＭＳ Ｐゴシック"/>
                        </a:rPr>
                        <a:t>Japan</a:t>
                      </a:r>
                    </a:p>
                  </a:txBody>
                  <a:tcPr marL="12700" marR="12700" marT="12700" marB="0" anchor="ctr"/>
                </a:tc>
                <a:tc>
                  <a:txBody>
                    <a:bodyPr/>
                    <a:lstStyle/>
                    <a:p>
                      <a:pPr algn="l" fontAlgn="ctr"/>
                      <a:r>
                        <a:rPr lang="en-US" sz="1100" b="0" i="0" u="none" strike="noStrike" dirty="0">
                          <a:effectLst/>
                          <a:latin typeface="ＭＳ Ｐゴシック"/>
                        </a:rPr>
                        <a:t>Takashi Naito</a:t>
                      </a:r>
                    </a:p>
                  </a:txBody>
                  <a:tcPr marL="12700" marR="12700" marT="12700" marB="0" anchor="ctr"/>
                </a:tc>
              </a:tr>
              <a:tr h="231086">
                <a:tc>
                  <a:txBody>
                    <a:bodyPr/>
                    <a:lstStyle/>
                    <a:p>
                      <a:pPr algn="ctr" fontAlgn="ctr"/>
                      <a:r>
                        <a:rPr lang="en-US" altLang="ja-JP" sz="1100" b="0" i="0" u="none" strike="noStrike">
                          <a:effectLst/>
                          <a:latin typeface="ＭＳ Ｐゴシック"/>
                        </a:rPr>
                        <a:t>2007</a:t>
                      </a:r>
                    </a:p>
                  </a:txBody>
                  <a:tcPr marL="12700" marR="12700" marT="12700" marB="0" anchor="ctr"/>
                </a:tc>
                <a:tc>
                  <a:txBody>
                    <a:bodyPr/>
                    <a:lstStyle/>
                    <a:p>
                      <a:pPr algn="l" fontAlgn="ctr"/>
                      <a:endParaRPr lang="ja-JP" altLang="en-US" sz="1100" b="0" i="0" u="none" strike="noStrike">
                        <a:effectLst/>
                        <a:latin typeface="ＭＳ Ｐゴシック"/>
                      </a:endParaRPr>
                    </a:p>
                  </a:txBody>
                  <a:tcPr marL="12700" marR="12700" marT="12700" marB="0" anchor="ctr"/>
                </a:tc>
                <a:tc>
                  <a:txBody>
                    <a:bodyPr/>
                    <a:lstStyle/>
                    <a:p>
                      <a:pPr algn="l" fontAlgn="ctr"/>
                      <a:endParaRPr lang="ja-JP" altLang="en-US" sz="1100" b="0" i="0" u="none" strike="noStrike">
                        <a:effectLst/>
                        <a:latin typeface="ＭＳ Ｐゴシック"/>
                      </a:endParaRPr>
                    </a:p>
                  </a:txBody>
                  <a:tcPr marL="12700" marR="12700" marT="12700" marB="0" anchor="ctr"/>
                </a:tc>
                <a:tc>
                  <a:txBody>
                    <a:bodyPr/>
                    <a:lstStyle/>
                    <a:p>
                      <a:pPr algn="l" fontAlgn="ctr"/>
                      <a:r>
                        <a:rPr lang="en-US" sz="1100" b="0" i="0" u="none" strike="noStrike">
                          <a:effectLst/>
                          <a:latin typeface="ＭＳ Ｐゴシック"/>
                        </a:rPr>
                        <a:t>Sean Walston</a:t>
                      </a:r>
                    </a:p>
                  </a:txBody>
                  <a:tcPr marL="12700" marR="12700" marT="12700" marB="0" anchor="ctr"/>
                </a:tc>
              </a:tr>
              <a:tr h="231086">
                <a:tc>
                  <a:txBody>
                    <a:bodyPr/>
                    <a:lstStyle/>
                    <a:p>
                      <a:pPr algn="ctr" fontAlgn="ctr"/>
                      <a:r>
                        <a:rPr lang="en-US" altLang="ja-JP" sz="1100" b="0" i="0" u="none" strike="noStrike">
                          <a:effectLst/>
                          <a:latin typeface="ＭＳ Ｐゴシック"/>
                        </a:rPr>
                        <a:t>2007</a:t>
                      </a:r>
                    </a:p>
                  </a:txBody>
                  <a:tcPr marL="12700" marR="12700" marT="12700" marB="0" anchor="ctr"/>
                </a:tc>
                <a:tc>
                  <a:txBody>
                    <a:bodyPr/>
                    <a:lstStyle/>
                    <a:p>
                      <a:pPr algn="l" fontAlgn="ctr"/>
                      <a:r>
                        <a:rPr lang="en-US" sz="1100" b="0" i="0" u="none" strike="noStrike">
                          <a:effectLst/>
                          <a:latin typeface="ＭＳ Ｐゴシック"/>
                        </a:rPr>
                        <a:t>Soken-dai</a:t>
                      </a:r>
                    </a:p>
                  </a:txBody>
                  <a:tcPr marL="12700" marR="12700" marT="12700" marB="0" anchor="ctr"/>
                </a:tc>
                <a:tc>
                  <a:txBody>
                    <a:bodyPr/>
                    <a:lstStyle/>
                    <a:p>
                      <a:pPr algn="l" fontAlgn="ctr"/>
                      <a:r>
                        <a:rPr lang="en-US" sz="1100" b="0" i="0" u="none" strike="noStrike">
                          <a:effectLst/>
                          <a:latin typeface="ＭＳ Ｐゴシック"/>
                        </a:rPr>
                        <a:t>Russia</a:t>
                      </a:r>
                    </a:p>
                  </a:txBody>
                  <a:tcPr marL="12700" marR="12700" marT="12700" marB="0" anchor="ctr"/>
                </a:tc>
                <a:tc>
                  <a:txBody>
                    <a:bodyPr/>
                    <a:lstStyle/>
                    <a:p>
                      <a:pPr algn="l" fontAlgn="ctr"/>
                      <a:r>
                        <a:rPr lang="en-US" sz="1100" b="0" i="0" u="none" strike="noStrike">
                          <a:effectLst/>
                          <a:latin typeface="ＭＳ Ｐゴシック"/>
                        </a:rPr>
                        <a:t>Alexander Aryshev</a:t>
                      </a:r>
                    </a:p>
                  </a:txBody>
                  <a:tcPr marL="12700" marR="12700" marT="12700" marB="0" anchor="ctr"/>
                </a:tc>
              </a:tr>
              <a:tr h="231086">
                <a:tc>
                  <a:txBody>
                    <a:bodyPr/>
                    <a:lstStyle/>
                    <a:p>
                      <a:pPr algn="ctr" fontAlgn="ctr"/>
                      <a:r>
                        <a:rPr lang="en-US" altLang="ja-JP" sz="1100" b="0" i="0" u="none" strike="noStrike">
                          <a:effectLst/>
                          <a:latin typeface="ＭＳ Ｐゴシック"/>
                        </a:rPr>
                        <a:t>2007</a:t>
                      </a:r>
                    </a:p>
                  </a:txBody>
                  <a:tcPr marL="12700" marR="12700" marT="12700" marB="0" anchor="ctr"/>
                </a:tc>
                <a:tc>
                  <a:txBody>
                    <a:bodyPr/>
                    <a:lstStyle/>
                    <a:p>
                      <a:pPr algn="l" fontAlgn="ctr"/>
                      <a:r>
                        <a:rPr lang="fr-FR" sz="1100" b="0" i="0" u="none" strike="noStrike">
                          <a:effectLst/>
                          <a:latin typeface="ＭＳ Ｐゴシック"/>
                        </a:rPr>
                        <a:t>Université de Savoie</a:t>
                      </a:r>
                    </a:p>
                  </a:txBody>
                  <a:tcPr marL="12700" marR="12700" marT="12700" marB="0" anchor="ctr"/>
                </a:tc>
                <a:tc>
                  <a:txBody>
                    <a:bodyPr/>
                    <a:lstStyle/>
                    <a:p>
                      <a:pPr algn="l" fontAlgn="ctr"/>
                      <a:r>
                        <a:rPr lang="en-US" sz="1100" b="0" i="0" u="none" strike="noStrike">
                          <a:effectLst/>
                          <a:latin typeface="ＭＳ Ｐゴシック"/>
                        </a:rPr>
                        <a:t>France</a:t>
                      </a:r>
                    </a:p>
                  </a:txBody>
                  <a:tcPr marL="12700" marR="12700" marT="12700" marB="0" anchor="ctr"/>
                </a:tc>
                <a:tc>
                  <a:txBody>
                    <a:bodyPr/>
                    <a:lstStyle/>
                    <a:p>
                      <a:pPr algn="l" fontAlgn="ctr"/>
                      <a:r>
                        <a:rPr lang="en-US" sz="1100" b="0" i="0" u="none" strike="noStrike">
                          <a:effectLst/>
                          <a:latin typeface="ＭＳ Ｐゴシック"/>
                        </a:rPr>
                        <a:t>Benoit Bolson</a:t>
                      </a:r>
                    </a:p>
                  </a:txBody>
                  <a:tcPr marL="12700" marR="12700" marT="12700" marB="0" anchor="ctr"/>
                </a:tc>
              </a:tr>
              <a:tr h="328641">
                <a:tc>
                  <a:txBody>
                    <a:bodyPr/>
                    <a:lstStyle/>
                    <a:p>
                      <a:pPr algn="ctr" fontAlgn="ctr"/>
                      <a:r>
                        <a:rPr lang="en-US" altLang="ja-JP" sz="1100" b="0" i="0" u="none" strike="noStrike">
                          <a:effectLst/>
                          <a:latin typeface="ＭＳ Ｐゴシック"/>
                        </a:rPr>
                        <a:t>2007</a:t>
                      </a:r>
                    </a:p>
                  </a:txBody>
                  <a:tcPr marL="12700" marR="12700" marT="12700" marB="0" anchor="ctr"/>
                </a:tc>
                <a:tc>
                  <a:txBody>
                    <a:bodyPr/>
                    <a:lstStyle/>
                    <a:p>
                      <a:pPr algn="l" fontAlgn="ctr"/>
                      <a:r>
                        <a:rPr lang="en-US" sz="1100" b="0" i="0" u="none" strike="noStrike">
                          <a:effectLst/>
                          <a:latin typeface="ＭＳ Ｐゴシック"/>
                        </a:rPr>
                        <a:t>University of Tokyo</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Fumito Sakamoto</a:t>
                      </a:r>
                    </a:p>
                  </a:txBody>
                  <a:tcPr marL="12700" marR="12700" marT="12700" marB="0" anchor="ctr"/>
                </a:tc>
              </a:tr>
              <a:tr h="231086">
                <a:tc>
                  <a:txBody>
                    <a:bodyPr/>
                    <a:lstStyle/>
                    <a:p>
                      <a:pPr algn="ctr" fontAlgn="ctr"/>
                      <a:r>
                        <a:rPr lang="en-US" altLang="ja-JP" sz="1100" b="0" i="0" u="none" strike="noStrike">
                          <a:effectLst/>
                          <a:latin typeface="ＭＳ Ｐゴシック"/>
                        </a:rPr>
                        <a:t>2007</a:t>
                      </a:r>
                    </a:p>
                  </a:txBody>
                  <a:tcPr marL="12700" marR="12700" marT="12700" marB="0" anchor="ctr"/>
                </a:tc>
                <a:tc>
                  <a:txBody>
                    <a:bodyPr/>
                    <a:lstStyle/>
                    <a:p>
                      <a:pPr algn="l" fontAlgn="ctr"/>
                      <a:r>
                        <a:rPr lang="en-US" sz="1100" b="0" i="0" u="none" strike="noStrike">
                          <a:effectLst/>
                          <a:latin typeface="ＭＳ Ｐゴシック"/>
                        </a:rPr>
                        <a:t>University of Tokyo</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Taikan Suehara</a:t>
                      </a:r>
                    </a:p>
                  </a:txBody>
                  <a:tcPr marL="12700" marR="12700" marT="12700" marB="0" anchor="ctr"/>
                </a:tc>
              </a:tr>
              <a:tr h="231086">
                <a:tc>
                  <a:txBody>
                    <a:bodyPr/>
                    <a:lstStyle/>
                    <a:p>
                      <a:pPr algn="ctr" fontAlgn="ctr"/>
                      <a:r>
                        <a:rPr lang="en-US" altLang="ja-JP" sz="1100" b="0" i="0" u="none" strike="noStrike">
                          <a:effectLst/>
                          <a:latin typeface="ＭＳ Ｐゴシック"/>
                        </a:rPr>
                        <a:t>2007</a:t>
                      </a:r>
                    </a:p>
                  </a:txBody>
                  <a:tcPr marL="12700" marR="12700" marT="12700" marB="0" anchor="ctr"/>
                </a:tc>
                <a:tc>
                  <a:txBody>
                    <a:bodyPr/>
                    <a:lstStyle/>
                    <a:p>
                      <a:pPr algn="l" fontAlgn="ctr"/>
                      <a:r>
                        <a:rPr lang="ja-JP" altLang="en-US" sz="1100" b="0" i="0" u="none" strike="noStrike">
                          <a:effectLst/>
                          <a:latin typeface="ＭＳ Ｐゴシック"/>
                        </a:rPr>
                        <a:t>名古屋大学</a:t>
                      </a:r>
                    </a:p>
                  </a:txBody>
                  <a:tcPr marL="12700" marR="12700" marT="12700" marB="0" anchor="ctr"/>
                </a:tc>
                <a:tc>
                  <a:txBody>
                    <a:bodyPr/>
                    <a:lstStyle/>
                    <a:p>
                      <a:pPr algn="l" fontAlgn="ctr"/>
                      <a:r>
                        <a:rPr lang="ja-JP" altLang="en-US" sz="1100" b="0" i="0" u="none" strike="noStrike">
                          <a:effectLst/>
                          <a:latin typeface="ＭＳ Ｐゴシック"/>
                        </a:rPr>
                        <a:t>日本</a:t>
                      </a:r>
                    </a:p>
                  </a:txBody>
                  <a:tcPr marL="12700" marR="12700" marT="12700" marB="0" anchor="ctr"/>
                </a:tc>
                <a:tc>
                  <a:txBody>
                    <a:bodyPr/>
                    <a:lstStyle/>
                    <a:p>
                      <a:pPr algn="l" fontAlgn="ctr"/>
                      <a:r>
                        <a:rPr lang="ja-JP" altLang="en-US" sz="1100" b="0" i="0" u="none" strike="noStrike">
                          <a:effectLst/>
                          <a:latin typeface="ＭＳ Ｐゴシック"/>
                        </a:rPr>
                        <a:t>山本尚人</a:t>
                      </a:r>
                    </a:p>
                  </a:txBody>
                  <a:tcPr marL="12700" marR="12700" marT="12700" marB="0" anchor="ctr"/>
                </a:tc>
              </a:tr>
              <a:tr h="231086">
                <a:tc>
                  <a:txBody>
                    <a:bodyPr/>
                    <a:lstStyle/>
                    <a:p>
                      <a:pPr algn="ctr" fontAlgn="ctr"/>
                      <a:r>
                        <a:rPr lang="en-US" altLang="ja-JP" sz="1100" b="0" i="0" u="none" strike="noStrike">
                          <a:effectLst/>
                          <a:latin typeface="ＭＳ Ｐゴシック"/>
                        </a:rPr>
                        <a:t>2006</a:t>
                      </a:r>
                    </a:p>
                  </a:txBody>
                  <a:tcPr marL="12700" marR="12700" marT="12700" marB="0" anchor="ctr"/>
                </a:tc>
                <a:tc>
                  <a:txBody>
                    <a:bodyPr/>
                    <a:lstStyle/>
                    <a:p>
                      <a:pPr algn="l" fontAlgn="ctr"/>
                      <a:r>
                        <a:rPr lang="en-US" sz="1100" b="0" i="0" u="none" strike="noStrike">
                          <a:effectLst/>
                          <a:latin typeface="ＭＳ Ｐゴシック"/>
                        </a:rPr>
                        <a:t>Queen Mary University of London</a:t>
                      </a:r>
                    </a:p>
                  </a:txBody>
                  <a:tcPr marL="12700" marR="12700" marT="12700" marB="0" anchor="ctr"/>
                </a:tc>
                <a:tc>
                  <a:txBody>
                    <a:bodyPr/>
                    <a:lstStyle/>
                    <a:p>
                      <a:pPr algn="l" fontAlgn="ctr"/>
                      <a:r>
                        <a:rPr lang="en-US" sz="1100" b="0" i="0" u="none" strike="noStrike">
                          <a:effectLst/>
                          <a:latin typeface="ＭＳ Ｐゴシック"/>
                        </a:rPr>
                        <a:t>UK</a:t>
                      </a:r>
                    </a:p>
                  </a:txBody>
                  <a:tcPr marL="12700" marR="12700" marT="12700" marB="0" anchor="ctr"/>
                </a:tc>
                <a:tc>
                  <a:txBody>
                    <a:bodyPr/>
                    <a:lstStyle/>
                    <a:p>
                      <a:pPr algn="l" fontAlgn="ctr"/>
                      <a:r>
                        <a:rPr lang="en-US" sz="1100" b="0" i="0" u="none" strike="noStrike">
                          <a:effectLst/>
                          <a:latin typeface="ＭＳ Ｐゴシック"/>
                        </a:rPr>
                        <a:t>Stephen Molloy</a:t>
                      </a:r>
                    </a:p>
                  </a:txBody>
                  <a:tcPr marL="12700" marR="12700" marT="12700" marB="0" anchor="ctr"/>
                </a:tc>
              </a:tr>
              <a:tr h="231086">
                <a:tc>
                  <a:txBody>
                    <a:bodyPr/>
                    <a:lstStyle/>
                    <a:p>
                      <a:pPr algn="ctr" fontAlgn="ctr"/>
                      <a:r>
                        <a:rPr lang="en-US" altLang="ja-JP" sz="1100" b="0" i="0" u="none" strike="noStrike">
                          <a:effectLst/>
                          <a:latin typeface="ＭＳ Ｐゴシック"/>
                        </a:rPr>
                        <a:t>2006</a:t>
                      </a:r>
                    </a:p>
                  </a:txBody>
                  <a:tcPr marL="12700" marR="12700" marT="12700" marB="0" anchor="ctr"/>
                </a:tc>
                <a:tc>
                  <a:txBody>
                    <a:bodyPr/>
                    <a:lstStyle/>
                    <a:p>
                      <a:pPr algn="l" fontAlgn="ctr"/>
                      <a:r>
                        <a:rPr lang="en-US" sz="1100" b="0" i="0" u="none" strike="noStrike">
                          <a:effectLst/>
                          <a:latin typeface="ＭＳ Ｐゴシック"/>
                        </a:rPr>
                        <a:t>Soken-dai</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Koichiro</a:t>
                      </a:r>
                      <a:br>
                        <a:rPr lang="en-US" sz="1100" b="0" i="0" u="none" strike="noStrike">
                          <a:effectLst/>
                          <a:latin typeface="ＭＳ Ｐゴシック"/>
                        </a:rPr>
                      </a:br>
                      <a:r>
                        <a:rPr lang="en-US" sz="1100" b="0" i="0" u="none" strike="noStrike">
                          <a:effectLst/>
                          <a:latin typeface="ＭＳ Ｐゴシック"/>
                        </a:rPr>
                        <a:t>Hirano</a:t>
                      </a:r>
                    </a:p>
                  </a:txBody>
                  <a:tcPr marL="12700" marR="12700" marT="12700" marB="0" anchor="ctr"/>
                </a:tc>
              </a:tr>
              <a:tr h="231086">
                <a:tc>
                  <a:txBody>
                    <a:bodyPr/>
                    <a:lstStyle/>
                    <a:p>
                      <a:pPr algn="ctr" fontAlgn="ctr"/>
                      <a:r>
                        <a:rPr lang="en-US" altLang="ja-JP" sz="1100" b="0" i="0" u="none" strike="noStrike">
                          <a:effectLst/>
                          <a:latin typeface="ＭＳ Ｐゴシック"/>
                        </a:rPr>
                        <a:t>2006</a:t>
                      </a:r>
                    </a:p>
                  </a:txBody>
                  <a:tcPr marL="12700" marR="12700" marT="12700" marB="0" anchor="ctr"/>
                </a:tc>
                <a:tc>
                  <a:txBody>
                    <a:bodyPr/>
                    <a:lstStyle/>
                    <a:p>
                      <a:pPr algn="l" fontAlgn="ctr"/>
                      <a:r>
                        <a:rPr lang="en-US" sz="1100" b="0" i="0" u="none" strike="noStrike">
                          <a:effectLst/>
                          <a:latin typeface="ＭＳ Ｐゴシック"/>
                        </a:rPr>
                        <a:t>Soken-dai</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Yoshio Yamazaki</a:t>
                      </a:r>
                    </a:p>
                  </a:txBody>
                  <a:tcPr marL="12700" marR="12700" marT="12700" marB="0" anchor="ctr"/>
                </a:tc>
              </a:tr>
              <a:tr h="231086">
                <a:tc>
                  <a:txBody>
                    <a:bodyPr/>
                    <a:lstStyle/>
                    <a:p>
                      <a:pPr algn="ctr" fontAlgn="ctr"/>
                      <a:r>
                        <a:rPr lang="en-US" altLang="ja-JP" sz="1100" b="0" i="0" u="none" strike="noStrike">
                          <a:effectLst/>
                          <a:latin typeface="ＭＳ Ｐゴシック"/>
                        </a:rPr>
                        <a:t>2004</a:t>
                      </a:r>
                    </a:p>
                  </a:txBody>
                  <a:tcPr marL="12700" marR="12700" marT="12700" marB="0" anchor="ctr"/>
                </a:tc>
                <a:tc>
                  <a:txBody>
                    <a:bodyPr/>
                    <a:lstStyle/>
                    <a:p>
                      <a:pPr algn="l" fontAlgn="ctr"/>
                      <a:r>
                        <a:rPr lang="en-US" sz="1100" b="0" i="0" u="none" strike="noStrike">
                          <a:effectLst/>
                          <a:latin typeface="ＭＳ Ｐゴシック"/>
                        </a:rPr>
                        <a:t>Waseda 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Kuroda Ryunosuke</a:t>
                      </a:r>
                    </a:p>
                  </a:txBody>
                  <a:tcPr marL="12700" marR="12700" marT="12700" marB="0" anchor="ctr"/>
                </a:tc>
              </a:tr>
              <a:tr h="231086">
                <a:tc>
                  <a:txBody>
                    <a:bodyPr/>
                    <a:lstStyle/>
                    <a:p>
                      <a:pPr algn="ctr" fontAlgn="ctr"/>
                      <a:r>
                        <a:rPr lang="en-US" altLang="ja-JP" sz="1100" b="0" i="0" u="none" strike="noStrike">
                          <a:effectLst/>
                          <a:latin typeface="ＭＳ Ｐゴシック"/>
                        </a:rPr>
                        <a:t>2004</a:t>
                      </a:r>
                    </a:p>
                  </a:txBody>
                  <a:tcPr marL="12700" marR="12700" marT="12700" marB="0" anchor="ctr"/>
                </a:tc>
                <a:tc>
                  <a:txBody>
                    <a:bodyPr/>
                    <a:lstStyle/>
                    <a:p>
                      <a:pPr algn="l" fontAlgn="ctr"/>
                      <a:r>
                        <a:rPr lang="en-US" sz="1100" b="0" i="0" u="none" strike="noStrike">
                          <a:effectLst/>
                          <a:latin typeface="ＭＳ Ｐゴシック"/>
                        </a:rPr>
                        <a:t>Kyoto 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Yosuke Honda</a:t>
                      </a:r>
                    </a:p>
                  </a:txBody>
                  <a:tcPr marL="12700" marR="12700" marT="12700" marB="0" anchor="ctr"/>
                </a:tc>
              </a:tr>
              <a:tr h="231086">
                <a:tc>
                  <a:txBody>
                    <a:bodyPr/>
                    <a:lstStyle/>
                    <a:p>
                      <a:pPr algn="ctr" fontAlgn="ctr"/>
                      <a:r>
                        <a:rPr lang="en-US" altLang="ja-JP" sz="1100" b="0" i="0" u="none" strike="noStrike">
                          <a:effectLst/>
                          <a:latin typeface="ＭＳ Ｐゴシック"/>
                        </a:rPr>
                        <a:t>2004</a:t>
                      </a:r>
                    </a:p>
                  </a:txBody>
                  <a:tcPr marL="12700" marR="12700" marT="12700" marB="0" anchor="ctr"/>
                </a:tc>
                <a:tc>
                  <a:txBody>
                    <a:bodyPr/>
                    <a:lstStyle/>
                    <a:p>
                      <a:pPr algn="l" fontAlgn="ctr"/>
                      <a:r>
                        <a:rPr lang="en-US" sz="1100" b="0" i="0" u="none" strike="noStrike">
                          <a:effectLst/>
                          <a:latin typeface="ＭＳ Ｐゴシック"/>
                        </a:rPr>
                        <a:t>Tokyo Metropolitan 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Masafumi Fukuda</a:t>
                      </a:r>
                    </a:p>
                  </a:txBody>
                  <a:tcPr marL="12700" marR="12700" marT="12700" marB="0" anchor="ctr"/>
                </a:tc>
              </a:tr>
              <a:tr h="231086">
                <a:tc>
                  <a:txBody>
                    <a:bodyPr/>
                    <a:lstStyle/>
                    <a:p>
                      <a:pPr algn="ctr" fontAlgn="ctr"/>
                      <a:r>
                        <a:rPr lang="en-US" altLang="ja-JP" sz="1100" b="0" i="0" u="none" strike="noStrike">
                          <a:effectLst/>
                          <a:latin typeface="ＭＳ Ｐゴシック"/>
                        </a:rPr>
                        <a:t>2004</a:t>
                      </a:r>
                    </a:p>
                  </a:txBody>
                  <a:tcPr marL="12700" marR="12700" marT="12700" marB="0" anchor="ctr"/>
                </a:tc>
                <a:tc>
                  <a:txBody>
                    <a:bodyPr/>
                    <a:lstStyle/>
                    <a:p>
                      <a:pPr algn="l" fontAlgn="ctr"/>
                      <a:r>
                        <a:rPr lang="en-US" sz="1100" b="0" i="0" u="none" strike="noStrike">
                          <a:effectLst/>
                          <a:latin typeface="ＭＳ Ｐゴシック"/>
                        </a:rPr>
                        <a:t>Tokyo Metropolitan University</a:t>
                      </a:r>
                    </a:p>
                  </a:txBody>
                  <a:tcPr marL="12700" marR="12700" marT="12700" marB="0" anchor="ctr"/>
                </a:tc>
                <a:tc>
                  <a:txBody>
                    <a:bodyPr/>
                    <a:lstStyle/>
                    <a:p>
                      <a:pPr algn="l" fontAlgn="ctr"/>
                      <a:r>
                        <a:rPr lang="en-US" sz="1100" b="0" i="0" u="none" strike="noStrike">
                          <a:effectLst/>
                          <a:latin typeface="ＭＳ Ｐゴシック"/>
                        </a:rPr>
                        <a:t>Russia</a:t>
                      </a:r>
                    </a:p>
                  </a:txBody>
                  <a:tcPr marL="12700" marR="12700" marT="12700" marB="0" anchor="ctr"/>
                </a:tc>
                <a:tc>
                  <a:txBody>
                    <a:bodyPr/>
                    <a:lstStyle/>
                    <a:p>
                      <a:pPr algn="l" fontAlgn="ctr"/>
                      <a:r>
                        <a:rPr lang="en-US" sz="1100" b="0" i="0" u="none" strike="noStrike">
                          <a:effectLst/>
                          <a:latin typeface="ＭＳ Ｐゴシック"/>
                        </a:rPr>
                        <a:t>Pavel Karataev</a:t>
                      </a:r>
                    </a:p>
                  </a:txBody>
                  <a:tcPr marL="12700" marR="12700" marT="12700" marB="0" anchor="ctr"/>
                </a:tc>
              </a:tr>
              <a:tr h="231086">
                <a:tc>
                  <a:txBody>
                    <a:bodyPr/>
                    <a:lstStyle/>
                    <a:p>
                      <a:pPr algn="ctr" fontAlgn="ctr"/>
                      <a:r>
                        <a:rPr lang="en-US" altLang="ja-JP" sz="1100" b="0" i="0" u="none" strike="noStrike">
                          <a:effectLst/>
                          <a:latin typeface="ＭＳ Ｐゴシック"/>
                        </a:rPr>
                        <a:t>2003</a:t>
                      </a:r>
                    </a:p>
                  </a:txBody>
                  <a:tcPr marL="12700" marR="12700" marT="12700" marB="0" anchor="ctr"/>
                </a:tc>
                <a:tc>
                  <a:txBody>
                    <a:bodyPr/>
                    <a:lstStyle/>
                    <a:p>
                      <a:pPr algn="l" fontAlgn="ctr"/>
                      <a:r>
                        <a:rPr lang="en-US" sz="1100" b="0" i="0" u="none" strike="noStrike">
                          <a:effectLst/>
                          <a:latin typeface="ＭＳ Ｐゴシック"/>
                        </a:rPr>
                        <a:t>Tokyo Metropolitan 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Toshiya Muto</a:t>
                      </a:r>
                    </a:p>
                  </a:txBody>
                  <a:tcPr marL="12700" marR="12700" marT="12700" marB="0" anchor="ctr"/>
                </a:tc>
              </a:tr>
              <a:tr h="231086">
                <a:tc>
                  <a:txBody>
                    <a:bodyPr/>
                    <a:lstStyle/>
                    <a:p>
                      <a:pPr algn="ctr" fontAlgn="ctr"/>
                      <a:r>
                        <a:rPr lang="en-US" altLang="ja-JP" sz="1100" b="0" i="0" u="none" strike="noStrike">
                          <a:effectLst/>
                          <a:latin typeface="ＭＳ Ｐゴシック"/>
                        </a:rPr>
                        <a:t>2002</a:t>
                      </a:r>
                    </a:p>
                  </a:txBody>
                  <a:tcPr marL="12700" marR="12700" marT="12700" marB="0" anchor="ctr"/>
                </a:tc>
                <a:tc>
                  <a:txBody>
                    <a:bodyPr/>
                    <a:lstStyle/>
                    <a:p>
                      <a:pPr algn="l" fontAlgn="ctr"/>
                      <a:r>
                        <a:rPr lang="en-US" sz="1100" b="0" i="0" u="none" strike="noStrike">
                          <a:effectLst/>
                          <a:latin typeface="ＭＳ Ｐゴシック"/>
                        </a:rPr>
                        <a:t>Tokyo University of Science</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Takayuki Imai</a:t>
                      </a:r>
                    </a:p>
                  </a:txBody>
                  <a:tcPr marL="12700" marR="12700" marT="12700" marB="0" anchor="ctr"/>
                </a:tc>
              </a:tr>
              <a:tr h="231086">
                <a:tc>
                  <a:txBody>
                    <a:bodyPr/>
                    <a:lstStyle/>
                    <a:p>
                      <a:pPr algn="ctr" fontAlgn="ctr"/>
                      <a:r>
                        <a:rPr lang="en-US" altLang="ja-JP" sz="1100" b="0" i="0" u="none" strike="noStrike">
                          <a:effectLst/>
                          <a:latin typeface="ＭＳ Ｐゴシック"/>
                        </a:rPr>
                        <a:t>2002</a:t>
                      </a:r>
                    </a:p>
                  </a:txBody>
                  <a:tcPr marL="12700" marR="12700" marT="12700" marB="0" anchor="ctr"/>
                </a:tc>
                <a:tc>
                  <a:txBody>
                    <a:bodyPr/>
                    <a:lstStyle/>
                    <a:p>
                      <a:pPr algn="l" fontAlgn="ctr"/>
                      <a:r>
                        <a:rPr lang="en-US" sz="1100" b="0" i="0" u="none" strike="noStrike">
                          <a:effectLst/>
                          <a:latin typeface="ＭＳ Ｐゴシック"/>
                        </a:rPr>
                        <a:t>Tokyo Metropolitan 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Izumi Sakai </a:t>
                      </a:r>
                    </a:p>
                  </a:txBody>
                  <a:tcPr marL="12700" marR="12700" marT="12700" marB="0" anchor="ctr"/>
                </a:tc>
              </a:tr>
              <a:tr h="231086">
                <a:tc>
                  <a:txBody>
                    <a:bodyPr/>
                    <a:lstStyle/>
                    <a:p>
                      <a:pPr algn="ctr" fontAlgn="ctr"/>
                      <a:r>
                        <a:rPr lang="en-US" altLang="ja-JP" sz="1100" b="0" i="0" u="none" strike="noStrike">
                          <a:effectLst/>
                          <a:latin typeface="ＭＳ Ｐゴシック"/>
                        </a:rPr>
                        <a:t>2001</a:t>
                      </a:r>
                    </a:p>
                  </a:txBody>
                  <a:tcPr marL="12700" marR="12700" marT="12700" marB="0" anchor="ctr"/>
                </a:tc>
                <a:tc>
                  <a:txBody>
                    <a:bodyPr/>
                    <a:lstStyle/>
                    <a:p>
                      <a:pPr algn="l" fontAlgn="ctr"/>
                      <a:r>
                        <a:rPr lang="en-US" sz="1100" b="0" i="0" u="none" strike="noStrike">
                          <a:effectLst/>
                          <a:latin typeface="ＭＳ Ｐゴシック"/>
                        </a:rPr>
                        <a:t>Kyoto 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Hiroshi Sakai</a:t>
                      </a:r>
                    </a:p>
                  </a:txBody>
                  <a:tcPr marL="12700" marR="12700" marT="12700" marB="0" anchor="ctr"/>
                </a:tc>
              </a:tr>
              <a:tr h="231086">
                <a:tc>
                  <a:txBody>
                    <a:bodyPr/>
                    <a:lstStyle/>
                    <a:p>
                      <a:pPr algn="ctr" fontAlgn="ctr"/>
                      <a:r>
                        <a:rPr lang="en-US" altLang="ja-JP" sz="1100" b="0" i="0" u="none" strike="noStrike">
                          <a:effectLst/>
                          <a:latin typeface="ＭＳ Ｐゴシック"/>
                        </a:rPr>
                        <a:t>2001</a:t>
                      </a:r>
                    </a:p>
                  </a:txBody>
                  <a:tcPr marL="12700" marR="12700" marT="12700" marB="0" anchor="ctr"/>
                </a:tc>
                <a:tc>
                  <a:txBody>
                    <a:bodyPr/>
                    <a:lstStyle/>
                    <a:p>
                      <a:pPr algn="l" fontAlgn="ctr"/>
                      <a:r>
                        <a:rPr lang="en-US" sz="1100" b="0" i="0" u="none" strike="noStrike">
                          <a:effectLst/>
                          <a:latin typeface="ＭＳ Ｐゴシック"/>
                        </a:rPr>
                        <a:t>Tokyo Metropolitan 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Katsuhiro Dobashi</a:t>
                      </a:r>
                    </a:p>
                  </a:txBody>
                  <a:tcPr marL="12700" marR="12700" marT="12700" marB="0" anchor="ctr"/>
                </a:tc>
              </a:tr>
              <a:tr h="231086">
                <a:tc>
                  <a:txBody>
                    <a:bodyPr/>
                    <a:lstStyle/>
                    <a:p>
                      <a:pPr algn="ctr" fontAlgn="ctr"/>
                      <a:r>
                        <a:rPr lang="en-US" altLang="ja-JP" sz="1100" b="0" i="0" u="none" strike="noStrike">
                          <a:effectLst/>
                          <a:latin typeface="ＭＳ Ｐゴシック"/>
                        </a:rPr>
                        <a:t>1999</a:t>
                      </a:r>
                    </a:p>
                  </a:txBody>
                  <a:tcPr marL="12700" marR="12700" marT="12700" marB="0" anchor="ctr"/>
                </a:tc>
                <a:tc>
                  <a:txBody>
                    <a:bodyPr/>
                    <a:lstStyle/>
                    <a:p>
                      <a:pPr algn="l" fontAlgn="ctr"/>
                      <a:r>
                        <a:rPr lang="en-US" sz="1100" b="0" i="0" u="none" strike="noStrike">
                          <a:effectLst/>
                          <a:latin typeface="ＭＳ Ｐゴシック"/>
                        </a:rPr>
                        <a:t>Soken-dai</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Shigeru Kashiwagi</a:t>
                      </a:r>
                    </a:p>
                  </a:txBody>
                  <a:tcPr marL="12700" marR="12700" marT="12700" marB="0" anchor="ctr"/>
                </a:tc>
              </a:tr>
              <a:tr h="302174">
                <a:tc>
                  <a:txBody>
                    <a:bodyPr/>
                    <a:lstStyle/>
                    <a:p>
                      <a:pPr algn="ctr" fontAlgn="ctr"/>
                      <a:r>
                        <a:rPr lang="en-US" altLang="ja-JP" sz="1100" b="0" i="0" u="none" strike="noStrike">
                          <a:effectLst/>
                          <a:latin typeface="ＭＳ Ｐゴシック"/>
                        </a:rPr>
                        <a:t>1999</a:t>
                      </a:r>
                    </a:p>
                  </a:txBody>
                  <a:tcPr marL="12700" marR="12700" marT="12700" marB="0" anchor="ctr"/>
                </a:tc>
                <a:tc>
                  <a:txBody>
                    <a:bodyPr/>
                    <a:lstStyle/>
                    <a:p>
                      <a:pPr algn="l" fontAlgn="ctr"/>
                      <a:r>
                        <a:rPr lang="en-US" sz="1100" b="0" i="0" u="none" strike="noStrike">
                          <a:effectLst/>
                          <a:latin typeface="ＭＳ Ｐゴシック"/>
                        </a:rPr>
                        <a:t>Tokyo Metropolitan 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dirty="0">
                          <a:effectLst/>
                          <a:latin typeface="ＭＳ Ｐゴシック"/>
                        </a:rPr>
                        <a:t>Toshiyuki </a:t>
                      </a:r>
                      <a:r>
                        <a:rPr lang="en-US" sz="1100" b="0" i="0" u="none" strike="noStrike" dirty="0" err="1">
                          <a:effectLst/>
                          <a:latin typeface="ＭＳ Ｐゴシック"/>
                        </a:rPr>
                        <a:t>Okugi</a:t>
                      </a:r>
                      <a:endParaRPr lang="en-US" sz="1100" b="0" i="0" u="none" strike="noStrike" dirty="0">
                        <a:effectLst/>
                        <a:latin typeface="ＭＳ Ｐゴシック"/>
                      </a:endParaRPr>
                    </a:p>
                  </a:txBody>
                  <a:tcPr marL="12700" marR="12700" marT="12700" marB="0" anchor="ct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63</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6986034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61909"/>
          </a:xfrm>
        </p:spPr>
        <p:txBody>
          <a:bodyPr>
            <a:normAutofit fontScale="90000"/>
          </a:bodyPr>
          <a:lstStyle/>
          <a:p>
            <a:r>
              <a:rPr kumimoji="1" lang="en-US" altLang="ja-JP" dirty="0" smtClean="0"/>
              <a:t>List of ATF relate PhDs (3) </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3972809462"/>
              </p:ext>
            </p:extLst>
          </p:nvPr>
        </p:nvGraphicFramePr>
        <p:xfrm>
          <a:off x="457200" y="1103825"/>
          <a:ext cx="8229600" cy="2898032"/>
        </p:xfrm>
        <a:graphic>
          <a:graphicData uri="http://schemas.openxmlformats.org/drawingml/2006/table">
            <a:tbl>
              <a:tblPr firstRow="1" bandRow="1">
                <a:tableStyleId>{5C22544A-7EE6-4342-B048-85BDC9FD1C3A}</a:tableStyleId>
              </a:tblPr>
              <a:tblGrid>
                <a:gridCol w="1513568"/>
                <a:gridCol w="2601232"/>
                <a:gridCol w="1573877"/>
                <a:gridCol w="2540923"/>
              </a:tblGrid>
              <a:tr h="231086">
                <a:tc>
                  <a:txBody>
                    <a:bodyPr/>
                    <a:lstStyle/>
                    <a:p>
                      <a:pPr algn="ctr" fontAlgn="ctr"/>
                      <a:r>
                        <a:rPr lang="en-US" altLang="ja-JP" sz="1100" b="0" i="0" u="none" strike="noStrike" dirty="0" smtClean="0">
                          <a:effectLst/>
                          <a:latin typeface="ＭＳ Ｐゴシック"/>
                        </a:rPr>
                        <a:t>Year </a:t>
                      </a:r>
                      <a:endParaRPr lang="en-US" altLang="ja-JP"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smtClean="0">
                          <a:effectLst/>
                          <a:latin typeface="ＭＳ Ｐゴシック"/>
                        </a:rPr>
                        <a:t>Institute</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err="1" smtClean="0">
                          <a:effectLst/>
                          <a:latin typeface="ＭＳ Ｐゴシック"/>
                        </a:rPr>
                        <a:t>Counry</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smtClean="0">
                          <a:effectLst/>
                          <a:latin typeface="ＭＳ Ｐゴシック"/>
                        </a:rPr>
                        <a:t>Name </a:t>
                      </a:r>
                      <a:endParaRPr lang="en-US" sz="1100" b="0" i="0" u="none" strike="noStrike" dirty="0">
                        <a:effectLst/>
                        <a:latin typeface="ＭＳ Ｐゴシック"/>
                      </a:endParaRPr>
                    </a:p>
                  </a:txBody>
                  <a:tcPr marL="12700" marR="12700" marT="12700" marB="0" anchor="ctr"/>
                </a:tc>
              </a:tr>
              <a:tr h="231086">
                <a:tc>
                  <a:txBody>
                    <a:bodyPr/>
                    <a:lstStyle/>
                    <a:p>
                      <a:pPr algn="ctr" fontAlgn="ctr"/>
                      <a:r>
                        <a:rPr lang="en-US" altLang="ja-JP" sz="1100" b="0" i="0" u="none" strike="noStrike" dirty="0">
                          <a:effectLst/>
                          <a:latin typeface="ＭＳ Ｐゴシック"/>
                        </a:rPr>
                        <a:t>1996</a:t>
                      </a:r>
                    </a:p>
                  </a:txBody>
                  <a:tcPr marL="12700" marR="12700" marT="12700" marB="0" anchor="ctr"/>
                </a:tc>
                <a:tc>
                  <a:txBody>
                    <a:bodyPr/>
                    <a:lstStyle/>
                    <a:p>
                      <a:pPr algn="l" fontAlgn="ctr"/>
                      <a:r>
                        <a:rPr lang="en-US" sz="1100" b="0" i="0" u="none" strike="noStrike" dirty="0">
                          <a:effectLst/>
                          <a:latin typeface="ＭＳ Ｐゴシック"/>
                        </a:rPr>
                        <a:t>Nagoya</a:t>
                      </a:r>
                      <a:br>
                        <a:rPr lang="en-US" sz="1100" b="0" i="0" u="none" strike="noStrike" dirty="0">
                          <a:effectLst/>
                          <a:latin typeface="ＭＳ Ｐゴシック"/>
                        </a:rPr>
                      </a:br>
                      <a:r>
                        <a:rPr lang="en-US" sz="1100" b="0" i="0" u="none" strike="noStrike" dirty="0">
                          <a:effectLst/>
                          <a:latin typeface="ＭＳ Ｐゴシック"/>
                        </a:rPr>
                        <a:t>University</a:t>
                      </a:r>
                    </a:p>
                  </a:txBody>
                  <a:tcPr marL="12700" marR="12700" marT="12700" marB="0" anchor="ctr"/>
                </a:tc>
                <a:tc>
                  <a:txBody>
                    <a:bodyPr/>
                    <a:lstStyle/>
                    <a:p>
                      <a:pPr algn="l" fontAlgn="ctr"/>
                      <a:r>
                        <a:rPr lang="en-US" sz="1100" b="0" i="0" u="none" strike="noStrike" dirty="0">
                          <a:effectLst/>
                          <a:latin typeface="ＭＳ Ｐゴシック"/>
                        </a:rPr>
                        <a:t>Japan</a:t>
                      </a:r>
                    </a:p>
                  </a:txBody>
                  <a:tcPr marL="12700" marR="12700" marT="12700" marB="0" anchor="ctr"/>
                </a:tc>
                <a:tc>
                  <a:txBody>
                    <a:bodyPr/>
                    <a:lstStyle/>
                    <a:p>
                      <a:pPr algn="l" fontAlgn="ctr"/>
                      <a:r>
                        <a:rPr lang="en-US" sz="1100" b="0" i="0" u="none" strike="noStrike" dirty="0" err="1">
                          <a:effectLst/>
                          <a:latin typeface="ＭＳ Ｐゴシック"/>
                        </a:rPr>
                        <a:t>Masafumi</a:t>
                      </a:r>
                      <a:r>
                        <a:rPr lang="en-US" sz="1100" b="0" i="0" u="none" strike="noStrike" dirty="0">
                          <a:effectLst/>
                          <a:latin typeface="ＭＳ Ｐゴシック"/>
                        </a:rPr>
                        <a:t/>
                      </a:r>
                      <a:br>
                        <a:rPr lang="en-US" sz="1100" b="0" i="0" u="none" strike="noStrike" dirty="0">
                          <a:effectLst/>
                          <a:latin typeface="ＭＳ Ｐゴシック"/>
                        </a:rPr>
                      </a:br>
                      <a:r>
                        <a:rPr lang="en-US" sz="1100" b="0" i="0" u="none" strike="noStrike" dirty="0" err="1">
                          <a:effectLst/>
                          <a:latin typeface="ＭＳ Ｐゴシック"/>
                        </a:rPr>
                        <a:t>Tawada</a:t>
                      </a:r>
                      <a:endParaRPr lang="en-US" sz="1100" b="0" i="0" u="none" strike="noStrike" dirty="0">
                        <a:effectLst/>
                        <a:latin typeface="ＭＳ Ｐゴシック"/>
                      </a:endParaRPr>
                    </a:p>
                  </a:txBody>
                  <a:tcPr marL="12700" marR="12700" marT="12700" marB="0" anchor="ctr"/>
                </a:tc>
              </a:tr>
              <a:tr h="231086">
                <a:tc>
                  <a:txBody>
                    <a:bodyPr/>
                    <a:lstStyle/>
                    <a:p>
                      <a:pPr algn="ctr" fontAlgn="ctr"/>
                      <a:r>
                        <a:rPr lang="en-US" altLang="ja-JP" sz="1100" b="0" i="0" u="none" strike="noStrike">
                          <a:effectLst/>
                          <a:latin typeface="ＭＳ Ｐゴシック"/>
                        </a:rPr>
                        <a:t>1994</a:t>
                      </a:r>
                    </a:p>
                  </a:txBody>
                  <a:tcPr marL="12700" marR="12700" marT="12700" marB="0" anchor="ctr"/>
                </a:tc>
                <a:tc>
                  <a:txBody>
                    <a:bodyPr/>
                    <a:lstStyle/>
                    <a:p>
                      <a:pPr algn="l" fontAlgn="ctr"/>
                      <a:r>
                        <a:rPr lang="en-US" sz="1100" b="0" i="0" u="none" strike="noStrike" dirty="0" err="1">
                          <a:effectLst/>
                          <a:latin typeface="ＭＳ Ｐゴシック"/>
                        </a:rPr>
                        <a:t>Soken-dai</a:t>
                      </a:r>
                      <a:endParaRPr lang="en-US" sz="1100" b="0" i="0" u="none" strike="noStrike" dirty="0">
                        <a:effectLst/>
                        <a:latin typeface="ＭＳ Ｐゴシック"/>
                      </a:endParaRPr>
                    </a:p>
                  </a:txBody>
                  <a:tcPr marL="12700" marR="12700" marT="12700" marB="0" anchor="ctr"/>
                </a:tc>
                <a:tc>
                  <a:txBody>
                    <a:bodyPr/>
                    <a:lstStyle/>
                    <a:p>
                      <a:pPr algn="l" fontAlgn="ctr"/>
                      <a:r>
                        <a:rPr lang="en-US" sz="1100" b="0" i="0" u="none" strike="noStrike" dirty="0">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Atsushi</a:t>
                      </a:r>
                      <a:br>
                        <a:rPr lang="en-US" sz="1100" b="0" i="0" u="none" strike="noStrike">
                          <a:effectLst/>
                          <a:latin typeface="ＭＳ Ｐゴシック"/>
                        </a:rPr>
                      </a:br>
                      <a:r>
                        <a:rPr lang="en-US" sz="1100" b="0" i="0" u="none" strike="noStrike">
                          <a:effectLst/>
                          <a:latin typeface="ＭＳ Ｐゴシック"/>
                        </a:rPr>
                        <a:t>Miura</a:t>
                      </a:r>
                    </a:p>
                  </a:txBody>
                  <a:tcPr marL="12700" marR="12700" marT="12700" marB="0" anchor="ctr"/>
                </a:tc>
              </a:tr>
              <a:tr h="231086">
                <a:tc>
                  <a:txBody>
                    <a:bodyPr/>
                    <a:lstStyle/>
                    <a:p>
                      <a:pPr algn="ctr" fontAlgn="ctr"/>
                      <a:r>
                        <a:rPr lang="en-US" altLang="ja-JP" sz="1100" b="0" i="0" u="none" strike="noStrike">
                          <a:effectLst/>
                          <a:latin typeface="ＭＳ Ｐゴシック"/>
                        </a:rPr>
                        <a:t>1994</a:t>
                      </a:r>
                    </a:p>
                  </a:txBody>
                  <a:tcPr marL="12700" marR="12700" marT="12700" marB="0" anchor="ctr"/>
                </a:tc>
                <a:tc>
                  <a:txBody>
                    <a:bodyPr/>
                    <a:lstStyle/>
                    <a:p>
                      <a:pPr algn="l" fontAlgn="ctr"/>
                      <a:r>
                        <a:rPr lang="en-US" sz="1100" b="0" i="0" u="none" strike="noStrike">
                          <a:effectLst/>
                          <a:latin typeface="ＭＳ Ｐゴシック"/>
                        </a:rPr>
                        <a:t>Soken-dai</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Masashi</a:t>
                      </a:r>
                      <a:br>
                        <a:rPr lang="en-US" sz="1100" b="0" i="0" u="none" strike="noStrike">
                          <a:effectLst/>
                          <a:latin typeface="ＭＳ Ｐゴシック"/>
                        </a:rPr>
                      </a:br>
                      <a:r>
                        <a:rPr lang="en-US" sz="1100" b="0" i="0" u="none" strike="noStrike">
                          <a:effectLst/>
                          <a:latin typeface="ＭＳ Ｐゴシック"/>
                        </a:rPr>
                        <a:t>Yamamoto</a:t>
                      </a:r>
                    </a:p>
                  </a:txBody>
                  <a:tcPr marL="12700" marR="12700" marT="12700" marB="0" anchor="ctr"/>
                </a:tc>
              </a:tr>
              <a:tr h="231086">
                <a:tc>
                  <a:txBody>
                    <a:bodyPr/>
                    <a:lstStyle/>
                    <a:p>
                      <a:pPr algn="ctr" fontAlgn="ctr"/>
                      <a:r>
                        <a:rPr lang="en-US" altLang="ja-JP" sz="1100" b="0" i="0" u="none" strike="noStrike">
                          <a:effectLst/>
                          <a:latin typeface="ＭＳ Ｐゴシック"/>
                        </a:rPr>
                        <a:t>1994</a:t>
                      </a:r>
                    </a:p>
                  </a:txBody>
                  <a:tcPr marL="12700" marR="12700" marT="12700" marB="0" anchor="ctr"/>
                </a:tc>
                <a:tc>
                  <a:txBody>
                    <a:bodyPr/>
                    <a:lstStyle/>
                    <a:p>
                      <a:pPr algn="l" fontAlgn="ctr"/>
                      <a:r>
                        <a:rPr lang="en-US" sz="1100" b="0" i="0" u="none" strike="noStrike">
                          <a:effectLst/>
                          <a:latin typeface="ＭＳ Ｐゴシック"/>
                        </a:rPr>
                        <a:t>Tohoku</a:t>
                      </a:r>
                      <a:br>
                        <a:rPr lang="en-US" sz="1100" b="0" i="0" u="none" strike="noStrike">
                          <a:effectLst/>
                          <a:latin typeface="ＭＳ Ｐゴシック"/>
                        </a:rPr>
                      </a:br>
                      <a:r>
                        <a:rPr lang="en-US" sz="1100" b="0" i="0" u="none" strike="noStrike">
                          <a:effectLst/>
                          <a:latin typeface="ＭＳ Ｐゴシック"/>
                        </a:rPr>
                        <a:t>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Tsutomu</a:t>
                      </a:r>
                      <a:br>
                        <a:rPr lang="en-US" sz="1100" b="0" i="0" u="none" strike="noStrike">
                          <a:effectLst/>
                          <a:latin typeface="ＭＳ Ｐゴシック"/>
                        </a:rPr>
                      </a:br>
                      <a:r>
                        <a:rPr lang="en-US" sz="1100" b="0" i="0" u="none" strike="noStrike">
                          <a:effectLst/>
                          <a:latin typeface="ＭＳ Ｐゴシック"/>
                        </a:rPr>
                        <a:t>Taniuchi</a:t>
                      </a:r>
                    </a:p>
                  </a:txBody>
                  <a:tcPr marL="12700" marR="12700" marT="12700" marB="0" anchor="ctr"/>
                </a:tc>
              </a:tr>
              <a:tr h="231086">
                <a:tc>
                  <a:txBody>
                    <a:bodyPr/>
                    <a:lstStyle/>
                    <a:p>
                      <a:pPr algn="ctr" fontAlgn="ctr"/>
                      <a:r>
                        <a:rPr lang="en-US" altLang="ja-JP" sz="1100" b="0" i="0" u="none" strike="noStrike">
                          <a:effectLst/>
                          <a:latin typeface="ＭＳ Ｐゴシック"/>
                        </a:rPr>
                        <a:t>1993</a:t>
                      </a:r>
                    </a:p>
                  </a:txBody>
                  <a:tcPr marL="12700" marR="12700" marT="12700" marB="0" anchor="ctr"/>
                </a:tc>
                <a:tc>
                  <a:txBody>
                    <a:bodyPr/>
                    <a:lstStyle/>
                    <a:p>
                      <a:pPr algn="l" fontAlgn="ctr"/>
                      <a:r>
                        <a:rPr lang="en-US" sz="1100" b="0" i="0" u="none" strike="noStrike">
                          <a:effectLst/>
                          <a:latin typeface="ＭＳ Ｐゴシック"/>
                        </a:rPr>
                        <a:t>Soken-dai</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Kenji</a:t>
                      </a:r>
                      <a:br>
                        <a:rPr lang="en-US" sz="1100" b="0" i="0" u="none" strike="noStrike">
                          <a:effectLst/>
                          <a:latin typeface="ＭＳ Ｐゴシック"/>
                        </a:rPr>
                      </a:br>
                      <a:r>
                        <a:rPr lang="en-US" sz="1100" b="0" i="0" u="none" strike="noStrike">
                          <a:effectLst/>
                          <a:latin typeface="ＭＳ Ｐゴシック"/>
                        </a:rPr>
                        <a:t>Itoga</a:t>
                      </a:r>
                    </a:p>
                  </a:txBody>
                  <a:tcPr marL="12700" marR="12700" marT="12700" marB="0" anchor="ctr"/>
                </a:tc>
              </a:tr>
              <a:tr h="328641">
                <a:tc>
                  <a:txBody>
                    <a:bodyPr/>
                    <a:lstStyle/>
                    <a:p>
                      <a:pPr algn="ctr" fontAlgn="ctr"/>
                      <a:r>
                        <a:rPr lang="en-US" altLang="ja-JP" sz="1100" b="0" i="0" u="none" strike="noStrike">
                          <a:effectLst/>
                          <a:latin typeface="ＭＳ Ｐゴシック"/>
                        </a:rPr>
                        <a:t>1992</a:t>
                      </a:r>
                    </a:p>
                  </a:txBody>
                  <a:tcPr marL="12700" marR="12700" marT="12700" marB="0" anchor="ctr"/>
                </a:tc>
                <a:tc>
                  <a:txBody>
                    <a:bodyPr/>
                    <a:lstStyle/>
                    <a:p>
                      <a:pPr algn="l" fontAlgn="ctr"/>
                      <a:r>
                        <a:rPr lang="en-US" sz="1100" b="0" i="0" u="none" strike="noStrike">
                          <a:effectLst/>
                          <a:latin typeface="ＭＳ Ｐゴシック"/>
                        </a:rPr>
                        <a:t>Nagoya</a:t>
                      </a:r>
                      <a:br>
                        <a:rPr lang="en-US" sz="1100" b="0" i="0" u="none" strike="noStrike">
                          <a:effectLst/>
                          <a:latin typeface="ＭＳ Ｐゴシック"/>
                        </a:rPr>
                      </a:br>
                      <a:r>
                        <a:rPr lang="en-US" sz="1100" b="0" i="0" u="none" strike="noStrike">
                          <a:effectLst/>
                          <a:latin typeface="ＭＳ Ｐゴシック"/>
                        </a:rPr>
                        <a:t>University</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Hideki</a:t>
                      </a:r>
                      <a:br>
                        <a:rPr lang="en-US" sz="1100" b="0" i="0" u="none" strike="noStrike">
                          <a:effectLst/>
                          <a:latin typeface="ＭＳ Ｐゴシック"/>
                        </a:rPr>
                      </a:br>
                      <a:r>
                        <a:rPr lang="en-US" sz="1100" b="0" i="0" u="none" strike="noStrike">
                          <a:effectLst/>
                          <a:latin typeface="ＭＳ Ｐゴシック"/>
                        </a:rPr>
                        <a:t>Aoyagi</a:t>
                      </a:r>
                    </a:p>
                  </a:txBody>
                  <a:tcPr marL="12700" marR="12700" marT="12700" marB="0" anchor="ctr"/>
                </a:tc>
              </a:tr>
              <a:tr h="231086">
                <a:tc>
                  <a:txBody>
                    <a:bodyPr/>
                    <a:lstStyle/>
                    <a:p>
                      <a:pPr algn="ctr" fontAlgn="ctr"/>
                      <a:r>
                        <a:rPr lang="en-US" altLang="ja-JP" sz="1100" b="0" i="0" u="none" strike="noStrike">
                          <a:effectLst/>
                          <a:latin typeface="ＭＳ Ｐゴシック"/>
                        </a:rPr>
                        <a:t>1992</a:t>
                      </a:r>
                    </a:p>
                  </a:txBody>
                  <a:tcPr marL="12700" marR="12700" marT="12700" marB="0" anchor="ctr"/>
                </a:tc>
                <a:tc>
                  <a:txBody>
                    <a:bodyPr/>
                    <a:lstStyle/>
                    <a:p>
                      <a:pPr algn="l" fontAlgn="ctr"/>
                      <a:r>
                        <a:rPr lang="en-US" sz="1100" b="0" i="0" u="none" strike="noStrike">
                          <a:effectLst/>
                          <a:latin typeface="ＭＳ Ｐゴシック"/>
                        </a:rPr>
                        <a:t>Soken-dai</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a:effectLst/>
                          <a:latin typeface="ＭＳ Ｐゴシック"/>
                        </a:rPr>
                        <a:t>Hiroshi</a:t>
                      </a:r>
                      <a:br>
                        <a:rPr lang="en-US" sz="1100" b="0" i="0" u="none" strike="noStrike">
                          <a:effectLst/>
                          <a:latin typeface="ＭＳ Ｐゴシック"/>
                        </a:rPr>
                      </a:br>
                      <a:r>
                        <a:rPr lang="en-US" sz="1100" b="0" i="0" u="none" strike="noStrike">
                          <a:effectLst/>
                          <a:latin typeface="ＭＳ Ｐゴシック"/>
                        </a:rPr>
                        <a:t>Akiyama</a:t>
                      </a:r>
                    </a:p>
                  </a:txBody>
                  <a:tcPr marL="12700" marR="12700" marT="12700" marB="0" anchor="ctr"/>
                </a:tc>
              </a:tr>
              <a:tr h="231086">
                <a:tc>
                  <a:txBody>
                    <a:bodyPr/>
                    <a:lstStyle/>
                    <a:p>
                      <a:pPr algn="ctr" fontAlgn="ctr"/>
                      <a:r>
                        <a:rPr lang="en-US" altLang="ja-JP" sz="1100" b="0" i="0" u="none" strike="noStrike">
                          <a:effectLst/>
                          <a:latin typeface="ＭＳ Ｐゴシック"/>
                        </a:rPr>
                        <a:t>1990</a:t>
                      </a:r>
                    </a:p>
                  </a:txBody>
                  <a:tcPr marL="12700" marR="12700" marT="12700" marB="0" anchor="ctr"/>
                </a:tc>
                <a:tc>
                  <a:txBody>
                    <a:bodyPr/>
                    <a:lstStyle/>
                    <a:p>
                      <a:pPr algn="l" fontAlgn="ctr"/>
                      <a:r>
                        <a:rPr lang="en-US" sz="1100" b="0" i="0" u="none" strike="noStrike">
                          <a:effectLst/>
                          <a:latin typeface="ＭＳ Ｐゴシック"/>
                        </a:rPr>
                        <a:t>University of Tsukuba</a:t>
                      </a:r>
                    </a:p>
                  </a:txBody>
                  <a:tcPr marL="12700" marR="12700" marT="12700" marB="0" anchor="ctr"/>
                </a:tc>
                <a:tc>
                  <a:txBody>
                    <a:bodyPr/>
                    <a:lstStyle/>
                    <a:p>
                      <a:pPr algn="l" fontAlgn="ctr"/>
                      <a:r>
                        <a:rPr lang="en-US" sz="1100" b="0" i="0" u="none" strike="noStrike">
                          <a:effectLst/>
                          <a:latin typeface="ＭＳ Ｐゴシック"/>
                        </a:rPr>
                        <a:t>Japan</a:t>
                      </a:r>
                    </a:p>
                  </a:txBody>
                  <a:tcPr marL="12700" marR="12700" marT="12700" marB="0" anchor="ctr"/>
                </a:tc>
                <a:tc>
                  <a:txBody>
                    <a:bodyPr/>
                    <a:lstStyle/>
                    <a:p>
                      <a:pPr algn="l" fontAlgn="ctr"/>
                      <a:r>
                        <a:rPr lang="en-US" sz="1100" b="0" i="0" u="none" strike="noStrike" dirty="0">
                          <a:effectLst/>
                          <a:latin typeface="ＭＳ Ｐゴシック"/>
                        </a:rPr>
                        <a:t>Yoshikazu Yamaoka</a:t>
                      </a:r>
                    </a:p>
                  </a:txBody>
                  <a:tcPr marL="12700" marR="12700" marT="12700" marB="0" anchor="ctr"/>
                </a:tc>
              </a:tr>
            </a:tbl>
          </a:graphicData>
        </a:graphic>
      </p:graphicFrame>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64</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574817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下矢印 10"/>
          <p:cNvSpPr/>
          <p:nvPr/>
        </p:nvSpPr>
        <p:spPr>
          <a:xfrm>
            <a:off x="5202371" y="1653640"/>
            <a:ext cx="254000" cy="2253166"/>
          </a:xfrm>
          <a:prstGeom prst="downArrow">
            <a:avLst/>
          </a:prstGeom>
          <a:solidFill>
            <a:srgbClr val="0000FF"/>
          </a:solidFill>
          <a:ln>
            <a:solidFill>
              <a:schemeClr val="tx1"/>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srgbClr val="000000"/>
              </a:solidFill>
              <a:latin typeface="Arial" charset="0"/>
              <a:ea typeface="Arial Unicode MS" pitchFamily="34" charset="-128"/>
              <a:cs typeface="Arial Unicode MS" pitchFamily="34" charset="-128"/>
            </a:endParaRPr>
          </a:p>
        </p:txBody>
      </p:sp>
      <p:sp>
        <p:nvSpPr>
          <p:cNvPr id="4" name="Title 3"/>
          <p:cNvSpPr>
            <a:spLocks noGrp="1"/>
          </p:cNvSpPr>
          <p:nvPr>
            <p:ph type="title"/>
          </p:nvPr>
        </p:nvSpPr>
        <p:spPr/>
        <p:txBody>
          <a:bodyPr/>
          <a:lstStyle/>
          <a:p>
            <a:r>
              <a:rPr lang="en-GB" b="1" dirty="0" smtClean="0"/>
              <a:t>Cavity/</a:t>
            </a:r>
            <a:r>
              <a:rPr lang="en-GB" b="1" dirty="0" err="1" smtClean="0"/>
              <a:t>Cryomodule</a:t>
            </a:r>
            <a:r>
              <a:rPr lang="en-GB" b="1" dirty="0" smtClean="0"/>
              <a:t> Fabrication</a:t>
            </a:r>
            <a:br>
              <a:rPr lang="en-GB" b="1" dirty="0" smtClean="0"/>
            </a:br>
            <a:r>
              <a:rPr lang="ja-JP" altLang="en-US" sz="2800" b="1" dirty="0" smtClean="0">
                <a:solidFill>
                  <a:srgbClr val="3366FF"/>
                </a:solidFill>
                <a:latin typeface="ＭＳ Ｐゴシック"/>
                <a:ea typeface="ＭＳ Ｐゴシック"/>
                <a:cs typeface="ＭＳ Ｐゴシック"/>
              </a:rPr>
              <a:t>空洞・</a:t>
            </a:r>
            <a:r>
              <a:rPr lang="en-US" altLang="ja-JP" sz="2800" b="1" dirty="0" smtClean="0">
                <a:solidFill>
                  <a:srgbClr val="3366FF"/>
                </a:solidFill>
                <a:latin typeface="ＭＳ Ｐゴシック"/>
                <a:ea typeface="ＭＳ Ｐゴシック"/>
                <a:cs typeface="ＭＳ Ｐゴシック"/>
              </a:rPr>
              <a:t>CM</a:t>
            </a:r>
            <a:r>
              <a:rPr lang="ja-JP" altLang="en-US" sz="2800" b="1" dirty="0" smtClean="0">
                <a:solidFill>
                  <a:srgbClr val="3366FF"/>
                </a:solidFill>
                <a:latin typeface="ＭＳ Ｐゴシック"/>
                <a:ea typeface="ＭＳ Ｐゴシック"/>
                <a:cs typeface="ＭＳ Ｐゴシック"/>
              </a:rPr>
              <a:t>の製造</a:t>
            </a:r>
            <a:endParaRPr lang="en-GB" sz="2800" b="1" dirty="0">
              <a:solidFill>
                <a:srgbClr val="3366FF"/>
              </a:solidFill>
              <a:latin typeface="ＭＳ Ｐゴシック"/>
              <a:ea typeface="ＭＳ Ｐゴシック"/>
              <a:cs typeface="ＭＳ Ｐゴシック"/>
            </a:endParaRPr>
          </a:p>
        </p:txBody>
      </p:sp>
      <p:sp>
        <p:nvSpPr>
          <p:cNvPr id="17" name="日付プレースホルダー 16"/>
          <p:cNvSpPr>
            <a:spLocks noGrp="1"/>
          </p:cNvSpPr>
          <p:nvPr>
            <p:ph type="dt" sz="half" idx="10"/>
          </p:nvPr>
        </p:nvSpPr>
        <p:spPr/>
        <p:txBody>
          <a:bodyPr/>
          <a:lstStyle/>
          <a:p>
            <a:pPr>
              <a:defRPr/>
            </a:pPr>
            <a:r>
              <a:rPr lang="en-US" altLang="ja-JP" smtClean="0">
                <a:latin typeface="Arial"/>
                <a:ea typeface="Arial Unicode MS"/>
                <a:cs typeface="Arial Unicode MS"/>
              </a:rPr>
              <a:t>2015/01/03</a:t>
            </a:r>
            <a:endParaRPr lang="en-US" altLang="ja-JP" dirty="0">
              <a:latin typeface="Arial"/>
              <a:ea typeface="Arial Unicode MS"/>
              <a:cs typeface="Arial Unicode MS"/>
            </a:endParaRPr>
          </a:p>
        </p:txBody>
      </p:sp>
      <p:sp>
        <p:nvSpPr>
          <p:cNvPr id="19" name="スライド番号プレースホルダー 18"/>
          <p:cNvSpPr>
            <a:spLocks noGrp="1"/>
          </p:cNvSpPr>
          <p:nvPr>
            <p:ph type="sldNum" sz="quarter" idx="12"/>
          </p:nvPr>
        </p:nvSpPr>
        <p:spPr/>
        <p:txBody>
          <a:bodyPr/>
          <a:lstStyle/>
          <a:p>
            <a:pPr>
              <a:defRPr/>
            </a:pPr>
            <a:fld id="{FEB85ABE-900B-5F41-A7E2-B293305521C4}" type="slidenum">
              <a:rPr lang="en-US" altLang="ja-JP" smtClean="0">
                <a:latin typeface="Arial"/>
                <a:ea typeface="Arial Unicode MS"/>
                <a:cs typeface="Arial Unicode MS"/>
              </a:rPr>
              <a:pPr>
                <a:defRPr/>
              </a:pPr>
              <a:t>7</a:t>
            </a:fld>
            <a:endParaRPr lang="en-US" altLang="ja-JP" dirty="0">
              <a:latin typeface="Arial"/>
              <a:ea typeface="Arial Unicode MS"/>
              <a:cs typeface="Arial Unicode MS"/>
            </a:endParaRPr>
          </a:p>
        </p:txBody>
      </p:sp>
      <p:sp>
        <p:nvSpPr>
          <p:cNvPr id="9" name="テキスト ボックス 8"/>
          <p:cNvSpPr txBox="1"/>
          <p:nvPr/>
        </p:nvSpPr>
        <p:spPr>
          <a:xfrm>
            <a:off x="4897570" y="1266759"/>
            <a:ext cx="4036629" cy="369332"/>
          </a:xfrm>
          <a:prstGeom prst="rect">
            <a:avLst/>
          </a:prstGeom>
          <a:solidFill>
            <a:srgbClr val="CCFFCC"/>
          </a:solidFill>
          <a:ln>
            <a:solidFill>
              <a:srgbClr val="3366FF"/>
            </a:solidFill>
          </a:ln>
        </p:spPr>
        <p:txBody>
          <a:bodyPr wrap="square" rtlCol="0">
            <a:spAutoFit/>
          </a:bodyPr>
          <a:lstStyle/>
          <a:p>
            <a:r>
              <a:rPr lang="en-US" altLang="ja-JP" dirty="0" smtClean="0">
                <a:solidFill>
                  <a:srgbClr val="000000"/>
                </a:solidFill>
                <a:latin typeface="Arial"/>
                <a:ea typeface="Arial Unicode MS"/>
                <a:cs typeface="Arial Unicode MS"/>
              </a:rPr>
              <a:t>Purchasing Material/Sub-component</a:t>
            </a:r>
            <a:endParaRPr lang="ja-JP" altLang="en-US" dirty="0">
              <a:solidFill>
                <a:srgbClr val="000000"/>
              </a:solidFill>
              <a:latin typeface="Arial"/>
              <a:ea typeface="Arial Unicode MS"/>
              <a:cs typeface="Arial Unicode MS"/>
            </a:endParaRPr>
          </a:p>
        </p:txBody>
      </p:sp>
      <p:sp>
        <p:nvSpPr>
          <p:cNvPr id="14" name="テキスト ボックス 13"/>
          <p:cNvSpPr txBox="1"/>
          <p:nvPr/>
        </p:nvSpPr>
        <p:spPr>
          <a:xfrm>
            <a:off x="4910270" y="1943100"/>
            <a:ext cx="3747780" cy="369332"/>
          </a:xfrm>
          <a:prstGeom prst="rect">
            <a:avLst/>
          </a:prstGeom>
          <a:solidFill>
            <a:srgbClr val="FFFF00"/>
          </a:solidFill>
          <a:ln>
            <a:solidFill>
              <a:srgbClr val="3366FF"/>
            </a:solidFill>
          </a:ln>
        </p:spPr>
        <p:txBody>
          <a:bodyPr wrap="square" rtlCol="0">
            <a:spAutoFit/>
          </a:bodyPr>
          <a:lstStyle/>
          <a:p>
            <a:r>
              <a:rPr lang="en-US" altLang="ja-JP" dirty="0" smtClean="0">
                <a:solidFill>
                  <a:srgbClr val="000000"/>
                </a:solidFill>
                <a:latin typeface="Arial"/>
                <a:ea typeface="Arial Unicode MS"/>
                <a:cs typeface="Arial Unicode MS"/>
              </a:rPr>
              <a:t>Manufacturing Cavity</a:t>
            </a:r>
            <a:r>
              <a:rPr lang="ja-JP" altLang="en-US" dirty="0" smtClean="0">
                <a:solidFill>
                  <a:srgbClr val="000000"/>
                </a:solidFill>
                <a:latin typeface="Arial"/>
                <a:ea typeface="Arial Unicode MS"/>
                <a:cs typeface="Arial Unicode MS"/>
              </a:rPr>
              <a:t>：</a:t>
            </a:r>
            <a:r>
              <a:rPr lang="ja-JP" altLang="en-US" dirty="0" smtClean="0">
                <a:solidFill>
                  <a:srgbClr val="3366FF"/>
                </a:solidFill>
                <a:latin typeface="ＭＳ Ｐゴシック"/>
                <a:ea typeface="ＭＳ Ｐゴシック"/>
                <a:cs typeface="ＭＳ Ｐゴシック"/>
              </a:rPr>
              <a:t>機械加工</a:t>
            </a:r>
            <a:r>
              <a:rPr lang="en-US" altLang="ja-JP" dirty="0" smtClean="0">
                <a:solidFill>
                  <a:srgbClr val="3366FF"/>
                </a:solidFill>
                <a:latin typeface="ＭＳ Ｐゴシック"/>
                <a:ea typeface="ＭＳ Ｐゴシック"/>
                <a:cs typeface="ＭＳ Ｐゴシック"/>
              </a:rPr>
              <a:t> </a:t>
            </a:r>
          </a:p>
        </p:txBody>
      </p:sp>
      <p:sp>
        <p:nvSpPr>
          <p:cNvPr id="15" name="テキスト ボックス 14"/>
          <p:cNvSpPr txBox="1"/>
          <p:nvPr/>
        </p:nvSpPr>
        <p:spPr>
          <a:xfrm>
            <a:off x="4910271" y="2584826"/>
            <a:ext cx="3340353" cy="369332"/>
          </a:xfrm>
          <a:prstGeom prst="rect">
            <a:avLst/>
          </a:prstGeom>
          <a:solidFill>
            <a:srgbClr val="FFFF00"/>
          </a:solidFill>
          <a:ln>
            <a:solidFill>
              <a:srgbClr val="3366FF"/>
            </a:solidFill>
          </a:ln>
        </p:spPr>
        <p:txBody>
          <a:bodyPr wrap="none" rtlCol="0">
            <a:spAutoFit/>
          </a:bodyPr>
          <a:lstStyle/>
          <a:p>
            <a:r>
              <a:rPr lang="en-US" altLang="ja-JP" dirty="0" smtClean="0">
                <a:solidFill>
                  <a:srgbClr val="000000"/>
                </a:solidFill>
                <a:latin typeface="Arial"/>
                <a:ea typeface="Arial Unicode MS"/>
                <a:cs typeface="Arial Unicode MS"/>
              </a:rPr>
              <a:t>Processing Surface</a:t>
            </a:r>
            <a:r>
              <a:rPr lang="ja-JP" altLang="en-US" dirty="0" smtClean="0">
                <a:solidFill>
                  <a:srgbClr val="000000"/>
                </a:solidFill>
                <a:latin typeface="Arial"/>
                <a:ea typeface="Arial Unicode MS"/>
                <a:cs typeface="Arial Unicode MS"/>
              </a:rPr>
              <a:t>：</a:t>
            </a:r>
            <a:r>
              <a:rPr lang="ja-JP" altLang="en-US" dirty="0" smtClean="0">
                <a:solidFill>
                  <a:srgbClr val="3366FF"/>
                </a:solidFill>
                <a:latin typeface="ＭＳ Ｐゴシック"/>
                <a:ea typeface="ＭＳ Ｐゴシック"/>
                <a:cs typeface="ＭＳ Ｐゴシック"/>
              </a:rPr>
              <a:t>表面処理</a:t>
            </a:r>
            <a:endParaRPr lang="en-US" altLang="ja-JP" dirty="0" smtClean="0">
              <a:solidFill>
                <a:srgbClr val="3366FF"/>
              </a:solidFill>
              <a:latin typeface="ＭＳ Ｐゴシック"/>
              <a:ea typeface="ＭＳ Ｐゴシック"/>
              <a:cs typeface="ＭＳ Ｐゴシック"/>
            </a:endParaRPr>
          </a:p>
        </p:txBody>
      </p:sp>
      <p:sp>
        <p:nvSpPr>
          <p:cNvPr id="16" name="テキスト ボックス 15"/>
          <p:cNvSpPr txBox="1"/>
          <p:nvPr/>
        </p:nvSpPr>
        <p:spPr>
          <a:xfrm>
            <a:off x="4910270" y="3142734"/>
            <a:ext cx="3623871" cy="369332"/>
          </a:xfrm>
          <a:prstGeom prst="rect">
            <a:avLst/>
          </a:prstGeom>
          <a:solidFill>
            <a:srgbClr val="FFFF00"/>
          </a:solidFill>
          <a:ln>
            <a:solidFill>
              <a:srgbClr val="3366FF"/>
            </a:solidFill>
          </a:ln>
        </p:spPr>
        <p:txBody>
          <a:bodyPr wrap="square" rtlCol="0">
            <a:spAutoFit/>
          </a:bodyPr>
          <a:lstStyle/>
          <a:p>
            <a:r>
              <a:rPr lang="en-US" altLang="ja-JP" dirty="0" smtClean="0">
                <a:solidFill>
                  <a:srgbClr val="000000"/>
                </a:solidFill>
                <a:latin typeface="Arial"/>
                <a:ea typeface="Arial Unicode MS"/>
                <a:cs typeface="Arial Unicode MS"/>
              </a:rPr>
              <a:t>Assembling </a:t>
            </a:r>
            <a:r>
              <a:rPr lang="en-US" altLang="ja-JP" dirty="0" err="1" smtClean="0">
                <a:solidFill>
                  <a:srgbClr val="000000"/>
                </a:solidFill>
                <a:latin typeface="Arial"/>
                <a:ea typeface="Arial Unicode MS"/>
                <a:cs typeface="Arial Unicode MS"/>
              </a:rPr>
              <a:t>LHe</a:t>
            </a:r>
            <a:r>
              <a:rPr lang="en-US" altLang="ja-JP" dirty="0">
                <a:solidFill>
                  <a:srgbClr val="000000"/>
                </a:solidFill>
                <a:latin typeface="Arial"/>
                <a:ea typeface="Arial Unicode MS"/>
                <a:cs typeface="Arial Unicode MS"/>
              </a:rPr>
              <a:t>-</a:t>
            </a:r>
            <a:r>
              <a:rPr lang="en-US" altLang="ja-JP" dirty="0" smtClean="0">
                <a:solidFill>
                  <a:srgbClr val="000000"/>
                </a:solidFill>
                <a:latin typeface="Arial"/>
                <a:ea typeface="Arial Unicode MS"/>
                <a:cs typeface="Arial Unicode MS"/>
              </a:rPr>
              <a:t>Tank </a:t>
            </a:r>
            <a:r>
              <a:rPr lang="ja-JP" altLang="en-US" dirty="0" smtClean="0">
                <a:solidFill>
                  <a:srgbClr val="000000"/>
                </a:solidFill>
                <a:latin typeface="Arial"/>
                <a:ea typeface="Arial Unicode MS"/>
                <a:cs typeface="Arial Unicode MS"/>
              </a:rPr>
              <a:t>：</a:t>
            </a:r>
            <a:r>
              <a:rPr lang="ja-JP" altLang="en-US" dirty="0" smtClean="0">
                <a:solidFill>
                  <a:srgbClr val="3366FF"/>
                </a:solidFill>
                <a:latin typeface="Arial"/>
                <a:ea typeface="Arial Unicode MS"/>
                <a:cs typeface="Arial Unicode MS"/>
              </a:rPr>
              <a:t>組み立て</a:t>
            </a:r>
            <a:endParaRPr lang="en-US" altLang="ja-JP" dirty="0" smtClean="0">
              <a:solidFill>
                <a:srgbClr val="3366FF"/>
              </a:solidFill>
              <a:latin typeface="Arial"/>
              <a:ea typeface="Arial Unicode MS"/>
              <a:cs typeface="Arial Unicode MS"/>
            </a:endParaRPr>
          </a:p>
        </p:txBody>
      </p:sp>
      <p:sp>
        <p:nvSpPr>
          <p:cNvPr id="20" name="テキスト ボックス 19"/>
          <p:cNvSpPr txBox="1"/>
          <p:nvPr/>
        </p:nvSpPr>
        <p:spPr>
          <a:xfrm>
            <a:off x="4910270" y="3914233"/>
            <a:ext cx="3836394" cy="369332"/>
          </a:xfrm>
          <a:prstGeom prst="rect">
            <a:avLst/>
          </a:prstGeom>
          <a:solidFill>
            <a:schemeClr val="accent1">
              <a:lumMod val="75000"/>
            </a:schemeClr>
          </a:solidFill>
          <a:ln>
            <a:solidFill>
              <a:srgbClr val="3366FF"/>
            </a:solidFill>
          </a:ln>
        </p:spPr>
        <p:txBody>
          <a:bodyPr wrap="none" rtlCol="0">
            <a:spAutoFit/>
          </a:bodyPr>
          <a:lstStyle/>
          <a:p>
            <a:r>
              <a:rPr lang="en-US" altLang="ja-JP" dirty="0" smtClean="0">
                <a:solidFill>
                  <a:srgbClr val="000000"/>
                </a:solidFill>
                <a:latin typeface="Arial"/>
                <a:ea typeface="Arial Unicode MS"/>
                <a:cs typeface="Arial Unicode MS"/>
              </a:rPr>
              <a:t>Qualifying Cavity, 100 %</a:t>
            </a:r>
            <a:r>
              <a:rPr lang="ja-JP" altLang="en-US" dirty="0" smtClean="0">
                <a:solidFill>
                  <a:srgbClr val="000000"/>
                </a:solidFill>
                <a:latin typeface="Arial"/>
                <a:ea typeface="Arial Unicode MS"/>
                <a:cs typeface="Arial Unicode MS"/>
              </a:rPr>
              <a:t>：</a:t>
            </a:r>
            <a:r>
              <a:rPr lang="ja-JP" altLang="en-US" dirty="0" smtClean="0">
                <a:solidFill>
                  <a:srgbClr val="3366FF"/>
                </a:solidFill>
                <a:latin typeface="Arial"/>
                <a:ea typeface="Arial Unicode MS"/>
                <a:cs typeface="Arial Unicode MS"/>
              </a:rPr>
              <a:t>性能評価</a:t>
            </a:r>
            <a:endParaRPr lang="en-US" altLang="ja-JP" dirty="0" smtClean="0">
              <a:solidFill>
                <a:srgbClr val="3366FF"/>
              </a:solidFill>
              <a:latin typeface="Arial"/>
              <a:ea typeface="Arial Unicode MS"/>
              <a:cs typeface="Arial Unicode MS"/>
            </a:endParaRPr>
          </a:p>
        </p:txBody>
      </p:sp>
      <p:sp>
        <p:nvSpPr>
          <p:cNvPr id="21" name="テキスト ボックス 20"/>
          <p:cNvSpPr txBox="1"/>
          <p:nvPr/>
        </p:nvSpPr>
        <p:spPr>
          <a:xfrm>
            <a:off x="4892929" y="5236865"/>
            <a:ext cx="3765122" cy="369332"/>
          </a:xfrm>
          <a:prstGeom prst="rect">
            <a:avLst/>
          </a:prstGeom>
          <a:solidFill>
            <a:srgbClr val="FFFF00"/>
          </a:solidFill>
          <a:ln>
            <a:solidFill>
              <a:srgbClr val="3366FF"/>
            </a:solidFill>
          </a:ln>
        </p:spPr>
        <p:txBody>
          <a:bodyPr wrap="square" rtlCol="0">
            <a:spAutoFit/>
          </a:bodyPr>
          <a:lstStyle/>
          <a:p>
            <a:r>
              <a:rPr lang="en-US" altLang="ja-JP" dirty="0" err="1" smtClean="0">
                <a:solidFill>
                  <a:srgbClr val="000000"/>
                </a:solidFill>
                <a:latin typeface="Arial"/>
                <a:ea typeface="Arial Unicode MS"/>
                <a:cs typeface="Arial Unicode MS"/>
              </a:rPr>
              <a:t>Cryomodule</a:t>
            </a:r>
            <a:r>
              <a:rPr lang="en-US" altLang="ja-JP" dirty="0">
                <a:solidFill>
                  <a:srgbClr val="000000"/>
                </a:solidFill>
                <a:latin typeface="Arial"/>
                <a:ea typeface="Arial Unicode MS"/>
                <a:cs typeface="Arial Unicode MS"/>
              </a:rPr>
              <a:t> </a:t>
            </a:r>
            <a:r>
              <a:rPr lang="en-US" altLang="ja-JP" dirty="0" smtClean="0">
                <a:solidFill>
                  <a:srgbClr val="000000"/>
                </a:solidFill>
                <a:latin typeface="Arial"/>
                <a:ea typeface="Arial Unicode MS"/>
                <a:cs typeface="Arial Unicode MS"/>
              </a:rPr>
              <a:t>Assembly:: CM </a:t>
            </a:r>
            <a:r>
              <a:rPr lang="ja-JP" altLang="en-US" dirty="0" smtClean="0">
                <a:solidFill>
                  <a:srgbClr val="000000"/>
                </a:solidFill>
                <a:latin typeface="Arial"/>
                <a:ea typeface="Arial Unicode MS"/>
                <a:cs typeface="Arial Unicode MS"/>
              </a:rPr>
              <a:t>組立</a:t>
            </a:r>
            <a:endParaRPr lang="en-US" altLang="ja-JP" dirty="0" smtClean="0">
              <a:solidFill>
                <a:srgbClr val="000000"/>
              </a:solidFill>
              <a:latin typeface="Arial"/>
              <a:ea typeface="Arial Unicode MS"/>
              <a:cs typeface="Arial Unicode MS"/>
            </a:endParaRPr>
          </a:p>
        </p:txBody>
      </p:sp>
      <p:sp>
        <p:nvSpPr>
          <p:cNvPr id="23" name="下矢印 22"/>
          <p:cNvSpPr/>
          <p:nvPr/>
        </p:nvSpPr>
        <p:spPr>
          <a:xfrm>
            <a:off x="5189671" y="4875188"/>
            <a:ext cx="254000" cy="361677"/>
          </a:xfrm>
          <a:prstGeom prst="downArrow">
            <a:avLst/>
          </a:prstGeom>
          <a:solidFill>
            <a:srgbClr val="FF6600"/>
          </a:solidFill>
          <a:ln>
            <a:solidFill>
              <a:schemeClr val="tx1"/>
            </a:solidFill>
          </a:ln>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srgbClr val="000000"/>
              </a:solidFill>
              <a:latin typeface="Arial" charset="0"/>
              <a:ea typeface="Arial Unicode MS" pitchFamily="34" charset="-128"/>
              <a:cs typeface="Arial Unicode MS" pitchFamily="34" charset="-128"/>
            </a:endParaRPr>
          </a:p>
        </p:txBody>
      </p:sp>
      <p:pic>
        <p:nvPicPr>
          <p:cNvPr id="25" name="図 24" descr="cryomodule_2008_low_trans.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7315" y="4290473"/>
            <a:ext cx="2615865" cy="1569519"/>
          </a:xfrm>
          <a:prstGeom prst="rect">
            <a:avLst/>
          </a:prstGeom>
          <a:noFill/>
          <a:ln>
            <a:solidFill>
              <a:srgbClr val="3366FF"/>
            </a:solidFill>
          </a:ln>
        </p:spPr>
      </p:pic>
      <p:sp>
        <p:nvSpPr>
          <p:cNvPr id="26" name="左中かっこ 25"/>
          <p:cNvSpPr/>
          <p:nvPr/>
        </p:nvSpPr>
        <p:spPr bwMode="auto">
          <a:xfrm>
            <a:off x="4366492" y="1229710"/>
            <a:ext cx="350958" cy="2305566"/>
          </a:xfrm>
          <a:prstGeom prst="leftBrace">
            <a:avLst>
              <a:gd name="adj1" fmla="val 27564"/>
              <a:gd name="adj2" fmla="val 35405"/>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srgbClr val="000000"/>
              </a:solidFill>
              <a:latin typeface="Arial" charset="0"/>
              <a:ea typeface="Arial Unicode MS" pitchFamily="34" charset="-128"/>
              <a:cs typeface="Arial Unicode MS" pitchFamily="34" charset="-128"/>
            </a:endParaRPr>
          </a:p>
        </p:txBody>
      </p:sp>
      <p:sp>
        <p:nvSpPr>
          <p:cNvPr id="5" name="フッター プレースホルダー 4"/>
          <p:cNvSpPr>
            <a:spLocks noGrp="1"/>
          </p:cNvSpPr>
          <p:nvPr>
            <p:ph type="ftr" sz="quarter" idx="11"/>
          </p:nvPr>
        </p:nvSpPr>
        <p:spPr/>
        <p:txBody>
          <a:bodyPr/>
          <a:lstStyle/>
          <a:p>
            <a:pPr>
              <a:defRPr/>
            </a:pPr>
            <a:r>
              <a:rPr lang="en-US" altLang="ja-JP" smtClean="0">
                <a:latin typeface="Arial"/>
                <a:ea typeface="Arial Unicode MS"/>
                <a:cs typeface="Arial Unicode MS"/>
              </a:rPr>
              <a:t>ILC</a:t>
            </a:r>
            <a:r>
              <a:rPr lang="ja-JP" altLang="en-US" smtClean="0">
                <a:latin typeface="Arial"/>
                <a:ea typeface="Arial Unicode MS"/>
                <a:cs typeface="Arial Unicode MS"/>
              </a:rPr>
              <a:t>に必要な人材と育成</a:t>
            </a:r>
            <a:endParaRPr lang="en-US" altLang="ja-JP">
              <a:latin typeface="Arial"/>
              <a:ea typeface="Arial Unicode MS"/>
              <a:cs typeface="Arial Unicode MS"/>
            </a:endParaRPr>
          </a:p>
        </p:txBody>
      </p:sp>
      <p:pic>
        <p:nvPicPr>
          <p:cNvPr id="29" name="図 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2060" y="1266759"/>
            <a:ext cx="2366505" cy="599431"/>
          </a:xfrm>
          <a:prstGeom prst="rect">
            <a:avLst/>
          </a:prstGeom>
          <a:noFill/>
          <a:ln w="9525">
            <a:solidFill>
              <a:schemeClr val="tx1"/>
            </a:solidFill>
            <a:miter lim="800000"/>
            <a:headEnd/>
            <a:tailEnd/>
          </a:ln>
        </p:spPr>
      </p:pic>
      <p:sp>
        <p:nvSpPr>
          <p:cNvPr id="30" name="テキスト ボックス 29"/>
          <p:cNvSpPr txBox="1"/>
          <p:nvPr/>
        </p:nvSpPr>
        <p:spPr>
          <a:xfrm>
            <a:off x="4910271" y="4505856"/>
            <a:ext cx="4163438" cy="369332"/>
          </a:xfrm>
          <a:prstGeom prst="rect">
            <a:avLst/>
          </a:prstGeom>
          <a:solidFill>
            <a:srgbClr val="FFFF00"/>
          </a:solidFill>
          <a:ln>
            <a:solidFill>
              <a:srgbClr val="3366FF"/>
            </a:solidFill>
          </a:ln>
        </p:spPr>
        <p:txBody>
          <a:bodyPr wrap="square" rtlCol="0">
            <a:spAutoFit/>
          </a:bodyPr>
          <a:lstStyle/>
          <a:p>
            <a:r>
              <a:rPr lang="en-US" altLang="ja-JP" dirty="0" smtClean="0">
                <a:solidFill>
                  <a:srgbClr val="000000"/>
                </a:solidFill>
                <a:latin typeface="Arial"/>
                <a:ea typeface="Arial Unicode MS"/>
                <a:cs typeface="Arial Unicode MS"/>
              </a:rPr>
              <a:t>Cavity String Assembly</a:t>
            </a:r>
            <a:r>
              <a:rPr lang="ja-JP" altLang="en-US" dirty="0" smtClean="0">
                <a:solidFill>
                  <a:srgbClr val="000000"/>
                </a:solidFill>
                <a:latin typeface="Arial"/>
                <a:ea typeface="Arial Unicode MS"/>
                <a:cs typeface="Arial Unicode MS"/>
              </a:rPr>
              <a:t>：</a:t>
            </a:r>
            <a:r>
              <a:rPr lang="ja-JP" altLang="en-US" dirty="0" smtClean="0">
                <a:solidFill>
                  <a:srgbClr val="3366FF"/>
                </a:solidFill>
                <a:latin typeface="ＭＳ Ｐゴシック"/>
                <a:ea typeface="ＭＳ Ｐゴシック"/>
                <a:cs typeface="ＭＳ Ｐゴシック"/>
              </a:rPr>
              <a:t>多連空洞組立</a:t>
            </a:r>
            <a:endParaRPr lang="en-US" altLang="ja-JP" dirty="0" smtClean="0">
              <a:solidFill>
                <a:srgbClr val="3366FF"/>
              </a:solidFill>
              <a:latin typeface="ＭＳ Ｐゴシック"/>
              <a:ea typeface="ＭＳ Ｐゴシック"/>
              <a:cs typeface="ＭＳ Ｐゴシック"/>
            </a:endParaRPr>
          </a:p>
        </p:txBody>
      </p:sp>
      <p:sp>
        <p:nvSpPr>
          <p:cNvPr id="31" name="左中かっこ 30"/>
          <p:cNvSpPr/>
          <p:nvPr/>
        </p:nvSpPr>
        <p:spPr bwMode="auto">
          <a:xfrm>
            <a:off x="4366492" y="4505855"/>
            <a:ext cx="350958" cy="1100341"/>
          </a:xfrm>
          <a:prstGeom prst="leftBrace">
            <a:avLst>
              <a:gd name="adj1" fmla="val 27564"/>
              <a:gd name="adj2" fmla="val 35405"/>
            </a:avLst>
          </a:prstGeom>
          <a:solidFill>
            <a:srgbClr val="CC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ctr" hangingPunct="0">
              <a:spcBef>
                <a:spcPct val="0"/>
              </a:spcBef>
              <a:spcAft>
                <a:spcPct val="0"/>
              </a:spcAft>
            </a:pPr>
            <a:endParaRPr kumimoji="0" lang="ja-JP" altLang="en-US" sz="3600" smtClean="0">
              <a:solidFill>
                <a:srgbClr val="000000"/>
              </a:solidFill>
              <a:latin typeface="Arial" charset="0"/>
              <a:ea typeface="Arial Unicode MS" pitchFamily="34" charset="-128"/>
              <a:cs typeface="Arial Unicode MS" pitchFamily="34" charset="-128"/>
            </a:endParaRPr>
          </a:p>
        </p:txBody>
      </p:sp>
      <p:sp>
        <p:nvSpPr>
          <p:cNvPr id="32" name="テキスト ボックス 31"/>
          <p:cNvSpPr txBox="1"/>
          <p:nvPr/>
        </p:nvSpPr>
        <p:spPr>
          <a:xfrm>
            <a:off x="4838721" y="5706043"/>
            <a:ext cx="4308654" cy="369332"/>
          </a:xfrm>
          <a:prstGeom prst="rect">
            <a:avLst/>
          </a:prstGeom>
          <a:solidFill>
            <a:schemeClr val="accent1">
              <a:lumMod val="75000"/>
            </a:schemeClr>
          </a:solidFill>
          <a:ln>
            <a:solidFill>
              <a:srgbClr val="3366FF"/>
            </a:solidFill>
          </a:ln>
        </p:spPr>
        <p:txBody>
          <a:bodyPr wrap="none" rtlCol="0">
            <a:spAutoFit/>
          </a:bodyPr>
          <a:lstStyle/>
          <a:p>
            <a:r>
              <a:rPr lang="en-US" altLang="ja-JP" dirty="0" smtClean="0">
                <a:solidFill>
                  <a:srgbClr val="000000"/>
                </a:solidFill>
                <a:latin typeface="Arial"/>
                <a:ea typeface="Arial Unicode MS"/>
                <a:cs typeface="Arial Unicode MS"/>
              </a:rPr>
              <a:t>Qualifying CMs, 33 + 5 %</a:t>
            </a:r>
            <a:r>
              <a:rPr lang="ja-JP" altLang="en-US" dirty="0" smtClean="0">
                <a:solidFill>
                  <a:srgbClr val="000000"/>
                </a:solidFill>
                <a:latin typeface="Arial"/>
                <a:ea typeface="Arial Unicode MS"/>
                <a:cs typeface="Arial Unicode MS"/>
              </a:rPr>
              <a:t>：</a:t>
            </a:r>
            <a:r>
              <a:rPr lang="en-US" altLang="ja-JP" dirty="0" smtClean="0">
                <a:solidFill>
                  <a:srgbClr val="3366FF"/>
                </a:solidFill>
                <a:latin typeface="Arial"/>
                <a:ea typeface="Arial Unicode MS"/>
                <a:cs typeface="Arial Unicode MS"/>
              </a:rPr>
              <a:t>CM</a:t>
            </a:r>
            <a:r>
              <a:rPr lang="ja-JP" altLang="en-US" dirty="0" smtClean="0">
                <a:solidFill>
                  <a:srgbClr val="3366FF"/>
                </a:solidFill>
                <a:latin typeface="Arial"/>
                <a:ea typeface="Arial Unicode MS"/>
                <a:cs typeface="Arial Unicode MS"/>
              </a:rPr>
              <a:t>性能評価</a:t>
            </a:r>
            <a:endParaRPr lang="en-US" altLang="ja-JP" dirty="0" smtClean="0">
              <a:solidFill>
                <a:srgbClr val="3366FF"/>
              </a:solidFill>
              <a:latin typeface="Arial"/>
              <a:ea typeface="Arial Unicode MS"/>
              <a:cs typeface="Arial Unicode MS"/>
            </a:endParaRPr>
          </a:p>
        </p:txBody>
      </p:sp>
      <p:pic>
        <p:nvPicPr>
          <p:cNvPr id="33" name="Picture 9" descr="cavityassy-annotated.pdf"/>
          <p:cNvPicPr>
            <a:picLocks noChangeAspect="1"/>
          </p:cNvPicPr>
          <p:nvPr/>
        </p:nvPicPr>
        <p:blipFill rotWithShape="1">
          <a:blip r:embed="rId4" cstate="email">
            <a:extLst>
              <a:ext uri="{28A0092B-C50C-407E-A947-70E740481C1C}">
                <a14:useLocalDpi xmlns:a14="http://schemas.microsoft.com/office/drawing/2010/main"/>
              </a:ext>
            </a:extLst>
          </a:blip>
          <a:srcRect l="7189" t="28441" r="9150" b="24904"/>
          <a:stretch/>
        </p:blipFill>
        <p:spPr>
          <a:xfrm>
            <a:off x="333977" y="2372309"/>
            <a:ext cx="3592723" cy="1415810"/>
          </a:xfrm>
          <a:prstGeom prst="rect">
            <a:avLst/>
          </a:prstGeom>
        </p:spPr>
      </p:pic>
    </p:spTree>
    <p:extLst>
      <p:ext uri="{BB962C8B-B14F-4D97-AF65-F5344CB8AC3E}">
        <p14:creationId xmlns:p14="http://schemas.microsoft.com/office/powerpoint/2010/main" val="205411447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219487" y="274638"/>
            <a:ext cx="8685429" cy="1143000"/>
          </a:xfrm>
        </p:spPr>
        <p:txBody>
          <a:bodyPr>
            <a:noAutofit/>
          </a:bodyPr>
          <a:lstStyle/>
          <a:p>
            <a:r>
              <a:rPr kumimoji="1" lang="en-US" altLang="ja-JP" sz="2800" b="1" dirty="0" smtClean="0"/>
              <a:t>Cavity-CM </a:t>
            </a:r>
            <a:r>
              <a:rPr kumimoji="1" lang="ja-JP" altLang="en-US" sz="2800" b="1" dirty="0" smtClean="0"/>
              <a:t>性能試験に必要な</a:t>
            </a:r>
            <a:r>
              <a:rPr kumimoji="1" lang="en-US" altLang="ja-JP" sz="2800" b="1" dirty="0" smtClean="0"/>
              <a:t/>
            </a:r>
            <a:br>
              <a:rPr kumimoji="1" lang="en-US" altLang="ja-JP" sz="2800" b="1" dirty="0" smtClean="0"/>
            </a:br>
            <a:r>
              <a:rPr kumimoji="1" lang="ja-JP" altLang="en-US" sz="2800" b="1" dirty="0" smtClean="0"/>
              <a:t>研究所人材数の検証</a:t>
            </a:r>
            <a:r>
              <a:rPr kumimoji="1" lang="en-US" altLang="ja-JP" sz="2800" b="1" dirty="0" smtClean="0"/>
              <a:t>(EXFEL</a:t>
            </a:r>
            <a:r>
              <a:rPr lang="ja-JP" altLang="en-US" sz="2800" b="1" dirty="0" smtClean="0"/>
              <a:t>との比較</a:t>
            </a:r>
            <a:r>
              <a:rPr lang="ja-JP" altLang="en-US" sz="2800" b="1" dirty="0" smtClean="0"/>
              <a:t>）</a:t>
            </a:r>
            <a:r>
              <a:rPr lang="en-US" altLang="ja-JP" sz="2800" b="1" dirty="0" smtClean="0"/>
              <a:t/>
            </a:r>
            <a:br>
              <a:rPr lang="en-US" altLang="ja-JP" sz="2800" b="1" dirty="0" smtClean="0"/>
            </a:br>
            <a:r>
              <a:rPr lang="en-US" altLang="ja-JP" sz="2000" b="1" dirty="0" smtClean="0">
                <a:solidFill>
                  <a:srgbClr val="7F7F7F"/>
                </a:solidFill>
              </a:rPr>
              <a:t>Evaluation of Cavity-CM labor work, in comparison with EXFEL </a:t>
            </a:r>
            <a:endParaRPr kumimoji="1" lang="ja-JP" altLang="en-US" sz="2800" b="1" dirty="0">
              <a:solidFill>
                <a:srgbClr val="7F7F7F"/>
              </a:solidFill>
            </a:endParaRP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441624825"/>
              </p:ext>
            </p:extLst>
          </p:nvPr>
        </p:nvGraphicFramePr>
        <p:xfrm>
          <a:off x="300423" y="1541805"/>
          <a:ext cx="8337971" cy="4500652"/>
        </p:xfrm>
        <a:graphic>
          <a:graphicData uri="http://schemas.openxmlformats.org/drawingml/2006/table">
            <a:tbl>
              <a:tblPr firstRow="1" bandRow="1">
                <a:tableStyleId>{5C22544A-7EE6-4342-B048-85BDC9FD1C3A}</a:tableStyleId>
              </a:tblPr>
              <a:tblGrid>
                <a:gridCol w="3070276"/>
                <a:gridCol w="1991064"/>
                <a:gridCol w="2006741"/>
                <a:gridCol w="1269890"/>
              </a:tblGrid>
              <a:tr h="306898">
                <a:tc>
                  <a:txBody>
                    <a:bodyPr/>
                    <a:lstStyle/>
                    <a:p>
                      <a:endParaRPr kumimoji="1" lang="ja-JP" altLang="en-US" dirty="0"/>
                    </a:p>
                  </a:txBody>
                  <a:tcPr/>
                </a:tc>
                <a:tc>
                  <a:txBody>
                    <a:bodyPr/>
                    <a:lstStyle/>
                    <a:p>
                      <a:pPr algn="ctr"/>
                      <a:r>
                        <a:rPr kumimoji="1" lang="en-US" altLang="ja-JP" dirty="0" smtClean="0"/>
                        <a:t>EXFL</a:t>
                      </a:r>
                      <a:r>
                        <a:rPr kumimoji="1" lang="en-US" altLang="ja-JP" baseline="0" dirty="0" smtClean="0"/>
                        <a:t> </a:t>
                      </a:r>
                      <a:r>
                        <a:rPr kumimoji="1" lang="en-US" altLang="ja-JP" dirty="0" smtClean="0"/>
                        <a:t>(in</a:t>
                      </a:r>
                      <a:r>
                        <a:rPr kumimoji="1" lang="en-US" altLang="ja-JP" baseline="0" dirty="0" smtClean="0"/>
                        <a:t> progress</a:t>
                      </a:r>
                      <a:r>
                        <a:rPr kumimoji="1" lang="ja-JP" altLang="en-US" dirty="0" smtClean="0"/>
                        <a:t>）</a:t>
                      </a:r>
                      <a:endParaRPr kumimoji="1" lang="ja-JP" altLang="en-US" dirty="0"/>
                    </a:p>
                  </a:txBody>
                  <a:tcPr/>
                </a:tc>
                <a:tc>
                  <a:txBody>
                    <a:bodyPr/>
                    <a:lstStyle/>
                    <a:p>
                      <a:pPr algn="ctr"/>
                      <a:r>
                        <a:rPr kumimoji="1" lang="en-US" altLang="ja-JP" dirty="0" smtClean="0">
                          <a:solidFill>
                            <a:srgbClr val="FFFF00"/>
                          </a:solidFill>
                        </a:rPr>
                        <a:t>ILC</a:t>
                      </a:r>
                      <a:r>
                        <a:rPr kumimoji="1" lang="ja-JP" altLang="en-US" dirty="0" smtClean="0">
                          <a:solidFill>
                            <a:srgbClr val="FFFF00"/>
                          </a:solidFill>
                        </a:rPr>
                        <a:t>（</a:t>
                      </a:r>
                      <a:r>
                        <a:rPr kumimoji="1" lang="en-US" altLang="ja-JP" dirty="0" smtClean="0">
                          <a:solidFill>
                            <a:srgbClr val="FFFF00"/>
                          </a:solidFill>
                        </a:rPr>
                        <a:t>TDR</a:t>
                      </a:r>
                      <a:r>
                        <a:rPr kumimoji="1" lang="en-US" altLang="ja-JP" baseline="0" dirty="0" smtClean="0">
                          <a:solidFill>
                            <a:srgbClr val="FFFF00"/>
                          </a:solidFill>
                        </a:rPr>
                        <a:t> estimate</a:t>
                      </a:r>
                      <a:r>
                        <a:rPr kumimoji="1" lang="ja-JP" altLang="en-US" dirty="0" smtClean="0">
                          <a:solidFill>
                            <a:srgbClr val="FFFF00"/>
                          </a:solidFill>
                        </a:rPr>
                        <a:t>）</a:t>
                      </a:r>
                      <a:endParaRPr kumimoji="1" lang="ja-JP" altLang="en-US" dirty="0">
                        <a:solidFill>
                          <a:srgbClr val="FFFF00"/>
                        </a:solidFill>
                      </a:endParaRPr>
                    </a:p>
                  </a:txBody>
                  <a:tcPr/>
                </a:tc>
                <a:tc>
                  <a:txBody>
                    <a:bodyPr/>
                    <a:lstStyle/>
                    <a:p>
                      <a:endParaRPr kumimoji="1" lang="ja-JP" altLang="en-US" dirty="0"/>
                    </a:p>
                  </a:txBody>
                  <a:tcPr/>
                </a:tc>
              </a:tr>
              <a:tr h="306898">
                <a:tc gridSpan="3">
                  <a:txBody>
                    <a:bodyPr/>
                    <a:lstStyle/>
                    <a:p>
                      <a:r>
                        <a:rPr kumimoji="1" lang="en-US" altLang="ja-JP" dirty="0" smtClean="0">
                          <a:solidFill>
                            <a:srgbClr val="3366FF"/>
                          </a:solidFill>
                        </a:rPr>
                        <a:t>Cavity – CM</a:t>
                      </a:r>
                      <a:r>
                        <a:rPr kumimoji="1" lang="ja-JP" altLang="en-US" dirty="0" smtClean="0">
                          <a:solidFill>
                            <a:srgbClr val="3366FF"/>
                          </a:solidFill>
                        </a:rPr>
                        <a:t>性能</a:t>
                      </a:r>
                      <a:r>
                        <a:rPr kumimoji="1" lang="ja-JP" altLang="en-US" dirty="0" smtClean="0">
                          <a:solidFill>
                            <a:srgbClr val="3366FF"/>
                          </a:solidFill>
                        </a:rPr>
                        <a:t>試験</a:t>
                      </a:r>
                      <a:r>
                        <a:rPr kumimoji="1" lang="en-US" altLang="ja-JP" dirty="0" smtClean="0">
                          <a:solidFill>
                            <a:srgbClr val="3366FF"/>
                          </a:solidFill>
                        </a:rPr>
                        <a:t> </a:t>
                      </a:r>
                      <a:r>
                        <a:rPr kumimoji="1" lang="en-US" altLang="ja-JP" dirty="0" smtClean="0">
                          <a:solidFill>
                            <a:srgbClr val="7F7F7F"/>
                          </a:solidFill>
                        </a:rPr>
                        <a:t>(Tests)</a:t>
                      </a:r>
                      <a:endParaRPr kumimoji="1" lang="en-US" altLang="ja-JP" dirty="0" smtClean="0">
                        <a:solidFill>
                          <a:srgbClr val="7F7F7F"/>
                        </a:solidFill>
                      </a:endParaRPr>
                    </a:p>
                  </a:txBody>
                  <a:tcPr/>
                </a:tc>
                <a:tc hMerge="1">
                  <a:txBody>
                    <a:bodyPr/>
                    <a:lstStyle/>
                    <a:p>
                      <a:endParaRPr kumimoji="1" lang="ja-JP" altLang="en-US"/>
                    </a:p>
                  </a:txBody>
                  <a:tcPr/>
                </a:tc>
                <a:tc hMerge="1">
                  <a:txBody>
                    <a:bodyPr/>
                    <a:lstStyle/>
                    <a:p>
                      <a:endParaRPr kumimoji="1" lang="ja-JP" altLang="en-US"/>
                    </a:p>
                  </a:txBody>
                  <a:tcPr/>
                </a:tc>
                <a:tc rowSpan="5">
                  <a:txBody>
                    <a:bodyPr/>
                    <a:lstStyle/>
                    <a:p>
                      <a:r>
                        <a:rPr kumimoji="1" lang="en-US" altLang="ja-JP" sz="1600" dirty="0" smtClean="0">
                          <a:solidFill>
                            <a:srgbClr val="7F7F7F"/>
                          </a:solidFill>
                        </a:rPr>
                        <a:t>Consistent</a:t>
                      </a:r>
                      <a:r>
                        <a:rPr kumimoji="1" lang="en-US" altLang="ja-JP" sz="1600" baseline="0" dirty="0" smtClean="0">
                          <a:solidFill>
                            <a:srgbClr val="7F7F7F"/>
                          </a:solidFill>
                        </a:rPr>
                        <a:t> with EXFEL, even though further cavity test efficiency required. </a:t>
                      </a:r>
                      <a:endParaRPr kumimoji="1" lang="en-US" altLang="ja-JP" sz="1600" dirty="0" smtClean="0">
                        <a:solidFill>
                          <a:srgbClr val="7F7F7F"/>
                        </a:solidFill>
                      </a:endParaRPr>
                    </a:p>
                  </a:txBody>
                  <a:tcPr/>
                </a:tc>
              </a:tr>
              <a:tr h="318184">
                <a:tc>
                  <a:txBody>
                    <a:bodyPr/>
                    <a:lstStyle/>
                    <a:p>
                      <a:r>
                        <a:rPr kumimoji="1" lang="ja-JP" altLang="ja-JP" dirty="0" smtClean="0"/>
                        <a:t>　</a:t>
                      </a:r>
                      <a:r>
                        <a:rPr kumimoji="1" lang="en-US" altLang="ja-JP" dirty="0" smtClean="0"/>
                        <a:t>Cavity</a:t>
                      </a:r>
                      <a:r>
                        <a:rPr kumimoji="1" lang="ja-JP" altLang="en-US" baseline="0" dirty="0" smtClean="0"/>
                        <a:t>：</a:t>
                      </a:r>
                      <a:r>
                        <a:rPr kumimoji="1" lang="en-US" altLang="ja-JP" baseline="0" dirty="0" smtClean="0"/>
                        <a:t>required</a:t>
                      </a:r>
                      <a:r>
                        <a:rPr kumimoji="1" lang="ja-JP" altLang="en-US" baseline="0" dirty="0" smtClean="0"/>
                        <a:t>（</a:t>
                      </a:r>
                      <a:r>
                        <a:rPr kumimoji="1" lang="en-US" altLang="ja-JP" baseline="0" dirty="0" smtClean="0"/>
                        <a:t>% tested</a:t>
                      </a:r>
                      <a:r>
                        <a:rPr kumimoji="1" lang="ja-JP" altLang="en-US" baseline="0" dirty="0" smtClean="0"/>
                        <a:t>）</a:t>
                      </a:r>
                      <a:endParaRPr kumimoji="1" lang="ja-JP" altLang="en-US" dirty="0"/>
                    </a:p>
                  </a:txBody>
                  <a:tcPr/>
                </a:tc>
                <a:tc>
                  <a:txBody>
                    <a:bodyPr/>
                    <a:lstStyle/>
                    <a:p>
                      <a:pPr algn="r"/>
                      <a:r>
                        <a:rPr kumimoji="1" lang="en-US" altLang="ja-JP" dirty="0" smtClean="0"/>
                        <a:t>800</a:t>
                      </a:r>
                      <a:r>
                        <a:rPr kumimoji="1" lang="en-US" altLang="ja-JP" baseline="0" dirty="0" smtClean="0"/>
                        <a:t> </a:t>
                      </a:r>
                      <a:r>
                        <a:rPr kumimoji="1" lang="en-US" altLang="ja-JP" dirty="0" smtClean="0"/>
                        <a:t>(x 100%) </a:t>
                      </a:r>
                      <a:endParaRPr kumimoji="1" lang="ja-JP" altLang="en-US" dirty="0"/>
                    </a:p>
                  </a:txBody>
                  <a:tcPr/>
                </a:tc>
                <a:tc>
                  <a:txBody>
                    <a:bodyPr/>
                    <a:lstStyle/>
                    <a:p>
                      <a:pPr algn="r"/>
                      <a:r>
                        <a:rPr kumimoji="1" lang="en-US" altLang="ja-JP" dirty="0" smtClean="0"/>
                        <a:t>16,000 (x 100%) </a:t>
                      </a:r>
                      <a:endParaRPr kumimoji="1" lang="ja-JP" altLang="en-US" dirty="0"/>
                    </a:p>
                  </a:txBody>
                  <a:tcPr/>
                </a:tc>
                <a:tc vMerge="1">
                  <a:txBody>
                    <a:bodyPr/>
                    <a:lstStyle/>
                    <a:p>
                      <a:pPr algn="r"/>
                      <a:endParaRPr kumimoji="1" lang="ja-JP" altLang="en-US" dirty="0"/>
                    </a:p>
                  </a:txBody>
                  <a:tcPr/>
                </a:tc>
              </a:tr>
              <a:tr h="509744">
                <a:tc>
                  <a:txBody>
                    <a:bodyPr/>
                    <a:lstStyle/>
                    <a:p>
                      <a:r>
                        <a:rPr kumimoji="1" lang="ja-JP" altLang="ja-JP" dirty="0" smtClean="0"/>
                        <a:t>　</a:t>
                      </a:r>
                      <a:r>
                        <a:rPr kumimoji="1" lang="en-US" altLang="ja-JP" dirty="0" smtClean="0"/>
                        <a:t>CM</a:t>
                      </a:r>
                      <a:r>
                        <a:rPr kumimoji="1" lang="ja-JP" altLang="en-US" dirty="0" smtClean="0"/>
                        <a:t>：</a:t>
                      </a:r>
                      <a:r>
                        <a:rPr kumimoji="1" lang="en-US" altLang="ja-JP" baseline="0" dirty="0" smtClean="0"/>
                        <a:t> required </a:t>
                      </a:r>
                      <a:r>
                        <a:rPr kumimoji="1" lang="ja-JP" altLang="en-US" dirty="0" smtClean="0"/>
                        <a:t>（</a:t>
                      </a:r>
                      <a:r>
                        <a:rPr kumimoji="1" lang="en-US" altLang="ja-JP" dirty="0" smtClean="0"/>
                        <a:t>%</a:t>
                      </a:r>
                      <a:r>
                        <a:rPr kumimoji="1" lang="en-US" altLang="ja-JP" baseline="0" dirty="0" smtClean="0"/>
                        <a:t> tested</a:t>
                      </a:r>
                      <a:r>
                        <a:rPr kumimoji="1" lang="ja-JP" altLang="en-US" dirty="0" smtClean="0"/>
                        <a:t>）</a:t>
                      </a:r>
                      <a:endParaRPr kumimoji="1" lang="ja-JP" altLang="en-US" dirty="0"/>
                    </a:p>
                  </a:txBody>
                  <a:tcPr/>
                </a:tc>
                <a:tc>
                  <a:txBody>
                    <a:bodyPr/>
                    <a:lstStyle/>
                    <a:p>
                      <a:pPr algn="r"/>
                      <a:r>
                        <a:rPr kumimoji="1" lang="en-US" altLang="ja-JP" dirty="0" smtClean="0"/>
                        <a:t>100</a:t>
                      </a:r>
                      <a:r>
                        <a:rPr kumimoji="1" lang="en-US" altLang="ja-JP" baseline="0" dirty="0" smtClean="0"/>
                        <a:t> (x 100%)</a:t>
                      </a:r>
                    </a:p>
                    <a:p>
                      <a:pPr algn="r"/>
                      <a:r>
                        <a:rPr kumimoji="1" lang="en-US" altLang="ja-JP" baseline="0" dirty="0" smtClean="0"/>
                        <a:t>= 100</a:t>
                      </a:r>
                      <a:endParaRPr kumimoji="1" lang="ja-JP" altLang="en-US" dirty="0"/>
                    </a:p>
                  </a:txBody>
                  <a:tcPr/>
                </a:tc>
                <a:tc>
                  <a:txBody>
                    <a:bodyPr/>
                    <a:lstStyle/>
                    <a:p>
                      <a:pPr algn="r"/>
                      <a:r>
                        <a:rPr kumimoji="1" lang="en-US" altLang="ja-JP" dirty="0" smtClean="0"/>
                        <a:t>1,850 (</a:t>
                      </a:r>
                      <a:r>
                        <a:rPr kumimoji="1" lang="en-US" altLang="ja-JP" baseline="0" dirty="0" smtClean="0"/>
                        <a:t>x 38</a:t>
                      </a:r>
                      <a:r>
                        <a:rPr kumimoji="1" lang="en-US" altLang="ja-JP" dirty="0" smtClean="0"/>
                        <a:t>%)</a:t>
                      </a:r>
                    </a:p>
                    <a:p>
                      <a:pPr algn="r"/>
                      <a:r>
                        <a:rPr kumimoji="1" lang="en-US" altLang="ja-JP" dirty="0" smtClean="0"/>
                        <a:t>=</a:t>
                      </a:r>
                      <a:r>
                        <a:rPr kumimoji="1" lang="en-US" altLang="ja-JP" baseline="0" dirty="0" smtClean="0"/>
                        <a:t> </a:t>
                      </a:r>
                      <a:r>
                        <a:rPr kumimoji="1" lang="en-US" altLang="ja-JP" dirty="0" smtClean="0"/>
                        <a:t>703 </a:t>
                      </a:r>
                      <a:endParaRPr kumimoji="1" lang="ja-JP" altLang="en-US" dirty="0"/>
                    </a:p>
                  </a:txBody>
                  <a:tcPr/>
                </a:tc>
                <a:tc vMerge="1">
                  <a:txBody>
                    <a:bodyPr/>
                    <a:lstStyle/>
                    <a:p>
                      <a:pPr algn="r"/>
                      <a:endParaRPr kumimoji="1" lang="ja-JP" altLang="en-US" dirty="0"/>
                    </a:p>
                  </a:txBody>
                  <a:tcPr/>
                </a:tc>
              </a:tr>
              <a:tr h="527615">
                <a:tc>
                  <a:txBody>
                    <a:bodyPr/>
                    <a:lstStyle/>
                    <a:p>
                      <a:r>
                        <a:rPr kumimoji="1" lang="ja-JP" altLang="ja-JP" dirty="0" smtClean="0"/>
                        <a:t>　</a:t>
                      </a:r>
                      <a:r>
                        <a:rPr kumimoji="1" lang="ja-JP" altLang="en-US" dirty="0" smtClean="0"/>
                        <a:t>試験従事者数</a:t>
                      </a:r>
                      <a:r>
                        <a:rPr kumimoji="1" lang="en-US" altLang="ja-JP" dirty="0" smtClean="0"/>
                        <a:t>x </a:t>
                      </a:r>
                      <a:r>
                        <a:rPr kumimoji="1" lang="ja-JP" altLang="en-US" dirty="0" smtClean="0"/>
                        <a:t>年数</a:t>
                      </a:r>
                      <a:endParaRPr kumimoji="1" lang="en-US" altLang="ja-JP" dirty="0" smtClean="0"/>
                    </a:p>
                    <a:p>
                      <a:r>
                        <a:rPr kumimoji="1" lang="ja-JP" altLang="ja-JP" dirty="0" smtClean="0">
                          <a:solidFill>
                            <a:srgbClr val="7F7F7F"/>
                          </a:solidFill>
                        </a:rPr>
                        <a:t>　</a:t>
                      </a:r>
                      <a:r>
                        <a:rPr kumimoji="1" lang="ja-JP" altLang="en-US" dirty="0" smtClean="0">
                          <a:solidFill>
                            <a:srgbClr val="7F7F7F"/>
                          </a:solidFill>
                        </a:rPr>
                        <a:t>（</a:t>
                      </a:r>
                      <a:r>
                        <a:rPr kumimoji="1" lang="en-US" altLang="ja-JP" dirty="0" smtClean="0">
                          <a:solidFill>
                            <a:srgbClr val="7F7F7F"/>
                          </a:solidFill>
                        </a:rPr>
                        <a:t>FTE</a:t>
                      </a:r>
                      <a:r>
                        <a:rPr kumimoji="1" lang="en-US" altLang="ja-JP" baseline="0" dirty="0" smtClean="0">
                          <a:solidFill>
                            <a:srgbClr val="7F7F7F"/>
                          </a:solidFill>
                        </a:rPr>
                        <a:t> integrated</a:t>
                      </a:r>
                      <a:r>
                        <a:rPr kumimoji="1" lang="en-US" altLang="ja-JP" dirty="0" smtClean="0">
                          <a:solidFill>
                            <a:srgbClr val="7F7F7F"/>
                          </a:solidFill>
                        </a:rPr>
                        <a:t>)</a:t>
                      </a:r>
                      <a:endParaRPr kumimoji="1" lang="ja-JP" altLang="en-US" dirty="0">
                        <a:solidFill>
                          <a:srgbClr val="7F7F7F"/>
                        </a:solidFill>
                      </a:endParaRPr>
                    </a:p>
                  </a:txBody>
                  <a:tcPr/>
                </a:tc>
                <a:tc>
                  <a:txBody>
                    <a:bodyPr/>
                    <a:lstStyle/>
                    <a:p>
                      <a:pPr algn="r"/>
                      <a:r>
                        <a:rPr kumimoji="1" lang="en-US" altLang="ja-JP" dirty="0" smtClean="0"/>
                        <a:t>~50</a:t>
                      </a:r>
                      <a:r>
                        <a:rPr kumimoji="1" lang="en-US" altLang="ja-JP" baseline="0" dirty="0" smtClean="0"/>
                        <a:t> </a:t>
                      </a:r>
                      <a:r>
                        <a:rPr kumimoji="1" lang="en-US" altLang="ja-JP" baseline="0" dirty="0" smtClean="0"/>
                        <a:t>x </a:t>
                      </a:r>
                      <a:r>
                        <a:rPr kumimoji="1" lang="en-US" altLang="ja-JP" baseline="0" dirty="0" smtClean="0"/>
                        <a:t>2.5 </a:t>
                      </a:r>
                      <a:r>
                        <a:rPr kumimoji="1" lang="en-US" altLang="ja-JP" baseline="0" dirty="0" err="1" smtClean="0"/>
                        <a:t>yr</a:t>
                      </a:r>
                      <a:endParaRPr kumimoji="1" lang="en-US" altLang="ja-JP" baseline="0" dirty="0" smtClean="0"/>
                    </a:p>
                    <a:p>
                      <a:pPr algn="r"/>
                      <a:r>
                        <a:rPr kumimoji="1" lang="en-US" altLang="ja-JP" baseline="0" dirty="0" smtClean="0"/>
                        <a:t>= 125 </a:t>
                      </a:r>
                      <a:r>
                        <a:rPr kumimoji="1" lang="en-US" altLang="ja-JP" baseline="0" dirty="0" smtClean="0"/>
                        <a:t>p-y</a:t>
                      </a:r>
                      <a:endParaRPr kumimoji="1" lang="ja-JP" altLang="en-US" dirty="0"/>
                    </a:p>
                  </a:txBody>
                  <a:tcPr/>
                </a:tc>
                <a:tc>
                  <a:txBody>
                    <a:bodyPr/>
                    <a:lstStyle/>
                    <a:p>
                      <a:pPr algn="r"/>
                      <a:r>
                        <a:rPr kumimoji="1" lang="en-US" altLang="ja-JP" dirty="0" smtClean="0"/>
                        <a:t>2089 </a:t>
                      </a:r>
                      <a:r>
                        <a:rPr kumimoji="1" lang="en-US" altLang="ja-JP" dirty="0" smtClean="0"/>
                        <a:t>p-y</a:t>
                      </a:r>
                      <a:r>
                        <a:rPr kumimoji="1" lang="en-US" altLang="ja-JP" baseline="0" dirty="0" smtClean="0"/>
                        <a:t> </a:t>
                      </a:r>
                      <a:r>
                        <a:rPr kumimoji="1" lang="en-US" altLang="ja-JP" dirty="0" smtClean="0"/>
                        <a:t>x0.43 </a:t>
                      </a:r>
                      <a:r>
                        <a:rPr kumimoji="1" lang="en-US" altLang="ja-JP" dirty="0" smtClean="0"/>
                        <a:t>=</a:t>
                      </a:r>
                      <a:r>
                        <a:rPr kumimoji="1" lang="ja-JP" altLang="en-US" dirty="0" smtClean="0"/>
                        <a:t>　</a:t>
                      </a:r>
                      <a:r>
                        <a:rPr kumimoji="1" lang="en-US" altLang="ja-JP" dirty="0" smtClean="0"/>
                        <a:t>898</a:t>
                      </a:r>
                      <a:r>
                        <a:rPr kumimoji="1" lang="en-US" altLang="ja-JP" baseline="0" dirty="0" smtClean="0"/>
                        <a:t> p-y</a:t>
                      </a:r>
                      <a:r>
                        <a:rPr kumimoji="1" lang="en-US" altLang="ja-JP" dirty="0" smtClean="0"/>
                        <a:t> </a:t>
                      </a:r>
                      <a:endParaRPr kumimoji="1" lang="ja-JP" altLang="en-US" dirty="0"/>
                    </a:p>
                  </a:txBody>
                  <a:tcPr/>
                </a:tc>
                <a:tc vMerge="1">
                  <a:txBody>
                    <a:bodyPr/>
                    <a:lstStyle/>
                    <a:p>
                      <a:pPr algn="r"/>
                      <a:endParaRPr kumimoji="1" lang="ja-JP" altLang="en-US" dirty="0"/>
                    </a:p>
                  </a:txBody>
                  <a:tcPr/>
                </a:tc>
              </a:tr>
              <a:tr h="306898">
                <a:tc>
                  <a:txBody>
                    <a:bodyPr/>
                    <a:lstStyle/>
                    <a:p>
                      <a:r>
                        <a:rPr kumimoji="1" lang="ja-JP" altLang="ja-JP" dirty="0" smtClean="0"/>
                        <a:t>　</a:t>
                      </a:r>
                      <a:r>
                        <a:rPr kumimoji="1" lang="en-US" altLang="ja-JP" dirty="0" smtClean="0"/>
                        <a:t>FTE/CM </a:t>
                      </a:r>
                      <a:endParaRPr kumimoji="1" lang="ja-JP" altLang="en-US" dirty="0"/>
                    </a:p>
                  </a:txBody>
                  <a:tcPr/>
                </a:tc>
                <a:tc>
                  <a:txBody>
                    <a:bodyPr/>
                    <a:lstStyle/>
                    <a:p>
                      <a:pPr algn="r"/>
                      <a:r>
                        <a:rPr kumimoji="1" lang="en-US" altLang="ja-JP" b="1" dirty="0" smtClean="0">
                          <a:solidFill>
                            <a:srgbClr val="008000"/>
                          </a:solidFill>
                        </a:rPr>
                        <a:t>1.25</a:t>
                      </a:r>
                      <a:r>
                        <a:rPr kumimoji="1" lang="en-US" altLang="ja-JP" b="1" baseline="0" dirty="0" smtClean="0">
                          <a:solidFill>
                            <a:srgbClr val="008000"/>
                          </a:solidFill>
                        </a:rPr>
                        <a:t> </a:t>
                      </a:r>
                      <a:r>
                        <a:rPr kumimoji="1" lang="en-US" altLang="ja-JP" dirty="0" smtClean="0"/>
                        <a:t>FTE/CM </a:t>
                      </a:r>
                      <a:endParaRPr kumimoji="1" lang="ja-JP" altLang="en-US" dirty="0"/>
                    </a:p>
                  </a:txBody>
                  <a:tcPr/>
                </a:tc>
                <a:tc>
                  <a:txBody>
                    <a:bodyPr/>
                    <a:lstStyle/>
                    <a:p>
                      <a:pPr algn="r"/>
                      <a:r>
                        <a:rPr kumimoji="1" lang="en-US" altLang="ja-JP" dirty="0" smtClean="0">
                          <a:solidFill>
                            <a:srgbClr val="FF0000"/>
                          </a:solidFill>
                        </a:rPr>
                        <a:t>1.28</a:t>
                      </a:r>
                      <a:r>
                        <a:rPr kumimoji="1" lang="en-US" altLang="ja-JP" dirty="0" smtClean="0"/>
                        <a:t> FTE/CM  </a:t>
                      </a:r>
                      <a:endParaRPr kumimoji="1" lang="ja-JP" altLang="en-US" dirty="0"/>
                    </a:p>
                  </a:txBody>
                  <a:tcPr/>
                </a:tc>
                <a:tc vMerge="1">
                  <a:txBody>
                    <a:bodyPr/>
                    <a:lstStyle/>
                    <a:p>
                      <a:pPr algn="r"/>
                      <a:endParaRPr kumimoji="1" lang="ja-JP" altLang="en-US" dirty="0"/>
                    </a:p>
                  </a:txBody>
                  <a:tcPr/>
                </a:tc>
              </a:tr>
              <a:tr h="306898">
                <a:tc gridSpan="3">
                  <a:txBody>
                    <a:bodyPr/>
                    <a:lstStyle/>
                    <a:p>
                      <a:r>
                        <a:rPr kumimoji="1" lang="en-US" altLang="ja-JP" b="1" dirty="0" smtClean="0">
                          <a:solidFill>
                            <a:srgbClr val="3366FF"/>
                          </a:solidFill>
                        </a:rPr>
                        <a:t>Power</a:t>
                      </a:r>
                      <a:r>
                        <a:rPr kumimoji="1" lang="en-US" altLang="ja-JP" b="1" baseline="0" dirty="0" smtClean="0">
                          <a:solidFill>
                            <a:srgbClr val="3366FF"/>
                          </a:solidFill>
                        </a:rPr>
                        <a:t> Input Coupler Process</a:t>
                      </a:r>
                      <a:endParaRPr kumimoji="1" lang="ja-JP" altLang="en-US" b="1" dirty="0">
                        <a:solidFill>
                          <a:srgbClr val="3366FF"/>
                        </a:solidFill>
                      </a:endParaRPr>
                    </a:p>
                  </a:txBody>
                  <a:tcPr/>
                </a:tc>
                <a:tc hMerge="1">
                  <a:txBody>
                    <a:bodyPr/>
                    <a:lstStyle/>
                    <a:p>
                      <a:endParaRPr kumimoji="1" lang="ja-JP" altLang="en-US"/>
                    </a:p>
                  </a:txBody>
                  <a:tcPr/>
                </a:tc>
                <a:tc hMerge="1">
                  <a:txBody>
                    <a:bodyPr/>
                    <a:lstStyle/>
                    <a:p>
                      <a:endParaRPr kumimoji="1" lang="ja-JP" altLang="en-US"/>
                    </a:p>
                  </a:txBody>
                  <a:tcPr/>
                </a:tc>
                <a:tc rowSpan="4">
                  <a:txBody>
                    <a:bodyPr/>
                    <a:lstStyle/>
                    <a:p>
                      <a:r>
                        <a:rPr kumimoji="1" lang="en-US" altLang="ja-JP" sz="1600" b="0" dirty="0" smtClean="0">
                          <a:solidFill>
                            <a:srgbClr val="7F7F7F"/>
                          </a:solidFill>
                        </a:rPr>
                        <a:t>Auto-test</a:t>
                      </a:r>
                      <a:r>
                        <a:rPr kumimoji="1" lang="en-US" altLang="ja-JP" sz="1600" b="0" baseline="0" dirty="0" smtClean="0">
                          <a:solidFill>
                            <a:srgbClr val="7F7F7F"/>
                          </a:solidFill>
                        </a:rPr>
                        <a:t> process progressed in EXFEL, and ILC to be redundant </a:t>
                      </a:r>
                      <a:endParaRPr kumimoji="1" lang="ja-JP" altLang="en-US" sz="1600" b="0" dirty="0">
                        <a:solidFill>
                          <a:srgbClr val="7F7F7F"/>
                        </a:solidFill>
                      </a:endParaRPr>
                    </a:p>
                  </a:txBody>
                  <a:tcPr/>
                </a:tc>
              </a:tr>
              <a:tr h="363973">
                <a:tc>
                  <a:txBody>
                    <a:bodyPr/>
                    <a:lstStyle/>
                    <a:p>
                      <a:r>
                        <a:rPr kumimoji="1" lang="ja-JP" altLang="ja-JP" dirty="0" smtClean="0"/>
                        <a:t>　</a:t>
                      </a:r>
                      <a:r>
                        <a:rPr kumimoji="1" lang="en-US" altLang="ja-JP" dirty="0" smtClean="0"/>
                        <a:t>Coupler:</a:t>
                      </a:r>
                      <a:r>
                        <a:rPr kumimoji="1" lang="en-US" altLang="ja-JP" baseline="0" dirty="0" smtClean="0"/>
                        <a:t> required (% proc.)</a:t>
                      </a:r>
                      <a:endParaRPr kumimoji="1" lang="ja-JP" altLang="en-US" dirty="0"/>
                    </a:p>
                  </a:txBody>
                  <a:tcPr/>
                </a:tc>
                <a:tc>
                  <a:txBody>
                    <a:bodyPr/>
                    <a:lstStyle/>
                    <a:p>
                      <a:pPr algn="r"/>
                      <a:r>
                        <a:rPr kumimoji="1" lang="en-US" altLang="ja-JP" dirty="0" smtClean="0"/>
                        <a:t>800 (x 100%) </a:t>
                      </a:r>
                      <a:endParaRPr kumimoji="1" lang="ja-JP" altLang="en-US" dirty="0"/>
                    </a:p>
                  </a:txBody>
                  <a:tcPr/>
                </a:tc>
                <a:tc>
                  <a:txBody>
                    <a:bodyPr/>
                    <a:lstStyle/>
                    <a:p>
                      <a:pPr algn="r"/>
                      <a:r>
                        <a:rPr kumimoji="1" lang="en-US" altLang="ja-JP" dirty="0" smtClean="0"/>
                        <a:t>16,000</a:t>
                      </a:r>
                      <a:r>
                        <a:rPr kumimoji="1" lang="en-US" altLang="ja-JP" baseline="0" dirty="0" smtClean="0"/>
                        <a:t> (x 100%)</a:t>
                      </a:r>
                      <a:endParaRPr kumimoji="1" lang="ja-JP" altLang="en-US" dirty="0"/>
                    </a:p>
                  </a:txBody>
                  <a:tcPr/>
                </a:tc>
                <a:tc vMerge="1">
                  <a:txBody>
                    <a:bodyPr/>
                    <a:lstStyle/>
                    <a:p>
                      <a:pPr algn="r"/>
                      <a:endParaRPr kumimoji="1" lang="ja-JP" altLang="en-US" dirty="0"/>
                    </a:p>
                  </a:txBody>
                  <a:tcPr/>
                </a:tc>
              </a:tr>
              <a:tr h="515650">
                <a:tc>
                  <a:txBody>
                    <a:bodyPr/>
                    <a:lstStyle/>
                    <a:p>
                      <a:r>
                        <a:rPr kumimoji="1" lang="ja-JP" altLang="ja-JP" dirty="0" smtClean="0"/>
                        <a:t>　</a:t>
                      </a:r>
                      <a:r>
                        <a:rPr kumimoji="1" lang="ja-JP" altLang="en-US" dirty="0" smtClean="0"/>
                        <a:t>試験従事者数</a:t>
                      </a:r>
                      <a:r>
                        <a:rPr kumimoji="1" lang="en-US" altLang="ja-JP" dirty="0" smtClean="0"/>
                        <a:t>x </a:t>
                      </a:r>
                      <a:r>
                        <a:rPr kumimoji="1" lang="ja-JP" altLang="en-US" dirty="0" smtClean="0"/>
                        <a:t>年数</a:t>
                      </a:r>
                      <a:endParaRPr kumimoji="1" lang="en-US" altLang="ja-JP" dirty="0" smtClean="0"/>
                    </a:p>
                    <a:p>
                      <a:r>
                        <a:rPr kumimoji="1" lang="ja-JP" altLang="ja-JP" dirty="0" smtClean="0"/>
                        <a:t>　</a:t>
                      </a:r>
                      <a:r>
                        <a:rPr kumimoji="1" lang="ja-JP" altLang="en-US" dirty="0" smtClean="0"/>
                        <a:t>（</a:t>
                      </a:r>
                      <a:r>
                        <a:rPr kumimoji="1" lang="en-US" altLang="ja-JP" dirty="0" smtClean="0"/>
                        <a:t>FTE</a:t>
                      </a:r>
                      <a:r>
                        <a:rPr kumimoji="1" lang="en-US" altLang="ja-JP" baseline="0" dirty="0" smtClean="0"/>
                        <a:t> integrated)</a:t>
                      </a:r>
                      <a:endParaRPr kumimoji="1" lang="ja-JP" altLang="en-US" dirty="0"/>
                    </a:p>
                  </a:txBody>
                  <a:tcPr/>
                </a:tc>
                <a:tc>
                  <a:txBody>
                    <a:bodyPr/>
                    <a:lstStyle/>
                    <a:p>
                      <a:pPr algn="r"/>
                      <a:r>
                        <a:rPr kumimoji="1" lang="en-US" altLang="ja-JP" dirty="0" smtClean="0"/>
                        <a:t>~6</a:t>
                      </a:r>
                      <a:r>
                        <a:rPr kumimoji="1" lang="en-US" altLang="ja-JP" baseline="0" dirty="0" smtClean="0"/>
                        <a:t> </a:t>
                      </a:r>
                      <a:r>
                        <a:rPr kumimoji="1" lang="en-US" altLang="ja-JP" baseline="0" dirty="0" smtClean="0"/>
                        <a:t>x </a:t>
                      </a:r>
                      <a:r>
                        <a:rPr kumimoji="1" lang="en-US" altLang="ja-JP" baseline="0" dirty="0" smtClean="0"/>
                        <a:t>2.5 </a:t>
                      </a:r>
                      <a:r>
                        <a:rPr kumimoji="1" lang="en-US" altLang="ja-JP" baseline="0" dirty="0" err="1" smtClean="0"/>
                        <a:t>yr</a:t>
                      </a:r>
                      <a:endParaRPr kumimoji="1" lang="en-US" altLang="ja-JP" baseline="0" dirty="0" smtClean="0"/>
                    </a:p>
                    <a:p>
                      <a:pPr algn="r"/>
                      <a:r>
                        <a:rPr kumimoji="1" lang="en-US" altLang="ja-JP" baseline="0" dirty="0" smtClean="0"/>
                        <a:t>= 15 </a:t>
                      </a:r>
                      <a:r>
                        <a:rPr kumimoji="1" lang="en-US" altLang="ja-JP" baseline="0" dirty="0" smtClean="0"/>
                        <a:t>p-y</a:t>
                      </a:r>
                      <a:endParaRPr kumimoji="1" lang="ja-JP" altLang="en-US" dirty="0"/>
                    </a:p>
                  </a:txBody>
                  <a:tcPr/>
                </a:tc>
                <a:tc>
                  <a:txBody>
                    <a:bodyPr/>
                    <a:lstStyle/>
                    <a:p>
                      <a:pPr algn="r"/>
                      <a:r>
                        <a:rPr kumimoji="1" lang="en-US" altLang="ja-JP" dirty="0" smtClean="0"/>
                        <a:t>2089 </a:t>
                      </a:r>
                      <a:r>
                        <a:rPr kumimoji="1" lang="en-US" altLang="ja-JP" dirty="0" smtClean="0"/>
                        <a:t>p-y</a:t>
                      </a:r>
                      <a:r>
                        <a:rPr kumimoji="1" lang="en-US" altLang="ja-JP" baseline="0" dirty="0" smtClean="0"/>
                        <a:t> </a:t>
                      </a:r>
                      <a:r>
                        <a:rPr kumimoji="1" lang="en-US" altLang="ja-JP" dirty="0" smtClean="0"/>
                        <a:t>x0.38 </a:t>
                      </a:r>
                      <a:r>
                        <a:rPr kumimoji="1" lang="en-US" altLang="ja-JP" dirty="0" smtClean="0"/>
                        <a:t>=</a:t>
                      </a:r>
                      <a:r>
                        <a:rPr kumimoji="1" lang="ja-JP" altLang="en-US" dirty="0" smtClean="0"/>
                        <a:t>　</a:t>
                      </a:r>
                      <a:r>
                        <a:rPr kumimoji="1" lang="en-US" altLang="ja-JP" dirty="0" smtClean="0"/>
                        <a:t>794</a:t>
                      </a:r>
                      <a:r>
                        <a:rPr kumimoji="1" lang="en-US" altLang="ja-JP" baseline="0" dirty="0" smtClean="0"/>
                        <a:t> p-y</a:t>
                      </a:r>
                      <a:r>
                        <a:rPr kumimoji="1" lang="en-US" altLang="ja-JP" dirty="0" smtClean="0"/>
                        <a:t> </a:t>
                      </a:r>
                      <a:endParaRPr kumimoji="1" lang="ja-JP" altLang="en-US" dirty="0"/>
                    </a:p>
                  </a:txBody>
                  <a:tcPr/>
                </a:tc>
                <a:tc vMerge="1">
                  <a:txBody>
                    <a:bodyPr/>
                    <a:lstStyle/>
                    <a:p>
                      <a:pPr algn="r"/>
                      <a:endParaRPr kumimoji="1" lang="ja-JP" altLang="en-US" dirty="0"/>
                    </a:p>
                  </a:txBody>
                  <a:tcPr/>
                </a:tc>
              </a:tr>
              <a:tr h="385852">
                <a:tc>
                  <a:txBody>
                    <a:bodyPr/>
                    <a:lstStyle/>
                    <a:p>
                      <a:r>
                        <a:rPr kumimoji="1" lang="ja-JP" altLang="ja-JP" dirty="0" smtClean="0"/>
                        <a:t>　</a:t>
                      </a:r>
                      <a:r>
                        <a:rPr kumimoji="1" lang="en-US" altLang="ja-JP" dirty="0" smtClean="0"/>
                        <a:t>FTE/Coupler</a:t>
                      </a:r>
                      <a:endParaRPr kumimoji="1" lang="ja-JP" altLang="en-US" dirty="0"/>
                    </a:p>
                  </a:txBody>
                  <a:tcPr/>
                </a:tc>
                <a:tc>
                  <a:txBody>
                    <a:bodyPr/>
                    <a:lstStyle/>
                    <a:p>
                      <a:pPr algn="r"/>
                      <a:r>
                        <a:rPr kumimoji="1" lang="en-US" altLang="ja-JP" b="1" baseline="0" dirty="0" smtClean="0">
                          <a:solidFill>
                            <a:srgbClr val="008000"/>
                          </a:solidFill>
                        </a:rPr>
                        <a:t>0.019</a:t>
                      </a:r>
                      <a:r>
                        <a:rPr kumimoji="1" lang="en-US" altLang="ja-JP" baseline="0" dirty="0" smtClean="0"/>
                        <a:t> </a:t>
                      </a:r>
                      <a:r>
                        <a:rPr kumimoji="1" lang="en-US" altLang="ja-JP" dirty="0" smtClean="0"/>
                        <a:t>FTE/Coupler </a:t>
                      </a:r>
                      <a:endParaRPr kumimoji="1" lang="ja-JP" altLang="en-US" dirty="0"/>
                    </a:p>
                  </a:txBody>
                  <a:tcPr/>
                </a:tc>
                <a:tc>
                  <a:txBody>
                    <a:bodyPr/>
                    <a:lstStyle/>
                    <a:p>
                      <a:pPr algn="r"/>
                      <a:r>
                        <a:rPr kumimoji="1" lang="en-US" altLang="ja-JP" b="1" dirty="0" smtClean="0">
                          <a:solidFill>
                            <a:srgbClr val="FF0000"/>
                          </a:solidFill>
                        </a:rPr>
                        <a:t>0.050</a:t>
                      </a:r>
                      <a:r>
                        <a:rPr kumimoji="1" lang="en-US" altLang="ja-JP" dirty="0" smtClean="0"/>
                        <a:t> FTE/Coupler  </a:t>
                      </a:r>
                      <a:endParaRPr kumimoji="1" lang="ja-JP" altLang="en-US" dirty="0"/>
                    </a:p>
                  </a:txBody>
                  <a:tcPr/>
                </a:tc>
                <a:tc vMerge="1">
                  <a:txBody>
                    <a:bodyPr/>
                    <a:lstStyle/>
                    <a:p>
                      <a:pPr algn="r"/>
                      <a:endParaRPr kumimoji="1" lang="ja-JP" altLang="en-US" dirty="0"/>
                    </a:p>
                  </a:txBody>
                  <a:tcPr/>
                </a:tc>
              </a:tr>
            </a:tbl>
          </a:graphicData>
        </a:graphic>
      </p:graphicFrame>
      <p:sp>
        <p:nvSpPr>
          <p:cNvPr id="8" name="テキスト ボックス 7"/>
          <p:cNvSpPr txBox="1"/>
          <p:nvPr/>
        </p:nvSpPr>
        <p:spPr>
          <a:xfrm>
            <a:off x="184071" y="6136202"/>
            <a:ext cx="8684889" cy="615553"/>
          </a:xfrm>
          <a:prstGeom prst="rect">
            <a:avLst/>
          </a:prstGeom>
          <a:solidFill>
            <a:srgbClr val="FFFF00"/>
          </a:solidFill>
        </p:spPr>
        <p:txBody>
          <a:bodyPr wrap="none" rtlCol="0">
            <a:spAutoFit/>
          </a:bodyPr>
          <a:lstStyle/>
          <a:p>
            <a:r>
              <a:rPr lang="en-US" altLang="ja-JP" dirty="0"/>
              <a:t>S</a:t>
            </a:r>
            <a:r>
              <a:rPr lang="en-US" altLang="ja-JP" dirty="0" smtClean="0"/>
              <a:t>RF</a:t>
            </a:r>
            <a:r>
              <a:rPr lang="en-US" altLang="ja-JP" dirty="0" smtClean="0"/>
              <a:t>-ML </a:t>
            </a:r>
            <a:r>
              <a:rPr lang="ja-JP" altLang="en-US" dirty="0" smtClean="0"/>
              <a:t>における主要な人材必要数は、</a:t>
            </a:r>
            <a:r>
              <a:rPr lang="en-US" altLang="ja-JP" dirty="0" smtClean="0"/>
              <a:t>EXFEL </a:t>
            </a:r>
            <a:r>
              <a:rPr lang="ja-JP" altLang="en-US" dirty="0" smtClean="0"/>
              <a:t>の進捗により、妥当性が実証されつつ</a:t>
            </a:r>
            <a:r>
              <a:rPr lang="ja-JP" altLang="en-US" dirty="0" smtClean="0"/>
              <a:t>ある</a:t>
            </a:r>
            <a:endParaRPr lang="en-US" altLang="ja-JP" dirty="0" smtClean="0"/>
          </a:p>
          <a:p>
            <a:r>
              <a:rPr kumimoji="1" lang="en-US" altLang="ja-JP" sz="1600" dirty="0" smtClean="0">
                <a:solidFill>
                  <a:srgbClr val="7F7F7F"/>
                </a:solidFill>
              </a:rPr>
              <a:t>ILC (SRF-ML, cavity-CM) labor </a:t>
            </a:r>
            <a:r>
              <a:rPr lang="en-US" altLang="ja-JP" sz="1600" dirty="0" smtClean="0">
                <a:solidFill>
                  <a:srgbClr val="7F7F7F"/>
                </a:solidFill>
              </a:rPr>
              <a:t>estimate is being verified with the EXFEL progress/fact. </a:t>
            </a:r>
            <a:r>
              <a:rPr kumimoji="1" lang="en-US" altLang="ja-JP" sz="1600" dirty="0" smtClean="0">
                <a:solidFill>
                  <a:srgbClr val="7F7F7F"/>
                </a:solidFill>
              </a:rPr>
              <a:t> </a:t>
            </a:r>
            <a:endParaRPr kumimoji="1" lang="ja-JP" altLang="en-US" sz="1600" dirty="0">
              <a:solidFill>
                <a:srgbClr val="7F7F7F"/>
              </a:solidFill>
            </a:endParaRPr>
          </a:p>
        </p:txBody>
      </p:sp>
    </p:spTree>
    <p:extLst>
      <p:ext uri="{BB962C8B-B14F-4D97-AF65-F5344CB8AC3E}">
        <p14:creationId xmlns:p14="http://schemas.microsoft.com/office/powerpoint/2010/main" val="354164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報告の</a:t>
            </a:r>
            <a:r>
              <a:rPr lang="ja-JP" altLang="en-US" dirty="0" smtClean="0"/>
              <a:t>内容</a:t>
            </a:r>
            <a:r>
              <a:rPr lang="en-US" altLang="ja-JP" dirty="0" smtClean="0"/>
              <a:t/>
            </a:r>
            <a:br>
              <a:rPr lang="en-US" altLang="ja-JP" dirty="0" smtClean="0"/>
            </a:br>
            <a:r>
              <a:rPr lang="en-US" altLang="ja-JP" dirty="0" smtClean="0">
                <a:solidFill>
                  <a:schemeClr val="bg1">
                    <a:lumMod val="50000"/>
                  </a:schemeClr>
                </a:solidFill>
              </a:rPr>
              <a:t>Contents</a:t>
            </a:r>
            <a:endParaRPr kumimoji="1" lang="ja-JP" altLang="en-US" dirty="0">
              <a:solidFill>
                <a:schemeClr val="bg1">
                  <a:lumMod val="50000"/>
                </a:schemeClr>
              </a:solidFill>
            </a:endParaRPr>
          </a:p>
        </p:txBody>
      </p:sp>
      <p:sp>
        <p:nvSpPr>
          <p:cNvPr id="3" name="コンテンツ プレースホルダー 2"/>
          <p:cNvSpPr>
            <a:spLocks noGrp="1"/>
          </p:cNvSpPr>
          <p:nvPr>
            <p:ph idx="1"/>
          </p:nvPr>
        </p:nvSpPr>
        <p:spPr>
          <a:xfrm>
            <a:off x="189778" y="1600203"/>
            <a:ext cx="8773568" cy="4525963"/>
          </a:xfrm>
        </p:spPr>
        <p:txBody>
          <a:bodyPr>
            <a:normAutofit fontScale="77500" lnSpcReduction="20000"/>
          </a:bodyPr>
          <a:lstStyle/>
          <a:p>
            <a:pPr marL="0" indent="0">
              <a:buNone/>
            </a:pPr>
            <a:endParaRPr lang="en-US" altLang="ja-JP" dirty="0"/>
          </a:p>
          <a:p>
            <a:r>
              <a:rPr kumimoji="1" lang="en-US" altLang="ja-JP" dirty="0" smtClean="0"/>
              <a:t>ILC</a:t>
            </a:r>
            <a:r>
              <a:rPr kumimoji="1" lang="ja-JP" altLang="en-US" dirty="0" smtClean="0"/>
              <a:t>加速器建設に必要な人材</a:t>
            </a:r>
            <a:r>
              <a:rPr kumimoji="1" lang="ja-JP" altLang="en-US" dirty="0" smtClean="0"/>
              <a:t>全体像</a:t>
            </a:r>
            <a:endParaRPr kumimoji="1" lang="en-US" altLang="ja-JP" dirty="0" smtClean="0"/>
          </a:p>
          <a:p>
            <a:pPr lvl="1"/>
            <a:r>
              <a:rPr lang="en-US" altLang="ja-JP" dirty="0" smtClean="0">
                <a:solidFill>
                  <a:srgbClr val="7F7F7F"/>
                </a:solidFill>
              </a:rPr>
              <a:t>Human resource (HR) required for the ILC accelerator construction</a:t>
            </a:r>
            <a:endParaRPr kumimoji="1" lang="en-US" altLang="ja-JP" dirty="0" smtClean="0"/>
          </a:p>
          <a:p>
            <a:endParaRPr kumimoji="1" lang="en-US" altLang="ja-JP" dirty="0" smtClean="0"/>
          </a:p>
          <a:p>
            <a:r>
              <a:rPr kumimoji="1" lang="en-US" altLang="ja-JP" dirty="0" smtClean="0"/>
              <a:t>ILC</a:t>
            </a:r>
            <a:r>
              <a:rPr kumimoji="1" lang="ja-JP" altLang="en-US" dirty="0" smtClean="0"/>
              <a:t>加速器建設</a:t>
            </a:r>
            <a:r>
              <a:rPr lang="ja-JP" altLang="en-US" dirty="0" smtClean="0"/>
              <a:t>にむけた</a:t>
            </a:r>
            <a:r>
              <a:rPr kumimoji="1" lang="ja-JP" altLang="en-US" dirty="0" smtClean="0"/>
              <a:t>準備課題</a:t>
            </a:r>
            <a:r>
              <a:rPr lang="ja-JP" altLang="en-US" dirty="0" smtClean="0"/>
              <a:t>・</a:t>
            </a:r>
            <a:r>
              <a:rPr kumimoji="1" lang="ja-JP" altLang="en-US" dirty="0" smtClean="0"/>
              <a:t>準備</a:t>
            </a:r>
            <a:r>
              <a:rPr kumimoji="1" lang="ja-JP" altLang="en-US" dirty="0" smtClean="0"/>
              <a:t>期間</a:t>
            </a:r>
            <a:endParaRPr kumimoji="1" lang="en-US" altLang="ja-JP" dirty="0" smtClean="0"/>
          </a:p>
          <a:p>
            <a:pPr lvl="2"/>
            <a:r>
              <a:rPr lang="en-US" altLang="ja-JP" dirty="0" smtClean="0">
                <a:solidFill>
                  <a:srgbClr val="7F7F7F"/>
                </a:solidFill>
              </a:rPr>
              <a:t>Issues in the ILC preparation phase </a:t>
            </a:r>
            <a:endParaRPr lang="en-US" altLang="ja-JP" dirty="0" smtClean="0">
              <a:solidFill>
                <a:srgbClr val="7F7F7F"/>
              </a:solidFill>
            </a:endParaRPr>
          </a:p>
          <a:p>
            <a:pPr lvl="1"/>
            <a:r>
              <a:rPr lang="ja-JP" altLang="en-US" dirty="0"/>
              <a:t>施設建設に必要な人材と人材育成</a:t>
            </a:r>
            <a:endParaRPr lang="en-US" altLang="ja-JP" dirty="0"/>
          </a:p>
          <a:p>
            <a:pPr lvl="2"/>
            <a:r>
              <a:rPr lang="en-US" altLang="ja-JP" dirty="0">
                <a:solidFill>
                  <a:srgbClr val="7F7F7F"/>
                </a:solidFill>
              </a:rPr>
              <a:t>Human resource and preparation required for “CFS</a:t>
            </a:r>
            <a:r>
              <a:rPr lang="en-US" altLang="ja-JP" dirty="0" smtClean="0">
                <a:solidFill>
                  <a:srgbClr val="7F7F7F"/>
                </a:solidFill>
              </a:rPr>
              <a:t>”</a:t>
            </a:r>
            <a:endParaRPr lang="en-US" altLang="ja-JP" dirty="0" smtClean="0">
              <a:solidFill>
                <a:srgbClr val="7F7F7F"/>
              </a:solidFill>
            </a:endParaRPr>
          </a:p>
          <a:p>
            <a:pPr lvl="1"/>
            <a:r>
              <a:rPr lang="ja-JP" altLang="en-US" dirty="0" smtClean="0"/>
              <a:t>超伝導</a:t>
            </a:r>
            <a:r>
              <a:rPr lang="ja-JP" altLang="en-US" dirty="0" smtClean="0"/>
              <a:t>加速器技術に必要な人材と人材</a:t>
            </a:r>
            <a:r>
              <a:rPr lang="ja-JP" altLang="en-US" dirty="0" smtClean="0"/>
              <a:t>育成</a:t>
            </a:r>
            <a:endParaRPr lang="en-US" altLang="ja-JP" dirty="0" smtClean="0"/>
          </a:p>
          <a:p>
            <a:pPr lvl="2"/>
            <a:r>
              <a:rPr lang="en-US" altLang="ja-JP" dirty="0" smtClean="0">
                <a:solidFill>
                  <a:srgbClr val="7F7F7F"/>
                </a:solidFill>
              </a:rPr>
              <a:t>Human resource and preparation required for” SRF acc. technology”</a:t>
            </a:r>
            <a:endParaRPr lang="en-US" altLang="ja-JP" dirty="0" smtClean="0">
              <a:solidFill>
                <a:srgbClr val="7F7F7F"/>
              </a:solidFill>
            </a:endParaRPr>
          </a:p>
          <a:p>
            <a:pPr lvl="1"/>
            <a:r>
              <a:rPr lang="ja-JP" altLang="en-US" dirty="0" smtClean="0"/>
              <a:t>ナノビーム技術に必要な人材と人材</a:t>
            </a:r>
            <a:r>
              <a:rPr lang="ja-JP" altLang="en-US" dirty="0" smtClean="0"/>
              <a:t>育成</a:t>
            </a:r>
            <a:endParaRPr lang="en-US" altLang="ja-JP" dirty="0" smtClean="0"/>
          </a:p>
          <a:p>
            <a:pPr lvl="2"/>
            <a:r>
              <a:rPr lang="en-US" altLang="ja-JP" dirty="0" smtClean="0">
                <a:solidFill>
                  <a:srgbClr val="7F7F7F"/>
                </a:solidFill>
              </a:rPr>
              <a:t>Human resource and preparation required required  for “</a:t>
            </a:r>
            <a:r>
              <a:rPr lang="en-US" altLang="ja-JP" dirty="0" err="1" smtClean="0">
                <a:solidFill>
                  <a:srgbClr val="7F7F7F"/>
                </a:solidFill>
              </a:rPr>
              <a:t>nano</a:t>
            </a:r>
            <a:r>
              <a:rPr lang="en-US" altLang="ja-JP" dirty="0" smtClean="0">
                <a:solidFill>
                  <a:srgbClr val="7F7F7F"/>
                </a:solidFill>
              </a:rPr>
              <a:t>-beam”</a:t>
            </a:r>
            <a:endParaRPr lang="en-US" altLang="ja-JP" dirty="0" smtClean="0">
              <a:solidFill>
                <a:srgbClr val="7F7F7F"/>
              </a:solidFill>
            </a:endParaRPr>
          </a:p>
          <a:p>
            <a:endParaRPr lang="en-US" altLang="ja-JP" dirty="0" smtClean="0"/>
          </a:p>
          <a:p>
            <a:endParaRPr kumimoji="1" lang="en-US" altLang="ja-JP" dirty="0" smtClean="0"/>
          </a:p>
          <a:p>
            <a:endParaRPr kumimoji="1" lang="en-US" altLang="ja-JP" dirty="0" smtClean="0"/>
          </a:p>
          <a:p>
            <a:endParaRPr kumimoji="1" lang="ja-JP" altLang="en-US" dirty="0"/>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2015/01/03</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ILC</a:t>
            </a:r>
            <a:r>
              <a:rPr lang="ja-JP" altLang="en-US" smtClean="0">
                <a:solidFill>
                  <a:prstClr val="black">
                    <a:tint val="75000"/>
                  </a:prstClr>
                </a:solidFill>
                <a:latin typeface="Calibri"/>
                <a:ea typeface="ＭＳ Ｐゴシック"/>
              </a:rPr>
              <a:t>に必要な人材と育成</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9</a:t>
            </a:fld>
            <a:endParaRPr lang="ja-JP" altLang="en-US">
              <a:solidFill>
                <a:prstClr val="black">
                  <a:tint val="75000"/>
                </a:prstClr>
              </a:solidFill>
              <a:latin typeface="Calibri"/>
              <a:ea typeface="ＭＳ Ｐゴシック"/>
            </a:endParaRPr>
          </a:p>
        </p:txBody>
      </p:sp>
      <p:sp>
        <p:nvSpPr>
          <p:cNvPr id="7" name="正方形/長方形 6"/>
          <p:cNvSpPr/>
          <p:nvPr/>
        </p:nvSpPr>
        <p:spPr>
          <a:xfrm>
            <a:off x="189779" y="2993171"/>
            <a:ext cx="8773568" cy="2671339"/>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9956861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vert="horz" wrap="square" lIns="91440" tIns="45720" rIns="91440" bIns="45720" numCol="1" rtlCol="0"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57350</TotalTime>
  <Words>8895</Words>
  <Application>Microsoft Macintosh PowerPoint</Application>
  <PresentationFormat>画面に合わせる (4:3)</PresentationFormat>
  <Paragraphs>2412</Paragraphs>
  <Slides>64</Slides>
  <Notes>4</Notes>
  <HiddenSlides>3</HiddenSlides>
  <MMClips>0</MMClips>
  <ScaleCrop>false</ScaleCrop>
  <HeadingPairs>
    <vt:vector size="8" baseType="variant">
      <vt:variant>
        <vt:lpstr>テーマ</vt:lpstr>
      </vt:variant>
      <vt:variant>
        <vt:i4>6</vt:i4>
      </vt:variant>
      <vt:variant>
        <vt:lpstr>リンクの設定</vt:lpstr>
      </vt:variant>
      <vt:variant>
        <vt:i4>1</vt:i4>
      </vt:variant>
      <vt:variant>
        <vt:lpstr>埋め込まれた OLE サーバー</vt:lpstr>
      </vt:variant>
      <vt:variant>
        <vt:i4>3</vt:i4>
      </vt:variant>
      <vt:variant>
        <vt:lpstr>スライド タイトル</vt:lpstr>
      </vt:variant>
      <vt:variant>
        <vt:i4>64</vt:i4>
      </vt:variant>
    </vt:vector>
  </HeadingPairs>
  <TitlesOfParts>
    <vt:vector size="74" baseType="lpstr">
      <vt:lpstr>1_ホワイト</vt:lpstr>
      <vt:lpstr>Default Theme</vt:lpstr>
      <vt:lpstr>Office Theme</vt:lpstr>
      <vt:lpstr>1_Office Theme</vt:lpstr>
      <vt:lpstr>2_Office Theme</vt:lpstr>
      <vt:lpstr>3_Office Theme</vt:lpstr>
      <vt:lpstr>???</vt:lpstr>
      <vt:lpstr>Image</vt:lpstr>
      <vt:lpstr>KGPlot</vt:lpstr>
      <vt:lpstr>Microsoft Excel 97 - 2004 ワークシート</vt:lpstr>
      <vt:lpstr>Preparation for  Human Resource Required for the ILC Accelerator Construction  ILC 加速器建設への必要な人材と育成</vt:lpstr>
      <vt:lpstr>報告の内容 Contents</vt:lpstr>
      <vt:lpstr>ILC加速器建設に必要な研究所の人材 (FTE) HR required for the ILC acc. Construction </vt:lpstr>
      <vt:lpstr>A2: ILC加速器建設に必要な研究所人材 (内訳） HR required for the ILC acc. Construction (breakdown) </vt:lpstr>
      <vt:lpstr>A2: ILC加速器建設に必要な研究所人材 (内訳）  HR required for the ILC acc. Construction (breakdown)</vt:lpstr>
      <vt:lpstr>ILC-TDR Accelerator Parameters </vt:lpstr>
      <vt:lpstr>Cavity/Cryomodule Fabrication 空洞・CMの製造</vt:lpstr>
      <vt:lpstr>Cavity-CM 性能試験に必要な 研究所人材数の検証(EXFELとの比較） Evaluation of Cavity-CM labor work, in comparison with EXFEL </vt:lpstr>
      <vt:lpstr>報告の内容 Contents</vt:lpstr>
      <vt:lpstr>ILC 準備期間に於ける主要課題 Main issues in the ILC Preparation Phase</vt:lpstr>
      <vt:lpstr>ILC 加速器建設に必要な人材育成の基本方針 General Guideline for HR preparation for the ILC Construction </vt:lpstr>
      <vt:lpstr>ILC 加速器建設にむけた研究所人材構想(1) [A HR proposal for the ILC preparation, linked to the constcution （FTE) ]</vt:lpstr>
      <vt:lpstr>ILC 加速器建設にむけた研究所人材構想(1) [A HR proposal for the ILC preparation, linked to the construction （FTE) ]</vt:lpstr>
      <vt:lpstr>ILC 加速器建設・研究所人材構想 (管理事務人材数含む) (2)  [A HR proposal for the ILC preparation, linked to the construction （FTE) ]</vt:lpstr>
      <vt:lpstr>ILC 加速器建設・研究所人材構想 (管理事務人材数含む) (2)  [A HR proposal for the ILC preparation, linked to the construction （FTE) ]</vt:lpstr>
      <vt:lpstr>PowerPoint プレゼンテーション</vt:lpstr>
      <vt:lpstr>ILC加速器・準備活動 ILC Accelerator Preparation Activity Plan </vt:lpstr>
      <vt:lpstr>先端加速器技術開発に果たしているKEK-STF, ATF の役割・意義・実績  KEK-STF and ATF Contribution to the Adv.  Acc.  Technology Development  </vt:lpstr>
      <vt:lpstr>Back-up</vt:lpstr>
      <vt:lpstr>PowerPoint プレゼンテーション</vt:lpstr>
      <vt:lpstr>ILC Accelerator Cost Fraction  </vt:lpstr>
      <vt:lpstr>ILC Project Overview</vt:lpstr>
      <vt:lpstr>A2: ILC Acc. Construction Schedule</vt:lpstr>
      <vt:lpstr>ILC Project-Cost Overview (for 500 GeV) </vt:lpstr>
      <vt:lpstr>ILC Project Human Resource Overview  </vt:lpstr>
      <vt:lpstr>A2: ILC加速器建設に必要な研究所の人材(内訳）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ILC 加速器建設にむけた研究所人材構想(1)  [人・年（FTE) 国際協力分担の仮定を含む]</vt:lpstr>
      <vt:lpstr>ILC 計画・人材育成への考え方 (1)</vt:lpstr>
      <vt:lpstr>ILC 計画・人材育成への考え方 (2)</vt:lpstr>
      <vt:lpstr>ILC 計画・人材育成への考え方 (3)</vt:lpstr>
      <vt:lpstr>Global Cooperation for Test Facilities 　国際協力による加速器試験施設</vt:lpstr>
      <vt:lpstr>      SCRF Procurement/Manufacturing Model </vt:lpstr>
      <vt:lpstr>A Model for Cavity and CM Production and Qualification Process 　空洞とクライオモジュール製造と性能評価</vt:lpstr>
      <vt:lpstr>S1-Global hosted at KEK:  国際協力による共同作業、空洞相互整合性、評価試験</vt:lpstr>
      <vt:lpstr>PowerPoint プレゼンテーション</vt:lpstr>
      <vt:lpstr>10 year Evolution of STF at KEK KEK-STF: 10年をかけた超伝導RF 試験加速器の進展</vt:lpstr>
      <vt:lpstr>KEK-STF2：超伝導ビーム加速の実証、応用</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KEK-ATF2: BDS, FF Test Facility for ILC</vt:lpstr>
      <vt:lpstr>PowerPoint プレゼンテーション</vt:lpstr>
      <vt:lpstr>ATFに参加している代表的研究機関 - ATF International Collaboration -</vt:lpstr>
      <vt:lpstr>ATFでの研究開発に参加した共同研究者数(訪問者) Collaborators visiting ATF</vt:lpstr>
      <vt:lpstr>ナノビームの実現 / Small beam achieved at ATF2</vt:lpstr>
      <vt:lpstr>List of ATF relate PhDs (1) </vt:lpstr>
      <vt:lpstr>List of ATF relate PhDs (2) </vt:lpstr>
      <vt:lpstr>List of ATF relate PhDs (3) </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Yamamoto Akira</dc:creator>
  <cp:lastModifiedBy>Yamamoto Akira</cp:lastModifiedBy>
  <cp:revision>527</cp:revision>
  <cp:lastPrinted>2014-10-30T04:15:14Z</cp:lastPrinted>
  <dcterms:created xsi:type="dcterms:W3CDTF">2014-09-10T14:46:56Z</dcterms:created>
  <dcterms:modified xsi:type="dcterms:W3CDTF">2015-01-04T10:32:26Z</dcterms:modified>
</cp:coreProperties>
</file>