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6" r:id="rId2"/>
    <p:sldId id="435" r:id="rId3"/>
    <p:sldId id="520" r:id="rId4"/>
    <p:sldId id="510" r:id="rId5"/>
    <p:sldId id="511" r:id="rId6"/>
    <p:sldId id="519" r:id="rId7"/>
    <p:sldId id="521" r:id="rId8"/>
    <p:sldId id="525" r:id="rId9"/>
    <p:sldId id="522" r:id="rId10"/>
    <p:sldId id="523" r:id="rId11"/>
    <p:sldId id="524" r:id="rId12"/>
    <p:sldId id="526" r:id="rId13"/>
    <p:sldId id="527" r:id="rId14"/>
    <p:sldId id="528" r:id="rId15"/>
    <p:sldId id="529" r:id="rId16"/>
    <p:sldId id="530" r:id="rId17"/>
    <p:sldId id="531" r:id="rId18"/>
    <p:sldId id="53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89A4A7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04" autoAdjust="0"/>
    <p:restoredTop sz="94645" autoAdjust="0"/>
  </p:normalViewPr>
  <p:slideViewPr>
    <p:cSldViewPr>
      <p:cViewPr varScale="1">
        <p:scale>
          <a:sx n="114" d="100"/>
          <a:sy n="114" d="100"/>
        </p:scale>
        <p:origin x="-8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IP BPM resolution</a:t>
            </a:r>
            <a:br>
              <a:rPr lang="en-GB" dirty="0" smtClean="0"/>
            </a:br>
            <a:r>
              <a:rPr lang="en-GB" dirty="0" smtClean="0"/>
              <a:t>and feedback scans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1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60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High </a:t>
            </a:r>
            <a:r>
              <a:rPr lang="el-GR" altLang="en-US" dirty="0">
                <a:cs typeface="Arial"/>
              </a:rPr>
              <a:t>β</a:t>
            </a:r>
            <a:r>
              <a:rPr lang="en-GB" altLang="en-US" dirty="0">
                <a:cs typeface="Arial"/>
              </a:rPr>
              <a:t> optics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sz="3200" dirty="0" smtClean="0">
                <a:ea typeface="+mn-ea"/>
                <a:cs typeface="Arial"/>
              </a:rPr>
              <a:t>Jitter ~500 nm at all 3 BPMs for </a:t>
            </a:r>
            <a:r>
              <a:rPr lang="en-GB" altLang="en-US" dirty="0" smtClean="0"/>
              <a:t>this </a:t>
            </a:r>
            <a:r>
              <a:rPr lang="en-GB" altLang="en-US" dirty="0" smtClean="0">
                <a:cs typeface="Arial"/>
              </a:rPr>
              <a:t>optics</a:t>
            </a:r>
            <a:endParaRPr lang="en-GB" altLang="en-US" sz="3200" dirty="0" smtClean="0">
              <a:ea typeface="+mn-ea"/>
              <a:cs typeface="Arial"/>
            </a:endParaRPr>
          </a:p>
          <a:p>
            <a:r>
              <a:rPr lang="en-GB" altLang="en-US" sz="3200" dirty="0" smtClean="0">
                <a:ea typeface="+mn-ea"/>
                <a:cs typeface="Arial"/>
              </a:rPr>
              <a:t>3 BPM resolution appears to be </a:t>
            </a:r>
            <a:r>
              <a:rPr lang="en-GB" dirty="0" smtClean="0">
                <a:latin typeface="+mj-lt"/>
              </a:rPr>
              <a:t>≳</a:t>
            </a:r>
            <a:r>
              <a:rPr lang="en-GB" altLang="en-US" sz="3200" dirty="0" smtClean="0">
                <a:ea typeface="+mn-ea"/>
                <a:cs typeface="Arial"/>
              </a:rPr>
              <a:t>100 nm</a:t>
            </a:r>
            <a:endParaRPr lang="en-GB" altLang="en-US" dirty="0">
              <a:cs typeface="Arial"/>
            </a:endParaRPr>
          </a:p>
          <a:p>
            <a:r>
              <a:rPr lang="en-GB" altLang="en-US" sz="3200" dirty="0" smtClean="0">
                <a:ea typeface="+mn-ea"/>
                <a:cs typeface="Arial"/>
              </a:rPr>
              <a:t>Inconsistent with measured jitters ~50 nm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61189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 feedback</a:t>
            </a:r>
            <a:endParaRPr lang="en-GB" altLang="en-US" dirty="0">
              <a:cs typeface="Arial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sz="3200" dirty="0" smtClean="0">
                <a:ea typeface="+mn-ea"/>
                <a:cs typeface="Arial"/>
              </a:rPr>
              <a:t>Best IP feedback run gives 67 nm jitter at IPB</a:t>
            </a:r>
          </a:p>
          <a:p>
            <a:r>
              <a:rPr lang="en-GB" altLang="en-US" dirty="0" smtClean="0">
                <a:cs typeface="Arial"/>
              </a:rPr>
              <a:t>Feedback on and off pulses discriminated by non-zero or zero DACs on IP board</a:t>
            </a:r>
            <a:endParaRPr lang="en-GB" altLang="en-US" sz="3200" dirty="0" smtClean="0">
              <a:ea typeface="+mn-ea"/>
              <a:cs typeface="Arial"/>
            </a:endParaRPr>
          </a:p>
          <a:p>
            <a:r>
              <a:rPr lang="en-GB" altLang="en-US" dirty="0" smtClean="0">
                <a:cs typeface="Arial"/>
              </a:rPr>
              <a:t>There’s also a separation of feedback on and off distributions upstream but note that upstream feedback was not operated</a:t>
            </a:r>
            <a:endParaRPr lang="en-GB" altLang="en-US" sz="3200" dirty="0" smtClean="0">
              <a:ea typeface="+mn-ea"/>
              <a:cs typeface="Arial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95556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39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960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 feedback scans</a:t>
            </a:r>
            <a:endParaRPr lang="en-GB" altLang="en-US" dirty="0">
              <a:cs typeface="Arial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>
                <a:cs typeface="Arial"/>
              </a:rPr>
              <a:t>Feedback performed over the following scans:</a:t>
            </a:r>
          </a:p>
          <a:p>
            <a:pPr lvl="1"/>
            <a:r>
              <a:rPr lang="en-GB" altLang="en-US" sz="2800" dirty="0" smtClean="0">
                <a:ea typeface="+mn-ea"/>
                <a:cs typeface="Arial"/>
              </a:rPr>
              <a:t>QD0FF current scan</a:t>
            </a:r>
          </a:p>
          <a:p>
            <a:pPr lvl="1"/>
            <a:r>
              <a:rPr lang="en-GB" altLang="en-US" dirty="0" smtClean="0">
                <a:ea typeface="+mn-ea"/>
                <a:cs typeface="Arial"/>
              </a:rPr>
              <a:t>IP K1B2 offset (‘banana correction’) scan</a:t>
            </a:r>
          </a:p>
          <a:p>
            <a:r>
              <a:rPr lang="en-GB" altLang="en-US" dirty="0" smtClean="0">
                <a:cs typeface="Arial"/>
              </a:rPr>
              <a:t>Plots show position and jitter for bunch 2 for feedback on/off over each scan</a:t>
            </a:r>
          </a:p>
          <a:p>
            <a:r>
              <a:rPr lang="en-GB" altLang="en-US" dirty="0" smtClean="0">
                <a:cs typeface="Arial"/>
              </a:rPr>
              <a:t>Single point sampling as used in feedback</a:t>
            </a:r>
          </a:p>
          <a:p>
            <a:r>
              <a:rPr lang="en-GB" altLang="en-US" dirty="0" smtClean="0">
                <a:cs typeface="Arial"/>
              </a:rPr>
              <a:t>No drift removal yet (sorry!)</a:t>
            </a:r>
            <a:endParaRPr lang="en-GB" altLang="en-US" dirty="0" smtClean="0">
              <a:ea typeface="+mn-ea"/>
              <a:cs typeface="Arial"/>
            </a:endParaRPr>
          </a:p>
          <a:p>
            <a:endParaRPr lang="en-GB" altLang="en-US" sz="3200" dirty="0" smtClean="0">
              <a:ea typeface="+mn-ea"/>
              <a:cs typeface="Arial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20458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41874" y="1196752"/>
            <a:ext cx="1830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</a:t>
            </a:r>
            <a:r>
              <a:rPr lang="en-GB" dirty="0" smtClean="0"/>
              <a:t>rom earlier waist scans waist expected at 136.7 A 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372200" y="1340768"/>
            <a:ext cx="0" cy="23762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34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66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 feedback scans</a:t>
            </a:r>
            <a:endParaRPr lang="en-GB" altLang="en-US" dirty="0">
              <a:cs typeface="Arial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>
                <a:ea typeface="+mn-ea"/>
                <a:cs typeface="Arial"/>
              </a:rPr>
              <a:t>QD0FF current scan changes longitudinal beam waist position and vertical offset</a:t>
            </a:r>
          </a:p>
          <a:p>
            <a:r>
              <a:rPr lang="en-GB" altLang="en-US" dirty="0" smtClean="0">
                <a:cs typeface="Arial"/>
              </a:rPr>
              <a:t>Kick applied by K1B2 offset can be seen from K1B2 offset scan</a:t>
            </a:r>
          </a:p>
          <a:p>
            <a:r>
              <a:rPr lang="en-GB" altLang="en-US" dirty="0" smtClean="0">
                <a:cs typeface="Arial"/>
              </a:rPr>
              <a:t>Feedback on measured jitter varies with bunch 2 position over K1B2 offset scan</a:t>
            </a:r>
            <a:endParaRPr lang="en-GB" altLang="en-US" dirty="0" smtClean="0">
              <a:ea typeface="+mn-ea"/>
              <a:cs typeface="Arial"/>
            </a:endParaRPr>
          </a:p>
          <a:p>
            <a:endParaRPr lang="en-GB" altLang="en-US" dirty="0" smtClean="0">
              <a:ea typeface="+mn-ea"/>
              <a:cs typeface="Arial"/>
            </a:endParaRPr>
          </a:p>
          <a:p>
            <a:endParaRPr lang="en-GB" altLang="en-US" sz="3200" dirty="0" smtClean="0">
              <a:ea typeface="+mn-ea"/>
              <a:cs typeface="Arial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93455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Nominal optics</a:t>
            </a:r>
          </a:p>
          <a:p>
            <a:pPr lvl="1"/>
            <a:r>
              <a:rPr lang="en-GB" altLang="en-US" dirty="0" smtClean="0"/>
              <a:t>Jitter vs. attenuation, extrapolation to 0 dB</a:t>
            </a:r>
          </a:p>
          <a:p>
            <a:r>
              <a:rPr lang="en-GB" altLang="en-US" dirty="0" smtClean="0"/>
              <a:t>High </a:t>
            </a:r>
            <a:r>
              <a:rPr lang="el-GR" altLang="en-US" dirty="0" smtClean="0">
                <a:latin typeface="Arial"/>
                <a:cs typeface="Arial"/>
              </a:rPr>
              <a:t>β</a:t>
            </a:r>
            <a:r>
              <a:rPr lang="en-GB" altLang="en-US" dirty="0" smtClean="0">
                <a:latin typeface="Arial"/>
                <a:cs typeface="Arial"/>
              </a:rPr>
              <a:t> optics</a:t>
            </a:r>
          </a:p>
          <a:p>
            <a:pPr lvl="1"/>
            <a:r>
              <a:rPr lang="en-GB" altLang="en-US" dirty="0" smtClean="0">
                <a:latin typeface="Arial"/>
                <a:cs typeface="Arial"/>
              </a:rPr>
              <a:t>Jitter vs. attenuation</a:t>
            </a:r>
          </a:p>
          <a:p>
            <a:pPr lvl="1"/>
            <a:r>
              <a:rPr lang="en-GB" altLang="en-US" dirty="0" smtClean="0">
                <a:latin typeface="Arial"/>
                <a:cs typeface="Arial"/>
              </a:rPr>
              <a:t>3 BPM resolution vs. attenuation</a:t>
            </a:r>
          </a:p>
          <a:p>
            <a:r>
              <a:rPr lang="en-GB" altLang="en-US" dirty="0" smtClean="0"/>
              <a:t>IP feedback</a:t>
            </a:r>
          </a:p>
          <a:p>
            <a:pPr lvl="1"/>
            <a:r>
              <a:rPr lang="en-GB" altLang="en-US" dirty="0" smtClean="0"/>
              <a:t>Position vs. trigger for best feedback run</a:t>
            </a:r>
          </a:p>
          <a:p>
            <a:pPr lvl="1"/>
            <a:r>
              <a:rPr lang="en-GB" altLang="en-US" dirty="0" smtClean="0"/>
              <a:t>Position &amp; jitter over QD0FF current scan</a:t>
            </a:r>
          </a:p>
          <a:p>
            <a:pPr lvl="1"/>
            <a:r>
              <a:rPr lang="en-GB" altLang="en-US" dirty="0" smtClean="0"/>
              <a:t>Position &amp; jitter over K1B2 offset scan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953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Nominal optics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Plots from data on 18 Dec 2014:</a:t>
            </a:r>
          </a:p>
          <a:p>
            <a:pPr lvl="1"/>
            <a:r>
              <a:rPr lang="en-GB" altLang="en-US" dirty="0" smtClean="0"/>
              <a:t>Calibration constant vs. attenuation</a:t>
            </a:r>
          </a:p>
          <a:p>
            <a:pPr lvl="1"/>
            <a:r>
              <a:rPr lang="en-GB" altLang="en-US" dirty="0" smtClean="0"/>
              <a:t>Jitter vs. attenuation</a:t>
            </a:r>
          </a:p>
          <a:p>
            <a:r>
              <a:rPr lang="en-GB" altLang="en-US" dirty="0" smtClean="0"/>
              <a:t>Notes:</a:t>
            </a:r>
          </a:p>
          <a:p>
            <a:pPr lvl="1"/>
            <a:r>
              <a:rPr lang="en-GB" altLang="en-US" dirty="0" smtClean="0"/>
              <a:t>Without </a:t>
            </a:r>
            <a:r>
              <a:rPr lang="en-GB" altLang="en-US" dirty="0"/>
              <a:t>714 ± 10 MHz filter on IPB(Y) between Honda’s first and second stage</a:t>
            </a:r>
          </a:p>
          <a:p>
            <a:pPr lvl="1"/>
            <a:r>
              <a:rPr lang="en-GB" altLang="en-US" dirty="0" smtClean="0"/>
              <a:t>IP </a:t>
            </a:r>
            <a:r>
              <a:rPr lang="en-GB" altLang="en-US" dirty="0"/>
              <a:t>ICT is 0.65 x 10</a:t>
            </a:r>
            <a:r>
              <a:rPr lang="en-GB" altLang="en-US" baseline="30000" dirty="0"/>
              <a:t>10</a:t>
            </a:r>
            <a:endParaRPr lang="en-GB" altLang="en-US" dirty="0"/>
          </a:p>
          <a:p>
            <a:pPr lvl="1"/>
            <a:r>
              <a:rPr lang="en-GB" altLang="en-US" dirty="0"/>
              <a:t>Jitter calculated with 10 sample averaging (samples 66 to 75)</a:t>
            </a:r>
            <a:endParaRPr lang="en-GB" altLang="en-US" baseline="30000" dirty="0"/>
          </a:p>
          <a:p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98025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4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3805" y="5291916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>
                <a:solidFill>
                  <a:srgbClr val="00B050"/>
                </a:solidFill>
              </a:rPr>
              <a:t>12 nm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4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Nominal optics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Calibration constant scales well but not perfectly with attenuation</a:t>
            </a:r>
          </a:p>
          <a:p>
            <a:r>
              <a:rPr lang="en-GB" altLang="en-US" dirty="0" smtClean="0"/>
              <a:t>Real beam jitter likely to be &gt; 200 nm as beam not tuned (after extraction kicker recovery)</a:t>
            </a:r>
          </a:p>
          <a:p>
            <a:r>
              <a:rPr lang="en-GB" altLang="en-US" dirty="0" smtClean="0"/>
              <a:t>Assuming jitter at 50 dB is resolution, extrapolated resolution at 0 dB is 12 nm at 0.65 x 10</a:t>
            </a:r>
            <a:r>
              <a:rPr lang="en-GB" altLang="en-US" baseline="30000" dirty="0" smtClean="0"/>
              <a:t>10</a:t>
            </a:r>
            <a:r>
              <a:rPr lang="en-GB" altLang="en-US" dirty="0" smtClean="0"/>
              <a:t> charge</a:t>
            </a:r>
          </a:p>
          <a:p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29277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High </a:t>
            </a:r>
            <a:r>
              <a:rPr lang="el-GR" altLang="en-US" dirty="0">
                <a:cs typeface="Arial"/>
              </a:rPr>
              <a:t>β</a:t>
            </a:r>
            <a:r>
              <a:rPr lang="en-GB" altLang="en-US" dirty="0">
                <a:cs typeface="Arial"/>
              </a:rPr>
              <a:t> optics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1000 </a:t>
            </a:r>
            <a:r>
              <a:rPr lang="el-GR" altLang="en-US" dirty="0" smtClean="0">
                <a:cs typeface="Arial"/>
              </a:rPr>
              <a:t>β</a:t>
            </a:r>
            <a:r>
              <a:rPr lang="en-GB" altLang="en-US" baseline="-25000" dirty="0" smtClean="0">
                <a:cs typeface="Arial"/>
              </a:rPr>
              <a:t>y</a:t>
            </a:r>
            <a:r>
              <a:rPr lang="en-GB" altLang="en-US" dirty="0" smtClean="0">
                <a:cs typeface="Arial"/>
              </a:rPr>
              <a:t> optics (‘pencil beam’) at IP</a:t>
            </a:r>
          </a:p>
          <a:p>
            <a:r>
              <a:rPr lang="en-GB" altLang="en-US" dirty="0" smtClean="0">
                <a:cs typeface="Arial"/>
              </a:rPr>
              <a:t>All 3 IP BPMs instrumented in y only</a:t>
            </a:r>
          </a:p>
          <a:p>
            <a:r>
              <a:rPr lang="en-GB" altLang="en-US" dirty="0" smtClean="0">
                <a:cs typeface="Arial"/>
              </a:rPr>
              <a:t>Plots from data on 11 Dec 2014:</a:t>
            </a:r>
          </a:p>
          <a:p>
            <a:pPr lvl="1"/>
            <a:r>
              <a:rPr lang="en-GB" altLang="en-US" dirty="0" smtClean="0">
                <a:cs typeface="Arial"/>
              </a:rPr>
              <a:t>Jitter vs. attenuation</a:t>
            </a:r>
          </a:p>
          <a:p>
            <a:pPr lvl="1"/>
            <a:r>
              <a:rPr lang="en-GB" altLang="en-US" dirty="0" smtClean="0">
                <a:cs typeface="Arial"/>
              </a:rPr>
              <a:t>3 BPM resolution (by fitting) vs. attenuation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63680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High </a:t>
            </a:r>
            <a:r>
              <a:rPr lang="el-GR" altLang="en-US" dirty="0">
                <a:cs typeface="Arial"/>
              </a:rPr>
              <a:t>β</a:t>
            </a:r>
            <a:r>
              <a:rPr lang="en-GB" altLang="en-US" dirty="0">
                <a:cs typeface="Arial"/>
              </a:rPr>
              <a:t> optics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Notes</a:t>
            </a:r>
            <a:r>
              <a:rPr lang="en-GB" altLang="en-US" dirty="0"/>
              <a:t>:</a:t>
            </a:r>
          </a:p>
          <a:p>
            <a:pPr lvl="1"/>
            <a:r>
              <a:rPr lang="en-GB" altLang="en-US" dirty="0"/>
              <a:t>Without 714 ± 10 MHz filter on IPB(Y) between Honda’s first and second </a:t>
            </a:r>
            <a:r>
              <a:rPr lang="en-GB" altLang="en-US" dirty="0" smtClean="0"/>
              <a:t>stage</a:t>
            </a:r>
          </a:p>
          <a:p>
            <a:pPr lvl="1"/>
            <a:r>
              <a:rPr lang="en-GB" altLang="en-US" dirty="0" smtClean="0"/>
              <a:t>IP </a:t>
            </a:r>
            <a:r>
              <a:rPr lang="en-GB" altLang="en-US" dirty="0"/>
              <a:t>ICT is </a:t>
            </a:r>
            <a:r>
              <a:rPr lang="en-GB" altLang="en-US" dirty="0" smtClean="0"/>
              <a:t>0.4 </a:t>
            </a:r>
            <a:r>
              <a:rPr lang="en-GB" altLang="en-US" dirty="0"/>
              <a:t>x 10</a:t>
            </a:r>
            <a:r>
              <a:rPr lang="en-GB" altLang="en-US" baseline="30000" dirty="0"/>
              <a:t>10</a:t>
            </a:r>
            <a:endParaRPr lang="en-GB" altLang="en-US" dirty="0"/>
          </a:p>
          <a:p>
            <a:pPr lvl="1"/>
            <a:r>
              <a:rPr lang="en-GB" altLang="en-US" dirty="0"/>
              <a:t>Jitter calculated with 10 sample averaging (samples </a:t>
            </a:r>
            <a:r>
              <a:rPr lang="en-GB" altLang="en-US" dirty="0" smtClean="0"/>
              <a:t>51 </a:t>
            </a:r>
            <a:r>
              <a:rPr lang="en-GB" altLang="en-US" dirty="0"/>
              <a:t>to </a:t>
            </a:r>
            <a:r>
              <a:rPr lang="en-GB" altLang="en-US" dirty="0" smtClean="0"/>
              <a:t>60)</a:t>
            </a:r>
          </a:p>
          <a:p>
            <a:pPr lvl="1"/>
            <a:r>
              <a:rPr lang="en-GB" altLang="en-US" dirty="0" smtClean="0"/>
              <a:t>Includes pedestal subtraction and empty trigger rejection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73483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1" cy="604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746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4338</TotalTime>
  <Words>530</Words>
  <Application>Microsoft Office PowerPoint</Application>
  <PresentationFormat>On-screen Show (4:3)</PresentationFormat>
  <Paragraphs>111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Arial</vt:lpstr>
      <vt:lpstr>Default Design</vt:lpstr>
      <vt:lpstr>IP BPM resolution and feedback scans</vt:lpstr>
      <vt:lpstr>Contents</vt:lpstr>
      <vt:lpstr>Nominal optics</vt:lpstr>
      <vt:lpstr>PowerPoint Presentation</vt:lpstr>
      <vt:lpstr>PowerPoint Presentation</vt:lpstr>
      <vt:lpstr>Nominal optics</vt:lpstr>
      <vt:lpstr>High β optics</vt:lpstr>
      <vt:lpstr>High β optics</vt:lpstr>
      <vt:lpstr>PowerPoint Presentation</vt:lpstr>
      <vt:lpstr>PowerPoint Presentation</vt:lpstr>
      <vt:lpstr>High β optics</vt:lpstr>
      <vt:lpstr>IP feedback</vt:lpstr>
      <vt:lpstr>PowerPoint Presentation</vt:lpstr>
      <vt:lpstr>PowerPoint Presentation</vt:lpstr>
      <vt:lpstr>IP feedback scans</vt:lpstr>
      <vt:lpstr>PowerPoint Presentation</vt:lpstr>
      <vt:lpstr>PowerPoint Presentation</vt:lpstr>
      <vt:lpstr>IP feedback scans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234</cp:revision>
  <dcterms:created xsi:type="dcterms:W3CDTF">2009-05-21T13:39:04Z</dcterms:created>
  <dcterms:modified xsi:type="dcterms:W3CDTF">2015-01-07T21:58:33Z</dcterms:modified>
</cp:coreProperties>
</file>