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12"/>
  </p:notesMasterIdLst>
  <p:sldIdLst>
    <p:sldId id="332" r:id="rId2"/>
    <p:sldId id="333" r:id="rId3"/>
    <p:sldId id="382" r:id="rId4"/>
    <p:sldId id="383" r:id="rId5"/>
    <p:sldId id="384" r:id="rId6"/>
    <p:sldId id="385" r:id="rId7"/>
    <p:sldId id="386" r:id="rId8"/>
    <p:sldId id="387" r:id="rId9"/>
    <p:sldId id="388" r:id="rId10"/>
    <p:sldId id="389" r:id="rId11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6600"/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71" autoAdjust="0"/>
    <p:restoredTop sz="94578" autoAdjust="0"/>
  </p:normalViewPr>
  <p:slideViewPr>
    <p:cSldViewPr>
      <p:cViewPr>
        <p:scale>
          <a:sx n="90" d="100"/>
          <a:sy n="90" d="100"/>
        </p:scale>
        <p:origin x="-715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5" d="100"/>
          <a:sy n="55" d="100"/>
        </p:scale>
        <p:origin x="-1819" y="-77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5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3" tIns="46136" rIns="92273" bIns="46136" numCol="1" anchor="t" anchorCtr="0" compatLnSpc="1">
            <a:prstTxWarp prst="textNoShape">
              <a:avLst/>
            </a:prstTxWarp>
          </a:bodyPr>
          <a:lstStyle>
            <a:lvl1pPr defTabSz="92213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744" y="0"/>
            <a:ext cx="2945341" cy="495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3" tIns="46136" rIns="92273" bIns="46136" numCol="1" anchor="t" anchorCtr="0" compatLnSpc="1">
            <a:prstTxWarp prst="textNoShape">
              <a:avLst/>
            </a:prstTxWarp>
          </a:bodyPr>
          <a:lstStyle>
            <a:lvl1pPr algn="r" defTabSz="92213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6225"/>
            <a:ext cx="5438776" cy="4466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3" tIns="46136" rIns="92273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861"/>
            <a:ext cx="2945341" cy="495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3" tIns="46136" rIns="92273" bIns="46136" numCol="1" anchor="b" anchorCtr="0" compatLnSpc="1">
            <a:prstTxWarp prst="textNoShape">
              <a:avLst/>
            </a:prstTxWarp>
          </a:bodyPr>
          <a:lstStyle>
            <a:lvl1pPr defTabSz="92213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744" y="9430861"/>
            <a:ext cx="2945341" cy="495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73" tIns="46136" rIns="92273" bIns="46136" numCol="1" anchor="b" anchorCtr="0" compatLnSpc="1">
            <a:prstTxWarp prst="textNoShape">
              <a:avLst/>
            </a:prstTxWarp>
          </a:bodyPr>
          <a:lstStyle>
            <a:lvl1pPr algn="r" defTabSz="922131">
              <a:defRPr sz="1200"/>
            </a:lvl1pPr>
          </a:lstStyle>
          <a:p>
            <a:pPr>
              <a:defRPr/>
            </a:pPr>
            <a:fld id="{1BC4FAED-4FF1-4598-BA49-A7255AEE2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466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fontAlgn="ctr" hangingPunct="0">
              <a:spcBef>
                <a:spcPct val="50000"/>
              </a:spcBef>
              <a:defRPr/>
            </a:pPr>
            <a:endParaRPr lang="en-US" sz="2400" b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fontAlgn="ctr" hangingPunct="0">
              <a:spcBef>
                <a:spcPct val="50000"/>
              </a:spcBef>
              <a:defRPr/>
            </a:pPr>
            <a:endParaRPr lang="en-US" sz="2400" b="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4287351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LCWS'14, Belgrad, 10/2014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N.Solyak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9990632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LCWS'14, Belgrad, 10/2014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N.Solyak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1945565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400" b="1" baseline="0"/>
            </a:lvl1pPr>
            <a:lvl2pPr>
              <a:defRPr sz="1400" b="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4531049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N.Solyak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12514648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8621103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LCWS'14, Belgrad, 10/2014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N.Solyak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8980895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5939656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N.Solyak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5167255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LCWS'14, Belgrad, 10/2014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N.Solyak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42182078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LCWS'14, Belgrad, 10/2014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r>
              <a:rPr lang="en-US" smtClean="0"/>
              <a:t>N.Solyak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28771717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eaLnBrk="0" fontAlgn="ctr" hangingPunct="0"/>
            <a:endParaRPr lang="en-US" b="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 eaLnBrk="0" hangingPunct="0"/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 eaLnBrk="0" fontAlgn="ctr" hangingPunct="0"/>
            <a:fld id="{C64E1E01-CFF9-374C-90C0-378C39CD55E6}" type="slidenum">
              <a:rPr lang="en-US" b="1" smtClean="0">
                <a:solidFill>
                  <a:srgbClr val="000000"/>
                </a:solidFill>
                <a:latin typeface="Arial"/>
              </a:rPr>
              <a:pPr defTabSz="457200" eaLnBrk="0" fontAlgn="ctr" hangingPunct="0"/>
              <a:t>‹#›</a:t>
            </a:fld>
            <a:endParaRPr lang="en-US" b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fontAlgn="ctr" hangingPunct="0">
              <a:spcBef>
                <a:spcPct val="50000"/>
              </a:spcBef>
              <a:defRPr/>
            </a:pPr>
            <a:endParaRPr lang="en-US" sz="2400" b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eaLnBrk="0" fontAlgn="ctr" hangingPunct="0">
              <a:spcBef>
                <a:spcPct val="50000"/>
              </a:spcBef>
              <a:defRPr/>
            </a:pPr>
            <a:endParaRPr lang="en-US" sz="2400" b="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716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7488832" cy="1512168"/>
          </a:xfrm>
        </p:spPr>
        <p:txBody>
          <a:bodyPr/>
          <a:lstStyle/>
          <a:p>
            <a:r>
              <a:rPr lang="en-US" b="1" dirty="0" smtClean="0"/>
              <a:t>ML (BC) </a:t>
            </a:r>
            <a:r>
              <a:rPr lang="en-US" b="1" dirty="0" smtClean="0"/>
              <a:t>Studies </a:t>
            </a:r>
            <a:br>
              <a:rPr lang="en-US" b="1" dirty="0" smtClean="0"/>
            </a:br>
            <a:r>
              <a:rPr lang="en-US" b="1" dirty="0" smtClean="0"/>
              <a:t>update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331640" y="3861048"/>
            <a:ext cx="6400800" cy="17526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Calibri" panose="020F0502020204030204" pitchFamily="34" charset="0"/>
              </a:rPr>
              <a:t>Nikolay </a:t>
            </a:r>
            <a:r>
              <a:rPr lang="en-US" dirty="0" err="1" smtClean="0">
                <a:latin typeface="Calibri" panose="020F0502020204030204" pitchFamily="34" charset="0"/>
              </a:rPr>
              <a:t>Solyak</a:t>
            </a:r>
            <a:endParaRPr lang="en-US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en-US" dirty="0" err="1" smtClean="0">
                <a:latin typeface="Calibri" panose="020F0502020204030204" pitchFamily="34" charset="0"/>
              </a:rPr>
              <a:t>Arun</a:t>
            </a:r>
            <a:r>
              <a:rPr lang="en-US" dirty="0" smtClean="0">
                <a:latin typeface="Calibri" panose="020F0502020204030204" pitchFamily="34" charset="0"/>
              </a:rPr>
              <a:t> Saini</a:t>
            </a:r>
          </a:p>
          <a:p>
            <a:pPr marL="0" indent="0" algn="ctr"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1477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next steps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Need to update Bunch compressor lattice files in EDMS database</a:t>
            </a:r>
          </a:p>
          <a:p>
            <a:pPr lvl="1"/>
            <a:r>
              <a:rPr lang="en-US" sz="1800" dirty="0" smtClean="0"/>
              <a:t>M. Woodley will update BC1&amp;BC2 lattices, incl. apertures</a:t>
            </a:r>
          </a:p>
          <a:p>
            <a:pPr lvl="1"/>
            <a:r>
              <a:rPr lang="en-US" sz="1800" dirty="0" smtClean="0"/>
              <a:t>Treaty point before between RTML and ML (BC)</a:t>
            </a:r>
            <a:endParaRPr lang="en-US" sz="1800" dirty="0" smtClean="0"/>
          </a:p>
          <a:p>
            <a:pPr lvl="1"/>
            <a:r>
              <a:rPr lang="en-US" sz="1800" dirty="0" smtClean="0"/>
              <a:t>Sergei  </a:t>
            </a:r>
            <a:r>
              <a:rPr lang="en-US" sz="1800" dirty="0" err="1" smtClean="0"/>
              <a:t>Seletskiy</a:t>
            </a:r>
            <a:r>
              <a:rPr lang="en-US" sz="1800" dirty="0" smtClean="0"/>
              <a:t> will perform </a:t>
            </a:r>
            <a:r>
              <a:rPr lang="en-US" sz="1800" dirty="0" smtClean="0"/>
              <a:t>update </a:t>
            </a:r>
            <a:r>
              <a:rPr lang="en-US" sz="1800" dirty="0" smtClean="0"/>
              <a:t>in BC2 and extraction dump </a:t>
            </a:r>
            <a:r>
              <a:rPr lang="en-US" sz="1800" dirty="0" smtClean="0"/>
              <a:t>lines (not highest priority)</a:t>
            </a: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 smtClean="0"/>
          </a:p>
          <a:p>
            <a:r>
              <a:rPr lang="en-US" sz="1800" dirty="0" smtClean="0"/>
              <a:t>Extensive studies are required to understand criticality of failure modes. It will </a:t>
            </a:r>
            <a:r>
              <a:rPr lang="en-US" sz="1800" dirty="0" smtClean="0"/>
              <a:t>help</a:t>
            </a:r>
            <a:endParaRPr lang="en-US" sz="1800" dirty="0" smtClean="0"/>
          </a:p>
          <a:p>
            <a:pPr lvl="1"/>
            <a:r>
              <a:rPr lang="en-US" sz="1800" dirty="0" smtClean="0"/>
              <a:t>To quantify various failure modes in terms of their severity</a:t>
            </a:r>
          </a:p>
          <a:p>
            <a:pPr lvl="1"/>
            <a:r>
              <a:rPr lang="en-US" sz="1800" dirty="0" smtClean="0"/>
              <a:t>To design better Machine Protection System </a:t>
            </a:r>
          </a:p>
          <a:p>
            <a:endParaRPr lang="en-US" sz="1800" dirty="0"/>
          </a:p>
          <a:p>
            <a:r>
              <a:rPr lang="en-US" sz="1800" dirty="0" smtClean="0"/>
              <a:t>Different scenario of dark current generation </a:t>
            </a:r>
            <a:r>
              <a:rPr lang="en-US" sz="1800" dirty="0" smtClean="0"/>
              <a:t>in CM is completed (reported).  </a:t>
            </a:r>
            <a:r>
              <a:rPr lang="en-US" sz="1800" dirty="0" err="1" smtClean="0"/>
              <a:t>Fluka</a:t>
            </a:r>
            <a:r>
              <a:rPr lang="en-US" sz="1800" dirty="0" smtClean="0"/>
              <a:t> model of CM will start next (with help of KEK (and SLAC/ </a:t>
            </a:r>
            <a:r>
              <a:rPr lang="en-US" sz="1800" dirty="0" err="1" smtClean="0"/>
              <a:t>M.Santano</a:t>
            </a:r>
            <a:r>
              <a:rPr lang="en-US" sz="1800" dirty="0" smtClean="0"/>
              <a:t>)</a:t>
            </a:r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10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328014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51520" y="1068599"/>
            <a:ext cx="8533749" cy="5009322"/>
            <a:chOff x="314405" y="894372"/>
            <a:chExt cx="8533749" cy="5009322"/>
          </a:xfrm>
        </p:grpSpPr>
        <p:pic>
          <p:nvPicPr>
            <p:cNvPr id="6" name="Picture 5" descr="OT0105H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2082" y="894372"/>
              <a:ext cx="8155339" cy="492220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338403" y="1207379"/>
              <a:ext cx="17627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Damping Rings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17030" y="1576711"/>
              <a:ext cx="1855653" cy="5027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GB" dirty="0" smtClean="0">
                  <a:latin typeface="Calibri" panose="020F0502020204030204" pitchFamily="34" charset="0"/>
                </a:rPr>
                <a:t>Polarised electron source</a:t>
              </a:r>
              <a:endParaRPr lang="en-GB" dirty="0">
                <a:latin typeface="Calibri" panose="020F050202020403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5966618" y="2060848"/>
              <a:ext cx="78238" cy="48915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2002493" y="1576711"/>
              <a:ext cx="1280264" cy="7848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GB" dirty="0" smtClean="0"/>
                <a:t>Polarised positron</a:t>
              </a:r>
              <a:br>
                <a:rPr lang="en-GB" dirty="0" smtClean="0"/>
              </a:br>
              <a:r>
                <a:rPr lang="en-GB" dirty="0" smtClean="0"/>
                <a:t>source</a:t>
              </a:r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2940588" y="4528918"/>
              <a:ext cx="397815" cy="39692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3842797" y="3470797"/>
              <a:ext cx="230847" cy="77538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4193068" y="1576711"/>
              <a:ext cx="0" cy="83769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1198891" y="2635674"/>
              <a:ext cx="0" cy="106395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314405" y="1903670"/>
              <a:ext cx="19506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Ring to Main Linac (RTML)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0999" y="5257363"/>
              <a:ext cx="251202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00FF"/>
                  </a:solidFill>
                </a:rPr>
                <a:t>e- Main </a:t>
              </a:r>
              <a:r>
                <a:rPr lang="en-GB" dirty="0" err="1" smtClean="0">
                  <a:solidFill>
                    <a:srgbClr val="0000FF"/>
                  </a:solidFill>
                </a:rPr>
                <a:t>Linac</a:t>
              </a:r>
              <a:r>
                <a:rPr lang="en-GB" dirty="0" smtClean="0">
                  <a:solidFill>
                    <a:srgbClr val="0000FF"/>
                  </a:solidFill>
                </a:rPr>
                <a:t> (incl. bunch compressor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>
              <a:off x="2762677" y="2305424"/>
              <a:ext cx="880052" cy="97054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H="1" flipV="1">
              <a:off x="4519752" y="3278209"/>
              <a:ext cx="106268" cy="84283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3437660" y="4154637"/>
              <a:ext cx="1969685" cy="7848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GB" dirty="0" smtClean="0"/>
                <a:t>Beam Delivery System (BDS) &amp; physics detectors</a:t>
              </a:r>
              <a:endParaRPr lang="en-GB" dirty="0"/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 flipV="1">
              <a:off x="1858322" y="4154637"/>
              <a:ext cx="0" cy="107456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 rot="20750088">
              <a:off x="6507093" y="3032309"/>
              <a:ext cx="2341061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008000"/>
                  </a:solidFill>
                </a:rPr>
                <a:t>e+ Main </a:t>
              </a:r>
              <a:r>
                <a:rPr lang="en-GB" dirty="0" err="1" smtClean="0">
                  <a:solidFill>
                    <a:srgbClr val="008000"/>
                  </a:solidFill>
                </a:rPr>
                <a:t>Linac</a:t>
              </a:r>
              <a:r>
                <a:rPr lang="en-GB" dirty="0" smtClean="0">
                  <a:solidFill>
                    <a:srgbClr val="008000"/>
                  </a:solidFill>
                </a:rPr>
                <a:t> (incl. bunch compressor)</a:t>
              </a:r>
              <a:endParaRPr lang="en-GB" dirty="0">
                <a:solidFill>
                  <a:srgbClr val="008000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 bwMode="auto">
            <a:xfrm flipH="1" flipV="1">
              <a:off x="7078221" y="2542964"/>
              <a:ext cx="76944" cy="68216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5395983" y="3830685"/>
              <a:ext cx="648873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/>
                <a:t>Beam dump</a:t>
              </a:r>
              <a:endParaRPr lang="en-GB" sz="1050" dirty="0"/>
            </a:p>
          </p:txBody>
        </p:sp>
        <p:cxnSp>
          <p:nvCxnSpPr>
            <p:cNvPr id="36" name="Straight Arrow Connector 35"/>
            <p:cNvCxnSpPr/>
            <p:nvPr/>
          </p:nvCxnSpPr>
          <p:spPr bwMode="auto">
            <a:xfrm flipH="1" flipV="1">
              <a:off x="5210949" y="3387912"/>
              <a:ext cx="392792" cy="48875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086600" cy="400472"/>
          </a:xfrm>
        </p:spPr>
        <p:txBody>
          <a:bodyPr/>
          <a:lstStyle/>
          <a:p>
            <a:r>
              <a:rPr lang="en-GB" dirty="0" smtClean="0"/>
              <a:t>ILC schematics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13.12.12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3536032" cy="457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N. Walker ILC PAC TDR review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AB6FA28-7AEC-3F43-9C2D-3DB969CFEC6A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42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2872295"/>
              </p:ext>
            </p:extLst>
          </p:nvPr>
        </p:nvGraphicFramePr>
        <p:xfrm>
          <a:off x="5796136" y="4438616"/>
          <a:ext cx="3025197" cy="1438656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022648"/>
                <a:gridCol w="1002549"/>
              </a:tblGrid>
              <a:tr h="197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Total length (500 </a:t>
                      </a:r>
                      <a:r>
                        <a:rPr lang="en-GB" sz="1600" dirty="0" err="1" smtClean="0">
                          <a:latin typeface="Calibri" panose="020F0502020204030204" pitchFamily="34" charset="0"/>
                        </a:rPr>
                        <a:t>GeV</a:t>
                      </a: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) 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30.5</a:t>
                      </a:r>
                      <a:r>
                        <a:rPr lang="en-GB" sz="1600" baseline="0" dirty="0" smtClean="0"/>
                        <a:t> km</a:t>
                      </a:r>
                      <a:endParaRPr lang="en-GB" sz="1600" dirty="0"/>
                    </a:p>
                  </a:txBody>
                  <a:tcPr marL="45720" marR="45720" marT="18288" marB="18288"/>
                </a:tc>
              </a:tr>
              <a:tr h="1971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     SCRF ML (RTML)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22.2 km</a:t>
                      </a:r>
                      <a:endParaRPr lang="en-GB" sz="1600" dirty="0"/>
                    </a:p>
                  </a:txBody>
                  <a:tcPr marL="45720" marR="45720" marT="18288" marB="18288"/>
                </a:tc>
              </a:tr>
              <a:tr h="18006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     RTML_BC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2.8 km</a:t>
                      </a:r>
                      <a:endParaRPr lang="en-GB" sz="1600" dirty="0"/>
                    </a:p>
                  </a:txBody>
                  <a:tcPr marL="45720" marR="45720" marT="18288" marB="18288"/>
                </a:tc>
              </a:tr>
              <a:tr h="18006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     Positron source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1.1 km</a:t>
                      </a:r>
                      <a:endParaRPr lang="en-GB" sz="1600" dirty="0"/>
                    </a:p>
                  </a:txBody>
                  <a:tcPr marL="45720" marR="45720" marT="18288" marB="18288"/>
                </a:tc>
              </a:tr>
              <a:tr h="18006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      BDS / IR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4.5 km</a:t>
                      </a:r>
                      <a:endParaRPr lang="en-GB" sz="1600" dirty="0"/>
                    </a:p>
                  </a:txBody>
                  <a:tcPr marL="45720" marR="45720" marT="18288" marB="18288"/>
                </a:tc>
              </a:tr>
              <a:tr h="1515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Damping Rings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 marL="45720" marR="45720" marT="18288" marB="1828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</a:pPr>
                      <a:r>
                        <a:rPr lang="en-GB" sz="1600" dirty="0" smtClean="0"/>
                        <a:t>3.2 km</a:t>
                      </a:r>
                      <a:endParaRPr lang="en-GB" sz="1600" dirty="0"/>
                    </a:p>
                  </a:txBody>
                  <a:tcPr marL="45720" marR="45720" marT="18288" marB="1828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15740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9552" y="1371600"/>
            <a:ext cx="8424936" cy="4800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 smtClean="0"/>
              <a:t>Discussion of Discrepancies between EDMS Lattice and TDR lattice of Bunch Compressor </a:t>
            </a:r>
          </a:p>
          <a:p>
            <a:pPr>
              <a:spcBef>
                <a:spcPts val="1200"/>
              </a:spcBef>
            </a:pPr>
            <a:r>
              <a:rPr lang="en-US" sz="2200" dirty="0" smtClean="0"/>
              <a:t>An Insight view of Bunch compressor section ( BC1 to BC2)</a:t>
            </a:r>
          </a:p>
          <a:p>
            <a:pPr lvl="1">
              <a:spcBef>
                <a:spcPts val="1200"/>
              </a:spcBef>
            </a:pPr>
            <a:r>
              <a:rPr lang="en-US" sz="2200" dirty="0" smtClean="0"/>
              <a:t>Tracking nominal bunch (3sigma); acceptance plot</a:t>
            </a:r>
            <a:endParaRPr lang="en-US" sz="2200" dirty="0" smtClean="0"/>
          </a:p>
          <a:p>
            <a:pPr lvl="1">
              <a:spcBef>
                <a:spcPts val="1200"/>
              </a:spcBef>
            </a:pPr>
            <a:r>
              <a:rPr lang="en-US" sz="2200" dirty="0" smtClean="0"/>
              <a:t>Aperture </a:t>
            </a:r>
            <a:r>
              <a:rPr lang="en-US" sz="2200" dirty="0" err="1" smtClean="0"/>
              <a:t>limitations.Beam</a:t>
            </a:r>
            <a:r>
              <a:rPr lang="en-US" sz="2200" dirty="0" smtClean="0"/>
              <a:t> </a:t>
            </a:r>
            <a:r>
              <a:rPr lang="en-US" sz="2200" dirty="0" smtClean="0"/>
              <a:t>losses at Wiggler in BC1 even for nominal operation during tracking of </a:t>
            </a:r>
            <a:r>
              <a:rPr lang="en-US" sz="2200" dirty="0" smtClean="0"/>
              <a:t>4sigma (</a:t>
            </a:r>
            <a:r>
              <a:rPr lang="en-US" sz="2200" dirty="0"/>
              <a:t>G</a:t>
            </a:r>
            <a:r>
              <a:rPr lang="en-US" sz="2200" dirty="0" smtClean="0"/>
              <a:t>aussian). </a:t>
            </a:r>
            <a:endParaRPr lang="en-US" sz="2200" dirty="0" smtClean="0"/>
          </a:p>
          <a:p>
            <a:pPr>
              <a:spcBef>
                <a:spcPts val="1200"/>
              </a:spcBef>
            </a:pPr>
            <a:r>
              <a:rPr lang="en-US" sz="2200" dirty="0" smtClean="0"/>
              <a:t>List </a:t>
            </a:r>
            <a:r>
              <a:rPr lang="en-US" sz="2200" dirty="0" smtClean="0"/>
              <a:t>of critical failure modes under studies </a:t>
            </a:r>
          </a:p>
          <a:p>
            <a:pPr lvl="1">
              <a:spcBef>
                <a:spcPts val="1200"/>
              </a:spcBef>
            </a:pPr>
            <a:r>
              <a:rPr lang="en-US" sz="2200" dirty="0" smtClean="0"/>
              <a:t>Discussion of a case of RF Phase errors in Bunch Compressor </a:t>
            </a:r>
            <a:r>
              <a:rPr lang="en-US" sz="2200" dirty="0" smtClean="0"/>
              <a:t>(BC1) section.</a:t>
            </a:r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3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4309098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76864" cy="914400"/>
          </a:xfrm>
        </p:spPr>
        <p:txBody>
          <a:bodyPr/>
          <a:lstStyle/>
          <a:p>
            <a:r>
              <a:rPr lang="en-US" sz="3200" dirty="0" smtClean="0"/>
              <a:t>Bunch Compressor : EDMS lattice </a:t>
            </a:r>
            <a:r>
              <a:rPr lang="en-US" sz="3200" dirty="0" smtClean="0"/>
              <a:t>vs. </a:t>
            </a:r>
            <a:r>
              <a:rPr lang="en-US" sz="3200" dirty="0" smtClean="0"/>
              <a:t>TDR Lattice</a:t>
            </a:r>
            <a:endParaRPr lang="en-US" sz="32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67544" y="4869160"/>
            <a:ext cx="7772400" cy="582960"/>
          </a:xfrm>
        </p:spPr>
        <p:txBody>
          <a:bodyPr/>
          <a:lstStyle/>
          <a:p>
            <a:r>
              <a:rPr lang="en-US" dirty="0" smtClean="0"/>
              <a:t>EDMS Lattice is received from </a:t>
            </a:r>
            <a:r>
              <a:rPr lang="en-US" dirty="0" err="1" smtClean="0"/>
              <a:t>M.Woodley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TDR lattice was used for studies published in TDR report.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451136"/>
              </p:ext>
            </p:extLst>
          </p:nvPr>
        </p:nvGraphicFramePr>
        <p:xfrm>
          <a:off x="251520" y="1471057"/>
          <a:ext cx="8640962" cy="3069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152128"/>
                <a:gridCol w="1152128"/>
                <a:gridCol w="1060470"/>
                <a:gridCol w="1206684"/>
                <a:gridCol w="1206684"/>
                <a:gridCol w="1206684"/>
              </a:tblGrid>
              <a:tr h="58528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Parameters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EDMS</a:t>
                      </a:r>
                      <a:r>
                        <a:rPr lang="en-US" baseline="0" dirty="0" smtClean="0">
                          <a:solidFill>
                            <a:srgbClr val="0000CC"/>
                          </a:solidFill>
                        </a:rPr>
                        <a:t> Lattice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CC"/>
                          </a:solidFill>
                        </a:rPr>
                        <a:t>TDR Lattice</a:t>
                      </a:r>
                      <a:endParaRPr lang="en-US" dirty="0">
                        <a:solidFill>
                          <a:srgbClr val="0000CC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73806">
                <a:tc>
                  <a:txBody>
                    <a:bodyPr/>
                    <a:lstStyle/>
                    <a:p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BC1 start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BC2 start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BC2 End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BC1 start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BC2</a:t>
                      </a:r>
                      <a:r>
                        <a:rPr lang="en-US" sz="1600" b="1" baseline="0" dirty="0" smtClean="0">
                          <a:latin typeface="Calibri" panose="020F0502020204030204" pitchFamily="34" charset="0"/>
                        </a:rPr>
                        <a:t> start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BC2 end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27517">
                <a:tc>
                  <a:txBody>
                    <a:bodyPr/>
                    <a:lstStyle/>
                    <a:p>
                      <a:r>
                        <a:rPr lang="en-US" sz="1600" b="1" dirty="0" err="1" smtClean="0">
                          <a:latin typeface="Calibri" panose="020F0502020204030204" pitchFamily="34" charset="0"/>
                        </a:rPr>
                        <a:t>dp</a:t>
                      </a:r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/p, %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0.15 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2.25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1.95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0.11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1.42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1.1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275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 smtClean="0">
                          <a:latin typeface="Calibri" panose="020F0502020204030204" pitchFamily="34" charset="0"/>
                        </a:rPr>
                        <a:t>σ</a:t>
                      </a:r>
                      <a:r>
                        <a:rPr lang="en-US" sz="1600" b="1" baseline="-25000" dirty="0" smtClean="0"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, mm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9.6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1.4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0.357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6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0.89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0.324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2751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E (GeV)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5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4.88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15.00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5.0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4.80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14.85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668901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Grad/RF Phase (MV/m)/ </a:t>
                      </a:r>
                      <a:r>
                        <a:rPr lang="en-US" sz="1600" b="1" dirty="0" err="1" smtClean="0">
                          <a:latin typeface="Calibri" panose="020F0502020204030204" pitchFamily="34" charset="0"/>
                        </a:rPr>
                        <a:t>deg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18.0</a:t>
                      </a:r>
                      <a:r>
                        <a:rPr lang="en-US" sz="1600" b="1" baseline="0" dirty="0" smtClean="0">
                          <a:latin typeface="Calibri" panose="020F0502020204030204" pitchFamily="34" charset="0"/>
                        </a:rPr>
                        <a:t> /-104.9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28.19/-27.57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18.66/-115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25.48/-24.0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2751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Total</a:t>
                      </a:r>
                      <a:r>
                        <a:rPr lang="en-US" sz="1600" b="1" baseline="0" dirty="0" smtClean="0">
                          <a:latin typeface="Calibri" panose="020F0502020204030204" pitchFamily="34" charset="0"/>
                        </a:rPr>
                        <a:t> Length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-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230.804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1138.72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230.845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Calibri" panose="020F0502020204030204" pitchFamily="34" charset="0"/>
                        </a:rPr>
                        <a:t>1138.772</a:t>
                      </a:r>
                      <a:endParaRPr lang="en-US" sz="1600" b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1523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-5680"/>
            <a:ext cx="4674660" cy="914400"/>
          </a:xfrm>
        </p:spPr>
        <p:txBody>
          <a:bodyPr/>
          <a:lstStyle/>
          <a:p>
            <a:r>
              <a:rPr lang="en-US" sz="3000" dirty="0" smtClean="0"/>
              <a:t>Nominal operation of </a:t>
            </a:r>
            <a:r>
              <a:rPr lang="en-US" sz="3000" dirty="0" smtClean="0"/>
              <a:t>BC</a:t>
            </a:r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5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46" y="2843395"/>
            <a:ext cx="3566146" cy="3276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410419" y="5039185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Longitudinal Phase Space 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283968" y="2633585"/>
            <a:ext cx="4517686" cy="3747743"/>
            <a:chOff x="4402996" y="1340691"/>
            <a:chExt cx="4722799" cy="3920824"/>
          </a:xfrm>
        </p:grpSpPr>
        <p:sp>
          <p:nvSpPr>
            <p:cNvPr id="13" name="TextBox 12"/>
            <p:cNvSpPr txBox="1"/>
            <p:nvPr/>
          </p:nvSpPr>
          <p:spPr>
            <a:xfrm>
              <a:off x="5000201" y="2679325"/>
              <a:ext cx="3528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Transverse Beam Size (</a:t>
              </a:r>
              <a:r>
                <a:rPr lang="en-US" dirty="0" err="1" smtClean="0"/>
                <a:t>x,y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996" y="1340691"/>
              <a:ext cx="4722799" cy="3920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10"/>
            <p:cNvSpPr/>
            <p:nvPr/>
          </p:nvSpPr>
          <p:spPr bwMode="auto">
            <a:xfrm>
              <a:off x="5385467" y="2357090"/>
              <a:ext cx="576064" cy="1656184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7740352" y="2469421"/>
              <a:ext cx="576064" cy="1656184"/>
            </a:xfrm>
            <a:prstGeom prst="ellipse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flipH="1" flipV="1">
              <a:off x="5820520" y="3769931"/>
              <a:ext cx="690241" cy="62287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V="1">
              <a:off x="7130483" y="3769931"/>
              <a:ext cx="735270" cy="62287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0" name="TextBox 19"/>
          <p:cNvSpPr txBox="1"/>
          <p:nvPr/>
        </p:nvSpPr>
        <p:spPr>
          <a:xfrm>
            <a:off x="5769863" y="5546919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Lost Particles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10208" y="1263989"/>
            <a:ext cx="496524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Tracking of 4 sigma Gaussian Distribution of Beam results in Beam losses at Wiggler in BC1</a:t>
            </a:r>
          </a:p>
          <a:p>
            <a:pPr marL="228600" indent="-2286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Horizontal aperture/ radius of wiggler </a:t>
            </a:r>
            <a:r>
              <a:rPr lang="en-US" sz="1600" dirty="0" smtClean="0"/>
              <a:t>magnets is </a:t>
            </a:r>
            <a:r>
              <a:rPr lang="en-US" sz="1600" dirty="0" smtClean="0"/>
              <a:t>12.7 </a:t>
            </a:r>
            <a:r>
              <a:rPr lang="en-US" sz="1600" dirty="0" smtClean="0"/>
              <a:t>mm ? (should be X/Y = 400mm x 25mm)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5223770" y="3003847"/>
            <a:ext cx="3023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Transverse Beam Size (</a:t>
            </a:r>
            <a:r>
              <a:rPr lang="en-US" dirty="0" err="1"/>
              <a:t>x,y</a:t>
            </a:r>
            <a:r>
              <a:rPr lang="en-US" dirty="0"/>
              <a:t>)</a:t>
            </a:r>
            <a:endParaRPr lang="en-US" dirty="0"/>
          </a:p>
        </p:txBody>
      </p:sp>
      <p:pic>
        <p:nvPicPr>
          <p:cNvPr id="1026" name="Picture 2" descr="C:\Users\solyak\AppData\Local\Microsoft\Windows\Temporary Internet Files\Content.IE5\XAF8XOJ8\longitudinalAcceptance_BC1_to_BC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212581"/>
            <a:ext cx="3229795" cy="264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365390" y="101388"/>
            <a:ext cx="2461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Longitudinal acceptance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21702" y="86807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Lost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7832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086600" cy="832520"/>
          </a:xfrm>
        </p:spPr>
        <p:txBody>
          <a:bodyPr/>
          <a:lstStyle/>
          <a:p>
            <a:r>
              <a:rPr lang="en-US" sz="3000" dirty="0" smtClean="0"/>
              <a:t>Topics Under Studies: Failure Modes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12776"/>
            <a:ext cx="7772400" cy="4296544"/>
          </a:xfrm>
        </p:spPr>
        <p:txBody>
          <a:bodyPr/>
          <a:lstStyle/>
          <a:p>
            <a:r>
              <a:rPr lang="en-US" sz="2000" dirty="0" smtClean="0"/>
              <a:t>In order to understand single bunch loss scenarios we need to study different failure modes and to quantify their severity  at critical locations:</a:t>
            </a:r>
          </a:p>
          <a:p>
            <a:endParaRPr lang="en-US" sz="2000" dirty="0"/>
          </a:p>
          <a:p>
            <a:r>
              <a:rPr lang="en-US" sz="2000" dirty="0" smtClean="0"/>
              <a:t>Failure Modes in Bunch Compressor and 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:</a:t>
            </a:r>
          </a:p>
          <a:p>
            <a:pPr lvl="1"/>
            <a:r>
              <a:rPr lang="en-US" sz="2000" dirty="0" smtClean="0"/>
              <a:t>RF Phase and Amplitude Errors</a:t>
            </a:r>
          </a:p>
          <a:p>
            <a:pPr lvl="1"/>
            <a:r>
              <a:rPr lang="en-US" sz="2000" dirty="0" smtClean="0"/>
              <a:t>Magnet failure</a:t>
            </a:r>
          </a:p>
          <a:p>
            <a:pPr lvl="1"/>
            <a:r>
              <a:rPr lang="en-US" sz="2000" dirty="0" smtClean="0"/>
              <a:t>BPM and steering magnets failure</a:t>
            </a:r>
          </a:p>
          <a:p>
            <a:pPr lvl="1"/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6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999537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25072" cy="616496"/>
          </a:xfrm>
        </p:spPr>
        <p:txBody>
          <a:bodyPr/>
          <a:lstStyle/>
          <a:p>
            <a:r>
              <a:rPr lang="en-US" sz="3000" dirty="0" smtClean="0"/>
              <a:t>A Case Study: RF Phase errors in BC1-(1)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7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556792"/>
            <a:ext cx="5010964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48064" y="1628800"/>
            <a:ext cx="39604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RF Phases in all cavities in BC1 are changed from -115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err="1" smtClean="0"/>
              <a:t>deg</a:t>
            </a:r>
            <a:r>
              <a:rPr lang="en-US" dirty="0" smtClean="0"/>
              <a:t> to 0</a:t>
            </a:r>
            <a:r>
              <a:rPr lang="en-US" baseline="30000" dirty="0"/>
              <a:t>0</a:t>
            </a:r>
            <a:r>
              <a:rPr lang="en-US" dirty="0" smtClean="0"/>
              <a:t> degree.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Complete beam is lost at wiggler magnet at 56 m in BC1.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RMS Transverse beam size at lost location : 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baseline="-25000" dirty="0" smtClean="0"/>
              <a:t>x</a:t>
            </a:r>
            <a:r>
              <a:rPr lang="en-US" dirty="0" smtClean="0"/>
              <a:t> = 262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</a:t>
            </a:r>
            <a:r>
              <a:rPr lang="en-US" dirty="0" err="1" smtClean="0">
                <a:latin typeface="Symbol" panose="05050102010706020507" pitchFamily="18" charset="2"/>
              </a:rPr>
              <a:t>s</a:t>
            </a:r>
            <a:r>
              <a:rPr lang="en-US" baseline="-25000" dirty="0" err="1" smtClean="0"/>
              <a:t>y</a:t>
            </a:r>
            <a:r>
              <a:rPr lang="en-US" dirty="0" smtClean="0"/>
              <a:t> 6.1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CC"/>
                </a:solidFill>
              </a:rPr>
              <a:t>Beam power density is lower than critical power density.</a:t>
            </a:r>
          </a:p>
          <a:p>
            <a:r>
              <a:rPr lang="en-US" dirty="0"/>
              <a:t>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 flipV="1">
            <a:off x="2926135" y="3951062"/>
            <a:ext cx="1008112" cy="10801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563888" y="503118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Lost Particles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6974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25072" cy="616496"/>
          </a:xfrm>
        </p:spPr>
        <p:txBody>
          <a:bodyPr/>
          <a:lstStyle/>
          <a:p>
            <a:r>
              <a:rPr lang="en-US" sz="3000" dirty="0" smtClean="0"/>
              <a:t>A Case Study: RF Phase errors in BC1-(2)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98107" y="1628800"/>
            <a:ext cx="41044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RF Phases in all cavities in BC1 are changed from -115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err="1" smtClean="0"/>
              <a:t>deg</a:t>
            </a:r>
            <a:r>
              <a:rPr lang="en-US" dirty="0" smtClean="0"/>
              <a:t> to -180</a:t>
            </a:r>
            <a:r>
              <a:rPr lang="en-US" baseline="30000" dirty="0" smtClean="0"/>
              <a:t>0</a:t>
            </a:r>
            <a:r>
              <a:rPr lang="en-US" dirty="0" smtClean="0"/>
              <a:t> degree. 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Majority of particles are lost in BC1.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RMS Transverse beam size at lost location :  </a:t>
            </a:r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baseline="-25000" dirty="0" smtClean="0"/>
              <a:t>x</a:t>
            </a:r>
            <a:r>
              <a:rPr lang="en-US" dirty="0" smtClean="0"/>
              <a:t> = 523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</a:t>
            </a:r>
            <a:r>
              <a:rPr lang="en-US" dirty="0" err="1" smtClean="0">
                <a:latin typeface="Symbol" panose="05050102010706020507" pitchFamily="18" charset="2"/>
              </a:rPr>
              <a:t>s</a:t>
            </a:r>
            <a:r>
              <a:rPr lang="en-US" baseline="-25000" dirty="0" err="1" smtClean="0"/>
              <a:t>y</a:t>
            </a:r>
            <a:r>
              <a:rPr lang="en-US" dirty="0" smtClean="0"/>
              <a:t> 7.8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CC"/>
                </a:solidFill>
              </a:rPr>
              <a:t>Beam power density is lower than critical power density.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6" y="1412776"/>
            <a:ext cx="4910067" cy="390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eft Brace 11"/>
          <p:cNvSpPr/>
          <p:nvPr/>
        </p:nvSpPr>
        <p:spPr bwMode="auto">
          <a:xfrm rot="15276082">
            <a:off x="904553" y="4976272"/>
            <a:ext cx="734589" cy="868670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 rot="19600113">
            <a:off x="913165" y="558896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Lost Particles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6577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25072" cy="616496"/>
          </a:xfrm>
        </p:spPr>
        <p:txBody>
          <a:bodyPr/>
          <a:lstStyle/>
          <a:p>
            <a:r>
              <a:rPr lang="en-US" sz="3000" dirty="0" smtClean="0"/>
              <a:t>A Case Study: RF Phase errors in BC1-(3)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C64E1E01-CFF9-374C-90C0-378C39CD55E6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9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517" y="1988199"/>
            <a:ext cx="4569980" cy="324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0" y="1988839"/>
            <a:ext cx="4466565" cy="3340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39552" y="148478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Longitudinal Phase Space when RF Phases in Cavities are </a:t>
            </a:r>
            <a:r>
              <a:rPr lang="en-US" dirty="0"/>
              <a:t>0</a:t>
            </a:r>
            <a:r>
              <a:rPr lang="en-US" baseline="30000" dirty="0"/>
              <a:t>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32040" y="148478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Longitudinal Phase Space when RF Phases in Cavities are -180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558924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Longitudinal phase space of the beam just before beam get lost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48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lc-standard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9531</TotalTime>
  <Words>688</Words>
  <Application>Microsoft Office PowerPoint</Application>
  <PresentationFormat>On-screen Show (4:3)</PresentationFormat>
  <Paragraphs>143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ilc-standard</vt:lpstr>
      <vt:lpstr>ML (BC) Studies  update</vt:lpstr>
      <vt:lpstr>ILC schematics</vt:lpstr>
      <vt:lpstr>Outline </vt:lpstr>
      <vt:lpstr>Bunch Compressor : EDMS lattice vs. TDR Lattice</vt:lpstr>
      <vt:lpstr>Nominal operation of BC</vt:lpstr>
      <vt:lpstr>Topics Under Studies: Failure Modes</vt:lpstr>
      <vt:lpstr>A Case Study: RF Phase errors in BC1-(1)</vt:lpstr>
      <vt:lpstr>A Case Study: RF Phase errors in BC1-(2)</vt:lpstr>
      <vt:lpstr>A Case Study: RF Phase errors in BC1-(3)</vt:lpstr>
      <vt:lpstr>Summary and next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Machine Protection Overview</dc:title>
  <dc:creator>rudi</dc:creator>
  <cp:lastModifiedBy>Nikolay A. Solyak </cp:lastModifiedBy>
  <cp:revision>391</cp:revision>
  <cp:lastPrinted>2012-06-08T06:49:59Z</cp:lastPrinted>
  <dcterms:created xsi:type="dcterms:W3CDTF">2008-05-14T13:33:08Z</dcterms:created>
  <dcterms:modified xsi:type="dcterms:W3CDTF">2015-01-29T13:57:36Z</dcterms:modified>
</cp:coreProperties>
</file>