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7" r:id="rId9"/>
    <p:sldId id="268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4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855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11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16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54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17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564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14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26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51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68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50E18-750F-4D3A-B069-0740B3A8A10B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1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3-BPM resolution</a:t>
            </a:r>
            <a:br>
              <a:rPr lang="en-GB" dirty="0" smtClean="0"/>
            </a:br>
            <a:r>
              <a:rPr lang="en-GB" dirty="0" smtClean="0"/>
              <a:t>Resol2_0db (11/12/14)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 Christian</a:t>
            </a:r>
          </a:p>
          <a:p>
            <a:r>
              <a:rPr lang="en-GB" dirty="0" smtClean="0"/>
              <a:t>19/1/15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8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3992"/>
            <a:ext cx="4037856" cy="30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3992"/>
            <a:ext cx="4037856" cy="30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1008"/>
            <a:ext cx="4277883" cy="320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201" y="3513337"/>
            <a:ext cx="4344680" cy="3258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7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– all charge data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565650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181872" cy="313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293623"/>
              </p:ext>
            </p:extLst>
          </p:nvPr>
        </p:nvGraphicFramePr>
        <p:xfrm>
          <a:off x="1130189" y="5157192"/>
          <a:ext cx="309634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086"/>
                <a:gridCol w="774086"/>
                <a:gridCol w="774086"/>
                <a:gridCol w="774086"/>
              </a:tblGrid>
              <a:tr h="329436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Fitting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Geom</a:t>
                      </a:r>
                      <a:endParaRPr lang="en-GB" dirty="0"/>
                    </a:p>
                  </a:txBody>
                  <a:tcPr/>
                </a:tc>
              </a:tr>
              <a:tr h="329436">
                <a:tc>
                  <a:txBody>
                    <a:bodyPr/>
                    <a:lstStyle/>
                    <a:p>
                      <a:r>
                        <a:rPr lang="en-GB" dirty="0" smtClean="0"/>
                        <a:t>52nm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54nm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4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Resolution – 0.1 sigma cut on </a:t>
            </a:r>
            <a:r>
              <a:rPr lang="en-GB" dirty="0" smtClean="0"/>
              <a:t>charge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/>
              <a:t>163/2001 pulses remaining)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91756"/>
            <a:ext cx="4536504" cy="340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085861" cy="3064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715474"/>
              </p:ext>
            </p:extLst>
          </p:nvPr>
        </p:nvGraphicFramePr>
        <p:xfrm>
          <a:off x="971600" y="4941168"/>
          <a:ext cx="309634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086"/>
                <a:gridCol w="774086"/>
                <a:gridCol w="774086"/>
                <a:gridCol w="774086"/>
              </a:tblGrid>
              <a:tr h="257748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Fitting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Geom</a:t>
                      </a:r>
                      <a:endParaRPr lang="en-GB" dirty="0"/>
                    </a:p>
                  </a:txBody>
                  <a:tcPr/>
                </a:tc>
              </a:tr>
              <a:tr h="257748">
                <a:tc>
                  <a:txBody>
                    <a:bodyPr/>
                    <a:lstStyle/>
                    <a:p>
                      <a:r>
                        <a:rPr lang="en-GB" dirty="0" smtClean="0"/>
                        <a:t>47nm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47nm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51nm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545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Resolution – all charge, mean of samples 3 - 10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1365"/>
            <a:ext cx="3816424" cy="286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30606"/>
            <a:ext cx="4037855" cy="30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23792"/>
            <a:ext cx="3965848" cy="297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537307"/>
              </p:ext>
            </p:extLst>
          </p:nvPr>
        </p:nvGraphicFramePr>
        <p:xfrm>
          <a:off x="5652120" y="4725144"/>
          <a:ext cx="309634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086"/>
                <a:gridCol w="774086"/>
                <a:gridCol w="774086"/>
                <a:gridCol w="774086"/>
              </a:tblGrid>
              <a:tr h="329436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Fitting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Geom</a:t>
                      </a:r>
                      <a:endParaRPr lang="en-GB" dirty="0"/>
                    </a:p>
                  </a:txBody>
                  <a:tcPr/>
                </a:tc>
              </a:tr>
              <a:tr h="329436">
                <a:tc>
                  <a:txBody>
                    <a:bodyPr/>
                    <a:lstStyle/>
                    <a:p>
                      <a:r>
                        <a:rPr lang="en-GB" dirty="0" smtClean="0"/>
                        <a:t>42nm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47nm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55nm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632216"/>
              </p:ext>
            </p:extLst>
          </p:nvPr>
        </p:nvGraphicFramePr>
        <p:xfrm>
          <a:off x="5940152" y="5877272"/>
          <a:ext cx="309634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086"/>
                <a:gridCol w="774086"/>
                <a:gridCol w="774086"/>
                <a:gridCol w="774086"/>
              </a:tblGrid>
              <a:tr h="329436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Fitting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Geom</a:t>
                      </a:r>
                      <a:endParaRPr lang="en-GB" dirty="0"/>
                    </a:p>
                  </a:txBody>
                  <a:tcPr/>
                </a:tc>
              </a:tr>
              <a:tr h="329436">
                <a:tc>
                  <a:txBody>
                    <a:bodyPr/>
                    <a:lstStyle/>
                    <a:p>
                      <a:r>
                        <a:rPr lang="en-GB" dirty="0" smtClean="0"/>
                        <a:t>42nm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46nm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59nm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44477" y="5564987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0.1 sigma cut + averaging</a:t>
            </a:r>
          </a:p>
        </p:txBody>
      </p:sp>
    </p:spTree>
    <p:extLst>
      <p:ext uri="{BB962C8B-B14F-4D97-AF65-F5344CB8AC3E}">
        <p14:creationId xmlns:p14="http://schemas.microsoft.com/office/powerpoint/2010/main" val="596605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Single point analysis (sample 1/10)</a:t>
            </a:r>
            <a:br>
              <a:rPr lang="en-GB" dirty="0" smtClean="0"/>
            </a:br>
            <a:r>
              <a:rPr lang="en-GB" dirty="0" smtClean="0"/>
              <a:t>All data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6762"/>
            <a:ext cx="3888432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57731"/>
            <a:ext cx="3965847" cy="297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3835842"/>
            <a:ext cx="3816424" cy="299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522" y="3932595"/>
            <a:ext cx="3743325" cy="280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6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Single point analysis (sample 1/10)</a:t>
            </a:r>
            <a:br>
              <a:rPr lang="en-GB" dirty="0" smtClean="0"/>
            </a:br>
            <a:r>
              <a:rPr lang="en-GB" dirty="0" smtClean="0"/>
              <a:t>All data - charge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3266"/>
            <a:ext cx="3629224" cy="272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537321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Mean  = 3290 , Sigma = 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45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Residuals (fitting)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2" y="1052736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303" y="1052736"/>
            <a:ext cx="4109277" cy="308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29" y="3865612"/>
            <a:ext cx="3989851" cy="29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030" y="4005064"/>
            <a:ext cx="3845821" cy="288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38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36281"/>
              </p:ext>
            </p:extLst>
          </p:nvPr>
        </p:nvGraphicFramePr>
        <p:xfrm>
          <a:off x="539552" y="476672"/>
          <a:ext cx="8064896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864098"/>
                <a:gridCol w="1440160"/>
                <a:gridCol w="1224136"/>
                <a:gridCol w="1080118"/>
                <a:gridCol w="1152128"/>
                <a:gridCol w="1152128"/>
              </a:tblGrid>
              <a:tr h="568072">
                <a:tc>
                  <a:txBody>
                    <a:bodyPr/>
                    <a:lstStyle/>
                    <a:p>
                      <a:r>
                        <a:rPr lang="en-GB" dirty="0" smtClean="0"/>
                        <a:t>Sigma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#</a:t>
                      </a:r>
                      <a:r>
                        <a:rPr lang="en-GB" baseline="0" dirty="0" smtClean="0"/>
                        <a:t>uncut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</a:t>
                      </a:r>
                    </a:p>
                    <a:p>
                      <a:r>
                        <a:rPr lang="en-GB" dirty="0" smtClean="0"/>
                        <a:t>/um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Jitter</a:t>
                      </a:r>
                    </a:p>
                    <a:p>
                      <a:r>
                        <a:rPr lang="en-GB" dirty="0" smtClean="0"/>
                        <a:t>/um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BPM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Cor</a:t>
                      </a:r>
                      <a:r>
                        <a:rPr lang="en-GB" baseline="0" dirty="0" smtClean="0"/>
                        <a:t> R </a:t>
                      </a:r>
                      <a:r>
                        <a:rPr lang="en-GB" baseline="0" dirty="0" err="1" smtClean="0"/>
                        <a:t>vlaue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 (fit)</a:t>
                      </a:r>
                    </a:p>
                    <a:p>
                      <a:r>
                        <a:rPr lang="en-GB" dirty="0" smtClean="0"/>
                        <a:t>/nm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geom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2.61+/-0.02</a:t>
                      </a:r>
                    </a:p>
                    <a:p>
                      <a:r>
                        <a:rPr lang="en-GB" sz="1600" dirty="0" smtClean="0"/>
                        <a:t>-0.84+/-0.01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38.47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+/-0.03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0.55+/-0.01</a:t>
                      </a:r>
                    </a:p>
                    <a:p>
                      <a:r>
                        <a:rPr lang="en-GB" sz="1600" dirty="0" smtClean="0"/>
                        <a:t>0.42+/-0.01</a:t>
                      </a:r>
                    </a:p>
                    <a:p>
                      <a:r>
                        <a:rPr lang="en-GB" sz="1600" dirty="0" smtClean="0"/>
                        <a:t>0.84+/-0.02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0.86 (1,2)</a:t>
                      </a:r>
                    </a:p>
                    <a:p>
                      <a:r>
                        <a:rPr lang="en-GB" sz="1600" dirty="0" smtClean="0"/>
                        <a:t>-0.31 (1,3)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0.06</a:t>
                      </a:r>
                      <a:r>
                        <a:rPr lang="en-GB" sz="1600" baseline="0" dirty="0" smtClean="0"/>
                        <a:t> (2,3)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126+/-3</a:t>
                      </a:r>
                    </a:p>
                    <a:p>
                      <a:r>
                        <a:rPr lang="en-GB" sz="1600" dirty="0" smtClean="0"/>
                        <a:t>124+/-3</a:t>
                      </a:r>
                    </a:p>
                    <a:p>
                      <a:r>
                        <a:rPr lang="en-GB" sz="1600" dirty="0" smtClean="0"/>
                        <a:t>170+/-4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accent6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accent6"/>
                          </a:solidFill>
                        </a:rPr>
                        <a:t>178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2.61+/-0.02</a:t>
                      </a:r>
                    </a:p>
                    <a:p>
                      <a:r>
                        <a:rPr lang="en-GB" sz="1600" dirty="0" smtClean="0"/>
                        <a:t>-0.84+/-0.02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38.45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+/-0.03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0.54+/-0.01</a:t>
                      </a:r>
                    </a:p>
                    <a:p>
                      <a:r>
                        <a:rPr lang="en-GB" sz="1600" dirty="0" smtClean="0"/>
                        <a:t>0.42+/-0.01</a:t>
                      </a:r>
                    </a:p>
                    <a:p>
                      <a:r>
                        <a:rPr lang="en-GB" sz="1600" dirty="0" smtClean="0"/>
                        <a:t>0.81+/-0.02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0.87</a:t>
                      </a:r>
                    </a:p>
                    <a:p>
                      <a:r>
                        <a:rPr lang="en-GB" sz="1600" dirty="0" smtClean="0"/>
                        <a:t>-0.36</a:t>
                      </a:r>
                    </a:p>
                    <a:p>
                      <a:r>
                        <a:rPr lang="en-GB" sz="1600" dirty="0" smtClean="0"/>
                        <a:t>0.09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78+/-2</a:t>
                      </a:r>
                    </a:p>
                    <a:p>
                      <a:r>
                        <a:rPr lang="en-GB" sz="1600" dirty="0" smtClean="0"/>
                        <a:t>77+/-2</a:t>
                      </a:r>
                    </a:p>
                    <a:p>
                      <a:r>
                        <a:rPr lang="en-GB" sz="1600" dirty="0" smtClean="0"/>
                        <a:t>86+/-2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accent6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accent6"/>
                          </a:solidFill>
                        </a:rPr>
                        <a:t>133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2.61+/-0.03</a:t>
                      </a:r>
                    </a:p>
                    <a:p>
                      <a:r>
                        <a:rPr lang="en-GB" sz="1600" dirty="0" smtClean="0"/>
                        <a:t>-0.84+/-0.02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38.48</a:t>
                      </a:r>
                      <a:r>
                        <a:rPr lang="en-GB" sz="1600" dirty="0" smtClean="0"/>
                        <a:t>+/-0.04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0.55+/-0.02</a:t>
                      </a:r>
                    </a:p>
                    <a:p>
                      <a:r>
                        <a:rPr lang="en-GB" sz="1600" dirty="0" smtClean="0"/>
                        <a:t>0.42+/-0.02</a:t>
                      </a:r>
                    </a:p>
                    <a:p>
                      <a:r>
                        <a:rPr lang="en-GB" sz="1600" dirty="0" smtClean="0"/>
                        <a:t>0.79+/-0.03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0.88</a:t>
                      </a:r>
                    </a:p>
                    <a:p>
                      <a:r>
                        <a:rPr lang="en-GB" sz="1600" dirty="0" smtClean="0"/>
                        <a:t>-0.42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52+/-2</a:t>
                      </a:r>
                    </a:p>
                    <a:p>
                      <a:r>
                        <a:rPr lang="en-GB" sz="1600" dirty="0" smtClean="0"/>
                        <a:t>52+/-2</a:t>
                      </a:r>
                    </a:p>
                    <a:p>
                      <a:r>
                        <a:rPr lang="en-GB" sz="1600" dirty="0" smtClean="0"/>
                        <a:t>54+/-2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accent6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accent6"/>
                          </a:solidFill>
                        </a:rPr>
                        <a:t>116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2.60+/-0.06</a:t>
                      </a:r>
                    </a:p>
                    <a:p>
                      <a:r>
                        <a:rPr lang="en-GB" sz="1600" dirty="0" smtClean="0"/>
                        <a:t>-0.86+/-0.04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</a:t>
                      </a:r>
                      <a:r>
                        <a:rPr lang="en-GB" sz="1600" dirty="0" smtClean="0"/>
                        <a:t>+/-0.1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0.52+/-0.04</a:t>
                      </a:r>
                    </a:p>
                    <a:p>
                      <a:r>
                        <a:rPr lang="en-GB" sz="1600" dirty="0" smtClean="0"/>
                        <a:t>0.38+/-0.03</a:t>
                      </a:r>
                    </a:p>
                    <a:p>
                      <a:r>
                        <a:rPr lang="en-GB" sz="1600" dirty="0" smtClean="0"/>
                        <a:t>0.85+/-0.07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0.83</a:t>
                      </a:r>
                    </a:p>
                    <a:p>
                      <a:r>
                        <a:rPr lang="en-GB" sz="1600" dirty="0" smtClean="0"/>
                        <a:t>-0.49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0.07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35+/-3</a:t>
                      </a:r>
                    </a:p>
                    <a:p>
                      <a:r>
                        <a:rPr lang="en-GB" sz="1600" dirty="0" smtClean="0"/>
                        <a:t>35+/-3</a:t>
                      </a:r>
                    </a:p>
                    <a:p>
                      <a:r>
                        <a:rPr lang="en-GB" sz="1600" dirty="0" smtClean="0"/>
                        <a:t>36+/-3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accent6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accent6"/>
                          </a:solidFill>
                        </a:rPr>
                        <a:t>104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2.57+/-0.07</a:t>
                      </a:r>
                    </a:p>
                    <a:p>
                      <a:r>
                        <a:rPr lang="en-GB" sz="1600" dirty="0" smtClean="0"/>
                        <a:t>-0.90+/-0.05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</a:t>
                      </a:r>
                      <a:r>
                        <a:rPr lang="en-GB" sz="1600" dirty="0" smtClean="0"/>
                        <a:t>+/-0.1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0.49+/-0.05</a:t>
                      </a:r>
                    </a:p>
                    <a:p>
                      <a:r>
                        <a:rPr lang="en-GB" sz="1600" dirty="0" smtClean="0"/>
                        <a:t>0.31+/-0.03</a:t>
                      </a:r>
                    </a:p>
                    <a:p>
                      <a:r>
                        <a:rPr lang="en-GB" sz="1600" dirty="0" smtClean="0"/>
                        <a:t>0.91+/-0.09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0.77</a:t>
                      </a:r>
                    </a:p>
                    <a:p>
                      <a:r>
                        <a:rPr lang="en-GB" sz="1600" dirty="0" smtClean="0"/>
                        <a:t>-0.64</a:t>
                      </a:r>
                    </a:p>
                    <a:p>
                      <a:r>
                        <a:rPr lang="en-GB" sz="1600" dirty="0" smtClean="0"/>
                        <a:t>-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34.9+/-0.4</a:t>
                      </a:r>
                    </a:p>
                    <a:p>
                      <a:r>
                        <a:rPr lang="en-GB" sz="1600" dirty="0" smtClean="0"/>
                        <a:t>34.9+/-0.4</a:t>
                      </a:r>
                    </a:p>
                    <a:p>
                      <a:r>
                        <a:rPr lang="en-GB" sz="1600" dirty="0" smtClean="0"/>
                        <a:t>35.5+/-0.4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accent6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accent6"/>
                          </a:solidFill>
                        </a:rPr>
                        <a:t>105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2.4+/-0.2</a:t>
                      </a:r>
                    </a:p>
                    <a:p>
                      <a:r>
                        <a:rPr lang="en-GB" sz="1600" dirty="0" smtClean="0"/>
                        <a:t>-0.80+/-0.09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39.1</a:t>
                      </a:r>
                      <a:r>
                        <a:rPr lang="en-GB" sz="1600" dirty="0" smtClean="0"/>
                        <a:t>+/-0.2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0.5+/-0.1</a:t>
                      </a:r>
                    </a:p>
                    <a:p>
                      <a:r>
                        <a:rPr lang="en-GB" sz="1600" dirty="0" smtClean="0"/>
                        <a:t>0.28+/-0.7</a:t>
                      </a:r>
                    </a:p>
                    <a:p>
                      <a:r>
                        <a:rPr lang="en-GB" sz="1600" dirty="0" smtClean="0"/>
                        <a:t>0.6+/-0.1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0.95</a:t>
                      </a:r>
                    </a:p>
                    <a:p>
                      <a:r>
                        <a:rPr lang="en-GB" sz="1600" dirty="0" smtClean="0"/>
                        <a:t>-0.90</a:t>
                      </a:r>
                    </a:p>
                    <a:p>
                      <a:r>
                        <a:rPr lang="en-GB" sz="1600" dirty="0" smtClean="0"/>
                        <a:t>-0.74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29+/-7</a:t>
                      </a:r>
                    </a:p>
                    <a:p>
                      <a:r>
                        <a:rPr lang="en-GB" sz="1600" dirty="0" smtClean="0"/>
                        <a:t>29+/-7</a:t>
                      </a:r>
                    </a:p>
                    <a:p>
                      <a:r>
                        <a:rPr lang="en-GB" sz="1600" smtClean="0"/>
                        <a:t>31+/-7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accent6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accent6"/>
                          </a:solidFill>
                        </a:rPr>
                        <a:t>79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94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3819128" cy="2864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4181872" cy="313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4397896" cy="329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677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20/12/14 0dB dataset</a:t>
            </a:r>
            <a:br>
              <a:rPr lang="en-GB" dirty="0" smtClean="0"/>
            </a:br>
            <a:r>
              <a:rPr lang="en-GB" dirty="0" smtClean="0"/>
              <a:t>Resol8 (ATF2 FB OFF)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38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hristian\AppData\Local\Microsoft\Windows\Temporary Internet Files\Content.Outlook\CZ2AP637\ADC waveforms for resol_0dB_8_FB_off_ipbpm_141220 on 201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654" y="682979"/>
            <a:ext cx="7320691" cy="549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927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hristian\AppData\Local\Microsoft\Windows\Temporary Internet Files\Content.Outlook\CZ2AP637\k vs sample for IPABC_0dB_recheck_cal_ipbpm_1412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654" y="682979"/>
            <a:ext cx="7320691" cy="549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528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6134</TotalTime>
  <Words>331</Words>
  <Application>Microsoft Office PowerPoint</Application>
  <PresentationFormat>On-screen Show (4:3)</PresentationFormat>
  <Paragraphs>142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3-BPM resolution Resol2_0db (11/12/14)</vt:lpstr>
      <vt:lpstr>Single point analysis (sample 1/10) All data</vt:lpstr>
      <vt:lpstr>Single point analysis (sample 1/10) All data - charge</vt:lpstr>
      <vt:lpstr>Resolution Residuals (fitting)</vt:lpstr>
      <vt:lpstr>PowerPoint Presentation</vt:lpstr>
      <vt:lpstr>PowerPoint Presentation</vt:lpstr>
      <vt:lpstr>20/12/14 0dB dataset Resol8 (ATF2 FB OFF)</vt:lpstr>
      <vt:lpstr>PowerPoint Presentation</vt:lpstr>
      <vt:lpstr>PowerPoint Presentation</vt:lpstr>
      <vt:lpstr>PowerPoint Presentation</vt:lpstr>
      <vt:lpstr>Resolution – all charge data</vt:lpstr>
      <vt:lpstr>Resolution – 0.1 sigma cut on charge (163/2001 pulses remaining)</vt:lpstr>
      <vt:lpstr>Resolution – all charge, mean of samples 3 - 10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3-BPM resolution Resol2_0db (11/12/14)</dc:title>
  <dc:creator>Windows User</dc:creator>
  <cp:lastModifiedBy>Windows User</cp:lastModifiedBy>
  <cp:revision>23</cp:revision>
  <dcterms:created xsi:type="dcterms:W3CDTF">2015-01-19T11:12:36Z</dcterms:created>
  <dcterms:modified xsi:type="dcterms:W3CDTF">2015-02-06T09:50:14Z</dcterms:modified>
</cp:coreProperties>
</file>