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5" r:id="rId11"/>
    <p:sldId id="293" r:id="rId12"/>
    <p:sldId id="296" r:id="rId13"/>
    <p:sldId id="294" r:id="rId14"/>
    <p:sldId id="297" r:id="rId15"/>
    <p:sldId id="298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661" autoAdjust="0"/>
  </p:normalViewPr>
  <p:slideViewPr>
    <p:cSldViewPr showGuide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8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0DEB0-D72E-4F6E-8255-3653A3E61294}" type="datetimeFigureOut">
              <a:rPr lang="en-GB" smtClean="0"/>
              <a:t>06/02/2015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B526-5E88-4ABB-AED0-CE8E868C89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763108" y="6293046"/>
            <a:ext cx="1526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4F35A17-1139-4B36-ABBB-E541DBC7A464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6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713870" y="6293045"/>
            <a:ext cx="1575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06F776D2-1086-4059-9486-D67C4A348E1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9304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9304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685734" y="6286011"/>
            <a:ext cx="1604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0E116772-0119-4446-BF01-48498709B44F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28601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28601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A04CE-6AA5-49E7-9799-45C594D26E3D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40035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359B2CC-D1DE-4431-BABF-9138E29D1935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400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400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457198" y="1972062"/>
            <a:ext cx="4236081" cy="471352"/>
          </a:xfrm>
        </p:spPr>
        <p:txBody>
          <a:bodyPr lIns="45720" tIns="0" rIns="45720" bIns="0" anchor="t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kumimoji="0" lang="en-US" sz="1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819378" y="6300079"/>
            <a:ext cx="1467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7030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805310" y="6333002"/>
            <a:ext cx="14844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3241E2A3-7DC9-4DC0-8D32-98513016577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330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330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3770142" y="6300079"/>
            <a:ext cx="1519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D75F3384-DEA2-4E50-8B0C-CEDE1771DE51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89776" y="63000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00079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5" y="6206826"/>
            <a:ext cx="2081750" cy="59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26412" y="6321833"/>
            <a:ext cx="146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AD9C33B5-A377-4EFE-B7A9-ED33F7897117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776" y="632183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1833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</a:defRPr>
            </a:lvl1pPr>
          </a:lstStyle>
          <a:p>
            <a:fld id="{14A02DD9-C9A7-4894-916F-9E635877AA1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86000" y="6233596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25303" y="622304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3324" y="6224214"/>
            <a:ext cx="0" cy="541606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35" y="6243845"/>
            <a:ext cx="506437" cy="5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Phase Propagation in CTF3: Correlation Between Phase and BPMs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</a:t>
            </a:r>
            <a:r>
              <a:rPr lang="en-GB" dirty="0" smtClean="0"/>
              <a:t>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9DBC-6105-435A-A0F2-DB3804E71BC6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Jack Roberts, FONT Group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3492"/>
            <a:ext cx="8856984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Largest Correlations with Horizontal Position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10</a:t>
            </a:fld>
            <a:endParaRPr lang="en-GB"/>
          </a:p>
        </p:txBody>
      </p:sp>
      <p:pic>
        <p:nvPicPr>
          <p:cNvPr id="5122" name="Picture 2" descr="\\cernhomej.cern.ch\j\jarobert\CorrelationAnalysis\corr_Mon2_BPMH_CB.SVBPS04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98714"/>
            <a:ext cx="4592304" cy="344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homej.cern.ch\j\jarobert\CorrelationAnalysis\corr_Mon3_BPMH_CT.SVBPM02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304" y="1693911"/>
            <a:ext cx="4482886" cy="336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697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11</a:t>
            </a:fld>
            <a:endParaRPr lang="en-GB"/>
          </a:p>
        </p:txBody>
      </p:sp>
      <p:pic>
        <p:nvPicPr>
          <p:cNvPr id="3074" name="Picture 2" descr="\\cernhomej.cern.ch\j\jarobert\CorrelationAnalysis\verticalBPMVsPhaseCorre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2" r="15376"/>
          <a:stretch/>
        </p:blipFill>
        <p:spPr bwMode="auto">
          <a:xfrm>
            <a:off x="-7762" y="2018983"/>
            <a:ext cx="9159523" cy="282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Phase Correlation with Vertical Position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37577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12</a:t>
            </a:fld>
            <a:endParaRPr lang="en-GB"/>
          </a:p>
        </p:txBody>
      </p:sp>
      <p:pic>
        <p:nvPicPr>
          <p:cNvPr id="6146" name="Picture 2" descr="\\cernhomej.cern.ch\j\jarobert\CorrelationAnalysis\corr_Mon2_BPMV_CB.SVBPS06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" y="1883850"/>
            <a:ext cx="4533171" cy="339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ernhomej.cern.ch\j\jarobert\CorrelationAnalysis\corr_Mon3_BPMV_CB.SVBPS02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83850"/>
            <a:ext cx="4533171" cy="339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Largest Correlations with Vertical Position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81304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13</a:t>
            </a:fld>
            <a:endParaRPr lang="en-GB"/>
          </a:p>
        </p:txBody>
      </p:sp>
      <p:pic>
        <p:nvPicPr>
          <p:cNvPr id="4098" name="Picture 2" descr="\\cernhomej.cern.ch\j\jarobert\CorrelationAnalysis\transmissionBPMVsPhaseCorre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r="11457"/>
          <a:stretch/>
        </p:blipFill>
        <p:spPr bwMode="auto">
          <a:xfrm>
            <a:off x="-1" y="2276872"/>
            <a:ext cx="9144001" cy="2823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Phase Correlation with Transmission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3259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14</a:t>
            </a:fld>
            <a:endParaRPr lang="en-GB"/>
          </a:p>
        </p:txBody>
      </p:sp>
      <p:pic>
        <p:nvPicPr>
          <p:cNvPr id="7170" name="Picture 2" descr="\\cernhomej.cern.ch\j\jarobert\CorrelationAnalysis\corr_Mon2_BPMS_CT.SVBPM05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2"/>
            <a:ext cx="4315190" cy="323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ernhomej.cern.ch\j\jarobert\CorrelationAnalysis\corr_Mon3_BPMS_CT.SVBPM021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019" y="1772816"/>
            <a:ext cx="4507212" cy="338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Largest Correlations with Transmission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82095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Correlation: Phase and Diode 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15</a:t>
            </a:fld>
            <a:endParaRPr lang="en-GB"/>
          </a:p>
        </p:txBody>
      </p:sp>
      <p:pic>
        <p:nvPicPr>
          <p:cNvPr id="8194" name="Picture 2" descr="\\cernhomej.cern.ch\j\jarobert\CorrelationAnalysis\corr_Mon2_Diod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4" y="1911528"/>
            <a:ext cx="4231541" cy="317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\\cernhomej.cern.ch\j\jarobert\CorrelationAnalysis\corr_Mon3_Diod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545" y="1916832"/>
            <a:ext cx="4264213" cy="319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399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5761"/>
            <a:ext cx="8226854" cy="686936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3969411" cy="5328592"/>
          </a:xfrm>
        </p:spPr>
        <p:txBody>
          <a:bodyPr>
            <a:normAutofit fontScale="77500" lnSpcReduction="20000"/>
          </a:bodyPr>
          <a:lstStyle/>
          <a:p>
            <a:pPr marL="36576" indent="0" algn="ctr">
              <a:buNone/>
            </a:pPr>
            <a:r>
              <a:rPr lang="en-GB" sz="2000" b="1" u="sng" dirty="0" smtClean="0"/>
              <a:t>MEASURED CORRELATIONS</a:t>
            </a:r>
          </a:p>
          <a:p>
            <a:pPr algn="ctr"/>
            <a:endParaRPr lang="en-GB" sz="2000" dirty="0" smtClean="0"/>
          </a:p>
          <a:p>
            <a:pPr marL="36576" indent="0" algn="ctr">
              <a:buNone/>
            </a:pPr>
            <a:r>
              <a:rPr lang="en-GB" sz="2100" b="1" dirty="0" smtClean="0"/>
              <a:t>Mon2 – Mon3 Phase</a:t>
            </a:r>
            <a:r>
              <a:rPr lang="en-GB" sz="2100" dirty="0" smtClean="0"/>
              <a:t>: 0.19</a:t>
            </a:r>
          </a:p>
          <a:p>
            <a:pPr algn="ctr"/>
            <a:endParaRPr lang="en-GB" sz="2100" dirty="0" smtClean="0"/>
          </a:p>
          <a:p>
            <a:pPr marL="36576" indent="0" algn="ctr">
              <a:buNone/>
            </a:pPr>
            <a:r>
              <a:rPr lang="en-GB" sz="2100" b="1" dirty="0" smtClean="0"/>
              <a:t>Mon3 – PETS Phase</a:t>
            </a:r>
            <a:r>
              <a:rPr lang="en-GB" sz="2100" dirty="0" smtClean="0"/>
              <a:t>: 0.68</a:t>
            </a:r>
          </a:p>
          <a:p>
            <a:pPr algn="ctr"/>
            <a:endParaRPr lang="en-GB" sz="2100" dirty="0" smtClean="0"/>
          </a:p>
          <a:p>
            <a:pPr marL="36576" indent="0" algn="ctr">
              <a:buNone/>
            </a:pPr>
            <a:r>
              <a:rPr lang="en-GB" sz="2100" b="1" dirty="0" smtClean="0"/>
              <a:t>Horizontal position (max):</a:t>
            </a:r>
          </a:p>
          <a:p>
            <a:pPr marL="36576" indent="0" algn="ctr">
              <a:buNone/>
            </a:pPr>
            <a:r>
              <a:rPr lang="en-GB" sz="2100" dirty="0" smtClean="0"/>
              <a:t>Mon2: 0.24 (CB.410)</a:t>
            </a:r>
          </a:p>
          <a:p>
            <a:pPr marL="36576" indent="0" algn="ctr">
              <a:buNone/>
            </a:pPr>
            <a:r>
              <a:rPr lang="en-GB" sz="2100" dirty="0" smtClean="0"/>
              <a:t>Mon3: 0.82 (CT.285)</a:t>
            </a:r>
          </a:p>
          <a:p>
            <a:pPr algn="ctr"/>
            <a:endParaRPr lang="en-GB" sz="2100" dirty="0" smtClean="0"/>
          </a:p>
          <a:p>
            <a:pPr marL="36576" indent="0" algn="ctr">
              <a:buNone/>
            </a:pPr>
            <a:r>
              <a:rPr lang="en-GB" sz="2100" b="1" dirty="0" smtClean="0"/>
              <a:t>Vertical position (max):</a:t>
            </a:r>
          </a:p>
          <a:p>
            <a:pPr marL="36576" indent="0" algn="ctr">
              <a:buNone/>
            </a:pPr>
            <a:r>
              <a:rPr lang="en-GB" sz="2100" dirty="0" smtClean="0"/>
              <a:t>Mon2: 0.22 (CB.610)</a:t>
            </a:r>
          </a:p>
          <a:p>
            <a:pPr marL="36576" indent="0" algn="ctr">
              <a:buNone/>
            </a:pPr>
            <a:r>
              <a:rPr lang="en-GB" sz="2100" dirty="0" smtClean="0"/>
              <a:t>Mon3: 0.72 (CB.210)</a:t>
            </a:r>
          </a:p>
          <a:p>
            <a:pPr algn="ctr"/>
            <a:endParaRPr lang="en-GB" sz="2100" dirty="0" smtClean="0"/>
          </a:p>
          <a:p>
            <a:pPr marL="36576" indent="0" algn="ctr">
              <a:buNone/>
            </a:pPr>
            <a:r>
              <a:rPr lang="en-GB" sz="2100" b="1" dirty="0" smtClean="0"/>
              <a:t>Transmission (max)</a:t>
            </a:r>
          </a:p>
          <a:p>
            <a:pPr marL="36576" indent="0" algn="ctr">
              <a:buNone/>
            </a:pPr>
            <a:r>
              <a:rPr lang="en-GB" sz="2100" dirty="0" smtClean="0"/>
              <a:t>Mon2: 0.15 (CT.515)</a:t>
            </a:r>
          </a:p>
          <a:p>
            <a:pPr marL="36576" indent="0" algn="ctr">
              <a:buNone/>
            </a:pPr>
            <a:r>
              <a:rPr lang="en-GB" sz="2100" dirty="0" smtClean="0"/>
              <a:t>Mon3: 0.70 (CT.215)</a:t>
            </a:r>
          </a:p>
          <a:p>
            <a:pPr algn="ctr"/>
            <a:endParaRPr lang="en-GB" sz="2100" dirty="0" smtClean="0"/>
          </a:p>
          <a:p>
            <a:pPr marL="36576" indent="0" algn="ctr">
              <a:buNone/>
            </a:pPr>
            <a:r>
              <a:rPr lang="en-GB" sz="2100" b="1" dirty="0" smtClean="0"/>
              <a:t>Diode</a:t>
            </a:r>
          </a:p>
          <a:p>
            <a:pPr marL="36576" indent="0" algn="ctr">
              <a:buNone/>
            </a:pPr>
            <a:r>
              <a:rPr lang="en-GB" sz="2100" dirty="0" smtClean="0"/>
              <a:t>Mon2: 0.01</a:t>
            </a:r>
          </a:p>
          <a:p>
            <a:pPr marL="36576" indent="0" algn="ctr">
              <a:buNone/>
            </a:pPr>
            <a:r>
              <a:rPr lang="en-GB" sz="2100" dirty="0" smtClean="0"/>
              <a:t>Mon3: 0.10</a:t>
            </a:r>
            <a:endParaRPr lang="en-GB" sz="2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46D574-516F-471A-9F92-8A4171DD9535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16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16014" y="836712"/>
            <a:ext cx="3969411" cy="51845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Maximum correlations with horizontal, vertical and sum signals in the BPMs are larger than the correlation between the phase in CT and CLEX!</a:t>
            </a:r>
          </a:p>
          <a:p>
            <a:endParaRPr lang="en-GB" sz="2000" dirty="0"/>
          </a:p>
          <a:p>
            <a:r>
              <a:rPr lang="en-GB" sz="2000" dirty="0" smtClean="0"/>
              <a:t>Horizontal and vertical dependence most likely coming from energy.</a:t>
            </a:r>
          </a:p>
          <a:p>
            <a:endParaRPr lang="en-GB" sz="2000" dirty="0"/>
          </a:p>
          <a:p>
            <a:r>
              <a:rPr lang="en-GB" sz="2000" dirty="0" smtClean="0"/>
              <a:t>Transmission not so clear to me… possibly losses in monitor itself or calibration issues due to issues with diode. </a:t>
            </a:r>
            <a:endParaRPr lang="en-GB" sz="1800" dirty="0" smtClean="0"/>
          </a:p>
          <a:p>
            <a:pPr lvl="2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3079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Quick recap of current status.</a:t>
            </a:r>
          </a:p>
          <a:p>
            <a:r>
              <a:rPr lang="en-GB" dirty="0" smtClean="0"/>
              <a:t>First results from Phase-BPM correlation study.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DC13358-58DA-44A1-A37E-79ABB9C91883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345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</a:t>
            </a:r>
            <a:r>
              <a:rPr lang="en-GB" dirty="0" err="1" smtClean="0"/>
              <a:t>Feedforward</a:t>
            </a:r>
            <a:r>
              <a:rPr lang="en-GB" dirty="0" smtClean="0"/>
              <a:t>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3B3C351-9747-4C6F-A37D-7CFC969C879B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3" descr="\\cern.ch\dfs\Users\j\jarobert\Documents\My Pictures\ctfpfflayout_jan2015_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485" y="1998044"/>
            <a:ext cx="5341185" cy="26809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39401" y="2017456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MON1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1489" y="2015967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MON2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8647" y="4116460"/>
            <a:ext cx="70243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MON3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1885" y="4114971"/>
            <a:ext cx="654346" cy="307777"/>
          </a:xfrm>
          <a:prstGeom prst="rect">
            <a:avLst/>
          </a:prstGeom>
          <a:solidFill>
            <a:srgbClr val="9966FF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PETS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8" idx="2"/>
          </p:cNvCxnSpPr>
          <p:nvPr/>
        </p:nvCxnSpPr>
        <p:spPr>
          <a:xfrm>
            <a:off x="2490619" y="2325233"/>
            <a:ext cx="224846" cy="42307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41083" y="2323744"/>
            <a:ext cx="41624" cy="42456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787473" y="3684412"/>
            <a:ext cx="341187" cy="43055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932479" y="3612404"/>
            <a:ext cx="62906" cy="50405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08854" y="4890165"/>
            <a:ext cx="553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NB: Prefix CB is for TBL in CLEX (Mon3 and PETS).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60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Best </a:t>
            </a:r>
            <a:r>
              <a:rPr lang="en-GB" dirty="0" err="1" smtClean="0"/>
              <a:t>Feedforward</a:t>
            </a:r>
            <a:r>
              <a:rPr lang="en-GB" dirty="0" smtClean="0"/>
              <a:t> Results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5144"/>
            <a:ext cx="8226854" cy="126788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Reduce phase jitter by around 30% and remove correlation between CT and CLEX phase.</a:t>
            </a:r>
          </a:p>
          <a:p>
            <a:pPr lvl="1"/>
            <a:r>
              <a:rPr lang="en-GB" sz="1900" dirty="0" smtClean="0"/>
              <a:t>But ultimate goal is factor of 10 reduction / 0.2 degree phase jitter.</a:t>
            </a:r>
            <a:endParaRPr lang="en-GB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D404434-8911-479E-8D70-4C99DCBB984A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2" descr="\\cernhomej.cern.ch\j\jarobert\CLIC Workshop 2015\CWS2015Plots\Analysis\20141210_GainScan_CorrelationVsGa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201" y="1340768"/>
            <a:ext cx="4352029" cy="32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homej.cern.ch\j\jarobert\CLIC Workshop 2015\CWS2015Plots\Analysis\20141210_GainScan_JitterVsGa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84" y="1340768"/>
            <a:ext cx="4352029" cy="32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35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33492"/>
            <a:ext cx="8712968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only a small reduction in jitter?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3645024"/>
            <a:ext cx="5328592" cy="220982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Correlation between CT and CLEX phase is 60% at best, often more like 30%.</a:t>
            </a:r>
          </a:p>
          <a:p>
            <a:r>
              <a:rPr lang="en-GB" sz="2000" dirty="0" smtClean="0"/>
              <a:t>Correlation between Mon3 and PETS in CLEX is ~90% -&gt; phase measured by Mon3 is real.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C73023-3587-408A-88FB-EC844F80C55D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2" descr="\\cernhomej.cern.ch\j\jarobert\CLIC Workshop 2015\CWS2015Plots\Analysis\20141128_General_MeanPha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272971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homej.cern.ch\j\jarobert\CLIC Workshop 2015\CWS2015Plots\Analysis\20141128_General_PhaseJit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640" y="1196752"/>
            <a:ext cx="2821210" cy="230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\\cernhomej.cern.ch\j\jarobert\CLIC Workshop 2015\CWS2015Plots\Analysis\20141205_LogbookCorrelationExampl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55" t="17382" r="7725" b="1628"/>
          <a:stretch/>
        </p:blipFill>
        <p:spPr bwMode="auto">
          <a:xfrm>
            <a:off x="179512" y="3573016"/>
            <a:ext cx="2880319" cy="228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\\cernhomej.cern.ch\j\jarobert\CLIC Workshop 2015\CWS2015Plots\Analysis\20141128_General_CorrelationMeanMon1Mon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24" y="1267446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887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44624"/>
            <a:ext cx="8226854" cy="940443"/>
          </a:xfrm>
        </p:spPr>
        <p:txBody>
          <a:bodyPr/>
          <a:lstStyle/>
          <a:p>
            <a:r>
              <a:rPr lang="en-GB" dirty="0" smtClean="0"/>
              <a:t>R56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73" y="909262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TL2 phase </a:t>
            </a:r>
            <a:r>
              <a:rPr lang="en-GB" sz="2000" dirty="0" err="1" smtClean="0"/>
              <a:t>feedforward</a:t>
            </a:r>
            <a:r>
              <a:rPr lang="en-GB" sz="2000" dirty="0" smtClean="0"/>
              <a:t> optics has R56 = -0.2 -&gt; energy jitter causes phase jitter.</a:t>
            </a:r>
          </a:p>
          <a:p>
            <a:r>
              <a:rPr lang="en-GB" sz="2000" dirty="0" smtClean="0"/>
              <a:t>Tried varying R56 in TL1 (CT) to negate the energy dependence coming from TL2.</a:t>
            </a:r>
          </a:p>
          <a:p>
            <a:r>
              <a:rPr lang="en-GB" sz="2000" dirty="0" smtClean="0"/>
              <a:t>Clearly see the effect on phase and phase jitter (optimum around +0.3 as expected), but correlation between CT and CLEX phase remained low.</a:t>
            </a:r>
            <a:r>
              <a:rPr lang="en-GB" sz="1600" dirty="0" smtClean="0"/>
              <a:t>	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819EF2-DEE7-49EF-84FC-609B91B74ADD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3" descr="\\cernhomej.cern.ch\j\jarobert\CLIC Workshop 2015\CWS2015Plots\Analysis\20141205_DiffPhaseVsR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58" y="3284984"/>
            <a:ext cx="3875042" cy="289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homej.cern.ch\j\jarobert\CLIC Workshop 2015\CWS2015Plots\Analysis\20141205_PhaseJitterVsR5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42973"/>
            <a:ext cx="3875264" cy="297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91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Propagation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 smtClean="0"/>
              <a:t>Critical to try to identify and remove the source of the low correlation between the phase in CLEX and CT.</a:t>
            </a:r>
          </a:p>
          <a:p>
            <a:endParaRPr lang="en-GB" sz="2000" dirty="0"/>
          </a:p>
          <a:p>
            <a:r>
              <a:rPr lang="en-GB" sz="2000" dirty="0" smtClean="0"/>
              <a:t>In data sets we save: phase signals (</a:t>
            </a:r>
            <a:r>
              <a:rPr lang="en-GB" sz="2000" dirty="0" err="1" smtClean="0"/>
              <a:t>Frascati</a:t>
            </a:r>
            <a:r>
              <a:rPr lang="en-GB" sz="2000" dirty="0" smtClean="0"/>
              <a:t>, PETS, BPRs), BPMs (horizontal, vertical, sum), Klystrons (power, phase), optics (</a:t>
            </a:r>
            <a:r>
              <a:rPr lang="en-GB" sz="2000" dirty="0" err="1" smtClean="0"/>
              <a:t>quadrupoles</a:t>
            </a:r>
            <a:r>
              <a:rPr lang="en-GB" sz="2000" dirty="0" smtClean="0"/>
              <a:t>, dipoles, correctors).</a:t>
            </a:r>
          </a:p>
          <a:p>
            <a:endParaRPr lang="en-GB" sz="2000" dirty="0"/>
          </a:p>
          <a:p>
            <a:r>
              <a:rPr lang="en-GB" sz="2000" dirty="0" smtClean="0"/>
              <a:t>I have begun to look at the correlation between phase and the BPM signals. Any correlation can be a sign of:</a:t>
            </a:r>
          </a:p>
          <a:p>
            <a:pPr lvl="1"/>
            <a:r>
              <a:rPr lang="en-GB" sz="2000" b="1" dirty="0" smtClean="0"/>
              <a:t>Dependence of phase on energy (via dispersion causing position jitter).</a:t>
            </a:r>
          </a:p>
          <a:p>
            <a:pPr lvl="1"/>
            <a:r>
              <a:rPr lang="en-GB" sz="1600" dirty="0" smtClean="0"/>
              <a:t>Dependence of phase on position in monitor.</a:t>
            </a:r>
            <a:endParaRPr lang="en-GB" sz="1600" dirty="0"/>
          </a:p>
          <a:p>
            <a:endParaRPr lang="en-GB" sz="2000" dirty="0" smtClean="0"/>
          </a:p>
          <a:p>
            <a:r>
              <a:rPr lang="en-GB" sz="2000" dirty="0" smtClean="0"/>
              <a:t>Data set shown: 20141215_1411 (~600 pulses, no </a:t>
            </a:r>
            <a:r>
              <a:rPr lang="en-GB" sz="2000" dirty="0" err="1" smtClean="0"/>
              <a:t>feedforward</a:t>
            </a:r>
            <a:r>
              <a:rPr lang="en-GB" sz="2000" dirty="0" smtClean="0"/>
              <a:t>, </a:t>
            </a:r>
            <a:r>
              <a:rPr lang="en-GB" sz="2000" u="sng" dirty="0" smtClean="0"/>
              <a:t>R56 compensated in TL1</a:t>
            </a:r>
            <a:r>
              <a:rPr lang="en-GB" sz="2000" dirty="0" smtClean="0"/>
              <a:t>).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7</a:t>
            </a:fld>
            <a:endParaRPr lang="en-GB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2339752" y="5877272"/>
            <a:ext cx="1584176" cy="19513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23928" y="5918521"/>
            <a:ext cx="1598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TO BE VERIFIED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2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33492"/>
            <a:ext cx="864096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Correlation between Phase Monitors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37112"/>
            <a:ext cx="8226854" cy="155591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More or less the worst case scenario in terms of phase correlation.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8</a:t>
            </a:fld>
            <a:endParaRPr lang="en-GB"/>
          </a:p>
        </p:txBody>
      </p:sp>
      <p:pic>
        <p:nvPicPr>
          <p:cNvPr id="1026" name="Picture 2" descr="\\cernhomej.cern.ch\j\jarobert\CorrelationAnalysis\corr_Mon2_Mon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43" y="1052736"/>
            <a:ext cx="4234855" cy="317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homej.cern.ch\j\jarobert\CorrelationAnalysis\corr_Mon3_PE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996" y="1052736"/>
            <a:ext cx="4234854" cy="317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872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3492"/>
            <a:ext cx="8928992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Phase Correlation with Horizontal Position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14398"/>
            <a:ext cx="8226854" cy="207862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Horizontal black lines: Magnitude of phase correlation between Mon2 and Mon3 (0.19).</a:t>
            </a:r>
          </a:p>
          <a:p>
            <a:r>
              <a:rPr lang="en-GB" sz="2000" dirty="0" smtClean="0"/>
              <a:t>Vertical black lines: Mark boundaries between different sections.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8C19C8-48A9-4BD1-B67A-EB6649A35530}" type="datetime3">
              <a:rPr lang="en-GB" smtClean="0"/>
              <a:t>6 February, 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Jack Roberts, FONT Group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A02DD9-C9A7-4894-916F-9E635877AA1B}" type="slidenum">
              <a:rPr lang="en-GB" smtClean="0"/>
              <a:t>9</a:t>
            </a:fld>
            <a:endParaRPr lang="en-GB"/>
          </a:p>
        </p:txBody>
      </p:sp>
      <p:pic>
        <p:nvPicPr>
          <p:cNvPr id="2050" name="Picture 2" descr="\\cernhomej.cern.ch\j\jarobert\CorrelationAnalysis\horizontalBPMVsPhaseCorre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14424"/>
          <a:stretch/>
        </p:blipFill>
        <p:spPr bwMode="auto">
          <a:xfrm>
            <a:off x="13817" y="1196752"/>
            <a:ext cx="9144000" cy="271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3293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Roberts_PhaseFeedforward_JAIAdvisoryBoard_2014</Template>
  <TotalTime>168</TotalTime>
  <Words>644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CERNCobranding4-3</vt:lpstr>
      <vt:lpstr>Phase Propagation in CTF3: Correlation Between Phase and BPMs</vt:lpstr>
      <vt:lpstr>Overview</vt:lpstr>
      <vt:lpstr>Phase Feedforward Layout</vt:lpstr>
      <vt:lpstr>Best Feedforward Results so Far</vt:lpstr>
      <vt:lpstr>Why only a small reduction in jitter?</vt:lpstr>
      <vt:lpstr>R56 Study</vt:lpstr>
      <vt:lpstr>Phase Propagation Study</vt:lpstr>
      <vt:lpstr>Correlation between Phase Monitors</vt:lpstr>
      <vt:lpstr>Phase Correlation with Horizontal Position</vt:lpstr>
      <vt:lpstr>Largest Correlations with Horizontal Position</vt:lpstr>
      <vt:lpstr>Phase Correlation with Vertical Position</vt:lpstr>
      <vt:lpstr>Largest Correlations with Vertical Position</vt:lpstr>
      <vt:lpstr>Phase Correlation with Transmission</vt:lpstr>
      <vt:lpstr>Largest Correlations with Transmission</vt:lpstr>
      <vt:lpstr>Correlation: Phase and Diode signals</vt:lpstr>
      <vt:lpstr>Summary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Summary of Phase Feedforward Tests 16th-20th June 2014</dc:title>
  <dc:creator>Windows User</dc:creator>
  <cp:lastModifiedBy>Jack Roberts</cp:lastModifiedBy>
  <cp:revision>24</cp:revision>
  <dcterms:created xsi:type="dcterms:W3CDTF">2014-06-23T08:17:24Z</dcterms:created>
  <dcterms:modified xsi:type="dcterms:W3CDTF">2015-02-06T09:45:02Z</dcterms:modified>
</cp:coreProperties>
</file>