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260" r:id="rId4"/>
    <p:sldId id="333" r:id="rId5"/>
    <p:sldId id="300" r:id="rId6"/>
    <p:sldId id="301" r:id="rId7"/>
    <p:sldId id="325" r:id="rId8"/>
    <p:sldId id="327" r:id="rId9"/>
    <p:sldId id="331" r:id="rId10"/>
    <p:sldId id="306" r:id="rId11"/>
    <p:sldId id="307" r:id="rId12"/>
    <p:sldId id="309" r:id="rId13"/>
    <p:sldId id="308" r:id="rId14"/>
    <p:sldId id="332" r:id="rId15"/>
    <p:sldId id="334" r:id="rId16"/>
    <p:sldId id="314" r:id="rId17"/>
    <p:sldId id="315" r:id="rId18"/>
    <p:sldId id="316" r:id="rId19"/>
    <p:sldId id="317" r:id="rId20"/>
    <p:sldId id="339" r:id="rId21"/>
    <p:sldId id="340" r:id="rId22"/>
    <p:sldId id="353" r:id="rId23"/>
    <p:sldId id="345" r:id="rId24"/>
    <p:sldId id="354" r:id="rId25"/>
    <p:sldId id="347" r:id="rId26"/>
    <p:sldId id="328" r:id="rId27"/>
    <p:sldId id="270" r:id="rId28"/>
    <p:sldId id="329" r:id="rId29"/>
    <p:sldId id="330" r:id="rId30"/>
    <p:sldId id="336" r:id="rId31"/>
    <p:sldId id="259" r:id="rId32"/>
    <p:sldId id="303" r:id="rId33"/>
    <p:sldId id="335" r:id="rId34"/>
    <p:sldId id="324" r:id="rId35"/>
    <p:sldId id="266" r:id="rId36"/>
    <p:sldId id="298" r:id="rId37"/>
    <p:sldId id="297" r:id="rId38"/>
    <p:sldId id="349" r:id="rId39"/>
    <p:sldId id="350" r:id="rId40"/>
    <p:sldId id="352" r:id="rId41"/>
    <p:sldId id="351" r:id="rId42"/>
    <p:sldId id="355" r:id="rId43"/>
    <p:sldId id="295" r:id="rId44"/>
    <p:sldId id="348" r:id="rId45"/>
    <p:sldId id="305" r:id="rId46"/>
    <p:sldId id="291" r:id="rId47"/>
    <p:sldId id="313" r:id="rId48"/>
    <p:sldId id="318" r:id="rId49"/>
    <p:sldId id="319" r:id="rId50"/>
    <p:sldId id="320" r:id="rId51"/>
    <p:sldId id="322" r:id="rId5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19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26"/>
    <p:restoredTop sz="95796" autoAdjust="0"/>
  </p:normalViewPr>
  <p:slideViewPr>
    <p:cSldViewPr snapToGrid="0" snapToObjects="1">
      <p:cViewPr>
        <p:scale>
          <a:sx n="140" d="100"/>
          <a:sy n="140" d="100"/>
        </p:scale>
        <p:origin x="-88" y="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09F4B-DC57-2541-AF7E-A45C1CF40D1B}" type="datetimeFigureOut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1B596-75AE-2646-87E1-3DA3C7B001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4256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BA087-75ED-934D-A3BC-2EDD37E17FF5}" type="datetimeFigureOut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A7DD9-196E-6949-BC1E-793C3F57A8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7573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A7DD9-196E-6949-BC1E-793C3F57A89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930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3EBCC-3CDA-4551-A188-FD9538C6AB83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050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3EBCC-3CDA-4551-A188-FD9538C6AB83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108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167F4-16E6-504B-BFDC-DEAFB8093801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233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0832B-DEBC-024D-8D2A-579C0D225E8B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44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0CA1-3F58-8441-8E4A-B00F9753FD56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38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53256-D76A-AB47-83E6-F6F161D64B9F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589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1F72D-0460-074E-8CA5-F73FF1CBFAC9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17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BF7E2-E9E0-0646-A8FF-1D9FCE89C8C7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59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F618-49F9-6B4B-8394-859F7D405B25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435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EAAC-3C6E-ED44-B5EF-F66B9A7BCBDC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524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F199C-9AFC-974C-9C1B-84F226F96BB9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200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420DA-75A6-8046-B7BA-366D339FF777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49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A67-1648-104D-9E86-7B3DFD2F4889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81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38878-08C9-F940-B2BA-0E5BBE9BF91D}" type="datetime1">
              <a:rPr kumimoji="1" lang="ja-JP" altLang="en-US" smtClean="0"/>
              <a:t>2015/11/2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32A99-4A68-B644-B2C4-A762F37327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87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Relationship Id="rId3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Relationship Id="rId3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g"/><Relationship Id="rId5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3.jpg"/><Relationship Id="rId5" Type="http://schemas.openxmlformats.org/officeDocument/2006/relationships/image" Target="../media/image34.jp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Relationship Id="rId3" Type="http://schemas.openxmlformats.org/officeDocument/2006/relationships/image" Target="../media/image3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4" Type="http://schemas.openxmlformats.org/officeDocument/2006/relationships/image" Target="../media/image39.jp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Relationship Id="rId3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jpg"/><Relationship Id="rId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g"/><Relationship Id="rId3" Type="http://schemas.openxmlformats.org/officeDocument/2006/relationships/image" Target="../media/image4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jpg"/><Relationship Id="rId5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5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5" Type="http://schemas.openxmlformats.org/officeDocument/2006/relationships/image" Target="../media/image63.tiff"/><Relationship Id="rId6" Type="http://schemas.openxmlformats.org/officeDocument/2006/relationships/image" Target="../media/image64.jpeg"/><Relationship Id="rId7" Type="http://schemas.openxmlformats.org/officeDocument/2006/relationships/image" Target="../media/image6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jpg"/><Relationship Id="rId5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2.gif"/><Relationship Id="rId5" Type="http://schemas.openxmlformats.org/officeDocument/2006/relationships/image" Target="../media/image74.jpg"/><Relationship Id="rId6" Type="http://schemas.openxmlformats.org/officeDocument/2006/relationships/image" Target="../media/image7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4" Type="http://schemas.openxmlformats.org/officeDocument/2006/relationships/image" Target="../media/image77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4" Type="http://schemas.openxmlformats.org/officeDocument/2006/relationships/image" Target="../media/image80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4" Type="http://schemas.openxmlformats.org/officeDocument/2006/relationships/image" Target="../media/image8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4" Type="http://schemas.openxmlformats.org/officeDocument/2006/relationships/image" Target="../media/image8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4" Type="http://schemas.openxmlformats.org/officeDocument/2006/relationships/image" Target="../media/image89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4" Type="http://schemas.openxmlformats.org/officeDocument/2006/relationships/image" Target="../media/image92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4" Type="http://schemas.openxmlformats.org/officeDocument/2006/relationships/image" Target="../media/image9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3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4" Type="http://schemas.openxmlformats.org/officeDocument/2006/relationships/image" Target="../media/image9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6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Relationship Id="rId3" Type="http://schemas.openxmlformats.org/officeDocument/2006/relationships/image" Target="../media/image2.gi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4" Type="http://schemas.openxmlformats.org/officeDocument/2006/relationships/image" Target="../media/image2.gif"/><Relationship Id="rId5" Type="http://schemas.openxmlformats.org/officeDocument/2006/relationships/image" Target="../media/image10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4" Type="http://schemas.openxmlformats.org/officeDocument/2006/relationships/image" Target="../media/image104.jpg"/><Relationship Id="rId5" Type="http://schemas.openxmlformats.org/officeDocument/2006/relationships/image" Target="../media/image105.jpeg"/><Relationship Id="rId6" Type="http://schemas.openxmlformats.org/officeDocument/2006/relationships/image" Target="../media/image106.jpg"/><Relationship Id="rId7" Type="http://schemas.openxmlformats.org/officeDocument/2006/relationships/image" Target="../media/image10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jpg"/><Relationship Id="rId5" Type="http://schemas.openxmlformats.org/officeDocument/2006/relationships/image" Target="../media/image110.jpg"/><Relationship Id="rId6" Type="http://schemas.openxmlformats.org/officeDocument/2006/relationships/image" Target="../media/image111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4" Type="http://schemas.openxmlformats.org/officeDocument/2006/relationships/image" Target="../media/image11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4" Type="http://schemas.openxmlformats.org/officeDocument/2006/relationships/image" Target="../media/image1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Relationship Id="rId3" Type="http://schemas.openxmlformats.org/officeDocument/2006/relationships/image" Target="../media/image11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tiff"/><Relationship Id="rId3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LCC-template.tif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761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008027"/>
            <a:ext cx="8166100" cy="1470025"/>
          </a:xfrm>
        </p:spPr>
        <p:txBody>
          <a:bodyPr/>
          <a:lstStyle/>
          <a:p>
            <a:r>
              <a:rPr kumimoji="1" lang="en-US" altLang="ja-JP" b="1" i="1" dirty="0" smtClean="0"/>
              <a:t>ILC SRF </a:t>
            </a:r>
            <a:r>
              <a:rPr kumimoji="1" lang="en-US" altLang="ja-JP" b="1" i="1" smtClean="0"/>
              <a:t>Technology Development</a:t>
            </a:r>
            <a:endParaRPr kumimoji="1" lang="ja-JP" altLang="en-US" b="1" i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521245"/>
            <a:ext cx="6400800" cy="1752600"/>
          </a:xfrm>
        </p:spPr>
        <p:txBody>
          <a:bodyPr/>
          <a:lstStyle/>
          <a:p>
            <a:r>
              <a:rPr kumimoji="1" lang="en-US" altLang="ja-JP" dirty="0" smtClean="0"/>
              <a:t>H. Hayano, KEK</a:t>
            </a:r>
          </a:p>
          <a:p>
            <a:r>
              <a:rPr lang="en-US" altLang="ja-JP" dirty="0" smtClean="0"/>
              <a:t>11022015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629205" y="172536"/>
            <a:ext cx="2678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LCWS15@Whistler Nov2-6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7" name="図 6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88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15" name="図 14" descr="STF-phase2_cryomodul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8" y="1293519"/>
            <a:ext cx="8499856" cy="400082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38100" dir="270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17" name="TextBox 3"/>
          <p:cNvSpPr txBox="1"/>
          <p:nvPr/>
        </p:nvSpPr>
        <p:spPr>
          <a:xfrm>
            <a:off x="1068883" y="1298228"/>
            <a:ext cx="7455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i="1" dirty="0" smtClean="0">
                <a:latin typeface="Helvetica" charset="0"/>
                <a:ea typeface="Helvetica" charset="0"/>
                <a:cs typeface="Helvetica" charset="0"/>
              </a:rPr>
              <a:t>　　　　</a:t>
            </a:r>
            <a:r>
              <a:rPr kumimoji="1" lang="en-US" altLang="ja-JP" sz="1800" b="1" i="1" dirty="0" smtClean="0">
                <a:latin typeface="Helvetica" charset="0"/>
                <a:ea typeface="Helvetica" charset="0"/>
                <a:cs typeface="Helvetica" charset="0"/>
              </a:rPr>
              <a:t>CM-1: 13m    8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 cavities </a:t>
            </a:r>
            <a:r>
              <a:rPr kumimoji="1" lang="ja-JP" altLang="en-US" sz="1800" b="1" i="1" dirty="0" smtClean="0">
                <a:latin typeface="Helvetica" charset="0"/>
                <a:ea typeface="Helvetica" charset="0"/>
                <a:cs typeface="Helvetica" charset="0"/>
              </a:rPr>
              <a:t>＋</a:t>
            </a:r>
            <a:r>
              <a:rPr kumimoji="1" lang="en-US" altLang="ja-JP" sz="1800" b="1" i="1" dirty="0" smtClean="0">
                <a:latin typeface="Helvetica" charset="0"/>
                <a:ea typeface="Helvetica" charset="0"/>
                <a:cs typeface="Helvetica" charset="0"/>
              </a:rPr>
              <a:t> SC Q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-magnet</a:t>
            </a:r>
            <a:r>
              <a:rPr kumimoji="1" lang="ja-JP" altLang="en-US" sz="1800" b="1" i="1" dirty="0" smtClean="0">
                <a:latin typeface="Helvetica" charset="0"/>
                <a:ea typeface="Helvetica" charset="0"/>
                <a:cs typeface="Helvetica" charset="0"/>
              </a:rPr>
              <a:t>・</a:t>
            </a:r>
            <a:r>
              <a:rPr kumimoji="1" lang="en-US" altLang="ja-JP" sz="1800" b="1" i="1" dirty="0" smtClean="0">
                <a:latin typeface="Helvetica" charset="0"/>
                <a:ea typeface="Helvetica" charset="0"/>
                <a:cs typeface="Helvetica" charset="0"/>
              </a:rPr>
              <a:t>BPM</a:t>
            </a:r>
          </a:p>
          <a:p>
            <a:r>
              <a:rPr lang="ja-JP" altLang="ja-JP" sz="1800" b="1" i="1" dirty="0">
                <a:latin typeface="Helvetica" charset="0"/>
                <a:ea typeface="Helvetica" charset="0"/>
                <a:cs typeface="Helvetica" charset="0"/>
              </a:rPr>
              <a:t>　</a:t>
            </a:r>
            <a:r>
              <a:rPr lang="en-US" altLang="ja-JP" sz="1800" b="1" i="1" dirty="0" smtClean="0">
                <a:latin typeface="Helvetica" charset="0"/>
                <a:ea typeface="Helvetica" charset="0"/>
                <a:cs typeface="Helvetica" charset="0"/>
              </a:rPr>
              <a:t>First </a:t>
            </a:r>
            <a:r>
              <a:rPr lang="en-US" altLang="ja-JP" sz="1800" b="1" i="1" dirty="0" smtClean="0">
                <a:latin typeface="Helvetica" charset="0"/>
                <a:ea typeface="Helvetica" charset="0"/>
                <a:cs typeface="Helvetica" charset="0"/>
              </a:rPr>
              <a:t>ILC-type-B </a:t>
            </a:r>
            <a:r>
              <a:rPr lang="en-US" altLang="ja-JP" sz="1800" b="1" i="1" dirty="0" smtClean="0">
                <a:latin typeface="Helvetica" charset="0"/>
                <a:ea typeface="Helvetica" charset="0"/>
                <a:cs typeface="Helvetica" charset="0"/>
              </a:rPr>
              <a:t>Cryomodule in the world</a:t>
            </a:r>
            <a:r>
              <a:rPr lang="en-US" altLang="ja-JP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(magnet in the center )</a:t>
            </a:r>
            <a:endParaRPr kumimoji="1" lang="ja-JP" altLang="en-US" sz="1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19" name="直線矢印コネクタ 18"/>
          <p:cNvCxnSpPr/>
          <p:nvPr/>
        </p:nvCxnSpPr>
        <p:spPr bwMode="auto">
          <a:xfrm flipH="1">
            <a:off x="4878675" y="3314451"/>
            <a:ext cx="432048" cy="93610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テキスト ボックス 19"/>
          <p:cNvSpPr txBox="1"/>
          <p:nvPr/>
        </p:nvSpPr>
        <p:spPr>
          <a:xfrm>
            <a:off x="5022691" y="3026419"/>
            <a:ext cx="3454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SC </a:t>
            </a:r>
            <a:r>
              <a:rPr lang="en-US" altLang="ja-JP" sz="1600" b="1" i="1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Q</a:t>
            </a:r>
            <a:r>
              <a:rPr kumimoji="1" lang="en-US" altLang="ja-JP" sz="1600" b="1" i="1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-magnet </a:t>
            </a:r>
            <a:r>
              <a:rPr kumimoji="1" lang="en-US" altLang="ja-JP" sz="1600" b="1" i="1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+ BPM </a:t>
            </a:r>
            <a:r>
              <a:rPr kumimoji="1" lang="en-US" altLang="ja-JP" sz="1600" b="1" i="1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in </a:t>
            </a:r>
            <a:r>
              <a:rPr kumimoji="1" lang="en-US" altLang="ja-JP" sz="1600" b="1" i="1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the center</a:t>
            </a:r>
            <a:endParaRPr kumimoji="1" lang="ja-JP" altLang="en-US" sz="1600" b="1" i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1" name="TextBox 3"/>
          <p:cNvSpPr txBox="1"/>
          <p:nvPr/>
        </p:nvSpPr>
        <p:spPr>
          <a:xfrm>
            <a:off x="1363835" y="5397041"/>
            <a:ext cx="70535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Study Item: </a:t>
            </a:r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effect on </a:t>
            </a:r>
            <a:r>
              <a:rPr kumimoji="1"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cavity gradient degradation, </a:t>
            </a:r>
          </a:p>
          <a:p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                     conduction-cooled </a:t>
            </a:r>
            <a:r>
              <a:rPr lang="en-US" altLang="ja-JP" sz="1600" b="1" i="1" dirty="0" err="1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splittable</a:t>
            </a:r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superconducting Q-magnet </a:t>
            </a:r>
          </a:p>
          <a:p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                     Beam position monitor,</a:t>
            </a:r>
          </a:p>
          <a:p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                     </a:t>
            </a:r>
            <a:r>
              <a:rPr kumimoji="1"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alignment preservation, </a:t>
            </a:r>
          </a:p>
          <a:p>
            <a:r>
              <a:rPr lang="en-US" altLang="ja-JP" sz="1600" b="1" i="1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                    heat load, </a:t>
            </a:r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   etc</a:t>
            </a:r>
            <a:r>
              <a:rPr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.</a:t>
            </a:r>
            <a:endParaRPr kumimoji="1" lang="en-US" altLang="ja-JP" sz="1600" b="1" i="1" dirty="0" smtClean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4305300" y="3986164"/>
            <a:ext cx="954623" cy="55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extBox 3"/>
          <p:cNvSpPr txBox="1"/>
          <p:nvPr/>
        </p:nvSpPr>
        <p:spPr>
          <a:xfrm>
            <a:off x="898018" y="94764"/>
            <a:ext cx="7117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CM-1 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ILC-type </a:t>
            </a:r>
            <a:r>
              <a:rPr kumimoji="1" lang="en-US" altLang="ja-JP" sz="2800" b="1" i="1" dirty="0" err="1" smtClean="0">
                <a:latin typeface="Helvetica"/>
                <a:ea typeface="Osaka"/>
                <a:cs typeface="Helvetica"/>
              </a:rPr>
              <a:t>Cryomodule</a:t>
            </a:r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 </a:t>
            </a:r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development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710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5" name="図 4" descr="BPM-Quad-setu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661" y="1023121"/>
            <a:ext cx="7454900" cy="532641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テキスト ボックス 6"/>
          <p:cNvSpPr txBox="1"/>
          <p:nvPr/>
        </p:nvSpPr>
        <p:spPr>
          <a:xfrm>
            <a:off x="2641600" y="4844535"/>
            <a:ext cx="638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BPM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45955" y="471650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SC-Quad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71700" y="4901169"/>
            <a:ext cx="468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GV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168900" y="4882635"/>
            <a:ext cx="468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GV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18564" y="5176386"/>
            <a:ext cx="1205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Pump port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9755" y="458950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Cavity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35885" y="464030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Cavity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873513" y="3180529"/>
            <a:ext cx="1746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smtClean="0">
                <a:solidFill>
                  <a:srgbClr val="FF0000"/>
                </a:solidFill>
              </a:rPr>
              <a:t>Gas-Return-Pipe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49665" y="1626003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smtClean="0">
                <a:solidFill>
                  <a:srgbClr val="FF0000"/>
                </a:solidFill>
              </a:rPr>
              <a:t>GRP support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3"/>
          <p:cNvSpPr txBox="1"/>
          <p:nvPr/>
        </p:nvSpPr>
        <p:spPr>
          <a:xfrm>
            <a:off x="2639947" y="119247"/>
            <a:ext cx="350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CM-1 Center region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9904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09" y="1053682"/>
            <a:ext cx="7987174" cy="370901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図 5" descr="BPM-chamb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299" y="3199328"/>
            <a:ext cx="4517644" cy="3388233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288809" y="5088199"/>
            <a:ext cx="38363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BPM was installed </a:t>
            </a:r>
          </a:p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between Gate-Valves of cavities</a:t>
            </a:r>
            <a:endParaRPr kumimoji="1" lang="ja-JP" altLang="en-US" sz="1600" b="1" i="1" dirty="0" smtClean="0">
              <a:latin typeface="Helvetica" charset="0"/>
              <a:ea typeface="Helvetica" charset="0"/>
              <a:cs typeface="Helvetica" charset="0"/>
            </a:endParaRPr>
          </a:p>
          <a:p>
            <a:endParaRPr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Local clean-room in tunnel was used.</a:t>
            </a:r>
            <a:endParaRPr kumimoji="1"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38144" y="989674"/>
            <a:ext cx="1691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smtClean="0"/>
              <a:t>KEK-KNU-PNU</a:t>
            </a:r>
            <a:endParaRPr kumimoji="1" lang="ja-JP" altLang="en-US" dirty="0"/>
          </a:p>
        </p:txBody>
      </p:sp>
      <p:pic>
        <p:nvPicPr>
          <p:cNvPr id="9" name="図 8" descr="NIMA-D-10-00856R1-Figure 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266" y="5348031"/>
            <a:ext cx="2912006" cy="1298550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3"/>
          <p:cNvSpPr txBox="1"/>
          <p:nvPr/>
        </p:nvSpPr>
        <p:spPr>
          <a:xfrm>
            <a:off x="2639947" y="119247"/>
            <a:ext cx="3482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L-band Cavity-BPM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46539" y="705969"/>
            <a:ext cx="7441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 charset="0"/>
                <a:ea typeface="Helvetica" charset="0"/>
                <a:cs typeface="Helvetica" charset="0"/>
              </a:rPr>
              <a:t>0.4 micrometer resolution, QL = 200 -300 (low-Q for multi-bunch detection)</a:t>
            </a:r>
            <a:endParaRPr kumimoji="1" lang="ja-JP" alt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668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1148373"/>
            <a:ext cx="5397646" cy="410065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図 6" descr="Unknown-1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729" y="1148373"/>
            <a:ext cx="2977087" cy="2232815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図 7" descr="IMG_030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99" y="3863475"/>
            <a:ext cx="3017317" cy="226298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2698402" y="1163621"/>
            <a:ext cx="2879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Helvetica" charset="0"/>
                <a:ea typeface="Helvetica" charset="0"/>
                <a:cs typeface="Helvetica" charset="0"/>
              </a:rPr>
              <a:t>FNAL-KEK fabrication</a:t>
            </a:r>
            <a:endParaRPr kumimoji="1" lang="ja-JP" altLang="en-US" i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666" y="4620604"/>
            <a:ext cx="2938180" cy="2029599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テキスト ボックス 8"/>
          <p:cNvSpPr txBox="1"/>
          <p:nvPr/>
        </p:nvSpPr>
        <p:spPr>
          <a:xfrm>
            <a:off x="7005091" y="291595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FF00"/>
                </a:solidFill>
                <a:latin typeface="Helvetica" charset="0"/>
                <a:ea typeface="Helvetica" charset="0"/>
                <a:cs typeface="Helvetica" charset="0"/>
              </a:rPr>
              <a:t>yoke</a:t>
            </a:r>
            <a:endParaRPr kumimoji="1" lang="ja-JP" altLang="en-US" b="1" i="1" dirty="0">
              <a:solidFill>
                <a:srgbClr val="FFFF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13451" y="5786917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FF00"/>
                </a:solidFill>
                <a:latin typeface="Helvetica" charset="0"/>
                <a:ea typeface="Helvetica" charset="0"/>
                <a:cs typeface="Helvetica" charset="0"/>
              </a:rPr>
              <a:t>SC coil and case</a:t>
            </a:r>
            <a:endParaRPr kumimoji="1" lang="ja-JP" altLang="en-US" b="1" i="1" dirty="0">
              <a:solidFill>
                <a:srgbClr val="FFFF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7899" y="5460100"/>
            <a:ext cx="26613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Simplify cooling channel,</a:t>
            </a:r>
          </a:p>
          <a:p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Simplify assembly</a:t>
            </a:r>
          </a:p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Assembly at outside </a:t>
            </a:r>
          </a:p>
          <a:p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         </a:t>
            </a:r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of clean-room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77697" y="6361849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smtClean="0">
                <a:latin typeface="Helvetica" charset="0"/>
                <a:ea typeface="Helvetica" charset="0"/>
                <a:cs typeface="Helvetica" charset="0"/>
              </a:rPr>
              <a:t>split</a:t>
            </a:r>
            <a:endParaRPr kumimoji="1" lang="ja-JP" altLang="en-US" sz="14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726705" y="134757"/>
            <a:ext cx="7215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Conduction cooled </a:t>
            </a:r>
            <a:r>
              <a:rPr kumimoji="1" lang="en-US" altLang="ja-JP" sz="2800" b="1" i="1" dirty="0" err="1" smtClean="0">
                <a:latin typeface="Helvetica"/>
                <a:ea typeface="Osaka"/>
                <a:cs typeface="Helvetica"/>
              </a:rPr>
              <a:t>splittable</a:t>
            </a:r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 SC-magnet </a:t>
            </a:r>
            <a:endParaRPr lang="en-US" altLang="ja-JP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175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5392" y="5982379"/>
            <a:ext cx="4116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smtClean="0">
                <a:latin typeface="Helvetica" charset="0"/>
                <a:ea typeface="Helvetica" charset="0"/>
                <a:cs typeface="Helvetica" charset="0"/>
              </a:rPr>
              <a:t>Cavity Frequency </a:t>
            </a:r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change by cool-down;</a:t>
            </a:r>
          </a:p>
          <a:p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Good as designed.</a:t>
            </a:r>
            <a:endParaRPr kumimoji="1"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475656" y="4386590"/>
            <a:ext cx="800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CM-2a</a:t>
            </a:r>
            <a:endParaRPr kumimoji="1" lang="ja-JP" altLang="en-US" dirty="0"/>
          </a:p>
        </p:txBody>
      </p:sp>
      <p:sp>
        <p:nvSpPr>
          <p:cNvPr id="19" name="TextBox 3"/>
          <p:cNvSpPr txBox="1"/>
          <p:nvPr/>
        </p:nvSpPr>
        <p:spPr>
          <a:xfrm>
            <a:off x="5364088" y="1196752"/>
            <a:ext cx="25218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10 days to reach 2K</a:t>
            </a:r>
          </a:p>
          <a:p>
            <a:r>
              <a:rPr kumimoji="1"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 ( 3 days stop included )</a:t>
            </a:r>
            <a:endParaRPr kumimoji="1" lang="ja-JP" altLang="en-US" sz="1600" b="1" i="1" dirty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54F17353-32A0-344F-8FC4-93F64516CAF6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15" name="TextBox 3"/>
          <p:cNvSpPr txBox="1"/>
          <p:nvPr/>
        </p:nvSpPr>
        <p:spPr>
          <a:xfrm>
            <a:off x="387489" y="158116"/>
            <a:ext cx="8369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Cryomodule development: </a:t>
            </a:r>
            <a:r>
              <a:rPr lang="en-US" altLang="ja-JP" sz="2800" b="1" i="1" dirty="0" smtClean="0">
                <a:latin typeface="Helvetica"/>
                <a:ea typeface="Osaka"/>
                <a:cs typeface="Helvetica"/>
              </a:rPr>
              <a:t>1st</a:t>
            </a:r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 Cool-down Test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7" name="TextBox 3"/>
          <p:cNvSpPr txBox="1"/>
          <p:nvPr/>
        </p:nvSpPr>
        <p:spPr>
          <a:xfrm>
            <a:off x="467544" y="836712"/>
            <a:ext cx="5086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CM-1+CM-2a: Cool-down Test :Oct-Nov,2014</a:t>
            </a:r>
            <a:endParaRPr kumimoji="1" lang="ja-JP" altLang="en-US" sz="1800" b="1" i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2" name="図 1" descr="cool-down-tem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196752"/>
            <a:ext cx="4896544" cy="3648917"/>
          </a:xfrm>
          <a:prstGeom prst="rect">
            <a:avLst/>
          </a:prstGeom>
          <a:ln>
            <a:solidFill>
              <a:srgbClr val="000090"/>
            </a:solidFill>
          </a:ln>
        </p:spPr>
      </p:pic>
      <p:pic>
        <p:nvPicPr>
          <p:cNvPr id="3" name="図 2" descr="cavity-freq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221088"/>
            <a:ext cx="4180196" cy="2376264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29" name="TextBox 3"/>
          <p:cNvSpPr txBox="1"/>
          <p:nvPr/>
        </p:nvSpPr>
        <p:spPr>
          <a:xfrm>
            <a:off x="5364088" y="2132856"/>
            <a:ext cx="33425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Conduction-cooled magnet is</a:t>
            </a:r>
          </a:p>
          <a:p>
            <a:r>
              <a:rPr lang="en-US" altLang="ja-JP" sz="1600" b="1" i="1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also reached arround below 10K</a:t>
            </a:r>
          </a:p>
          <a:p>
            <a:r>
              <a:rPr lang="en-US" altLang="ja-JP" sz="1600" b="1" i="1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w</a:t>
            </a:r>
            <a:r>
              <a:rPr kumimoji="1" lang="en-US" altLang="ja-JP" sz="1600" b="1" i="1" dirty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ith some delay.</a:t>
            </a:r>
            <a:endParaRPr kumimoji="1" lang="ja-JP" altLang="en-US" sz="1600" b="1" i="1" dirty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3" name="図 12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152400" y="764704"/>
            <a:ext cx="8839200" cy="594089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pic>
        <p:nvPicPr>
          <p:cNvPr id="14" name="図 13" descr="FNAL-split-Q fab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2"/>
            <a:ext cx="3376806" cy="252028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835696" y="3234462"/>
            <a:ext cx="640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BPM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15</a:t>
            </a:fld>
            <a:endParaRPr lang="en-US" altLang="ja-JP"/>
          </a:p>
        </p:txBody>
      </p:sp>
      <p:sp>
        <p:nvSpPr>
          <p:cNvPr id="20" name="TextBox 3"/>
          <p:cNvSpPr txBox="1"/>
          <p:nvPr/>
        </p:nvSpPr>
        <p:spPr>
          <a:xfrm>
            <a:off x="384488" y="130066"/>
            <a:ext cx="7884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Conduction cooled SC-magnet Test: </a:t>
            </a:r>
            <a:r>
              <a:rPr kumimoji="1" lang="en-US" altLang="ja-JP" sz="2000" b="1" i="1" dirty="0" smtClean="0">
                <a:latin typeface="Helvetica"/>
                <a:ea typeface="Osaka"/>
                <a:cs typeface="Helvetica"/>
              </a:rPr>
              <a:t>FNAL-KEK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5197" y="3424644"/>
            <a:ext cx="8821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 charset="0"/>
                <a:ea typeface="Helvetica" charset="0"/>
                <a:cs typeface="Helvetica" charset="0"/>
              </a:rPr>
              <a:t>Conduction cooled </a:t>
            </a:r>
            <a:r>
              <a:rPr kumimoji="1" lang="en-US" altLang="ja-JP" sz="1600" b="1" dirty="0" err="1" smtClean="0">
                <a:latin typeface="Helvetica" charset="0"/>
                <a:ea typeface="Helvetica" charset="0"/>
                <a:cs typeface="Helvetica" charset="0"/>
              </a:rPr>
              <a:t>quadrupole</a:t>
            </a:r>
            <a:r>
              <a:rPr kumimoji="1" lang="en-US" altLang="ja-JP" sz="1600" b="1" dirty="0" smtClean="0">
                <a:latin typeface="Helvetica" charset="0"/>
                <a:ea typeface="Helvetica" charset="0"/>
                <a:cs typeface="Helvetica" charset="0"/>
              </a:rPr>
              <a:t> magnet was fabricated by FNAL,</a:t>
            </a:r>
          </a:p>
          <a:p>
            <a:r>
              <a:rPr lang="en-US" altLang="ja-JP" sz="1600" b="1" dirty="0">
                <a:latin typeface="Helvetica" charset="0"/>
                <a:ea typeface="Helvetica" charset="0"/>
                <a:cs typeface="Helvetica" charset="0"/>
              </a:rPr>
              <a:t>i</a:t>
            </a:r>
            <a:r>
              <a:rPr lang="en-US" altLang="ja-JP" sz="1600" b="1" dirty="0" smtClean="0">
                <a:latin typeface="Helvetica" charset="0"/>
                <a:ea typeface="Helvetica" charset="0"/>
                <a:cs typeface="Helvetica" charset="0"/>
              </a:rPr>
              <a:t>nstalled into CM-1 at STF. Test was done in Nov. of 2014, and now in test Oct.-Dec. 2015.</a:t>
            </a:r>
            <a:endParaRPr kumimoji="1" lang="ja-JP" alt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5" name="図 1" descr="IMG_00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945" y="836712"/>
            <a:ext cx="336037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コンテンツ プレースホルダー 5" descr="DSC0689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6" r="171"/>
          <a:stretch/>
        </p:blipFill>
        <p:spPr>
          <a:xfrm>
            <a:off x="323528" y="4005064"/>
            <a:ext cx="3536731" cy="2647643"/>
          </a:xfrm>
          <a:prstGeom prst="rect">
            <a:avLst/>
          </a:prstGeom>
        </p:spPr>
      </p:pic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3851920" y="4077072"/>
            <a:ext cx="5112568" cy="2000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ja-JP" sz="1400" dirty="0" smtClean="0">
                <a:latin typeface="Helvetica"/>
                <a:cs typeface="Helvetica"/>
              </a:rPr>
              <a:t>Cooling Characteristics </a:t>
            </a:r>
          </a:p>
          <a:p>
            <a:pPr lvl="1"/>
            <a:r>
              <a:rPr lang="en-US" altLang="ja-JP" sz="1200" dirty="0" smtClean="0">
                <a:latin typeface="Helvetica"/>
                <a:cs typeface="Helvetica"/>
              </a:rPr>
              <a:t>Coil temperature:   	~ 8.5 K  (</a:t>
            </a:r>
            <a:r>
              <a:rPr lang="en-US" altLang="ja-JP" sz="1200" dirty="0" err="1" smtClean="0">
                <a:latin typeface="Helvetica"/>
                <a:cs typeface="Helvetica"/>
              </a:rPr>
              <a:t>v.s</a:t>
            </a:r>
            <a:r>
              <a:rPr lang="en-US" altLang="ja-JP" sz="1200" dirty="0" smtClean="0">
                <a:latin typeface="Helvetica"/>
                <a:cs typeface="Helvetica"/>
              </a:rPr>
              <a:t>. &lt; 5 K expected) </a:t>
            </a:r>
          </a:p>
          <a:p>
            <a:pPr lvl="1"/>
            <a:r>
              <a:rPr lang="en-US" altLang="ja-JP" sz="1200" dirty="0" smtClean="0">
                <a:latin typeface="Helvetica"/>
                <a:cs typeface="Helvetica"/>
              </a:rPr>
              <a:t>Splice/joint temperature 	~ 9.3 K (</a:t>
            </a:r>
            <a:r>
              <a:rPr lang="en-US" altLang="ja-JP" sz="1200" dirty="0" err="1" smtClean="0">
                <a:latin typeface="Helvetica"/>
                <a:cs typeface="Helvetica"/>
              </a:rPr>
              <a:t>v.s</a:t>
            </a:r>
            <a:r>
              <a:rPr lang="en-US" altLang="ja-JP" sz="1200" dirty="0" smtClean="0">
                <a:latin typeface="Helvetica"/>
                <a:cs typeface="Helvetica"/>
              </a:rPr>
              <a:t>. &lt; 5 K) </a:t>
            </a:r>
          </a:p>
          <a:p>
            <a:pPr lvl="1"/>
            <a:r>
              <a:rPr lang="en-US" altLang="ja-JP" sz="1200" dirty="0" smtClean="0">
                <a:latin typeface="Helvetica"/>
                <a:cs typeface="Helvetica"/>
              </a:rPr>
              <a:t>Thermal load: 		2.65 W  (</a:t>
            </a:r>
            <a:r>
              <a:rPr lang="en-US" altLang="ja-JP" sz="1200" dirty="0" err="1" smtClean="0">
                <a:latin typeface="Helvetica"/>
                <a:cs typeface="Helvetica"/>
              </a:rPr>
              <a:t>v.s</a:t>
            </a:r>
            <a:r>
              <a:rPr lang="en-US" altLang="ja-JP" sz="1200" dirty="0" smtClean="0">
                <a:latin typeface="Helvetica"/>
                <a:cs typeface="Helvetica"/>
              </a:rPr>
              <a:t>. 2.6 W expected) </a:t>
            </a:r>
          </a:p>
          <a:p>
            <a:r>
              <a:rPr lang="en-US" altLang="ja-JP" sz="1400" dirty="0" smtClean="0">
                <a:latin typeface="Helvetica"/>
                <a:cs typeface="Helvetica"/>
              </a:rPr>
              <a:t>Excitations</a:t>
            </a:r>
          </a:p>
          <a:p>
            <a:pPr lvl="1"/>
            <a:r>
              <a:rPr lang="en-US" altLang="ja-JP" sz="1200" dirty="0" smtClean="0">
                <a:latin typeface="Helvetica"/>
                <a:cs typeface="Helvetica"/>
              </a:rPr>
              <a:t>Current (@ 1.5 A/s) reached:  7 A  ( </a:t>
            </a:r>
            <a:r>
              <a:rPr lang="en-US" altLang="ja-JP" sz="1200" dirty="0" err="1" smtClean="0">
                <a:latin typeface="Helvetica"/>
                <a:cs typeface="Helvetica"/>
              </a:rPr>
              <a:t>v.s</a:t>
            </a:r>
            <a:r>
              <a:rPr lang="en-US" altLang="ja-JP" sz="1200" dirty="0" smtClean="0">
                <a:latin typeface="Helvetica"/>
                <a:cs typeface="Helvetica"/>
              </a:rPr>
              <a:t>. 50 A expected) </a:t>
            </a:r>
          </a:p>
          <a:p>
            <a:pPr lvl="1"/>
            <a:r>
              <a:rPr lang="en-US" altLang="ja-JP" sz="1200" dirty="0" smtClean="0">
                <a:latin typeface="Helvetica"/>
                <a:cs typeface="Helvetica"/>
              </a:rPr>
              <a:t>Recovery time after quench: ~ 10 min.  </a:t>
            </a:r>
            <a:endParaRPr lang="ja-JP" altLang="en-US" sz="1200" dirty="0">
              <a:latin typeface="Helvetica"/>
              <a:cs typeface="Helvetica"/>
            </a:endParaRPr>
          </a:p>
        </p:txBody>
      </p:sp>
      <p:sp>
        <p:nvSpPr>
          <p:cNvPr id="23" name="テキスト プレースホルダー 6"/>
          <p:cNvSpPr txBox="1">
            <a:spLocks/>
          </p:cNvSpPr>
          <p:nvPr/>
        </p:nvSpPr>
        <p:spPr>
          <a:xfrm>
            <a:off x="4175384" y="5761248"/>
            <a:ext cx="4248472" cy="57606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1600" dirty="0" smtClean="0">
                <a:latin typeface="Helvetica"/>
                <a:cs typeface="Helvetica"/>
              </a:rPr>
              <a:t>Reduction of heat-load from current-lead </a:t>
            </a:r>
            <a:r>
              <a:rPr lang="en-US" altLang="ja-JP" sz="1600" smtClean="0">
                <a:latin typeface="Helvetica"/>
                <a:cs typeface="Helvetica"/>
              </a:rPr>
              <a:t>was done in summer 2015</a:t>
            </a:r>
            <a:r>
              <a:rPr lang="en-US" altLang="ja-JP" sz="1600" dirty="0" smtClean="0">
                <a:latin typeface="Helvetica"/>
                <a:cs typeface="Helvetica"/>
              </a:rPr>
              <a:t>.</a:t>
            </a:r>
            <a:endParaRPr lang="ja-JP" altLang="en-US" sz="1600" dirty="0">
              <a:latin typeface="Helvetica"/>
              <a:cs typeface="Helvetica"/>
            </a:endParaRPr>
          </a:p>
        </p:txBody>
      </p:sp>
      <p:pic>
        <p:nvPicPr>
          <p:cNvPr id="13" name="図 12" descr="logo_transparent_bg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204185" y="6299920"/>
            <a:ext cx="4712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</a:rPr>
              <a:t>Coil temp. 8.5K ---&gt; 7.3K </a:t>
            </a:r>
            <a:r>
              <a:rPr kumimoji="1" lang="en-US" altLang="ja-JP" b="1" i="1" dirty="0" smtClean="0">
                <a:solidFill>
                  <a:srgbClr val="FF0000"/>
                </a:solidFill>
              </a:rPr>
              <a:t>   improved </a:t>
            </a:r>
            <a:r>
              <a:rPr kumimoji="1" lang="en-US" altLang="ja-JP" b="1" i="1" dirty="0" smtClean="0">
                <a:solidFill>
                  <a:srgbClr val="FF0000"/>
                </a:solidFill>
              </a:rPr>
              <a:t>(Oct. 2015)</a:t>
            </a:r>
            <a:endParaRPr kumimoji="1" lang="ja-JP" alt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79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495" y="2730501"/>
            <a:ext cx="5361679" cy="402126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1" y="1050270"/>
            <a:ext cx="3936630" cy="376303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240" y="1050270"/>
            <a:ext cx="2335674" cy="311423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48" y="4554095"/>
            <a:ext cx="4667251" cy="2197665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テキスト ボックス 7"/>
          <p:cNvSpPr txBox="1"/>
          <p:nvPr/>
        </p:nvSpPr>
        <p:spPr>
          <a:xfrm>
            <a:off x="2753833" y="6135267"/>
            <a:ext cx="2357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L=100mm W=10mm strip-line</a:t>
            </a:r>
          </a:p>
          <a:p>
            <a:r>
              <a:rPr kumimoji="1" lang="el-GR" altLang="ja-JP" sz="1400" dirty="0" smtClean="0"/>
              <a:t>Φ</a:t>
            </a:r>
            <a:r>
              <a:rPr kumimoji="1" lang="en-US" altLang="ja-JP" sz="1400" dirty="0" smtClean="0"/>
              <a:t>30mm diameter</a:t>
            </a:r>
            <a:endParaRPr kumimoji="1" lang="ja-JP" altLang="en-US" sz="1400" dirty="0"/>
          </a:p>
        </p:txBody>
      </p:sp>
      <p:sp>
        <p:nvSpPr>
          <p:cNvPr id="9" name="円/楕円 8"/>
          <p:cNvSpPr/>
          <p:nvPr/>
        </p:nvSpPr>
        <p:spPr>
          <a:xfrm>
            <a:off x="6322334" y="4741131"/>
            <a:ext cx="2085066" cy="9117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7251700" y="1868278"/>
            <a:ext cx="1155700" cy="19925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40816" y="4516266"/>
            <a:ext cx="4117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KEK-</a:t>
            </a:r>
            <a:r>
              <a:rPr lang="en-US" altLang="ja-JP" b="1" i="1" dirty="0" err="1" smtClean="0">
                <a:latin typeface="Helvetica" charset="0"/>
                <a:ea typeface="Helvetica" charset="0"/>
                <a:cs typeface="Helvetica" charset="0"/>
              </a:rPr>
              <a:t>TohokuGakuin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b="1" i="1" dirty="0" err="1" smtClean="0">
                <a:latin typeface="Helvetica" charset="0"/>
                <a:ea typeface="Helvetica" charset="0"/>
                <a:cs typeface="Helvetica" charset="0"/>
              </a:rPr>
              <a:t>stripline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kumimoji="1"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pickup</a:t>
            </a:r>
            <a:endParaRPr kumimoji="1" lang="ja-JP" altLang="en-US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10" y="2117237"/>
            <a:ext cx="8626174" cy="290355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3"/>
          <p:cNvSpPr txBox="1"/>
          <p:nvPr/>
        </p:nvSpPr>
        <p:spPr>
          <a:xfrm>
            <a:off x="1514109" y="36231"/>
            <a:ext cx="61157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Wire-Position Monitor(WPM) </a:t>
            </a:r>
          </a:p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monitoring alignment preservation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74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92" y="1656845"/>
            <a:ext cx="8650212" cy="454213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594787" y="1102516"/>
            <a:ext cx="8111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Temperature variation of Gas-Return-Pipe(GRP), Temp. difference GRP top-Bottom</a:t>
            </a:r>
            <a:endParaRPr kumimoji="1"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7323" y="1918841"/>
            <a:ext cx="1683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smtClean="0"/>
              <a:t>300K -&gt; ~4K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95645" y="6259810"/>
            <a:ext cx="6663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Max Temp diff. between top and bottom</a:t>
            </a:r>
            <a:r>
              <a:rPr kumimoji="1" lang="ja-JP" altLang="en-US" sz="2400" b="1" dirty="0" smtClean="0"/>
              <a:t>　</a:t>
            </a:r>
            <a:r>
              <a:rPr kumimoji="1" lang="en-US" altLang="ja-JP" sz="2400" b="1" dirty="0" smtClean="0"/>
              <a:t>ΔT = 55K</a:t>
            </a:r>
            <a:endParaRPr kumimoji="1" lang="ja-JP" altLang="en-US" sz="2400" b="1" dirty="0"/>
          </a:p>
        </p:txBody>
      </p:sp>
      <p:sp>
        <p:nvSpPr>
          <p:cNvPr id="9" name="TextBox 3"/>
          <p:cNvSpPr txBox="1"/>
          <p:nvPr/>
        </p:nvSpPr>
        <p:spPr>
          <a:xfrm>
            <a:off x="358973" y="163576"/>
            <a:ext cx="7938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GRP 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Temperature Variation </a:t>
            </a:r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during cool-down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31136" y="4105656"/>
            <a:ext cx="579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2800" smtClean="0"/>
              <a:t>T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31136" y="2442228"/>
            <a:ext cx="7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Temp.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12" name="TextBox 3"/>
          <p:cNvSpPr txBox="1"/>
          <p:nvPr/>
        </p:nvSpPr>
        <p:spPr>
          <a:xfrm>
            <a:off x="1665408" y="717795"/>
            <a:ext cx="5086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CM-1+CM-2a: Cool-down Test :Oct-Nov,2014</a:t>
            </a:r>
            <a:endParaRPr kumimoji="1" lang="ja-JP" altLang="en-US" sz="1800" b="1" i="1" dirty="0">
              <a:latin typeface="Helvetica"/>
              <a:ea typeface="Osak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8571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785726"/>
            <a:ext cx="5462298" cy="2998619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885614"/>
            <a:ext cx="5462298" cy="2983444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テキスト ボックス 14"/>
          <p:cNvSpPr txBox="1"/>
          <p:nvPr/>
        </p:nvSpPr>
        <p:spPr>
          <a:xfrm>
            <a:off x="123641" y="1841112"/>
            <a:ext cx="19607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dX</a:t>
            </a:r>
            <a:endParaRPr lang="en-US" altLang="ja-JP" sz="2400" dirty="0"/>
          </a:p>
          <a:p>
            <a:r>
              <a:rPr lang="en-US" altLang="ja-JP" dirty="0" smtClean="0"/>
              <a:t>+400µm ~ +900µm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8591" y="5139592"/>
            <a:ext cx="19688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dY</a:t>
            </a:r>
            <a:endParaRPr lang="en-US" altLang="ja-JP" sz="2400" dirty="0" smtClean="0"/>
          </a:p>
          <a:p>
            <a:r>
              <a:rPr lang="en-US" altLang="ja-JP" dirty="0" smtClean="0"/>
              <a:t>+200µm  ~ -500µm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40576" y="4961511"/>
            <a:ext cx="9724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upstream</a:t>
            </a:r>
            <a:endParaRPr kumimoji="1" lang="ja-JP" altLang="en-US" sz="1200" dirty="0" smtClean="0"/>
          </a:p>
          <a:p>
            <a:endParaRPr lang="ja-JP" altLang="en-US" sz="1200" dirty="0" smtClean="0"/>
          </a:p>
          <a:p>
            <a:endParaRPr lang="ja-JP" altLang="en-US" sz="1200" dirty="0"/>
          </a:p>
          <a:p>
            <a:r>
              <a:rPr lang="en-US" altLang="ja-JP" sz="1200" dirty="0" smtClean="0"/>
              <a:t>center</a:t>
            </a:r>
            <a:endParaRPr kumimoji="1" lang="ja-JP" altLang="en-US" sz="1200" dirty="0" smtClean="0"/>
          </a:p>
          <a:p>
            <a:endParaRPr lang="ja-JP" altLang="en-US" sz="1200" dirty="0" smtClean="0"/>
          </a:p>
          <a:p>
            <a:endParaRPr lang="ja-JP" altLang="en-US" sz="1200" dirty="0"/>
          </a:p>
          <a:p>
            <a:r>
              <a:rPr lang="en-US" altLang="ja-JP" sz="1200" dirty="0" smtClean="0"/>
              <a:t>downstream</a:t>
            </a:r>
            <a:endParaRPr kumimoji="1" lang="ja-JP" altLang="en-US" sz="12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51989" y="1652190"/>
            <a:ext cx="9724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upstream</a:t>
            </a:r>
            <a:endParaRPr kumimoji="1" lang="ja-JP" altLang="en-US" sz="1200" dirty="0" smtClean="0"/>
          </a:p>
          <a:p>
            <a:endParaRPr lang="ja-JP" altLang="en-US" sz="1200" dirty="0" smtClean="0"/>
          </a:p>
          <a:p>
            <a:endParaRPr lang="ja-JP" altLang="en-US" sz="1200" dirty="0"/>
          </a:p>
          <a:p>
            <a:r>
              <a:rPr lang="en-US" altLang="ja-JP" sz="1200" dirty="0" smtClean="0"/>
              <a:t>center</a:t>
            </a:r>
            <a:endParaRPr kumimoji="1" lang="ja-JP" altLang="en-US" sz="1200" dirty="0" smtClean="0"/>
          </a:p>
          <a:p>
            <a:endParaRPr lang="ja-JP" altLang="en-US" sz="1200" dirty="0" smtClean="0"/>
          </a:p>
          <a:p>
            <a:endParaRPr lang="ja-JP" altLang="en-US" sz="1200" dirty="0"/>
          </a:p>
          <a:p>
            <a:r>
              <a:rPr lang="en-US" altLang="ja-JP" sz="1200" dirty="0" smtClean="0"/>
              <a:t>downstream</a:t>
            </a:r>
            <a:endParaRPr kumimoji="1" lang="ja-JP" altLang="en-US" sz="1200" dirty="0"/>
          </a:p>
        </p:txBody>
      </p:sp>
      <p:grpSp>
        <p:nvGrpSpPr>
          <p:cNvPr id="13" name="図形グループ 12"/>
          <p:cNvGrpSpPr/>
          <p:nvPr/>
        </p:nvGrpSpPr>
        <p:grpSpPr>
          <a:xfrm>
            <a:off x="783626" y="2706547"/>
            <a:ext cx="7576741" cy="1943100"/>
            <a:chOff x="877717" y="2527300"/>
            <a:chExt cx="7576741" cy="1943100"/>
          </a:xfrm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717" y="2527300"/>
              <a:ext cx="7576741" cy="194310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sp>
          <p:nvSpPr>
            <p:cNvPr id="7" name="左カーブ矢印 6"/>
            <p:cNvSpPr/>
            <p:nvPr/>
          </p:nvSpPr>
          <p:spPr>
            <a:xfrm>
              <a:off x="8115300" y="3213100"/>
              <a:ext cx="150978" cy="762000"/>
            </a:xfrm>
            <a:prstGeom prst="curvedLeftArrow">
              <a:avLst/>
            </a:prstGeom>
            <a:ln>
              <a:headEnd w="lg" len="lg"/>
              <a:tailEnd type="none" w="lg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左カーブ矢印 8"/>
            <p:cNvSpPr/>
            <p:nvPr/>
          </p:nvSpPr>
          <p:spPr>
            <a:xfrm flipH="1">
              <a:off x="1047151" y="3287626"/>
              <a:ext cx="150978" cy="762000"/>
            </a:xfrm>
            <a:prstGeom prst="curvedLeftArrow">
              <a:avLst/>
            </a:prstGeom>
            <a:ln>
              <a:headEnd w="lg" len="lg"/>
              <a:tailEnd type="none" w="lg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上矢印 7"/>
            <p:cNvSpPr/>
            <p:nvPr/>
          </p:nvSpPr>
          <p:spPr>
            <a:xfrm>
              <a:off x="7600888" y="2771158"/>
              <a:ext cx="292100" cy="317500"/>
            </a:xfrm>
            <a:prstGeom prst="upArrow">
              <a:avLst/>
            </a:prstGeom>
            <a:gradFill>
              <a:gsLst>
                <a:gs pos="0">
                  <a:schemeClr val="tx2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上矢印 10"/>
            <p:cNvSpPr/>
            <p:nvPr/>
          </p:nvSpPr>
          <p:spPr>
            <a:xfrm>
              <a:off x="4520037" y="2771158"/>
              <a:ext cx="292100" cy="317500"/>
            </a:xfrm>
            <a:prstGeom prst="upArrow">
              <a:avLst/>
            </a:prstGeom>
            <a:gradFill>
              <a:gsLst>
                <a:gs pos="0">
                  <a:schemeClr val="tx2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上矢印 11"/>
            <p:cNvSpPr/>
            <p:nvPr/>
          </p:nvSpPr>
          <p:spPr>
            <a:xfrm>
              <a:off x="1439186" y="2771158"/>
              <a:ext cx="292100" cy="317500"/>
            </a:xfrm>
            <a:prstGeom prst="upArrow">
              <a:avLst/>
            </a:prstGeom>
            <a:gradFill>
              <a:gsLst>
                <a:gs pos="0">
                  <a:schemeClr val="tx2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3860800" y="3975100"/>
              <a:ext cx="1391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/>
                <a:t>GRP bending</a:t>
              </a:r>
              <a:endParaRPr kumimoji="1" lang="ja-JP" altLang="en-US" dirty="0"/>
            </a:p>
          </p:txBody>
        </p:sp>
      </p:grpSp>
      <p:sp>
        <p:nvSpPr>
          <p:cNvPr id="20" name="TextBox 3"/>
          <p:cNvSpPr txBox="1"/>
          <p:nvPr/>
        </p:nvSpPr>
        <p:spPr>
          <a:xfrm>
            <a:off x="1345095" y="110672"/>
            <a:ext cx="5967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GRP movement </a:t>
            </a:r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during cool-down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21" name="スライド番号プレースホルダー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22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0" y="1187454"/>
            <a:ext cx="8470900" cy="4602239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2012008" y="3288518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Y</a:t>
            </a:r>
            <a:r>
              <a:rPr lang="en-US" altLang="ja-JP" sz="2000" b="1" dirty="0"/>
              <a:t> </a:t>
            </a:r>
            <a:endParaRPr kumimoji="1" lang="ja-JP" altLang="en-US" sz="20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89328" y="4202868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X</a:t>
            </a:r>
            <a:endParaRPr kumimoji="1" lang="ja-JP" altLang="en-US" sz="20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7886" y="6171203"/>
            <a:ext cx="2113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Meas. </a:t>
            </a:r>
            <a:r>
              <a:rPr kumimoji="1" lang="en-US" altLang="ja-JP" dirty="0" err="1" smtClean="0"/>
              <a:t>dX</a:t>
            </a:r>
            <a:r>
              <a:rPr lang="en-US" altLang="ja-JP" dirty="0"/>
              <a:t> </a:t>
            </a:r>
            <a:r>
              <a:rPr lang="en-US" altLang="ja-JP" dirty="0" smtClean="0"/>
              <a:t>= </a:t>
            </a:r>
            <a:r>
              <a:rPr kumimoji="1" lang="en-US" altLang="ja-JP" dirty="0" smtClean="0"/>
              <a:t>650µm</a:t>
            </a:r>
          </a:p>
          <a:p>
            <a:r>
              <a:rPr lang="en-US" altLang="ja-JP" dirty="0" smtClean="0"/>
              <a:t>Meas. </a:t>
            </a:r>
            <a:r>
              <a:rPr lang="en-US" altLang="ja-JP" dirty="0" err="1" smtClean="0"/>
              <a:t>dY</a:t>
            </a:r>
            <a:r>
              <a:rPr lang="en-US" altLang="ja-JP" dirty="0"/>
              <a:t> </a:t>
            </a:r>
            <a:r>
              <a:rPr lang="en-US" altLang="ja-JP" dirty="0" smtClean="0"/>
              <a:t>= -1175µm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74457" y="6159026"/>
            <a:ext cx="1793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</a:t>
            </a:r>
            <a:r>
              <a:rPr lang="en-US" altLang="ja-JP" dirty="0" smtClean="0"/>
              <a:t>-</a:t>
            </a:r>
            <a:r>
              <a:rPr kumimoji="1" lang="en-US" altLang="ja-JP" dirty="0" smtClean="0"/>
              <a:t>Tilt </a:t>
            </a:r>
            <a:r>
              <a:rPr lang="en-US" altLang="ja-JP" dirty="0" smtClean="0"/>
              <a:t>= </a:t>
            </a:r>
            <a:r>
              <a:rPr kumimoji="1" lang="en-US" altLang="ja-JP" dirty="0" smtClean="0"/>
              <a:t>+400µrad</a:t>
            </a:r>
          </a:p>
          <a:p>
            <a:r>
              <a:rPr lang="en-US" altLang="ja-JP" dirty="0" smtClean="0"/>
              <a:t>Y-Tilt</a:t>
            </a:r>
            <a:r>
              <a:rPr lang="en-US" altLang="ja-JP" dirty="0"/>
              <a:t> </a:t>
            </a:r>
            <a:r>
              <a:rPr lang="en-US" altLang="ja-JP" dirty="0" smtClean="0"/>
              <a:t>= -400µrad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134637" y="5882027"/>
            <a:ext cx="24009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Calculation (expected)</a:t>
            </a:r>
            <a:endParaRPr kumimoji="1" lang="ja-JP" altLang="en-US" dirty="0" smtClean="0"/>
          </a:p>
          <a:p>
            <a:r>
              <a:rPr kumimoji="1" lang="en-US" altLang="ja-JP" dirty="0" smtClean="0"/>
              <a:t>Expected </a:t>
            </a:r>
            <a:r>
              <a:rPr kumimoji="1" lang="en-US" altLang="ja-JP" dirty="0" err="1" smtClean="0"/>
              <a:t>dX</a:t>
            </a:r>
            <a:r>
              <a:rPr lang="en-US" altLang="ja-JP" dirty="0"/>
              <a:t> </a:t>
            </a:r>
            <a:r>
              <a:rPr lang="en-US" altLang="ja-JP" dirty="0" smtClean="0"/>
              <a:t>= 400µm</a:t>
            </a:r>
            <a:endParaRPr lang="en-US" altLang="ja-JP" dirty="0"/>
          </a:p>
          <a:p>
            <a:r>
              <a:rPr kumimoji="1" lang="en-US" altLang="ja-JP" dirty="0" smtClean="0"/>
              <a:t>Expected </a:t>
            </a:r>
            <a:r>
              <a:rPr kumimoji="1" lang="en-US" altLang="ja-JP" dirty="0" err="1" smtClean="0"/>
              <a:t>dY</a:t>
            </a:r>
            <a:r>
              <a:rPr lang="en-US" altLang="ja-JP" dirty="0"/>
              <a:t> </a:t>
            </a:r>
            <a:r>
              <a:rPr lang="en-US" altLang="ja-JP" dirty="0" smtClean="0"/>
              <a:t>= </a:t>
            </a:r>
            <a:r>
              <a:rPr kumimoji="1" lang="en-US" altLang="ja-JP" dirty="0" smtClean="0"/>
              <a:t>-</a:t>
            </a:r>
            <a:r>
              <a:rPr lang="en-US" altLang="ja-JP" dirty="0" smtClean="0"/>
              <a:t>157</a:t>
            </a:r>
            <a:r>
              <a:rPr kumimoji="1" lang="en-US" altLang="ja-JP" dirty="0" smtClean="0"/>
              <a:t>0µm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49382" y="2056892"/>
            <a:ext cx="2650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#1 Cavity (most </a:t>
            </a:r>
            <a:r>
              <a:rPr kumimoji="1" lang="en-US" altLang="ja-JP" smtClean="0"/>
              <a:t>upstream)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03123" y="2241558"/>
            <a:ext cx="78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latin typeface="Helvetica" charset="0"/>
                <a:ea typeface="Helvetica" charset="0"/>
                <a:cs typeface="Helvetica" charset="0"/>
              </a:rPr>
              <a:t>Temp</a:t>
            </a:r>
            <a:endParaRPr kumimoji="1" lang="ja-JP" alt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946987" y="79831"/>
            <a:ext cx="6776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#1 Cavity movement during cool-down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04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973409" y="2903813"/>
            <a:ext cx="613167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/>
              <a:t>1.  Cavity &amp; </a:t>
            </a:r>
            <a:r>
              <a:rPr kumimoji="1" lang="en-US" altLang="ja-JP" sz="2800" b="1" i="1" dirty="0" err="1" smtClean="0"/>
              <a:t>Cryomodule</a:t>
            </a:r>
            <a:endParaRPr kumimoji="1" lang="en-US" altLang="ja-JP" sz="2800" b="1" i="1" dirty="0" smtClean="0"/>
          </a:p>
          <a:p>
            <a:r>
              <a:rPr lang="en-US" altLang="ja-JP" sz="2800" b="1" i="1" dirty="0" smtClean="0"/>
              <a:t>2.  Cavity treatment &amp; Instrumentations</a:t>
            </a:r>
            <a:endParaRPr lang="en-US" altLang="ja-JP" sz="2800" b="1" i="1" dirty="0"/>
          </a:p>
          <a:p>
            <a:r>
              <a:rPr lang="en-US" altLang="ja-JP" sz="2800" b="1" i="1" dirty="0" smtClean="0"/>
              <a:t>3</a:t>
            </a:r>
            <a:r>
              <a:rPr kumimoji="1" lang="en-US" altLang="ja-JP" sz="2800" b="1" i="1" dirty="0" smtClean="0"/>
              <a:t>.  </a:t>
            </a:r>
            <a:r>
              <a:rPr lang="en-US" altLang="ja-JP" sz="2800" b="1" i="1" dirty="0" smtClean="0"/>
              <a:t>HLRF </a:t>
            </a:r>
            <a:r>
              <a:rPr lang="en-US" altLang="ja-JP" sz="2800" b="1" i="1" dirty="0"/>
              <a:t>and others</a:t>
            </a:r>
            <a:endParaRPr kumimoji="1" lang="en-US" altLang="ja-JP" sz="2800" b="1" i="1" dirty="0" smtClean="0"/>
          </a:p>
          <a:p>
            <a:r>
              <a:rPr lang="en-US" altLang="ja-JP" sz="2800" b="1" i="1" dirty="0" smtClean="0"/>
              <a:t>4.  SRF facility at KEK </a:t>
            </a:r>
            <a:endParaRPr lang="en-US" altLang="ja-JP" sz="2800" b="1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36435" y="919970"/>
            <a:ext cx="17177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i="1" dirty="0" smtClean="0"/>
              <a:t>Contents</a:t>
            </a:r>
            <a:endParaRPr kumimoji="1" lang="ja-JP" altLang="en-US" sz="3200" b="1" i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73409" y="1742614"/>
            <a:ext cx="5487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u="sng" dirty="0" smtClean="0"/>
              <a:t>Mainly </a:t>
            </a:r>
            <a:r>
              <a:rPr kumimoji="1" lang="en-US" altLang="ja-JP" sz="2400" b="1" i="1" u="sng" smtClean="0"/>
              <a:t>focused on </a:t>
            </a:r>
            <a:r>
              <a:rPr kumimoji="1" lang="en-US" altLang="ja-JP" sz="2400" b="1" i="1" u="sng" dirty="0" smtClean="0"/>
              <a:t>SRF activities in Japan</a:t>
            </a:r>
            <a:endParaRPr kumimoji="1" lang="ja-JP" altLang="en-US" sz="2400" b="1" i="1" u="sng" dirty="0"/>
          </a:p>
        </p:txBody>
      </p:sp>
      <p:pic>
        <p:nvPicPr>
          <p:cNvPr id="6" name="図 5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5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960783" y="124025"/>
            <a:ext cx="6866481" cy="721426"/>
          </a:xfrm>
        </p:spPr>
        <p:txBody>
          <a:bodyPr anchor="ctr">
            <a:noAutofit/>
          </a:bodyPr>
          <a:lstStyle/>
          <a:p>
            <a:r>
              <a:rPr kumimoji="1" lang="en-US" altLang="ja-JP" sz="2800" b="1" i="1" smtClean="0">
                <a:latin typeface="Helvetica" charset="0"/>
                <a:ea typeface="Helvetica" charset="0"/>
                <a:cs typeface="Helvetica" charset="0"/>
              </a:rPr>
              <a:t>Cavity RF performance </a:t>
            </a:r>
            <a:r>
              <a:rPr kumimoji="1" lang="en-US" altLang="ja-JP" sz="2800" b="1" i="1" dirty="0" smtClean="0">
                <a:latin typeface="Helvetica" charset="0"/>
                <a:ea typeface="Helvetica" charset="0"/>
                <a:cs typeface="Helvetica" charset="0"/>
              </a:rPr>
              <a:t>in CM1/CM2a</a:t>
            </a:r>
            <a:endParaRPr kumimoji="1" lang="ja-JP" altLang="en-US" sz="2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797097"/>
              </p:ext>
            </p:extLst>
          </p:nvPr>
        </p:nvGraphicFramePr>
        <p:xfrm>
          <a:off x="84613" y="1023857"/>
          <a:ext cx="8977754" cy="2788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158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  <a:gridCol w="676133"/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Module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CM1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CM2a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514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#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4343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name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MHI-14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MHI-15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MHI-17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MHI-18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MHI-19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MHI-20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MHI-21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MHI-22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MHI-24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MHI-23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MHI-25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MHI-26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5435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2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@V.T.</a:t>
                      </a:r>
                    </a:p>
                    <a:p>
                      <a:pPr algn="ctr"/>
                      <a:r>
                        <a:rPr kumimoji="1" lang="en-US" altLang="ja-JP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[MV/m]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36.6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35.7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 Quench)</a:t>
                      </a:r>
                      <a:endParaRPr kumimoji="1" lang="ja-JP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38.4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36.2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</a:t>
                      </a:r>
                      <a:r>
                        <a:rPr kumimoji="1" lang="en-US" altLang="ja-JP" sz="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Quench</a:t>
                      </a:r>
                      <a:r>
                        <a:rPr kumimoji="1" lang="en-US" altLang="ja-JP" sz="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35.1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38.9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35.8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(power limit)</a:t>
                      </a:r>
                      <a:endParaRPr kumimoji="1"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</a:t>
                      </a:r>
                    </a:p>
                    <a:p>
                      <a:pPr algn="ctr"/>
                      <a:r>
                        <a:rPr kumimoji="1"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(heavy F.E.)</a:t>
                      </a:r>
                      <a:endParaRPr kumimoji="1"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35.9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(Cell#3 Quench)</a:t>
                      </a:r>
                      <a:endParaRPr kumimoji="1" lang="ja-JP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32.3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 Quench)</a:t>
                      </a:r>
                      <a:endParaRPr kumimoji="1" lang="ja-JP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31.6</a:t>
                      </a:r>
                    </a:p>
                    <a:p>
                      <a:pPr algn="ctr"/>
                      <a:r>
                        <a:rPr kumimoji="1" lang="en-US" altLang="ja-JP" sz="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(Cell#1 Quench)</a:t>
                      </a:r>
                      <a:endParaRPr kumimoji="1" lang="ja-JP" altLang="en-US" sz="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2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@C.T.</a:t>
                      </a:r>
                    </a:p>
                    <a:p>
                      <a:pPr algn="ctr"/>
                      <a:r>
                        <a:rPr kumimoji="1" lang="en-US" altLang="ja-JP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(short pulse)</a:t>
                      </a:r>
                    </a:p>
                    <a:p>
                      <a:pPr algn="ctr"/>
                      <a:r>
                        <a:rPr kumimoji="1" lang="en-US" altLang="ja-JP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[MV/m]</a:t>
                      </a:r>
                      <a:endParaRPr kumimoji="1" lang="ja-JP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&gt;38.6</a:t>
                      </a:r>
                    </a:p>
                    <a:p>
                      <a:pPr algn="ctr"/>
                      <a:r>
                        <a:rPr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(test stop)</a:t>
                      </a:r>
                      <a:endParaRPr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36.8</a:t>
                      </a:r>
                    </a:p>
                    <a:p>
                      <a:pPr algn="ctr"/>
                      <a:r>
                        <a:rPr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(Quench)</a:t>
                      </a:r>
                      <a:endParaRPr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(Quench)</a:t>
                      </a:r>
                      <a:endParaRPr kumimoji="1" lang="ja-JP" alt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  <a:tr h="5943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2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@C.T.</a:t>
                      </a:r>
                    </a:p>
                    <a:p>
                      <a:pPr algn="ctr"/>
                      <a:r>
                        <a:rPr kumimoji="1" lang="en-US" altLang="ja-JP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(full pulse)</a:t>
                      </a:r>
                    </a:p>
                    <a:p>
                      <a:pPr algn="ctr"/>
                      <a:r>
                        <a:rPr kumimoji="1" lang="en-US" altLang="ja-JP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[MV/m]</a:t>
                      </a:r>
                      <a:endParaRPr kumimoji="1" lang="ja-JP" altLang="en-US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&gt;38.7</a:t>
                      </a:r>
                    </a:p>
                    <a:p>
                      <a:pPr algn="ctr"/>
                      <a:r>
                        <a:rPr lang="en-US" altLang="ja-JP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(test stop)</a:t>
                      </a:r>
                      <a:endParaRPr lang="ja-JP" alt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36.7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(Quench)</a:t>
                      </a:r>
                      <a:endParaRPr kumimoji="1" lang="ja-JP" alt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(Quench)</a:t>
                      </a:r>
                      <a:endParaRPr kumimoji="1" lang="ja-JP" alt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ja-JP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86600" y="6406814"/>
            <a:ext cx="2057400" cy="273844"/>
          </a:xfrm>
        </p:spPr>
        <p:txBody>
          <a:bodyPr/>
          <a:lstStyle/>
          <a:p>
            <a:fld id="{2C8CEBB1-1239-4A02-9612-2301EA68D9AF}" type="slidenum">
              <a:rPr lang="ja-JP" altLang="en-US" sz="105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ja-JP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984" y="3931920"/>
            <a:ext cx="3664984" cy="274873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725070" y="3931920"/>
            <a:ext cx="13518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36MV/m</a:t>
            </a:r>
          </a:p>
          <a:p>
            <a:r>
              <a:rPr lang="en-US" altLang="ja-JP" sz="2000" b="1" dirty="0" smtClean="0"/>
              <a:t>(last week)</a:t>
            </a:r>
            <a:endParaRPr kumimoji="1" lang="ja-JP" altLang="en-US" sz="2000" b="1" dirty="0"/>
          </a:p>
        </p:txBody>
      </p:sp>
      <p:cxnSp>
        <p:nvCxnSpPr>
          <p:cNvPr id="8" name="直線矢印コネクタ 7"/>
          <p:cNvCxnSpPr>
            <a:stCxn id="6" idx="1"/>
          </p:cNvCxnSpPr>
          <p:nvPr/>
        </p:nvCxnSpPr>
        <p:spPr>
          <a:xfrm flipH="1" flipV="1">
            <a:off x="3291840" y="3520441"/>
            <a:ext cx="433230" cy="7654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333838" y="623043"/>
            <a:ext cx="4479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Single cavity power </a:t>
            </a:r>
            <a:r>
              <a:rPr kumimoji="1" lang="en-US" altLang="ja-JP" b="1" i="1" dirty="0" smtClean="0"/>
              <a:t>test, now </a:t>
            </a:r>
            <a:r>
              <a:rPr kumimoji="1" lang="en-US" altLang="ja-JP" b="1" i="1" smtClean="0"/>
              <a:t>under progress</a:t>
            </a:r>
            <a:endParaRPr kumimoji="1" lang="ja-JP" altLang="en-US" b="1" i="1" dirty="0"/>
          </a:p>
        </p:txBody>
      </p:sp>
      <p:sp>
        <p:nvSpPr>
          <p:cNvPr id="10" name="TextBox 3"/>
          <p:cNvSpPr txBox="1"/>
          <p:nvPr/>
        </p:nvSpPr>
        <p:spPr>
          <a:xfrm>
            <a:off x="46193" y="4638312"/>
            <a:ext cx="5308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0000"/>
                </a:solidFill>
                <a:latin typeface="+mn-lt"/>
                <a:ea typeface="Osaka"/>
                <a:cs typeface="Osaka"/>
              </a:rPr>
              <a:t>Room-Temperature Coupler Process : </a:t>
            </a:r>
            <a:r>
              <a:rPr kumimoji="1" lang="en-US" altLang="ja-JP" sz="1600" b="1" smtClean="0">
                <a:solidFill>
                  <a:srgbClr val="000000"/>
                </a:solidFill>
                <a:latin typeface="+mn-lt"/>
                <a:ea typeface="Osaka"/>
                <a:cs typeface="Osaka"/>
              </a:rPr>
              <a:t>July – September 2015</a:t>
            </a:r>
            <a:endParaRPr kumimoji="1" lang="ja-JP" altLang="en-US" sz="1600" b="1" dirty="0">
              <a:solidFill>
                <a:srgbClr val="000000"/>
              </a:solidFill>
              <a:latin typeface="+mn-lt"/>
              <a:ea typeface="Osaka"/>
              <a:cs typeface="Osaka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46193" y="5123790"/>
            <a:ext cx="444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0000"/>
                </a:solidFill>
                <a:latin typeface="+mn-lt"/>
                <a:ea typeface="Osaka"/>
                <a:cs typeface="Osaka"/>
              </a:rPr>
              <a:t>Cavity Process at 2K : October – November 2015</a:t>
            </a:r>
            <a:endParaRPr kumimoji="1" lang="ja-JP" altLang="en-US" sz="1600" b="1" dirty="0">
              <a:solidFill>
                <a:srgbClr val="000000"/>
              </a:solidFill>
              <a:latin typeface="+mn-lt"/>
              <a:ea typeface="Osaka"/>
              <a:cs typeface="Osaka"/>
            </a:endParaRPr>
          </a:p>
        </p:txBody>
      </p:sp>
      <p:pic>
        <p:nvPicPr>
          <p:cNvPr id="12" name="図 11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85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07" y="1316358"/>
            <a:ext cx="4039169" cy="302937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705" y="1316359"/>
            <a:ext cx="4039169" cy="3029377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59418" y="6584156"/>
            <a:ext cx="2057400" cy="273844"/>
          </a:xfrm>
        </p:spPr>
        <p:txBody>
          <a:bodyPr/>
          <a:lstStyle/>
          <a:p>
            <a:fld id="{2C8CEBB1-1239-4A02-9612-2301EA68D9AF}" type="slidenum">
              <a:rPr lang="ja-JP" altLang="en-US" sz="105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ja-JP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47475" y="845451"/>
            <a:ext cx="206563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LLRF Feedback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901627" y="845451"/>
            <a:ext cx="2031325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LLRF feedback ON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83206" y="1477846"/>
            <a:ext cx="1056700" cy="369332"/>
          </a:xfrm>
          <a:prstGeom prst="rect">
            <a:avLst/>
          </a:prstGeom>
          <a:solidFill>
            <a:srgbClr val="FFFFCC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35MV/m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646378" y="1477846"/>
            <a:ext cx="1229825" cy="369332"/>
          </a:xfrm>
          <a:prstGeom prst="rect">
            <a:avLst/>
          </a:prstGeom>
          <a:solidFill>
            <a:srgbClr val="FFFFCC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31.5MV/m</a:t>
            </a:r>
            <a:endParaRPr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23890" y="1650970"/>
            <a:ext cx="4924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15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endParaRPr lang="ja-JP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76543" y="1524013"/>
            <a:ext cx="4580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5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  <a:endParaRPr lang="ja-JP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30725" y="1650970"/>
            <a:ext cx="46679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5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endParaRPr lang="ja-JP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33492" y="3142830"/>
            <a:ext cx="7988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Trigger</a:t>
            </a:r>
            <a:endParaRPr lang="ja-JP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タイトル 2"/>
          <p:cNvSpPr txBox="1">
            <a:spLocks/>
          </p:cNvSpPr>
          <p:nvPr/>
        </p:nvSpPr>
        <p:spPr>
          <a:xfrm>
            <a:off x="960783" y="124025"/>
            <a:ext cx="6866481" cy="7214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b="1" i="1" dirty="0" smtClean="0">
                <a:latin typeface="Helvetica" charset="0"/>
                <a:ea typeface="Helvetica" charset="0"/>
                <a:cs typeface="Helvetica" charset="0"/>
              </a:rPr>
              <a:t>Waveforms of cavity power test</a:t>
            </a:r>
            <a:endParaRPr lang="ja-JP" altLang="en-US" sz="2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24683" y="3519400"/>
            <a:ext cx="4924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15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endParaRPr lang="ja-JP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07" y="4198356"/>
            <a:ext cx="8606172" cy="2481159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6338574" y="4721263"/>
            <a:ext cx="479618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l-G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95921" y="4721264"/>
            <a:ext cx="559769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ja-JP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37725" y="4853376"/>
            <a:ext cx="479618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l-G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43923" y="6184045"/>
            <a:ext cx="611225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>
                <a:latin typeface="Helvetica" charset="0"/>
                <a:ea typeface="Helvetica" charset="0"/>
                <a:cs typeface="Helvetica" charset="0"/>
              </a:rPr>
              <a:t>L.F.D. compensation by Piezo with F.B. @31.5MV/m</a:t>
            </a:r>
            <a:endParaRPr lang="ja-JP" altLang="en-US" sz="20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3" name="図 22" descr="logo_transparent_bg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9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3" name="図 2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4" name="タイトル 2"/>
          <p:cNvSpPr txBox="1">
            <a:spLocks/>
          </p:cNvSpPr>
          <p:nvPr/>
        </p:nvSpPr>
        <p:spPr>
          <a:xfrm>
            <a:off x="0" y="0"/>
            <a:ext cx="8555073" cy="7214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b="1" i="1" dirty="0" smtClean="0">
                <a:latin typeface="Helvetica" charset="0"/>
                <a:ea typeface="Helvetica" charset="0"/>
                <a:cs typeface="Helvetica" charset="0"/>
              </a:rPr>
              <a:t>For more high gradient, </a:t>
            </a:r>
            <a:r>
              <a:rPr lang="en-US" altLang="ja-JP" sz="2800" b="1" i="1" dirty="0" smtClean="0">
                <a:latin typeface="Helvetica" charset="0"/>
                <a:ea typeface="Helvetica" charset="0"/>
                <a:cs typeface="Helvetica" charset="0"/>
              </a:rPr>
              <a:t>high-Q</a:t>
            </a:r>
            <a:r>
              <a:rPr lang="en-US" altLang="ja-JP" sz="2800" b="1" i="1" smtClean="0">
                <a:latin typeface="Helvetica" charset="0"/>
                <a:ea typeface="Helvetica" charset="0"/>
                <a:cs typeface="Helvetica" charset="0"/>
              </a:rPr>
              <a:t>, low-material-cost</a:t>
            </a:r>
            <a:endParaRPr lang="ja-JP" altLang="en-US" sz="2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TextBox 3"/>
          <p:cNvSpPr txBox="1"/>
          <p:nvPr/>
        </p:nvSpPr>
        <p:spPr>
          <a:xfrm>
            <a:off x="653357" y="1120176"/>
            <a:ext cx="7653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JLAB : High gradient study using </a:t>
            </a:r>
          </a:p>
          <a:p>
            <a:r>
              <a:rPr lang="en-US" altLang="ja-JP" sz="2400" b="1" i="1" dirty="0">
                <a:latin typeface="Helvetica"/>
                <a:ea typeface="Osaka"/>
                <a:cs typeface="Helvetica"/>
              </a:rPr>
              <a:t> </a:t>
            </a:r>
            <a:r>
              <a:rPr lang="en-US" altLang="ja-JP" sz="2400" b="1" i="1" dirty="0" smtClean="0">
                <a:latin typeface="Helvetica"/>
                <a:ea typeface="Osaka"/>
                <a:cs typeface="Helvetica"/>
              </a:rPr>
              <a:t>                                     </a:t>
            </a:r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Large-grain single-cell cavity</a:t>
            </a:r>
            <a:endParaRPr kumimoji="1" lang="ja-JP" altLang="en-US" sz="24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653357" y="2088708"/>
            <a:ext cx="7210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KEK : Large-grain low-RRR </a:t>
            </a:r>
            <a:r>
              <a:rPr kumimoji="1" lang="en-US" altLang="ja-JP" sz="2400" b="1" i="1" dirty="0" err="1" smtClean="0">
                <a:latin typeface="Helvetica"/>
                <a:ea typeface="Osaka"/>
                <a:cs typeface="Helvetica"/>
              </a:rPr>
              <a:t>Nb</a:t>
            </a:r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 single-cell cavity</a:t>
            </a:r>
            <a:endParaRPr kumimoji="1" lang="ja-JP" altLang="en-US" sz="24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7" name="TextBox 3"/>
          <p:cNvSpPr txBox="1"/>
          <p:nvPr/>
        </p:nvSpPr>
        <p:spPr>
          <a:xfrm>
            <a:off x="653357" y="3178164"/>
            <a:ext cx="6522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KEK : theory of multilayer thin-film coating,</a:t>
            </a:r>
          </a:p>
          <a:p>
            <a:r>
              <a:rPr lang="en-US" altLang="ja-JP" sz="2400" b="1" i="1" dirty="0">
                <a:latin typeface="Helvetica"/>
                <a:ea typeface="Osaka"/>
                <a:cs typeface="Helvetica"/>
              </a:rPr>
              <a:t> </a:t>
            </a:r>
            <a:r>
              <a:rPr lang="en-US" altLang="ja-JP" sz="2400" b="1" i="1" dirty="0" smtClean="0">
                <a:latin typeface="Helvetica"/>
                <a:ea typeface="Osaka"/>
                <a:cs typeface="Helvetica"/>
              </a:rPr>
              <a:t>          start-up of ALD coating experiment</a:t>
            </a:r>
            <a:endParaRPr kumimoji="1" lang="ja-JP" altLang="en-US" sz="24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653357" y="4180829"/>
            <a:ext cx="5766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smtClean="0">
                <a:latin typeface="Helvetica"/>
                <a:ea typeface="Osaka"/>
                <a:cs typeface="Helvetica"/>
              </a:rPr>
              <a:t>Cornell</a:t>
            </a:r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 : Nb</a:t>
            </a:r>
            <a:r>
              <a:rPr kumimoji="1" lang="en-US" altLang="ja-JP" sz="2400" b="1" i="1" baseline="-25000" dirty="0" smtClean="0">
                <a:latin typeface="Helvetica"/>
                <a:ea typeface="Osaka"/>
                <a:cs typeface="Helvetica"/>
              </a:rPr>
              <a:t>3</a:t>
            </a:r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Sn thin-film coated cavity</a:t>
            </a:r>
          </a:p>
        </p:txBody>
      </p:sp>
      <p:sp>
        <p:nvSpPr>
          <p:cNvPr id="9" name="TextBox 3"/>
          <p:cNvSpPr txBox="1"/>
          <p:nvPr/>
        </p:nvSpPr>
        <p:spPr>
          <a:xfrm>
            <a:off x="653357" y="4576667"/>
            <a:ext cx="5511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smtClean="0">
                <a:latin typeface="Helvetica"/>
                <a:ea typeface="Osaka"/>
                <a:cs typeface="Helvetica"/>
              </a:rPr>
              <a:t>JLAB</a:t>
            </a:r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 : Nb</a:t>
            </a:r>
            <a:r>
              <a:rPr kumimoji="1" lang="en-US" altLang="ja-JP" sz="2400" b="1" i="1" baseline="-25000" dirty="0" smtClean="0">
                <a:latin typeface="Helvetica"/>
                <a:ea typeface="Osaka"/>
                <a:cs typeface="Helvetica"/>
              </a:rPr>
              <a:t>3</a:t>
            </a:r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Sn thin-film coated cavity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60293" y="5598686"/>
            <a:ext cx="248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Helvetica" charset="0"/>
                <a:ea typeface="Helvetica" charset="0"/>
                <a:cs typeface="Helvetica" charset="0"/>
              </a:rPr>
              <a:t>.</a:t>
            </a:r>
          </a:p>
          <a:p>
            <a:r>
              <a:rPr lang="en-US" altLang="ja-JP" b="1" dirty="0" smtClean="0">
                <a:latin typeface="Helvetica" charset="0"/>
                <a:ea typeface="Helvetica" charset="0"/>
                <a:cs typeface="Helvetica" charset="0"/>
              </a:rPr>
              <a:t>.</a:t>
            </a:r>
          </a:p>
          <a:p>
            <a:r>
              <a:rPr kumimoji="1" lang="en-US" altLang="ja-JP" b="1" dirty="0">
                <a:latin typeface="Helvetica" charset="0"/>
                <a:ea typeface="Helvetica" charset="0"/>
                <a:cs typeface="Helvetica" charset="0"/>
              </a:rPr>
              <a:t>.</a:t>
            </a:r>
            <a:endParaRPr kumimoji="1" lang="ja-JP" alt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2" name="TextBox 3"/>
          <p:cNvSpPr txBox="1"/>
          <p:nvPr/>
        </p:nvSpPr>
        <p:spPr>
          <a:xfrm>
            <a:off x="653357" y="5351978"/>
            <a:ext cx="6690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smtClean="0">
                <a:latin typeface="Helvetica"/>
                <a:ea typeface="Osaka"/>
                <a:cs typeface="Helvetica"/>
              </a:rPr>
              <a:t>FNAL</a:t>
            </a:r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 : N-doped cavity and fast-cool-method</a:t>
            </a:r>
          </a:p>
        </p:txBody>
      </p:sp>
    </p:spTree>
    <p:extLst>
      <p:ext uri="{BB962C8B-B14F-4D97-AF65-F5344CB8AC3E}">
        <p14:creationId xmlns:p14="http://schemas.microsoft.com/office/powerpoint/2010/main" val="18146088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IPAC2015\HGHE cav\WEPWI013f2.ep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280" y="1910562"/>
            <a:ext cx="6902264" cy="469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6324600"/>
            <a:ext cx="199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IPAC15, WEPWI013</a:t>
            </a:r>
            <a:endParaRPr lang="en-US" dirty="0"/>
          </a:p>
        </p:txBody>
      </p:sp>
      <p:pic>
        <p:nvPicPr>
          <p:cNvPr id="1027" name="Picture 3" descr="D:\ILC 1-cell cavity test results\DSC_00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50" t="14357" r="34373" b="18282"/>
          <a:stretch/>
        </p:blipFill>
        <p:spPr bwMode="auto">
          <a:xfrm>
            <a:off x="7523864" y="2800182"/>
            <a:ext cx="93738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7" name="タイトル 2"/>
          <p:cNvSpPr txBox="1">
            <a:spLocks/>
          </p:cNvSpPr>
          <p:nvPr/>
        </p:nvSpPr>
        <p:spPr>
          <a:xfrm>
            <a:off x="0" y="0"/>
            <a:ext cx="8555073" cy="7214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b="1" i="1" dirty="0" smtClean="0">
                <a:latin typeface="Helvetica" charset="0"/>
                <a:ea typeface="Helvetica" charset="0"/>
                <a:cs typeface="Helvetica" charset="0"/>
              </a:rPr>
              <a:t>JLAB study of single-cell cavities</a:t>
            </a:r>
            <a:endParaRPr lang="ja-JP" altLang="en-US" sz="2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1600098" y="863709"/>
            <a:ext cx="5186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latin typeface="Helvetica"/>
                <a:ea typeface="Osaka"/>
                <a:cs typeface="Helvetica"/>
              </a:rPr>
              <a:t>Shape ( LSF, LL, TTF ),    Material; Large grain</a:t>
            </a:r>
            <a:endParaRPr kumimoji="1" lang="ja-JP" altLang="en-US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710860" y="2367601"/>
            <a:ext cx="1130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TTF shape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68932" y="352991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1.4K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72294" y="425690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1.8K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979217" y="5212484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2</a:t>
            </a:r>
            <a:r>
              <a:rPr kumimoji="1" lang="en-US" altLang="ja-JP" smtClean="0"/>
              <a:t>.0K</a:t>
            </a:r>
            <a:endParaRPr kumimoji="1" lang="ja-JP" altLang="en-US" dirty="0"/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80294" y="2093190"/>
            <a:ext cx="5757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en-US" altLang="ja-JP" baseline="30000" dirty="0" smtClean="0"/>
              <a:t>12</a:t>
            </a:r>
            <a:endParaRPr kumimoji="1" lang="ja-JP" altLang="en-US" baseline="30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16828" y="3972025"/>
            <a:ext cx="5757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en-US" altLang="ja-JP" baseline="30000" dirty="0" smtClean="0"/>
              <a:t>11</a:t>
            </a:r>
            <a:endParaRPr kumimoji="1" lang="ja-JP" altLang="en-US" baseline="30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44259" y="5795996"/>
            <a:ext cx="5757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kumimoji="1" lang="en-US" altLang="ja-JP" baseline="30000" dirty="0" smtClean="0"/>
              <a:t>10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669396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04" y="762000"/>
            <a:ext cx="8213631" cy="6145451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964431" y="125442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>
                <a:solidFill>
                  <a:schemeClr val="bg1"/>
                </a:solidFill>
              </a:rPr>
              <a:t>多層薄膜の理論的研究</a:t>
            </a:r>
          </a:p>
        </p:txBody>
      </p:sp>
      <p:sp>
        <p:nvSpPr>
          <p:cNvPr id="6" name="タイトル 2"/>
          <p:cNvSpPr txBox="1">
            <a:spLocks/>
          </p:cNvSpPr>
          <p:nvPr/>
        </p:nvSpPr>
        <p:spPr>
          <a:xfrm>
            <a:off x="239384" y="0"/>
            <a:ext cx="8555073" cy="7214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b="1" i="1" dirty="0" smtClean="0">
                <a:latin typeface="Helvetica" charset="0"/>
                <a:ea typeface="Helvetica" charset="0"/>
                <a:cs typeface="Helvetica" charset="0"/>
              </a:rPr>
              <a:t>KEK theoretical study of multilayer-thin-film coat</a:t>
            </a:r>
            <a:endParaRPr lang="ja-JP" altLang="en-US" sz="28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95571" y="1463040"/>
            <a:ext cx="340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Including surface micro-roughness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984" y="2273504"/>
            <a:ext cx="1847456" cy="22253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8193024" y="2615184"/>
            <a:ext cx="65915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350mT  </a:t>
            </a:r>
            <a:endParaRPr kumimoji="1" lang="ja-JP" altLang="en-US" sz="10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305425" y="2861405"/>
            <a:ext cx="659155" cy="24622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altLang="ja-JP" sz="1000" b="1" smtClean="0">
                <a:latin typeface="Helvetica" charset="0"/>
                <a:ea typeface="Helvetica" charset="0"/>
                <a:cs typeface="Helvetica" charset="0"/>
              </a:rPr>
              <a:t>17</a:t>
            </a:r>
            <a:r>
              <a:rPr kumimoji="1" lang="en-US" altLang="ja-JP" sz="1000" b="1" smtClean="0">
                <a:latin typeface="Helvetica" charset="0"/>
                <a:ea typeface="Helvetica" charset="0"/>
                <a:cs typeface="Helvetica" charset="0"/>
              </a:rPr>
              <a:t>0mT  </a:t>
            </a:r>
            <a:endParaRPr kumimoji="1" lang="ja-JP" altLang="en-US" sz="1000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318350" y="2864334"/>
            <a:ext cx="6465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/>
              <a:t>Cavity treatment &amp; Instrumentations</a:t>
            </a:r>
            <a:endParaRPr kumimoji="1" lang="ja-JP" altLang="en-US" sz="32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1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51520" y="836712"/>
            <a:ext cx="6932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Helvetica"/>
                <a:ea typeface="Osaka"/>
                <a:cs typeface="Helvetica"/>
              </a:rPr>
              <a:t>● </a:t>
            </a:r>
            <a:r>
              <a:rPr lang="en-US" altLang="ja-JP" sz="2000" b="1" dirty="0" smtClean="0">
                <a:latin typeface="Helvetica"/>
                <a:ea typeface="Osaka"/>
                <a:cs typeface="Helvetica"/>
              </a:rPr>
              <a:t>VEP (Vertical EP) development for EP industrialization</a:t>
            </a:r>
            <a:endParaRPr kumimoji="1" lang="ja-JP" altLang="en-US" sz="20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8124" y="1269850"/>
            <a:ext cx="2995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KEK-Marui VEP development</a:t>
            </a:r>
            <a:endParaRPr lang="en-US" altLang="ja-JP" sz="1600" b="1" dirty="0">
              <a:latin typeface="Helvetica"/>
              <a:cs typeface="Helvetica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52400" y="692696"/>
            <a:ext cx="8839200" cy="601290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26</a:t>
            </a:fld>
            <a:endParaRPr lang="en-US" altLang="ja-JP"/>
          </a:p>
        </p:txBody>
      </p:sp>
      <p:sp>
        <p:nvSpPr>
          <p:cNvPr id="19" name="TextBox 4"/>
          <p:cNvSpPr txBox="1"/>
          <p:nvPr/>
        </p:nvSpPr>
        <p:spPr>
          <a:xfrm>
            <a:off x="2139619" y="117722"/>
            <a:ext cx="4413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smtClean="0">
                <a:latin typeface="Helvetica" charset="0"/>
                <a:ea typeface="Helvetica" charset="0"/>
                <a:cs typeface="Helvetica" charset="0"/>
              </a:rPr>
              <a:t>Vertical-EP </a:t>
            </a:r>
            <a:r>
              <a:rPr lang="en-US" altLang="ja-JP" sz="2800" b="1" i="1" smtClean="0">
                <a:latin typeface="Helvetica" charset="0"/>
                <a:ea typeface="Helvetica" charset="0"/>
                <a:cs typeface="Helvetica" charset="0"/>
              </a:rPr>
              <a:t>Development</a:t>
            </a:r>
            <a:endParaRPr kumimoji="1" lang="ja-JP" altLang="en-US" sz="2400" i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2" name="Picture 2" descr="C:\Users\ff97\Pictures\KEK-9-cell\IMG_00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288" y="1680412"/>
            <a:ext cx="259214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3970536" y="1269850"/>
            <a:ext cx="1643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smtClean="0">
                <a:latin typeface="Helvetica"/>
                <a:cs typeface="Helvetica"/>
              </a:rPr>
              <a:t>KEK-Cornell</a:t>
            </a:r>
            <a:endParaRPr lang="en-US" altLang="ja-JP" sz="1600" b="1" dirty="0">
              <a:latin typeface="Helvetica"/>
              <a:cs typeface="Helvetica"/>
            </a:endParaRPr>
          </a:p>
        </p:txBody>
      </p:sp>
      <p:pic>
        <p:nvPicPr>
          <p:cNvPr id="2" name="図 1" descr="VEP-maru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60158"/>
            <a:ext cx="2818396" cy="439824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439477" y="6159606"/>
            <a:ext cx="2477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latin typeface="Helvetica"/>
                <a:cs typeface="Helvetica"/>
              </a:rPr>
              <a:t>9-cell cavity VEP with </a:t>
            </a:r>
            <a:r>
              <a:rPr lang="en-US" altLang="ja-JP" sz="1200" b="1" smtClean="0">
                <a:latin typeface="Helvetica"/>
                <a:cs typeface="Helvetica"/>
              </a:rPr>
              <a:t>newly </a:t>
            </a:r>
          </a:p>
          <a:p>
            <a:r>
              <a:rPr lang="en-US" altLang="ja-JP" sz="1200" b="1" dirty="0" smtClean="0">
                <a:latin typeface="Helvetica"/>
                <a:cs typeface="Helvetica"/>
              </a:rPr>
              <a:t>developed Ninja-cathode</a:t>
            </a:r>
            <a:endParaRPr lang="en-US" altLang="ja-JP" sz="1200" b="1" dirty="0">
              <a:latin typeface="Helvetica"/>
              <a:cs typeface="Helvetic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17936" y="5157192"/>
            <a:ext cx="2265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Helvetica"/>
                <a:cs typeface="Helvetica"/>
              </a:rPr>
              <a:t>BCP at </a:t>
            </a:r>
            <a:r>
              <a:rPr lang="en-US" altLang="ja-JP" sz="1200" dirty="0" smtClean="0">
                <a:latin typeface="Helvetica"/>
                <a:cs typeface="Helvetica"/>
              </a:rPr>
              <a:t>Cornell </a:t>
            </a:r>
          </a:p>
          <a:p>
            <a:r>
              <a:rPr lang="en-US" altLang="ja-JP" sz="1200" dirty="0" smtClean="0">
                <a:latin typeface="Helvetica"/>
                <a:cs typeface="Helvetica"/>
              </a:rPr>
              <a:t>(mounted on VEP setup)</a:t>
            </a:r>
            <a:endParaRPr lang="en-US" altLang="ja-JP" sz="1200" b="1" dirty="0">
              <a:latin typeface="Helvetica"/>
              <a:cs typeface="Helvetic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873549" y="692696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Cornell</a:t>
            </a:r>
            <a:r>
              <a:rPr kumimoji="1" lang="en-US" altLang="ja-JP" sz="1200" dirty="0" smtClean="0"/>
              <a:t>-KEK</a:t>
            </a:r>
          </a:p>
          <a:p>
            <a:r>
              <a:rPr lang="en-US" altLang="ja-JP" sz="1200" dirty="0" err="1" smtClean="0"/>
              <a:t>Saclay</a:t>
            </a:r>
            <a:r>
              <a:rPr lang="en-US" altLang="ja-JP" sz="1200" dirty="0" smtClean="0"/>
              <a:t>-KEK</a:t>
            </a:r>
            <a:endParaRPr kumimoji="1" lang="ja-JP" altLang="en-US" sz="1200" dirty="0"/>
          </a:p>
        </p:txBody>
      </p:sp>
      <p:pic>
        <p:nvPicPr>
          <p:cNvPr id="17" name="Picture 2" descr="\\DAPDC5\Manip\SACMElectroPolissage\BancEPV\PhotosManips\P1140323bi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378" y="1731574"/>
            <a:ext cx="2448272" cy="34256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6820504" y="1269850"/>
            <a:ext cx="1334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smtClean="0">
                <a:latin typeface="Helvetica" charset="0"/>
                <a:ea typeface="Helvetica" charset="0"/>
                <a:cs typeface="Helvetica" charset="0"/>
              </a:rPr>
              <a:t>KEK-</a:t>
            </a:r>
            <a:r>
              <a:rPr kumimoji="1" lang="en-US" altLang="ja-JP" sz="1600" b="1" dirty="0" err="1" smtClean="0">
                <a:latin typeface="Helvetica" charset="0"/>
                <a:ea typeface="Helvetica" charset="0"/>
                <a:cs typeface="Helvetica" charset="0"/>
              </a:rPr>
              <a:t>Saclay</a:t>
            </a:r>
            <a:endParaRPr kumimoji="1" lang="ja-JP" altLang="en-US" sz="16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960346" y="5157192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Helvetica"/>
                <a:cs typeface="Helvetica"/>
              </a:rPr>
              <a:t>VEP </a:t>
            </a:r>
            <a:r>
              <a:rPr lang="en-US" altLang="ja-JP" sz="1200" dirty="0">
                <a:latin typeface="Helvetica"/>
                <a:cs typeface="Helvetica"/>
              </a:rPr>
              <a:t>at </a:t>
            </a:r>
            <a:r>
              <a:rPr lang="en-US" altLang="ja-JP" sz="1200" dirty="0" err="1" smtClean="0">
                <a:latin typeface="Helvetica"/>
                <a:cs typeface="Helvetica"/>
              </a:rPr>
              <a:t>Saclay</a:t>
            </a:r>
            <a:endParaRPr lang="en-US" altLang="ja-JP" sz="1200" b="1" dirty="0">
              <a:latin typeface="Helvetica"/>
              <a:cs typeface="Helvetic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19738" y="5680900"/>
            <a:ext cx="3836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Cost effective EP process, </a:t>
            </a:r>
          </a:p>
          <a:p>
            <a:r>
              <a:rPr lang="en-US" altLang="ja-JP" sz="1600" b="1" dirty="0" smtClean="0">
                <a:latin typeface="Helvetica"/>
                <a:cs typeface="Helvetica"/>
              </a:rPr>
              <a:t>Facility cheaper than horizontal</a:t>
            </a:r>
          </a:p>
          <a:p>
            <a:r>
              <a:rPr lang="en-US" altLang="ja-JP" sz="1600" b="1" dirty="0" smtClean="0">
                <a:latin typeface="Helvetica"/>
                <a:cs typeface="Helvetica"/>
              </a:rPr>
              <a:t>Way to apply </a:t>
            </a:r>
            <a:r>
              <a:rPr lang="en-US" altLang="ja-JP" sz="1600" b="1" dirty="0" smtClean="0">
                <a:latin typeface="Helvetica"/>
                <a:cs typeface="Helvetica"/>
              </a:rPr>
              <a:t>HF-free bipolar-EP</a:t>
            </a:r>
            <a:endParaRPr lang="en-US" altLang="ja-JP" sz="16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892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 descr="ASTA-b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8535"/>
            <a:ext cx="9194871" cy="6886535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38100" y="1083732"/>
            <a:ext cx="5126567" cy="463660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88375" y="71031"/>
            <a:ext cx="4983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FFFF"/>
                </a:solidFill>
              </a:rPr>
              <a:t>HF-free Bipolar-EP development</a:t>
            </a:r>
            <a:endParaRPr kumimoji="1" lang="ja-JP" altLang="en-US" sz="2800" b="1" dirty="0">
              <a:solidFill>
                <a:srgbClr val="FFFFFF"/>
              </a:solidFill>
            </a:endParaRPr>
          </a:p>
        </p:txBody>
      </p: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197266" y="1366844"/>
            <a:ext cx="4798067" cy="4422249"/>
            <a:chOff x="3429000" y="914400"/>
            <a:chExt cx="5468937" cy="5105400"/>
          </a:xfrm>
          <a:noFill/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3557588" y="914400"/>
              <a:ext cx="1162050" cy="736600"/>
              <a:chOff x="1632" y="2911"/>
              <a:chExt cx="436" cy="383"/>
            </a:xfrm>
            <a:grpFill/>
          </p:grpSpPr>
          <p:sp>
            <p:nvSpPr>
              <p:cNvPr id="32" name="Rectangle 5"/>
              <p:cNvSpPr>
                <a:spLocks noChangeArrowheads="1"/>
              </p:cNvSpPr>
              <p:nvPr/>
            </p:nvSpPr>
            <p:spPr bwMode="auto">
              <a:xfrm>
                <a:off x="1726" y="3024"/>
                <a:ext cx="342" cy="27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400" b="1">
                    <a:solidFill>
                      <a:srgbClr val="FF0000"/>
                    </a:solidFill>
                    <a:cs typeface="Arial" charset="0"/>
                  </a:rPr>
                  <a:t>Anodic</a:t>
                </a:r>
              </a:p>
              <a:p>
                <a:pPr eaLnBrk="0" hangingPunct="0"/>
                <a:r>
                  <a:rPr lang="en-US" sz="1400" b="1">
                    <a:solidFill>
                      <a:srgbClr val="FF0000"/>
                    </a:solidFill>
                    <a:cs typeface="Arial" charset="0"/>
                  </a:rPr>
                  <a:t>( + )</a:t>
                </a:r>
                <a:endParaRPr lang="en-US" sz="1400">
                  <a:solidFill>
                    <a:srgbClr val="FF0000"/>
                  </a:solidFill>
                  <a:cs typeface="Arial" charset="0"/>
                </a:endParaRPr>
              </a:p>
            </p:txBody>
          </p:sp>
          <p:sp>
            <p:nvSpPr>
              <p:cNvPr id="33" name="Rectangle 6"/>
              <p:cNvSpPr>
                <a:spLocks noChangeArrowheads="1"/>
              </p:cNvSpPr>
              <p:nvPr/>
            </p:nvSpPr>
            <p:spPr bwMode="auto">
              <a:xfrm>
                <a:off x="1632" y="2911"/>
                <a:ext cx="0" cy="1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endParaRPr lang="en-US" sz="1400" b="1">
                  <a:solidFill>
                    <a:srgbClr val="FF0000"/>
                  </a:solidFill>
                  <a:cs typeface="Arial" charset="0"/>
                </a:endParaRPr>
              </a:p>
            </p:txBody>
          </p:sp>
        </p:grp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4660900" y="3816350"/>
              <a:ext cx="200025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0000"/>
                  </a:solidFill>
                  <a:cs typeface="Arial" charset="0"/>
                </a:rPr>
                <a:t>t</a:t>
              </a:r>
              <a:r>
                <a:rPr lang="en-US" sz="1600" baseline="-25000">
                  <a:solidFill>
                    <a:srgbClr val="FF0000"/>
                  </a:solidFill>
                  <a:cs typeface="Arial" charset="0"/>
                </a:rPr>
                <a:t>a</a:t>
              </a:r>
              <a:endParaRPr lang="en-US" sz="16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 rot="-5400000">
              <a:off x="3309937" y="2973388"/>
              <a:ext cx="900113" cy="3571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000000"/>
                  </a:solidFill>
                  <a:cs typeface="Arial" charset="0"/>
                </a:rPr>
                <a:t>Applied  i</a:t>
              </a:r>
              <a:endParaRPr lang="en-US" sz="1400" b="1">
                <a:cs typeface="Arial" charset="0"/>
              </a:endParaRPr>
            </a:p>
          </p:txBody>
        </p:sp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3429000" y="5180013"/>
              <a:ext cx="1544638" cy="760412"/>
              <a:chOff x="1584" y="1764"/>
              <a:chExt cx="579" cy="393"/>
            </a:xfrm>
            <a:grpFill/>
          </p:grpSpPr>
          <p:sp>
            <p:nvSpPr>
              <p:cNvPr id="30" name="Rectangle 10"/>
              <p:cNvSpPr>
                <a:spLocks noChangeArrowheads="1"/>
              </p:cNvSpPr>
              <p:nvPr/>
            </p:nvSpPr>
            <p:spPr bwMode="auto">
              <a:xfrm>
                <a:off x="1584" y="1764"/>
                <a:ext cx="1" cy="13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endParaRPr lang="en-US" sz="1400" b="1">
                  <a:cs typeface="Arial" charset="0"/>
                </a:endParaRPr>
              </a:p>
            </p:txBody>
          </p:sp>
          <p:sp>
            <p:nvSpPr>
              <p:cNvPr id="31" name="Rectangle 11"/>
              <p:cNvSpPr>
                <a:spLocks noChangeArrowheads="1"/>
              </p:cNvSpPr>
              <p:nvPr/>
            </p:nvSpPr>
            <p:spPr bwMode="auto">
              <a:xfrm>
                <a:off x="1728" y="1889"/>
                <a:ext cx="435" cy="2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400" b="1">
                    <a:solidFill>
                      <a:srgbClr val="000000"/>
                    </a:solidFill>
                    <a:cs typeface="Arial" charset="0"/>
                  </a:rPr>
                  <a:t>Cathodic</a:t>
                </a:r>
              </a:p>
              <a:p>
                <a:pPr eaLnBrk="0" hangingPunct="0"/>
                <a:r>
                  <a:rPr lang="en-US" sz="1400" b="1">
                    <a:solidFill>
                      <a:srgbClr val="000000"/>
                    </a:solidFill>
                    <a:cs typeface="Arial" charset="0"/>
                  </a:rPr>
                  <a:t>( - )</a:t>
                </a:r>
                <a:endParaRPr lang="en-US" sz="1400">
                  <a:cs typeface="Arial" charset="0"/>
                </a:endParaRPr>
              </a:p>
            </p:txBody>
          </p:sp>
        </p:grp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4767263" y="1624013"/>
              <a:ext cx="1128712" cy="517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rgbClr val="FF0000"/>
                  </a:solidFill>
                  <a:cs typeface="Arial" charset="0"/>
                </a:rPr>
                <a:t>Forward</a:t>
              </a:r>
            </a:p>
            <a:p>
              <a:pPr algn="ctr" eaLnBrk="0" hangingPunct="0"/>
              <a:r>
                <a:rPr lang="en-US" sz="1400" b="1" dirty="0">
                  <a:solidFill>
                    <a:srgbClr val="FF0000"/>
                  </a:solidFill>
                  <a:cs typeface="Arial" charset="0"/>
                </a:rPr>
                <a:t>pulse</a:t>
              </a: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6858000" y="5213350"/>
              <a:ext cx="200025" cy="298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cs typeface="Arial" charset="0"/>
                </a:rPr>
                <a:t>t</a:t>
              </a:r>
              <a:r>
                <a:rPr lang="en-US" sz="1600" baseline="-25000">
                  <a:solidFill>
                    <a:srgbClr val="000000"/>
                  </a:solidFill>
                  <a:cs typeface="Arial" charset="0"/>
                </a:rPr>
                <a:t>c</a:t>
              </a:r>
              <a:endParaRPr lang="en-US" sz="1600">
                <a:cs typeface="Arial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5754688" y="2774950"/>
              <a:ext cx="533400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FF0000"/>
                  </a:solidFill>
                  <a:cs typeface="Arial" charset="0"/>
                </a:rPr>
                <a:t>i</a:t>
              </a:r>
              <a:r>
                <a:rPr lang="en-US" sz="1600" baseline="-25000">
                  <a:solidFill>
                    <a:srgbClr val="FF0000"/>
                  </a:solidFill>
                  <a:cs typeface="Arial" charset="0"/>
                </a:rPr>
                <a:t>a</a:t>
              </a:r>
              <a:endParaRPr lang="en-US" sz="16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6599238" y="5213350"/>
              <a:ext cx="738187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4068763" y="3816350"/>
              <a:ext cx="1330325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6434138" y="5502275"/>
              <a:ext cx="1016000" cy="517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0" hangingPunct="0"/>
              <a:r>
                <a:rPr lang="en-US" sz="1400" b="1">
                  <a:cs typeface="Arial" charset="0"/>
                </a:rPr>
                <a:t>Reverse</a:t>
              </a:r>
            </a:p>
            <a:p>
              <a:pPr algn="ctr" eaLnBrk="0" hangingPunct="0"/>
              <a:r>
                <a:rPr lang="en-US" sz="1400" b="1">
                  <a:cs typeface="Arial" charset="0"/>
                </a:rPr>
                <a:t>pulse</a:t>
              </a:r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 rot="-5400000">
              <a:off x="4933156" y="2920207"/>
              <a:ext cx="1414463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 rot="-5400000">
              <a:off x="6732587" y="4387851"/>
              <a:ext cx="1374775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7564438" y="4273550"/>
              <a:ext cx="442912" cy="298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00"/>
                  </a:solidFill>
                  <a:cs typeface="Arial" charset="0"/>
                </a:rPr>
                <a:t>i</a:t>
              </a:r>
              <a:r>
                <a:rPr lang="en-US" sz="1600" baseline="-25000">
                  <a:solidFill>
                    <a:srgbClr val="000000"/>
                  </a:solidFill>
                  <a:cs typeface="Arial" charset="0"/>
                </a:rPr>
                <a:t>c</a:t>
              </a:r>
              <a:endParaRPr lang="en-US" sz="1600">
                <a:cs typeface="Arial" charset="0"/>
              </a:endParaRPr>
            </a:p>
          </p:txBody>
        </p:sp>
        <p:sp>
          <p:nvSpPr>
            <p:cNvPr id="18" name="Rectangle 21" descr="Wide upward diagonal"/>
            <p:cNvSpPr>
              <a:spLocks noChangeArrowheads="1"/>
            </p:cNvSpPr>
            <p:nvPr/>
          </p:nvSpPr>
          <p:spPr bwMode="auto">
            <a:xfrm>
              <a:off x="4068763" y="2212975"/>
              <a:ext cx="1412875" cy="1389063"/>
            </a:xfrm>
            <a:prstGeom prst="rect">
              <a:avLst/>
            </a:prstGeom>
            <a:grpFill/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91433" tIns="45717" rIns="91433" bIns="45717" anchor="ctr"/>
            <a:lstStyle/>
            <a:p>
              <a:pPr algn="ctr" eaLnBrk="0" hangingPunct="0"/>
              <a:endParaRPr lang="en-US" sz="3200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Rectangle 22" descr="Wide upward diagonal"/>
            <p:cNvSpPr>
              <a:spLocks noChangeArrowheads="1"/>
            </p:cNvSpPr>
            <p:nvPr/>
          </p:nvSpPr>
          <p:spPr bwMode="auto">
            <a:xfrm>
              <a:off x="6657975" y="3644900"/>
              <a:ext cx="635000" cy="139223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 flipV="1">
              <a:off x="4092575" y="1716088"/>
              <a:ext cx="0" cy="1909762"/>
            </a:xfrm>
            <a:prstGeom prst="line">
              <a:avLst/>
            </a:prstGeom>
            <a:grp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4092575" y="3625850"/>
              <a:ext cx="0" cy="1760538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>
              <a:off x="4081463" y="3603625"/>
              <a:ext cx="3333750" cy="44450"/>
            </a:xfrm>
            <a:prstGeom prst="line">
              <a:avLst/>
            </a:prstGeom>
            <a:grpFill/>
            <a:ln w="28575">
              <a:solidFill>
                <a:srgbClr val="0000CC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3" name="Group 28"/>
            <p:cNvGrpSpPr>
              <a:grpSpLocks/>
            </p:cNvGrpSpPr>
            <p:nvPr/>
          </p:nvGrpSpPr>
          <p:grpSpPr bwMode="auto">
            <a:xfrm>
              <a:off x="7415213" y="3462338"/>
              <a:ext cx="128587" cy="371475"/>
              <a:chOff x="3312" y="2064"/>
              <a:chExt cx="96" cy="288"/>
            </a:xfrm>
            <a:grpFill/>
          </p:grpSpPr>
          <p:sp>
            <p:nvSpPr>
              <p:cNvPr id="27" name="Line 29"/>
              <p:cNvSpPr>
                <a:spLocks noChangeShapeType="1"/>
              </p:cNvSpPr>
              <p:nvPr/>
            </p:nvSpPr>
            <p:spPr bwMode="auto">
              <a:xfrm flipV="1">
                <a:off x="3312" y="2064"/>
                <a:ext cx="0" cy="144"/>
              </a:xfrm>
              <a:prstGeom prst="line">
                <a:avLst/>
              </a:prstGeom>
              <a:grpFill/>
              <a:ln w="12700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30"/>
              <p:cNvSpPr>
                <a:spLocks noChangeShapeType="1"/>
              </p:cNvSpPr>
              <p:nvPr/>
            </p:nvSpPr>
            <p:spPr bwMode="auto">
              <a:xfrm>
                <a:off x="3312" y="2064"/>
                <a:ext cx="96" cy="288"/>
              </a:xfrm>
              <a:prstGeom prst="line">
                <a:avLst/>
              </a:prstGeom>
              <a:grpFill/>
              <a:ln w="12700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31"/>
              <p:cNvSpPr>
                <a:spLocks noChangeShapeType="1"/>
              </p:cNvSpPr>
              <p:nvPr/>
            </p:nvSpPr>
            <p:spPr bwMode="auto">
              <a:xfrm flipV="1">
                <a:off x="3408" y="2208"/>
                <a:ext cx="0" cy="144"/>
              </a:xfrm>
              <a:prstGeom prst="line">
                <a:avLst/>
              </a:prstGeom>
              <a:grpFill/>
              <a:ln w="12700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5519738" y="3697288"/>
              <a:ext cx="1143000" cy="214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accent2"/>
                  </a:solidFill>
                  <a:cs typeface="Arial" charset="0"/>
                </a:rPr>
                <a:t>Time off</a:t>
              </a:r>
              <a:endParaRPr lang="en-US" sz="1400" b="1" baseline="-25000" dirty="0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5" name="Line 37"/>
            <p:cNvSpPr>
              <a:spLocks noChangeShapeType="1"/>
            </p:cNvSpPr>
            <p:nvPr/>
          </p:nvSpPr>
          <p:spPr bwMode="auto">
            <a:xfrm>
              <a:off x="5449888" y="4067175"/>
              <a:ext cx="118110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6002337" y="1158874"/>
              <a:ext cx="2895600" cy="1353972"/>
            </a:xfrm>
            <a:prstGeom prst="rect">
              <a:avLst/>
            </a:prstGeom>
            <a:grpFill/>
            <a:ln w="9525">
              <a:solidFill>
                <a:srgbClr val="0000CC"/>
              </a:solidFill>
              <a:miter lim="800000"/>
              <a:headEnd/>
              <a:tailEnd/>
            </a:ln>
            <a:ex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dirty="0">
                  <a:solidFill>
                    <a:schemeClr val="accent2"/>
                  </a:solidFill>
                  <a:cs typeface="Arial" charset="0"/>
                </a:rPr>
                <a:t>Off-Time “Tuned” to:</a:t>
              </a:r>
            </a:p>
            <a:p>
              <a:pPr eaLnBrk="0" hangingPunct="0">
                <a:spcBef>
                  <a:spcPct val="50000"/>
                </a:spcBef>
                <a:buFontTx/>
                <a:buChar char="-"/>
              </a:pPr>
              <a:r>
                <a:rPr lang="en-US" sz="1400" b="1" dirty="0">
                  <a:solidFill>
                    <a:schemeClr val="accent2"/>
                  </a:solidFill>
                  <a:cs typeface="Arial" charset="0"/>
                </a:rPr>
                <a:t> Heat dissipation</a:t>
              </a:r>
            </a:p>
            <a:p>
              <a:pPr eaLnBrk="0" hangingPunct="0">
                <a:spcBef>
                  <a:spcPct val="50000"/>
                </a:spcBef>
                <a:buFontTx/>
                <a:buChar char="-"/>
              </a:pPr>
              <a:r>
                <a:rPr lang="en-US" sz="1400" b="1" dirty="0">
                  <a:solidFill>
                    <a:schemeClr val="accent2"/>
                  </a:solidFill>
                  <a:cs typeface="Arial" charset="0"/>
                </a:rPr>
                <a:t> Replenish reacting species</a:t>
              </a:r>
            </a:p>
            <a:p>
              <a:pPr eaLnBrk="0" hangingPunct="0">
                <a:spcBef>
                  <a:spcPct val="50000"/>
                </a:spcBef>
                <a:buFontTx/>
                <a:buChar char="-"/>
              </a:pPr>
              <a:r>
                <a:rPr lang="en-US" sz="1400" b="1" dirty="0">
                  <a:solidFill>
                    <a:schemeClr val="accent2"/>
                  </a:solidFill>
                  <a:cs typeface="Arial" charset="0"/>
                </a:rPr>
                <a:t> Remove reaction products</a:t>
              </a:r>
            </a:p>
          </p:txBody>
        </p:sp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68" y="594252"/>
            <a:ext cx="3263992" cy="2956134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ffectLst/>
          <a:extLst/>
        </p:spPr>
      </p:pic>
      <p:sp>
        <p:nvSpPr>
          <p:cNvPr id="39" name="テキスト ボックス 38"/>
          <p:cNvSpPr txBox="1"/>
          <p:nvPr/>
        </p:nvSpPr>
        <p:spPr>
          <a:xfrm>
            <a:off x="3258015" y="714401"/>
            <a:ext cx="2040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A kind of vertical EP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6692" y="1083733"/>
            <a:ext cx="4031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Use of dilute sulfuric acid only</a:t>
            </a:r>
            <a:endParaRPr kumimoji="1" lang="ja-JP" altLang="en-US" sz="24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598195" y="645051"/>
            <a:ext cx="102132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In future</a:t>
            </a:r>
            <a:endParaRPr kumimoji="1" lang="ja-JP" altLang="en-US" b="1" dirty="0"/>
          </a:p>
        </p:txBody>
      </p:sp>
      <p:pic>
        <p:nvPicPr>
          <p:cNvPr id="36" name="図 35" descr="BiPolarEP-V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113" y="3059785"/>
            <a:ext cx="4653314" cy="30830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2" name="テキスト ボックス 41"/>
          <p:cNvSpPr txBox="1"/>
          <p:nvPr/>
        </p:nvSpPr>
        <p:spPr>
          <a:xfrm>
            <a:off x="882328" y="5715955"/>
            <a:ext cx="2394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Faraday Technology, co.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27</a:t>
            </a:fld>
            <a:endParaRPr kumimoji="1" lang="ja-JP" altLang="en-US"/>
          </a:p>
        </p:txBody>
      </p:sp>
      <p:pic>
        <p:nvPicPr>
          <p:cNvPr id="43" name="図 42" descr="logo_transparent_bg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1866492" y="6476633"/>
            <a:ext cx="5143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rgbClr val="FFFF00"/>
                </a:solidFill>
              </a:rPr>
              <a:t>Cornell, KEK, JLAB also started bipolar EP study</a:t>
            </a:r>
            <a:endParaRPr kumimoji="1" lang="ja-JP" altLang="en-US" sz="2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9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51520" y="764704"/>
            <a:ext cx="7649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Helvetica"/>
                <a:ea typeface="Osaka"/>
                <a:cs typeface="Helvetica"/>
              </a:rPr>
              <a:t>● </a:t>
            </a:r>
            <a:r>
              <a:rPr lang="en-US" altLang="ja-JP" sz="2000" b="1" dirty="0" smtClean="0">
                <a:latin typeface="Helvetica"/>
                <a:ea typeface="Osaka"/>
                <a:cs typeface="Helvetica"/>
              </a:rPr>
              <a:t>Weld porosity is a main candidate of defect-quech of cavity!</a:t>
            </a:r>
            <a:endParaRPr kumimoji="1" lang="ja-JP" altLang="en-US" sz="20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7544" y="1844824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Weld sample study (JLAB)</a:t>
            </a:r>
            <a:endParaRPr lang="en-US" altLang="ja-JP" sz="1600" b="1" dirty="0">
              <a:latin typeface="Helvetica"/>
              <a:cs typeface="Helvetica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52400" y="692696"/>
            <a:ext cx="8839200" cy="601290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28</a:t>
            </a:fld>
            <a:endParaRPr lang="en-US" altLang="ja-JP"/>
          </a:p>
        </p:txBody>
      </p:sp>
      <p:sp>
        <p:nvSpPr>
          <p:cNvPr id="19" name="TextBox 4"/>
          <p:cNvSpPr txBox="1"/>
          <p:nvPr/>
        </p:nvSpPr>
        <p:spPr>
          <a:xfrm>
            <a:off x="1293800" y="108025"/>
            <a:ext cx="6408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 smtClean="0"/>
              <a:t>SC Cavity: Weld porosity Study </a:t>
            </a:r>
            <a:r>
              <a:rPr lang="en-US" altLang="ja-JP" sz="2800" b="1" i="1" dirty="0" smtClean="0"/>
              <a:t>by</a:t>
            </a:r>
            <a:r>
              <a:rPr lang="en-US" altLang="ja-JP" sz="2800" b="1" i="1" dirty="0" smtClean="0"/>
              <a:t> </a:t>
            </a:r>
            <a:r>
              <a:rPr lang="en-US" altLang="ja-JP" sz="2800" b="1" i="1" dirty="0" smtClean="0"/>
              <a:t>JLAB (1)</a:t>
            </a:r>
            <a:endParaRPr kumimoji="1" lang="ja-JP" altLang="en-US" sz="2400" i="1" dirty="0"/>
          </a:p>
        </p:txBody>
      </p:sp>
      <p:pic>
        <p:nvPicPr>
          <p:cNvPr id="15" name="Picture 2" descr="D:\EBW\JLab wedling sample\J1-L\J1-L Hirox 14jan2013\J1-Lpol-left x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313" y="1750185"/>
            <a:ext cx="3988135" cy="319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4"/>
          <p:cNvCxnSpPr>
            <a:stCxn id="21" idx="1"/>
          </p:cNvCxnSpPr>
          <p:nvPr/>
        </p:nvCxnSpPr>
        <p:spPr>
          <a:xfrm flipH="1">
            <a:off x="7452320" y="1607895"/>
            <a:ext cx="288032" cy="23692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7"/>
          <p:cNvSpPr txBox="1"/>
          <p:nvPr/>
        </p:nvSpPr>
        <p:spPr>
          <a:xfrm>
            <a:off x="7740352" y="1484784"/>
            <a:ext cx="994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Weld Surface</a:t>
            </a:r>
            <a:endParaRPr lang="en-US" sz="1000" dirty="0"/>
          </a:p>
        </p:txBody>
      </p:sp>
      <p:cxnSp>
        <p:nvCxnSpPr>
          <p:cNvPr id="24" name="Straight Arrow Connector 9"/>
          <p:cNvCxnSpPr/>
          <p:nvPr/>
        </p:nvCxnSpPr>
        <p:spPr>
          <a:xfrm>
            <a:off x="5004048" y="2204864"/>
            <a:ext cx="0" cy="2127322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0"/>
          <p:cNvSpPr txBox="1"/>
          <p:nvPr/>
        </p:nvSpPr>
        <p:spPr>
          <a:xfrm rot="16200000">
            <a:off x="4021718" y="2838186"/>
            <a:ext cx="1543645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Toward the bulk</a:t>
            </a:r>
            <a:endParaRPr lang="en-US" sz="1200" dirty="0"/>
          </a:p>
        </p:txBody>
      </p:sp>
      <p:sp>
        <p:nvSpPr>
          <p:cNvPr id="27" name="Oval 11"/>
          <p:cNvSpPr/>
          <p:nvPr/>
        </p:nvSpPr>
        <p:spPr>
          <a:xfrm>
            <a:off x="5613346" y="1927462"/>
            <a:ext cx="290802" cy="2659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13"/>
          <p:cNvSpPr/>
          <p:nvPr/>
        </p:nvSpPr>
        <p:spPr>
          <a:xfrm>
            <a:off x="7586643" y="2023900"/>
            <a:ext cx="207715" cy="2215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14"/>
          <p:cNvCxnSpPr/>
          <p:nvPr/>
        </p:nvCxnSpPr>
        <p:spPr>
          <a:xfrm flipH="1" flipV="1">
            <a:off x="5904148" y="2134698"/>
            <a:ext cx="664689" cy="8564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17"/>
          <p:cNvCxnSpPr>
            <a:endCxn id="28" idx="3"/>
          </p:cNvCxnSpPr>
          <p:nvPr/>
        </p:nvCxnSpPr>
        <p:spPr>
          <a:xfrm flipV="1">
            <a:off x="6568837" y="2213044"/>
            <a:ext cx="1048225" cy="7780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1"/>
          <p:cNvSpPr txBox="1"/>
          <p:nvPr/>
        </p:nvSpPr>
        <p:spPr>
          <a:xfrm>
            <a:off x="6141666" y="299360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porous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2" name="TextBox 22"/>
          <p:cNvSpPr txBox="1"/>
          <p:nvPr/>
        </p:nvSpPr>
        <p:spPr>
          <a:xfrm>
            <a:off x="4427984" y="1124744"/>
            <a:ext cx="33009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Helvetica" charset="0"/>
                <a:ea typeface="Helvetica" charset="0"/>
                <a:cs typeface="Helvetica" charset="0"/>
              </a:rPr>
              <a:t>Porosity tends to be concentrated </a:t>
            </a:r>
          </a:p>
          <a:p>
            <a:r>
              <a:rPr lang="en-US" sz="1600" dirty="0" smtClean="0">
                <a:latin typeface="Helvetica" charset="0"/>
                <a:ea typeface="Helvetica" charset="0"/>
                <a:cs typeface="Helvetica" charset="0"/>
              </a:rPr>
              <a:t>underneath weld surface? </a:t>
            </a:r>
            <a:endParaRPr lang="en-US" sz="16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33" name="Picture 3" descr="D:\EBW\JLab wedling sample\J1-L J1-R J2-L J2-R J3-L J3-R 5dec20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9" t="22179" r="13857" b="21426"/>
          <a:stretch/>
        </p:blipFill>
        <p:spPr bwMode="auto">
          <a:xfrm>
            <a:off x="467544" y="2204864"/>
            <a:ext cx="324142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D:\EBW\JLab wedling sample\Three samples sent to KEK 11jan2013\three welding samples sent to KEK 11jan201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8" t="9656" r="43784" b="70095"/>
          <a:stretch/>
        </p:blipFill>
        <p:spPr bwMode="auto">
          <a:xfrm>
            <a:off x="1147047" y="4725144"/>
            <a:ext cx="2128809" cy="179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Arrow Connector 11"/>
          <p:cNvCxnSpPr/>
          <p:nvPr/>
        </p:nvCxnSpPr>
        <p:spPr>
          <a:xfrm>
            <a:off x="1579095" y="4581128"/>
            <a:ext cx="576064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3"/>
          <p:cNvSpPr txBox="1"/>
          <p:nvPr/>
        </p:nvSpPr>
        <p:spPr>
          <a:xfrm>
            <a:off x="755576" y="4149080"/>
            <a:ext cx="2124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Cross-section of EBW is studied for porosity</a:t>
            </a:r>
            <a:endParaRPr lang="en-US" sz="1200" dirty="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9" name="直線矢印コネクタ 8"/>
          <p:cNvCxnSpPr/>
          <p:nvPr/>
        </p:nvCxnSpPr>
        <p:spPr bwMode="auto">
          <a:xfrm flipH="1">
            <a:off x="2339752" y="3501008"/>
            <a:ext cx="864096" cy="20162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7" name="Picture 2" descr="D:\EBW\JLab wedling sample\J1-L\J1-L SEM 11jan2013\J1-L center af x25K 2_q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97152"/>
            <a:ext cx="2480866" cy="186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7092280" y="5373216"/>
            <a:ext cx="17876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charset="0"/>
                <a:ea typeface="Helvetica" charset="0"/>
                <a:cs typeface="Helvetica" charset="0"/>
              </a:rPr>
              <a:t>SEM inspection</a:t>
            </a:r>
          </a:p>
          <a:p>
            <a:endParaRPr lang="en-US" altLang="ja-JP" dirty="0">
              <a:latin typeface="Helvetica" charset="0"/>
              <a:ea typeface="Helvetica" charset="0"/>
              <a:cs typeface="Helvetica" charset="0"/>
            </a:endParaRPr>
          </a:p>
          <a:p>
            <a:r>
              <a:rPr kumimoji="1" lang="en-US" altLang="ja-JP" dirty="0">
                <a:latin typeface="Helvetica" charset="0"/>
                <a:ea typeface="Helvetica" charset="0"/>
                <a:cs typeface="Helvetica" charset="0"/>
              </a:rPr>
              <a:t>1µm porous</a:t>
            </a:r>
          </a:p>
          <a:p>
            <a:r>
              <a:rPr lang="en-US" altLang="ja-JP" dirty="0">
                <a:latin typeface="Helvetica" charset="0"/>
                <a:ea typeface="Helvetica" charset="0"/>
                <a:cs typeface="Helvetica" charset="0"/>
              </a:rPr>
              <a:t>was fond</a:t>
            </a:r>
            <a:endParaRPr kumimoji="1" lang="ja-JP" alt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064848" y="3202688"/>
            <a:ext cx="19672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Helvetica" charset="0"/>
                <a:ea typeface="Helvetica" charset="0"/>
                <a:cs typeface="Helvetica" charset="0"/>
              </a:rPr>
              <a:t>Hyrox</a:t>
            </a:r>
            <a:r>
              <a:rPr kumimoji="1" lang="en-US" altLang="ja-JP" dirty="0">
                <a:latin typeface="Helvetica" charset="0"/>
                <a:ea typeface="Helvetica" charset="0"/>
                <a:cs typeface="Helvetica" charset="0"/>
              </a:rPr>
              <a:t> multi-focus</a:t>
            </a:r>
          </a:p>
          <a:p>
            <a:r>
              <a:rPr lang="en-US" altLang="ja-JP" dirty="0">
                <a:latin typeface="Helvetica" charset="0"/>
                <a:ea typeface="Helvetica" charset="0"/>
                <a:cs typeface="Helvetica" charset="0"/>
              </a:rPr>
              <a:t>image </a:t>
            </a:r>
            <a:r>
              <a:rPr kumimoji="1" lang="en-US" altLang="ja-JP" dirty="0">
                <a:latin typeface="Helvetica" charset="0"/>
                <a:ea typeface="Helvetica" charset="0"/>
                <a:cs typeface="Helvetica" charset="0"/>
              </a:rPr>
              <a:t>inspection</a:t>
            </a:r>
          </a:p>
          <a:p>
            <a:endParaRPr lang="en-US" altLang="ja-JP" dirty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altLang="ja-JP" dirty="0">
                <a:latin typeface="Helvetica" charset="0"/>
                <a:ea typeface="Helvetica" charset="0"/>
                <a:cs typeface="Helvetica" charset="0"/>
              </a:rPr>
              <a:t>30</a:t>
            </a:r>
            <a:r>
              <a:rPr kumimoji="1" lang="en-US" altLang="ja-JP" dirty="0">
                <a:latin typeface="Helvetica" charset="0"/>
                <a:ea typeface="Helvetica" charset="0"/>
                <a:cs typeface="Helvetica" charset="0"/>
              </a:rPr>
              <a:t>µm porous</a:t>
            </a:r>
          </a:p>
          <a:p>
            <a:r>
              <a:rPr lang="en-US" altLang="ja-JP" dirty="0">
                <a:latin typeface="Helvetica" charset="0"/>
                <a:ea typeface="Helvetica" charset="0"/>
                <a:cs typeface="Helvetica" charset="0"/>
              </a:rPr>
              <a:t>were fond</a:t>
            </a:r>
            <a:endParaRPr kumimoji="1" lang="ja-JP" alt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51520" y="1268760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Why weld porosity is happened? </a:t>
            </a:r>
            <a:endParaRPr lang="en-US" altLang="ja-JP" sz="1600" b="1" dirty="0">
              <a:latin typeface="Helvetica"/>
              <a:cs typeface="Helvetic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79512" y="6381328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JLAB-KEK</a:t>
            </a:r>
            <a:endParaRPr kumimoji="1" lang="ja-JP" altLang="en-US" sz="1200" dirty="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43" name="直線矢印コネクタ 42"/>
          <p:cNvCxnSpPr/>
          <p:nvPr/>
        </p:nvCxnSpPr>
        <p:spPr bwMode="auto">
          <a:xfrm>
            <a:off x="5292080" y="1772816"/>
            <a:ext cx="0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4" name="テキスト ボックス 43"/>
          <p:cNvSpPr txBox="1"/>
          <p:nvPr/>
        </p:nvSpPr>
        <p:spPr>
          <a:xfrm rot="16200000">
            <a:off x="4905895" y="2086993"/>
            <a:ext cx="5865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200µm</a:t>
            </a:r>
            <a:endParaRPr kumimoji="1"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185976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956376" y="6381328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JLAB-KEK</a:t>
            </a:r>
            <a:endParaRPr kumimoji="1" lang="ja-JP" altLang="en-US" sz="1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29</a:t>
            </a:fld>
            <a:endParaRPr lang="en-US" altLang="ja-JP"/>
          </a:p>
        </p:txBody>
      </p:sp>
      <p:pic>
        <p:nvPicPr>
          <p:cNvPr id="19" name="Picture 19" descr="DSC_0881-0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40768"/>
            <a:ext cx="3355422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1" descr="Fullscreen capture 8312013 101852 PM.bmp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068961"/>
            <a:ext cx="1834799" cy="1296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22" descr="CuPit2topview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268760"/>
            <a:ext cx="1834799" cy="144197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正方形/長方形 21"/>
          <p:cNvSpPr>
            <a:spLocks noChangeAspect="1"/>
          </p:cNvSpPr>
          <p:nvPr/>
        </p:nvSpPr>
        <p:spPr>
          <a:xfrm>
            <a:off x="6940113" y="2636912"/>
            <a:ext cx="22403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000" dirty="0"/>
              <a:t>A view of </a:t>
            </a:r>
            <a:r>
              <a:rPr lang="en-GB" altLang="ja-JP" sz="1000" dirty="0" err="1"/>
              <a:t>HiRox</a:t>
            </a:r>
            <a:r>
              <a:rPr lang="en-GB" altLang="ja-JP" sz="1000" dirty="0"/>
              <a:t> 3D Imaging on </a:t>
            </a:r>
          </a:p>
          <a:p>
            <a:r>
              <a:rPr lang="en-GB" altLang="ja-JP" sz="1000" dirty="0"/>
              <a:t>a bubble pit</a:t>
            </a:r>
            <a:r>
              <a:rPr lang="en-GB" altLang="ja-JP" sz="1000" dirty="0" smtClean="0"/>
              <a:t>. </a:t>
            </a:r>
            <a:r>
              <a:rPr lang="en-GB" altLang="ja-JP" sz="1000" dirty="0" smtClean="0">
                <a:effectLst/>
              </a:rPr>
              <a:t>Diameter ~500</a:t>
            </a:r>
            <a:r>
              <a:rPr lang="en-GB" altLang="ja-JP" sz="1000" dirty="0" smtClean="0">
                <a:effectLst/>
                <a:latin typeface="Symbol" charset="2"/>
                <a:cs typeface="Symbol" charset="2"/>
              </a:rPr>
              <a:t>m</a:t>
            </a:r>
            <a:r>
              <a:rPr lang="en-GB" altLang="ja-JP" sz="1000" dirty="0" smtClean="0">
                <a:effectLst/>
              </a:rPr>
              <a:t>m.</a:t>
            </a:r>
            <a:r>
              <a:rPr lang="ja-JP" altLang="ja-JP" sz="1000" dirty="0" smtClean="0">
                <a:effectLst/>
              </a:rPr>
              <a:t> </a:t>
            </a:r>
            <a:endParaRPr lang="ja-JP" altLang="en-US" sz="1000" dirty="0"/>
          </a:p>
        </p:txBody>
      </p:sp>
      <p:sp>
        <p:nvSpPr>
          <p:cNvPr id="23" name="正方形/長方形 22"/>
          <p:cNvSpPr>
            <a:spLocks noChangeAspect="1"/>
          </p:cNvSpPr>
          <p:nvPr/>
        </p:nvSpPr>
        <p:spPr>
          <a:xfrm>
            <a:off x="7092280" y="4365104"/>
            <a:ext cx="18722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000" dirty="0"/>
              <a:t>The round up and shining </a:t>
            </a:r>
          </a:p>
          <a:p>
            <a:r>
              <a:rPr lang="en-GB" altLang="ja-JP" sz="1000" dirty="0"/>
              <a:t>appearance of bubble pits</a:t>
            </a:r>
          </a:p>
          <a:p>
            <a:r>
              <a:rPr lang="en-GB" altLang="ja-JP" sz="1000" dirty="0"/>
              <a:t>imply they are defects of </a:t>
            </a:r>
          </a:p>
          <a:p>
            <a:r>
              <a:rPr lang="en-GB" altLang="ja-JP" sz="1000" dirty="0"/>
              <a:t>welding work.</a:t>
            </a:r>
            <a:endParaRPr lang="ja-JP" altLang="ja-JP" sz="1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2040" y="1484784"/>
            <a:ext cx="663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EBW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4788024" y="1772816"/>
            <a:ext cx="648072" cy="64807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635896" y="1484784"/>
            <a:ext cx="925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Cu</a:t>
            </a:r>
            <a:r>
              <a:rPr lang="en-US" altLang="ja-JP" dirty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side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563888" y="2564904"/>
            <a:ext cx="1906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Nb thin-layer side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8007" y="836712"/>
            <a:ext cx="8257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Helvetica" charset="0"/>
                <a:ea typeface="Helvetica" charset="0"/>
                <a:cs typeface="Helvetica" charset="0"/>
              </a:rPr>
              <a:t>Pit inside of cupper welding seam, which was found in the study of Nb-Cu cavity in JLAB.</a:t>
            </a:r>
            <a:endParaRPr kumimoji="1" lang="ja-JP" altLang="en-US" sz="16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779912" y="3140968"/>
            <a:ext cx="3046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Cutting-out coupon of EBW seam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cxnSp>
        <p:nvCxnSpPr>
          <p:cNvPr id="4" name="直線矢印コネクタ 3"/>
          <p:cNvCxnSpPr>
            <a:endCxn id="21" idx="1"/>
          </p:cNvCxnSpPr>
          <p:nvPr/>
        </p:nvCxnSpPr>
        <p:spPr bwMode="auto">
          <a:xfrm>
            <a:off x="5436096" y="1988840"/>
            <a:ext cx="1584176" cy="9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4" name="図 33" descr="Jlab-Cu-sample-reverse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789040"/>
            <a:ext cx="2335739" cy="288032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35" name="Picture 0" descr="DSC_0837-00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340768"/>
            <a:ext cx="3272743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TextBox 4"/>
          <p:cNvSpPr txBox="1"/>
          <p:nvPr/>
        </p:nvSpPr>
        <p:spPr>
          <a:xfrm>
            <a:off x="819587" y="98249"/>
            <a:ext cx="6650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 smtClean="0"/>
              <a:t>SC Cavity: Weld porosity Study </a:t>
            </a:r>
            <a:r>
              <a:rPr lang="en-US" altLang="ja-JP" sz="2800" b="1" i="1" dirty="0" smtClean="0"/>
              <a:t>JLAB-KEK (2)</a:t>
            </a:r>
            <a:endParaRPr kumimoji="1" lang="ja-JP" altLang="en-US" sz="2400" i="1" dirty="0"/>
          </a:p>
        </p:txBody>
      </p:sp>
      <p:cxnSp>
        <p:nvCxnSpPr>
          <p:cNvPr id="37" name="直線矢印コネクタ 36"/>
          <p:cNvCxnSpPr>
            <a:endCxn id="34" idx="0"/>
          </p:cNvCxnSpPr>
          <p:nvPr/>
        </p:nvCxnSpPr>
        <p:spPr bwMode="auto">
          <a:xfrm>
            <a:off x="5076056" y="2420888"/>
            <a:ext cx="591806" cy="13681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円/楕円 37"/>
          <p:cNvSpPr/>
          <p:nvPr/>
        </p:nvSpPr>
        <p:spPr bwMode="auto">
          <a:xfrm>
            <a:off x="2483768" y="2276872"/>
            <a:ext cx="108012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868144" y="5373216"/>
            <a:ext cx="2842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 charset="0"/>
                <a:ea typeface="Helvetica" charset="0"/>
                <a:cs typeface="Helvetica" charset="0"/>
              </a:rPr>
              <a:t>X-ray transparent image of </a:t>
            </a:r>
          </a:p>
          <a:p>
            <a:r>
              <a:rPr kumimoji="1" lang="en-US" altLang="ja-JP" sz="1400" dirty="0" smtClean="0">
                <a:latin typeface="Helvetica" charset="0"/>
                <a:ea typeface="Helvetica" charset="0"/>
                <a:cs typeface="Helvetica" charset="0"/>
              </a:rPr>
              <a:t>Cutting-out coupon of EBW seam</a:t>
            </a:r>
            <a:endParaRPr kumimoji="1" lang="ja-JP" altLang="en-US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0" name="正方形/長方形 39"/>
          <p:cNvSpPr>
            <a:spLocks noChangeAspect="1"/>
          </p:cNvSpPr>
          <p:nvPr/>
        </p:nvSpPr>
        <p:spPr>
          <a:xfrm>
            <a:off x="6868105" y="5877272"/>
            <a:ext cx="22403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/>
              <a:t>Many pits were found in EBW seam, not other region.</a:t>
            </a:r>
            <a:endParaRPr lang="ja-JP" altLang="en-US" sz="10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79512" y="3789040"/>
            <a:ext cx="39565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 charset="0"/>
                <a:ea typeface="Helvetica" charset="0"/>
                <a:cs typeface="Helvetica" charset="0"/>
              </a:rPr>
              <a:t>KEK study:</a:t>
            </a:r>
          </a:p>
          <a:p>
            <a:r>
              <a:rPr lang="en-US" altLang="ja-JP" sz="1400" dirty="0">
                <a:latin typeface="Helvetica" charset="0"/>
                <a:ea typeface="Helvetica" charset="0"/>
                <a:cs typeface="Helvetica" charset="0"/>
              </a:rPr>
              <a:t>Intentional carbon contamination in EBW seam,</a:t>
            </a:r>
          </a:p>
          <a:p>
            <a:r>
              <a:rPr kumimoji="1" lang="en-US" altLang="ja-JP" sz="1400" dirty="0" smtClean="0">
                <a:latin typeface="Helvetica" charset="0"/>
                <a:ea typeface="Helvetica" charset="0"/>
                <a:cs typeface="Helvetica" charset="0"/>
              </a:rPr>
              <a:t>Then, X-ray transparent image EBW seam</a:t>
            </a:r>
            <a:endParaRPr kumimoji="1" lang="ja-JP" altLang="en-US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下矢印 2"/>
          <p:cNvSpPr/>
          <p:nvPr/>
        </p:nvSpPr>
        <p:spPr bwMode="auto">
          <a:xfrm>
            <a:off x="1691680" y="4509120"/>
            <a:ext cx="1008112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03595" y="4797152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 charset="0"/>
                <a:ea typeface="Helvetica" charset="0"/>
                <a:cs typeface="Helvetica" charset="0"/>
              </a:rPr>
              <a:t>No pit was found in 6 EBW seam sample</a:t>
            </a:r>
          </a:p>
          <a:p>
            <a:r>
              <a:rPr lang="en-US" altLang="ja-JP" sz="1400" dirty="0">
                <a:latin typeface="Helvetica" charset="0"/>
                <a:ea typeface="Helvetica" charset="0"/>
                <a:cs typeface="Helvetica" charset="0"/>
              </a:rPr>
              <a:t>in various carbon density condition.</a:t>
            </a:r>
            <a:endParaRPr kumimoji="1" lang="ja-JP" altLang="en-US" sz="1400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7" name="図 6" descr="Sean-Xray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67956" y="4416822"/>
            <a:ext cx="1327573" cy="30963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正方形/長方形 7"/>
          <p:cNvSpPr/>
          <p:nvPr/>
        </p:nvSpPr>
        <p:spPr bwMode="auto">
          <a:xfrm>
            <a:off x="251520" y="3789040"/>
            <a:ext cx="4176464" cy="288032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651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630214" y="2751216"/>
            <a:ext cx="3783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 dirty="0" smtClean="0"/>
              <a:t>Cavity </a:t>
            </a:r>
            <a:r>
              <a:rPr lang="en-US" altLang="ja-JP" sz="3200" b="1" i="1" dirty="0"/>
              <a:t>&amp; </a:t>
            </a:r>
            <a:r>
              <a:rPr lang="en-US" altLang="ja-JP" sz="3200" b="1" i="1" dirty="0" err="1" smtClean="0"/>
              <a:t>Cryomodule</a:t>
            </a:r>
            <a:endParaRPr kumimoji="1" lang="ja-JP" altLang="en-US" sz="3200" b="1" i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5" name="図 4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79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XTmap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457871"/>
            <a:ext cx="3600400" cy="2619201"/>
          </a:xfrm>
          <a:prstGeom prst="rect">
            <a:avLst/>
          </a:prstGeom>
        </p:spPr>
      </p:pic>
      <p:pic>
        <p:nvPicPr>
          <p:cNvPr id="3" name="図 2" descr="stiffener-Xmap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2776"/>
            <a:ext cx="3673623" cy="2664296"/>
          </a:xfrm>
          <a:prstGeom prst="rect">
            <a:avLst/>
          </a:prstGeom>
        </p:spPr>
      </p:pic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7624" y="1124744"/>
            <a:ext cx="6187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+mn-lt"/>
              </a:rPr>
              <a:t>High density distributed sensors on the flexible base, and read-out by multiplexer.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30</a:t>
            </a:fld>
            <a:endParaRPr lang="en-US" altLang="ja-JP"/>
          </a:p>
        </p:txBody>
      </p:sp>
      <p:sp>
        <p:nvSpPr>
          <p:cNvPr id="13" name="TextBox 3"/>
          <p:cNvSpPr txBox="1"/>
          <p:nvPr/>
        </p:nvSpPr>
        <p:spPr>
          <a:xfrm>
            <a:off x="-26153" y="116632"/>
            <a:ext cx="91486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Tool development for heat &amp; FE localization: </a:t>
            </a:r>
            <a:r>
              <a:rPr lang="en-US" altLang="ja-JP" sz="2000" b="1" i="1" dirty="0" smtClean="0">
                <a:latin typeface="Helvetica"/>
                <a:ea typeface="Osaka"/>
                <a:cs typeface="Helvetica"/>
              </a:rPr>
              <a:t>JLAB</a:t>
            </a:r>
            <a:r>
              <a:rPr kumimoji="1" lang="en-US" altLang="ja-JP" sz="2000" b="1" i="1" dirty="0" smtClean="0">
                <a:latin typeface="Helvetica"/>
                <a:ea typeface="Osaka"/>
                <a:cs typeface="Helvetica"/>
              </a:rPr>
              <a:t>-KEK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0439" y="781541"/>
            <a:ext cx="8650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Helvetica" charset="0"/>
                <a:ea typeface="Helvetica" charset="0"/>
                <a:cs typeface="Helvetica" charset="0"/>
              </a:rPr>
              <a:t>High density Temperature map and X-ray map </a:t>
            </a:r>
            <a:r>
              <a:rPr lang="en-US" altLang="ja-JP" sz="2000" b="1" i="1" dirty="0" smtClean="0">
                <a:latin typeface="Helvetica" charset="0"/>
                <a:ea typeface="Helvetica" charset="0"/>
                <a:cs typeface="Helvetica" charset="0"/>
              </a:rPr>
              <a:t>for SC-Cavity field test.</a:t>
            </a:r>
            <a:endParaRPr kumimoji="1" lang="ja-JP" altLang="en-US" sz="20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31840" y="1628800"/>
            <a:ext cx="12110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+mn-lt"/>
              </a:rPr>
              <a:t>For cavity cell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596336" y="1700808"/>
            <a:ext cx="1185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+mn-lt"/>
              </a:rPr>
              <a:t>For cavity iris</a:t>
            </a:r>
            <a:endParaRPr kumimoji="1" lang="ja-JP" altLang="en-US" sz="1200" dirty="0">
              <a:latin typeface="+mn-lt"/>
            </a:endParaRPr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1907704" y="4293096"/>
            <a:ext cx="50405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2" descr="D:\Field_Emission\X ray diodes in F100 cryomodule\CAD models\ScreenShot526.bmp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61" y="5373216"/>
            <a:ext cx="8656321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2"/>
          <p:cNvSpPr/>
          <p:nvPr/>
        </p:nvSpPr>
        <p:spPr>
          <a:xfrm>
            <a:off x="489909" y="5818925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0" name="Oval 4"/>
          <p:cNvSpPr/>
          <p:nvPr/>
        </p:nvSpPr>
        <p:spPr>
          <a:xfrm>
            <a:off x="261576" y="5623811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1" name="Oval 5"/>
          <p:cNvSpPr/>
          <p:nvPr/>
        </p:nvSpPr>
        <p:spPr>
          <a:xfrm>
            <a:off x="1348053" y="5965564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2" name="Oval 6"/>
          <p:cNvSpPr/>
          <p:nvPr/>
        </p:nvSpPr>
        <p:spPr>
          <a:xfrm>
            <a:off x="1627828" y="583089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3" name="Oval 7"/>
          <p:cNvSpPr/>
          <p:nvPr/>
        </p:nvSpPr>
        <p:spPr>
          <a:xfrm>
            <a:off x="2314343" y="5953597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4" name="Oval 8"/>
          <p:cNvSpPr/>
          <p:nvPr/>
        </p:nvSpPr>
        <p:spPr>
          <a:xfrm>
            <a:off x="6725755" y="583089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5" name="Oval 9"/>
          <p:cNvSpPr/>
          <p:nvPr/>
        </p:nvSpPr>
        <p:spPr>
          <a:xfrm>
            <a:off x="6496916" y="596387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6" name="Oval 10"/>
          <p:cNvSpPr/>
          <p:nvPr/>
        </p:nvSpPr>
        <p:spPr>
          <a:xfrm>
            <a:off x="5409934" y="596387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7" name="Oval 11"/>
          <p:cNvSpPr/>
          <p:nvPr/>
        </p:nvSpPr>
        <p:spPr>
          <a:xfrm>
            <a:off x="4666209" y="586164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8" name="Oval 12"/>
          <p:cNvSpPr/>
          <p:nvPr/>
        </p:nvSpPr>
        <p:spPr>
          <a:xfrm>
            <a:off x="4460760" y="598107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29" name="Oval 13"/>
          <p:cNvSpPr/>
          <p:nvPr/>
        </p:nvSpPr>
        <p:spPr>
          <a:xfrm>
            <a:off x="3636437" y="5837554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0" name="Oval 14"/>
          <p:cNvSpPr/>
          <p:nvPr/>
        </p:nvSpPr>
        <p:spPr>
          <a:xfrm>
            <a:off x="2600391" y="583089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1" name="Oval 15"/>
          <p:cNvSpPr/>
          <p:nvPr/>
        </p:nvSpPr>
        <p:spPr>
          <a:xfrm>
            <a:off x="3354755" y="5975114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2" name="Oval 16"/>
          <p:cNvSpPr/>
          <p:nvPr/>
        </p:nvSpPr>
        <p:spPr>
          <a:xfrm>
            <a:off x="7526689" y="5963694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3" name="Oval 17"/>
          <p:cNvSpPr/>
          <p:nvPr/>
        </p:nvSpPr>
        <p:spPr>
          <a:xfrm>
            <a:off x="7755527" y="5841204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4" name="Oval 18"/>
          <p:cNvSpPr/>
          <p:nvPr/>
        </p:nvSpPr>
        <p:spPr>
          <a:xfrm>
            <a:off x="8556462" y="5953533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5" name="Oval 19"/>
          <p:cNvSpPr/>
          <p:nvPr/>
        </p:nvSpPr>
        <p:spPr>
          <a:xfrm>
            <a:off x="5695982" y="5854452"/>
            <a:ext cx="57210" cy="5721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6" name="TextBox 21"/>
          <p:cNvSpPr txBox="1"/>
          <p:nvPr/>
        </p:nvSpPr>
        <p:spPr>
          <a:xfrm>
            <a:off x="899592" y="6309320"/>
            <a:ext cx="2562357" cy="377091"/>
          </a:xfrm>
          <a:prstGeom prst="rect">
            <a:avLst/>
          </a:prstGeom>
          <a:noFill/>
        </p:spPr>
        <p:txBody>
          <a:bodyPr wrap="none" lIns="68644" tIns="34322" rIns="68644" bIns="34322" rtlCol="0">
            <a:spAutoFit/>
          </a:bodyPr>
          <a:lstStyle/>
          <a:p>
            <a:r>
              <a:rPr lang="en-US" sz="1000" dirty="0" smtClean="0"/>
              <a:t>“At-Cavity</a:t>
            </a:r>
            <a:r>
              <a:rPr lang="en-US" sz="1000" dirty="0"/>
              <a:t>” </a:t>
            </a:r>
            <a:r>
              <a:rPr lang="en-US" sz="1000" dirty="0" smtClean="0"/>
              <a:t>diodes</a:t>
            </a:r>
          </a:p>
          <a:p>
            <a:r>
              <a:rPr lang="en-US" sz="1000" dirty="0" smtClean="0"/>
              <a:t>Hamamatsu S1223-01, 2 each per cavity</a:t>
            </a:r>
          </a:p>
        </p:txBody>
      </p:sp>
      <p:sp>
        <p:nvSpPr>
          <p:cNvPr id="37" name="Oval 23"/>
          <p:cNvSpPr/>
          <p:nvPr/>
        </p:nvSpPr>
        <p:spPr>
          <a:xfrm>
            <a:off x="1420025" y="5381244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8" name="Oval 24"/>
          <p:cNvSpPr/>
          <p:nvPr/>
        </p:nvSpPr>
        <p:spPr>
          <a:xfrm>
            <a:off x="2435035" y="5366853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39" name="Oval 25"/>
          <p:cNvSpPr/>
          <p:nvPr/>
        </p:nvSpPr>
        <p:spPr>
          <a:xfrm>
            <a:off x="3464808" y="5365875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0" name="Oval 26"/>
          <p:cNvSpPr/>
          <p:nvPr/>
        </p:nvSpPr>
        <p:spPr>
          <a:xfrm>
            <a:off x="4550545" y="5363985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1" name="Oval 27"/>
          <p:cNvSpPr/>
          <p:nvPr/>
        </p:nvSpPr>
        <p:spPr>
          <a:xfrm>
            <a:off x="4532021" y="4927759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2" name="Oval 28"/>
          <p:cNvSpPr/>
          <p:nvPr/>
        </p:nvSpPr>
        <p:spPr>
          <a:xfrm>
            <a:off x="5638772" y="5412170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3" name="Oval 29"/>
          <p:cNvSpPr/>
          <p:nvPr/>
        </p:nvSpPr>
        <p:spPr>
          <a:xfrm>
            <a:off x="6676725" y="5452781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4" name="Oval 30"/>
          <p:cNvSpPr/>
          <p:nvPr/>
        </p:nvSpPr>
        <p:spPr>
          <a:xfrm>
            <a:off x="7698318" y="5413601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5" name="Oval 31"/>
          <p:cNvSpPr/>
          <p:nvPr/>
        </p:nvSpPr>
        <p:spPr>
          <a:xfrm>
            <a:off x="8777201" y="5596511"/>
            <a:ext cx="57210" cy="5721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6" name="TextBox 33"/>
          <p:cNvSpPr txBox="1"/>
          <p:nvPr/>
        </p:nvSpPr>
        <p:spPr>
          <a:xfrm>
            <a:off x="6016957" y="4666863"/>
            <a:ext cx="2148043" cy="253980"/>
          </a:xfrm>
          <a:prstGeom prst="rect">
            <a:avLst/>
          </a:prstGeom>
          <a:noFill/>
        </p:spPr>
        <p:txBody>
          <a:bodyPr wrap="none" lIns="68644" tIns="34322" rIns="68644" bIns="34322" rtlCol="0">
            <a:spAutoFit/>
          </a:bodyPr>
          <a:lstStyle/>
          <a:p>
            <a:r>
              <a:rPr lang="en-US" sz="1200" dirty="0" smtClean="0"/>
              <a:t>“In-Air” GM tubes (10 each)</a:t>
            </a:r>
            <a:endParaRPr lang="en-US" sz="1200" dirty="0"/>
          </a:p>
        </p:txBody>
      </p:sp>
      <p:sp>
        <p:nvSpPr>
          <p:cNvPr id="47" name="Oval 34"/>
          <p:cNvSpPr/>
          <p:nvPr/>
        </p:nvSpPr>
        <p:spPr>
          <a:xfrm>
            <a:off x="1746357" y="4883958"/>
            <a:ext cx="300026" cy="57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8" name="Oval 35"/>
          <p:cNvSpPr/>
          <p:nvPr/>
        </p:nvSpPr>
        <p:spPr>
          <a:xfrm>
            <a:off x="6732240" y="6525344"/>
            <a:ext cx="300026" cy="57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44" tIns="34322" rIns="68644" bIns="34322" rtlCol="0" anchor="ctr"/>
          <a:lstStyle/>
          <a:p>
            <a:pPr algn="ctr"/>
            <a:endParaRPr lang="en-US"/>
          </a:p>
        </p:txBody>
      </p:sp>
      <p:sp>
        <p:nvSpPr>
          <p:cNvPr id="49" name="TextBox 37"/>
          <p:cNvSpPr txBox="1"/>
          <p:nvPr/>
        </p:nvSpPr>
        <p:spPr>
          <a:xfrm>
            <a:off x="2123728" y="4653136"/>
            <a:ext cx="1857048" cy="377091"/>
          </a:xfrm>
          <a:prstGeom prst="rect">
            <a:avLst/>
          </a:prstGeom>
          <a:noFill/>
        </p:spPr>
        <p:txBody>
          <a:bodyPr wrap="none" lIns="68644" tIns="34322" rIns="68644" bIns="34322" rtlCol="0">
            <a:spAutoFit/>
          </a:bodyPr>
          <a:lstStyle/>
          <a:p>
            <a:r>
              <a:rPr lang="en-US" sz="1000" dirty="0" smtClean="0"/>
              <a:t>Wall mount ion chambers </a:t>
            </a:r>
          </a:p>
          <a:p>
            <a:r>
              <a:rPr lang="en-US" sz="1000" dirty="0" smtClean="0"/>
              <a:t>(area monitor for dosimetry)</a:t>
            </a:r>
            <a:endParaRPr lang="en-US" sz="1000" dirty="0"/>
          </a:p>
        </p:txBody>
      </p:sp>
      <p:sp>
        <p:nvSpPr>
          <p:cNvPr id="50" name="TextBox 22"/>
          <p:cNvSpPr txBox="1"/>
          <p:nvPr/>
        </p:nvSpPr>
        <p:spPr>
          <a:xfrm>
            <a:off x="164999" y="5232992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 Supply</a:t>
            </a:r>
            <a:endParaRPr lang="en-US" sz="1200" dirty="0"/>
          </a:p>
        </p:txBody>
      </p:sp>
      <p:sp>
        <p:nvSpPr>
          <p:cNvPr id="51" name="TextBox 40"/>
          <p:cNvSpPr txBox="1"/>
          <p:nvPr/>
        </p:nvSpPr>
        <p:spPr>
          <a:xfrm>
            <a:off x="1236534" y="5080124"/>
            <a:ext cx="495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WG1</a:t>
            </a:r>
            <a:endParaRPr lang="en-US" sz="1200" dirty="0"/>
          </a:p>
        </p:txBody>
      </p:sp>
      <p:sp>
        <p:nvSpPr>
          <p:cNvPr id="52" name="TextBox 41"/>
          <p:cNvSpPr txBox="1"/>
          <p:nvPr/>
        </p:nvSpPr>
        <p:spPr>
          <a:xfrm>
            <a:off x="2162016" y="5051519"/>
            <a:ext cx="495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WG2</a:t>
            </a:r>
            <a:endParaRPr lang="en-US" sz="1200" dirty="0"/>
          </a:p>
        </p:txBody>
      </p:sp>
      <p:sp>
        <p:nvSpPr>
          <p:cNvPr id="53" name="TextBox 42"/>
          <p:cNvSpPr txBox="1"/>
          <p:nvPr/>
        </p:nvSpPr>
        <p:spPr>
          <a:xfrm>
            <a:off x="3245620" y="5051518"/>
            <a:ext cx="495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WG3</a:t>
            </a:r>
            <a:endParaRPr lang="en-US" sz="1200" dirty="0"/>
          </a:p>
        </p:txBody>
      </p:sp>
      <p:sp>
        <p:nvSpPr>
          <p:cNvPr id="54" name="TextBox 43"/>
          <p:cNvSpPr txBox="1"/>
          <p:nvPr/>
        </p:nvSpPr>
        <p:spPr>
          <a:xfrm>
            <a:off x="4270021" y="5051771"/>
            <a:ext cx="633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WG4/5</a:t>
            </a:r>
            <a:endParaRPr lang="en-US" sz="1200" dirty="0"/>
          </a:p>
        </p:txBody>
      </p:sp>
      <p:sp>
        <p:nvSpPr>
          <p:cNvPr id="55" name="TextBox 44"/>
          <p:cNvSpPr txBox="1"/>
          <p:nvPr/>
        </p:nvSpPr>
        <p:spPr>
          <a:xfrm>
            <a:off x="5505399" y="5045066"/>
            <a:ext cx="495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WG6</a:t>
            </a:r>
            <a:endParaRPr lang="en-US" sz="1200" dirty="0"/>
          </a:p>
        </p:txBody>
      </p:sp>
      <p:sp>
        <p:nvSpPr>
          <p:cNvPr id="56" name="TextBox 45"/>
          <p:cNvSpPr txBox="1"/>
          <p:nvPr/>
        </p:nvSpPr>
        <p:spPr>
          <a:xfrm>
            <a:off x="6496916" y="5052155"/>
            <a:ext cx="495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WG7</a:t>
            </a:r>
            <a:endParaRPr lang="en-US" sz="1200" dirty="0"/>
          </a:p>
        </p:txBody>
      </p:sp>
      <p:sp>
        <p:nvSpPr>
          <p:cNvPr id="57" name="TextBox 46"/>
          <p:cNvSpPr txBox="1"/>
          <p:nvPr/>
        </p:nvSpPr>
        <p:spPr>
          <a:xfrm>
            <a:off x="7583899" y="5038615"/>
            <a:ext cx="4955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WG8</a:t>
            </a:r>
            <a:endParaRPr lang="en-US" sz="1200" dirty="0"/>
          </a:p>
        </p:txBody>
      </p:sp>
      <p:sp>
        <p:nvSpPr>
          <p:cNvPr id="58" name="TextBox 47"/>
          <p:cNvSpPr txBox="1"/>
          <p:nvPr/>
        </p:nvSpPr>
        <p:spPr>
          <a:xfrm>
            <a:off x="8172400" y="5229200"/>
            <a:ext cx="78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 Return</a:t>
            </a:r>
            <a:endParaRPr lang="en-US" sz="1200" dirty="0"/>
          </a:p>
        </p:txBody>
      </p:sp>
      <p:sp>
        <p:nvSpPr>
          <p:cNvPr id="59" name="TextBox 48"/>
          <p:cNvSpPr txBox="1"/>
          <p:nvPr/>
        </p:nvSpPr>
        <p:spPr>
          <a:xfrm>
            <a:off x="4178786" y="4649042"/>
            <a:ext cx="860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Top Center</a:t>
            </a:r>
            <a:endParaRPr lang="en-US" sz="1200" dirty="0"/>
          </a:p>
        </p:txBody>
      </p:sp>
      <p:sp>
        <p:nvSpPr>
          <p:cNvPr id="60" name="TextBox 49"/>
          <p:cNvSpPr txBox="1"/>
          <p:nvPr/>
        </p:nvSpPr>
        <p:spPr>
          <a:xfrm>
            <a:off x="620660" y="6107812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F100-1</a:t>
            </a:r>
            <a:endParaRPr lang="en-US" sz="1200" dirty="0"/>
          </a:p>
        </p:txBody>
      </p:sp>
      <p:sp>
        <p:nvSpPr>
          <p:cNvPr id="61" name="TextBox 50"/>
          <p:cNvSpPr txBox="1"/>
          <p:nvPr/>
        </p:nvSpPr>
        <p:spPr>
          <a:xfrm>
            <a:off x="1672826" y="6108172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F100-2</a:t>
            </a:r>
            <a:endParaRPr lang="en-US" sz="1200" dirty="0"/>
          </a:p>
        </p:txBody>
      </p:sp>
      <p:sp>
        <p:nvSpPr>
          <p:cNvPr id="62" name="TextBox 51"/>
          <p:cNvSpPr txBox="1"/>
          <p:nvPr/>
        </p:nvSpPr>
        <p:spPr>
          <a:xfrm>
            <a:off x="2738881" y="6108256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F100-3</a:t>
            </a:r>
            <a:endParaRPr lang="en-US" sz="1200" dirty="0"/>
          </a:p>
        </p:txBody>
      </p:sp>
      <p:sp>
        <p:nvSpPr>
          <p:cNvPr id="63" name="TextBox 52"/>
          <p:cNvSpPr txBox="1"/>
          <p:nvPr/>
        </p:nvSpPr>
        <p:spPr>
          <a:xfrm>
            <a:off x="3741205" y="6108340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F100-4</a:t>
            </a:r>
            <a:endParaRPr lang="en-US" sz="1200" dirty="0"/>
          </a:p>
        </p:txBody>
      </p:sp>
      <p:sp>
        <p:nvSpPr>
          <p:cNvPr id="64" name="TextBox 53"/>
          <p:cNvSpPr txBox="1"/>
          <p:nvPr/>
        </p:nvSpPr>
        <p:spPr>
          <a:xfrm>
            <a:off x="4822665" y="6108340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F100-5</a:t>
            </a:r>
            <a:endParaRPr lang="en-US" sz="1200" dirty="0"/>
          </a:p>
        </p:txBody>
      </p:sp>
      <p:sp>
        <p:nvSpPr>
          <p:cNvPr id="65" name="TextBox 54"/>
          <p:cNvSpPr txBox="1"/>
          <p:nvPr/>
        </p:nvSpPr>
        <p:spPr>
          <a:xfrm>
            <a:off x="5848325" y="6108340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F100-6</a:t>
            </a:r>
            <a:endParaRPr lang="en-US" sz="1200" dirty="0"/>
          </a:p>
        </p:txBody>
      </p:sp>
      <p:sp>
        <p:nvSpPr>
          <p:cNvPr id="66" name="TextBox 55"/>
          <p:cNvSpPr txBox="1"/>
          <p:nvPr/>
        </p:nvSpPr>
        <p:spPr>
          <a:xfrm>
            <a:off x="6910815" y="6108340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F100-7</a:t>
            </a:r>
            <a:endParaRPr lang="en-US" sz="1200" dirty="0"/>
          </a:p>
        </p:txBody>
      </p:sp>
      <p:sp>
        <p:nvSpPr>
          <p:cNvPr id="67" name="TextBox 56"/>
          <p:cNvSpPr txBox="1"/>
          <p:nvPr/>
        </p:nvSpPr>
        <p:spPr>
          <a:xfrm>
            <a:off x="7873026" y="6108340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F100-8</a:t>
            </a:r>
            <a:endParaRPr lang="en-US" sz="1200" dirty="0"/>
          </a:p>
        </p:txBody>
      </p:sp>
      <p:cxnSp>
        <p:nvCxnSpPr>
          <p:cNvPr id="68" name="Straight Arrow Connector 60"/>
          <p:cNvCxnSpPr>
            <a:stCxn id="46" idx="2"/>
          </p:cNvCxnSpPr>
          <p:nvPr/>
        </p:nvCxnSpPr>
        <p:spPr>
          <a:xfrm>
            <a:off x="7090979" y="4920843"/>
            <a:ext cx="577365" cy="452373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3"/>
          <p:cNvCxnSpPr/>
          <p:nvPr/>
        </p:nvCxnSpPr>
        <p:spPr>
          <a:xfrm flipH="1" flipV="1">
            <a:off x="518515" y="5953533"/>
            <a:ext cx="453085" cy="571811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5"/>
          <p:cNvCxnSpPr/>
          <p:nvPr/>
        </p:nvCxnSpPr>
        <p:spPr>
          <a:xfrm flipV="1">
            <a:off x="899592" y="6020904"/>
            <a:ext cx="478907" cy="50444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5"/>
          <p:cNvSpPr txBox="1"/>
          <p:nvPr/>
        </p:nvSpPr>
        <p:spPr>
          <a:xfrm>
            <a:off x="4685943" y="6302141"/>
            <a:ext cx="894169" cy="223203"/>
          </a:xfrm>
          <a:prstGeom prst="rect">
            <a:avLst/>
          </a:prstGeom>
          <a:noFill/>
        </p:spPr>
        <p:txBody>
          <a:bodyPr wrap="none" lIns="68644" tIns="34322" rIns="68644" bIns="34322" rtlCol="0">
            <a:spAutoFit/>
          </a:bodyPr>
          <a:lstStyle/>
          <a:p>
            <a:r>
              <a:rPr lang="en-US" sz="1000" dirty="0" smtClean="0"/>
              <a:t>Cavity name</a:t>
            </a:r>
            <a:endParaRPr lang="en-US" sz="1000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79512" y="4365104"/>
            <a:ext cx="7456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Helvetica" charset="0"/>
                <a:ea typeface="Helvetica" charset="0"/>
                <a:cs typeface="Helvetica" charset="0"/>
              </a:rPr>
              <a:t>X-ray detectors for FE study in ACCXD cryomodule in JLAB</a:t>
            </a:r>
            <a:endParaRPr kumimoji="1" lang="ja-JP" altLang="en-US" sz="2000" b="1" i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9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122208" y="2513472"/>
            <a:ext cx="2959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/>
              <a:t>HLRF and others</a:t>
            </a:r>
            <a:endParaRPr kumimoji="1" lang="ja-JP" altLang="en-US" sz="3200" b="1" i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31</a:t>
            </a:fld>
            <a:endParaRPr kumimoji="1" lang="ja-JP" altLang="en-US"/>
          </a:p>
        </p:txBody>
      </p:sp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5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tf2-wg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90" y="617602"/>
            <a:ext cx="6588513" cy="4685165"/>
          </a:xfrm>
          <a:prstGeom prst="rect">
            <a:avLst/>
          </a:prstGeom>
        </p:spPr>
      </p:pic>
      <p:pic>
        <p:nvPicPr>
          <p:cNvPr id="2" name="図 1" descr="STF-MB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704" y="2582143"/>
            <a:ext cx="3072341" cy="2304256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153089" y="752387"/>
            <a:ext cx="5923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Helvetica" charset="0"/>
                <a:ea typeface="Helvetica" charset="0"/>
                <a:cs typeface="Helvetica" charset="0"/>
              </a:rPr>
              <a:t>ILC TDR RF power scheme is planned </a:t>
            </a:r>
            <a:r>
              <a:rPr kumimoji="1" lang="en-US" altLang="ja-JP" sz="2000" b="1" i="1" smtClean="0">
                <a:latin typeface="Helvetica" charset="0"/>
                <a:ea typeface="Helvetica" charset="0"/>
                <a:cs typeface="Helvetica" charset="0"/>
              </a:rPr>
              <a:t>to install</a:t>
            </a:r>
            <a:endParaRPr kumimoji="1" lang="ja-JP" altLang="en-US" sz="20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66810" y="1918573"/>
            <a:ext cx="2778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+mn-ea"/>
              </a:rPr>
              <a:t>10MW</a:t>
            </a:r>
          </a:p>
          <a:p>
            <a:r>
              <a:rPr lang="en-US" altLang="ja-JP" b="1" dirty="0" smtClean="0">
                <a:latin typeface="+mn-ea"/>
              </a:rPr>
              <a:t>Multi-beam klystron (MBK)</a:t>
            </a:r>
            <a:endParaRPr lang="en-US" altLang="ja-JP" sz="1800" b="1" dirty="0">
              <a:latin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2579" y="5698412"/>
            <a:ext cx="3594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10MW MBK is now driven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</a:t>
            </a:r>
            <a:r>
              <a:rPr kumimoji="1" lang="en-US" altLang="ja-JP" sz="1800" dirty="0" smtClean="0"/>
              <a:t>by bouncer-type modulator.</a:t>
            </a:r>
          </a:p>
          <a:p>
            <a:r>
              <a:rPr lang="en-US" altLang="ja-JP" dirty="0" smtClean="0"/>
              <a:t>To be replaced by MARX modulator.</a:t>
            </a:r>
            <a:endParaRPr kumimoji="1" lang="ja-JP" altLang="en-US" sz="1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668344" y="4581128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rgbClr val="FFFF00"/>
                </a:solidFill>
              </a:rPr>
              <a:t>Toshiba MBK</a:t>
            </a:r>
            <a:endParaRPr kumimoji="1" lang="ja-JP" altLang="en-US" sz="1200">
              <a:solidFill>
                <a:srgbClr val="FFFF00"/>
              </a:solidFill>
            </a:endParaRPr>
          </a:p>
        </p:txBody>
      </p:sp>
      <p:pic>
        <p:nvPicPr>
          <p:cNvPr id="14" name="図 13" descr="slac-p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020" y="4230212"/>
            <a:ext cx="2621384" cy="239291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テキスト ボックス 10"/>
          <p:cNvSpPr txBox="1"/>
          <p:nvPr/>
        </p:nvSpPr>
        <p:spPr>
          <a:xfrm>
            <a:off x="4836069" y="6294649"/>
            <a:ext cx="1745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smtClean="0">
                <a:solidFill>
                  <a:srgbClr val="FFFF00"/>
                </a:solidFill>
              </a:rPr>
              <a:t>SLAC P2</a:t>
            </a:r>
            <a:r>
              <a:rPr kumimoji="1" lang="en-US" altLang="ja-JP" sz="1200" smtClean="0">
                <a:solidFill>
                  <a:srgbClr val="FFFF00"/>
                </a:solidFill>
              </a:rPr>
              <a:t> </a:t>
            </a:r>
            <a:r>
              <a:rPr kumimoji="1" lang="en-US" altLang="ja-JP" sz="1200">
                <a:solidFill>
                  <a:srgbClr val="FFFF00"/>
                </a:solidFill>
              </a:rPr>
              <a:t>Marx Modulator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pic>
        <p:nvPicPr>
          <p:cNvPr id="13" name="図 12" descr="logo_transparent_bg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6492824" y="1219615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+mn-ea"/>
              </a:rPr>
              <a:t>ILC waveguide</a:t>
            </a:r>
            <a:endParaRPr lang="en-US" altLang="ja-JP" sz="1800" b="1" dirty="0">
              <a:latin typeface="+mn-ea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2184978" y="133336"/>
            <a:ext cx="4426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HLRF of 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STF Accelerator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179512" y="764704"/>
            <a:ext cx="8839200" cy="590465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863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768" y="3672507"/>
            <a:ext cx="1962592" cy="2952511"/>
          </a:xfrm>
          <a:prstGeom prst="rect">
            <a:avLst/>
          </a:prstGeom>
        </p:spPr>
      </p:pic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179512" y="764704"/>
            <a:ext cx="8839200" cy="590465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pic>
        <p:nvPicPr>
          <p:cNvPr id="18" name="Picture 6" descr="mod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43568"/>
            <a:ext cx="1944216" cy="2310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33</a:t>
            </a:fld>
            <a:endParaRPr lang="en-US" altLang="ja-JP"/>
          </a:p>
        </p:txBody>
      </p:sp>
      <p:sp>
        <p:nvSpPr>
          <p:cNvPr id="13" name="TextBox 3"/>
          <p:cNvSpPr txBox="1"/>
          <p:nvPr/>
        </p:nvSpPr>
        <p:spPr>
          <a:xfrm>
            <a:off x="1291956" y="88638"/>
            <a:ext cx="6614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MARX 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modulator 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development at STF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7" name="テキスト プレースホルダー 6"/>
          <p:cNvSpPr txBox="1">
            <a:spLocks/>
          </p:cNvSpPr>
          <p:nvPr/>
        </p:nvSpPr>
        <p:spPr>
          <a:xfrm>
            <a:off x="3483556" y="820906"/>
            <a:ext cx="4607376" cy="5040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altLang="ja-JP" sz="1400" dirty="0" smtClean="0">
                <a:latin typeface="+mj-lt"/>
                <a:cs typeface="ヒラギノ丸ゴ Pro W4"/>
              </a:rPr>
              <a:t>STF has processed to fabricate SLAC P2 MARX </a:t>
            </a:r>
            <a:r>
              <a:rPr lang="en-US" altLang="ja-JP" sz="1400" smtClean="0">
                <a:latin typeface="+mj-lt"/>
                <a:cs typeface="ヒラギノ丸ゴ Pro W4"/>
              </a:rPr>
              <a:t>modulator </a:t>
            </a:r>
          </a:p>
          <a:p>
            <a:pPr marL="0" indent="0">
              <a:buNone/>
            </a:pPr>
            <a:r>
              <a:rPr lang="en-US" altLang="ja-JP" sz="1400" dirty="0" smtClean="0">
                <a:latin typeface="+mj-lt"/>
                <a:cs typeface="ヒラギノ丸ゴ Pro W4"/>
              </a:rPr>
              <a:t>with supply of SLAC drawings and consultant.</a:t>
            </a:r>
          </a:p>
        </p:txBody>
      </p:sp>
      <p:sp>
        <p:nvSpPr>
          <p:cNvPr id="5" name="下矢印 4"/>
          <p:cNvSpPr/>
          <p:nvPr/>
        </p:nvSpPr>
        <p:spPr bwMode="auto">
          <a:xfrm rot="16200000">
            <a:off x="2466653" y="1807708"/>
            <a:ext cx="1080120" cy="33928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0" charset="0"/>
              <a:ea typeface="ＭＳ Ｐゴシック" pitchFamily="-60" charset="-128"/>
              <a:cs typeface="ＭＳ Ｐゴシック" pitchFamily="-6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89299" y="1401232"/>
            <a:ext cx="40038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Tender for fabrication with SLAC drawing</a:t>
            </a:r>
          </a:p>
          <a:p>
            <a:r>
              <a:rPr lang="en-US" altLang="ja-JP" dirty="0" smtClean="0"/>
              <a:t> (under knowledge property contract)</a:t>
            </a:r>
          </a:p>
          <a:p>
            <a:r>
              <a:rPr lang="en-US" altLang="ja-JP" dirty="0" smtClean="0"/>
              <a:t>was done in June 2014.</a:t>
            </a:r>
          </a:p>
          <a:p>
            <a:r>
              <a:rPr kumimoji="1" lang="en-US" altLang="ja-JP" dirty="0"/>
              <a:t>     One company won this bid, however, </a:t>
            </a:r>
            <a:endParaRPr kumimoji="1" lang="en-US" altLang="ja-JP" dirty="0" smtClean="0"/>
          </a:p>
          <a:p>
            <a:r>
              <a:rPr kumimoji="1" lang="en-US" altLang="ja-JP" dirty="0" smtClean="0"/>
              <a:t>declined </a:t>
            </a:r>
            <a:r>
              <a:rPr kumimoji="1" lang="en-US" altLang="ja-JP" dirty="0"/>
              <a:t>this contract </a:t>
            </a:r>
            <a:r>
              <a:rPr lang="en-US" altLang="ja-JP" dirty="0" smtClean="0"/>
              <a:t>in early 2015</a:t>
            </a:r>
            <a:r>
              <a:rPr kumimoji="1" lang="en-US" altLang="ja-JP" dirty="0" smtClean="0"/>
              <a:t>. 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07272" y="3303365"/>
            <a:ext cx="76738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Development 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of 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New-MARX 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by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Japanese company has been started.</a:t>
            </a:r>
            <a:endParaRPr kumimoji="1" lang="ja-JP" altLang="en-US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14" name="図 13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49" y="3954736"/>
            <a:ext cx="2746248" cy="2642616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>
            <a:off x="1691640" y="3256041"/>
            <a:ext cx="5248656" cy="9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図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073" y="4031123"/>
            <a:ext cx="3272868" cy="246630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12939" y="3693647"/>
            <a:ext cx="2194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Helvetica" charset="0"/>
                <a:ea typeface="Helvetica" charset="0"/>
                <a:cs typeface="Helvetica" charset="0"/>
              </a:rPr>
              <a:t>4-stage </a:t>
            </a:r>
            <a:r>
              <a:rPr kumimoji="1" lang="en-US" altLang="ja-JP" sz="1600" smtClean="0">
                <a:latin typeface="Helvetica" charset="0"/>
                <a:ea typeface="Helvetica" charset="0"/>
                <a:cs typeface="Helvetica" charset="0"/>
              </a:rPr>
              <a:t>MARX, at first</a:t>
            </a:r>
            <a:endParaRPr kumimoji="1" lang="ja-JP" altLang="en-US" sz="16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887466" y="3693647"/>
            <a:ext cx="2734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smtClean="0">
                <a:latin typeface="Helvetica" charset="0"/>
                <a:ea typeface="Helvetica" charset="0"/>
                <a:cs typeface="Helvetica" charset="0"/>
              </a:rPr>
              <a:t>Waveform of 4-stage MARX</a:t>
            </a:r>
            <a:endParaRPr kumimoji="1" lang="ja-JP" altLang="en-US" sz="16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105785" y="2787649"/>
            <a:ext cx="3720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P2 Marx fabrication </a:t>
            </a:r>
            <a:r>
              <a:rPr kumimoji="1" lang="en-US" altLang="ja-JP" sz="1600" b="1" i="1" smtClean="0">
                <a:latin typeface="Helvetica" charset="0"/>
                <a:ea typeface="Helvetica" charset="0"/>
                <a:cs typeface="Helvetica" charset="0"/>
              </a:rPr>
              <a:t>was suspended.</a:t>
            </a:r>
            <a:endParaRPr kumimoji="1"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5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5" y="3928697"/>
            <a:ext cx="8486899" cy="2691233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図 5" descr="PDS-WG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750" y="900913"/>
            <a:ext cx="7494233" cy="289125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テキスト ボックス 4"/>
          <p:cNvSpPr txBox="1"/>
          <p:nvPr/>
        </p:nvSpPr>
        <p:spPr>
          <a:xfrm>
            <a:off x="917685" y="3268297"/>
            <a:ext cx="11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ILC-TDR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4494" y="3969043"/>
            <a:ext cx="1441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STF  CM-1</a:t>
            </a:r>
            <a:endParaRPr kumimoji="1" lang="ja-JP" altLang="en-US" sz="2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54117" y="3886405"/>
            <a:ext cx="3776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Realize TDR waveguide in STF </a:t>
            </a:r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CM-1,</a:t>
            </a:r>
          </a:p>
          <a:p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in March 2016.</a:t>
            </a:r>
            <a:endParaRPr kumimoji="1"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1389450" y="67233"/>
            <a:ext cx="614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Waveguide scheme of ILC and STF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179512" y="764704"/>
            <a:ext cx="8839200" cy="5904656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781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036637" y="2559192"/>
            <a:ext cx="3232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/>
              <a:t>SRF </a:t>
            </a:r>
            <a:r>
              <a:rPr lang="en-US" altLang="ja-JP" sz="3200" b="1" i="1" smtClean="0"/>
              <a:t>facility at KEK</a:t>
            </a:r>
            <a:endParaRPr kumimoji="1" lang="ja-JP" altLang="en-US" sz="3200" b="1" i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35</a:t>
            </a:fld>
            <a:endParaRPr kumimoji="1" lang="ja-JP" altLang="en-US"/>
          </a:p>
        </p:txBody>
      </p:sp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6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101998"/>
            <a:ext cx="8549912" cy="1869802"/>
          </a:xfrm>
          <a:prstGeom prst="rect">
            <a:avLst/>
          </a:prstGeom>
        </p:spPr>
      </p:pic>
      <p:pic>
        <p:nvPicPr>
          <p:cNvPr id="2" name="図 1" descr="COI-birdsview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3731918"/>
            <a:ext cx="4736592" cy="2897476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698405" y="1095116"/>
            <a:ext cx="1314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STF building</a:t>
            </a:r>
            <a:endParaRPr kumimoji="1" lang="ja-JP" altLang="en-US" dirty="0"/>
          </a:p>
        </p:txBody>
      </p:sp>
      <p:sp>
        <p:nvSpPr>
          <p:cNvPr id="33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34" name="TextBox 3"/>
          <p:cNvSpPr txBox="1"/>
          <p:nvPr/>
        </p:nvSpPr>
        <p:spPr>
          <a:xfrm>
            <a:off x="1553647" y="147169"/>
            <a:ext cx="6115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COI: 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Center-of-Innovation 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Building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82160" y="625772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smtClean="0">
                <a:latin typeface="Helvetica" charset="0"/>
                <a:ea typeface="Helvetica" charset="0"/>
                <a:cs typeface="Helvetica" charset="0"/>
              </a:rPr>
              <a:t>COI</a:t>
            </a:r>
            <a:r>
              <a:rPr kumimoji="1" lang="en-US" altLang="ja-JP" b="1" i="1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kumimoji="1" lang="en-US" altLang="ja-JP" b="1" i="1" smtClean="0">
                <a:latin typeface="Helvetica" charset="0"/>
                <a:ea typeface="Helvetica" charset="0"/>
                <a:cs typeface="Helvetica" charset="0"/>
              </a:rPr>
              <a:t>building (80m x 30m)</a:t>
            </a:r>
            <a:endParaRPr kumimoji="1" lang="ja-JP" altLang="en-US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842615" y="2174557"/>
            <a:ext cx="1324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COI</a:t>
            </a:r>
            <a:r>
              <a:rPr kumimoji="1" lang="en-US" altLang="ja-JP" dirty="0" smtClean="0">
                <a:solidFill>
                  <a:srgbClr val="FFFF00"/>
                </a:solidFill>
              </a:rPr>
              <a:t> building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77368" y="762000"/>
            <a:ext cx="603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/>
              <a:t>model </a:t>
            </a:r>
            <a:r>
              <a:rPr lang="en-US" altLang="ja-JP" b="1" i="1" dirty="0"/>
              <a:t>facility for ILC </a:t>
            </a:r>
            <a:r>
              <a:rPr lang="en-US" altLang="ja-JP" b="1" i="1" dirty="0" smtClean="0"/>
              <a:t>cavity &amp; </a:t>
            </a:r>
            <a:r>
              <a:rPr lang="en-US" altLang="ja-JP" b="1" i="1" dirty="0" err="1" smtClean="0"/>
              <a:t>cryomodule</a:t>
            </a:r>
            <a:r>
              <a:rPr lang="en-US" altLang="ja-JP" b="1" i="1" dirty="0" smtClean="0"/>
              <a:t> assembly </a:t>
            </a:r>
            <a:r>
              <a:rPr lang="en-US" altLang="ja-JP" b="1" i="1" dirty="0"/>
              <a:t>&amp; Testing</a:t>
            </a:r>
            <a:endParaRPr kumimoji="1" lang="ja-JP" altLang="en-US" b="1" i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717" y="3721869"/>
            <a:ext cx="4724966" cy="2519982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4732733" y="3705994"/>
            <a:ext cx="3640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smtClean="0"/>
              <a:t>Building completion : February 2015</a:t>
            </a:r>
            <a:endParaRPr kumimoji="1" lang="ja-JP" altLang="en-US" b="1" i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47558" y="2999332"/>
            <a:ext cx="7353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/>
              <a:t>COI-budget (2012-2013) : targeting </a:t>
            </a:r>
            <a:r>
              <a:rPr lang="en-US" altLang="ja-JP" b="1" i="1" dirty="0"/>
              <a:t>future Compact SC A</a:t>
            </a:r>
            <a:r>
              <a:rPr lang="en-US" altLang="ja-JP" b="1" i="1" dirty="0" smtClean="0"/>
              <a:t>ccelerator business</a:t>
            </a:r>
          </a:p>
          <a:p>
            <a:r>
              <a:rPr kumimoji="1" lang="en-US" altLang="ja-JP" b="1" i="1" dirty="0"/>
              <a:t> </a:t>
            </a:r>
            <a:r>
              <a:rPr kumimoji="1" lang="en-US" altLang="ja-JP" b="1" i="1" dirty="0" smtClean="0"/>
              <a:t>                        development by Industry-Academic Collaboration.</a:t>
            </a:r>
            <a:endParaRPr kumimoji="1" lang="ja-JP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366223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3" y="381729"/>
            <a:ext cx="8921837" cy="6147103"/>
          </a:xfrm>
          <a:prstGeom prst="rect">
            <a:avLst/>
          </a:prstGeom>
        </p:spPr>
      </p:pic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1102435" y="131577"/>
            <a:ext cx="7253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ea typeface="Osaka"/>
                <a:cs typeface="Helvetica"/>
              </a:rPr>
              <a:t>COI: Center-of-Innovation </a:t>
            </a:r>
            <a:r>
              <a:rPr kumimoji="1" lang="en-US" altLang="ja-JP" sz="2800" b="1" smtClean="0">
                <a:latin typeface="Helvetica"/>
                <a:ea typeface="Osaka"/>
                <a:cs typeface="Helvetica"/>
              </a:rPr>
              <a:t>Building Inside</a:t>
            </a:r>
            <a:endParaRPr kumimoji="1" lang="ja-JP" altLang="en-US" sz="28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331" y="4944239"/>
            <a:ext cx="2049998" cy="153749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37" y="4894584"/>
            <a:ext cx="2116205" cy="158715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191226" y="4742354"/>
            <a:ext cx="4678910" cy="1815882"/>
          </a:xfrm>
          <a:prstGeom prst="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As a model facility for ILC assembly &amp; Testing</a:t>
            </a:r>
          </a:p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Clean-room</a:t>
            </a:r>
          </a:p>
          <a:p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en-US" altLang="ja-JP" sz="1600" b="1" i="1" dirty="0" err="1" smtClean="0">
                <a:latin typeface="Helvetica" charset="0"/>
                <a:ea typeface="Helvetica" charset="0"/>
                <a:cs typeface="Helvetica" charset="0"/>
              </a:rPr>
              <a:t>Cryomodule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Assembly (cantilever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)</a:t>
            </a:r>
          </a:p>
          <a:p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EP (</a:t>
            </a:r>
            <a:r>
              <a:rPr kumimoji="1"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vertical-EP)</a:t>
            </a:r>
          </a:p>
          <a:p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Cavity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Testing (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4-cavities-test)</a:t>
            </a:r>
          </a:p>
          <a:p>
            <a:r>
              <a:rPr lang="en-US" altLang="ja-JP" sz="1600" b="1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He Cryogenics</a:t>
            </a:r>
          </a:p>
          <a:p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      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( </a:t>
            </a:r>
            <a:r>
              <a:rPr lang="en-US" altLang="ja-JP" sz="1600" b="1" i="1" dirty="0" err="1" smtClean="0">
                <a:latin typeface="Helvetica" charset="0"/>
                <a:ea typeface="Helvetica" charset="0"/>
                <a:cs typeface="Helvetica" charset="0"/>
              </a:rPr>
              <a:t>Cryomodule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 Testing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: not yet)</a:t>
            </a:r>
            <a:endParaRPr kumimoji="1"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5290" y="1070814"/>
            <a:ext cx="772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smtClean="0">
                <a:latin typeface="Helvetica" charset="0"/>
                <a:ea typeface="Helvetica" charset="0"/>
                <a:cs typeface="Helvetica" charset="0"/>
              </a:rPr>
              <a:t>First-stage main component </a:t>
            </a:r>
            <a:r>
              <a:rPr lang="en-US" altLang="ja-JP" sz="1600" b="1" i="1" smtClean="0">
                <a:latin typeface="Helvetica" charset="0"/>
                <a:ea typeface="Helvetica" charset="0"/>
                <a:cs typeface="Helvetica" charset="0"/>
              </a:rPr>
              <a:t>installation was done in </a:t>
            </a:r>
            <a:r>
              <a:rPr lang="en-US" altLang="ja-JP" sz="1600" b="1" i="1" dirty="0" smtClean="0">
                <a:latin typeface="Helvetica" charset="0"/>
                <a:ea typeface="Helvetica" charset="0"/>
                <a:cs typeface="Helvetica" charset="0"/>
              </a:rPr>
              <a:t>March - September 2015</a:t>
            </a:r>
            <a:endParaRPr kumimoji="1" lang="ja-JP" altLang="en-US" sz="1600" b="1" i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38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399" y="755285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1721064" y="135996"/>
            <a:ext cx="5918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ea typeface="Osaka"/>
                <a:cs typeface="Helvetica"/>
              </a:rPr>
              <a:t>COI</a:t>
            </a:r>
            <a:r>
              <a:rPr kumimoji="1" lang="en-US" altLang="ja-JP" sz="2800" b="1" smtClean="0">
                <a:latin typeface="Helvetica"/>
                <a:ea typeface="Osaka"/>
                <a:cs typeface="Helvetica"/>
              </a:rPr>
              <a:t>: </a:t>
            </a:r>
            <a:r>
              <a:rPr kumimoji="1" lang="en-US" altLang="ja-JP" sz="2800" b="1" smtClean="0">
                <a:latin typeface="Helvetica"/>
                <a:ea typeface="Osaka"/>
                <a:cs typeface="Helvetica"/>
              </a:rPr>
              <a:t>Clean-Room (11.4m x 33.9m)</a:t>
            </a:r>
            <a:endParaRPr kumimoji="1" lang="ja-JP" altLang="en-US" sz="28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719" y="3918348"/>
            <a:ext cx="3784714" cy="255179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88" y="3918348"/>
            <a:ext cx="3425556" cy="2569167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624785" y="755285"/>
            <a:ext cx="806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First-stage clean-room installation was </a:t>
            </a:r>
            <a:r>
              <a:rPr lang="en-US" altLang="ja-JP" b="1" smtClean="0"/>
              <a:t>done</a:t>
            </a:r>
            <a:r>
              <a:rPr lang="en-US" altLang="ja-JP" b="1" smtClean="0"/>
              <a:t>.   </a:t>
            </a:r>
            <a:r>
              <a:rPr lang="en-US" altLang="ja-JP" b="1" dirty="0" smtClean="0"/>
              <a:t>2-nd stage construction will be 2016.</a:t>
            </a:r>
            <a:endParaRPr kumimoji="1" lang="ja-JP" altLang="en-US" b="1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" y="1220471"/>
            <a:ext cx="8339328" cy="260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97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1541599" y="130892"/>
            <a:ext cx="5755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ea typeface="Osaka"/>
                <a:cs typeface="Helvetica"/>
              </a:rPr>
              <a:t>COI: </a:t>
            </a:r>
            <a:r>
              <a:rPr kumimoji="1" lang="en-US" altLang="ja-JP" sz="2800" b="1" dirty="0" err="1" smtClean="0">
                <a:latin typeface="Helvetica"/>
                <a:ea typeface="Osaka"/>
                <a:cs typeface="Helvetica"/>
              </a:rPr>
              <a:t>Cryomodule</a:t>
            </a:r>
            <a:r>
              <a:rPr kumimoji="1" lang="en-US" altLang="ja-JP" sz="2800" b="1" dirty="0" smtClean="0">
                <a:latin typeface="Helvetica"/>
                <a:ea typeface="Osaka"/>
                <a:cs typeface="Helvetica"/>
              </a:rPr>
              <a:t> Assembly Tool</a:t>
            </a:r>
            <a:endParaRPr kumimoji="1" lang="ja-JP" altLang="en-US" sz="28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39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046" y="1078419"/>
            <a:ext cx="5023104" cy="376732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58" y="3915918"/>
            <a:ext cx="3447288" cy="258546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556" y="3915918"/>
            <a:ext cx="3447287" cy="2585466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115240" y="746125"/>
            <a:ext cx="726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Assembly </a:t>
            </a:r>
            <a:r>
              <a:rPr lang="en-US" altLang="ja-JP" b="1" dirty="0" smtClean="0"/>
              <a:t>tool </a:t>
            </a:r>
            <a:r>
              <a:rPr lang="en-US" altLang="ja-JP" b="1" dirty="0" smtClean="0"/>
              <a:t>and test </a:t>
            </a:r>
            <a:r>
              <a:rPr lang="en-US" altLang="ja-JP" b="1" dirty="0" err="1" smtClean="0"/>
              <a:t>cryomodule</a:t>
            </a:r>
            <a:r>
              <a:rPr lang="en-US" altLang="ja-JP" b="1" dirty="0" smtClean="0"/>
              <a:t> were assembled</a:t>
            </a:r>
            <a:r>
              <a:rPr lang="en-US" altLang="ja-JP" b="1" dirty="0"/>
              <a:t> </a:t>
            </a:r>
            <a:r>
              <a:rPr lang="en-US" altLang="ja-JP" b="1" dirty="0" smtClean="0"/>
              <a:t>in March - May 2015</a:t>
            </a:r>
            <a:endParaRPr kumimoji="1" lang="ja-JP" altLang="en-US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043735" y="500223"/>
            <a:ext cx="20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smtClean="0">
                <a:latin typeface="Helvetica" charset="0"/>
                <a:ea typeface="Helvetica" charset="0"/>
                <a:cs typeface="Helvetica" charset="0"/>
              </a:rPr>
              <a:t>Collaborated by DESY</a:t>
            </a:r>
            <a:endParaRPr kumimoji="1" lang="ja-JP" altLang="en-US" sz="1400" b="1" i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6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4" descr="stf_generalView_A1_130830low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215" y="2955483"/>
            <a:ext cx="5666500" cy="3736325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54F17353-32A0-344F-8FC4-93F64516CAF6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62151" y="5129362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CM-1</a:t>
            </a:r>
            <a:endParaRPr kumimoji="1" lang="ja-JP" altLang="en-US" sz="20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27293" y="5729806"/>
            <a:ext cx="18234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chemeClr val="bg1">
                    <a:lumMod val="50000"/>
                  </a:schemeClr>
                </a:solidFill>
              </a:rPr>
              <a:t>STF Accelerator</a:t>
            </a:r>
            <a:endParaRPr kumimoji="1" lang="ja-JP" altLang="en-US" sz="20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 bwMode="auto">
          <a:xfrm flipH="1" flipV="1">
            <a:off x="6553200" y="4920510"/>
            <a:ext cx="1057942" cy="404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テキスト ボックス 28"/>
          <p:cNvSpPr txBox="1"/>
          <p:nvPr/>
        </p:nvSpPr>
        <p:spPr>
          <a:xfrm>
            <a:off x="7897116" y="4509120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CM-2a</a:t>
            </a:r>
            <a:endParaRPr kumimoji="1" lang="ja-JP" altLang="en-US" sz="2000" b="1" dirty="0"/>
          </a:p>
        </p:txBody>
      </p:sp>
      <p:cxnSp>
        <p:nvCxnSpPr>
          <p:cNvPr id="30" name="直線矢印コネクタ 29"/>
          <p:cNvCxnSpPr/>
          <p:nvPr/>
        </p:nvCxnSpPr>
        <p:spPr bwMode="auto">
          <a:xfrm flipH="1" flipV="1">
            <a:off x="7123217" y="4459914"/>
            <a:ext cx="720784" cy="2652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3"/>
          <p:cNvSpPr txBox="1"/>
          <p:nvPr/>
        </p:nvSpPr>
        <p:spPr>
          <a:xfrm>
            <a:off x="932836" y="173063"/>
            <a:ext cx="6776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Cryomodule development: </a:t>
            </a:r>
            <a:r>
              <a:rPr kumimoji="1" lang="en-US" altLang="ja-JP" sz="2000" b="1" i="1" dirty="0" smtClean="0">
                <a:latin typeface="Helvetica"/>
                <a:ea typeface="Osaka"/>
                <a:cs typeface="Helvetica"/>
              </a:rPr>
              <a:t>STF Accelerator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5515" y="4092317"/>
            <a:ext cx="3385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Helvetica" charset="0"/>
                <a:ea typeface="Helvetica" charset="0"/>
                <a:cs typeface="Helvetica" charset="0"/>
              </a:rPr>
              <a:t>STF cryomodule development history</a:t>
            </a:r>
            <a:endParaRPr kumimoji="1" lang="ja-JP" altLang="en-US" sz="14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5515" y="4412665"/>
            <a:ext cx="362631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2011 start construction of STF accelerator(Injector + QB)</a:t>
            </a:r>
          </a:p>
          <a:p>
            <a:r>
              <a:rPr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2012 Feb-Jun: QB accelerator commissioning</a:t>
            </a:r>
          </a:p>
          <a:p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 Jul to Mar: experiment of Laser-Compton (QB)</a:t>
            </a:r>
          </a:p>
          <a:p>
            <a:r>
              <a:rPr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2013 Apr: disassemble Laser-Compton</a:t>
            </a:r>
          </a:p>
          <a:p>
            <a:r>
              <a:rPr kumimoji="1" lang="en-US" altLang="ja-JP" sz="1000" b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        start installation of CM-1</a:t>
            </a:r>
          </a:p>
          <a:p>
            <a:r>
              <a:rPr lang="en-US" altLang="ja-JP" sz="1000" b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Sep: two set of 4-cavity train completed</a:t>
            </a:r>
          </a:p>
          <a:p>
            <a:r>
              <a:rPr kumimoji="1" lang="en-US" altLang="ja-JP" sz="1000" b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Oct: Cryomodule assembly in STF tunnel</a:t>
            </a:r>
          </a:p>
          <a:p>
            <a:r>
              <a:rPr lang="en-US" altLang="ja-JP" sz="1000" b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Dec: CM-1 completed</a:t>
            </a:r>
          </a:p>
          <a:p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2014 Apr: start CM-2a assembly</a:t>
            </a:r>
          </a:p>
          <a:p>
            <a:r>
              <a:rPr lang="en-US" altLang="ja-JP" sz="1000" b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Jul: CM-1 and CM-2a connection completed</a:t>
            </a:r>
          </a:p>
          <a:p>
            <a:r>
              <a:rPr kumimoji="1" lang="en-US" altLang="ja-JP" sz="1000" b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Oct-Nov: Cool-down test (low power test)</a:t>
            </a:r>
          </a:p>
          <a:p>
            <a:r>
              <a:rPr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2015 July-Sep.: Coupler room temp. process</a:t>
            </a:r>
          </a:p>
          <a:p>
            <a:r>
              <a:rPr kumimoji="1" lang="en-US" altLang="ja-JP" sz="1000" b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kumimoji="1" lang="en-US" altLang="ja-JP" sz="1000" b="1" dirty="0" smtClean="0">
                <a:latin typeface="Helvetica" charset="0"/>
                <a:ea typeface="Helvetica" charset="0"/>
                <a:cs typeface="Helvetica" charset="0"/>
              </a:rPr>
              <a:t>        Oct-Dec: 2-nd Cool-down test (high power test)</a:t>
            </a:r>
            <a:endParaRPr kumimoji="1" lang="ja-JP" altLang="en-US" sz="10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76056" y="6086122"/>
            <a:ext cx="2339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Injector beam operation done</a:t>
            </a:r>
            <a:endParaRPr kumimoji="1" lang="ja-JP" altLang="en-US" sz="12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06476" y="4920510"/>
            <a:ext cx="122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Capture </a:t>
            </a:r>
          </a:p>
          <a:p>
            <a:r>
              <a:rPr kumimoji="1" lang="en-US" altLang="ja-JP" sz="1600" b="1" dirty="0" smtClean="0"/>
              <a:t>Cryomodule</a:t>
            </a:r>
            <a:endParaRPr kumimoji="1" lang="ja-JP" altLang="en-US" sz="1600" b="1" dirty="0"/>
          </a:p>
        </p:txBody>
      </p:sp>
      <p:cxnSp>
        <p:nvCxnSpPr>
          <p:cNvPr id="19" name="直線矢印コネクタ 18"/>
          <p:cNvCxnSpPr/>
          <p:nvPr/>
        </p:nvCxnSpPr>
        <p:spPr bwMode="auto">
          <a:xfrm>
            <a:off x="4283968" y="5445224"/>
            <a:ext cx="432048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8" name="図 17" descr="logo_transparent_b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950" y="860763"/>
            <a:ext cx="4758084" cy="324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2421748" y="139891"/>
            <a:ext cx="4131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ea typeface="Osaka"/>
                <a:cs typeface="Helvetica"/>
              </a:rPr>
              <a:t>COI: Vertical EP facility</a:t>
            </a:r>
            <a:endParaRPr kumimoji="1" lang="ja-JP" altLang="en-US" sz="28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40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30" y="875629"/>
            <a:ext cx="3520118" cy="572107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470" y="3540436"/>
            <a:ext cx="3381573" cy="253618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74" y="875629"/>
            <a:ext cx="3401569" cy="255117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101475" y="6050596"/>
            <a:ext cx="4953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Vertical EP </a:t>
            </a:r>
            <a:r>
              <a:rPr lang="en-US" altLang="ja-JP" b="1" dirty="0" smtClean="0"/>
              <a:t>system, </a:t>
            </a:r>
            <a:r>
              <a:rPr lang="en-US" altLang="ja-JP" b="1" dirty="0" smtClean="0"/>
              <a:t>limited to </a:t>
            </a:r>
            <a:r>
              <a:rPr lang="en-US" altLang="ja-JP" b="1" dirty="0" smtClean="0"/>
              <a:t>w</a:t>
            </a:r>
            <a:r>
              <a:rPr lang="en-US" altLang="ja-JP" b="1" dirty="0" smtClean="0"/>
              <a:t>ater-test function, </a:t>
            </a:r>
            <a:endParaRPr lang="en-US" altLang="ja-JP" b="1" dirty="0" smtClean="0"/>
          </a:p>
          <a:p>
            <a:r>
              <a:rPr lang="en-US" altLang="ja-JP" b="1" dirty="0" smtClean="0"/>
              <a:t>were </a:t>
            </a:r>
            <a:r>
              <a:rPr lang="en-US" altLang="ja-JP" b="1" dirty="0" smtClean="0"/>
              <a:t>built up </a:t>
            </a:r>
            <a:r>
              <a:rPr lang="en-US" altLang="ja-JP" b="1" dirty="0" smtClean="0"/>
              <a:t>in May - September 2015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79185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225" y="918316"/>
            <a:ext cx="3871835" cy="2903876"/>
          </a:xfrm>
          <a:prstGeom prst="rect">
            <a:avLst/>
          </a:prstGeom>
        </p:spPr>
      </p:pic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1815667" y="167323"/>
            <a:ext cx="4694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ea typeface="Osaka"/>
                <a:cs typeface="Helvetica"/>
              </a:rPr>
              <a:t>COI: Vertical Test Cryostat</a:t>
            </a:r>
            <a:endParaRPr kumimoji="1" lang="ja-JP" altLang="en-US" sz="28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41</a:t>
            </a:fld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88052" y="1621668"/>
            <a:ext cx="5626827" cy="4220123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572000" y="6033184"/>
            <a:ext cx="3996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4-cavities Vertical Test tools </a:t>
            </a:r>
          </a:p>
          <a:p>
            <a:r>
              <a:rPr lang="en-US" altLang="ja-JP" b="1" dirty="0" smtClean="0"/>
              <a:t>were assembled</a:t>
            </a:r>
            <a:r>
              <a:rPr lang="en-US" altLang="ja-JP" b="1" dirty="0"/>
              <a:t> </a:t>
            </a:r>
            <a:r>
              <a:rPr lang="en-US" altLang="ja-JP" b="1" dirty="0" smtClean="0"/>
              <a:t>in March - August 2015</a:t>
            </a:r>
            <a:endParaRPr kumimoji="1" lang="ja-JP" altLang="en-US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225" y="3893649"/>
            <a:ext cx="2909575" cy="218218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043735" y="500223"/>
            <a:ext cx="20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smtClean="0">
                <a:latin typeface="Helvetica" charset="0"/>
                <a:ea typeface="Helvetica" charset="0"/>
                <a:cs typeface="Helvetica" charset="0"/>
              </a:rPr>
              <a:t>Collaborated by DESY</a:t>
            </a:r>
            <a:endParaRPr kumimoji="1" lang="ja-JP" altLang="en-US" sz="1400" b="1" i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62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5" name="TextBox 3"/>
          <p:cNvSpPr txBox="1"/>
          <p:nvPr/>
        </p:nvSpPr>
        <p:spPr>
          <a:xfrm>
            <a:off x="2425361" y="130891"/>
            <a:ext cx="3560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elvetica"/>
                <a:ea typeface="Osaka"/>
                <a:cs typeface="Helvetica"/>
              </a:rPr>
              <a:t>COI: </a:t>
            </a:r>
            <a:r>
              <a:rPr kumimoji="1" lang="en-US" altLang="ja-JP" sz="2800" b="1" smtClean="0">
                <a:latin typeface="Helvetica"/>
                <a:ea typeface="Osaka"/>
                <a:cs typeface="Helvetica"/>
              </a:rPr>
              <a:t>He Cryogenics</a:t>
            </a:r>
            <a:endParaRPr kumimoji="1" lang="ja-JP" altLang="en-US" sz="28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42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59634" y="801725"/>
            <a:ext cx="5087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Only main cryogenics components were purchased.</a:t>
            </a:r>
          </a:p>
          <a:p>
            <a:r>
              <a:rPr lang="en-US" altLang="ja-JP" b="1" dirty="0"/>
              <a:t>(</a:t>
            </a:r>
            <a:r>
              <a:rPr lang="en-US" altLang="ja-JP" b="1" dirty="0" smtClean="0"/>
              <a:t>4K Liquefier and Compressor)</a:t>
            </a:r>
            <a:endParaRPr kumimoji="1" lang="ja-JP" altLang="en-US" b="1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72" y="4011226"/>
            <a:ext cx="3749040" cy="261133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028" y="1516746"/>
            <a:ext cx="2808205" cy="354828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80" y="1500731"/>
            <a:ext cx="2948687" cy="3564304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1835393" y="5117710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4K 600W He </a:t>
            </a:r>
            <a:r>
              <a:rPr lang="en-US" altLang="ja-JP" b="1" dirty="0" smtClean="0"/>
              <a:t>Li</a:t>
            </a:r>
            <a:r>
              <a:rPr lang="en-US" altLang="ja-JP" b="1" dirty="0" smtClean="0"/>
              <a:t>quefier</a:t>
            </a:r>
            <a:endParaRPr kumimoji="1" lang="ja-JP" altLang="en-US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87013" y="3641894"/>
            <a:ext cx="1611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smtClean="0"/>
              <a:t>He </a:t>
            </a:r>
            <a:r>
              <a:rPr lang="en-US" altLang="ja-JP" b="1" smtClean="0"/>
              <a:t>compressor</a:t>
            </a:r>
            <a:endParaRPr kumimoji="1" lang="ja-JP" altLang="en-US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57772" y="5892581"/>
            <a:ext cx="4184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Build-up of Cryogenic System will be done</a:t>
            </a:r>
          </a:p>
          <a:p>
            <a:r>
              <a:rPr lang="en-US" altLang="ja-JP" b="1" dirty="0"/>
              <a:t>i</a:t>
            </a:r>
            <a:r>
              <a:rPr kumimoji="1" lang="en-US" altLang="ja-JP" b="1" dirty="0" smtClean="0"/>
              <a:t>n the following 1-2 years.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92493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LCC-template.tif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3761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976967" y="566980"/>
            <a:ext cx="5817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i="1" dirty="0" smtClean="0"/>
              <a:t>Summary of SRF activity of Japan</a:t>
            </a:r>
            <a:endParaRPr kumimoji="1" lang="ja-JP" altLang="en-US" sz="3200" b="1" i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63141" y="1407572"/>
            <a:ext cx="6235361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 smtClean="0"/>
              <a:t>Cavities </a:t>
            </a:r>
            <a:r>
              <a:rPr lang="en-US" altLang="ja-JP" sz="2800" b="1" i="1" dirty="0"/>
              <a:t>&amp; </a:t>
            </a:r>
            <a:r>
              <a:rPr lang="en-US" altLang="ja-JP" sz="2800" b="1" i="1" dirty="0" err="1" smtClean="0"/>
              <a:t>Cryomodules</a:t>
            </a:r>
            <a:endParaRPr lang="en-US" altLang="ja-JP" sz="2800" b="1" i="1" dirty="0" smtClean="0"/>
          </a:p>
          <a:p>
            <a:r>
              <a:rPr lang="en-US" altLang="ja-JP" b="1" dirty="0" smtClean="0"/>
              <a:t>     STF accelerator and ILC-type </a:t>
            </a:r>
            <a:r>
              <a:rPr lang="en-US" altLang="ja-JP" b="1" dirty="0" err="1" smtClean="0"/>
              <a:t>cryomodule</a:t>
            </a:r>
            <a:r>
              <a:rPr lang="en-US" altLang="ja-JP" b="1" dirty="0" smtClean="0"/>
              <a:t> are under progress.</a:t>
            </a:r>
          </a:p>
          <a:p>
            <a:r>
              <a:rPr kumimoji="1" lang="en-US" altLang="ja-JP" b="1" dirty="0" smtClean="0"/>
              <a:t>     cavity production industrialization is advanced.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  Study for more high gradient, high-Q are under progress.</a:t>
            </a:r>
            <a:endParaRPr kumimoji="1" lang="en-US" altLang="ja-JP" b="1" dirty="0" smtClean="0"/>
          </a:p>
          <a:p>
            <a:endParaRPr kumimoji="1" lang="en-US" altLang="ja-JP" b="1" dirty="0"/>
          </a:p>
          <a:p>
            <a:r>
              <a:rPr lang="en-US" altLang="ja-JP" sz="2800" b="1" i="1" dirty="0"/>
              <a:t>Cavity treatment &amp; </a:t>
            </a:r>
            <a:r>
              <a:rPr lang="en-US" altLang="ja-JP" sz="2800" b="1" i="1" dirty="0" smtClean="0"/>
              <a:t>Instrumentations</a:t>
            </a:r>
          </a:p>
          <a:p>
            <a:r>
              <a:rPr kumimoji="1" lang="en-US" altLang="ja-JP" b="1" dirty="0" smtClean="0"/>
              <a:t>    </a:t>
            </a:r>
            <a:r>
              <a:rPr lang="en-US" altLang="ja-JP" b="1" dirty="0" smtClean="0"/>
              <a:t> Vertical EP, HF-free bipolar-EP are well advanced.</a:t>
            </a:r>
            <a:endParaRPr lang="en-US" altLang="ja-JP" b="1" dirty="0"/>
          </a:p>
          <a:p>
            <a:r>
              <a:rPr lang="en-US" altLang="ja-JP" b="1" dirty="0"/>
              <a:t>     </a:t>
            </a:r>
            <a:r>
              <a:rPr lang="en-US" altLang="ja-JP" b="1" dirty="0" smtClean="0"/>
              <a:t>Instrumentations for cavity quench identification.</a:t>
            </a:r>
            <a:endParaRPr lang="en-US" altLang="ja-JP" b="1" dirty="0"/>
          </a:p>
          <a:p>
            <a:r>
              <a:rPr lang="en-US" altLang="ja-JP" b="1" dirty="0" smtClean="0"/>
              <a:t> </a:t>
            </a:r>
          </a:p>
          <a:p>
            <a:r>
              <a:rPr lang="en-US" altLang="ja-JP" sz="2800" b="1" i="1" dirty="0"/>
              <a:t>HLRF and others</a:t>
            </a:r>
          </a:p>
          <a:p>
            <a:r>
              <a:rPr lang="en-US" altLang="ja-JP" b="1" dirty="0"/>
              <a:t>     Realization of ILC TDR power scheme</a:t>
            </a:r>
          </a:p>
          <a:p>
            <a:endParaRPr lang="en-US" altLang="ja-JP" b="1" dirty="0" smtClean="0"/>
          </a:p>
          <a:p>
            <a:r>
              <a:rPr lang="en-US" altLang="ja-JP" sz="2800" b="1" i="1" dirty="0"/>
              <a:t>SRF </a:t>
            </a:r>
            <a:r>
              <a:rPr lang="en-US" altLang="ja-JP" sz="2800" b="1" i="1" dirty="0" smtClean="0"/>
              <a:t>facility</a:t>
            </a:r>
          </a:p>
          <a:p>
            <a:r>
              <a:rPr lang="en-US" altLang="ja-JP" b="1" dirty="0" smtClean="0"/>
              <a:t>     Building-up </a:t>
            </a:r>
            <a:r>
              <a:rPr lang="en-US" altLang="ja-JP" b="1" dirty="0"/>
              <a:t>of </a:t>
            </a:r>
            <a:r>
              <a:rPr lang="en-US" altLang="ja-JP" b="1" dirty="0" smtClean="0"/>
              <a:t>ILC-SRF model </a:t>
            </a:r>
            <a:r>
              <a:rPr lang="en-US" altLang="ja-JP" b="1" dirty="0"/>
              <a:t>facility (Japan) has started. </a:t>
            </a:r>
            <a:endParaRPr lang="en-US" altLang="ja-JP" b="1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42300" y="6629400"/>
            <a:ext cx="907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End of slide</a:t>
            </a:r>
            <a:endParaRPr kumimoji="1" lang="ja-JP" altLang="en-US" sz="12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43</a:t>
            </a:fld>
            <a:endParaRPr kumimoji="1" lang="ja-JP" altLang="en-US" dirty="0"/>
          </a:p>
        </p:txBody>
      </p:sp>
      <p:pic>
        <p:nvPicPr>
          <p:cNvPr id="8" name="図 7" descr="logo_transparent_b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39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68496" y="3072384"/>
            <a:ext cx="117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Extra-Slide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81303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STFQB_fullG2_111024_low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507" y="1301095"/>
            <a:ext cx="8844826" cy="4392931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353-32A0-344F-8FC4-93F64516CAF6}" type="slidenum">
              <a:rPr lang="en-US" altLang="ja-JP" smtClean="0"/>
              <a:pPr/>
              <a:t>45</a:t>
            </a:fld>
            <a:endParaRPr lang="en-US" altLang="ja-JP"/>
          </a:p>
        </p:txBody>
      </p:sp>
      <p:sp>
        <p:nvSpPr>
          <p:cNvPr id="16" name="TextBox 2"/>
          <p:cNvSpPr txBox="1"/>
          <p:nvPr/>
        </p:nvSpPr>
        <p:spPr>
          <a:xfrm>
            <a:off x="218581" y="741779"/>
            <a:ext cx="678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i="1" dirty="0" smtClean="0">
                <a:latin typeface="Helvetica"/>
                <a:cs typeface="Helvetica"/>
              </a:rPr>
              <a:t>STF accelerator </a:t>
            </a:r>
            <a:r>
              <a:rPr kumimoji="1" lang="en-US" altLang="ja-JP" sz="1800" b="1" i="1" smtClean="0">
                <a:latin typeface="Helvetica"/>
                <a:cs typeface="Helvetica"/>
              </a:rPr>
              <a:t>injector completed </a:t>
            </a:r>
          </a:p>
          <a:p>
            <a:r>
              <a:rPr kumimoji="1" lang="en-US" altLang="ja-JP" sz="1800" b="1" i="1" dirty="0" smtClean="0">
                <a:latin typeface="Helvetica"/>
                <a:cs typeface="Helvetica"/>
              </a:rPr>
              <a:t>in February 2012</a:t>
            </a:r>
            <a:endParaRPr kumimoji="1" lang="ja-JP" altLang="en-US" sz="1800" b="1" i="1" dirty="0">
              <a:latin typeface="Helvetica"/>
              <a:cs typeface="Helvetica"/>
            </a:endParaRPr>
          </a:p>
        </p:txBody>
      </p:sp>
      <p:sp>
        <p:nvSpPr>
          <p:cNvPr id="21" name="TextBox 3"/>
          <p:cNvSpPr txBox="1"/>
          <p:nvPr/>
        </p:nvSpPr>
        <p:spPr>
          <a:xfrm>
            <a:off x="318355" y="234304"/>
            <a:ext cx="8117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STF accelerator injector by “Quantum-beam program”</a:t>
            </a:r>
            <a:endParaRPr kumimoji="1" lang="ja-JP" altLang="en-US" sz="2400" b="1" i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22" name="図 21" descr="STF-QB-accelerator-0131201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66982"/>
            <a:ext cx="4464496" cy="334837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524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テキスト ボックス 2"/>
          <p:cNvSpPr txBox="1"/>
          <p:nvPr/>
        </p:nvSpPr>
        <p:spPr>
          <a:xfrm>
            <a:off x="200507" y="1439680"/>
            <a:ext cx="40815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High-flux X-ray generation by inverse Compton scattering</a:t>
            </a:r>
          </a:p>
          <a:p>
            <a:r>
              <a:rPr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10mA</a:t>
            </a:r>
            <a:r>
              <a:rPr lang="en-US" altLang="ja-JP" sz="12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electron beam </a:t>
            </a:r>
            <a:r>
              <a:rPr lang="ja-JP" altLang="en-US" sz="1200" dirty="0" smtClean="0">
                <a:latin typeface="Helvetica" charset="0"/>
                <a:ea typeface="Helvetica" charset="0"/>
                <a:cs typeface="Helvetica" charset="0"/>
              </a:rPr>
              <a:t>（</a:t>
            </a:r>
            <a:r>
              <a:rPr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40MeV, 1ms, 5Hz) </a:t>
            </a:r>
          </a:p>
          <a:p>
            <a:r>
              <a:rPr kumimoji="1"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Laser accumulator by 4 mirror resonator</a:t>
            </a:r>
          </a:p>
          <a:p>
            <a:r>
              <a:rPr lang="en-US" altLang="ja-JP" sz="1200" dirty="0" smtClean="0">
                <a:latin typeface="Helvetica" charset="0"/>
                <a:ea typeface="Helvetica" charset="0"/>
                <a:cs typeface="Helvetica" charset="0"/>
              </a:rPr>
              <a:t>head-on collision of beam and laser</a:t>
            </a:r>
            <a:endParaRPr kumimoji="1" lang="ja-JP" altLang="en-US" sz="12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51520" y="2276872"/>
            <a:ext cx="4030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 charset="0"/>
                <a:ea typeface="Helvetica" charset="0"/>
                <a:cs typeface="Helvetica" charset="0"/>
              </a:rPr>
              <a:t>Target flux: 1.3 x 10</a:t>
            </a:r>
            <a:r>
              <a:rPr kumimoji="1" lang="en-US" altLang="ja-JP" sz="1400" baseline="30000" dirty="0" smtClean="0">
                <a:latin typeface="Helvetica" charset="0"/>
                <a:ea typeface="Helvetica" charset="0"/>
                <a:cs typeface="Helvetica" charset="0"/>
              </a:rPr>
              <a:t>10</a:t>
            </a:r>
            <a:r>
              <a:rPr kumimoji="1" lang="en-US" altLang="ja-JP" sz="1400" dirty="0" smtClean="0">
                <a:latin typeface="Helvetica" charset="0"/>
                <a:ea typeface="Helvetica" charset="0"/>
                <a:cs typeface="Helvetica" charset="0"/>
              </a:rPr>
              <a:t> photons/sec 1%bandwidth </a:t>
            </a:r>
            <a:endParaRPr kumimoji="1" lang="ja-JP" altLang="en-US" sz="1400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17168" y="1527588"/>
            <a:ext cx="1681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Capture cryomodule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83115" y="1085154"/>
            <a:ext cx="12531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Collision point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8080" y="3125569"/>
            <a:ext cx="1783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Photocathode RF gun</a:t>
            </a:r>
            <a:endParaRPr kumimoji="1" lang="ja-JP" altLang="en-US" sz="12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40152" y="6237312"/>
            <a:ext cx="2440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FF00"/>
                </a:solidFill>
              </a:rPr>
              <a:t>STF Accelerator Injector</a:t>
            </a:r>
            <a:endParaRPr kumimoji="1" lang="ja-JP" altLang="en-US" b="1" i="1" dirty="0">
              <a:solidFill>
                <a:srgbClr val="FFFF00"/>
              </a:solidFill>
            </a:endParaRPr>
          </a:p>
        </p:txBody>
      </p:sp>
      <p:pic>
        <p:nvPicPr>
          <p:cNvPr id="19" name="図 18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23" name="TextBox 2"/>
          <p:cNvSpPr txBox="1"/>
          <p:nvPr/>
        </p:nvSpPr>
        <p:spPr>
          <a:xfrm>
            <a:off x="191497" y="574559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dirty="0" smtClean="0">
                <a:latin typeface="Helvetica"/>
                <a:cs typeface="Helvetica"/>
              </a:rPr>
              <a:t>Inv. Compton X-ray experiment in </a:t>
            </a:r>
            <a:r>
              <a:rPr kumimoji="1" lang="en-US" altLang="ja-JP" sz="1800" b="1" i="1" dirty="0" smtClean="0">
                <a:latin typeface="Helvetica"/>
                <a:cs typeface="Helvetica"/>
              </a:rPr>
              <a:t>March 2012 to March 2013</a:t>
            </a:r>
            <a:endParaRPr kumimoji="1" lang="ja-JP" altLang="en-US" sz="1800" b="1" i="1" dirty="0">
              <a:latin typeface="Helvetica"/>
              <a:cs typeface="Helvetic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042" y="2066366"/>
            <a:ext cx="5289755" cy="3548823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690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KEK-0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00" y="1140660"/>
            <a:ext cx="4610084" cy="1345171"/>
          </a:xfrm>
          <a:prstGeom prst="rect">
            <a:avLst/>
          </a:prstGeom>
        </p:spPr>
      </p:pic>
      <p:pic>
        <p:nvPicPr>
          <p:cNvPr id="3" name="図 2" descr="KEK-01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15" y="1140660"/>
            <a:ext cx="2138185" cy="3441708"/>
          </a:xfrm>
          <a:prstGeom prst="rect">
            <a:avLst/>
          </a:prstGeom>
        </p:spPr>
      </p:pic>
      <p:pic>
        <p:nvPicPr>
          <p:cNvPr id="4" name="図 3" descr="KEK-01-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36" y="2255785"/>
            <a:ext cx="5217864" cy="4388583"/>
          </a:xfrm>
          <a:prstGeom prst="rect">
            <a:avLst/>
          </a:prstGeom>
        </p:spPr>
      </p:pic>
      <p:pic>
        <p:nvPicPr>
          <p:cNvPr id="5" name="Picture 6" descr="D:\home\写真\ILC\ILC2010\20101215Funabashi-SPS\DSC002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80" y="4950833"/>
            <a:ext cx="1293282" cy="1656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 descr="HOM-ANTENA_pres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902" y="4950834"/>
            <a:ext cx="2209244" cy="165693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904968" y="59963"/>
            <a:ext cx="59987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000090"/>
                </a:solidFill>
              </a:rPr>
              <a:t>KEK in-house 9-cell cavity;  KEK-01</a:t>
            </a:r>
            <a:endParaRPr kumimoji="1" lang="ja-JP" altLang="en-US" sz="3200" b="1" dirty="0">
              <a:solidFill>
                <a:srgbClr val="00009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038260" y="3486945"/>
            <a:ext cx="1385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36 MV/m</a:t>
            </a:r>
            <a:endParaRPr kumimoji="1" lang="ja-JP" altLang="en-US" sz="24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2851" y="4643267"/>
            <a:ext cx="1958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Deep-drawing HOM-cup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034927" y="4673810"/>
            <a:ext cx="2050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Press form HOM-antenna</a:t>
            </a:r>
            <a:endParaRPr kumimoji="1" lang="ja-JP" altLang="en-US" sz="1400" dirty="0"/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pic>
        <p:nvPicPr>
          <p:cNvPr id="6" name="図 3" descr="社名のロゴのベクトルデータ（黒色）.em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42" y="6473855"/>
            <a:ext cx="2458915" cy="1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2569158" y="691634"/>
            <a:ext cx="3948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Trials of industrial fabrication</a:t>
            </a:r>
            <a:endParaRPr kumimoji="1" lang="ja-JP" altLang="en-US" sz="2400" b="1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61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90" y="2287298"/>
            <a:ext cx="7739093" cy="312871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6" y="4785262"/>
            <a:ext cx="3356134" cy="201497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正方形/長方形 6"/>
          <p:cNvSpPr/>
          <p:nvPr/>
        </p:nvSpPr>
        <p:spPr>
          <a:xfrm>
            <a:off x="203200" y="1057949"/>
            <a:ext cx="2324100" cy="939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ffectLst>
            <a:outerShdw blurRad="1905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3200" y="1204683"/>
            <a:ext cx="2417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160MHz 5µs Pulse Train</a:t>
            </a:r>
          </a:p>
          <a:p>
            <a:r>
              <a:rPr lang="en-US" altLang="ja-JP" dirty="0"/>
              <a:t>G</a:t>
            </a:r>
            <a:r>
              <a:rPr lang="en-US" altLang="ja-JP" dirty="0" smtClean="0"/>
              <a:t>enerator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391419" y="1997748"/>
            <a:ext cx="0" cy="14367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413554" y="3434529"/>
            <a:ext cx="5008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3848100" y="5699579"/>
            <a:ext cx="2324100" cy="939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ffectLst>
            <a:outerShdw blurRad="2032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6502399" y="5699579"/>
            <a:ext cx="2324100" cy="93980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  <a:effectLst>
            <a:outerShdw blurRad="1905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/>
          <p:cNvCxnSpPr/>
          <p:nvPr/>
        </p:nvCxnSpPr>
        <p:spPr>
          <a:xfrm>
            <a:off x="3517900" y="4203700"/>
            <a:ext cx="0" cy="1981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endCxn id="15" idx="1"/>
          </p:cNvCxnSpPr>
          <p:nvPr/>
        </p:nvCxnSpPr>
        <p:spPr>
          <a:xfrm flipV="1">
            <a:off x="3517900" y="6169479"/>
            <a:ext cx="330200" cy="14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6153150" y="6184900"/>
            <a:ext cx="330200" cy="14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3644900" y="579603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flipV="1">
            <a:off x="3644900" y="588939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V="1">
            <a:off x="3644900" y="598275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3644900" y="607611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V="1">
            <a:off x="3644900" y="616947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3644900" y="626283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3644900" y="635619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flipV="1">
            <a:off x="3644900" y="644955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3644900" y="6542919"/>
            <a:ext cx="203200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4294531" y="5982759"/>
            <a:ext cx="1554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Signal Selector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820594" y="6000234"/>
            <a:ext cx="1719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1GS/s 14bit ADC</a:t>
            </a:r>
            <a:endParaRPr kumimoji="1" lang="ja-JP" altLang="en-US" dirty="0"/>
          </a:p>
        </p:txBody>
      </p:sp>
      <p:sp>
        <p:nvSpPr>
          <p:cNvPr id="36" name="屈折矢印 35"/>
          <p:cNvSpPr/>
          <p:nvPr/>
        </p:nvSpPr>
        <p:spPr>
          <a:xfrm flipH="1" flipV="1">
            <a:off x="3044925" y="4302626"/>
            <a:ext cx="431800" cy="500914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図形グループ 43"/>
          <p:cNvGrpSpPr/>
          <p:nvPr/>
        </p:nvGrpSpPr>
        <p:grpSpPr>
          <a:xfrm>
            <a:off x="5040164" y="731226"/>
            <a:ext cx="3804418" cy="5145455"/>
            <a:chOff x="5040164" y="731226"/>
            <a:chExt cx="3804418" cy="5145455"/>
          </a:xfrm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42" name="図形グループ 41"/>
            <p:cNvGrpSpPr/>
            <p:nvPr/>
          </p:nvGrpSpPr>
          <p:grpSpPr>
            <a:xfrm>
              <a:off x="5040164" y="731226"/>
              <a:ext cx="3804418" cy="5145455"/>
              <a:chOff x="5040164" y="731226"/>
              <a:chExt cx="3804418" cy="5145455"/>
            </a:xfrm>
          </p:grpSpPr>
          <p:pic>
            <p:nvPicPr>
              <p:cNvPr id="37" name="図 3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40164" y="3257636"/>
                <a:ext cx="3786335" cy="2289592"/>
              </a:xfrm>
              <a:prstGeom prst="rect">
                <a:avLst/>
              </a:prstGeom>
              <a:ln>
                <a:solidFill>
                  <a:srgbClr val="002060"/>
                </a:solidFill>
              </a:ln>
            </p:spPr>
          </p:pic>
          <p:pic>
            <p:nvPicPr>
              <p:cNvPr id="38" name="図 3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8247" y="731226"/>
                <a:ext cx="3786335" cy="2307816"/>
              </a:xfrm>
              <a:prstGeom prst="rect">
                <a:avLst/>
              </a:prstGeom>
              <a:ln>
                <a:solidFill>
                  <a:srgbClr val="002060"/>
                </a:solidFill>
              </a:ln>
            </p:spPr>
          </p:pic>
          <p:sp>
            <p:nvSpPr>
              <p:cNvPr id="39" name="上矢印 38"/>
              <p:cNvSpPr/>
              <p:nvPr/>
            </p:nvSpPr>
            <p:spPr>
              <a:xfrm>
                <a:off x="7470378" y="5392534"/>
                <a:ext cx="503486" cy="484147"/>
              </a:xfrm>
              <a:prstGeom prst="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上矢印 39"/>
              <p:cNvSpPr/>
              <p:nvPr/>
            </p:nvSpPr>
            <p:spPr>
              <a:xfrm>
                <a:off x="7412706" y="2931627"/>
                <a:ext cx="503486" cy="484147"/>
              </a:xfrm>
              <a:prstGeom prst="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5771305" y="1180412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smtClean="0"/>
                  <a:t>FFT</a:t>
                </a:r>
                <a:endParaRPr kumimoji="1" lang="ja-JP" altLang="en-US" sz="2000" b="1" dirty="0"/>
              </a:p>
            </p:txBody>
          </p:sp>
        </p:grpSp>
        <p:sp>
          <p:nvSpPr>
            <p:cNvPr id="43" name="テキスト ボックス 42"/>
            <p:cNvSpPr txBox="1"/>
            <p:nvPr/>
          </p:nvSpPr>
          <p:spPr>
            <a:xfrm>
              <a:off x="5642394" y="3473424"/>
              <a:ext cx="21245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smtClean="0"/>
                <a:t>512 points ADC data</a:t>
              </a:r>
              <a:endParaRPr kumimoji="1" lang="ja-JP" altLang="en-US" b="1" dirty="0"/>
            </a:p>
          </p:txBody>
        </p:sp>
      </p:grpSp>
      <p:sp>
        <p:nvSpPr>
          <p:cNvPr id="45" name="TextBox 3"/>
          <p:cNvSpPr txBox="1"/>
          <p:nvPr/>
        </p:nvSpPr>
        <p:spPr>
          <a:xfrm>
            <a:off x="760390" y="108712"/>
            <a:ext cx="7068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Wire-Position Monitor(WPM</a:t>
            </a:r>
            <a:r>
              <a:rPr kumimoji="1" lang="en-US" altLang="ja-JP" sz="2800" b="1" i="1" smtClean="0">
                <a:latin typeface="Helvetica"/>
                <a:ea typeface="Osaka"/>
                <a:cs typeface="Helvetica"/>
              </a:rPr>
              <a:t>) Electronics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25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92224" y="3028315"/>
            <a:ext cx="5834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i="1" dirty="0" smtClean="0"/>
              <a:t>Optics Design of </a:t>
            </a:r>
            <a:r>
              <a:rPr lang="en-US" altLang="ja-JP" sz="3200" b="1" i="1" smtClean="0"/>
              <a:t>STF Accelerator</a:t>
            </a:r>
            <a:endParaRPr lang="ja-JP" altLang="en-US" sz="3200" b="1" i="1" dirty="0"/>
          </a:p>
        </p:txBody>
      </p:sp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798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6" name="図 5" descr="STF2_optics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2265" y="955023"/>
            <a:ext cx="5463131" cy="399079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テキスト ボックス 6"/>
          <p:cNvSpPr txBox="1"/>
          <p:nvPr/>
        </p:nvSpPr>
        <p:spPr>
          <a:xfrm>
            <a:off x="261473" y="313253"/>
            <a:ext cx="8497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i="1" dirty="0" smtClean="0"/>
              <a:t>Optics </a:t>
            </a:r>
            <a:r>
              <a:rPr kumimoji="1" lang="en-US" altLang="ja-JP" sz="3200" b="1" i="1" smtClean="0"/>
              <a:t>Design considering </a:t>
            </a:r>
            <a:r>
              <a:rPr kumimoji="1" lang="en-US" altLang="ja-JP" sz="3200" b="1" i="1" dirty="0" smtClean="0"/>
              <a:t>Future FEL application</a:t>
            </a:r>
            <a:endParaRPr kumimoji="1" lang="ja-JP" altLang="en-US" sz="3200" b="1" i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13714" y="3200399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smtClean="0"/>
              <a:t>BC1</a:t>
            </a:r>
            <a:endParaRPr kumimoji="1" lang="ja-JP" altLang="en-US" sz="2400" b="1" i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75042" y="3200399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smtClean="0"/>
              <a:t>BC2</a:t>
            </a:r>
            <a:endParaRPr kumimoji="1" lang="ja-JP" altLang="en-US" sz="2400" b="1" i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97981" y="3200399"/>
            <a:ext cx="942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smtClean="0"/>
              <a:t>Space for </a:t>
            </a:r>
          </a:p>
          <a:p>
            <a:r>
              <a:rPr kumimoji="1" lang="en-US" altLang="ja-JP" sz="1400" b="1" i="1" dirty="0" err="1" smtClean="0"/>
              <a:t>Undulator</a:t>
            </a:r>
            <a:endParaRPr kumimoji="1" lang="ja-JP" altLang="en-US" sz="1400" b="1" i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87296" y="3492787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smtClean="0"/>
              <a:t>SC-RF</a:t>
            </a:r>
            <a:endParaRPr kumimoji="1" lang="ja-JP" altLang="en-US" sz="1600" b="1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20611" y="3492786"/>
            <a:ext cx="659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smtClean="0"/>
              <a:t>SC-RF</a:t>
            </a:r>
            <a:endParaRPr kumimoji="1" lang="ja-JP" altLang="en-US" sz="1600" b="1" i="1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83" y="5059811"/>
            <a:ext cx="8089900" cy="1695257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15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テキスト ボックス 12"/>
          <p:cNvSpPr txBox="1"/>
          <p:nvPr/>
        </p:nvSpPr>
        <p:spPr>
          <a:xfrm>
            <a:off x="7565276" y="4191000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/>
              <a:t>1GeV</a:t>
            </a:r>
            <a:endParaRPr kumimoji="1" lang="ja-JP" altLang="en-US" sz="2400" b="1" i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74438" y="4176441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smtClean="0"/>
              <a:t>4M</a:t>
            </a:r>
            <a:r>
              <a:rPr kumimoji="1" lang="en-US" altLang="ja-JP" sz="2400" b="1" i="1" smtClean="0"/>
              <a:t>eV</a:t>
            </a:r>
            <a:endParaRPr kumimoji="1" lang="ja-JP" altLang="en-US" sz="2400" b="1" i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022782" y="6372055"/>
            <a:ext cx="2058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Expanded Area plan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4767" y="3642423"/>
            <a:ext cx="1525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Photocathode</a:t>
            </a:r>
          </a:p>
          <a:p>
            <a:r>
              <a:rPr lang="en-US" altLang="ja-JP" b="1" i="1" dirty="0" smtClean="0"/>
              <a:t>RF-gun</a:t>
            </a:r>
            <a:endParaRPr kumimoji="1" lang="ja-JP" altLang="en-US" b="1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9226" y="1062119"/>
            <a:ext cx="16199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 smtClean="0"/>
              <a:t>Total </a:t>
            </a:r>
            <a:r>
              <a:rPr kumimoji="1" lang="en-US" altLang="ja-JP" sz="2000" b="1" i="1" dirty="0" smtClean="0"/>
              <a:t>135m</a:t>
            </a:r>
            <a:r>
              <a:rPr kumimoji="1" lang="ja-JP" altLang="en-US" sz="2000" b="1" i="1" dirty="0" smtClean="0"/>
              <a:t>の</a:t>
            </a:r>
          </a:p>
          <a:p>
            <a:r>
              <a:rPr lang="en-US" altLang="ja-JP" sz="2000" b="1" i="1" dirty="0" err="1" smtClean="0"/>
              <a:t>Linac</a:t>
            </a:r>
            <a:r>
              <a:rPr lang="en-US" altLang="ja-JP" sz="2000" b="1" i="1" dirty="0" smtClean="0"/>
              <a:t> - FEL</a:t>
            </a:r>
            <a:endParaRPr kumimoji="1" lang="ja-JP" altLang="en-US" sz="2000" b="1" i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49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/>
        </p:nvSpPr>
        <p:spPr>
          <a:xfrm>
            <a:off x="3048000" y="1072090"/>
            <a:ext cx="1308090" cy="1884852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3060700" y="3898900"/>
            <a:ext cx="1308090" cy="194310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 descr="1st-v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033" y="810764"/>
            <a:ext cx="2430191" cy="1388031"/>
          </a:xfrm>
          <a:prstGeom prst="rect">
            <a:avLst/>
          </a:prstGeom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図 3" descr="2nd-v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034" y="2278038"/>
            <a:ext cx="2430190" cy="1368412"/>
          </a:xfrm>
          <a:prstGeom prst="rect">
            <a:avLst/>
          </a:prstGeom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図 4" descr="3rd-vt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033" y="3742283"/>
            <a:ext cx="2430191" cy="1406953"/>
          </a:xfrm>
          <a:prstGeom prst="rect">
            <a:avLst/>
          </a:prstGeom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図 5" descr="4th-v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034" y="5218772"/>
            <a:ext cx="2428440" cy="1398744"/>
          </a:xfrm>
          <a:prstGeom prst="rect">
            <a:avLst/>
          </a:prstGeom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図 6" descr="1st-vt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18" y="900466"/>
            <a:ext cx="4195437" cy="2396271"/>
          </a:xfrm>
          <a:prstGeom prst="rect">
            <a:avLst/>
          </a:prstGeom>
          <a:solidFill>
            <a:schemeClr val="bg1"/>
          </a:solidFill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図 7" descr="final-VT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017" y="3705888"/>
            <a:ext cx="4170037" cy="2495582"/>
          </a:xfrm>
          <a:prstGeom prst="rect">
            <a:avLst/>
          </a:prstGeom>
          <a:solidFill>
            <a:srgbClr val="FFFFFF"/>
          </a:solidFill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テキスト ボックス 8"/>
          <p:cNvSpPr txBox="1"/>
          <p:nvPr/>
        </p:nvSpPr>
        <p:spPr>
          <a:xfrm>
            <a:off x="8183516" y="1678742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/>
              <a:t>15 cavities</a:t>
            </a:r>
            <a:endParaRPr kumimoji="1" lang="ja-JP" altLang="en-US" sz="12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288971" y="906224"/>
            <a:ext cx="845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/>
              <a:t>1st </a:t>
            </a:r>
            <a:r>
              <a:rPr kumimoji="1" lang="en-US" altLang="ja-JP" sz="1600" b="1"/>
              <a:t>Test</a:t>
            </a:r>
            <a:endParaRPr kumimoji="1" lang="ja-JP" altLang="en-US" sz="16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183516" y="3206618"/>
            <a:ext cx="855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/>
              <a:t>13 cavities</a:t>
            </a:r>
            <a:endParaRPr kumimoji="1" lang="ja-JP" altLang="en-US" sz="12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70385" y="2332451"/>
            <a:ext cx="913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/>
              <a:t>2nd </a:t>
            </a:r>
            <a:r>
              <a:rPr kumimoji="1" lang="en-US" altLang="ja-JP" sz="1600" b="1"/>
              <a:t>Test</a:t>
            </a:r>
            <a:endParaRPr kumimoji="1" lang="ja-JP" altLang="en-US" sz="16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212474" y="4734494"/>
            <a:ext cx="777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/>
              <a:t>5</a:t>
            </a:r>
            <a:r>
              <a:rPr kumimoji="1" lang="en-US" altLang="ja-JP" sz="1200" b="1"/>
              <a:t> cavities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288971" y="3872676"/>
            <a:ext cx="875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/>
              <a:t>3rd </a:t>
            </a:r>
            <a:r>
              <a:rPr kumimoji="1" lang="en-US" altLang="ja-JP" sz="1600" b="1"/>
              <a:t>Test</a:t>
            </a:r>
            <a:endParaRPr kumimoji="1" lang="ja-JP" altLang="en-US" sz="16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235038" y="6201470"/>
            <a:ext cx="777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/>
              <a:t>3</a:t>
            </a:r>
            <a:r>
              <a:rPr kumimoji="1" lang="en-US" altLang="ja-JP" sz="1200" b="1"/>
              <a:t> cavities</a:t>
            </a:r>
            <a:endParaRPr kumimoji="1" lang="ja-JP" altLang="en-US" sz="12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290800" y="5353145"/>
            <a:ext cx="874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/>
              <a:t>4th </a:t>
            </a:r>
            <a:r>
              <a:rPr kumimoji="1" lang="en-US" altLang="ja-JP" sz="1600" b="1"/>
              <a:t>Test</a:t>
            </a:r>
            <a:endParaRPr kumimoji="1" lang="ja-JP" altLang="en-US" sz="16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38455" y="2080107"/>
            <a:ext cx="845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/>
              <a:t>1st </a:t>
            </a:r>
            <a:r>
              <a:rPr kumimoji="1" lang="en-US" altLang="ja-JP" sz="1600" b="1"/>
              <a:t>Test</a:t>
            </a:r>
            <a:endParaRPr kumimoji="1" lang="ja-JP" altLang="en-US" sz="1600" b="1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96501" y="4752916"/>
            <a:ext cx="12875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/>
              <a:t>Final </a:t>
            </a:r>
          </a:p>
          <a:p>
            <a:r>
              <a:rPr lang="en-US" altLang="ja-JP" sz="1600" b="1"/>
              <a:t>Performance</a:t>
            </a:r>
            <a:endParaRPr kumimoji="1" lang="ja-JP" altLang="en-US" sz="1600" b="1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132665" y="6238597"/>
            <a:ext cx="1460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TDR spec.</a:t>
            </a:r>
          </a:p>
          <a:p>
            <a:r>
              <a:rPr lang="en-US" altLang="ja-JP" sz="1400" b="1" dirty="0"/>
              <a:t>35MV/m +/- 20%</a:t>
            </a:r>
            <a:endParaRPr kumimoji="1" lang="ja-JP" altLang="en-US" sz="1400" b="1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3097276" y="6297863"/>
            <a:ext cx="130809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図 26" descr="logo_transparent_bg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cxnSp>
        <p:nvCxnSpPr>
          <p:cNvPr id="28" name="直線矢印コネクタ 27"/>
          <p:cNvCxnSpPr/>
          <p:nvPr/>
        </p:nvCxnSpPr>
        <p:spPr>
          <a:xfrm>
            <a:off x="3079504" y="3458217"/>
            <a:ext cx="130809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3"/>
          <p:cNvSpPr txBox="1"/>
          <p:nvPr/>
        </p:nvSpPr>
        <p:spPr>
          <a:xfrm>
            <a:off x="305573" y="25355"/>
            <a:ext cx="7476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Gradient performance of STF Accelerator Cavities</a:t>
            </a:r>
          </a:p>
          <a:p>
            <a:r>
              <a:rPr lang="en-US" altLang="ja-JP" sz="1600" b="1" i="1" dirty="0" smtClean="0">
                <a:latin typeface="Helvetica"/>
                <a:ea typeface="Osaka"/>
                <a:cs typeface="Helvetica"/>
              </a:rPr>
              <a:t>                                                    (</a:t>
            </a:r>
            <a:r>
              <a:rPr lang="en-US" altLang="ja-JP" sz="1600" b="1" i="1" dirty="0" smtClean="0">
                <a:latin typeface="Helvetica"/>
                <a:ea typeface="Osaka"/>
                <a:cs typeface="Helvetica"/>
              </a:rPr>
              <a:t>15 cavities)</a:t>
            </a:r>
            <a:endParaRPr kumimoji="1" lang="ja-JP" altLang="en-US" sz="16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060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6" name="図 5" descr="STF2_optics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2880" y="963055"/>
            <a:ext cx="3809340" cy="275319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159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図 6" descr="STF2_optics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32880" y="3906852"/>
            <a:ext cx="3820120" cy="2833406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15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テキスト ボックス 8"/>
          <p:cNvSpPr txBox="1"/>
          <p:nvPr/>
        </p:nvSpPr>
        <p:spPr>
          <a:xfrm>
            <a:off x="1494873" y="1181100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smtClean="0"/>
              <a:t>BC1</a:t>
            </a:r>
            <a:endParaRPr kumimoji="1" lang="ja-JP" altLang="en-US" sz="2400" b="1" i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94873" y="3923310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/>
              <a:t>BC2</a:t>
            </a:r>
            <a:endParaRPr kumimoji="1" lang="ja-JP" altLang="en-US" sz="2400" b="1" i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96840" y="2172395"/>
            <a:ext cx="25272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/>
              <a:t>1.25mm -&gt; 0.3mm</a:t>
            </a:r>
          </a:p>
          <a:p>
            <a:r>
              <a:rPr lang="en-US" altLang="ja-JP" sz="2000" b="1" i="1" dirty="0" smtClean="0"/>
              <a:t>Energy 45MeV</a:t>
            </a:r>
            <a:endParaRPr kumimoji="1" lang="en-US" altLang="ja-JP" sz="2000" b="1" i="1" dirty="0" smtClean="0"/>
          </a:p>
          <a:p>
            <a:r>
              <a:rPr lang="en-US" altLang="ja-JP" sz="2000" b="1" i="1" dirty="0" smtClean="0"/>
              <a:t>Energy spread 0.068%</a:t>
            </a:r>
            <a:endParaRPr kumimoji="1" lang="ja-JP" altLang="en-US" sz="2000" b="1" i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96840" y="5141399"/>
            <a:ext cx="25272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/>
              <a:t>0</a:t>
            </a:r>
            <a:r>
              <a:rPr kumimoji="1" lang="en-US" altLang="ja-JP" sz="2000" b="1" i="1" dirty="0" smtClean="0"/>
              <a:t>.3mm -&gt; 0.05mm</a:t>
            </a:r>
          </a:p>
          <a:p>
            <a:r>
              <a:rPr lang="en-US" altLang="ja-JP" sz="2000" b="1" i="1" dirty="0" smtClean="0"/>
              <a:t>Energy 525MeV</a:t>
            </a:r>
            <a:endParaRPr kumimoji="1" lang="en-US" altLang="ja-JP" sz="2000" b="1" i="1" dirty="0" smtClean="0"/>
          </a:p>
          <a:p>
            <a:r>
              <a:rPr lang="en-US" altLang="ja-JP" sz="2000" b="1" i="1" dirty="0" smtClean="0"/>
              <a:t>Energy spread 0.068%</a:t>
            </a:r>
            <a:endParaRPr kumimoji="1" lang="ja-JP" altLang="en-US" sz="2000" b="1" i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96840" y="1642765"/>
            <a:ext cx="1680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/>
              <a:t>Single </a:t>
            </a:r>
            <a:r>
              <a:rPr kumimoji="1" lang="en-US" altLang="ja-JP" sz="2000" b="1" i="1" dirty="0" err="1" smtClean="0"/>
              <a:t>shicane</a:t>
            </a:r>
            <a:endParaRPr kumimoji="1" lang="ja-JP" altLang="en-US" sz="2000" b="1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29009" y="4583996"/>
            <a:ext cx="179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/>
              <a:t>Double </a:t>
            </a:r>
            <a:r>
              <a:rPr kumimoji="1" lang="en-US" altLang="ja-JP" sz="2000" b="1" i="1" dirty="0" err="1" smtClean="0"/>
              <a:t>shicane</a:t>
            </a:r>
            <a:endParaRPr kumimoji="1" lang="ja-JP" altLang="en-US" sz="2000" b="1" i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401962" y="963055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smtClean="0"/>
              <a:t>BC1</a:t>
            </a:r>
            <a:endParaRPr kumimoji="1" lang="ja-JP" altLang="en-US" sz="2400" b="1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29009" y="3965038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/>
              <a:t>BC2</a:t>
            </a:r>
            <a:endParaRPr kumimoji="1" lang="ja-JP" altLang="en-US" sz="2400" b="1" i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81513" y="81319"/>
            <a:ext cx="7191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i="1" dirty="0" smtClean="0"/>
              <a:t>2-stage Bunch Compressor to </a:t>
            </a:r>
            <a:r>
              <a:rPr kumimoji="1" lang="en-US" altLang="ja-JP" sz="3200" b="1" i="1" smtClean="0"/>
              <a:t>be installed</a:t>
            </a:r>
            <a:endParaRPr kumimoji="1" lang="ja-JP" altLang="en-US" sz="3200" b="1" i="1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6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15" name="図 14" descr="ML-unit-layout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749850"/>
            <a:ext cx="8750300" cy="4107284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159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704743" y="997879"/>
            <a:ext cx="7571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Helvetica" charset="0"/>
                <a:ea typeface="Helvetica" charset="0"/>
                <a:cs typeface="Helvetica" charset="0"/>
              </a:rPr>
              <a:t>ILC-TDR RF power supply</a:t>
            </a:r>
            <a:r>
              <a:rPr lang="en-US" altLang="ja-JP" sz="2000" b="1" i="1" dirty="0" smtClean="0">
                <a:latin typeface="Helvetica" charset="0"/>
                <a:ea typeface="Helvetica" charset="0"/>
                <a:cs typeface="Helvetica" charset="0"/>
              </a:rPr>
              <a:t>: 10MW-MBK power into 39 cavities</a:t>
            </a:r>
            <a:endParaRPr kumimoji="1" lang="en-US" altLang="ja-JP" sz="2000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8691" y="5999796"/>
            <a:ext cx="8602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Flexible RF supply by VTO ( Variable-Tap-Off ) to fit cavity each performance.</a:t>
            </a:r>
          </a:p>
          <a:p>
            <a:r>
              <a:rPr kumimoji="1" lang="en-US" altLang="ja-JP" b="1" i="1" dirty="0" smtClean="0">
                <a:latin typeface="Helvetica" charset="0"/>
                <a:ea typeface="Helvetica" charset="0"/>
                <a:cs typeface="Helvetica" charset="0"/>
              </a:rPr>
              <a:t>Phase control for each cavity, QL control by cavity power coupler.</a:t>
            </a:r>
            <a:endParaRPr kumimoji="1" lang="en-US" altLang="ja-JP" b="1" i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2450154" y="122799"/>
            <a:ext cx="3421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TDR HLRF scheme</a:t>
            </a:r>
            <a:endParaRPr kumimoji="1" lang="ja-JP" altLang="en-US" sz="20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2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gradient-evolu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38" y="1375451"/>
            <a:ext cx="8034683" cy="3954302"/>
          </a:xfrm>
          <a:prstGeom prst="rect">
            <a:avLst/>
          </a:prstGeom>
          <a:ln>
            <a:solidFill>
              <a:srgbClr val="000090"/>
            </a:solidFill>
          </a:ln>
          <a:effectLst>
            <a:outerShdw blurRad="1905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5" name="直線矢印コネクタ 24"/>
          <p:cNvCxnSpPr/>
          <p:nvPr/>
        </p:nvCxnSpPr>
        <p:spPr>
          <a:xfrm flipH="1">
            <a:off x="6749145" y="1188720"/>
            <a:ext cx="374031" cy="1556899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7123176" y="784313"/>
            <a:ext cx="16519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/>
              <a:t>TDR spec.</a:t>
            </a:r>
          </a:p>
          <a:p>
            <a:r>
              <a:rPr lang="en-US" altLang="ja-JP" sz="1600" b="1" dirty="0"/>
              <a:t>35MV/m +/- 20%</a:t>
            </a:r>
            <a:endParaRPr kumimoji="1" lang="ja-JP" altLang="en-US" sz="1600" b="1" dirty="0"/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1561205" y="5098414"/>
            <a:ext cx="0" cy="471714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1088571" y="5636381"/>
            <a:ext cx="1195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1pass Ave. </a:t>
            </a:r>
          </a:p>
          <a:p>
            <a:r>
              <a:rPr kumimoji="1" lang="en-US" altLang="ja-JP" dirty="0"/>
              <a:t>27.9MV/m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669717" y="5636381"/>
            <a:ext cx="1195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Final Ave. </a:t>
            </a:r>
          </a:p>
          <a:p>
            <a:r>
              <a:rPr lang="en-US" altLang="ja-JP" dirty="0"/>
              <a:t>34</a:t>
            </a:r>
            <a:r>
              <a:rPr kumimoji="1" lang="en-US" altLang="ja-JP" dirty="0"/>
              <a:t>.2MV/m</a:t>
            </a:r>
            <a:endParaRPr kumimoji="1" lang="ja-JP" altLang="en-US" dirty="0"/>
          </a:p>
        </p:txBody>
      </p:sp>
      <p:sp>
        <p:nvSpPr>
          <p:cNvPr id="5" name="右矢印 4"/>
          <p:cNvSpPr/>
          <p:nvPr/>
        </p:nvSpPr>
        <p:spPr>
          <a:xfrm>
            <a:off x="2311400" y="5867400"/>
            <a:ext cx="317500" cy="292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 descr="logo_transparent_b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4802788" y="5535778"/>
            <a:ext cx="3283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 smtClean="0"/>
              <a:t>When TDR-2-process rule is applied, </a:t>
            </a:r>
          </a:p>
          <a:p>
            <a:r>
              <a:rPr lang="en-US" altLang="ja-JP" sz="1600" b="1" i="1" dirty="0" smtClean="0"/>
              <a:t>13 were passed out of 15,</a:t>
            </a:r>
          </a:p>
          <a:p>
            <a:r>
              <a:rPr lang="en-US" altLang="ja-JP" sz="1600" b="1" i="1" dirty="0"/>
              <a:t>t</a:t>
            </a:r>
            <a:r>
              <a:rPr lang="en-US" altLang="ja-JP" sz="1600" b="1" i="1" dirty="0" smtClean="0"/>
              <a:t>hen 87%</a:t>
            </a:r>
            <a:r>
              <a:rPr lang="en-US" altLang="ja-JP" sz="1600" b="1" i="1" dirty="0"/>
              <a:t> </a:t>
            </a:r>
            <a:r>
              <a:rPr lang="en-US" altLang="ja-JP" sz="1600" b="1" i="1" dirty="0" smtClean="0"/>
              <a:t>yield</a:t>
            </a:r>
            <a:endParaRPr kumimoji="1" lang="ja-JP" altLang="en-US" sz="1600" b="1" i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08298" y="6432918"/>
            <a:ext cx="7467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We could not identified the reason of bad performance </a:t>
            </a:r>
            <a:r>
              <a:rPr lang="en-US" altLang="ja-JP" sz="1200" b="1" dirty="0" smtClean="0"/>
              <a:t>of</a:t>
            </a:r>
            <a:r>
              <a:rPr kumimoji="1" lang="en-US" altLang="ja-JP" sz="1200" b="1" dirty="0" smtClean="0"/>
              <a:t> </a:t>
            </a:r>
            <a:r>
              <a:rPr kumimoji="1" lang="en-US" altLang="ja-JP" sz="1200" b="1" dirty="0" smtClean="0"/>
              <a:t>12MV/m cavity (MHI-24</a:t>
            </a:r>
            <a:r>
              <a:rPr lang="en-US" altLang="ja-JP" sz="1200" b="1" dirty="0" smtClean="0"/>
              <a:t>), because of limited </a:t>
            </a:r>
            <a:r>
              <a:rPr lang="en-US" altLang="ja-JP" sz="1200" b="1" dirty="0" smtClean="0"/>
              <a:t>study time</a:t>
            </a:r>
            <a:r>
              <a:rPr lang="en-US" altLang="ja-JP" sz="1200" b="1" dirty="0" smtClean="0"/>
              <a:t>.</a:t>
            </a:r>
            <a:endParaRPr kumimoji="1" lang="ja-JP" altLang="en-US" sz="1200" b="1" dirty="0"/>
          </a:p>
        </p:txBody>
      </p:sp>
      <p:sp>
        <p:nvSpPr>
          <p:cNvPr id="19" name="TextBox 3"/>
          <p:cNvSpPr txBox="1"/>
          <p:nvPr/>
        </p:nvSpPr>
        <p:spPr>
          <a:xfrm>
            <a:off x="691278" y="226016"/>
            <a:ext cx="7394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Gradient </a:t>
            </a:r>
            <a:r>
              <a:rPr lang="en-US" altLang="ja-JP" sz="2400" b="1" i="1">
                <a:latin typeface="Helvetica"/>
                <a:ea typeface="Osaka"/>
                <a:cs typeface="Helvetica"/>
              </a:rPr>
              <a:t>P</a:t>
            </a:r>
            <a:r>
              <a:rPr kumimoji="1" lang="en-US" altLang="ja-JP" sz="2400" b="1" i="1" smtClean="0">
                <a:latin typeface="Helvetica"/>
                <a:ea typeface="Osaka"/>
                <a:cs typeface="Helvetica"/>
              </a:rPr>
              <a:t>erformance Evolution History</a:t>
            </a:r>
            <a:r>
              <a:rPr lang="en-US" altLang="ja-JP" sz="2400" b="1" i="1" smtClean="0">
                <a:latin typeface="Helvetica"/>
                <a:ea typeface="Osaka"/>
                <a:cs typeface="Helvetica"/>
              </a:rPr>
              <a:t>  </a:t>
            </a:r>
            <a:r>
              <a:rPr lang="en-US" altLang="ja-JP" sz="1600" b="1" i="1" dirty="0" smtClean="0">
                <a:latin typeface="Helvetica"/>
                <a:ea typeface="Osaka"/>
                <a:cs typeface="Helvetica"/>
              </a:rPr>
              <a:t>(15 cavities)</a:t>
            </a:r>
            <a:endParaRPr kumimoji="1" lang="ja-JP" altLang="en-US" sz="16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2A99-4A68-B644-B2C4-A762F37327D1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912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51520" y="980728"/>
            <a:ext cx="8139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Helvetica"/>
                <a:ea typeface="Osaka"/>
                <a:cs typeface="Helvetica"/>
              </a:rPr>
              <a:t>● </a:t>
            </a:r>
            <a:r>
              <a:rPr lang="en-US" altLang="ja-JP" sz="2000" b="1" dirty="0" smtClean="0">
                <a:latin typeface="Helvetica"/>
                <a:ea typeface="Osaka"/>
                <a:cs typeface="Helvetica"/>
              </a:rPr>
              <a:t>201</a:t>
            </a:r>
            <a:r>
              <a:rPr lang="en-US" altLang="ja-JP" sz="2000" b="1" dirty="0">
                <a:latin typeface="Helvetica"/>
                <a:ea typeface="Osaka"/>
                <a:cs typeface="Helvetica"/>
              </a:rPr>
              <a:t>4 Nov. – </a:t>
            </a:r>
            <a:r>
              <a:rPr lang="en-US" altLang="ja-JP" sz="2000" b="1" dirty="0" smtClean="0">
                <a:latin typeface="Helvetica"/>
                <a:ea typeface="Osaka"/>
                <a:cs typeface="Helvetica"/>
              </a:rPr>
              <a:t>2015 Mar.</a:t>
            </a:r>
            <a:r>
              <a:rPr kumimoji="1" lang="en-US" altLang="ja-JP" sz="2000" b="1" dirty="0" smtClean="0">
                <a:latin typeface="Helvetica"/>
                <a:ea typeface="Osaka"/>
                <a:cs typeface="Helvetica"/>
              </a:rPr>
              <a:t>    4 Cavities were processed and jacketed</a:t>
            </a:r>
            <a:endParaRPr kumimoji="1" lang="ja-JP" altLang="en-US" sz="20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9562" y="1307687"/>
            <a:ext cx="78783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　　</a:t>
            </a:r>
            <a:r>
              <a:rPr kumimoji="1" lang="en-US" altLang="ja-JP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name</a:t>
            </a:r>
            <a:r>
              <a:rPr kumimoji="1" lang="ja-JP" altLang="en-US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　　</a:t>
            </a:r>
            <a:r>
              <a:rPr kumimoji="1" lang="en-US" altLang="ja-JP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Max. gradient</a:t>
            </a:r>
            <a:r>
              <a:rPr kumimoji="1" lang="ja-JP" altLang="en-US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　　</a:t>
            </a:r>
            <a:r>
              <a:rPr kumimoji="1" lang="en-US" altLang="ja-JP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installation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Helvetica"/>
                <a:cs typeface="Helvetica"/>
              </a:rPr>
              <a:t>　 </a:t>
            </a:r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latin typeface="Helvetica"/>
                <a:cs typeface="Helvetica"/>
              </a:rPr>
              <a:t>MHI</a:t>
            </a:r>
            <a:r>
              <a:rPr lang="en-US" altLang="ja-JP" sz="1600" b="1" dirty="0">
                <a:latin typeface="Helvetica"/>
                <a:cs typeface="Helvetica"/>
              </a:rPr>
              <a:t>-</a:t>
            </a:r>
            <a:r>
              <a:rPr lang="en-US" altLang="ja-JP" sz="1600" b="1" dirty="0" smtClean="0">
                <a:latin typeface="Helvetica"/>
                <a:cs typeface="Helvetica"/>
              </a:rPr>
              <a:t>027   </a:t>
            </a:r>
            <a:r>
              <a:rPr lang="en-US" altLang="ja-JP" b="1" dirty="0">
                <a:solidFill>
                  <a:srgbClr val="FF0000"/>
                </a:solidFill>
                <a:latin typeface="Helvetica"/>
                <a:cs typeface="Helvetica"/>
              </a:rPr>
              <a:t>25</a:t>
            </a:r>
            <a:r>
              <a:rPr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.8MV</a:t>
            </a:r>
            <a:r>
              <a:rPr lang="en-US" altLang="ja-JP" b="1" dirty="0">
                <a:solidFill>
                  <a:srgbClr val="FF0000"/>
                </a:solidFill>
                <a:latin typeface="Helvetica"/>
                <a:cs typeface="Helvetica"/>
              </a:rPr>
              <a:t>/m</a:t>
            </a:r>
            <a:r>
              <a:rPr lang="en-US" altLang="ja-JP" sz="1600" b="1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</a:t>
            </a:r>
            <a:r>
              <a:rPr lang="en-US" altLang="ja-JP" sz="1600" b="1" dirty="0" smtClean="0">
                <a:latin typeface="Helvetica"/>
                <a:cs typeface="Helvetica"/>
              </a:rPr>
              <a:t>for </a:t>
            </a:r>
            <a:r>
              <a:rPr lang="en-US" altLang="ja-JP" sz="1600" b="1" dirty="0">
                <a:latin typeface="Helvetica"/>
                <a:cs typeface="Helvetica"/>
              </a:rPr>
              <a:t>CM</a:t>
            </a:r>
            <a:r>
              <a:rPr lang="en-US" altLang="ja-JP" sz="1600" b="1" dirty="0" smtClean="0">
                <a:latin typeface="Helvetica"/>
                <a:cs typeface="Helvetica"/>
              </a:rPr>
              <a:t>-2a cryomodule (2-nd VT)</a:t>
            </a:r>
            <a:endParaRPr lang="en-US" altLang="ja-JP" dirty="0">
              <a:latin typeface="Helvetica"/>
              <a:cs typeface="Helvetica"/>
            </a:endParaRPr>
          </a:p>
          <a:p>
            <a:r>
              <a:rPr lang="en-US" altLang="ja-JP" dirty="0">
                <a:solidFill>
                  <a:srgbClr val="008000"/>
                </a:solidFill>
                <a:latin typeface="Helvetica"/>
                <a:cs typeface="Helvetica"/>
              </a:rPr>
              <a:t>◯</a:t>
            </a:r>
            <a:r>
              <a:rPr lang="en-US" altLang="ja-JP" sz="1600" b="1" dirty="0" smtClean="0">
                <a:latin typeface="Helvetica"/>
                <a:cs typeface="Helvetica"/>
              </a:rPr>
              <a:t> MHI</a:t>
            </a:r>
            <a:r>
              <a:rPr lang="en-US" altLang="ja-JP" sz="1600" b="1" dirty="0">
                <a:latin typeface="Helvetica"/>
                <a:cs typeface="Helvetica"/>
              </a:rPr>
              <a:t>-</a:t>
            </a:r>
            <a:r>
              <a:rPr lang="en-US" altLang="ja-JP" sz="1600" b="1" dirty="0" smtClean="0">
                <a:latin typeface="Helvetica"/>
                <a:cs typeface="Helvetica"/>
              </a:rPr>
              <a:t>028   </a:t>
            </a:r>
            <a:r>
              <a:rPr lang="en-US" altLang="ja-JP" b="1" dirty="0">
                <a:solidFill>
                  <a:srgbClr val="FF0000"/>
                </a:solidFill>
                <a:latin typeface="Helvetica"/>
                <a:cs typeface="Helvetica"/>
              </a:rPr>
              <a:t>30</a:t>
            </a:r>
            <a:r>
              <a:rPr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.0MV</a:t>
            </a:r>
            <a:r>
              <a:rPr lang="en-US" altLang="ja-JP" b="1" dirty="0">
                <a:solidFill>
                  <a:srgbClr val="FF0000"/>
                </a:solidFill>
                <a:latin typeface="Helvetica"/>
                <a:cs typeface="Helvetica"/>
              </a:rPr>
              <a:t>/</a:t>
            </a:r>
            <a:r>
              <a:rPr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m</a:t>
            </a:r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>
                <a:latin typeface="Helvetica"/>
                <a:cs typeface="Helvetica"/>
              </a:rPr>
              <a:t>for CM</a:t>
            </a:r>
            <a:r>
              <a:rPr lang="en-US" altLang="ja-JP" sz="1600" b="1" dirty="0" smtClean="0">
                <a:latin typeface="Helvetica"/>
                <a:cs typeface="Helvetica"/>
              </a:rPr>
              <a:t>-2a cryomodule (</a:t>
            </a:r>
            <a:r>
              <a:rPr lang="en-US" altLang="ja-JP" sz="1600" b="1" dirty="0">
                <a:latin typeface="Helvetica"/>
                <a:cs typeface="Helvetica"/>
              </a:rPr>
              <a:t>1</a:t>
            </a:r>
            <a:r>
              <a:rPr lang="en-US" altLang="ja-JP" sz="1600" b="1" dirty="0" smtClean="0">
                <a:latin typeface="Helvetica"/>
                <a:cs typeface="Helvetica"/>
              </a:rPr>
              <a:t>-st VT)</a:t>
            </a:r>
            <a:endParaRPr lang="en-US" altLang="ja-JP" sz="1600" b="1" dirty="0">
              <a:latin typeface="Helvetica"/>
              <a:cs typeface="Helvetica"/>
            </a:endParaRPr>
          </a:p>
          <a:p>
            <a:r>
              <a:rPr lang="ja-JP" altLang="en-US" dirty="0">
                <a:solidFill>
                  <a:srgbClr val="FF0000"/>
                </a:solidFill>
                <a:latin typeface="Helvetica"/>
                <a:cs typeface="Helvetica"/>
              </a:rPr>
              <a:t>　</a:t>
            </a:r>
            <a:r>
              <a:rPr lang="en-US" altLang="ja-JP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latin typeface="Helvetica"/>
                <a:cs typeface="Helvetica"/>
              </a:rPr>
              <a:t>MHI</a:t>
            </a:r>
            <a:r>
              <a:rPr lang="en-US" altLang="ja-JP" sz="1600" b="1" dirty="0">
                <a:latin typeface="Helvetica"/>
                <a:cs typeface="Helvetica"/>
              </a:rPr>
              <a:t>-</a:t>
            </a:r>
            <a:r>
              <a:rPr lang="en-US" altLang="ja-JP" sz="1600" b="1" dirty="0" smtClean="0">
                <a:latin typeface="Helvetica"/>
                <a:cs typeface="Helvetica"/>
              </a:rPr>
              <a:t>029   </a:t>
            </a:r>
            <a:r>
              <a:rPr lang="en-US" altLang="ja-JP" b="1" dirty="0">
                <a:solidFill>
                  <a:srgbClr val="FF0000"/>
                </a:solidFill>
                <a:latin typeface="Helvetica"/>
                <a:cs typeface="Helvetica"/>
              </a:rPr>
              <a:t>26</a:t>
            </a:r>
            <a:r>
              <a:rPr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.1MV</a:t>
            </a:r>
            <a:r>
              <a:rPr lang="en-US" altLang="ja-JP" b="1" dirty="0">
                <a:solidFill>
                  <a:srgbClr val="FF0000"/>
                </a:solidFill>
                <a:latin typeface="Helvetica"/>
                <a:cs typeface="Helvetica"/>
              </a:rPr>
              <a:t>/m</a:t>
            </a:r>
            <a:r>
              <a:rPr lang="en-US" altLang="ja-JP" sz="1600" b="1" dirty="0" smtClean="0">
                <a:latin typeface="Helvetica"/>
                <a:cs typeface="Helvetica"/>
              </a:rPr>
              <a:t>     </a:t>
            </a:r>
            <a:r>
              <a:rPr lang="en-US" altLang="ja-JP" sz="1600" b="1" dirty="0">
                <a:latin typeface="Helvetica"/>
                <a:cs typeface="Helvetica"/>
              </a:rPr>
              <a:t>for CM</a:t>
            </a:r>
            <a:r>
              <a:rPr lang="en-US" altLang="ja-JP" sz="1600" b="1" dirty="0" smtClean="0">
                <a:latin typeface="Helvetica"/>
                <a:cs typeface="Helvetica"/>
              </a:rPr>
              <a:t>-2a </a:t>
            </a:r>
            <a:r>
              <a:rPr lang="en-US" altLang="ja-JP" sz="1600" b="1" dirty="0">
                <a:latin typeface="Helvetica"/>
                <a:cs typeface="Helvetica"/>
              </a:rPr>
              <a:t>cryomodule </a:t>
            </a:r>
            <a:r>
              <a:rPr lang="en-US" altLang="ja-JP" dirty="0">
                <a:latin typeface="Helvetica"/>
                <a:cs typeface="Helvetica"/>
              </a:rPr>
              <a:t>(</a:t>
            </a:r>
            <a:r>
              <a:rPr lang="en-US" altLang="ja-JP" sz="1600" b="1" dirty="0">
                <a:latin typeface="Helvetica"/>
                <a:cs typeface="Helvetica"/>
              </a:rPr>
              <a:t>1-st VT</a:t>
            </a:r>
            <a:r>
              <a:rPr lang="en-US" altLang="ja-JP" dirty="0">
                <a:latin typeface="Helvetica"/>
                <a:cs typeface="Helvetica"/>
              </a:rPr>
              <a:t>)</a:t>
            </a:r>
            <a:endParaRPr lang="en-US" altLang="ja-JP" sz="1600" b="1" dirty="0">
              <a:latin typeface="Helvetica"/>
              <a:cs typeface="Helvetica"/>
            </a:endParaRPr>
          </a:p>
          <a:p>
            <a:r>
              <a:rPr lang="en-US" altLang="ja-JP" dirty="0">
                <a:solidFill>
                  <a:srgbClr val="008000"/>
                </a:solidFill>
                <a:latin typeface="Helvetica"/>
                <a:cs typeface="Helvetica"/>
              </a:rPr>
              <a:t>◯</a:t>
            </a:r>
            <a:r>
              <a:rPr lang="en-US" altLang="ja-JP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 </a:t>
            </a:r>
            <a:r>
              <a:rPr lang="en-US" altLang="ja-JP" sz="1600" b="1" dirty="0" smtClean="0">
                <a:latin typeface="Helvetica"/>
                <a:cs typeface="Helvetica"/>
              </a:rPr>
              <a:t>MHI</a:t>
            </a:r>
            <a:r>
              <a:rPr lang="en-US" altLang="ja-JP" sz="1600" b="1" dirty="0">
                <a:latin typeface="Helvetica"/>
                <a:cs typeface="Helvetica"/>
              </a:rPr>
              <a:t>-</a:t>
            </a:r>
            <a:r>
              <a:rPr lang="en-US" altLang="ja-JP" sz="1600" b="1" dirty="0" smtClean="0">
                <a:latin typeface="Helvetica"/>
                <a:cs typeface="Helvetica"/>
              </a:rPr>
              <a:t>030   </a:t>
            </a:r>
            <a:r>
              <a:rPr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30.1MV</a:t>
            </a:r>
            <a:r>
              <a:rPr lang="en-US" altLang="ja-JP" b="1" dirty="0">
                <a:solidFill>
                  <a:srgbClr val="FF0000"/>
                </a:solidFill>
                <a:latin typeface="Helvetica"/>
                <a:cs typeface="Helvetica"/>
              </a:rPr>
              <a:t>/m</a:t>
            </a:r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     </a:t>
            </a:r>
            <a:r>
              <a:rPr lang="en-US" altLang="ja-JP" sz="1600" b="1" dirty="0">
                <a:latin typeface="Helvetica"/>
                <a:cs typeface="Helvetica"/>
              </a:rPr>
              <a:t>for CM</a:t>
            </a:r>
            <a:r>
              <a:rPr lang="en-US" altLang="ja-JP" sz="1600" b="1" dirty="0" smtClean="0">
                <a:latin typeface="Helvetica"/>
                <a:cs typeface="Helvetica"/>
              </a:rPr>
              <a:t>-2a cryomodule (</a:t>
            </a:r>
            <a:r>
              <a:rPr lang="en-US" altLang="ja-JP" sz="1600" b="1" dirty="0">
                <a:latin typeface="Helvetica"/>
                <a:cs typeface="Helvetica"/>
              </a:rPr>
              <a:t>1-st VT</a:t>
            </a:r>
            <a:r>
              <a:rPr lang="en-US" altLang="ja-JP" dirty="0">
                <a:latin typeface="Helvetica"/>
                <a:cs typeface="Helvetica"/>
              </a:rPr>
              <a:t>)</a:t>
            </a:r>
            <a:endParaRPr lang="en-US" altLang="ja-JP" sz="1600" b="1" dirty="0">
              <a:latin typeface="Helvetica"/>
              <a:cs typeface="Helvetica"/>
            </a:endParaRPr>
          </a:p>
          <a:p>
            <a:endParaRPr kumimoji="1" lang="en-US" altLang="ja-JP" sz="1600" b="1" dirty="0" smtClean="0">
              <a:latin typeface="Helvetica"/>
              <a:cs typeface="Helvetica"/>
            </a:endParaRPr>
          </a:p>
          <a:p>
            <a:endParaRPr kumimoji="1" lang="en-US" altLang="ja-JP" sz="1600" b="1" dirty="0">
              <a:latin typeface="Helvetica"/>
              <a:cs typeface="Helvetica"/>
            </a:endParaRP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52400" y="692696"/>
            <a:ext cx="8839200" cy="601290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95342" y="714182"/>
            <a:ext cx="448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◎(&gt;35MV/m), </a:t>
            </a:r>
            <a:r>
              <a:rPr lang="en-US" altLang="ja-JP" sz="1600" b="1" dirty="0" smtClean="0">
                <a:solidFill>
                  <a:srgbClr val="008000"/>
                </a:solidFill>
                <a:latin typeface="Helvetica"/>
                <a:cs typeface="Helvetica"/>
              </a:rPr>
              <a:t>◯(&gt;=28MV/m) </a:t>
            </a:r>
            <a:r>
              <a:rPr lang="en-US" altLang="ja-JP" sz="1600" b="1" dirty="0" smtClean="0">
                <a:latin typeface="Helvetica"/>
                <a:cs typeface="Helvetica"/>
              </a:rPr>
              <a:t>:</a:t>
            </a:r>
            <a:r>
              <a:rPr lang="en-US" altLang="ja-JP" sz="1600" b="1" dirty="0">
                <a:latin typeface="Helvetica"/>
                <a:cs typeface="Helvetica"/>
              </a:rPr>
              <a:t>ILC </a:t>
            </a:r>
            <a:r>
              <a:rPr lang="en-US" altLang="ja-JP" sz="1600" b="1" dirty="0" smtClean="0">
                <a:latin typeface="Helvetica"/>
                <a:cs typeface="Helvetica"/>
              </a:rPr>
              <a:t>spec. clear</a:t>
            </a:r>
            <a:endParaRPr kumimoji="1" lang="ja-JP" altLang="en-US" sz="1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2708920"/>
            <a:ext cx="5535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000090"/>
                </a:solidFill>
              </a:rPr>
              <a:t>MHI Cavity factory adopt new mass-production welding method, below.</a:t>
            </a:r>
          </a:p>
          <a:p>
            <a:r>
              <a:rPr lang="en-US" altLang="ja-JP" sz="1400" dirty="0" smtClean="0">
                <a:solidFill>
                  <a:srgbClr val="000090"/>
                </a:solidFill>
              </a:rPr>
              <a:t>- &gt; there was some performance fluctuation</a:t>
            </a:r>
            <a:endParaRPr kumimoji="1" lang="en-US" altLang="ja-JP" sz="1400" b="1" dirty="0" smtClean="0">
              <a:solidFill>
                <a:srgbClr val="00009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36296" y="1772816"/>
            <a:ext cx="13131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Helvetica" charset="0"/>
                <a:ea typeface="Helvetica" charset="0"/>
                <a:cs typeface="Helvetica" charset="0"/>
              </a:rPr>
              <a:t>For CM-2a</a:t>
            </a:r>
          </a:p>
          <a:p>
            <a:r>
              <a:rPr kumimoji="1" lang="en-US" altLang="ja-JP" sz="1600" dirty="0" smtClean="0">
                <a:latin typeface="Helvetica" charset="0"/>
                <a:ea typeface="Helvetica" charset="0"/>
                <a:cs typeface="Helvetica" charset="0"/>
              </a:rPr>
              <a:t>Cryomodule</a:t>
            </a:r>
          </a:p>
          <a:p>
            <a:r>
              <a:rPr lang="en-US" altLang="ja-JP" sz="1600" dirty="0">
                <a:latin typeface="Helvetica" charset="0"/>
                <a:ea typeface="Helvetica" charset="0"/>
                <a:cs typeface="Helvetica" charset="0"/>
              </a:rPr>
              <a:t>replacement</a:t>
            </a:r>
            <a:endParaRPr kumimoji="1" lang="ja-JP" altLang="en-US" sz="1600" dirty="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7020272" y="1700808"/>
            <a:ext cx="0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 flipH="1">
            <a:off x="6804248" y="1700808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直線コネクタ 21"/>
          <p:cNvCxnSpPr/>
          <p:nvPr/>
        </p:nvCxnSpPr>
        <p:spPr bwMode="auto">
          <a:xfrm flipH="1">
            <a:off x="6804248" y="2636912"/>
            <a:ext cx="216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テキスト ボックス 22"/>
          <p:cNvSpPr txBox="1"/>
          <p:nvPr/>
        </p:nvSpPr>
        <p:spPr>
          <a:xfrm>
            <a:off x="2483768" y="3501008"/>
            <a:ext cx="157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0" dirty="0" smtClean="0"/>
              <a:t> Multiple Cell-</a:t>
            </a:r>
            <a:r>
              <a:rPr kumimoji="1" lang="en-US" altLang="ja-JP" sz="1200" b="0" dirty="0" smtClean="0"/>
              <a:t>EBW </a:t>
            </a:r>
          </a:p>
          <a:p>
            <a:r>
              <a:rPr kumimoji="1" lang="en-US" altLang="ja-JP" sz="1200" b="0" dirty="0" smtClean="0"/>
              <a:t>in vertical position</a:t>
            </a:r>
          </a:p>
          <a:p>
            <a:r>
              <a:rPr lang="en-US" altLang="ja-JP" sz="1200" b="0" dirty="0" smtClean="0"/>
              <a:t>(for industrialization)</a:t>
            </a:r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19" name="TextBox 4"/>
          <p:cNvSpPr txBox="1"/>
          <p:nvPr/>
        </p:nvSpPr>
        <p:spPr>
          <a:xfrm>
            <a:off x="2677259" y="97468"/>
            <a:ext cx="3682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 smtClean="0"/>
              <a:t>Recent 4 </a:t>
            </a:r>
            <a:r>
              <a:rPr lang="en-US" altLang="ja-JP" sz="2800" b="1" i="1" smtClean="0"/>
              <a:t>Cavities </a:t>
            </a:r>
            <a:r>
              <a:rPr lang="en-US" altLang="ja-JP" sz="2800" b="1" i="1"/>
              <a:t>S</a:t>
            </a:r>
            <a:r>
              <a:rPr lang="en-US" altLang="ja-JP" sz="2800" b="1" i="1" smtClean="0"/>
              <a:t>tatus</a:t>
            </a:r>
            <a:endParaRPr kumimoji="1" lang="ja-JP" altLang="en-US" sz="2400" i="1" dirty="0"/>
          </a:p>
        </p:txBody>
      </p:sp>
      <p:pic>
        <p:nvPicPr>
          <p:cNvPr id="6" name="図 5" descr="MHI-4cav-we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88" y="3212976"/>
            <a:ext cx="2168960" cy="3456384"/>
          </a:xfrm>
          <a:prstGeom prst="rect">
            <a:avLst/>
          </a:prstGeom>
        </p:spPr>
      </p:pic>
      <p:grpSp>
        <p:nvGrpSpPr>
          <p:cNvPr id="21" name="図形グループ 20"/>
          <p:cNvGrpSpPr/>
          <p:nvPr/>
        </p:nvGrpSpPr>
        <p:grpSpPr>
          <a:xfrm>
            <a:off x="4644008" y="3212976"/>
            <a:ext cx="4176464" cy="2753761"/>
            <a:chOff x="467544" y="3284984"/>
            <a:chExt cx="4176464" cy="2753761"/>
          </a:xfrm>
        </p:grpSpPr>
        <p:pic>
          <p:nvPicPr>
            <p:cNvPr id="8" name="図 7" descr="MHI-port-flange-rev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3284984"/>
              <a:ext cx="4176464" cy="2753761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1835696" y="3284984"/>
              <a:ext cx="52670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>
                  <a:solidFill>
                    <a:srgbClr val="FF0000"/>
                  </a:solidFill>
                </a:rPr>
                <a:t>weld</a:t>
              </a:r>
              <a:endParaRPr kumimoji="1" lang="ja-JP" altLang="en-US" sz="1200">
                <a:solidFill>
                  <a:srgbClr val="FF0000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3635896" y="4725144"/>
              <a:ext cx="952592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/>
                <a:t>Grade2 Nb</a:t>
              </a:r>
            </a:p>
            <a:p>
              <a:r>
                <a:rPr lang="en-US" altLang="ja-JP" sz="1000"/>
                <a:t>for port pipe</a:t>
              </a:r>
              <a:endParaRPr kumimoji="1" lang="ja-JP" altLang="en-US" sz="100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39552" y="5733256"/>
              <a:ext cx="654972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/>
                <a:t>before</a:t>
              </a:r>
              <a:endParaRPr kumimoji="1" lang="ja-JP" altLang="en-US" sz="120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2411760" y="5733256"/>
              <a:ext cx="648072" cy="2880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200"/>
                <a:t>after   </a:t>
              </a:r>
              <a:endParaRPr kumimoji="1" lang="ja-JP" altLang="en-US" sz="1200"/>
            </a:p>
          </p:txBody>
        </p:sp>
        <p:sp>
          <p:nvSpPr>
            <p:cNvPr id="12" name="右矢印 11"/>
            <p:cNvSpPr/>
            <p:nvPr/>
          </p:nvSpPr>
          <p:spPr bwMode="auto">
            <a:xfrm>
              <a:off x="2051720" y="4653136"/>
              <a:ext cx="360040" cy="432048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0" charset="0"/>
                <a:ea typeface="ＭＳ Ｐゴシック" pitchFamily="-60" charset="-128"/>
                <a:cs typeface="ＭＳ Ｐゴシック" pitchFamily="-60" charset="-128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4433588" y="6021288"/>
            <a:ext cx="424286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Reducing # of parts, welding for port pipe</a:t>
            </a:r>
          </a:p>
          <a:p>
            <a:r>
              <a:rPr lang="en-US" altLang="ja-JP" b="0" dirty="0"/>
              <a:t>(for industrialization)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483768" y="4581128"/>
            <a:ext cx="22000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4 cavities </a:t>
            </a:r>
          </a:p>
          <a:p>
            <a:r>
              <a:rPr lang="en-US" altLang="ja-JP" b="1" dirty="0"/>
              <a:t>i</a:t>
            </a:r>
            <a:r>
              <a:rPr kumimoji="1" lang="en-US" altLang="ja-JP" b="1" dirty="0"/>
              <a:t>n</a:t>
            </a:r>
          </a:p>
          <a:p>
            <a:r>
              <a:rPr lang="en-US" altLang="ja-JP" b="1" dirty="0"/>
              <a:t>one welding batch</a:t>
            </a:r>
          </a:p>
          <a:p>
            <a:r>
              <a:rPr lang="en-US" altLang="ja-JP" b="1" dirty="0"/>
              <a:t>(for industrialization)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164288" y="1412776"/>
            <a:ext cx="156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Ave. </a:t>
            </a:r>
            <a:r>
              <a:rPr kumimoji="1" lang="en-US" altLang="ja-JP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28MV/m</a:t>
            </a:r>
            <a:endParaRPr kumimoji="1" lang="ja-JP" alt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5" name="図 24" descr="logo_transparent_bg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343768" y="622802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solidFill>
                  <a:srgbClr val="FFFF00"/>
                </a:solidFill>
              </a:rPr>
              <a:t>MHI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70856" y="401493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solidFill>
                  <a:srgbClr val="FFFF00"/>
                </a:solidFill>
              </a:rPr>
              <a:t>MHI</a:t>
            </a:r>
            <a:endParaRPr kumimoji="1" lang="ja-JP" alt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09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TESLA-stre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941168"/>
            <a:ext cx="5688632" cy="171918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51520" y="836712"/>
            <a:ext cx="7369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Helvetica"/>
                <a:ea typeface="Osaka"/>
                <a:cs typeface="Helvetica"/>
              </a:rPr>
              <a:t>● </a:t>
            </a:r>
            <a:r>
              <a:rPr lang="en-US" altLang="ja-JP" sz="2000" b="1" dirty="0" smtClean="0">
                <a:latin typeface="Helvetica"/>
                <a:ea typeface="Osaka"/>
                <a:cs typeface="Helvetica"/>
              </a:rPr>
              <a:t>4 TESLA </a:t>
            </a:r>
            <a:r>
              <a:rPr kumimoji="1" lang="en-US" altLang="ja-JP" sz="2000" b="1" dirty="0" smtClean="0">
                <a:latin typeface="Helvetica"/>
                <a:ea typeface="Osaka"/>
                <a:cs typeface="Helvetica"/>
              </a:rPr>
              <a:t>Cavities were fabricated by Japanese Industries</a:t>
            </a:r>
            <a:endParaRPr kumimoji="1" lang="ja-JP" altLang="en-US" sz="20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1268760"/>
            <a:ext cx="32403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TB9-TSB01   by </a:t>
            </a:r>
            <a:r>
              <a:rPr lang="en-US" altLang="ja-JP" sz="1600" b="1" dirty="0">
                <a:latin typeface="Helvetica"/>
                <a:cs typeface="Helvetica"/>
              </a:rPr>
              <a:t>Toshiba</a:t>
            </a:r>
            <a:endParaRPr lang="en-US" altLang="ja-JP" dirty="0">
              <a:latin typeface="Helvetica"/>
              <a:cs typeface="Helvetica"/>
            </a:endParaRPr>
          </a:p>
          <a:p>
            <a:r>
              <a:rPr lang="en-US" altLang="ja-JP" sz="1600" b="1" dirty="0" smtClean="0">
                <a:latin typeface="Helvetica"/>
                <a:cs typeface="Helvetica"/>
              </a:rPr>
              <a:t>TB9-TSB02   </a:t>
            </a:r>
            <a:r>
              <a:rPr lang="en-US" altLang="ja-JP" sz="1600" b="1" dirty="0">
                <a:latin typeface="Helvetica"/>
                <a:cs typeface="Helvetica"/>
              </a:rPr>
              <a:t>by Toshiba</a:t>
            </a:r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152400" y="692696"/>
            <a:ext cx="8839200" cy="6012904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3F04AFC5-1480-F742-9741-7F85C01BEC4A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19" name="TextBox 4"/>
          <p:cNvSpPr txBox="1"/>
          <p:nvPr/>
        </p:nvSpPr>
        <p:spPr>
          <a:xfrm>
            <a:off x="1128653" y="67862"/>
            <a:ext cx="6814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smtClean="0"/>
              <a:t>TESLA </a:t>
            </a:r>
            <a:r>
              <a:rPr lang="en-US" altLang="ja-JP" sz="2800" b="1" i="1" dirty="0" smtClean="0"/>
              <a:t>Cavity Production Study (2013 – 2014)</a:t>
            </a:r>
            <a:endParaRPr kumimoji="1" lang="ja-JP" altLang="en-US" sz="2400" i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652120" y="1268760"/>
            <a:ext cx="32403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TB9-MHI01   </a:t>
            </a:r>
            <a:r>
              <a:rPr lang="en-US" altLang="ja-JP" sz="1600" b="1" dirty="0">
                <a:latin typeface="Helvetica"/>
                <a:cs typeface="Helvetica"/>
              </a:rPr>
              <a:t>by MHI</a:t>
            </a:r>
          </a:p>
          <a:p>
            <a:r>
              <a:rPr lang="en-US" altLang="ja-JP" sz="1600" b="1" dirty="0" smtClean="0">
                <a:latin typeface="Helvetica"/>
                <a:cs typeface="Helvetica"/>
              </a:rPr>
              <a:t>TB9-MHI02   </a:t>
            </a:r>
            <a:r>
              <a:rPr lang="en-US" altLang="ja-JP" sz="1600" b="1" dirty="0">
                <a:latin typeface="Helvetica"/>
                <a:cs typeface="Helvetica"/>
              </a:rPr>
              <a:t>by MHI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1520" y="4365104"/>
            <a:ext cx="83226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latin typeface="Helvetica"/>
                <a:ea typeface="Osaka"/>
                <a:cs typeface="Helvetica"/>
              </a:rPr>
              <a:t>● </a:t>
            </a:r>
            <a:r>
              <a:rPr lang="en-US" altLang="ja-JP" sz="2000" b="1" dirty="0" smtClean="0">
                <a:latin typeface="Helvetica"/>
                <a:ea typeface="Osaka"/>
                <a:cs typeface="Helvetica"/>
              </a:rPr>
              <a:t>TESLA </a:t>
            </a:r>
            <a:r>
              <a:rPr kumimoji="1" lang="en-US" altLang="ja-JP" sz="2000" b="1" dirty="0" smtClean="0">
                <a:latin typeface="Helvetica"/>
                <a:ea typeface="Osaka"/>
                <a:cs typeface="Helvetica"/>
              </a:rPr>
              <a:t>Cavity stress calculations was done </a:t>
            </a:r>
          </a:p>
          <a:p>
            <a:r>
              <a:rPr kumimoji="1" lang="en-US" altLang="ja-JP" sz="2000" b="1" dirty="0" smtClean="0">
                <a:latin typeface="Helvetica"/>
                <a:ea typeface="Osaka"/>
                <a:cs typeface="Helvetica"/>
              </a:rPr>
              <a:t>                                        for Japanese High-pressure-Gas Regulation</a:t>
            </a:r>
            <a:endParaRPr kumimoji="1" lang="ja-JP" altLang="en-US" sz="2000" b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15" name="図 14" descr="Tosiba-TESL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4" y="2132857"/>
            <a:ext cx="3291244" cy="2213654"/>
          </a:xfrm>
          <a:prstGeom prst="rect">
            <a:avLst/>
          </a:prstGeom>
        </p:spPr>
      </p:pic>
      <p:pic>
        <p:nvPicPr>
          <p:cNvPr id="17" name="図 16" descr="MHI-TESL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7" y="2259746"/>
            <a:ext cx="4608513" cy="2069232"/>
          </a:xfrm>
          <a:prstGeom prst="rect">
            <a:avLst/>
          </a:prstGeom>
        </p:spPr>
      </p:pic>
      <p:pic>
        <p:nvPicPr>
          <p:cNvPr id="12" name="図 11" descr="logo_transparent_bg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099198" y="1817011"/>
            <a:ext cx="6002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Performance Test is under preparation (not yet done)</a:t>
            </a:r>
            <a:endParaRPr kumimoji="1" lang="ja-JP" altLang="en-US" b="1" i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51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553200" y="6597352"/>
            <a:ext cx="2133600" cy="188912"/>
          </a:xfrm>
        </p:spPr>
        <p:txBody>
          <a:bodyPr/>
          <a:lstStyle/>
          <a:p>
            <a:fld id="{54F17353-32A0-344F-8FC4-93F64516CAF6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15" name="TextBox 3"/>
          <p:cNvSpPr txBox="1"/>
          <p:nvPr/>
        </p:nvSpPr>
        <p:spPr>
          <a:xfrm>
            <a:off x="683568" y="188640"/>
            <a:ext cx="7606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Cryomodule development: CM-1 and CM-2a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17" name="TextBox 3"/>
          <p:cNvSpPr txBox="1"/>
          <p:nvPr/>
        </p:nvSpPr>
        <p:spPr>
          <a:xfrm>
            <a:off x="1259632" y="836712"/>
            <a:ext cx="69557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CM-1: 13m 8cavities</a:t>
            </a:r>
            <a:r>
              <a:rPr kumimoji="1" lang="ja-JP" altLang="en-US" sz="1800" b="1" i="1" dirty="0" smtClean="0">
                <a:latin typeface="Helvetica"/>
                <a:ea typeface="Osaka"/>
                <a:cs typeface="Helvetica"/>
              </a:rPr>
              <a:t>＋</a:t>
            </a:r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Q-magnet</a:t>
            </a:r>
            <a:r>
              <a:rPr kumimoji="1" lang="ja-JP" altLang="en-US" sz="1800" b="1" i="1" dirty="0" smtClean="0">
                <a:latin typeface="Helvetica"/>
                <a:ea typeface="Osaka"/>
                <a:cs typeface="Helvetica"/>
              </a:rPr>
              <a:t>・</a:t>
            </a:r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BPM</a:t>
            </a:r>
          </a:p>
          <a:p>
            <a:r>
              <a:rPr lang="ja-JP" altLang="ja-JP" sz="1800" b="1" i="1" dirty="0">
                <a:latin typeface="Helvetica"/>
                <a:ea typeface="Osaka"/>
                <a:cs typeface="Helvetica"/>
              </a:rPr>
              <a:t>　</a:t>
            </a:r>
            <a:r>
              <a:rPr lang="en-US" altLang="ja-JP" sz="1800" b="1" i="1" dirty="0" smtClean="0">
                <a:latin typeface="Helvetica"/>
                <a:ea typeface="Osaka"/>
                <a:cs typeface="Helvetica"/>
              </a:rPr>
              <a:t>           Q-magnet in the center:</a:t>
            </a:r>
            <a:r>
              <a:rPr lang="ja-JP" altLang="en-US" sz="1800" b="1" i="1" dirty="0" smtClean="0">
                <a:latin typeface="Helvetica"/>
                <a:ea typeface="Osaka"/>
                <a:cs typeface="Helvetica"/>
              </a:rPr>
              <a:t>　</a:t>
            </a:r>
            <a:r>
              <a:rPr lang="en-US" altLang="ja-JP" sz="1800" b="1" i="1" dirty="0" smtClean="0">
                <a:latin typeface="Helvetica"/>
                <a:ea typeface="Osaka"/>
                <a:cs typeface="Helvetica"/>
              </a:rPr>
              <a:t>ILC</a:t>
            </a:r>
            <a:r>
              <a:rPr lang="en-US" altLang="ja-JP" sz="1800" i="1" dirty="0">
                <a:latin typeface="Helvetica"/>
                <a:ea typeface="Osaka"/>
                <a:cs typeface="Helvetica"/>
              </a:rPr>
              <a:t> </a:t>
            </a:r>
            <a:r>
              <a:rPr lang="en-US" altLang="ja-JP" sz="1800" b="1" i="1" dirty="0" smtClean="0">
                <a:latin typeface="Helvetica"/>
                <a:ea typeface="Osaka"/>
                <a:cs typeface="Helvetica"/>
              </a:rPr>
              <a:t>type cryomodule (2013)</a:t>
            </a:r>
          </a:p>
          <a:p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CM-2a: 6m 4cavities: ILC half-size cryomodule (2014</a:t>
            </a:r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)</a:t>
            </a:r>
          </a:p>
          <a:p>
            <a:r>
              <a:rPr lang="en-US" altLang="ja-JP" b="1" i="1" dirty="0" smtClean="0">
                <a:latin typeface="Helvetica"/>
                <a:ea typeface="Osaka"/>
                <a:cs typeface="Helvetica"/>
              </a:rPr>
              <a:t>First Cool-down test: Oct. - Nov. 2014</a:t>
            </a:r>
          </a:p>
          <a:p>
            <a:r>
              <a:rPr kumimoji="1" lang="en-US" altLang="ja-JP" sz="1800" b="1" i="1" dirty="0" smtClean="0">
                <a:latin typeface="Helvetica"/>
                <a:ea typeface="Osaka"/>
                <a:cs typeface="Helvetica"/>
              </a:rPr>
              <a:t>Coupler warm-temp. RF process: July-Sep. 2015</a:t>
            </a:r>
          </a:p>
          <a:p>
            <a:r>
              <a:rPr lang="en-US" altLang="ja-JP" b="1" i="1" dirty="0" smtClean="0">
                <a:latin typeface="Helvetica"/>
                <a:ea typeface="Osaka"/>
                <a:cs typeface="Helvetica"/>
              </a:rPr>
              <a:t>Second Cool-down test: Oct. - Dec. 2015</a:t>
            </a:r>
            <a:endParaRPr kumimoji="1" lang="ja-JP" altLang="en-US" sz="1800" b="1" i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12" name="図 11" descr="logo_transparent_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983" y="25786"/>
            <a:ext cx="789921" cy="51608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396" y="2665749"/>
            <a:ext cx="6144268" cy="394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6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13300</TotalTime>
  <Words>2252</Words>
  <Application>Microsoft Macintosh PowerPoint</Application>
  <PresentationFormat>画面に合わせる (4:3)</PresentationFormat>
  <Paragraphs>630</Paragraphs>
  <Slides>51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51</vt:i4>
      </vt:variant>
    </vt:vector>
  </HeadingPairs>
  <TitlesOfParts>
    <vt:vector size="60" baseType="lpstr">
      <vt:lpstr>Calibri</vt:lpstr>
      <vt:lpstr>Helvetica</vt:lpstr>
      <vt:lpstr>ＭＳ Ｐゴシック</vt:lpstr>
      <vt:lpstr>Osaka</vt:lpstr>
      <vt:lpstr>Symbol</vt:lpstr>
      <vt:lpstr>Times New Roman</vt:lpstr>
      <vt:lpstr>ヒラギノ丸ゴ Pro W4</vt:lpstr>
      <vt:lpstr>Arial</vt:lpstr>
      <vt:lpstr>ホワイト</vt:lpstr>
      <vt:lpstr>ILC SRF Technology Development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Cavity RF performance in CM1/CM2a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SRF highlights</dc:title>
  <dc:creator>早野 仁司</dc:creator>
  <cp:lastModifiedBy>大学共同利用機関法人 高エネルギー加速器研究機構</cp:lastModifiedBy>
  <cp:revision>136</cp:revision>
  <dcterms:created xsi:type="dcterms:W3CDTF">2014-05-04T06:02:31Z</dcterms:created>
  <dcterms:modified xsi:type="dcterms:W3CDTF">2015-11-02T14:43:37Z</dcterms:modified>
</cp:coreProperties>
</file>