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gif" ContentType="image/gif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notesSlides/notesSlide4.xml" ContentType="application/vnd.openxmlformats-officedocument.presentationml.notesSlide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notesSlides/notesSlide5.xml" ContentType="application/vnd.openxmlformats-officedocument.presentationml.notesSlide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notesSlides/notesSlide6.xml" ContentType="application/vnd.openxmlformats-officedocument.presentationml.notesSlide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notesSlides/notesSlide7.xml" ContentType="application/vnd.openxmlformats-officedocument.presentationml.notesSlide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735" r:id="rId2"/>
  </p:sldMasterIdLst>
  <p:notesMasterIdLst>
    <p:notesMasterId r:id="rId87"/>
  </p:notesMasterIdLst>
  <p:handoutMasterIdLst>
    <p:handoutMasterId r:id="rId88"/>
  </p:handoutMasterIdLst>
  <p:sldIdLst>
    <p:sldId id="264" r:id="rId3"/>
    <p:sldId id="265" r:id="rId4"/>
    <p:sldId id="266" r:id="rId5"/>
    <p:sldId id="267" r:id="rId6"/>
    <p:sldId id="406" r:id="rId7"/>
    <p:sldId id="268" r:id="rId8"/>
    <p:sldId id="269" r:id="rId9"/>
    <p:sldId id="270" r:id="rId10"/>
    <p:sldId id="271" r:id="rId11"/>
    <p:sldId id="272" r:id="rId12"/>
    <p:sldId id="273" r:id="rId13"/>
    <p:sldId id="274" r:id="rId14"/>
    <p:sldId id="397" r:id="rId15"/>
    <p:sldId id="275" r:id="rId16"/>
    <p:sldId id="277" r:id="rId17"/>
    <p:sldId id="281" r:id="rId18"/>
    <p:sldId id="280" r:id="rId19"/>
    <p:sldId id="284" r:id="rId20"/>
    <p:sldId id="286" r:id="rId21"/>
    <p:sldId id="383" r:id="rId22"/>
    <p:sldId id="394" r:id="rId23"/>
    <p:sldId id="279" r:id="rId24"/>
    <p:sldId id="288" r:id="rId25"/>
    <p:sldId id="386" r:id="rId26"/>
    <p:sldId id="291" r:id="rId27"/>
    <p:sldId id="292" r:id="rId28"/>
    <p:sldId id="293" r:id="rId29"/>
    <p:sldId id="294" r:id="rId30"/>
    <p:sldId id="295" r:id="rId31"/>
    <p:sldId id="408" r:id="rId32"/>
    <p:sldId id="296" r:id="rId33"/>
    <p:sldId id="306" r:id="rId34"/>
    <p:sldId id="308" r:id="rId35"/>
    <p:sldId id="297" r:id="rId36"/>
    <p:sldId id="298" r:id="rId37"/>
    <p:sldId id="299" r:id="rId38"/>
    <p:sldId id="300" r:id="rId39"/>
    <p:sldId id="301" r:id="rId40"/>
    <p:sldId id="303" r:id="rId41"/>
    <p:sldId id="304" r:id="rId42"/>
    <p:sldId id="305" r:id="rId43"/>
    <p:sldId id="314" r:id="rId44"/>
    <p:sldId id="317" r:id="rId45"/>
    <p:sldId id="318" r:id="rId46"/>
    <p:sldId id="319" r:id="rId47"/>
    <p:sldId id="320" r:id="rId48"/>
    <p:sldId id="321" r:id="rId49"/>
    <p:sldId id="387" r:id="rId50"/>
    <p:sldId id="388" r:id="rId51"/>
    <p:sldId id="389" r:id="rId52"/>
    <p:sldId id="390" r:id="rId53"/>
    <p:sldId id="395" r:id="rId54"/>
    <p:sldId id="323" r:id="rId55"/>
    <p:sldId id="398" r:id="rId56"/>
    <p:sldId id="333" r:id="rId57"/>
    <p:sldId id="334" r:id="rId58"/>
    <p:sldId id="335" r:id="rId59"/>
    <p:sldId id="336" r:id="rId60"/>
    <p:sldId id="326" r:id="rId61"/>
    <p:sldId id="337" r:id="rId62"/>
    <p:sldId id="339" r:id="rId63"/>
    <p:sldId id="341" r:id="rId64"/>
    <p:sldId id="342" r:id="rId65"/>
    <p:sldId id="399" r:id="rId66"/>
    <p:sldId id="400" r:id="rId67"/>
    <p:sldId id="401" r:id="rId68"/>
    <p:sldId id="402" r:id="rId69"/>
    <p:sldId id="403" r:id="rId70"/>
    <p:sldId id="404" r:id="rId71"/>
    <p:sldId id="407" r:id="rId72"/>
    <p:sldId id="405" r:id="rId73"/>
    <p:sldId id="344" r:id="rId74"/>
    <p:sldId id="396" r:id="rId75"/>
    <p:sldId id="374" r:id="rId76"/>
    <p:sldId id="343" r:id="rId77"/>
    <p:sldId id="351" r:id="rId78"/>
    <p:sldId id="355" r:id="rId79"/>
    <p:sldId id="378" r:id="rId80"/>
    <p:sldId id="379" r:id="rId81"/>
    <p:sldId id="381" r:id="rId82"/>
    <p:sldId id="385" r:id="rId83"/>
    <p:sldId id="391" r:id="rId84"/>
    <p:sldId id="392" r:id="rId85"/>
    <p:sldId id="393" r:id="rId86"/>
  </p:sldIdLst>
  <p:sldSz cx="12188825" cy="6858000"/>
  <p:notesSz cx="6858000" cy="9144000"/>
  <p:defaultTextStyle>
    <a:defPPr>
      <a:defRPr lang="en-US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orient="horz" pos="304" userDrawn="1">
          <p15:clr>
            <a:srgbClr val="A4A3A4"/>
          </p15:clr>
        </p15:guide>
        <p15:guide id="3" orient="horz" pos="4144" userDrawn="1">
          <p15:clr>
            <a:srgbClr val="A4A3A4"/>
          </p15:clr>
        </p15:guide>
        <p15:guide id="4" orient="horz" pos="3952" userDrawn="1">
          <p15:clr>
            <a:srgbClr val="A4A3A4"/>
          </p15:clr>
        </p15:guide>
        <p15:guide id="5" orient="horz" pos="1136" userDrawn="1">
          <p15:clr>
            <a:srgbClr val="A4A3A4"/>
          </p15:clr>
        </p15:guide>
        <p15:guide id="6" pos="3839" userDrawn="1">
          <p15:clr>
            <a:srgbClr val="A4A3A4"/>
          </p15:clr>
        </p15:guide>
        <p15:guide id="7" pos="191" userDrawn="1">
          <p15:clr>
            <a:srgbClr val="A4A3A4"/>
          </p15:clr>
        </p15:guide>
        <p15:guide id="8" pos="7486" userDrawn="1">
          <p15:clr>
            <a:srgbClr val="A4A3A4"/>
          </p15:clr>
        </p15:guide>
        <p15:guide id="9" pos="576" userDrawn="1">
          <p15:clr>
            <a:srgbClr val="A4A3A4"/>
          </p15:clr>
        </p15:guide>
        <p15:guide id="10" pos="71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D03447BB-5D67-496B-8E87-E561075AD55C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03447BB-5D67-496B-8E87-E561075AD55C}" styleName="Dark Style 1 - Accent 3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wholeTbl>
    <a:band1H>
      <a:tcStyle>
        <a:tcBdr/>
        <a:fill>
          <a:solidFill>
            <a:schemeClr val="accent3">
              <a:shade val="60000"/>
            </a:schemeClr>
          </a:solidFill>
        </a:fill>
      </a:tcStyle>
    </a:band1H>
    <a:band1V>
      <a:tcStyle>
        <a:tcBdr/>
        <a:fill>
          <a:solidFill>
            <a:schemeClr val="accent3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3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3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3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C083E6E3-FA7D-4D7B-A595-EF9225AFEA82}" styleName="Light Style 1 - Acc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125E5076-3810-47DD-B79F-674D7AD40C01}" styleName="Dark Style 1 - Accent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>
      <p:cViewPr varScale="1">
        <p:scale>
          <a:sx n="78" d="100"/>
          <a:sy n="78" d="100"/>
        </p:scale>
        <p:origin x="120" y="222"/>
      </p:cViewPr>
      <p:guideLst>
        <p:guide orient="horz" pos="2160"/>
        <p:guide orient="horz" pos="304"/>
        <p:guide orient="horz" pos="4144"/>
        <p:guide orient="horz" pos="3952"/>
        <p:guide orient="horz" pos="1136"/>
        <p:guide pos="3839"/>
        <p:guide pos="191"/>
        <p:guide pos="7486"/>
        <p:guide pos="576"/>
        <p:guide pos="7102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notesViewPr>
    <p:cSldViewPr showGuides="1">
      <p:cViewPr varScale="1">
        <p:scale>
          <a:sx n="76" d="100"/>
          <a:sy n="76" d="100"/>
        </p:scale>
        <p:origin x="1680" y="96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slide" Target="slides/slide48.xml"/><Relationship Id="rId55" Type="http://schemas.openxmlformats.org/officeDocument/2006/relationships/slide" Target="slides/slide53.xml"/><Relationship Id="rId63" Type="http://schemas.openxmlformats.org/officeDocument/2006/relationships/slide" Target="slides/slide61.xml"/><Relationship Id="rId68" Type="http://schemas.openxmlformats.org/officeDocument/2006/relationships/slide" Target="slides/slide66.xml"/><Relationship Id="rId76" Type="http://schemas.openxmlformats.org/officeDocument/2006/relationships/slide" Target="slides/slide74.xml"/><Relationship Id="rId84" Type="http://schemas.openxmlformats.org/officeDocument/2006/relationships/slide" Target="slides/slide82.xml"/><Relationship Id="rId89" Type="http://schemas.openxmlformats.org/officeDocument/2006/relationships/presProps" Target="presProps.xml"/><Relationship Id="rId7" Type="http://schemas.openxmlformats.org/officeDocument/2006/relationships/slide" Target="slides/slide5.xml"/><Relationship Id="rId71" Type="http://schemas.openxmlformats.org/officeDocument/2006/relationships/slide" Target="slides/slide69.xml"/><Relationship Id="rId92" Type="http://schemas.openxmlformats.org/officeDocument/2006/relationships/tableStyles" Target="tableStyles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slide" Target="slides/slide51.xml"/><Relationship Id="rId58" Type="http://schemas.openxmlformats.org/officeDocument/2006/relationships/slide" Target="slides/slide56.xml"/><Relationship Id="rId66" Type="http://schemas.openxmlformats.org/officeDocument/2006/relationships/slide" Target="slides/slide64.xml"/><Relationship Id="rId74" Type="http://schemas.openxmlformats.org/officeDocument/2006/relationships/slide" Target="slides/slide72.xml"/><Relationship Id="rId79" Type="http://schemas.openxmlformats.org/officeDocument/2006/relationships/slide" Target="slides/slide77.xml"/><Relationship Id="rId87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61" Type="http://schemas.openxmlformats.org/officeDocument/2006/relationships/slide" Target="slides/slide59.xml"/><Relationship Id="rId82" Type="http://schemas.openxmlformats.org/officeDocument/2006/relationships/slide" Target="slides/slide80.xml"/><Relationship Id="rId90" Type="http://schemas.openxmlformats.org/officeDocument/2006/relationships/viewProps" Target="viewProps.xml"/><Relationship Id="rId19" Type="http://schemas.openxmlformats.org/officeDocument/2006/relationships/slide" Target="slides/slide1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openxmlformats.org/officeDocument/2006/relationships/slide" Target="slides/slide54.xml"/><Relationship Id="rId64" Type="http://schemas.openxmlformats.org/officeDocument/2006/relationships/slide" Target="slides/slide62.xml"/><Relationship Id="rId69" Type="http://schemas.openxmlformats.org/officeDocument/2006/relationships/slide" Target="slides/slide67.xml"/><Relationship Id="rId77" Type="http://schemas.openxmlformats.org/officeDocument/2006/relationships/slide" Target="slides/slide75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72" Type="http://schemas.openxmlformats.org/officeDocument/2006/relationships/slide" Target="slides/slide70.xml"/><Relationship Id="rId80" Type="http://schemas.openxmlformats.org/officeDocument/2006/relationships/slide" Target="slides/slide78.xml"/><Relationship Id="rId85" Type="http://schemas.openxmlformats.org/officeDocument/2006/relationships/slide" Target="slides/slide83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59" Type="http://schemas.openxmlformats.org/officeDocument/2006/relationships/slide" Target="slides/slide57.xml"/><Relationship Id="rId67" Type="http://schemas.openxmlformats.org/officeDocument/2006/relationships/slide" Target="slides/slide65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54" Type="http://schemas.openxmlformats.org/officeDocument/2006/relationships/slide" Target="slides/slide52.xml"/><Relationship Id="rId62" Type="http://schemas.openxmlformats.org/officeDocument/2006/relationships/slide" Target="slides/slide60.xml"/><Relationship Id="rId70" Type="http://schemas.openxmlformats.org/officeDocument/2006/relationships/slide" Target="slides/slide68.xml"/><Relationship Id="rId75" Type="http://schemas.openxmlformats.org/officeDocument/2006/relationships/slide" Target="slides/slide73.xml"/><Relationship Id="rId83" Type="http://schemas.openxmlformats.org/officeDocument/2006/relationships/slide" Target="slides/slide81.xml"/><Relationship Id="rId88" Type="http://schemas.openxmlformats.org/officeDocument/2006/relationships/handoutMaster" Target="handoutMasters/handoutMaster1.xml"/><Relationship Id="rId91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slide" Target="slides/slide55.xml"/><Relationship Id="rId10" Type="http://schemas.openxmlformats.org/officeDocument/2006/relationships/slide" Target="slides/slide8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Relationship Id="rId60" Type="http://schemas.openxmlformats.org/officeDocument/2006/relationships/slide" Target="slides/slide58.xml"/><Relationship Id="rId65" Type="http://schemas.openxmlformats.org/officeDocument/2006/relationships/slide" Target="slides/slide63.xml"/><Relationship Id="rId73" Type="http://schemas.openxmlformats.org/officeDocument/2006/relationships/slide" Target="slides/slide71.xml"/><Relationship Id="rId78" Type="http://schemas.openxmlformats.org/officeDocument/2006/relationships/slide" Target="slides/slide76.xml"/><Relationship Id="rId81" Type="http://schemas.openxmlformats.org/officeDocument/2006/relationships/slide" Target="slides/slide79.xml"/><Relationship Id="rId86" Type="http://schemas.openxmlformats.org/officeDocument/2006/relationships/slide" Target="slides/slide84.xml"/><Relationship Id="rId4" Type="http://schemas.openxmlformats.org/officeDocument/2006/relationships/slide" Target="slides/slide2.xml"/><Relationship Id="rId9" Type="http://schemas.openxmlformats.org/officeDocument/2006/relationships/slide" Target="slides/slide7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oleObject" Target="file:///\\tdfiler\users\arowe\Fermilab\SCRF\Papers&amp;Talks\CWSCRF2012\processing%20cost%20analysis.xlsx" TargetMode="External"/><Relationship Id="rId1" Type="http://schemas.openxmlformats.org/officeDocument/2006/relationships/themeOverride" Target="../theme/themeOverrid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 sz="2400">
                <a:solidFill>
                  <a:schemeClr val="tx1"/>
                </a:solidFill>
              </a:defRPr>
            </a:pPr>
            <a:r>
              <a:rPr lang="en-US" sz="2400" dirty="0">
                <a:solidFill>
                  <a:schemeClr val="tx1"/>
                </a:solidFill>
              </a:rPr>
              <a:t>&gt;1000 Cavity Production Cost</a:t>
            </a:r>
          </a:p>
          <a:p>
            <a:pPr>
              <a:defRPr sz="2400">
                <a:solidFill>
                  <a:schemeClr val="tx1"/>
                </a:solidFill>
              </a:defRPr>
            </a:pPr>
            <a:r>
              <a:rPr lang="en-US" sz="2400" dirty="0">
                <a:solidFill>
                  <a:schemeClr val="tx1"/>
                </a:solidFill>
              </a:rPr>
              <a:t>1.3</a:t>
            </a:r>
            <a:r>
              <a:rPr lang="en-US" sz="2400" baseline="0" dirty="0">
                <a:solidFill>
                  <a:schemeClr val="tx1"/>
                </a:solidFill>
              </a:rPr>
              <a:t> GHz Cavities</a:t>
            </a:r>
            <a:endParaRPr lang="en-US" sz="2400" dirty="0">
              <a:solidFill>
                <a:schemeClr val="tx1"/>
              </a:solidFill>
            </a:endParaRPr>
          </a:p>
        </c:rich>
      </c:tx>
      <c:layout/>
      <c:overlay val="0"/>
    </c:title>
    <c:autoTitleDeleted val="0"/>
    <c:plotArea>
      <c:layout/>
      <c:pieChart>
        <c:varyColors val="1"/>
        <c:ser>
          <c:idx val="0"/>
          <c:order val="0"/>
          <c:dLbls>
            <c:dLbl>
              <c:idx val="2"/>
              <c:layout/>
              <c:tx>
                <c:rich>
                  <a:bodyPr/>
                  <a:lstStyle/>
                  <a:p>
                    <a:r>
                      <a:rPr lang="en-US">
                        <a:solidFill>
                          <a:sysClr val="windowText" lastClr="000000"/>
                        </a:solidFill>
                      </a:rPr>
                      <a:t>Processing &amp;</a:t>
                    </a:r>
                    <a:r>
                      <a:rPr lang="en-US" baseline="0">
                        <a:solidFill>
                          <a:sysClr val="windowText" lastClr="000000"/>
                        </a:solidFill>
                      </a:rPr>
                      <a:t> Cleanroom</a:t>
                    </a:r>
                    <a:r>
                      <a:rPr lang="en-US">
                        <a:solidFill>
                          <a:sysClr val="windowText" lastClr="000000"/>
                        </a:solidFill>
                      </a:rPr>
                      <a:t>
15%</a:t>
                    </a:r>
                    <a:endParaRPr lang="en-US"/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0.29080021972363801"/>
                  <c:y val="2.92400055419593E-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600">
                    <a:solidFill>
                      <a:sysClr val="windowText" lastClr="000000"/>
                    </a:solidFill>
                  </a:defRPr>
                </a:pPr>
                <a:endParaRPr lang="en-US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Sheet1!$A$39:$A$42</c:f>
              <c:strCache>
                <c:ptCount val="4"/>
                <c:pt idx="0">
                  <c:v>Niobium/NbTi/Ti</c:v>
                </c:pt>
                <c:pt idx="1">
                  <c:v>Fabrication</c:v>
                </c:pt>
                <c:pt idx="2">
                  <c:v>Processing</c:v>
                </c:pt>
                <c:pt idx="3">
                  <c:v>Dressing</c:v>
                </c:pt>
              </c:strCache>
            </c:strRef>
          </c:cat>
          <c:val>
            <c:numRef>
              <c:f>Sheet1!$H$39:$H$42</c:f>
              <c:numCache>
                <c:formatCode>0%</c:formatCode>
                <c:ptCount val="4"/>
                <c:pt idx="0">
                  <c:v>0.62939297124600602</c:v>
                </c:pt>
                <c:pt idx="1">
                  <c:v>0.17252396166134201</c:v>
                </c:pt>
                <c:pt idx="2">
                  <c:v>0.153354632587859</c:v>
                </c:pt>
                <c:pt idx="3">
                  <c:v>4.4728434504792303E-2</c:v>
                </c:pt>
              </c:numCache>
            </c:numRef>
          </c:val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  <c:firstSliceAng val="0"/>
      </c:pieChart>
    </c:plotArea>
    <c:plotVisOnly val="1"/>
    <c:dispBlanksAs val="gap"/>
    <c:showDLblsOverMax val="0"/>
  </c:chart>
  <c:externalData r:id="rId2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F03234D-3657-4A6F-BE3F-31649C0A85AB}" type="doc">
      <dgm:prSet loTypeId="urn:microsoft.com/office/officeart/2005/8/layout/vList2" loCatId="list" qsTypeId="urn:microsoft.com/office/officeart/2005/8/quickstyle/3d5" qsCatId="3D" csTypeId="urn:microsoft.com/office/officeart/2005/8/colors/accent0_3" csCatId="mainScheme"/>
      <dgm:spPr/>
      <dgm:t>
        <a:bodyPr/>
        <a:lstStyle/>
        <a:p>
          <a:endParaRPr lang="en-US"/>
        </a:p>
      </dgm:t>
    </dgm:pt>
    <dgm:pt modelId="{51E9A458-7C53-4E4A-A1A8-1ABA79991D2D}" type="pres">
      <dgm:prSet presAssocID="{1F03234D-3657-4A6F-BE3F-31649C0A85AB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</dgm:ptLst>
  <dgm:cxnLst>
    <dgm:cxn modelId="{95EE8A63-BF50-4B7E-A4D7-4D00889866D3}" type="presOf" srcId="{1F03234D-3657-4A6F-BE3F-31649C0A85AB}" destId="{51E9A458-7C53-4E4A-A1A8-1ABA79991D2D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8C4A9573-1FD1-442E-B258-E25B258096E3}" type="doc">
      <dgm:prSet loTypeId="urn:microsoft.com/office/officeart/2005/8/layout/vList2" loCatId="list" qsTypeId="urn:microsoft.com/office/officeart/2005/8/quickstyle/3d5" qsCatId="3D" csTypeId="urn:microsoft.com/office/officeart/2005/8/colors/accent0_3" csCatId="mainScheme"/>
      <dgm:spPr/>
      <dgm:t>
        <a:bodyPr/>
        <a:lstStyle/>
        <a:p>
          <a:endParaRPr lang="en-US"/>
        </a:p>
      </dgm:t>
    </dgm:pt>
    <dgm:pt modelId="{B4E7C6CA-792E-4799-8EA8-11D1CA2ACD1F}">
      <dgm:prSet/>
      <dgm:spPr/>
      <dgm:t>
        <a:bodyPr/>
        <a:lstStyle/>
        <a:p>
          <a:pPr rtl="0"/>
          <a:r>
            <a:rPr lang="en-US" smtClean="0"/>
            <a:t>With intense R&amp;D, Nb3Sn can outperform Nb.</a:t>
          </a:r>
          <a:endParaRPr lang="en-US"/>
        </a:p>
      </dgm:t>
    </dgm:pt>
    <dgm:pt modelId="{0710D4EF-7A94-4D18-A719-1D52E7071033}" type="parTrans" cxnId="{8149F4EE-3A49-4060-ABC8-A2F9A2BF2D40}">
      <dgm:prSet/>
      <dgm:spPr/>
      <dgm:t>
        <a:bodyPr/>
        <a:lstStyle/>
        <a:p>
          <a:endParaRPr lang="en-US"/>
        </a:p>
      </dgm:t>
    </dgm:pt>
    <dgm:pt modelId="{2D90F236-7750-4DA8-AE59-DD7CB3CD1D99}" type="sibTrans" cxnId="{8149F4EE-3A49-4060-ABC8-A2F9A2BF2D40}">
      <dgm:prSet/>
      <dgm:spPr/>
      <dgm:t>
        <a:bodyPr/>
        <a:lstStyle/>
        <a:p>
          <a:endParaRPr lang="en-US"/>
        </a:p>
      </dgm:t>
    </dgm:pt>
    <dgm:pt modelId="{EB888394-82DA-4D19-9D17-B19FC592C30B}" type="pres">
      <dgm:prSet presAssocID="{8C4A9573-1FD1-442E-B258-E25B258096E3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C5C1773F-B1BD-4EB4-99AE-BD79997E8962}" type="pres">
      <dgm:prSet presAssocID="{B4E7C6CA-792E-4799-8EA8-11D1CA2ACD1F}" presName="parentText" presStyleLbl="node1" presStyleIdx="0" presStyleCnt="1" custLinFactNeighborX="8437" custLinFactNeighborY="1590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8149F4EE-3A49-4060-ABC8-A2F9A2BF2D40}" srcId="{8C4A9573-1FD1-442E-B258-E25B258096E3}" destId="{B4E7C6CA-792E-4799-8EA8-11D1CA2ACD1F}" srcOrd="0" destOrd="0" parTransId="{0710D4EF-7A94-4D18-A719-1D52E7071033}" sibTransId="{2D90F236-7750-4DA8-AE59-DD7CB3CD1D99}"/>
    <dgm:cxn modelId="{9D8C625D-05F7-45E5-BB2C-B88578202597}" type="presOf" srcId="{8C4A9573-1FD1-442E-B258-E25B258096E3}" destId="{EB888394-82DA-4D19-9D17-B19FC592C30B}" srcOrd="0" destOrd="0" presId="urn:microsoft.com/office/officeart/2005/8/layout/vList2"/>
    <dgm:cxn modelId="{408598EC-3F33-4C37-8592-F0CE5ACF2A39}" type="presOf" srcId="{B4E7C6CA-792E-4799-8EA8-11D1CA2ACD1F}" destId="{C5C1773F-B1BD-4EB4-99AE-BD79997E8962}" srcOrd="0" destOrd="0" presId="urn:microsoft.com/office/officeart/2005/8/layout/vList2"/>
    <dgm:cxn modelId="{81B882F3-AC6D-4954-BD34-DF30AF97A946}" type="presParOf" srcId="{EB888394-82DA-4D19-9D17-B19FC592C30B}" destId="{C5C1773F-B1BD-4EB4-99AE-BD79997E8962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9007D7E7-4AD8-4A64-827B-D17154BCBF49}" type="doc">
      <dgm:prSet loTypeId="urn:microsoft.com/office/officeart/2005/8/layout/vList2" loCatId="list" qsTypeId="urn:microsoft.com/office/officeart/2005/8/quickstyle/3d5" qsCatId="3D" csTypeId="urn:microsoft.com/office/officeart/2005/8/colors/accent0_3" csCatId="mainScheme"/>
      <dgm:spPr/>
      <dgm:t>
        <a:bodyPr/>
        <a:lstStyle/>
        <a:p>
          <a:endParaRPr lang="en-US"/>
        </a:p>
      </dgm:t>
    </dgm:pt>
    <dgm:pt modelId="{F4A283BD-2F8E-4DD7-B53B-828B168EBF5C}">
      <dgm:prSet/>
      <dgm:spPr/>
      <dgm:t>
        <a:bodyPr/>
        <a:lstStyle/>
        <a:p>
          <a:pPr rtl="0"/>
          <a:r>
            <a:rPr lang="en-US" dirty="0" smtClean="0"/>
            <a:t>Much improvement in </a:t>
          </a:r>
          <a:r>
            <a:rPr lang="en-US" dirty="0" err="1" smtClean="0"/>
            <a:t>Nb</a:t>
          </a:r>
          <a:r>
            <a:rPr lang="en-US" dirty="0" smtClean="0"/>
            <a:t>-Cu technology is needed</a:t>
          </a:r>
          <a:endParaRPr lang="en-US" dirty="0"/>
        </a:p>
      </dgm:t>
    </dgm:pt>
    <dgm:pt modelId="{5346C3F9-42DF-4804-93C3-DDFA40E3EF75}" type="parTrans" cxnId="{3DE92C61-F063-4A48-B8BC-916ACF72F46B}">
      <dgm:prSet/>
      <dgm:spPr/>
      <dgm:t>
        <a:bodyPr/>
        <a:lstStyle/>
        <a:p>
          <a:endParaRPr lang="en-US"/>
        </a:p>
      </dgm:t>
    </dgm:pt>
    <dgm:pt modelId="{D186F03E-0212-46FE-AD69-2C2F5170903D}" type="sibTrans" cxnId="{3DE92C61-F063-4A48-B8BC-916ACF72F46B}">
      <dgm:prSet/>
      <dgm:spPr/>
      <dgm:t>
        <a:bodyPr/>
        <a:lstStyle/>
        <a:p>
          <a:endParaRPr lang="en-US"/>
        </a:p>
      </dgm:t>
    </dgm:pt>
    <dgm:pt modelId="{A4AEC126-B35E-4C0D-9634-F67434263DC3}" type="pres">
      <dgm:prSet presAssocID="{9007D7E7-4AD8-4A64-827B-D17154BCBF49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D768B8BD-63F3-465F-9927-AC046E123B92}" type="pres">
      <dgm:prSet presAssocID="{F4A283BD-2F8E-4DD7-B53B-828B168EBF5C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48E7242C-F10D-41AF-A8C2-D56221394D15}" type="presOf" srcId="{F4A283BD-2F8E-4DD7-B53B-828B168EBF5C}" destId="{D768B8BD-63F3-465F-9927-AC046E123B92}" srcOrd="0" destOrd="0" presId="urn:microsoft.com/office/officeart/2005/8/layout/vList2"/>
    <dgm:cxn modelId="{3DE92C61-F063-4A48-B8BC-916ACF72F46B}" srcId="{9007D7E7-4AD8-4A64-827B-D17154BCBF49}" destId="{F4A283BD-2F8E-4DD7-B53B-828B168EBF5C}" srcOrd="0" destOrd="0" parTransId="{5346C3F9-42DF-4804-93C3-DDFA40E3EF75}" sibTransId="{D186F03E-0212-46FE-AD69-2C2F5170903D}"/>
    <dgm:cxn modelId="{D7856805-EA41-471A-81E4-8097EFA3150A}" type="presOf" srcId="{9007D7E7-4AD8-4A64-827B-D17154BCBF49}" destId="{A4AEC126-B35E-4C0D-9634-F67434263DC3}" srcOrd="0" destOrd="0" presId="urn:microsoft.com/office/officeart/2005/8/layout/vList2"/>
    <dgm:cxn modelId="{3B8B22DB-9EA0-4E62-BF6E-D2E2D9F6DBCE}" type="presParOf" srcId="{A4AEC126-B35E-4C0D-9634-F67434263DC3}" destId="{D768B8BD-63F3-465F-9927-AC046E123B92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D1F303D-A4C7-4B39-B47A-B5D62BCFBFE9}" type="doc">
      <dgm:prSet loTypeId="urn:microsoft.com/office/officeart/2008/layout/VerticalCurvedList" loCatId="list" qsTypeId="urn:microsoft.com/office/officeart/2005/8/quickstyle/simple1" qsCatId="simple" csTypeId="urn:microsoft.com/office/officeart/2005/8/colors/accent0_3" csCatId="mainScheme"/>
      <dgm:spPr/>
      <dgm:t>
        <a:bodyPr/>
        <a:lstStyle/>
        <a:p>
          <a:endParaRPr lang="en-US"/>
        </a:p>
      </dgm:t>
    </dgm:pt>
    <dgm:pt modelId="{09F7CD79-97B4-471D-9BDE-7BFFF03A2219}">
      <dgm:prSet/>
      <dgm:spPr/>
      <dgm:t>
        <a:bodyPr/>
        <a:lstStyle/>
        <a:p>
          <a:pPr rtl="0"/>
          <a:r>
            <a:rPr lang="en-US" b="1" dirty="0" smtClean="0"/>
            <a:t>Accelerator Applications of SRF:  7 GeV Installed (500 cavities)</a:t>
          </a:r>
          <a:endParaRPr lang="en-US" dirty="0"/>
        </a:p>
      </dgm:t>
    </dgm:pt>
    <dgm:pt modelId="{84612E20-62A9-4F0A-9CE8-0B993BFAD38D}" type="parTrans" cxnId="{2B374E0D-8901-403F-A17F-64124C51CE25}">
      <dgm:prSet/>
      <dgm:spPr/>
      <dgm:t>
        <a:bodyPr/>
        <a:lstStyle/>
        <a:p>
          <a:endParaRPr lang="en-US"/>
        </a:p>
      </dgm:t>
    </dgm:pt>
    <dgm:pt modelId="{1CF9D448-0051-4471-A996-998806BB210B}" type="sibTrans" cxnId="{2B374E0D-8901-403F-A17F-64124C51CE25}">
      <dgm:prSet/>
      <dgm:spPr/>
      <dgm:t>
        <a:bodyPr/>
        <a:lstStyle/>
        <a:p>
          <a:endParaRPr lang="en-US"/>
        </a:p>
      </dgm:t>
    </dgm:pt>
    <dgm:pt modelId="{B81A63A1-856C-403A-B175-E2B19B550A3C}" type="pres">
      <dgm:prSet presAssocID="{AD1F303D-A4C7-4B39-B47A-B5D62BCFBFE9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en-US"/>
        </a:p>
      </dgm:t>
    </dgm:pt>
    <dgm:pt modelId="{693865A7-7D5B-47FF-892B-2CA2E1754CCC}" type="pres">
      <dgm:prSet presAssocID="{AD1F303D-A4C7-4B39-B47A-B5D62BCFBFE9}" presName="Name1" presStyleCnt="0"/>
      <dgm:spPr/>
    </dgm:pt>
    <dgm:pt modelId="{56018085-0B31-4D2D-8259-F96B65908A1E}" type="pres">
      <dgm:prSet presAssocID="{AD1F303D-A4C7-4B39-B47A-B5D62BCFBFE9}" presName="cycle" presStyleCnt="0"/>
      <dgm:spPr/>
    </dgm:pt>
    <dgm:pt modelId="{79B45ED0-9FB3-4554-9576-4778F59B10D1}" type="pres">
      <dgm:prSet presAssocID="{AD1F303D-A4C7-4B39-B47A-B5D62BCFBFE9}" presName="srcNode" presStyleLbl="node1" presStyleIdx="0" presStyleCnt="1"/>
      <dgm:spPr/>
    </dgm:pt>
    <dgm:pt modelId="{64E13E6B-0030-48FF-8476-C8F5DB3EF16D}" type="pres">
      <dgm:prSet presAssocID="{AD1F303D-A4C7-4B39-B47A-B5D62BCFBFE9}" presName="conn" presStyleLbl="parChTrans1D2" presStyleIdx="0" presStyleCnt="1"/>
      <dgm:spPr/>
      <dgm:t>
        <a:bodyPr/>
        <a:lstStyle/>
        <a:p>
          <a:endParaRPr lang="en-US"/>
        </a:p>
      </dgm:t>
    </dgm:pt>
    <dgm:pt modelId="{D1CEC7E9-5143-4253-AF78-C7F82149FE0E}" type="pres">
      <dgm:prSet presAssocID="{AD1F303D-A4C7-4B39-B47A-B5D62BCFBFE9}" presName="extraNode" presStyleLbl="node1" presStyleIdx="0" presStyleCnt="1"/>
      <dgm:spPr/>
    </dgm:pt>
    <dgm:pt modelId="{A9296A61-4A1E-4313-8BBE-5C5A57D446FD}" type="pres">
      <dgm:prSet presAssocID="{AD1F303D-A4C7-4B39-B47A-B5D62BCFBFE9}" presName="dstNode" presStyleLbl="node1" presStyleIdx="0" presStyleCnt="1"/>
      <dgm:spPr/>
    </dgm:pt>
    <dgm:pt modelId="{10E2C538-EA88-4A9E-B8D9-B84E1AB332E9}" type="pres">
      <dgm:prSet presAssocID="{09F7CD79-97B4-471D-9BDE-7BFFF03A2219}" presName="text_1" presStyleLbl="node1" presStyleIdx="0" presStyleCnt="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4F99303-6EF3-4CE0-9D79-8FA870092627}" type="pres">
      <dgm:prSet presAssocID="{09F7CD79-97B4-471D-9BDE-7BFFF03A2219}" presName="accent_1" presStyleCnt="0"/>
      <dgm:spPr/>
    </dgm:pt>
    <dgm:pt modelId="{C40247DC-2F9C-4F2F-9CA5-BA31279D8EE6}" type="pres">
      <dgm:prSet presAssocID="{09F7CD79-97B4-471D-9BDE-7BFFF03A2219}" presName="accentRepeatNode" presStyleLbl="solidFgAcc1" presStyleIdx="0" presStyleCnt="1"/>
      <dgm:spPr/>
    </dgm:pt>
  </dgm:ptLst>
  <dgm:cxnLst>
    <dgm:cxn modelId="{2B374E0D-8901-403F-A17F-64124C51CE25}" srcId="{AD1F303D-A4C7-4B39-B47A-B5D62BCFBFE9}" destId="{09F7CD79-97B4-471D-9BDE-7BFFF03A2219}" srcOrd="0" destOrd="0" parTransId="{84612E20-62A9-4F0A-9CE8-0B993BFAD38D}" sibTransId="{1CF9D448-0051-4471-A996-998806BB210B}"/>
    <dgm:cxn modelId="{59619863-7D68-4744-870A-C6E601A9F1A0}" type="presOf" srcId="{1CF9D448-0051-4471-A996-998806BB210B}" destId="{64E13E6B-0030-48FF-8476-C8F5DB3EF16D}" srcOrd="0" destOrd="0" presId="urn:microsoft.com/office/officeart/2008/layout/VerticalCurvedList"/>
    <dgm:cxn modelId="{026DC6BA-9198-48A4-9C4D-EB3DFD61D9D1}" type="presOf" srcId="{AD1F303D-A4C7-4B39-B47A-B5D62BCFBFE9}" destId="{B81A63A1-856C-403A-B175-E2B19B550A3C}" srcOrd="0" destOrd="0" presId="urn:microsoft.com/office/officeart/2008/layout/VerticalCurvedList"/>
    <dgm:cxn modelId="{7EBAD6BD-B0C8-4418-9646-B2FB7DE8503A}" type="presOf" srcId="{09F7CD79-97B4-471D-9BDE-7BFFF03A2219}" destId="{10E2C538-EA88-4A9E-B8D9-B84E1AB332E9}" srcOrd="0" destOrd="0" presId="urn:microsoft.com/office/officeart/2008/layout/VerticalCurvedList"/>
    <dgm:cxn modelId="{C460B1F6-5E6D-4185-9800-C2F5783152C5}" type="presParOf" srcId="{B81A63A1-856C-403A-B175-E2B19B550A3C}" destId="{693865A7-7D5B-47FF-892B-2CA2E1754CCC}" srcOrd="0" destOrd="0" presId="urn:microsoft.com/office/officeart/2008/layout/VerticalCurvedList"/>
    <dgm:cxn modelId="{AA9194D1-9867-4AC8-812A-62DBCB77818B}" type="presParOf" srcId="{693865A7-7D5B-47FF-892B-2CA2E1754CCC}" destId="{56018085-0B31-4D2D-8259-F96B65908A1E}" srcOrd="0" destOrd="0" presId="urn:microsoft.com/office/officeart/2008/layout/VerticalCurvedList"/>
    <dgm:cxn modelId="{9655B1EA-BE6B-41FF-911A-1C193CA3B3D3}" type="presParOf" srcId="{56018085-0B31-4D2D-8259-F96B65908A1E}" destId="{79B45ED0-9FB3-4554-9576-4778F59B10D1}" srcOrd="0" destOrd="0" presId="urn:microsoft.com/office/officeart/2008/layout/VerticalCurvedList"/>
    <dgm:cxn modelId="{C34308C9-2FC7-4CAE-A82F-9C5EF39C396E}" type="presParOf" srcId="{56018085-0B31-4D2D-8259-F96B65908A1E}" destId="{64E13E6B-0030-48FF-8476-C8F5DB3EF16D}" srcOrd="1" destOrd="0" presId="urn:microsoft.com/office/officeart/2008/layout/VerticalCurvedList"/>
    <dgm:cxn modelId="{336C0EB5-03B6-4384-A4C7-D7FAF325C7D7}" type="presParOf" srcId="{56018085-0B31-4D2D-8259-F96B65908A1E}" destId="{D1CEC7E9-5143-4253-AF78-C7F82149FE0E}" srcOrd="2" destOrd="0" presId="urn:microsoft.com/office/officeart/2008/layout/VerticalCurvedList"/>
    <dgm:cxn modelId="{91E84D9D-782C-453B-B6B1-6D354769E166}" type="presParOf" srcId="{56018085-0B31-4D2D-8259-F96B65908A1E}" destId="{A9296A61-4A1E-4313-8BBE-5C5A57D446FD}" srcOrd="3" destOrd="0" presId="urn:microsoft.com/office/officeart/2008/layout/VerticalCurvedList"/>
    <dgm:cxn modelId="{BD422EE4-7D0E-4F19-B8DF-4B833DD6C860}" type="presParOf" srcId="{693865A7-7D5B-47FF-892B-2CA2E1754CCC}" destId="{10E2C538-EA88-4A9E-B8D9-B84E1AB332E9}" srcOrd="1" destOrd="0" presId="urn:microsoft.com/office/officeart/2008/layout/VerticalCurvedList"/>
    <dgm:cxn modelId="{50C10821-19DC-44CB-B25B-59495A732451}" type="presParOf" srcId="{693865A7-7D5B-47FF-892B-2CA2E1754CCC}" destId="{24F99303-6EF3-4CE0-9D79-8FA870092627}" srcOrd="2" destOrd="0" presId="urn:microsoft.com/office/officeart/2008/layout/VerticalCurvedList"/>
    <dgm:cxn modelId="{0711C128-9A4F-4D1A-88EB-7D0D3E4458D4}" type="presParOf" srcId="{24F99303-6EF3-4CE0-9D79-8FA870092627}" destId="{C40247DC-2F9C-4F2F-9CA5-BA31279D8EE6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DFA9C243-CA53-4E12-B8C1-5962A5EFAE63}" type="doc">
      <dgm:prSet loTypeId="urn:microsoft.com/office/officeart/2005/8/layout/list1" loCatId="list" qsTypeId="urn:microsoft.com/office/officeart/2005/8/quickstyle/3d5" qsCatId="3D" csTypeId="urn:microsoft.com/office/officeart/2005/8/colors/accent0_3" csCatId="mainScheme" phldr="1"/>
      <dgm:spPr/>
      <dgm:t>
        <a:bodyPr/>
        <a:lstStyle/>
        <a:p>
          <a:endParaRPr lang="en-US"/>
        </a:p>
      </dgm:t>
    </dgm:pt>
    <dgm:pt modelId="{8C0EC35F-589C-4582-9899-C30BFA454E26}">
      <dgm:prSet/>
      <dgm:spPr/>
      <dgm:t>
        <a:bodyPr/>
        <a:lstStyle/>
        <a:p>
          <a:pPr rtl="0"/>
          <a:r>
            <a:rPr lang="en-US" u="sng" dirty="0" smtClean="0"/>
            <a:t>Total ≈ </a:t>
          </a:r>
          <a:r>
            <a:rPr lang="en-US" dirty="0" smtClean="0"/>
            <a:t>2000 </a:t>
          </a:r>
          <a:r>
            <a:rPr lang="en-US" dirty="0" err="1" smtClean="0"/>
            <a:t>Nb</a:t>
          </a:r>
          <a:r>
            <a:rPr lang="en-US" dirty="0" smtClean="0"/>
            <a:t> Cavities, </a:t>
          </a:r>
          <a:endParaRPr lang="en-US" dirty="0"/>
        </a:p>
      </dgm:t>
    </dgm:pt>
    <dgm:pt modelId="{DF4BD649-425F-4AC2-950F-5C43CF0A4951}" type="parTrans" cxnId="{3E3AE31C-5C81-47ED-9FBA-8C36ACE9A1A3}">
      <dgm:prSet/>
      <dgm:spPr/>
      <dgm:t>
        <a:bodyPr/>
        <a:lstStyle/>
        <a:p>
          <a:endParaRPr lang="en-US"/>
        </a:p>
      </dgm:t>
    </dgm:pt>
    <dgm:pt modelId="{44EB2D0B-9202-4F0F-8128-812C69C143A0}" type="sibTrans" cxnId="{3E3AE31C-5C81-47ED-9FBA-8C36ACE9A1A3}">
      <dgm:prSet/>
      <dgm:spPr/>
      <dgm:t>
        <a:bodyPr/>
        <a:lstStyle/>
        <a:p>
          <a:endParaRPr lang="en-US"/>
        </a:p>
      </dgm:t>
    </dgm:pt>
    <dgm:pt modelId="{8E90C446-423B-49B8-AC95-5A94EBD7999F}">
      <dgm:prSet/>
      <dgm:spPr/>
      <dgm:t>
        <a:bodyPr/>
        <a:lstStyle/>
        <a:p>
          <a:pPr rtl="0"/>
          <a:r>
            <a:rPr lang="en-US" smtClean="0"/>
            <a:t>Installed Voltage will rise from 7 GeV =&gt;  25 GeV </a:t>
          </a:r>
          <a:r>
            <a:rPr lang="en-US" u="sng" smtClean="0"/>
            <a:t/>
          </a:r>
          <a:br>
            <a:rPr lang="en-US" u="sng" smtClean="0"/>
          </a:br>
          <a:endParaRPr lang="en-US"/>
        </a:p>
      </dgm:t>
    </dgm:pt>
    <dgm:pt modelId="{CDAF6151-F5CB-4311-AFA1-F0B9744C9F07}" type="parTrans" cxnId="{2ED97D83-69C9-48F7-80DA-0C5F360F6FAE}">
      <dgm:prSet/>
      <dgm:spPr/>
      <dgm:t>
        <a:bodyPr/>
        <a:lstStyle/>
        <a:p>
          <a:endParaRPr lang="en-US"/>
        </a:p>
      </dgm:t>
    </dgm:pt>
    <dgm:pt modelId="{600E6B68-6EA7-4B34-8BED-394B7BD42337}" type="sibTrans" cxnId="{2ED97D83-69C9-48F7-80DA-0C5F360F6FAE}">
      <dgm:prSet/>
      <dgm:spPr/>
      <dgm:t>
        <a:bodyPr/>
        <a:lstStyle/>
        <a:p>
          <a:endParaRPr lang="en-US"/>
        </a:p>
      </dgm:t>
    </dgm:pt>
    <dgm:pt modelId="{D7B17F13-5144-44AF-B496-8849D4D34785}" type="pres">
      <dgm:prSet presAssocID="{DFA9C243-CA53-4E12-B8C1-5962A5EFAE63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4DEB2ACB-81B0-4BC4-8D7B-CE021AA42EAE}" type="pres">
      <dgm:prSet presAssocID="{8C0EC35F-589C-4582-9899-C30BFA454E26}" presName="parentLin" presStyleCnt="0"/>
      <dgm:spPr/>
      <dgm:t>
        <a:bodyPr/>
        <a:lstStyle/>
        <a:p>
          <a:endParaRPr lang="en-US"/>
        </a:p>
      </dgm:t>
    </dgm:pt>
    <dgm:pt modelId="{E7E040CA-B87F-4FFF-8C13-9397B1132C8C}" type="pres">
      <dgm:prSet presAssocID="{8C0EC35F-589C-4582-9899-C30BFA454E26}" presName="parentLeftMargin" presStyleLbl="node1" presStyleIdx="0" presStyleCnt="2"/>
      <dgm:spPr/>
      <dgm:t>
        <a:bodyPr/>
        <a:lstStyle/>
        <a:p>
          <a:endParaRPr lang="en-US"/>
        </a:p>
      </dgm:t>
    </dgm:pt>
    <dgm:pt modelId="{DFC1AB10-3571-4BE5-AF5B-7CF80E9F1D2B}" type="pres">
      <dgm:prSet presAssocID="{8C0EC35F-589C-4582-9899-C30BFA454E26}" presName="parentText" presStyleLbl="node1" presStyleIdx="0" presStyleCnt="2" custLinFactNeighborX="6128" custLinFactNeighborY="-1949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A1AB5FD-B55E-46C7-9B3F-DE53B30B5272}" type="pres">
      <dgm:prSet presAssocID="{8C0EC35F-589C-4582-9899-C30BFA454E26}" presName="negativeSpace" presStyleCnt="0"/>
      <dgm:spPr/>
      <dgm:t>
        <a:bodyPr/>
        <a:lstStyle/>
        <a:p>
          <a:endParaRPr lang="en-US"/>
        </a:p>
      </dgm:t>
    </dgm:pt>
    <dgm:pt modelId="{645BA306-8FD6-4426-AA0B-690E1EFA8723}" type="pres">
      <dgm:prSet presAssocID="{8C0EC35F-589C-4582-9899-C30BFA454E26}" presName="childText" presStyleLbl="conFgAcc1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D9D46F6-3C90-4D02-9846-13F850E697C5}" type="pres">
      <dgm:prSet presAssocID="{44EB2D0B-9202-4F0F-8128-812C69C143A0}" presName="spaceBetweenRectangles" presStyleCnt="0"/>
      <dgm:spPr/>
      <dgm:t>
        <a:bodyPr/>
        <a:lstStyle/>
        <a:p>
          <a:endParaRPr lang="en-US"/>
        </a:p>
      </dgm:t>
    </dgm:pt>
    <dgm:pt modelId="{E7A916E2-2127-449D-9D51-6CBAD271D4DA}" type="pres">
      <dgm:prSet presAssocID="{8E90C446-423B-49B8-AC95-5A94EBD7999F}" presName="parentLin" presStyleCnt="0"/>
      <dgm:spPr/>
      <dgm:t>
        <a:bodyPr/>
        <a:lstStyle/>
        <a:p>
          <a:endParaRPr lang="en-US"/>
        </a:p>
      </dgm:t>
    </dgm:pt>
    <dgm:pt modelId="{4C40DA48-0CB0-4A22-A759-78A93074D36F}" type="pres">
      <dgm:prSet presAssocID="{8E90C446-423B-49B8-AC95-5A94EBD7999F}" presName="parentLeftMargin" presStyleLbl="node1" presStyleIdx="0" presStyleCnt="2"/>
      <dgm:spPr/>
      <dgm:t>
        <a:bodyPr/>
        <a:lstStyle/>
        <a:p>
          <a:endParaRPr lang="en-US"/>
        </a:p>
      </dgm:t>
    </dgm:pt>
    <dgm:pt modelId="{D64FDF03-5DF8-4A9C-A352-118E82FE0EBB}" type="pres">
      <dgm:prSet presAssocID="{8E90C446-423B-49B8-AC95-5A94EBD7999F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72676FD-DFD0-498F-A4C9-DF4B3A00BBC5}" type="pres">
      <dgm:prSet presAssocID="{8E90C446-423B-49B8-AC95-5A94EBD7999F}" presName="negativeSpace" presStyleCnt="0"/>
      <dgm:spPr/>
      <dgm:t>
        <a:bodyPr/>
        <a:lstStyle/>
        <a:p>
          <a:endParaRPr lang="en-US"/>
        </a:p>
      </dgm:t>
    </dgm:pt>
    <dgm:pt modelId="{3B081223-15B5-4D9A-A181-53AB07D6681F}" type="pres">
      <dgm:prSet presAssocID="{8E90C446-423B-49B8-AC95-5A94EBD7999F}" presName="childText" presStyleLbl="conFgAcc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167BEB75-0ECC-4F17-BBB8-411EF4068FCA}" type="presOf" srcId="{8E90C446-423B-49B8-AC95-5A94EBD7999F}" destId="{D64FDF03-5DF8-4A9C-A352-118E82FE0EBB}" srcOrd="1" destOrd="0" presId="urn:microsoft.com/office/officeart/2005/8/layout/list1"/>
    <dgm:cxn modelId="{804A3B7D-853A-43B6-B74B-D443E0B6A559}" type="presOf" srcId="{8E90C446-423B-49B8-AC95-5A94EBD7999F}" destId="{4C40DA48-0CB0-4A22-A759-78A93074D36F}" srcOrd="0" destOrd="0" presId="urn:microsoft.com/office/officeart/2005/8/layout/list1"/>
    <dgm:cxn modelId="{A2D1BC8A-44DC-4265-91C5-61C958A3C4E3}" type="presOf" srcId="{DFA9C243-CA53-4E12-B8C1-5962A5EFAE63}" destId="{D7B17F13-5144-44AF-B496-8849D4D34785}" srcOrd="0" destOrd="0" presId="urn:microsoft.com/office/officeart/2005/8/layout/list1"/>
    <dgm:cxn modelId="{93EFC5B1-55E4-4A16-B098-29455CEA3FE7}" type="presOf" srcId="{8C0EC35F-589C-4582-9899-C30BFA454E26}" destId="{DFC1AB10-3571-4BE5-AF5B-7CF80E9F1D2B}" srcOrd="1" destOrd="0" presId="urn:microsoft.com/office/officeart/2005/8/layout/list1"/>
    <dgm:cxn modelId="{2ED97D83-69C9-48F7-80DA-0C5F360F6FAE}" srcId="{DFA9C243-CA53-4E12-B8C1-5962A5EFAE63}" destId="{8E90C446-423B-49B8-AC95-5A94EBD7999F}" srcOrd="1" destOrd="0" parTransId="{CDAF6151-F5CB-4311-AFA1-F0B9744C9F07}" sibTransId="{600E6B68-6EA7-4B34-8BED-394B7BD42337}"/>
    <dgm:cxn modelId="{EA8C5D4A-F2DE-4432-B1E1-CBE84227B665}" type="presOf" srcId="{8C0EC35F-589C-4582-9899-C30BFA454E26}" destId="{E7E040CA-B87F-4FFF-8C13-9397B1132C8C}" srcOrd="0" destOrd="0" presId="urn:microsoft.com/office/officeart/2005/8/layout/list1"/>
    <dgm:cxn modelId="{3E3AE31C-5C81-47ED-9FBA-8C36ACE9A1A3}" srcId="{DFA9C243-CA53-4E12-B8C1-5962A5EFAE63}" destId="{8C0EC35F-589C-4582-9899-C30BFA454E26}" srcOrd="0" destOrd="0" parTransId="{DF4BD649-425F-4AC2-950F-5C43CF0A4951}" sibTransId="{44EB2D0B-9202-4F0F-8128-812C69C143A0}"/>
    <dgm:cxn modelId="{2FBB92BC-4A89-4E38-B8A8-F1B2132ADD6C}" type="presParOf" srcId="{D7B17F13-5144-44AF-B496-8849D4D34785}" destId="{4DEB2ACB-81B0-4BC4-8D7B-CE021AA42EAE}" srcOrd="0" destOrd="0" presId="urn:microsoft.com/office/officeart/2005/8/layout/list1"/>
    <dgm:cxn modelId="{E1681359-0CC9-402B-B372-38303C2E8FFB}" type="presParOf" srcId="{4DEB2ACB-81B0-4BC4-8D7B-CE021AA42EAE}" destId="{E7E040CA-B87F-4FFF-8C13-9397B1132C8C}" srcOrd="0" destOrd="0" presId="urn:microsoft.com/office/officeart/2005/8/layout/list1"/>
    <dgm:cxn modelId="{CF4BF4B0-9A22-49EF-9193-8555167B3568}" type="presParOf" srcId="{4DEB2ACB-81B0-4BC4-8D7B-CE021AA42EAE}" destId="{DFC1AB10-3571-4BE5-AF5B-7CF80E9F1D2B}" srcOrd="1" destOrd="0" presId="urn:microsoft.com/office/officeart/2005/8/layout/list1"/>
    <dgm:cxn modelId="{744898EA-4A52-44E3-A173-954922FF51E0}" type="presParOf" srcId="{D7B17F13-5144-44AF-B496-8849D4D34785}" destId="{CA1AB5FD-B55E-46C7-9B3F-DE53B30B5272}" srcOrd="1" destOrd="0" presId="urn:microsoft.com/office/officeart/2005/8/layout/list1"/>
    <dgm:cxn modelId="{44A83E14-B9E9-4446-8CE1-4EA0BC6B1239}" type="presParOf" srcId="{D7B17F13-5144-44AF-B496-8849D4D34785}" destId="{645BA306-8FD6-4426-AA0B-690E1EFA8723}" srcOrd="2" destOrd="0" presId="urn:microsoft.com/office/officeart/2005/8/layout/list1"/>
    <dgm:cxn modelId="{80E09700-6249-4C43-AD44-E8F56468F03C}" type="presParOf" srcId="{D7B17F13-5144-44AF-B496-8849D4D34785}" destId="{DD9D46F6-3C90-4D02-9846-13F850E697C5}" srcOrd="3" destOrd="0" presId="urn:microsoft.com/office/officeart/2005/8/layout/list1"/>
    <dgm:cxn modelId="{7411BC44-DA0D-44F9-BCE0-DCF83E88EDD4}" type="presParOf" srcId="{D7B17F13-5144-44AF-B496-8849D4D34785}" destId="{E7A916E2-2127-449D-9D51-6CBAD271D4DA}" srcOrd="4" destOrd="0" presId="urn:microsoft.com/office/officeart/2005/8/layout/list1"/>
    <dgm:cxn modelId="{1201C4CC-6C2E-4E58-87EC-40A7F1C33EBF}" type="presParOf" srcId="{E7A916E2-2127-449D-9D51-6CBAD271D4DA}" destId="{4C40DA48-0CB0-4A22-A759-78A93074D36F}" srcOrd="0" destOrd="0" presId="urn:microsoft.com/office/officeart/2005/8/layout/list1"/>
    <dgm:cxn modelId="{D897768C-E5C8-4160-A8F2-5C66FEE97C1C}" type="presParOf" srcId="{E7A916E2-2127-449D-9D51-6CBAD271D4DA}" destId="{D64FDF03-5DF8-4A9C-A352-118E82FE0EBB}" srcOrd="1" destOrd="0" presId="urn:microsoft.com/office/officeart/2005/8/layout/list1"/>
    <dgm:cxn modelId="{93D67453-196B-4A00-AF8E-B86159DC994B}" type="presParOf" srcId="{D7B17F13-5144-44AF-B496-8849D4D34785}" destId="{C72676FD-DFD0-498F-A4C9-DF4B3A00BBC5}" srcOrd="5" destOrd="0" presId="urn:microsoft.com/office/officeart/2005/8/layout/list1"/>
    <dgm:cxn modelId="{BB756919-059F-4F69-88FD-2F1C795DB8F3}" type="presParOf" srcId="{D7B17F13-5144-44AF-B496-8849D4D34785}" destId="{3B081223-15B5-4D9A-A181-53AB07D6681F}" srcOrd="6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86DFCF9F-3D5C-44CF-B0C3-89F01A404F54}" type="doc">
      <dgm:prSet loTypeId="urn:microsoft.com/office/officeart/2005/8/layout/vList2" loCatId="list" qsTypeId="urn:microsoft.com/office/officeart/2005/8/quickstyle/simple1" qsCatId="simple" csTypeId="urn:microsoft.com/office/officeart/2005/8/colors/accent0_3" csCatId="mainScheme" phldr="1"/>
      <dgm:spPr/>
      <dgm:t>
        <a:bodyPr/>
        <a:lstStyle/>
        <a:p>
          <a:endParaRPr lang="en-US"/>
        </a:p>
      </dgm:t>
    </dgm:pt>
    <dgm:pt modelId="{45D46AD5-3D74-4D39-90C8-908C8A67A04A}">
      <dgm:prSet custT="1"/>
      <dgm:spPr/>
      <dgm:t>
        <a:bodyPr/>
        <a:lstStyle/>
        <a:p>
          <a:pPr rtl="0"/>
          <a:r>
            <a:rPr lang="en-US" sz="2800" dirty="0" smtClean="0"/>
            <a:t>Note: </a:t>
          </a:r>
          <a:r>
            <a:rPr lang="en-US" sz="2800" dirty="0" err="1" smtClean="0"/>
            <a:t>Jlab</a:t>
          </a:r>
          <a:r>
            <a:rPr lang="en-US" sz="2800" dirty="0" smtClean="0"/>
            <a:t> used bulk BCP (150 µm) followed by Light EP (30 µm)</a:t>
          </a:r>
          <a:endParaRPr lang="en-US" sz="2800" dirty="0"/>
        </a:p>
      </dgm:t>
    </dgm:pt>
    <dgm:pt modelId="{DFCD52DD-C1FD-4231-8B45-32E969F4BE45}" type="parTrans" cxnId="{52A8F478-5468-475B-8988-9B7F9E8D27DD}">
      <dgm:prSet/>
      <dgm:spPr/>
      <dgm:t>
        <a:bodyPr/>
        <a:lstStyle/>
        <a:p>
          <a:endParaRPr lang="en-US"/>
        </a:p>
      </dgm:t>
    </dgm:pt>
    <dgm:pt modelId="{41DD256C-FEE4-4CD4-9F61-76538E942402}" type="sibTrans" cxnId="{52A8F478-5468-475B-8988-9B7F9E8D27DD}">
      <dgm:prSet/>
      <dgm:spPr/>
      <dgm:t>
        <a:bodyPr/>
        <a:lstStyle/>
        <a:p>
          <a:endParaRPr lang="en-US"/>
        </a:p>
      </dgm:t>
    </dgm:pt>
    <dgm:pt modelId="{A87A90CE-D81A-4697-8D89-AB1B2C8C0855}" type="pres">
      <dgm:prSet presAssocID="{86DFCF9F-3D5C-44CF-B0C3-89F01A404F54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23910B1C-964C-422B-ABC2-1B4B819792E9}" type="pres">
      <dgm:prSet presAssocID="{45D46AD5-3D74-4D39-90C8-908C8A67A04A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52A8F478-5468-475B-8988-9B7F9E8D27DD}" srcId="{86DFCF9F-3D5C-44CF-B0C3-89F01A404F54}" destId="{45D46AD5-3D74-4D39-90C8-908C8A67A04A}" srcOrd="0" destOrd="0" parTransId="{DFCD52DD-C1FD-4231-8B45-32E969F4BE45}" sibTransId="{41DD256C-FEE4-4CD4-9F61-76538E942402}"/>
    <dgm:cxn modelId="{17EAA1A9-E205-45B6-8707-340D4E84E01A}" type="presOf" srcId="{45D46AD5-3D74-4D39-90C8-908C8A67A04A}" destId="{23910B1C-964C-422B-ABC2-1B4B819792E9}" srcOrd="0" destOrd="0" presId="urn:microsoft.com/office/officeart/2005/8/layout/vList2"/>
    <dgm:cxn modelId="{AA89D3C1-4F2F-4F1D-9F59-0D3DE68B4898}" type="presOf" srcId="{86DFCF9F-3D5C-44CF-B0C3-89F01A404F54}" destId="{A87A90CE-D81A-4697-8D89-AB1B2C8C0855}" srcOrd="0" destOrd="0" presId="urn:microsoft.com/office/officeart/2005/8/layout/vList2"/>
    <dgm:cxn modelId="{4552EAC3-B328-4D6D-BF25-B674C45DBF86}" type="presParOf" srcId="{A87A90CE-D81A-4697-8D89-AB1B2C8C0855}" destId="{23910B1C-964C-422B-ABC2-1B4B819792E9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69CADB17-92FF-43F6-A0C4-FC6026C6C0DD}" type="doc">
      <dgm:prSet loTypeId="urn:microsoft.com/office/officeart/2008/layout/VerticalCurvedList" loCatId="list" qsTypeId="urn:microsoft.com/office/officeart/2005/8/quickstyle/simple1" qsCatId="simple" csTypeId="urn:microsoft.com/office/officeart/2005/8/colors/accent0_3" csCatId="mainScheme"/>
      <dgm:spPr/>
      <dgm:t>
        <a:bodyPr/>
        <a:lstStyle/>
        <a:p>
          <a:endParaRPr lang="en-US"/>
        </a:p>
      </dgm:t>
    </dgm:pt>
    <dgm:pt modelId="{CA0B7934-AA87-4A1E-B3CF-AA5E30DA9748}">
      <dgm:prSet custT="1"/>
      <dgm:spPr/>
      <dgm:t>
        <a:bodyPr/>
        <a:lstStyle/>
        <a:p>
          <a:pPr rtl="0"/>
          <a:r>
            <a:rPr lang="en-US" sz="2400" dirty="0" smtClean="0"/>
            <a:t>R&amp;D Needed on Medium Field Q-Slope</a:t>
          </a:r>
          <a:endParaRPr lang="en-US" sz="2400" dirty="0"/>
        </a:p>
      </dgm:t>
    </dgm:pt>
    <dgm:pt modelId="{EA8EE60D-00A1-467C-B59D-91DC2E1D38CF}" type="parTrans" cxnId="{3802D31A-FED7-44DF-AD1A-B445070DCCC8}">
      <dgm:prSet/>
      <dgm:spPr/>
      <dgm:t>
        <a:bodyPr/>
        <a:lstStyle/>
        <a:p>
          <a:endParaRPr lang="en-US"/>
        </a:p>
      </dgm:t>
    </dgm:pt>
    <dgm:pt modelId="{8163D858-F31A-4F50-867C-130B992F4A40}" type="sibTrans" cxnId="{3802D31A-FED7-44DF-AD1A-B445070DCCC8}">
      <dgm:prSet/>
      <dgm:spPr/>
      <dgm:t>
        <a:bodyPr/>
        <a:lstStyle/>
        <a:p>
          <a:endParaRPr lang="en-US"/>
        </a:p>
      </dgm:t>
    </dgm:pt>
    <dgm:pt modelId="{BF5FFC33-3A63-488B-B751-5423EDECAF36}" type="pres">
      <dgm:prSet presAssocID="{69CADB17-92FF-43F6-A0C4-FC6026C6C0DD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en-US"/>
        </a:p>
      </dgm:t>
    </dgm:pt>
    <dgm:pt modelId="{9CC8D7C6-09C6-4151-84DB-08BE1D3E3692}" type="pres">
      <dgm:prSet presAssocID="{69CADB17-92FF-43F6-A0C4-FC6026C6C0DD}" presName="Name1" presStyleCnt="0"/>
      <dgm:spPr/>
    </dgm:pt>
    <dgm:pt modelId="{9854B975-D913-4CC6-A52E-4F0FE28E3D2C}" type="pres">
      <dgm:prSet presAssocID="{69CADB17-92FF-43F6-A0C4-FC6026C6C0DD}" presName="cycle" presStyleCnt="0"/>
      <dgm:spPr/>
    </dgm:pt>
    <dgm:pt modelId="{872D8AEF-9E4B-4021-94C0-1B44347B20CB}" type="pres">
      <dgm:prSet presAssocID="{69CADB17-92FF-43F6-A0C4-FC6026C6C0DD}" presName="srcNode" presStyleLbl="node1" presStyleIdx="0" presStyleCnt="1"/>
      <dgm:spPr/>
    </dgm:pt>
    <dgm:pt modelId="{20F7A91B-97DE-4D7B-83A4-5355C3F30951}" type="pres">
      <dgm:prSet presAssocID="{69CADB17-92FF-43F6-A0C4-FC6026C6C0DD}" presName="conn" presStyleLbl="parChTrans1D2" presStyleIdx="0" presStyleCnt="1" custLinFactNeighborX="4112" custLinFactNeighborY="-13326"/>
      <dgm:spPr/>
      <dgm:t>
        <a:bodyPr/>
        <a:lstStyle/>
        <a:p>
          <a:endParaRPr lang="en-US"/>
        </a:p>
      </dgm:t>
    </dgm:pt>
    <dgm:pt modelId="{EA88BA65-4855-41D1-8F06-10130DE938C0}" type="pres">
      <dgm:prSet presAssocID="{69CADB17-92FF-43F6-A0C4-FC6026C6C0DD}" presName="extraNode" presStyleLbl="node1" presStyleIdx="0" presStyleCnt="1"/>
      <dgm:spPr/>
    </dgm:pt>
    <dgm:pt modelId="{7CCBDF12-2B59-4817-AF5B-67D2D9463FF2}" type="pres">
      <dgm:prSet presAssocID="{69CADB17-92FF-43F6-A0C4-FC6026C6C0DD}" presName="dstNode" presStyleLbl="node1" presStyleIdx="0" presStyleCnt="1"/>
      <dgm:spPr/>
    </dgm:pt>
    <dgm:pt modelId="{3AC41708-9901-4CA7-A9D2-4564FF1B8994}" type="pres">
      <dgm:prSet presAssocID="{CA0B7934-AA87-4A1E-B3CF-AA5E30DA9748}" presName="text_1" presStyleLbl="node1" presStyleIdx="0" presStyleCnt="1" custLinFactNeighborX="-288" custLinFactNeighborY="-4057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D5978CF-4E00-46A9-B210-EF5EF8C862A7}" type="pres">
      <dgm:prSet presAssocID="{CA0B7934-AA87-4A1E-B3CF-AA5E30DA9748}" presName="accent_1" presStyleCnt="0"/>
      <dgm:spPr/>
    </dgm:pt>
    <dgm:pt modelId="{B96F6EF7-0650-448D-AF68-9B2AF09C424F}" type="pres">
      <dgm:prSet presAssocID="{CA0B7934-AA87-4A1E-B3CF-AA5E30DA9748}" presName="accentRepeatNode" presStyleLbl="solidFgAcc1" presStyleIdx="0" presStyleCnt="1" custLinFactNeighborX="-86073" custLinFactNeighborY="-36882"/>
      <dgm:spPr/>
    </dgm:pt>
  </dgm:ptLst>
  <dgm:cxnLst>
    <dgm:cxn modelId="{FE3EE4EE-F61C-4589-9E3B-C108779EA57C}" type="presOf" srcId="{8163D858-F31A-4F50-867C-130B992F4A40}" destId="{20F7A91B-97DE-4D7B-83A4-5355C3F30951}" srcOrd="0" destOrd="0" presId="urn:microsoft.com/office/officeart/2008/layout/VerticalCurvedList"/>
    <dgm:cxn modelId="{EBB7C721-8265-4F79-AA4F-DCD6AED3CFA5}" type="presOf" srcId="{CA0B7934-AA87-4A1E-B3CF-AA5E30DA9748}" destId="{3AC41708-9901-4CA7-A9D2-4564FF1B8994}" srcOrd="0" destOrd="0" presId="urn:microsoft.com/office/officeart/2008/layout/VerticalCurvedList"/>
    <dgm:cxn modelId="{3802D31A-FED7-44DF-AD1A-B445070DCCC8}" srcId="{69CADB17-92FF-43F6-A0C4-FC6026C6C0DD}" destId="{CA0B7934-AA87-4A1E-B3CF-AA5E30DA9748}" srcOrd="0" destOrd="0" parTransId="{EA8EE60D-00A1-467C-B59D-91DC2E1D38CF}" sibTransId="{8163D858-F31A-4F50-867C-130B992F4A40}"/>
    <dgm:cxn modelId="{246BA1FB-4CD3-4E09-95F3-7F2908605306}" type="presOf" srcId="{69CADB17-92FF-43F6-A0C4-FC6026C6C0DD}" destId="{BF5FFC33-3A63-488B-B751-5423EDECAF36}" srcOrd="0" destOrd="0" presId="urn:microsoft.com/office/officeart/2008/layout/VerticalCurvedList"/>
    <dgm:cxn modelId="{DE237E40-6AD8-413C-8076-C5C5D66A1B13}" type="presParOf" srcId="{BF5FFC33-3A63-488B-B751-5423EDECAF36}" destId="{9CC8D7C6-09C6-4151-84DB-08BE1D3E3692}" srcOrd="0" destOrd="0" presId="urn:microsoft.com/office/officeart/2008/layout/VerticalCurvedList"/>
    <dgm:cxn modelId="{EB11E958-5514-4E4B-B4A7-EFF934C17ABD}" type="presParOf" srcId="{9CC8D7C6-09C6-4151-84DB-08BE1D3E3692}" destId="{9854B975-D913-4CC6-A52E-4F0FE28E3D2C}" srcOrd="0" destOrd="0" presId="urn:microsoft.com/office/officeart/2008/layout/VerticalCurvedList"/>
    <dgm:cxn modelId="{4A342FE2-DDFC-4E62-B00C-123914C4EC6A}" type="presParOf" srcId="{9854B975-D913-4CC6-A52E-4F0FE28E3D2C}" destId="{872D8AEF-9E4B-4021-94C0-1B44347B20CB}" srcOrd="0" destOrd="0" presId="urn:microsoft.com/office/officeart/2008/layout/VerticalCurvedList"/>
    <dgm:cxn modelId="{DDFDFC30-27E0-4D6C-BBAE-271A4B6641D1}" type="presParOf" srcId="{9854B975-D913-4CC6-A52E-4F0FE28E3D2C}" destId="{20F7A91B-97DE-4D7B-83A4-5355C3F30951}" srcOrd="1" destOrd="0" presId="urn:microsoft.com/office/officeart/2008/layout/VerticalCurvedList"/>
    <dgm:cxn modelId="{B3F07635-0E4E-4C1D-BBDA-FA3562412614}" type="presParOf" srcId="{9854B975-D913-4CC6-A52E-4F0FE28E3D2C}" destId="{EA88BA65-4855-41D1-8F06-10130DE938C0}" srcOrd="2" destOrd="0" presId="urn:microsoft.com/office/officeart/2008/layout/VerticalCurvedList"/>
    <dgm:cxn modelId="{3A2A092E-7FB2-4298-995C-EA481D535D8B}" type="presParOf" srcId="{9854B975-D913-4CC6-A52E-4F0FE28E3D2C}" destId="{7CCBDF12-2B59-4817-AF5B-67D2D9463FF2}" srcOrd="3" destOrd="0" presId="urn:microsoft.com/office/officeart/2008/layout/VerticalCurvedList"/>
    <dgm:cxn modelId="{9106ECC6-9DE4-4D10-B137-E0DBB1698801}" type="presParOf" srcId="{9CC8D7C6-09C6-4151-84DB-08BE1D3E3692}" destId="{3AC41708-9901-4CA7-A9D2-4564FF1B8994}" srcOrd="1" destOrd="0" presId="urn:microsoft.com/office/officeart/2008/layout/VerticalCurvedList"/>
    <dgm:cxn modelId="{42362713-0941-44F2-842D-01CE0DC9D461}" type="presParOf" srcId="{9CC8D7C6-09C6-4151-84DB-08BE1D3E3692}" destId="{2D5978CF-4E00-46A9-B210-EF5EF8C862A7}" srcOrd="2" destOrd="0" presId="urn:microsoft.com/office/officeart/2008/layout/VerticalCurvedList"/>
    <dgm:cxn modelId="{0C760F02-8668-470B-A783-1FC788748057}" type="presParOf" srcId="{2D5978CF-4E00-46A9-B210-EF5EF8C862A7}" destId="{B96F6EF7-0650-448D-AF68-9B2AF09C424F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46366245-F849-4BA6-B5A4-0A35E211E669}" type="doc">
      <dgm:prSet loTypeId="urn:microsoft.com/office/officeart/2005/8/layout/vList2" loCatId="list" qsTypeId="urn:microsoft.com/office/officeart/2005/8/quickstyle/3d5" qsCatId="3D" csTypeId="urn:microsoft.com/office/officeart/2005/8/colors/accent0_3" csCatId="mainScheme"/>
      <dgm:spPr/>
      <dgm:t>
        <a:bodyPr/>
        <a:lstStyle/>
        <a:p>
          <a:endParaRPr lang="en-US"/>
        </a:p>
      </dgm:t>
    </dgm:pt>
    <dgm:pt modelId="{A9CA6E9B-F712-4A62-ACEA-A8A1FBE988E4}">
      <dgm:prSet/>
      <dgm:spPr/>
      <dgm:t>
        <a:bodyPr/>
        <a:lstStyle/>
        <a:p>
          <a:pPr rtl="0"/>
          <a:r>
            <a:rPr lang="en-US" smtClean="0"/>
            <a:t>XFEL results are tantalizingly close to ILC needs! </a:t>
          </a:r>
          <a:endParaRPr lang="en-US"/>
        </a:p>
      </dgm:t>
    </dgm:pt>
    <dgm:pt modelId="{F9128DA2-D7B5-4114-97AA-EC9861757386}" type="parTrans" cxnId="{BD38F9FD-9B03-4F04-8B06-CCB6E730317E}">
      <dgm:prSet/>
      <dgm:spPr/>
      <dgm:t>
        <a:bodyPr/>
        <a:lstStyle/>
        <a:p>
          <a:endParaRPr lang="en-US"/>
        </a:p>
      </dgm:t>
    </dgm:pt>
    <dgm:pt modelId="{D594B5DF-2688-4900-A8FB-9575814AF876}" type="sibTrans" cxnId="{BD38F9FD-9B03-4F04-8B06-CCB6E730317E}">
      <dgm:prSet/>
      <dgm:spPr/>
      <dgm:t>
        <a:bodyPr/>
        <a:lstStyle/>
        <a:p>
          <a:endParaRPr lang="en-US"/>
        </a:p>
      </dgm:t>
    </dgm:pt>
    <dgm:pt modelId="{EDCC4C7F-B6D6-4CC5-9C36-A60FB213BE10}" type="pres">
      <dgm:prSet presAssocID="{46366245-F849-4BA6-B5A4-0A35E211E669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3940FD0F-80DE-4959-8EBA-555E1BCE253A}" type="pres">
      <dgm:prSet presAssocID="{A9CA6E9B-F712-4A62-ACEA-A8A1FBE988E4}" presName="parentText" presStyleLbl="node1" presStyleIdx="0" presStyleCnt="1" custLinFactNeighborX="-45874" custLinFactNeighborY="-5211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BD38F9FD-9B03-4F04-8B06-CCB6E730317E}" srcId="{46366245-F849-4BA6-B5A4-0A35E211E669}" destId="{A9CA6E9B-F712-4A62-ACEA-A8A1FBE988E4}" srcOrd="0" destOrd="0" parTransId="{F9128DA2-D7B5-4114-97AA-EC9861757386}" sibTransId="{D594B5DF-2688-4900-A8FB-9575814AF876}"/>
    <dgm:cxn modelId="{8BEBD9A6-B0DF-408D-8B32-12BDC358EE95}" type="presOf" srcId="{46366245-F849-4BA6-B5A4-0A35E211E669}" destId="{EDCC4C7F-B6D6-4CC5-9C36-A60FB213BE10}" srcOrd="0" destOrd="0" presId="urn:microsoft.com/office/officeart/2005/8/layout/vList2"/>
    <dgm:cxn modelId="{6B21A6D4-3B5B-4750-ADAC-E166F4E1573D}" type="presOf" srcId="{A9CA6E9B-F712-4A62-ACEA-A8A1FBE988E4}" destId="{3940FD0F-80DE-4959-8EBA-555E1BCE253A}" srcOrd="0" destOrd="0" presId="urn:microsoft.com/office/officeart/2005/8/layout/vList2"/>
    <dgm:cxn modelId="{5610B061-8115-4AAE-97C5-E26936EA0796}" type="presParOf" srcId="{EDCC4C7F-B6D6-4CC5-9C36-A60FB213BE10}" destId="{3940FD0F-80DE-4959-8EBA-555E1BCE253A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95EB3E7A-9C0D-46CE-BD74-E7BD772EB775}" type="doc">
      <dgm:prSet loTypeId="urn:microsoft.com/office/officeart/2005/8/layout/vList2" loCatId="list" qsTypeId="urn:microsoft.com/office/officeart/2005/8/quickstyle/3d5" qsCatId="3D" csTypeId="urn:microsoft.com/office/officeart/2005/8/colors/accent0_3" csCatId="mainScheme" phldr="1"/>
      <dgm:spPr/>
      <dgm:t>
        <a:bodyPr/>
        <a:lstStyle/>
        <a:p>
          <a:endParaRPr lang="en-US"/>
        </a:p>
      </dgm:t>
    </dgm:pt>
    <dgm:pt modelId="{5125402B-1EC9-4734-B8EB-21C06687E450}">
      <dgm:prSet/>
      <dgm:spPr/>
      <dgm:t>
        <a:bodyPr/>
        <a:lstStyle/>
        <a:p>
          <a:pPr rtl="0"/>
          <a:r>
            <a:rPr lang="en-US" dirty="0" smtClean="0"/>
            <a:t>Ave CM gradients need to improve!</a:t>
          </a:r>
        </a:p>
        <a:p>
          <a:pPr rtl="0"/>
          <a:r>
            <a:rPr lang="en-US" dirty="0" smtClean="0"/>
            <a:t>But best CMs reach ILC goal</a:t>
          </a:r>
          <a:endParaRPr lang="en-US" dirty="0"/>
        </a:p>
      </dgm:t>
    </dgm:pt>
    <dgm:pt modelId="{E2F05953-10E9-4FFD-A97B-D4BD190F5820}" type="parTrans" cxnId="{44E8D881-1120-4346-91DD-D193646F47EE}">
      <dgm:prSet/>
      <dgm:spPr/>
      <dgm:t>
        <a:bodyPr/>
        <a:lstStyle/>
        <a:p>
          <a:endParaRPr lang="en-US"/>
        </a:p>
      </dgm:t>
    </dgm:pt>
    <dgm:pt modelId="{36A430F0-8542-469B-8C81-A32B57CC21AD}" type="sibTrans" cxnId="{44E8D881-1120-4346-91DD-D193646F47EE}">
      <dgm:prSet/>
      <dgm:spPr/>
      <dgm:t>
        <a:bodyPr/>
        <a:lstStyle/>
        <a:p>
          <a:endParaRPr lang="en-US"/>
        </a:p>
      </dgm:t>
    </dgm:pt>
    <dgm:pt modelId="{EB7CE8D5-37AB-4AB8-8E77-617B162A3B4F}" type="pres">
      <dgm:prSet presAssocID="{95EB3E7A-9C0D-46CE-BD74-E7BD772EB775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EFDD23D4-4193-41B3-B601-BBD644B5BE02}" type="pres">
      <dgm:prSet presAssocID="{5125402B-1EC9-4734-B8EB-21C06687E450}" presName="parentText" presStyleLbl="node1" presStyleIdx="0" presStyleCnt="1" custLinFactNeighborX="-1396" custLinFactNeighborY="-81520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2E007DD2-2128-418B-9F99-FA18C6EDF18D}" type="presOf" srcId="{5125402B-1EC9-4734-B8EB-21C06687E450}" destId="{EFDD23D4-4193-41B3-B601-BBD644B5BE02}" srcOrd="0" destOrd="0" presId="urn:microsoft.com/office/officeart/2005/8/layout/vList2"/>
    <dgm:cxn modelId="{AB78E53E-5E17-4564-9162-1358A266370C}" type="presOf" srcId="{95EB3E7A-9C0D-46CE-BD74-E7BD772EB775}" destId="{EB7CE8D5-37AB-4AB8-8E77-617B162A3B4F}" srcOrd="0" destOrd="0" presId="urn:microsoft.com/office/officeart/2005/8/layout/vList2"/>
    <dgm:cxn modelId="{44E8D881-1120-4346-91DD-D193646F47EE}" srcId="{95EB3E7A-9C0D-46CE-BD74-E7BD772EB775}" destId="{5125402B-1EC9-4734-B8EB-21C06687E450}" srcOrd="0" destOrd="0" parTransId="{E2F05953-10E9-4FFD-A97B-D4BD190F5820}" sibTransId="{36A430F0-8542-469B-8C81-A32B57CC21AD}"/>
    <dgm:cxn modelId="{60D89D7C-27CA-4180-9E99-30A3AF982B6B}" type="presParOf" srcId="{EB7CE8D5-37AB-4AB8-8E77-617B162A3B4F}" destId="{EFDD23D4-4193-41B3-B601-BBD644B5BE02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8FADE6F4-AFD6-4DB6-BC96-EDE496E83EBB}" type="doc">
      <dgm:prSet loTypeId="urn:microsoft.com/office/officeart/2005/8/layout/vList2" loCatId="list" qsTypeId="urn:microsoft.com/office/officeart/2005/8/quickstyle/3d5" qsCatId="3D" csTypeId="urn:microsoft.com/office/officeart/2005/8/colors/accent0_3" csCatId="mainScheme"/>
      <dgm:spPr/>
      <dgm:t>
        <a:bodyPr/>
        <a:lstStyle/>
        <a:p>
          <a:endParaRPr lang="en-US"/>
        </a:p>
      </dgm:t>
    </dgm:pt>
    <dgm:pt modelId="{EFB52F6C-4B2F-46FC-855C-09F6EE4CB354}">
      <dgm:prSet/>
      <dgm:spPr/>
      <dgm:t>
        <a:bodyPr/>
        <a:lstStyle/>
        <a:p>
          <a:pPr rtl="0"/>
          <a:r>
            <a:rPr lang="en-US" smtClean="0"/>
            <a:t>=&gt; Improve Cavity Shape</a:t>
          </a:r>
          <a:endParaRPr lang="en-US"/>
        </a:p>
      </dgm:t>
    </dgm:pt>
    <dgm:pt modelId="{37396FF0-9943-493D-9617-F6A8FF57F29C}" type="parTrans" cxnId="{9EC1876C-6766-4326-B789-56F5E96229C7}">
      <dgm:prSet/>
      <dgm:spPr/>
      <dgm:t>
        <a:bodyPr/>
        <a:lstStyle/>
        <a:p>
          <a:endParaRPr lang="en-US"/>
        </a:p>
      </dgm:t>
    </dgm:pt>
    <dgm:pt modelId="{95DA5797-F137-4E7C-8DCB-1EFC48A780D3}" type="sibTrans" cxnId="{9EC1876C-6766-4326-B789-56F5E96229C7}">
      <dgm:prSet/>
      <dgm:spPr/>
      <dgm:t>
        <a:bodyPr/>
        <a:lstStyle/>
        <a:p>
          <a:endParaRPr lang="en-US"/>
        </a:p>
      </dgm:t>
    </dgm:pt>
    <dgm:pt modelId="{24CEF4C8-D143-4913-A69D-23DDB2637CA8}" type="pres">
      <dgm:prSet presAssocID="{8FADE6F4-AFD6-4DB6-BC96-EDE496E83EBB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932C6462-1E7E-4D31-94E5-23DE7AD4EDBF}" type="pres">
      <dgm:prSet presAssocID="{EFB52F6C-4B2F-46FC-855C-09F6EE4CB354}" presName="parentText" presStyleLbl="node1" presStyleIdx="0" presStyleCnt="1" custLinFactY="-46006" custLinFactNeighborX="-9901" custLinFactNeighborY="-100000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9EC1876C-6766-4326-B789-56F5E96229C7}" srcId="{8FADE6F4-AFD6-4DB6-BC96-EDE496E83EBB}" destId="{EFB52F6C-4B2F-46FC-855C-09F6EE4CB354}" srcOrd="0" destOrd="0" parTransId="{37396FF0-9943-493D-9617-F6A8FF57F29C}" sibTransId="{95DA5797-F137-4E7C-8DCB-1EFC48A780D3}"/>
    <dgm:cxn modelId="{485D6FBD-A5FB-4366-8D4F-29D43AECC6B8}" type="presOf" srcId="{8FADE6F4-AFD6-4DB6-BC96-EDE496E83EBB}" destId="{24CEF4C8-D143-4913-A69D-23DDB2637CA8}" srcOrd="0" destOrd="0" presId="urn:microsoft.com/office/officeart/2005/8/layout/vList2"/>
    <dgm:cxn modelId="{4FE17A3F-38DB-47C5-8F00-00FC11F678BE}" type="presOf" srcId="{EFB52F6C-4B2F-46FC-855C-09F6EE4CB354}" destId="{932C6462-1E7E-4D31-94E5-23DE7AD4EDBF}" srcOrd="0" destOrd="0" presId="urn:microsoft.com/office/officeart/2005/8/layout/vList2"/>
    <dgm:cxn modelId="{C4567F1E-ADA9-4C8E-BEDB-E236D9F0C0C4}" type="presParOf" srcId="{24CEF4C8-D143-4913-A69D-23DDB2637CA8}" destId="{932C6462-1E7E-4D31-94E5-23DE7AD4EDBF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AE6D25BC-E3C5-469B-B25A-42F5A02BFB53}" type="doc">
      <dgm:prSet loTypeId="urn:microsoft.com/office/officeart/2005/8/layout/vList2" loCatId="list" qsTypeId="urn:microsoft.com/office/officeart/2005/8/quickstyle/3d5" qsCatId="3D" csTypeId="urn:microsoft.com/office/officeart/2005/8/colors/accent0_3" csCatId="mainScheme" phldr="1"/>
      <dgm:spPr/>
      <dgm:t>
        <a:bodyPr/>
        <a:lstStyle/>
        <a:p>
          <a:endParaRPr lang="en-US"/>
        </a:p>
      </dgm:t>
    </dgm:pt>
    <dgm:pt modelId="{A92E3D07-FE09-4762-81B4-A47FA758B4DA}">
      <dgm:prSet/>
      <dgm:spPr/>
      <dgm:t>
        <a:bodyPr/>
        <a:lstStyle/>
        <a:p>
          <a:pPr rtl="0"/>
          <a:r>
            <a:rPr lang="en-US" dirty="0" smtClean="0"/>
            <a:t>Field Emission is the problem to solve!</a:t>
          </a:r>
          <a:endParaRPr lang="en-US" dirty="0"/>
        </a:p>
      </dgm:t>
    </dgm:pt>
    <dgm:pt modelId="{33A46A45-B186-4642-9CC1-54D15A096834}" type="parTrans" cxnId="{69FAF7FE-CD50-4052-A7F2-0437F5D0A060}">
      <dgm:prSet/>
      <dgm:spPr/>
      <dgm:t>
        <a:bodyPr/>
        <a:lstStyle/>
        <a:p>
          <a:endParaRPr lang="en-US"/>
        </a:p>
      </dgm:t>
    </dgm:pt>
    <dgm:pt modelId="{A361AAB9-E232-43FE-A032-F178A6BC403A}" type="sibTrans" cxnId="{69FAF7FE-CD50-4052-A7F2-0437F5D0A060}">
      <dgm:prSet/>
      <dgm:spPr/>
      <dgm:t>
        <a:bodyPr/>
        <a:lstStyle/>
        <a:p>
          <a:endParaRPr lang="en-US"/>
        </a:p>
      </dgm:t>
    </dgm:pt>
    <dgm:pt modelId="{19A056F8-8353-47D7-9012-AA2D5EC72E05}" type="pres">
      <dgm:prSet presAssocID="{AE6D25BC-E3C5-469B-B25A-42F5A02BFB53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99C2272E-BCCA-467F-802F-A0B8755B3737}" type="pres">
      <dgm:prSet presAssocID="{A92E3D07-FE09-4762-81B4-A47FA758B4DA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619CC571-2D02-40A2-8CF1-2DFD6C59312B}" type="presOf" srcId="{AE6D25BC-E3C5-469B-B25A-42F5A02BFB53}" destId="{19A056F8-8353-47D7-9012-AA2D5EC72E05}" srcOrd="0" destOrd="0" presId="urn:microsoft.com/office/officeart/2005/8/layout/vList2"/>
    <dgm:cxn modelId="{5F4344EF-9B15-48E8-AFA6-4038D7520010}" type="presOf" srcId="{A92E3D07-FE09-4762-81B4-A47FA758B4DA}" destId="{99C2272E-BCCA-467F-802F-A0B8755B3737}" srcOrd="0" destOrd="0" presId="urn:microsoft.com/office/officeart/2005/8/layout/vList2"/>
    <dgm:cxn modelId="{69FAF7FE-CD50-4052-A7F2-0437F5D0A060}" srcId="{AE6D25BC-E3C5-469B-B25A-42F5A02BFB53}" destId="{A92E3D07-FE09-4762-81B4-A47FA758B4DA}" srcOrd="0" destOrd="0" parTransId="{33A46A45-B186-4642-9CC1-54D15A096834}" sibTransId="{A361AAB9-E232-43FE-A032-F178A6BC403A}"/>
    <dgm:cxn modelId="{02EF99FA-C5A1-4FE9-80B6-1D7B98C05188}" type="presParOf" srcId="{19A056F8-8353-47D7-9012-AA2D5EC72E05}" destId="{99C2272E-BCCA-467F-802F-A0B8755B3737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5C1773F-B1BD-4EB4-99AE-BD79997E8962}">
      <dsp:nvSpPr>
        <dsp:cNvPr id="0" name=""/>
        <dsp:cNvSpPr/>
      </dsp:nvSpPr>
      <dsp:spPr>
        <a:xfrm>
          <a:off x="0" y="53045"/>
          <a:ext cx="6272741" cy="1511640"/>
        </a:xfrm>
        <a:prstGeom prst="round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4780" tIns="144780" rIns="144780" bIns="144780" numCol="1" spcCol="1270" anchor="ctr" anchorCtr="0">
          <a:noAutofit/>
        </a:bodyPr>
        <a:lstStyle/>
        <a:p>
          <a:pPr lvl="0" algn="l" defTabSz="1689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800" kern="1200" smtClean="0"/>
            <a:t>With intense R&amp;D, Nb3Sn can outperform Nb.</a:t>
          </a:r>
          <a:endParaRPr lang="en-US" sz="3800" kern="1200"/>
        </a:p>
      </dsp:txBody>
      <dsp:txXfrm>
        <a:off x="73792" y="126837"/>
        <a:ext cx="6125157" cy="1364056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768B8BD-63F3-465F-9927-AC046E123B92}">
      <dsp:nvSpPr>
        <dsp:cNvPr id="0" name=""/>
        <dsp:cNvSpPr/>
      </dsp:nvSpPr>
      <dsp:spPr>
        <a:xfrm>
          <a:off x="0" y="163656"/>
          <a:ext cx="6934200" cy="503685"/>
        </a:xfrm>
        <a:prstGeom prst="round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l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Much improvement in </a:t>
          </a:r>
          <a:r>
            <a:rPr lang="en-US" sz="2100" kern="1200" dirty="0" err="1" smtClean="0"/>
            <a:t>Nb</a:t>
          </a:r>
          <a:r>
            <a:rPr lang="en-US" sz="2100" kern="1200" dirty="0" smtClean="0"/>
            <a:t>-Cu technology is needed</a:t>
          </a:r>
          <a:endParaRPr lang="en-US" sz="2100" kern="1200" dirty="0"/>
        </a:p>
      </dsp:txBody>
      <dsp:txXfrm>
        <a:off x="24588" y="188244"/>
        <a:ext cx="6885024" cy="45450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4E13E6B-0030-48FF-8476-C8F5DB3EF16D}">
      <dsp:nvSpPr>
        <dsp:cNvPr id="0" name=""/>
        <dsp:cNvSpPr/>
      </dsp:nvSpPr>
      <dsp:spPr>
        <a:xfrm>
          <a:off x="-861562" y="-148331"/>
          <a:ext cx="1127659" cy="1127659"/>
        </a:xfrm>
        <a:prstGeom prst="blockArc">
          <a:avLst>
            <a:gd name="adj1" fmla="val 18900000"/>
            <a:gd name="adj2" fmla="val 2700000"/>
            <a:gd name="adj3" fmla="val 1915"/>
          </a:avLst>
        </a:prstGeom>
        <a:noFill/>
        <a:ln w="10795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0E2C538-EA88-4A9E-B8D9-B84E1AB332E9}">
      <dsp:nvSpPr>
        <dsp:cNvPr id="0" name=""/>
        <dsp:cNvSpPr/>
      </dsp:nvSpPr>
      <dsp:spPr>
        <a:xfrm>
          <a:off x="257419" y="209562"/>
          <a:ext cx="7972180" cy="411871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29802" tIns="48260" rIns="48260" bIns="48260" numCol="1" spcCol="1270" anchor="ctr" anchorCtr="0">
          <a:noAutofit/>
        </a:bodyPr>
        <a:lstStyle/>
        <a:p>
          <a:pPr lvl="0" algn="l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b="1" kern="1200" dirty="0" smtClean="0"/>
            <a:t>Accelerator Applications of SRF:  7 GeV Installed (500 cavities)</a:t>
          </a:r>
          <a:endParaRPr lang="en-US" sz="1900" kern="1200" dirty="0"/>
        </a:p>
      </dsp:txBody>
      <dsp:txXfrm>
        <a:off x="257419" y="209562"/>
        <a:ext cx="7972180" cy="411871"/>
      </dsp:txXfrm>
    </dsp:sp>
    <dsp:sp modelId="{C40247DC-2F9C-4F2F-9CA5-BA31279D8EE6}">
      <dsp:nvSpPr>
        <dsp:cNvPr id="0" name=""/>
        <dsp:cNvSpPr/>
      </dsp:nvSpPr>
      <dsp:spPr>
        <a:xfrm>
          <a:off x="0" y="158078"/>
          <a:ext cx="514839" cy="514839"/>
        </a:xfrm>
        <a:prstGeom prst="ellipse">
          <a:avLst/>
        </a:prstGeom>
        <a:solidFill>
          <a:schemeClr val="lt2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45BA306-8FD6-4426-AA0B-690E1EFA8723}">
      <dsp:nvSpPr>
        <dsp:cNvPr id="0" name=""/>
        <dsp:cNvSpPr/>
      </dsp:nvSpPr>
      <dsp:spPr>
        <a:xfrm>
          <a:off x="0" y="322040"/>
          <a:ext cx="11014554" cy="529200"/>
        </a:xfrm>
        <a:prstGeom prst="rect">
          <a:avLst/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60000" extrusionH="63500" prstMaterial="matte"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FC1AB10-3571-4BE5-AF5B-7CF80E9F1D2B}">
      <dsp:nvSpPr>
        <dsp:cNvPr id="0" name=""/>
        <dsp:cNvSpPr/>
      </dsp:nvSpPr>
      <dsp:spPr>
        <a:xfrm>
          <a:off x="584476" y="0"/>
          <a:ext cx="7710187" cy="619920"/>
        </a:xfrm>
        <a:prstGeom prst="round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91427" tIns="0" rIns="291427" bIns="0" numCol="1" spcCol="1270" anchor="ctr" anchorCtr="0">
          <a:noAutofit/>
        </a:bodyPr>
        <a:lstStyle/>
        <a:p>
          <a:pPr lvl="0" algn="l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u="sng" kern="1200" dirty="0" smtClean="0"/>
            <a:t>Total ≈ </a:t>
          </a:r>
          <a:r>
            <a:rPr lang="en-US" sz="2100" kern="1200" dirty="0" smtClean="0"/>
            <a:t>2000 </a:t>
          </a:r>
          <a:r>
            <a:rPr lang="en-US" sz="2100" kern="1200" dirty="0" err="1" smtClean="0"/>
            <a:t>Nb</a:t>
          </a:r>
          <a:r>
            <a:rPr lang="en-US" sz="2100" kern="1200" dirty="0" smtClean="0"/>
            <a:t> Cavities, </a:t>
          </a:r>
          <a:endParaRPr lang="en-US" sz="2100" kern="1200" dirty="0"/>
        </a:p>
      </dsp:txBody>
      <dsp:txXfrm>
        <a:off x="614738" y="30262"/>
        <a:ext cx="7649663" cy="559396"/>
      </dsp:txXfrm>
    </dsp:sp>
    <dsp:sp modelId="{3B081223-15B5-4D9A-A181-53AB07D6681F}">
      <dsp:nvSpPr>
        <dsp:cNvPr id="0" name=""/>
        <dsp:cNvSpPr/>
      </dsp:nvSpPr>
      <dsp:spPr>
        <a:xfrm>
          <a:off x="0" y="1274601"/>
          <a:ext cx="11014554" cy="529200"/>
        </a:xfrm>
        <a:prstGeom prst="rect">
          <a:avLst/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60000" extrusionH="63500" prstMaterial="matte"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64FDF03-5DF8-4A9C-A352-118E82FE0EBB}">
      <dsp:nvSpPr>
        <dsp:cNvPr id="0" name=""/>
        <dsp:cNvSpPr/>
      </dsp:nvSpPr>
      <dsp:spPr>
        <a:xfrm>
          <a:off x="550727" y="964641"/>
          <a:ext cx="7710187" cy="619920"/>
        </a:xfrm>
        <a:prstGeom prst="round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91427" tIns="0" rIns="291427" bIns="0" numCol="1" spcCol="1270" anchor="ctr" anchorCtr="0">
          <a:noAutofit/>
        </a:bodyPr>
        <a:lstStyle/>
        <a:p>
          <a:pPr lvl="0" algn="l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smtClean="0"/>
            <a:t>Installed Voltage will rise from 7 GeV =&gt;  25 GeV </a:t>
          </a:r>
          <a:r>
            <a:rPr lang="en-US" sz="2100" u="sng" kern="1200" smtClean="0"/>
            <a:t/>
          </a:r>
          <a:br>
            <a:rPr lang="en-US" sz="2100" u="sng" kern="1200" smtClean="0"/>
          </a:br>
          <a:endParaRPr lang="en-US" sz="2100" kern="1200"/>
        </a:p>
      </dsp:txBody>
      <dsp:txXfrm>
        <a:off x="580989" y="994903"/>
        <a:ext cx="7649663" cy="559396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3910B1C-964C-422B-ABC2-1B4B819792E9}">
      <dsp:nvSpPr>
        <dsp:cNvPr id="0" name=""/>
        <dsp:cNvSpPr/>
      </dsp:nvSpPr>
      <dsp:spPr>
        <a:xfrm>
          <a:off x="0" y="1124"/>
          <a:ext cx="8228251" cy="1198080"/>
        </a:xfrm>
        <a:prstGeom prst="round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l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/>
            <a:t>Note: </a:t>
          </a:r>
          <a:r>
            <a:rPr lang="en-US" sz="2800" kern="1200" dirty="0" err="1" smtClean="0"/>
            <a:t>Jlab</a:t>
          </a:r>
          <a:r>
            <a:rPr lang="en-US" sz="2800" kern="1200" dirty="0" smtClean="0"/>
            <a:t> used bulk BCP (150 µm) followed by Light EP (30 µm)</a:t>
          </a:r>
          <a:endParaRPr lang="en-US" sz="2800" kern="1200" dirty="0"/>
        </a:p>
      </dsp:txBody>
      <dsp:txXfrm>
        <a:off x="58485" y="59609"/>
        <a:ext cx="8111281" cy="1081110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0F7A91B-97DE-4D7B-83A4-5355C3F30951}">
      <dsp:nvSpPr>
        <dsp:cNvPr id="0" name=""/>
        <dsp:cNvSpPr/>
      </dsp:nvSpPr>
      <dsp:spPr>
        <a:xfrm>
          <a:off x="-1371601" y="-498030"/>
          <a:ext cx="1891058" cy="1891058"/>
        </a:xfrm>
        <a:prstGeom prst="blockArc">
          <a:avLst>
            <a:gd name="adj1" fmla="val 18900000"/>
            <a:gd name="adj2" fmla="val 2700000"/>
            <a:gd name="adj3" fmla="val 1142"/>
          </a:avLst>
        </a:prstGeom>
        <a:noFill/>
        <a:ln w="10795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AC41708-9901-4CA7-A9D2-4564FF1B8994}">
      <dsp:nvSpPr>
        <dsp:cNvPr id="0" name=""/>
        <dsp:cNvSpPr/>
      </dsp:nvSpPr>
      <dsp:spPr>
        <a:xfrm>
          <a:off x="410877" y="76871"/>
          <a:ext cx="6515350" cy="687425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55229" tIns="60960" rIns="60960" bIns="60960" numCol="1" spcCol="1270" anchor="ctr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R&amp;D Needed on Medium Field Q-Slope</a:t>
          </a:r>
          <a:endParaRPr lang="en-US" sz="2400" kern="1200" dirty="0"/>
        </a:p>
      </dsp:txBody>
      <dsp:txXfrm>
        <a:off x="410877" y="76871"/>
        <a:ext cx="6515350" cy="687425"/>
      </dsp:txXfrm>
    </dsp:sp>
    <dsp:sp modelId="{B96F6EF7-0650-448D-AF68-9B2AF09C424F}">
      <dsp:nvSpPr>
        <dsp:cNvPr id="0" name=""/>
        <dsp:cNvSpPr/>
      </dsp:nvSpPr>
      <dsp:spPr>
        <a:xfrm>
          <a:off x="0" y="0"/>
          <a:ext cx="859282" cy="859282"/>
        </a:xfrm>
        <a:prstGeom prst="ellipse">
          <a:avLst/>
        </a:prstGeom>
        <a:solidFill>
          <a:schemeClr val="lt2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940FD0F-80DE-4959-8EBA-555E1BCE253A}">
      <dsp:nvSpPr>
        <dsp:cNvPr id="0" name=""/>
        <dsp:cNvSpPr/>
      </dsp:nvSpPr>
      <dsp:spPr>
        <a:xfrm>
          <a:off x="0" y="76194"/>
          <a:ext cx="6320652" cy="1392299"/>
        </a:xfrm>
        <a:prstGeom prst="round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lvl="0" algn="l" defTabSz="1555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500" kern="1200" smtClean="0"/>
            <a:t>XFEL results are tantalizingly close to ILC needs! </a:t>
          </a:r>
          <a:endParaRPr lang="en-US" sz="3500" kern="1200"/>
        </a:p>
      </dsp:txBody>
      <dsp:txXfrm>
        <a:off x="67966" y="144160"/>
        <a:ext cx="6184720" cy="1256367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FDD23D4-4193-41B3-B601-BBD644B5BE02}">
      <dsp:nvSpPr>
        <dsp:cNvPr id="0" name=""/>
        <dsp:cNvSpPr/>
      </dsp:nvSpPr>
      <dsp:spPr>
        <a:xfrm>
          <a:off x="0" y="0"/>
          <a:ext cx="7086600" cy="1368900"/>
        </a:xfrm>
        <a:prstGeom prst="round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l" defTabSz="1333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000" kern="1200" dirty="0" smtClean="0"/>
            <a:t>Ave CM gradients need to improve!</a:t>
          </a:r>
        </a:p>
        <a:p>
          <a:pPr lvl="0" algn="l" defTabSz="1333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000" kern="1200" dirty="0" smtClean="0"/>
            <a:t>But best CMs reach ILC goal</a:t>
          </a:r>
          <a:endParaRPr lang="en-US" sz="3000" kern="1200" dirty="0"/>
        </a:p>
      </dsp:txBody>
      <dsp:txXfrm>
        <a:off x="66824" y="66824"/>
        <a:ext cx="6952952" cy="1235252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32C6462-1E7E-4D31-94E5-23DE7AD4EDBF}">
      <dsp:nvSpPr>
        <dsp:cNvPr id="0" name=""/>
        <dsp:cNvSpPr/>
      </dsp:nvSpPr>
      <dsp:spPr>
        <a:xfrm>
          <a:off x="0" y="0"/>
          <a:ext cx="3674765" cy="503685"/>
        </a:xfrm>
        <a:prstGeom prst="round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l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smtClean="0"/>
            <a:t>=&gt; Improve Cavity Shape</a:t>
          </a:r>
          <a:endParaRPr lang="en-US" sz="2100" kern="1200"/>
        </a:p>
      </dsp:txBody>
      <dsp:txXfrm>
        <a:off x="24588" y="24588"/>
        <a:ext cx="3625589" cy="454509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9C2272E-BCCA-467F-802F-A0B8755B3737}">
      <dsp:nvSpPr>
        <dsp:cNvPr id="0" name=""/>
        <dsp:cNvSpPr/>
      </dsp:nvSpPr>
      <dsp:spPr>
        <a:xfrm>
          <a:off x="0" y="170714"/>
          <a:ext cx="4572000" cy="1392299"/>
        </a:xfrm>
        <a:prstGeom prst="round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lvl="0" algn="l" defTabSz="1555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500" kern="1200" dirty="0" smtClean="0"/>
            <a:t>Field Emission is the problem to solve!</a:t>
          </a:r>
          <a:endParaRPr lang="en-US" sz="3500" kern="1200" dirty="0"/>
        </a:p>
      </dsp:txBody>
      <dsp:txXfrm>
        <a:off x="67966" y="238680"/>
        <a:ext cx="4436068" cy="125636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5">
  <dgm:title val=""/>
  <dgm:desc val=""/>
  <dgm:catLst>
    <dgm:cat type="3D" pri="11500"/>
  </dgm:catLst>
  <dgm:scene3d>
    <a:camera prst="isometricOffAxis2Left" zoom="95000"/>
    <a:lightRig rig="flat" dir="t"/>
  </dgm:scene3d>
  <dgm:styleLbl name="node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5715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381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52400" extrusionH="1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38100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3810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400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150"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63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4005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40050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4005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15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3d5">
  <dgm:title val=""/>
  <dgm:desc val=""/>
  <dgm:catLst>
    <dgm:cat type="3D" pri="11500"/>
  </dgm:catLst>
  <dgm:scene3d>
    <a:camera prst="isometricOffAxis2Left" zoom="95000"/>
    <a:lightRig rig="flat" dir="t"/>
  </dgm:scene3d>
  <dgm:styleLbl name="node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5715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381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52400" extrusionH="1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38100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3810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400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150"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63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4005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40050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4005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15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3d5">
  <dgm:title val=""/>
  <dgm:desc val=""/>
  <dgm:catLst>
    <dgm:cat type="3D" pri="11500"/>
  </dgm:catLst>
  <dgm:scene3d>
    <a:camera prst="isometricOffAxis2Left" zoom="95000"/>
    <a:lightRig rig="flat" dir="t"/>
  </dgm:scene3d>
  <dgm:styleLbl name="node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5715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381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52400" extrusionH="1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38100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3810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400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150"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63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4005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40050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4005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15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5">
  <dgm:title val=""/>
  <dgm:desc val=""/>
  <dgm:catLst>
    <dgm:cat type="3D" pri="11500"/>
  </dgm:catLst>
  <dgm:scene3d>
    <a:camera prst="isometricOffAxis2Left" zoom="95000"/>
    <a:lightRig rig="flat" dir="t"/>
  </dgm:scene3d>
  <dgm:styleLbl name="node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5715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381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52400" extrusionH="1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38100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3810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400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150"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63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4005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40050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4005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15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3d5">
  <dgm:title val=""/>
  <dgm:desc val=""/>
  <dgm:catLst>
    <dgm:cat type="3D" pri="11500"/>
  </dgm:catLst>
  <dgm:scene3d>
    <a:camera prst="isometricOffAxis2Left" zoom="95000"/>
    <a:lightRig rig="flat" dir="t"/>
  </dgm:scene3d>
  <dgm:styleLbl name="node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5715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381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52400" extrusionH="1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38100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3810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400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150"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63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4005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40050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4005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15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3d5">
  <dgm:title val=""/>
  <dgm:desc val=""/>
  <dgm:catLst>
    <dgm:cat type="3D" pri="11500"/>
  </dgm:catLst>
  <dgm:scene3d>
    <a:camera prst="isometricOffAxis2Left" zoom="95000"/>
    <a:lightRig rig="flat" dir="t"/>
  </dgm:scene3d>
  <dgm:styleLbl name="node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5715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381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52400" extrusionH="1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38100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3810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400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150"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63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4005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40050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4005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15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3d5">
  <dgm:title val=""/>
  <dgm:desc val=""/>
  <dgm:catLst>
    <dgm:cat type="3D" pri="11500"/>
  </dgm:catLst>
  <dgm:scene3d>
    <a:camera prst="isometricOffAxis2Left" zoom="95000"/>
    <a:lightRig rig="flat" dir="t"/>
  </dgm:scene3d>
  <dgm:styleLbl name="node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5715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381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52400" extrusionH="1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38100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3810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400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150"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63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4005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40050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4005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15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3d5">
  <dgm:title val=""/>
  <dgm:desc val=""/>
  <dgm:catLst>
    <dgm:cat type="3D" pri="11500"/>
  </dgm:catLst>
  <dgm:scene3d>
    <a:camera prst="isometricOffAxis2Left" zoom="95000"/>
    <a:lightRig rig="flat" dir="t"/>
  </dgm:scene3d>
  <dgm:styleLbl name="node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5715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381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52400" extrusionH="1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38100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3810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400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150"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63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4005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40050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4005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15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0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78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54C6E1-AF92-4FB7-A013-0B520EBC30AE}" type="datetimeFigureOut">
              <a:rPr lang="en-US"/>
              <a:t>11/2/2015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A52D9BF-D574-4807-B36C-9E2A025BE826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30679213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5C10850-0874-4A61-99B4-D613C5E8D9EA}" type="datetimeFigureOut">
              <a:rPr lang="en-US"/>
              <a:t>11/2/2015</a:t>
            </a:fld>
            <a:endParaRPr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/>
              <a:t>Click to edit Master text styles</a:t>
            </a:r>
          </a:p>
          <a:p>
            <a:pPr lvl="1"/>
            <a:r>
              <a:rPr/>
              <a:t>Second level</a:t>
            </a:r>
          </a:p>
          <a:p>
            <a:pPr lvl="2"/>
            <a:r>
              <a:rPr/>
              <a:t>Third level</a:t>
            </a:r>
          </a:p>
          <a:p>
            <a:pPr lvl="3"/>
            <a:r>
              <a:rPr/>
              <a:t>Fourth level</a:t>
            </a:r>
          </a:p>
          <a:p>
            <a:pPr lvl="4"/>
            <a:r>
              <a:rPr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11EC53-F507-411E-9ADC-FBCFECE09D3D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758182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7ACD85-F34F-0E41-BB8F-583D0C657C10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521678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7ACD85-F34F-0E41-BB8F-583D0C657C10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237358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1EC53-F507-411E-9ADC-FBCFECE09D3D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561894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7ACD85-F34F-0E41-BB8F-583D0C657C10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479738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53EBCC-3CDA-4551-A188-FD9538C6AB83}" type="slidenum">
              <a:rPr kumimoji="1" lang="ja-JP" altLang="en-US" smtClean="0"/>
              <a:t>30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354016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4E76A7-28E5-4F1E-8CA1-DF481970BA05}" type="slidenum">
              <a:rPr lang="en-US" altLang="en-US" smtClean="0"/>
              <a:pPr/>
              <a:t>46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9732340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spcBef>
                <a:spcPts val="1200"/>
              </a:spcBef>
              <a:defRPr/>
            </a:pPr>
            <a:endParaRPr lang="en-CA" dirty="0" smtClean="0"/>
          </a:p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3A133B9-F577-48D9-B3D0-4B32AD122A32}" type="slidenum">
              <a:rPr lang="en-US" smtClean="0"/>
              <a:pPr>
                <a:defRPr/>
              </a:pPr>
              <a:t>72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59617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 bwMode="ltGray"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68246" y="4063998"/>
            <a:ext cx="9220200" cy="1016000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6094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9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4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9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4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9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68246" y="1828800"/>
            <a:ext cx="9220200" cy="2147926"/>
          </a:xfrm>
        </p:spPr>
        <p:txBody>
          <a:bodyPr anchor="ctr">
            <a:normAutofit/>
          </a:bodyPr>
          <a:lstStyle>
            <a:lvl1pPr algn="ctr">
              <a:defRPr sz="4400" cap="all" normalizeH="0" baseline="0"/>
            </a:lvl1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762CA8-41F5-46BF-87E6-23539C57D8BF}" type="datetime1">
              <a:rPr lang="en-US" smtClean="0"/>
              <a:t>11/2/2015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Hasan Padamsee/ILCWS2015     Whistler                 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D5434-F838-4DD4-A17B-1CB1A1850DF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7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0" orient="horz" pos="2160">
          <p15:clr>
            <a:srgbClr val="FBAE40"/>
          </p15:clr>
        </p15:guide>
        <p15:guide id="1" pos="3839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lternate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-1115"/>
            <a:ext cx="7618016" cy="68591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 sz="240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07869" y="482602"/>
            <a:ext cx="6602281" cy="5842001"/>
          </a:xfrm>
          <a:noFill/>
          <a:ln w="9525">
            <a:noFill/>
            <a:miter lim="800000"/>
          </a:ln>
          <a:effectLst/>
        </p:spPr>
        <p:txBody>
          <a:bodyPr>
            <a:normAutofit/>
          </a:bodyPr>
          <a:lstStyle>
            <a:lvl1pPr marL="0" indent="0" algn="ctr">
              <a:buNone/>
              <a:defRPr sz="2700"/>
            </a:lvl1pPr>
            <a:lvl2pPr marL="609493" indent="0">
              <a:buNone/>
              <a:defRPr sz="3700"/>
            </a:lvl2pPr>
            <a:lvl3pPr marL="1218987" indent="0">
              <a:buNone/>
              <a:defRPr sz="3200"/>
            </a:lvl3pPr>
            <a:lvl4pPr marL="1828480" indent="0">
              <a:buNone/>
              <a:defRPr sz="2700"/>
            </a:lvl4pPr>
            <a:lvl5pPr marL="2437972" indent="0">
              <a:buNone/>
              <a:defRPr sz="2700"/>
            </a:lvl5pPr>
            <a:lvl6pPr marL="3047466" indent="0">
              <a:buNone/>
              <a:defRPr sz="2700"/>
            </a:lvl6pPr>
            <a:lvl7pPr marL="3656960" indent="0">
              <a:buNone/>
              <a:defRPr sz="2700"/>
            </a:lvl7pPr>
            <a:lvl8pPr marL="4266453" indent="0">
              <a:buNone/>
              <a:defRPr sz="2700"/>
            </a:lvl8pPr>
            <a:lvl9pPr marL="4875947" indent="0">
              <a:buNone/>
              <a:defRPr sz="27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821163" y="2108200"/>
            <a:ext cx="3961368" cy="4267200"/>
          </a:xfrm>
        </p:spPr>
        <p:txBody>
          <a:bodyPr>
            <a:normAutofit/>
          </a:bodyPr>
          <a:lstStyle>
            <a:lvl1pPr marL="0" indent="0">
              <a:spcBef>
                <a:spcPts val="1600"/>
              </a:spcBef>
              <a:buNone/>
              <a:defRPr sz="2000">
                <a:solidFill>
                  <a:schemeClr val="tx1"/>
                </a:solidFill>
              </a:defRPr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2" indent="0">
              <a:buNone/>
              <a:defRPr sz="1200"/>
            </a:lvl5pPr>
            <a:lvl6pPr marL="3047466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1163" y="482600"/>
            <a:ext cx="3961368" cy="1422400"/>
          </a:xfrm>
        </p:spPr>
        <p:txBody>
          <a:bodyPr anchor="b" anchorCtr="0">
            <a:normAutofit/>
          </a:bodyPr>
          <a:lstStyle>
            <a:lvl1pPr algn="l">
              <a:defRPr sz="32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BFFB7F-1867-49DF-A892-F78DB5337B59}" type="datetime1">
              <a:rPr lang="en-US" smtClean="0"/>
              <a:t>11/2/2015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Hasan Padamsee/ILCWS2015     Whistler                 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D5434-F838-4DD4-A17B-1CB1A1850DF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07441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A360D0-6DB7-4209-BFD2-CBDFDA38D8A2}" type="datetime1">
              <a:rPr lang="en-US" smtClean="0"/>
              <a:t>11/2/2015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Hasan Padamsee/ILCWS2015     Whistler                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D5434-F838-4DD4-A17B-1CB1A1850DF4}" type="slidenum">
              <a:rPr lang="en-US" smtClean="0"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  <a:lvl6pPr marL="2669581">
              <a:defRPr baseline="0"/>
            </a:lvl6pPr>
            <a:lvl7pPr marL="2669581">
              <a:defRPr baseline="0"/>
            </a:lvl7pPr>
            <a:lvl8pPr marL="2669581">
              <a:defRPr baseline="0"/>
            </a:lvl8pPr>
            <a:lvl9pPr marL="2669581">
              <a:defRPr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cap="none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34751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954187-4D22-42D7-A141-51FDB0EF77C8}" type="datetime1">
              <a:rPr lang="en-US" smtClean="0"/>
              <a:t>11/2/2015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Hasan Padamsee/ILCWS2015     Whistler                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D5434-F838-4DD4-A17B-1CB1A1850DF4}" type="slidenum">
              <a:rPr lang="en-US" smtClean="0"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163" y="685800"/>
            <a:ext cx="9040045" cy="5588002"/>
          </a:xfrm>
        </p:spPr>
        <p:txBody>
          <a:bodyPr vert="eaVert"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 baseline="0"/>
            </a:lvl8pPr>
            <a:lvl9pPr>
              <a:defRPr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040043" y="685800"/>
            <a:ext cx="1843982" cy="558800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19917638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162" y="609600"/>
            <a:ext cx="10360501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162" y="1981200"/>
            <a:ext cx="5078677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195986" y="1981200"/>
            <a:ext cx="5078677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CEE944-90BE-4475-AD57-FF0876DB1BF0}" type="datetime1">
              <a:rPr lang="en-US" smtClean="0"/>
              <a:t>11/2/2015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Hasan Padamsee/ILCWS2015     Whistler                 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45B43E7-9CEA-5A41-8B4E-2906D0ED4AD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613794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Without 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304721" y="103666"/>
            <a:ext cx="11579384" cy="641739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399">
                <a:solidFill>
                  <a:srgbClr val="154D8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304722" y="1043047"/>
            <a:ext cx="11560340" cy="4987867"/>
          </a:xfrm>
          <a:prstGeom prst="rect">
            <a:avLst/>
          </a:prstGeom>
        </p:spPr>
        <p:txBody>
          <a:bodyPr lIns="0" tIns="0" rIns="0" bIns="0"/>
          <a:lstStyle>
            <a:lvl1pPr>
              <a:defRPr sz="2399">
                <a:solidFill>
                  <a:srgbClr val="404040"/>
                </a:solidFill>
              </a:defRPr>
            </a:lvl1pPr>
            <a:lvl2pPr>
              <a:defRPr sz="2199">
                <a:solidFill>
                  <a:srgbClr val="404040"/>
                </a:solidFill>
              </a:defRPr>
            </a:lvl2pPr>
            <a:lvl3pPr>
              <a:defRPr sz="1999">
                <a:solidFill>
                  <a:srgbClr val="404040"/>
                </a:solidFill>
              </a:defRPr>
            </a:lvl3pPr>
            <a:lvl4pPr>
              <a:defRPr sz="1799">
                <a:solidFill>
                  <a:srgbClr val="404040"/>
                </a:solidFill>
              </a:defRPr>
            </a:lvl4pPr>
            <a:lvl5pPr marL="2056783" indent="-228531">
              <a:buFont typeface="Arial"/>
              <a:buChar char="•"/>
              <a:defRPr sz="1799">
                <a:solidFill>
                  <a:srgbClr val="404040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591429" y="6515100"/>
            <a:ext cx="1434726" cy="2413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604079-2D9E-4EF5-883F-737257650168}" type="datetime1">
              <a:rPr lang="en-US" smtClean="0"/>
              <a:t>11/2/2015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Hasan Padamsee/ILCWS2015     Whistler                 </a:t>
            </a:r>
            <a:endParaRPr lang="en-US" b="1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5B65CF-B0F4-1F44-82E2-176C0D0028B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05240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D05834-A00F-45DE-8A8F-60AF299DF8AD}" type="datetime1">
              <a:rPr lang="en-US" smtClean="0"/>
              <a:t>11/2/2015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Hasan Padamsee/ILCWS2015     Whistler                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D5434-F838-4DD4-A17B-1CB1A1850DF4}" type="slidenum">
              <a:rPr lang="en-US" smtClean="0"/>
              <a:t>‹#›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163" y="1803401"/>
            <a:ext cx="10360501" cy="4470400"/>
          </a:xfrm>
        </p:spPr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914163" y="482600"/>
            <a:ext cx="10360501" cy="121920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43087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0E49A5-11F6-45D4-929C-FDC64D848781}" type="datetime1">
              <a:rPr lang="en-US" smtClean="0"/>
              <a:t>11/2/2015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Hasan Padamsee/ILCWS2015     Whistler                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D5434-F838-4DD4-A17B-1CB1A1850DF4}" type="slidenum">
              <a:rPr lang="en-US" smtClean="0"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8883" y="3632200"/>
            <a:ext cx="9751060" cy="1016000"/>
          </a:xfrm>
        </p:spPr>
        <p:txBody>
          <a:bodyPr anchor="t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609493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8987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2848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37972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47466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5696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6645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7594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8883" y="1524002"/>
            <a:ext cx="9751060" cy="1992597"/>
          </a:xfrm>
        </p:spPr>
        <p:txBody>
          <a:bodyPr anchor="b" anchorCtr="0">
            <a:noAutofit/>
          </a:bodyPr>
          <a:lstStyle>
            <a:lvl1pPr algn="ctr">
              <a:defRPr sz="4400" b="0" cap="all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36389043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C14E8-768D-4F3D-9258-78F4F3967308}" type="datetime1">
              <a:rPr lang="en-US" smtClean="0"/>
              <a:t>11/2/2015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Hasan Padamsee/ILCWS2015     Whistler                 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D5434-F838-4DD4-A17B-1CB1A1850DF4}" type="slidenum">
              <a:rPr lang="en-US" smtClean="0"/>
              <a:t>‹#›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7559" y="1803401"/>
            <a:ext cx="4977104" cy="44704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 marL="2669581">
              <a:defRPr sz="1400" baseline="0"/>
            </a:lvl6pPr>
            <a:lvl7pPr marL="2669581">
              <a:defRPr sz="1400" baseline="0"/>
            </a:lvl7pPr>
            <a:lvl8pPr marL="2669581">
              <a:defRPr sz="1400" baseline="0"/>
            </a:lvl8pPr>
            <a:lvl9pPr marL="2669581">
              <a:defRPr sz="14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162" y="1803401"/>
            <a:ext cx="4977104" cy="44704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1400"/>
            </a:lvl6pPr>
            <a:lvl7pPr marL="2669581">
              <a:defRPr sz="1400"/>
            </a:lvl7pPr>
            <a:lvl8pPr marL="2669581">
              <a:defRPr sz="1400"/>
            </a:lvl8pPr>
            <a:lvl9pPr marL="2669581"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163" y="482600"/>
            <a:ext cx="10360501" cy="12192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1406580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30D1EF-4F4D-477B-B9A0-3C40F3B153C0}" type="datetime1">
              <a:rPr lang="en-US" smtClean="0"/>
              <a:t>11/2/2015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Hasan Padamsee/ILCWS2015     Whistler                 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D5434-F838-4DD4-A17B-1CB1A1850DF4}" type="slidenum">
              <a:rPr lang="en-US" smtClean="0"/>
              <a:t>‹#›</a:t>
            </a:fld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97559" y="2717800"/>
            <a:ext cx="4977104" cy="35560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 marL="2669581">
              <a:defRPr sz="1400"/>
            </a:lvl6pPr>
            <a:lvl7pPr marL="2669581">
              <a:defRPr sz="1400"/>
            </a:lvl7pPr>
            <a:lvl8pPr marL="2669581">
              <a:defRPr sz="1400" baseline="0"/>
            </a:lvl8pPr>
            <a:lvl9pPr marL="2669581">
              <a:defRPr sz="14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97559" y="1803400"/>
            <a:ext cx="4977104" cy="914400"/>
          </a:xfrm>
        </p:spPr>
        <p:txBody>
          <a:bodyPr anchor="ctr">
            <a:noAutofit/>
          </a:bodyPr>
          <a:lstStyle>
            <a:lvl1pPr marL="0" indent="0">
              <a:lnSpc>
                <a:spcPct val="80000"/>
              </a:lnSpc>
              <a:spcBef>
                <a:spcPts val="0"/>
              </a:spcBef>
              <a:buNone/>
              <a:defRPr sz="2800" b="0">
                <a:solidFill>
                  <a:schemeClr val="tx1"/>
                </a:solidFill>
              </a:defRPr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2" indent="0">
              <a:buNone/>
              <a:defRPr sz="2100" b="1"/>
            </a:lvl5pPr>
            <a:lvl6pPr marL="3047466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14162" y="2717800"/>
            <a:ext cx="4977104" cy="35560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 marL="2669581">
              <a:defRPr sz="1400"/>
            </a:lvl6pPr>
            <a:lvl7pPr marL="2669581">
              <a:defRPr sz="1400"/>
            </a:lvl7pPr>
            <a:lvl8pPr marL="2669581">
              <a:defRPr sz="1400"/>
            </a:lvl8pPr>
            <a:lvl9pPr marL="2669581"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162" y="1803400"/>
            <a:ext cx="4977104" cy="914400"/>
          </a:xfrm>
        </p:spPr>
        <p:txBody>
          <a:bodyPr anchor="ctr">
            <a:noAutofit/>
          </a:bodyPr>
          <a:lstStyle>
            <a:lvl1pPr marL="0" indent="0">
              <a:lnSpc>
                <a:spcPct val="80000"/>
              </a:lnSpc>
              <a:spcBef>
                <a:spcPts val="0"/>
              </a:spcBef>
              <a:buNone/>
              <a:defRPr sz="2800" b="0">
                <a:solidFill>
                  <a:schemeClr val="tx1"/>
                </a:solidFill>
              </a:defRPr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2" indent="0">
              <a:buNone/>
              <a:defRPr sz="2100" b="1"/>
            </a:lvl5pPr>
            <a:lvl6pPr marL="3047466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163" y="482600"/>
            <a:ext cx="10360501" cy="12192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35616801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27CCA4-205D-4908-86AA-329DB3D69CAA}" type="datetime1">
              <a:rPr lang="en-US" smtClean="0"/>
              <a:t>11/2/2015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Hasan Padamsee/ILCWS2015     Whistler                 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D5434-F838-4DD4-A17B-1CB1A1850DF4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163" y="482600"/>
            <a:ext cx="10360501" cy="12192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4696843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D70061-E94B-47C6-BBAE-AD5F91EC25AB}" type="datetime1">
              <a:rPr lang="en-US" smtClean="0"/>
              <a:t>11/2/2015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Hasan Padamsee/ILCWS2015     Whistler                 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D5434-F838-4DD4-A17B-1CB1A1850DF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03428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/>
          <p:cNvSpPr/>
          <p:nvPr/>
        </p:nvSpPr>
        <p:spPr>
          <a:xfrm>
            <a:off x="0" y="-1115"/>
            <a:ext cx="7618016" cy="68591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 sz="240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 bwMode="white">
          <a:xfrm>
            <a:off x="507868" y="482602"/>
            <a:ext cx="6602280" cy="5842001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821163" y="2108200"/>
            <a:ext cx="3961368" cy="4267200"/>
          </a:xfrm>
        </p:spPr>
        <p:txBody>
          <a:bodyPr anchor="t" anchorCtr="0">
            <a:normAutofit/>
          </a:bodyPr>
          <a:lstStyle>
            <a:lvl1pPr marL="0" indent="0">
              <a:spcBef>
                <a:spcPts val="1600"/>
              </a:spcBef>
              <a:buNone/>
              <a:defRPr sz="2000">
                <a:solidFill>
                  <a:schemeClr val="tx1"/>
                </a:solidFill>
              </a:defRPr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2" indent="0">
              <a:buNone/>
              <a:defRPr sz="1200"/>
            </a:lvl5pPr>
            <a:lvl6pPr marL="3047466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1163" y="482600"/>
            <a:ext cx="3961368" cy="1422400"/>
          </a:xfrm>
        </p:spPr>
        <p:txBody>
          <a:bodyPr anchor="b">
            <a:noAutofit/>
          </a:bodyPr>
          <a:lstStyle>
            <a:lvl1pPr algn="l">
              <a:defRPr sz="32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EAC7B1-91D3-4BAF-91F9-55FF37BBA6F6}" type="datetime1">
              <a:rPr lang="en-US" smtClean="0"/>
              <a:t>11/2/2015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Hasan Padamsee/ILCWS2015     Whistler                 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D5434-F838-4DD4-A17B-1CB1A1850DF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83114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-1115"/>
            <a:ext cx="6093594" cy="68591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 sz="240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07870" y="482601"/>
            <a:ext cx="5077859" cy="5862706"/>
          </a:xfrm>
          <a:noFill/>
          <a:ln w="9525">
            <a:noFill/>
            <a:miter lim="800000"/>
          </a:ln>
          <a:effectLst/>
        </p:spPr>
        <p:txBody>
          <a:bodyPr>
            <a:normAutofit/>
          </a:bodyPr>
          <a:lstStyle>
            <a:lvl1pPr marL="0" indent="0" algn="ctr">
              <a:buNone/>
              <a:defRPr sz="2700"/>
            </a:lvl1pPr>
            <a:lvl2pPr marL="609493" indent="0">
              <a:buNone/>
              <a:defRPr sz="3700"/>
            </a:lvl2pPr>
            <a:lvl3pPr marL="1218987" indent="0">
              <a:buNone/>
              <a:defRPr sz="3200"/>
            </a:lvl3pPr>
            <a:lvl4pPr marL="1828480" indent="0">
              <a:buNone/>
              <a:defRPr sz="2700"/>
            </a:lvl4pPr>
            <a:lvl5pPr marL="2437972" indent="0">
              <a:buNone/>
              <a:defRPr sz="2700"/>
            </a:lvl5pPr>
            <a:lvl6pPr marL="3047466" indent="0">
              <a:buNone/>
              <a:defRPr sz="2700"/>
            </a:lvl6pPr>
            <a:lvl7pPr marL="3656960" indent="0">
              <a:buNone/>
              <a:defRPr sz="2700"/>
            </a:lvl7pPr>
            <a:lvl8pPr marL="4266453" indent="0">
              <a:buNone/>
              <a:defRPr sz="2700"/>
            </a:lvl8pPr>
            <a:lvl9pPr marL="4875947" indent="0">
              <a:buNone/>
              <a:defRPr sz="27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99134" y="3733800"/>
            <a:ext cx="5180251" cy="1727200"/>
          </a:xfrm>
        </p:spPr>
        <p:txBody>
          <a:bodyPr>
            <a:normAutofit/>
          </a:bodyPr>
          <a:lstStyle>
            <a:lvl1pPr marL="0" indent="0">
              <a:spcBef>
                <a:spcPts val="1600"/>
              </a:spcBef>
              <a:buNone/>
              <a:defRPr sz="2000">
                <a:solidFill>
                  <a:schemeClr val="tx1"/>
                </a:solidFill>
              </a:defRPr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2" indent="0">
              <a:buNone/>
              <a:defRPr sz="1200"/>
            </a:lvl5pPr>
            <a:lvl6pPr marL="3047466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99134" y="1905000"/>
            <a:ext cx="5180251" cy="1727200"/>
          </a:xfrm>
        </p:spPr>
        <p:txBody>
          <a:bodyPr anchor="b" anchorCtr="0">
            <a:normAutofit/>
          </a:bodyPr>
          <a:lstStyle>
            <a:lvl1pPr algn="l">
              <a:defRPr sz="32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411C30-2FD0-46E1-9BB8-186FAB126D55}" type="datetime1">
              <a:rPr lang="en-US" smtClean="0"/>
              <a:t>11/2/2015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Hasan Padamsee/ILCWS2015     Whistler                 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D5434-F838-4DD4-A17B-1CB1A1850DF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89904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ltGray">
      <p:bgPr>
        <a:blipFill dpi="0" rotWithShape="1">
          <a:blip r:embed="rId16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735324" y="6375400"/>
            <a:ext cx="1422030" cy="195072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100">
                <a:solidFill>
                  <a:schemeClr val="tx1"/>
                </a:solidFill>
              </a:defRPr>
            </a:lvl1pPr>
          </a:lstStyle>
          <a:p>
            <a:fld id="{E34CD65F-FDDC-485E-BC20-4A80524D3C41}" type="datetime1">
              <a:rPr lang="en-US" smtClean="0"/>
              <a:t>11/2/2015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163" y="6375400"/>
            <a:ext cx="7414869" cy="195072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1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Hasan Padamsee/ILCWS2015     Whistler                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441760" y="6375400"/>
            <a:ext cx="832903" cy="195072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100">
                <a:solidFill>
                  <a:schemeClr val="tx1"/>
                </a:solidFill>
              </a:defRPr>
            </a:lvl1pPr>
          </a:lstStyle>
          <a:p>
            <a:fld id="{E5FD5434-F838-4DD4-A17B-1CB1A1850DF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163" y="1803401"/>
            <a:ext cx="10360501" cy="4470400"/>
          </a:xfrm>
          <a:prstGeom prst="rect">
            <a:avLst/>
          </a:prstGeom>
        </p:spPr>
        <p:txBody>
          <a:bodyPr vert="horz" lIns="121899" tIns="60949" rIns="121899" bIns="60949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4163" y="482600"/>
            <a:ext cx="10360501" cy="1219200"/>
          </a:xfrm>
          <a:prstGeom prst="rect">
            <a:avLst/>
          </a:prstGeom>
          <a:effectLst/>
        </p:spPr>
        <p:txBody>
          <a:bodyPr vert="horz" lIns="121899" tIns="60949" rIns="121899" bIns="60949" rtlCol="0" anchor="b" anchorCtr="0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994884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36" r:id="rId1"/>
    <p:sldLayoutId id="2147483737" r:id="rId2"/>
    <p:sldLayoutId id="2147483738" r:id="rId3"/>
    <p:sldLayoutId id="2147483739" r:id="rId4"/>
    <p:sldLayoutId id="2147483740" r:id="rId5"/>
    <p:sldLayoutId id="2147483741" r:id="rId6"/>
    <p:sldLayoutId id="2147483742" r:id="rId7"/>
    <p:sldLayoutId id="2147483743" r:id="rId8"/>
    <p:sldLayoutId id="2147483744" r:id="rId9"/>
    <p:sldLayoutId id="2147483745" r:id="rId10"/>
    <p:sldLayoutId id="2147483746" r:id="rId11"/>
    <p:sldLayoutId id="2147483747" r:id="rId12"/>
    <p:sldLayoutId id="2147483748" r:id="rId13"/>
    <p:sldLayoutId id="2147483750" r:id="rId14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hdr="0"/>
  <p:txStyles>
    <p:titleStyle>
      <a:lvl1pPr algn="l" defTabSz="1218987" rtl="0" eaLnBrk="1" latinLnBrk="0" hangingPunct="1">
        <a:lnSpc>
          <a:spcPct val="80000"/>
        </a:lnSpc>
        <a:spcBef>
          <a:spcPct val="0"/>
        </a:spcBef>
        <a:buNone/>
        <a:defRPr sz="3600" kern="1200" cap="none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defTabSz="1218987" rtl="0" eaLnBrk="1" latinLnBrk="0" hangingPunct="1">
        <a:lnSpc>
          <a:spcPct val="90000"/>
        </a:lnSpc>
        <a:spcBef>
          <a:spcPts val="1600"/>
        </a:spcBef>
        <a:buClr>
          <a:schemeClr val="accent1"/>
        </a:buClr>
        <a:buSzPct val="90000"/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defTabSz="1218987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SzPct val="90000"/>
        <a:buFont typeface="Cambria" pitchFamily="18" charset="0"/>
        <a:buChar char="–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74320" algn="l" defTabSz="1218987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74320" algn="l" defTabSz="1218987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SzPct val="100000"/>
        <a:buFont typeface="Cambria" pitchFamily="18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99" indent="-274320" algn="l" defTabSz="1218987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74320" algn="l" defTabSz="1218987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SzPct val="100000"/>
        <a:buFont typeface="Cambria" pitchFamily="18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74320" algn="l" defTabSz="1218987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59" indent="-274320" algn="l" defTabSz="1218987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SzPct val="100000"/>
        <a:buFont typeface="Cambria" pitchFamily="18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74320" algn="l" defTabSz="1218987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2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6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emf"/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7.xml"/><Relationship Id="rId7" Type="http://schemas.microsoft.com/office/2007/relationships/diagramDrawing" Target="../diagrams/drawing7.xml"/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7.xml"/><Relationship Id="rId5" Type="http://schemas.openxmlformats.org/officeDocument/2006/relationships/diagramQuickStyle" Target="../diagrams/quickStyle7.xml"/><Relationship Id="rId4" Type="http://schemas.openxmlformats.org/officeDocument/2006/relationships/diagramLayout" Target="../diagrams/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emf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emf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4.png"/><Relationship Id="rId7" Type="http://schemas.openxmlformats.org/officeDocument/2006/relationships/diagramColors" Target="../diagrams/colors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0.gif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emf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8.xml"/><Relationship Id="rId7" Type="http://schemas.microsoft.com/office/2007/relationships/diagramDrawing" Target="../diagrams/drawing8.xml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8.xml"/><Relationship Id="rId5" Type="http://schemas.openxmlformats.org/officeDocument/2006/relationships/diagramQuickStyle" Target="../diagrams/quickStyle8.xml"/><Relationship Id="rId4" Type="http://schemas.openxmlformats.org/officeDocument/2006/relationships/diagramLayout" Target="../diagrams/layout8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6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wmf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wmf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9.xml"/><Relationship Id="rId7" Type="http://schemas.microsoft.com/office/2007/relationships/diagramDrawing" Target="../diagrams/drawing9.xml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9.xml"/><Relationship Id="rId5" Type="http://schemas.openxmlformats.org/officeDocument/2006/relationships/diagramQuickStyle" Target="../diagrams/quickStyle9.xml"/><Relationship Id="rId4" Type="http://schemas.openxmlformats.org/officeDocument/2006/relationships/diagramLayout" Target="../diagrams/layout9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6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em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9.png"/><Relationship Id="rId5" Type="http://schemas.openxmlformats.org/officeDocument/2006/relationships/image" Target="../media/image48.png"/><Relationship Id="rId4" Type="http://schemas.openxmlformats.org/officeDocument/2006/relationships/image" Target="../media/image47.png"/></Relationships>
</file>

<file path=ppt/slides/_rels/slide46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0.xml"/><Relationship Id="rId3" Type="http://schemas.openxmlformats.org/officeDocument/2006/relationships/image" Target="../media/image50.png"/><Relationship Id="rId7" Type="http://schemas.openxmlformats.org/officeDocument/2006/relationships/diagramColors" Target="../diagrams/colors10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10.xml"/><Relationship Id="rId5" Type="http://schemas.openxmlformats.org/officeDocument/2006/relationships/diagramLayout" Target="../diagrams/layout10.xml"/><Relationship Id="rId4" Type="http://schemas.openxmlformats.org/officeDocument/2006/relationships/diagramData" Target="../diagrams/data10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3.emf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4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3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jpeg"/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60.emf"/><Relationship Id="rId4" Type="http://schemas.openxmlformats.org/officeDocument/2006/relationships/oleObject" Target="../embeddings/oleObject1.bin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emf"/><Relationship Id="rId1" Type="http://schemas.openxmlformats.org/officeDocument/2006/relationships/slideLayout" Target="../slideLayouts/slideLayout6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emf"/><Relationship Id="rId2" Type="http://schemas.openxmlformats.org/officeDocument/2006/relationships/image" Target="../media/image63.emf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5.emf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image" Target="../media/image6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emf"/><Relationship Id="rId2" Type="http://schemas.openxmlformats.org/officeDocument/2006/relationships/image" Target="../media/image68.emf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0.emf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jpeg"/><Relationship Id="rId2" Type="http://schemas.openxmlformats.org/officeDocument/2006/relationships/image" Target="../media/image71.emf"/><Relationship Id="rId1" Type="http://schemas.openxmlformats.org/officeDocument/2006/relationships/slideLayout" Target="../slideLayouts/slideLayout6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emf"/><Relationship Id="rId2" Type="http://schemas.openxmlformats.org/officeDocument/2006/relationships/image" Target="../media/image73.jpeg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7.wmf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78.png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9.wmf"/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wmf"/><Relationship Id="rId2" Type="http://schemas.openxmlformats.org/officeDocument/2006/relationships/image" Target="../media/image80.wmf"/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emf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jpeg"/><Relationship Id="rId2" Type="http://schemas.openxmlformats.org/officeDocument/2006/relationships/image" Target="../media/image82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gif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png"/><Relationship Id="rId2" Type="http://schemas.openxmlformats.org/officeDocument/2006/relationships/image" Target="../media/image85.png"/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7.emf"/><Relationship Id="rId1" Type="http://schemas.openxmlformats.org/officeDocument/2006/relationships/slideLayout" Target="../slideLayouts/slideLayout6.xml"/></Relationships>
</file>

<file path=ppt/slides/_rels/slide76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1.xml"/><Relationship Id="rId3" Type="http://schemas.openxmlformats.org/officeDocument/2006/relationships/image" Target="../media/image89.emf"/><Relationship Id="rId7" Type="http://schemas.openxmlformats.org/officeDocument/2006/relationships/diagramColors" Target="../diagrams/colors11.xml"/><Relationship Id="rId2" Type="http://schemas.openxmlformats.org/officeDocument/2006/relationships/image" Target="../media/image88.jpe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11.xml"/><Relationship Id="rId5" Type="http://schemas.openxmlformats.org/officeDocument/2006/relationships/diagramLayout" Target="../diagrams/layout11.xml"/><Relationship Id="rId4" Type="http://schemas.openxmlformats.org/officeDocument/2006/relationships/diagramData" Target="../diagrams/data11.xml"/></Relationships>
</file>

<file path=ppt/slides/_rels/slide7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jpeg"/><Relationship Id="rId2" Type="http://schemas.openxmlformats.org/officeDocument/2006/relationships/image" Target="../media/image90.emf"/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2.jpeg"/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3.emf"/><Relationship Id="rId1" Type="http://schemas.openxmlformats.org/officeDocument/2006/relationships/slideLayout" Target="../slideLayouts/slideLayout6.xml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4.jpeg"/><Relationship Id="rId1" Type="http://schemas.openxmlformats.org/officeDocument/2006/relationships/slideLayout" Target="../slideLayouts/slideLayout2.xml"/></Relationships>
</file>

<file path=ppt/slides/_rels/slide8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5.png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3603" y="5097894"/>
            <a:ext cx="9141619" cy="1655331"/>
          </a:xfrm>
        </p:spPr>
        <p:txBody>
          <a:bodyPr/>
          <a:lstStyle/>
          <a:p>
            <a:r>
              <a:rPr lang="en-US" dirty="0"/>
              <a:t>in the context of </a:t>
            </a:r>
            <a:r>
              <a:rPr lang="en-US" dirty="0" smtClean="0"/>
              <a:t>LC’s  &amp; FCC…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F</a:t>
            </a:r>
            <a:r>
              <a:rPr lang="en-US" dirty="0" smtClean="0"/>
              <a:t>uture </a:t>
            </a:r>
            <a:r>
              <a:rPr lang="en-US" dirty="0"/>
              <a:t>of SRF </a:t>
            </a:r>
            <a:r>
              <a:rPr lang="en-US" dirty="0" smtClean="0"/>
              <a:t>technology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8413A5-AA83-4FEA-97C1-1A4E4BC020CF}" type="datetime1">
              <a:rPr lang="en-US" smtClean="0"/>
              <a:t>11/2/2015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Hasan Padamsee/ILCWS2015     Whistler                 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D5434-F838-4DD4-A17B-1CB1A1850DF4}" type="slidenum">
              <a:rPr lang="en-US" smtClean="0"/>
              <a:pPr/>
              <a:t>1</a:t>
            </a:fld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32139" y="-7620"/>
            <a:ext cx="9868793" cy="4934397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5454820" y="2459578"/>
            <a:ext cx="1279184" cy="922770"/>
          </a:xfrm>
          <a:prstGeom prst="rect">
            <a:avLst/>
          </a:prstGeom>
          <a:noFill/>
        </p:spPr>
        <p:txBody>
          <a:bodyPr wrap="none" lIns="91416" tIns="45708" rIns="91416" bIns="45708">
            <a:spAutoFit/>
          </a:bodyPr>
          <a:lstStyle/>
          <a:p>
            <a:pPr algn="ctr"/>
            <a:r>
              <a:rPr lang="en-US" sz="5398" b="1" dirty="0">
                <a:ln w="12700">
                  <a:solidFill>
                    <a:schemeClr val="accent1"/>
                  </a:solidFill>
                  <a:prstDash val="solid"/>
                </a:ln>
                <a:solidFill>
                  <a:srgbClr val="0000FF"/>
                </a:solidFill>
                <a:effectLst>
                  <a:outerShdw dist="38100" dir="2640000" algn="bl" rotWithShape="0">
                    <a:schemeClr val="accent1"/>
                  </a:outerShdw>
                </a:effectLst>
              </a:rPr>
              <a:t>SRF</a:t>
            </a:r>
          </a:p>
        </p:txBody>
      </p:sp>
    </p:spTree>
    <p:extLst>
      <p:ext uri="{BB962C8B-B14F-4D97-AF65-F5344CB8AC3E}">
        <p14:creationId xmlns:p14="http://schemas.microsoft.com/office/powerpoint/2010/main" val="129514701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99BC60-6DA7-4481-8BB1-56E796065BBB}" type="datetime1">
              <a:rPr lang="en-US" smtClean="0"/>
              <a:t>11/2/2015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Hasan Padamsee/ILCWS2015     Whistler                 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D5434-F838-4DD4-A17B-1CB1A1850DF4}" type="slidenum">
              <a:rPr lang="en-US" smtClean="0"/>
              <a:t>10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914163" y="65809"/>
            <a:ext cx="10360501" cy="1219200"/>
          </a:xfrm>
        </p:spPr>
        <p:txBody>
          <a:bodyPr/>
          <a:lstStyle/>
          <a:p>
            <a:r>
              <a:rPr lang="en-US" dirty="0" smtClean="0"/>
              <a:t>XFEL: Mass </a:t>
            </a:r>
            <a:r>
              <a:rPr lang="en-US" dirty="0"/>
              <a:t>Production of Cavities </a:t>
            </a:r>
            <a:r>
              <a:rPr lang="en-US" sz="3599" dirty="0" smtClean="0"/>
              <a:t>Need </a:t>
            </a:r>
            <a:r>
              <a:rPr lang="en-US" sz="3599" dirty="0"/>
              <a:t>840 </a:t>
            </a:r>
            <a:endParaRPr lang="en-US" dirty="0"/>
          </a:p>
        </p:txBody>
      </p:sp>
      <p:pic>
        <p:nvPicPr>
          <p:cNvPr id="188419" name="Picture 2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9612" y="1219199"/>
            <a:ext cx="7696200" cy="51335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7836355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B76A35-F4B0-4BA0-BCE6-5A1DCE50CFD5}" type="datetime1">
              <a:rPr lang="en-US" smtClean="0"/>
              <a:t>11/2/2015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Hasan Padamsee/ILCWS2015     Whistler                 </a:t>
            </a:r>
            <a:endParaRPr lang="en-US"/>
          </a:p>
        </p:txBody>
      </p:sp>
      <p:sp>
        <p:nvSpPr>
          <p:cNvPr id="194561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algn="l" eaLnBrk="0" fontAlgn="base" hangingPunct="0">
              <a:spcBef>
                <a:spcPct val="0"/>
              </a:spcBef>
              <a:spcAft>
                <a:spcPct val="0"/>
              </a:spcAft>
            </a:pPr>
            <a:fld id="{930D683C-9F44-4572-9D72-F071594BF754}" type="slidenum">
              <a:rPr lang="en-GB" sz="1000">
                <a:solidFill>
                  <a:schemeClr val="bg1"/>
                </a:solidFill>
                <a:latin typeface="Arial" charset="0"/>
                <a:ea typeface="ＭＳ Ｐゴシック"/>
                <a:cs typeface="ＭＳ Ｐゴシック"/>
              </a:rPr>
              <a:pPr algn="l" eaLnBrk="0" fontAlgn="base" hangingPunct="0">
                <a:spcBef>
                  <a:spcPct val="0"/>
                </a:spcBef>
                <a:spcAft>
                  <a:spcPct val="0"/>
                </a:spcAft>
              </a:pPr>
              <a:t>11</a:t>
            </a:fld>
            <a:endParaRPr lang="en-GB" sz="1000">
              <a:solidFill>
                <a:schemeClr val="bg1"/>
              </a:solidFill>
              <a:latin typeface="Arial" charset="0"/>
              <a:ea typeface="ＭＳ Ｐゴシック"/>
              <a:cs typeface="ＭＳ Ｐゴシック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836612" y="24245"/>
            <a:ext cx="11047649" cy="1219200"/>
          </a:xfrm>
        </p:spPr>
        <p:txBody>
          <a:bodyPr/>
          <a:lstStyle/>
          <a:p>
            <a:r>
              <a:rPr lang="en-US" dirty="0"/>
              <a:t>Cavity Testing at DESY – Hamburg, Germany</a:t>
            </a:r>
          </a:p>
        </p:txBody>
      </p:sp>
      <p:pic>
        <p:nvPicPr>
          <p:cNvPr id="194563" name="Grafik 1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51012" y="1112672"/>
            <a:ext cx="8915400" cy="52429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9284132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b="12829"/>
          <a:stretch/>
        </p:blipFill>
        <p:spPr>
          <a:xfrm>
            <a:off x="1979612" y="1198909"/>
            <a:ext cx="7543800" cy="5176491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A81845-D80A-48C8-BBC0-EBF4205D7955}" type="datetime1">
              <a:rPr lang="en-US" smtClean="0"/>
              <a:t>11/2/2015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Hasan Padamsee/ILCWS2015     Whistler                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D5434-F838-4DD4-A17B-1CB1A1850DF4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914162" y="-10391"/>
            <a:ext cx="10360501" cy="1219200"/>
          </a:xfrm>
        </p:spPr>
        <p:txBody>
          <a:bodyPr/>
          <a:lstStyle/>
          <a:p>
            <a:r>
              <a:rPr lang="en-US" dirty="0" smtClean="0"/>
              <a:t>Preparation for test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73173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5ACA6-7610-4953-9725-582406176C92}" type="datetime1">
              <a:rPr lang="en-US" smtClean="0"/>
              <a:t>11/2/2015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Hasan Padamsee/ILCWS2015     Whistler                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D5434-F838-4DD4-A17B-1CB1A1850DF4}" type="slidenum">
              <a:rPr lang="en-US" smtClean="0"/>
              <a:t>13</a:t>
            </a:fld>
            <a:endParaRPr 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2412" y="1143000"/>
            <a:ext cx="93726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943748" y="283260"/>
            <a:ext cx="10360501" cy="737494"/>
          </a:xfrm>
        </p:spPr>
        <p:txBody>
          <a:bodyPr/>
          <a:lstStyle/>
          <a:p>
            <a:r>
              <a:rPr lang="en-US" dirty="0" smtClean="0"/>
              <a:t>Q vs E,  Typical Vertical Test Results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48227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56484-9751-40AA-A006-F73166EC6AE3}" type="datetime1">
              <a:rPr lang="en-US" smtClean="0"/>
              <a:t>11/2/2015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Hasan Padamsee/ILCWS2015     Whistler                 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D5434-F838-4DD4-A17B-1CB1A1850DF4}" type="slidenum">
              <a:rPr lang="en-US" smtClean="0"/>
              <a:t>14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6053064" y="802836"/>
            <a:ext cx="6284818" cy="3767677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endParaRPr lang="en-US" dirty="0" smtClean="0"/>
          </a:p>
          <a:p>
            <a:r>
              <a:rPr lang="en-US" dirty="0"/>
              <a:t>738 </a:t>
            </a:r>
            <a:r>
              <a:rPr lang="en-US" dirty="0" smtClean="0"/>
              <a:t>cavities</a:t>
            </a:r>
          </a:p>
          <a:p>
            <a:pPr lvl="1"/>
            <a:r>
              <a:rPr lang="en-US" dirty="0" smtClean="0"/>
              <a:t> from two vendors, RI and EZ</a:t>
            </a:r>
          </a:p>
          <a:p>
            <a:r>
              <a:rPr lang="en-US" dirty="0" smtClean="0"/>
              <a:t>EZ vendor used Bulk EP and Final BCP</a:t>
            </a:r>
          </a:p>
          <a:p>
            <a:r>
              <a:rPr lang="en-US" dirty="0" smtClean="0"/>
              <a:t>RI vendor use Bulk EP &amp; Final EP (as for ILC)</a:t>
            </a:r>
          </a:p>
          <a:p>
            <a:r>
              <a:rPr lang="en-US" dirty="0" smtClean="0"/>
              <a:t>Final EP gives 3 – 4 MV/m higher performance</a:t>
            </a:r>
          </a:p>
          <a:p>
            <a:r>
              <a:rPr lang="en-US" dirty="0"/>
              <a:t>Lesson for highest gradients</a:t>
            </a:r>
          </a:p>
          <a:p>
            <a:pPr lvl="1"/>
            <a:r>
              <a:rPr lang="en-US" dirty="0"/>
              <a:t>Don’t use BCP</a:t>
            </a:r>
          </a:p>
          <a:p>
            <a:endParaRPr lang="en-US" dirty="0" smtClean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929893" y="-314764"/>
            <a:ext cx="10971450" cy="1219200"/>
          </a:xfrm>
        </p:spPr>
        <p:txBody>
          <a:bodyPr/>
          <a:lstStyle/>
          <a:p>
            <a:r>
              <a:rPr lang="en-US" dirty="0" smtClean="0"/>
              <a:t>Gradient Yield after First Treatment </a:t>
            </a:r>
            <a:r>
              <a:rPr lang="en-US" sz="2800" dirty="0" smtClean="0"/>
              <a:t>(as of Sept 2015)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/>
          <a:srcRect b="23001"/>
          <a:stretch/>
        </p:blipFill>
        <p:spPr>
          <a:xfrm>
            <a:off x="551003" y="880469"/>
            <a:ext cx="5502061" cy="3581470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93062221"/>
              </p:ext>
            </p:extLst>
          </p:nvPr>
        </p:nvGraphicFramePr>
        <p:xfrm>
          <a:off x="455612" y="4461939"/>
          <a:ext cx="8125880" cy="2286000"/>
        </p:xfrm>
        <a:graphic>
          <a:graphicData uri="http://schemas.openxmlformats.org/drawingml/2006/table">
            <a:tbl>
              <a:tblPr firstRow="1" bandRow="1">
                <a:tableStyleId>{D03447BB-5D67-496B-8E87-E561075AD55C}</a:tableStyleId>
              </a:tblPr>
              <a:tblGrid>
                <a:gridCol w="1472141"/>
                <a:gridCol w="849539"/>
                <a:gridCol w="1160840"/>
                <a:gridCol w="1160840"/>
                <a:gridCol w="1224040"/>
                <a:gridCol w="1097640"/>
                <a:gridCol w="386947"/>
                <a:gridCol w="386946"/>
                <a:gridCol w="386947"/>
              </a:tblGrid>
              <a:tr h="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Max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Grad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ient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Usable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Grad</a:t>
                      </a:r>
                      <a:endParaRPr lang="en-US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r>
                        <a:rPr lang="en-US" dirty="0" err="1" smtClean="0"/>
                        <a:t>ient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RI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EZ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RI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EZ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&lt;G&gt;</a:t>
                      </a:r>
                      <a:r>
                        <a:rPr lang="en-US" sz="1600" dirty="0" smtClean="0"/>
                        <a:t>MV/m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29.6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31.4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29.4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26.3</a:t>
                      </a:r>
                      <a:endParaRPr lang="en-US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r>
                        <a:rPr lang="en-US" dirty="0" smtClean="0"/>
                        <a:t>27.7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28MV/m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86%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73%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79%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66%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44%</a:t>
                      </a:r>
                      <a:endParaRPr lang="en-US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r>
                        <a:rPr lang="en-US" dirty="0" smtClean="0"/>
                        <a:t>54%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Yield</a:t>
                      </a:r>
                      <a:r>
                        <a:rPr lang="en-US" baseline="0" dirty="0" smtClean="0"/>
                        <a:t> at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cxnSp>
        <p:nvCxnSpPr>
          <p:cNvPr id="12" name="Straight Connector 11"/>
          <p:cNvCxnSpPr/>
          <p:nvPr/>
        </p:nvCxnSpPr>
        <p:spPr>
          <a:xfrm>
            <a:off x="3122612" y="2514600"/>
            <a:ext cx="0" cy="1143000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1703317" y="2743200"/>
            <a:ext cx="1371600" cy="461665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txBody>
          <a:bodyPr wrap="square" rtlCol="0" anchor="ctr" anchorCtr="1">
            <a:spAutoFit/>
          </a:bodyPr>
          <a:lstStyle/>
          <a:p>
            <a:r>
              <a:rPr lang="en-US" dirty="0" smtClean="0">
                <a:solidFill>
                  <a:schemeClr val="bg2"/>
                </a:solidFill>
              </a:rPr>
              <a:t>&lt; 10%</a:t>
            </a:r>
          </a:p>
        </p:txBody>
      </p:sp>
      <p:cxnSp>
        <p:nvCxnSpPr>
          <p:cNvPr id="21" name="Straight Connector 20"/>
          <p:cNvCxnSpPr/>
          <p:nvPr/>
        </p:nvCxnSpPr>
        <p:spPr>
          <a:xfrm>
            <a:off x="4189412" y="1029006"/>
            <a:ext cx="0" cy="2671204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4124709" y="1151275"/>
            <a:ext cx="1371600" cy="461665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txBody>
          <a:bodyPr wrap="square" rtlCol="0" anchor="ctr" anchorCtr="1">
            <a:spAutoFit/>
          </a:bodyPr>
          <a:lstStyle/>
          <a:p>
            <a:r>
              <a:rPr lang="en-US" dirty="0" smtClean="0">
                <a:solidFill>
                  <a:schemeClr val="bg2"/>
                </a:solidFill>
              </a:rPr>
              <a:t>&gt;30%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1827212" y="5364909"/>
            <a:ext cx="4050097" cy="502491"/>
            <a:chOff x="1827212" y="5364909"/>
            <a:chExt cx="4050097" cy="502491"/>
          </a:xfrm>
        </p:grpSpPr>
        <p:sp>
          <p:nvSpPr>
            <p:cNvPr id="25" name="Oval 24"/>
            <p:cNvSpPr/>
            <p:nvPr/>
          </p:nvSpPr>
          <p:spPr>
            <a:xfrm>
              <a:off x="1827212" y="5410200"/>
              <a:ext cx="762000" cy="457200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6" name="Oval 25"/>
            <p:cNvSpPr/>
            <p:nvPr/>
          </p:nvSpPr>
          <p:spPr>
            <a:xfrm>
              <a:off x="5115309" y="5364909"/>
              <a:ext cx="762000" cy="457200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337362139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1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B3F856-F53E-4E1D-837D-CB6F3A3457F7}" type="datetime1">
              <a:rPr lang="en-US" smtClean="0"/>
              <a:t>11/2/2015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Hasan Padamsee/ILCWS2015     Whistler                 </a:t>
            </a:r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D5434-F838-4DD4-A17B-1CB1A1850DF4}" type="slidenum">
              <a:rPr lang="en-US" smtClean="0"/>
              <a:t>15</a:t>
            </a:fld>
            <a:endParaRPr lang="en-US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914163" y="38642"/>
            <a:ext cx="10360501" cy="1219200"/>
          </a:xfrm>
        </p:spPr>
        <p:txBody>
          <a:bodyPr/>
          <a:lstStyle/>
          <a:p>
            <a:r>
              <a:rPr lang="en-US" dirty="0" smtClean="0"/>
              <a:t>CEBAF </a:t>
            </a:r>
            <a:r>
              <a:rPr lang="en-US" dirty="0"/>
              <a:t>12 GeV </a:t>
            </a:r>
            <a:r>
              <a:rPr lang="en-US" dirty="0" smtClean="0"/>
              <a:t>Upgrade </a:t>
            </a:r>
            <a:br>
              <a:rPr lang="en-US" dirty="0" smtClean="0"/>
            </a:br>
            <a:r>
              <a:rPr lang="en-US" dirty="0" smtClean="0"/>
              <a:t>&gt; </a:t>
            </a:r>
            <a:r>
              <a:rPr lang="en-US" sz="3200" dirty="0" smtClean="0"/>
              <a:t>80 cavities</a:t>
            </a:r>
            <a:r>
              <a:rPr lang="en-US" sz="3200" dirty="0"/>
              <a:t>: overall performance</a:t>
            </a:r>
            <a:endParaRPr lang="en-US" dirty="0"/>
          </a:p>
        </p:txBody>
      </p:sp>
      <p:pic>
        <p:nvPicPr>
          <p:cNvPr id="8" name="Picture 7" descr="Figure 2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979613" y="1371600"/>
            <a:ext cx="7238999" cy="481720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237412" y="1941376"/>
            <a:ext cx="3357737" cy="399877"/>
          </a:xfrm>
          <a:prstGeom prst="rect">
            <a:avLst/>
          </a:prstGeom>
          <a:solidFill>
            <a:srgbClr val="FFFF00"/>
          </a:solidFill>
          <a:ln w="571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999" b="1" dirty="0">
                <a:solidFill>
                  <a:srgbClr val="002060"/>
                </a:solidFill>
                <a:ea typeface="ＭＳ Ｐゴシック" pitchFamily="34" charset="-128"/>
                <a:cs typeface="Arial" pitchFamily="34" charset="0"/>
              </a:rPr>
              <a:t>72/85 @ admin limit (85%)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977365" y="5035192"/>
            <a:ext cx="4464395" cy="399981"/>
          </a:xfrm>
          <a:prstGeom prst="rect">
            <a:avLst/>
          </a:prstGeom>
          <a:solidFill>
            <a:srgbClr val="FFFF00"/>
          </a:solidFill>
          <a:ln w="571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999" b="1" dirty="0">
                <a:solidFill>
                  <a:srgbClr val="002060"/>
                </a:solidFill>
                <a:ea typeface="ＭＳ Ｐゴシック" pitchFamily="34" charset="-128"/>
                <a:cs typeface="Arial" pitchFamily="34" charset="0"/>
              </a:rPr>
              <a:t>Cavities made by RI (Germany);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523602" y="5984001"/>
            <a:ext cx="3575689" cy="399877"/>
          </a:xfrm>
          <a:prstGeom prst="rect">
            <a:avLst/>
          </a:prstGeom>
          <a:solidFill>
            <a:srgbClr val="FFFF00"/>
          </a:solidFill>
          <a:ln w="571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999" b="1" dirty="0">
                <a:solidFill>
                  <a:srgbClr val="002060"/>
                </a:solidFill>
                <a:ea typeface="ＭＳ Ｐゴシック" pitchFamily="34" charset="-128"/>
                <a:cs typeface="Arial" pitchFamily="34" charset="0"/>
              </a:rPr>
              <a:t>Reported 11.2012 by F. </a:t>
            </a:r>
            <a:r>
              <a:rPr lang="en-US" sz="1999" b="1" dirty="0" err="1">
                <a:solidFill>
                  <a:srgbClr val="002060"/>
                </a:solidFill>
                <a:ea typeface="ＭＳ Ｐゴシック" pitchFamily="34" charset="-128"/>
                <a:cs typeface="Arial" pitchFamily="34" charset="0"/>
              </a:rPr>
              <a:t>Pilat</a:t>
            </a:r>
            <a:endParaRPr lang="en-US" sz="1999" b="1" dirty="0">
              <a:solidFill>
                <a:srgbClr val="002060"/>
              </a:solidFill>
              <a:ea typeface="ＭＳ Ｐゴシック" pitchFamily="34" charset="-128"/>
              <a:cs typeface="Arial" pitchFamily="34" charset="0"/>
            </a:endParaRPr>
          </a:p>
        </p:txBody>
      </p:sp>
      <p:graphicFrame>
        <p:nvGraphicFramePr>
          <p:cNvPr id="14" name="Diagram 13"/>
          <p:cNvGraphicFramePr/>
          <p:nvPr>
            <p:extLst>
              <p:ext uri="{D42A27DB-BD31-4B8C-83A1-F6EECF244321}">
                <p14:modId xmlns:p14="http://schemas.microsoft.com/office/powerpoint/2010/main" val="1663293074"/>
              </p:ext>
            </p:extLst>
          </p:nvPr>
        </p:nvGraphicFramePr>
        <p:xfrm>
          <a:off x="3046411" y="3286035"/>
          <a:ext cx="8228251" cy="120032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9639210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4" grpId="0">
        <p:bldAsOne/>
      </p:bldGraphic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C5806B-7CA5-4DF9-8265-D32AFC383C60}" type="datetime1">
              <a:rPr lang="en-US" smtClean="0"/>
              <a:t>11/2/2015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Hasan Padamsee/ILCWS2015     Whistler                 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D5434-F838-4DD4-A17B-1CB1A1850DF4}" type="slidenum">
              <a:rPr lang="en-US" smtClean="0"/>
              <a:t>16</a:t>
            </a:fld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5829588" y="4662175"/>
            <a:ext cx="5697473" cy="1763588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For this cavity</a:t>
            </a:r>
          </a:p>
          <a:p>
            <a:r>
              <a:rPr lang="en-US" dirty="0" smtClean="0"/>
              <a:t>Max </a:t>
            </a:r>
            <a:r>
              <a:rPr lang="en-US" dirty="0"/>
              <a:t>gradient is 30 MV/m</a:t>
            </a:r>
          </a:p>
          <a:p>
            <a:r>
              <a:rPr lang="en-US" dirty="0" smtClean="0"/>
              <a:t>Usable gradient is 25.5 MV/m limited by bottom x-rays </a:t>
            </a:r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914163" y="182957"/>
            <a:ext cx="10360501" cy="960043"/>
          </a:xfrm>
        </p:spPr>
        <p:txBody>
          <a:bodyPr/>
          <a:lstStyle/>
          <a:p>
            <a:r>
              <a:rPr lang="en-US" dirty="0" smtClean="0"/>
              <a:t>Definition of Max and Usable </a:t>
            </a:r>
            <a:r>
              <a:rPr lang="en-US" dirty="0"/>
              <a:t>G</a:t>
            </a:r>
            <a:r>
              <a:rPr lang="en-US" dirty="0" smtClean="0"/>
              <a:t>radients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8012" y="1402110"/>
            <a:ext cx="5022313" cy="4769598"/>
          </a:xfrm>
          <a:prstGeom prst="rect">
            <a:avLst/>
          </a:prstGeom>
        </p:spPr>
      </p:pic>
      <p:graphicFrame>
        <p:nvGraphicFramePr>
          <p:cNvPr id="10" name="Diagram 9"/>
          <p:cNvGraphicFramePr/>
          <p:nvPr>
            <p:extLst>
              <p:ext uri="{D42A27DB-BD31-4B8C-83A1-F6EECF244321}">
                <p14:modId xmlns:p14="http://schemas.microsoft.com/office/powerpoint/2010/main" val="3396151482"/>
              </p:ext>
            </p:extLst>
          </p:nvPr>
        </p:nvGraphicFramePr>
        <p:xfrm>
          <a:off x="3460308" y="4437012"/>
          <a:ext cx="6944992" cy="139900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pSp>
        <p:nvGrpSpPr>
          <p:cNvPr id="9" name="Group 8"/>
          <p:cNvGrpSpPr/>
          <p:nvPr/>
        </p:nvGrpSpPr>
        <p:grpSpPr>
          <a:xfrm>
            <a:off x="5852498" y="1180999"/>
            <a:ext cx="5181751" cy="3136583"/>
            <a:chOff x="5852498" y="1180999"/>
            <a:chExt cx="5181751" cy="3136583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5852498" y="1180999"/>
              <a:ext cx="5181751" cy="3136583"/>
            </a:xfrm>
            <a:prstGeom prst="rect">
              <a:avLst/>
            </a:prstGeom>
          </p:spPr>
        </p:pic>
        <p:sp>
          <p:nvSpPr>
            <p:cNvPr id="11" name="Oval 10"/>
            <p:cNvSpPr/>
            <p:nvPr/>
          </p:nvSpPr>
          <p:spPr>
            <a:xfrm>
              <a:off x="9776353" y="1723736"/>
              <a:ext cx="1257895" cy="460664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40006733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0" grpId="0">
        <p:bldAsOne/>
      </p:bldGraphic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1F4ACE-3392-4941-8282-8172BFFC434F}" type="datetime1">
              <a:rPr lang="en-US" smtClean="0"/>
              <a:t>11/2/2015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Hasan Padamsee/ILCWS2015     Whistler                 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D5434-F838-4DD4-A17B-1CB1A1850DF4}" type="slidenum">
              <a:rPr lang="en-US" smtClean="0"/>
              <a:t>17</a:t>
            </a:fld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6167250" y="1540538"/>
            <a:ext cx="5136148" cy="4350205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18% of cavities with G &lt; 20 MV/m re-treated </a:t>
            </a:r>
          </a:p>
          <a:p>
            <a:r>
              <a:rPr lang="en-US" dirty="0" smtClean="0"/>
              <a:t>Mostly by HPR</a:t>
            </a:r>
          </a:p>
          <a:p>
            <a:r>
              <a:rPr lang="en-US" dirty="0" smtClean="0"/>
              <a:t>Average gradient increased </a:t>
            </a:r>
          </a:p>
          <a:p>
            <a:r>
              <a:rPr lang="en-US" dirty="0"/>
              <a:t>F</a:t>
            </a:r>
            <a:r>
              <a:rPr lang="en-US" dirty="0" smtClean="0"/>
              <a:t>rom 14.3 to 25.8 MV/m</a:t>
            </a:r>
          </a:p>
          <a:p>
            <a:r>
              <a:rPr lang="en-US" dirty="0" smtClean="0"/>
              <a:t>Re-treatment was not applied to higher gradient cavities </a:t>
            </a:r>
          </a:p>
          <a:p>
            <a:pPr lvl="1"/>
            <a:r>
              <a:rPr lang="en-US" dirty="0" smtClean="0"/>
              <a:t>time/cost pressures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914163" y="152400"/>
            <a:ext cx="10360501" cy="1219200"/>
          </a:xfrm>
        </p:spPr>
        <p:txBody>
          <a:bodyPr/>
          <a:lstStyle/>
          <a:p>
            <a:r>
              <a:rPr lang="en-US" dirty="0" smtClean="0"/>
              <a:t>2</a:t>
            </a:r>
            <a:r>
              <a:rPr lang="en-US" baseline="30000" dirty="0" smtClean="0"/>
              <a:t>nd</a:t>
            </a:r>
            <a:r>
              <a:rPr lang="en-US" dirty="0" smtClean="0"/>
              <a:t> Treatment Increases Yield 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8012" y="1371600"/>
            <a:ext cx="5341190" cy="47098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6366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4C402D-81F4-455E-9CCE-764F81E10843}" type="datetime1">
              <a:rPr lang="en-US" smtClean="0"/>
              <a:t>11/2/2015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Hasan Padamsee/ILCWS2015     Whistler                 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D5434-F838-4DD4-A17B-1CB1A1850DF4}" type="slidenum">
              <a:rPr lang="en-US" smtClean="0"/>
              <a:t>18</a:t>
            </a:fld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6856412" y="1894902"/>
            <a:ext cx="4800600" cy="4350205"/>
          </a:xfrm>
        </p:spPr>
        <p:txBody>
          <a:bodyPr>
            <a:normAutofit/>
          </a:bodyPr>
          <a:lstStyle/>
          <a:p>
            <a:r>
              <a:rPr lang="en-US" dirty="0" smtClean="0"/>
              <a:t>12 cavities each from RI and EZ for High Gradient R&amp;D</a:t>
            </a:r>
          </a:p>
          <a:p>
            <a:r>
              <a:rPr lang="en-US" b="1" dirty="0" smtClean="0">
                <a:solidFill>
                  <a:schemeClr val="bg2"/>
                </a:solidFill>
              </a:rPr>
              <a:t>Ave Max gradient for RI cavities rises by about 3 MV/m </a:t>
            </a:r>
            <a:r>
              <a:rPr lang="en-US" b="1" u="sng" dirty="0" smtClean="0">
                <a:solidFill>
                  <a:schemeClr val="bg2"/>
                </a:solidFill>
              </a:rPr>
              <a:t>after re-treatment</a:t>
            </a:r>
          </a:p>
          <a:p>
            <a:r>
              <a:rPr lang="en-US" sz="2600" dirty="0" smtClean="0">
                <a:solidFill>
                  <a:schemeClr val="bg1"/>
                </a:solidFill>
              </a:rPr>
              <a:t>Ave Max 35.5   ± 4.7 MV/m</a:t>
            </a:r>
            <a:endParaRPr lang="en-US" b="1" dirty="0" smtClean="0">
              <a:solidFill>
                <a:schemeClr val="bg2"/>
              </a:solidFill>
            </a:endParaRPr>
          </a:p>
          <a:p>
            <a:r>
              <a:rPr lang="en-US" dirty="0" smtClean="0"/>
              <a:t>Average yield at 28 MV/m rises by 10%</a:t>
            </a:r>
          </a:p>
          <a:p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836612" y="76200"/>
            <a:ext cx="10360501" cy="1219200"/>
          </a:xfrm>
        </p:spPr>
        <p:txBody>
          <a:bodyPr/>
          <a:lstStyle/>
          <a:p>
            <a:r>
              <a:rPr lang="en-US" dirty="0" smtClean="0"/>
              <a:t>Effect Of Re-treatment On “High Gradient Cavities” – Special Batch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4163" y="1701800"/>
            <a:ext cx="5627969" cy="50232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432569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8492A9-4F89-4266-B4A9-7E4EA786D7AB}" type="datetime1">
              <a:rPr lang="en-US" smtClean="0"/>
              <a:t>11/2/2015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Hasan Padamsee/ILCWS2015     Whistler                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D5434-F838-4DD4-A17B-1CB1A1850DF4}" type="slidenum">
              <a:rPr lang="en-US" smtClean="0"/>
              <a:t>19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881401" y="1524000"/>
            <a:ext cx="10360501" cy="4470400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We can anticipate (optimistically) </a:t>
            </a:r>
          </a:p>
          <a:p>
            <a:r>
              <a:rPr lang="en-US" dirty="0" smtClean="0"/>
              <a:t>Ave </a:t>
            </a:r>
            <a:r>
              <a:rPr lang="en-US" u="sng" dirty="0" smtClean="0"/>
              <a:t>Max Gradient </a:t>
            </a:r>
            <a:r>
              <a:rPr lang="en-US" dirty="0" smtClean="0"/>
              <a:t>will rise to from 33 to 36 MV/m on 2</a:t>
            </a:r>
            <a:r>
              <a:rPr lang="en-US" baseline="30000" dirty="0" smtClean="0"/>
              <a:t>nd</a:t>
            </a:r>
            <a:r>
              <a:rPr lang="en-US" dirty="0" smtClean="0"/>
              <a:t> treatment</a:t>
            </a:r>
          </a:p>
          <a:p>
            <a:pPr lvl="1"/>
            <a:r>
              <a:rPr lang="en-US" dirty="0" smtClean="0"/>
              <a:t>More than 25% re-treatments may be required for ILC</a:t>
            </a:r>
          </a:p>
          <a:p>
            <a:r>
              <a:rPr lang="en-US" dirty="0" smtClean="0"/>
              <a:t>But yield of </a:t>
            </a:r>
            <a:r>
              <a:rPr lang="en-US" u="sng" dirty="0" smtClean="0"/>
              <a:t>usable gradient </a:t>
            </a:r>
            <a:r>
              <a:rPr lang="en-US" dirty="0" smtClean="0"/>
              <a:t>needs to be improved </a:t>
            </a:r>
          </a:p>
          <a:p>
            <a:pPr lvl="1"/>
            <a:r>
              <a:rPr lang="en-US" dirty="0" smtClean="0"/>
              <a:t>We need 90% yield for gradient &gt; 28 MV/m with average of 35 MV/m</a:t>
            </a:r>
          </a:p>
          <a:p>
            <a:r>
              <a:rPr lang="en-US" dirty="0" smtClean="0"/>
              <a:t>Substantial gain possible if </a:t>
            </a:r>
            <a:r>
              <a:rPr lang="en-US" u="sng" dirty="0" smtClean="0"/>
              <a:t>Medium Field Q-slope </a:t>
            </a:r>
            <a:r>
              <a:rPr lang="en-US" dirty="0" smtClean="0"/>
              <a:t>is overcome</a:t>
            </a:r>
          </a:p>
          <a:p>
            <a:pPr lvl="1"/>
            <a:r>
              <a:rPr lang="en-US" dirty="0" smtClean="0"/>
              <a:t> &gt; 50% cavities fall below Q 10</a:t>
            </a:r>
            <a:r>
              <a:rPr lang="en-US" baseline="30000" dirty="0" smtClean="0"/>
              <a:t>10</a:t>
            </a:r>
          </a:p>
          <a:p>
            <a:pPr lvl="1"/>
            <a:r>
              <a:rPr lang="en-US" dirty="0"/>
              <a:t>Q0 for ILC can be 8x10^9 which increases yield </a:t>
            </a:r>
            <a:r>
              <a:rPr lang="en-US" dirty="0" smtClean="0"/>
              <a:t>some</a:t>
            </a:r>
          </a:p>
          <a:p>
            <a:r>
              <a:rPr lang="en-US" dirty="0"/>
              <a:t>Fix medium Field Q-slope </a:t>
            </a:r>
            <a:endParaRPr lang="en-US" dirty="0" smtClean="0"/>
          </a:p>
          <a:p>
            <a:pPr lvl="1"/>
            <a:r>
              <a:rPr lang="en-US" dirty="0" smtClean="0"/>
              <a:t>Proper doping? to be invented?</a:t>
            </a:r>
          </a:p>
          <a:p>
            <a:r>
              <a:rPr lang="en-US" dirty="0" smtClean="0"/>
              <a:t>Next addressable limit is field emission </a:t>
            </a:r>
          </a:p>
          <a:p>
            <a:pPr lvl="1"/>
            <a:r>
              <a:rPr lang="en-US" dirty="0" smtClean="0"/>
              <a:t>limits about 20% of cavities</a:t>
            </a:r>
          </a:p>
          <a:p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936820" y="152400"/>
            <a:ext cx="10360501" cy="1219200"/>
          </a:xfrm>
        </p:spPr>
        <p:txBody>
          <a:bodyPr/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Compare XFEL to ILC need</a:t>
            </a:r>
            <a:endParaRPr lang="en-US" dirty="0"/>
          </a:p>
        </p:txBody>
      </p:sp>
      <p:graphicFrame>
        <p:nvGraphicFramePr>
          <p:cNvPr id="10" name="Diagram 9"/>
          <p:cNvGraphicFramePr/>
          <p:nvPr>
            <p:extLst>
              <p:ext uri="{D42A27DB-BD31-4B8C-83A1-F6EECF244321}">
                <p14:modId xmlns:p14="http://schemas.microsoft.com/office/powerpoint/2010/main" val="2658261346"/>
              </p:ext>
            </p:extLst>
          </p:nvPr>
        </p:nvGraphicFramePr>
        <p:xfrm>
          <a:off x="2450756" y="3028603"/>
          <a:ext cx="6320652" cy="168979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7899418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  <p:bldGraphic spid="10" grpId="0">
        <p:bldAsOne/>
      </p:bldGraphic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82E0DF-7BED-4D21-BE17-41776A26017D}" type="datetime1">
              <a:rPr lang="en-US" smtClean="0"/>
              <a:t>11/2/2015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Hasan Padamsee/ILCWS2015     Whistler                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D5434-F838-4DD4-A17B-1CB1A1850DF4}" type="slidenum">
              <a:rPr lang="en-US" smtClean="0"/>
              <a:t>2</a:t>
            </a:fld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A BIT OF SRF </a:t>
            </a:r>
            <a:r>
              <a:rPr lang="en-US" dirty="0" smtClean="0"/>
              <a:t>HISTORY</a:t>
            </a:r>
          </a:p>
          <a:p>
            <a:r>
              <a:rPr lang="en-US" dirty="0" smtClean="0"/>
              <a:t>Current “state of the art” </a:t>
            </a:r>
            <a:r>
              <a:rPr lang="en-US" i="1" dirty="0" smtClean="0"/>
              <a:t>vs</a:t>
            </a:r>
            <a:r>
              <a:rPr lang="en-US" dirty="0" smtClean="0"/>
              <a:t> ILC needs</a:t>
            </a:r>
          </a:p>
          <a:p>
            <a:r>
              <a:rPr lang="en-US" dirty="0" smtClean="0"/>
              <a:t>Potential for higher gradients for ILC/ILC-upgrade</a:t>
            </a:r>
          </a:p>
          <a:p>
            <a:r>
              <a:rPr lang="en-US" dirty="0" smtClean="0"/>
              <a:t>Cost reduction avenues for ILC and Upgrade</a:t>
            </a:r>
          </a:p>
          <a:p>
            <a:r>
              <a:rPr lang="en-US" dirty="0" smtClean="0"/>
              <a:t>FCC (Future Circular Collider)- </a:t>
            </a:r>
          </a:p>
          <a:p>
            <a:pPr lvl="1"/>
            <a:r>
              <a:rPr lang="en-US" dirty="0" smtClean="0"/>
              <a:t>How to meet the RF needs</a:t>
            </a:r>
          </a:p>
          <a:p>
            <a:pPr lvl="1"/>
            <a:r>
              <a:rPr lang="en-US" dirty="0" smtClean="0"/>
              <a:t>New Developments underway </a:t>
            </a:r>
          </a:p>
          <a:p>
            <a:r>
              <a:rPr lang="en-US" dirty="0" smtClean="0"/>
              <a:t>Conclusion</a:t>
            </a:r>
          </a:p>
          <a:p>
            <a:pPr lvl="1"/>
            <a:r>
              <a:rPr lang="en-US" dirty="0" smtClean="0"/>
              <a:t>Global impact of SRF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760412" y="152400"/>
            <a:ext cx="10360501" cy="1219200"/>
          </a:xfrm>
        </p:spPr>
        <p:txBody>
          <a:bodyPr/>
          <a:lstStyle/>
          <a:p>
            <a:r>
              <a:rPr lang="en-US" dirty="0" smtClean="0"/>
              <a:t>Outline of Talk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837385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allOve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34E171-D550-4F84-95E5-9D10BBE1A1B6}" type="datetime1">
              <a:rPr lang="en-US" smtClean="0"/>
              <a:t>11/2/2015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Hasan Padamsee/ILCWS2015     Whistler                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D5434-F838-4DD4-A17B-1CB1A1850DF4}" type="slidenum">
              <a:rPr lang="en-US" smtClean="0"/>
              <a:t>20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0106" y="1732335"/>
            <a:ext cx="5105400" cy="4524784"/>
          </a:xfrm>
        </p:spPr>
        <p:txBody>
          <a:bodyPr>
            <a:normAutofit/>
          </a:bodyPr>
          <a:lstStyle/>
          <a:p>
            <a:pPr lvl="1"/>
            <a:r>
              <a:rPr lang="en-US" dirty="0" smtClean="0"/>
              <a:t>Accidental dirt contamination during assembly drops Q due to Field Emission (FE) </a:t>
            </a:r>
          </a:p>
          <a:p>
            <a:pPr lvl="1"/>
            <a:r>
              <a:rPr lang="en-US" dirty="0" smtClean="0"/>
              <a:t>Apply high pulsed power conditioning to lower X-rays and raise field </a:t>
            </a:r>
          </a:p>
          <a:p>
            <a:pPr lvl="1"/>
            <a:r>
              <a:rPr lang="en-US" dirty="0" smtClean="0"/>
              <a:t>Should work for cavities stuck by field emission at lower gradients</a:t>
            </a:r>
          </a:p>
          <a:p>
            <a:pPr lvl="1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How to </a:t>
            </a:r>
            <a:r>
              <a:rPr lang="en-US" dirty="0"/>
              <a:t>Counteract Field Emission </a:t>
            </a:r>
            <a:r>
              <a:rPr lang="en-US" dirty="0" smtClean="0"/>
              <a:t>?</a:t>
            </a:r>
            <a:r>
              <a:rPr lang="en-US" dirty="0"/>
              <a:t/>
            </a:r>
            <a:br>
              <a:rPr lang="en-US" dirty="0"/>
            </a:br>
            <a:endParaRPr lang="en-US" sz="3999" dirty="0"/>
          </a:p>
        </p:txBody>
      </p:sp>
      <p:pic>
        <p:nvPicPr>
          <p:cNvPr id="7" name="Content Placeholder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61012" y="1447800"/>
            <a:ext cx="6441030" cy="47244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950747677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bldLvl="2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4B1C32-5F6D-419B-B441-74C5EBC6AE0A}" type="datetime1">
              <a:rPr lang="en-US" smtClean="0"/>
              <a:t>11/2/2015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Hasan Padamsee/ILCWS2015     Whistler                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D5434-F838-4DD4-A17B-1CB1A1850DF4}" type="slidenum">
              <a:rPr lang="en-US" smtClean="0"/>
              <a:t>21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l="-1763" t="7288" r="1763" b="1455"/>
          <a:stretch/>
        </p:blipFill>
        <p:spPr>
          <a:xfrm>
            <a:off x="1781807" y="914400"/>
            <a:ext cx="6895715" cy="57246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010421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85012" y="1042789"/>
            <a:ext cx="7008574" cy="5332611"/>
          </a:xfrm>
          <a:prstGeom prst="rect">
            <a:avLst/>
          </a:prstGeom>
          <a:noFill/>
        </p:spPr>
      </p:pic>
      <p:sp>
        <p:nvSpPr>
          <p:cNvPr id="6" name="日付プレースホルダー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270A83F-7F9C-4C7A-8790-CBED86056564}" type="datetime1">
              <a:rPr lang="en-US" smtClean="0">
                <a:solidFill>
                  <a:srgbClr val="000000"/>
                </a:solidFill>
              </a:rPr>
              <a:t>11/2/2015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フッター プレースホルダー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Hasan Padamsee/ILCWS2015     Whistler                 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CD4A7E-7350-4E08-B72E-9EB9E9E740C5}" type="slidenum">
              <a:rPr lang="en-US">
                <a:solidFill>
                  <a:srgbClr val="000000"/>
                </a:solidFill>
              </a:rPr>
              <a:pPr>
                <a:defRPr/>
              </a:pPr>
              <a:t>22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780663" y="59327"/>
            <a:ext cx="7699834" cy="914162"/>
          </a:xfrm>
        </p:spPr>
        <p:txBody>
          <a:bodyPr/>
          <a:lstStyle/>
          <a:p>
            <a:r>
              <a:rPr lang="en-US" altLang="ja-JP" sz="2799" b="1" dirty="0" smtClean="0">
                <a:latin typeface="Arial" charset="0"/>
                <a:cs typeface="Arial Unicode MS" charset="0"/>
              </a:rPr>
              <a:t>Continued Progress to Target ILC </a:t>
            </a:r>
            <a:r>
              <a:rPr lang="en-US" altLang="ja-JP" sz="2799" b="1" dirty="0">
                <a:latin typeface="Arial" charset="0"/>
                <a:cs typeface="Arial Unicode MS" charset="0"/>
              </a:rPr>
              <a:t>Cavity Gradient Yield R&amp;D</a:t>
            </a:r>
            <a:r>
              <a:rPr lang="en-US" altLang="ja-JP" sz="2399" b="1" dirty="0">
                <a:latin typeface="Arial" charset="0"/>
                <a:cs typeface="Arial Unicode MS" charset="0"/>
              </a:rPr>
              <a:t>  </a:t>
            </a:r>
            <a:endParaRPr lang="en-US" sz="2399" dirty="0"/>
          </a:p>
        </p:txBody>
      </p:sp>
      <p:sp>
        <p:nvSpPr>
          <p:cNvPr id="19" name="Oval 18"/>
          <p:cNvSpPr/>
          <p:nvPr/>
        </p:nvSpPr>
        <p:spPr bwMode="auto">
          <a:xfrm>
            <a:off x="7084754" y="1833265"/>
            <a:ext cx="761802" cy="761802"/>
          </a:xfrm>
          <a:prstGeom prst="ellipse">
            <a:avLst/>
          </a:prstGeom>
          <a:solidFill>
            <a:srgbClr val="FFFF00">
              <a:alpha val="38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16" tIns="45708" rIns="91416" bIns="45708" numCol="1" rtlCol="0" anchor="t" anchorCtr="0" compatLnSpc="1">
            <a:prstTxWarp prst="textNoShape">
              <a:avLst/>
            </a:prstTxWarp>
          </a:bodyPr>
          <a:lstStyle/>
          <a:p>
            <a:pPr eaLnBrk="0" fontAlgn="ctr" hangingPunct="0"/>
            <a:endParaRPr lang="en-US" sz="3599" b="1">
              <a:solidFill>
                <a:srgbClr val="000000"/>
              </a:solidFill>
              <a:latin typeface="Arial"/>
              <a:ea typeface="Arial Unicode MS"/>
            </a:endParaRPr>
          </a:p>
        </p:txBody>
      </p:sp>
      <p:cxnSp>
        <p:nvCxnSpPr>
          <p:cNvPr id="22" name="Straight Arrow Connector 21"/>
          <p:cNvCxnSpPr>
            <a:endCxn id="19" idx="7"/>
          </p:cNvCxnSpPr>
          <p:nvPr/>
        </p:nvCxnSpPr>
        <p:spPr bwMode="auto">
          <a:xfrm rot="10800000" flipV="1">
            <a:off x="7734993" y="1753037"/>
            <a:ext cx="644824" cy="191792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3" name="TextBox 22"/>
          <p:cNvSpPr txBox="1"/>
          <p:nvPr/>
        </p:nvSpPr>
        <p:spPr>
          <a:xfrm>
            <a:off x="8379816" y="838875"/>
            <a:ext cx="2209225" cy="1569251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eaLnBrk="0" fontAlgn="ctr" hangingPunct="0"/>
            <a:r>
              <a:rPr lang="en-US" sz="2399" b="1" dirty="0">
                <a:solidFill>
                  <a:srgbClr val="000000"/>
                </a:solidFill>
                <a:latin typeface="Arial"/>
                <a:ea typeface="Arial Unicode MS"/>
              </a:rPr>
              <a:t>(94+/-6)% acceptable for ILC mass production </a:t>
            </a:r>
          </a:p>
        </p:txBody>
      </p:sp>
    </p:spTree>
    <p:extLst>
      <p:ext uri="{BB962C8B-B14F-4D97-AF65-F5344CB8AC3E}">
        <p14:creationId xmlns:p14="http://schemas.microsoft.com/office/powerpoint/2010/main" val="9673193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5835" y="827949"/>
            <a:ext cx="7630712" cy="5802389"/>
          </a:xfrm>
          <a:prstGeom prst="rect">
            <a:avLst/>
          </a:prstGeom>
        </p:spPr>
      </p:pic>
      <p:sp>
        <p:nvSpPr>
          <p:cNvPr id="3" name="Title 1"/>
          <p:cNvSpPr txBox="1">
            <a:spLocks/>
          </p:cNvSpPr>
          <p:nvPr/>
        </p:nvSpPr>
        <p:spPr>
          <a:xfrm>
            <a:off x="1980684" y="16632"/>
            <a:ext cx="8227457" cy="1142702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sz="4399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0DDE1-A57D-4939-8780-9900D107E89D}" type="datetime1">
              <a:rPr lang="en-US" smtClean="0"/>
              <a:t>11/2/2015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Hasan Padamsee/ILCWS2015     Whistler                 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D5434-F838-4DD4-A17B-1CB1A1850DF4}" type="slidenum">
              <a:rPr lang="en-US" smtClean="0"/>
              <a:t>23</a:t>
            </a:fld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8075612" y="1159334"/>
            <a:ext cx="3331150" cy="4350205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XFEL goal for CM</a:t>
            </a:r>
          </a:p>
          <a:p>
            <a:pPr lvl="1"/>
            <a:r>
              <a:rPr lang="en-US" dirty="0" smtClean="0"/>
              <a:t>23 MV/m</a:t>
            </a:r>
          </a:p>
          <a:p>
            <a:r>
              <a:rPr lang="en-US" dirty="0" smtClean="0"/>
              <a:t>ILC goal 31.5 MV/m</a:t>
            </a:r>
          </a:p>
          <a:p>
            <a:r>
              <a:rPr lang="en-US" dirty="0" smtClean="0"/>
              <a:t>Average gradient of 60 XFEL CM now is 27.4 MV/m</a:t>
            </a:r>
          </a:p>
          <a:p>
            <a:pPr lvl="1"/>
            <a:r>
              <a:rPr lang="en-US" dirty="0" smtClean="0"/>
              <a:t>37% limited by BD</a:t>
            </a:r>
          </a:p>
          <a:p>
            <a:pPr lvl="1"/>
            <a:r>
              <a:rPr lang="en-US" dirty="0" smtClean="0"/>
              <a:t>22% by x-rays (FE)</a:t>
            </a:r>
          </a:p>
          <a:p>
            <a:pPr lvl="1"/>
            <a:r>
              <a:rPr lang="en-US" dirty="0" smtClean="0"/>
              <a:t>41% by power available for test</a:t>
            </a:r>
          </a:p>
          <a:p>
            <a:r>
              <a:rPr lang="en-US" dirty="0" smtClean="0"/>
              <a:t>Several </a:t>
            </a:r>
            <a:r>
              <a:rPr lang="en-US" u="sng" dirty="0" smtClean="0"/>
              <a:t>best</a:t>
            </a:r>
            <a:r>
              <a:rPr lang="en-US" dirty="0" smtClean="0"/>
              <a:t> CM reach/exceed  ILC goal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905647" y="187176"/>
            <a:ext cx="10360501" cy="1219200"/>
          </a:xfrm>
        </p:spPr>
        <p:txBody>
          <a:bodyPr/>
          <a:lstStyle/>
          <a:p>
            <a:r>
              <a:rPr lang="en-US" dirty="0" smtClean="0"/>
              <a:t>XFEL: 103 </a:t>
            </a:r>
            <a:r>
              <a:rPr lang="en-US" dirty="0" err="1"/>
              <a:t>Cryomodules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47578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D05834-A00F-45DE-8A8F-60AF299DF8AD}" type="datetime1">
              <a:rPr lang="en-US" smtClean="0"/>
              <a:t>11/2/2015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Hasan Padamsee/ILCWS2015     Whistler                 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D5434-F838-4DD4-A17B-1CB1A1850DF4}" type="slidenum">
              <a:rPr lang="en-US" smtClean="0"/>
              <a:t>24</a:t>
            </a:fld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914163" y="-97851"/>
            <a:ext cx="10360501" cy="1219200"/>
          </a:xfrm>
        </p:spPr>
        <p:txBody>
          <a:bodyPr/>
          <a:lstStyle/>
          <a:p>
            <a:r>
              <a:rPr lang="en-US" dirty="0" smtClean="0"/>
              <a:t>Average gradient of 60 CM is 27.4 MV/m 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/>
          <a:srcRect b="28191"/>
          <a:stretch/>
        </p:blipFill>
        <p:spPr>
          <a:xfrm>
            <a:off x="950675" y="1166362"/>
            <a:ext cx="9527597" cy="5107439"/>
          </a:xfrm>
          <a:prstGeom prst="rect">
            <a:avLst/>
          </a:prstGeom>
        </p:spPr>
      </p:pic>
      <p:graphicFrame>
        <p:nvGraphicFramePr>
          <p:cNvPr id="9" name="Diagram 8"/>
          <p:cNvGraphicFramePr/>
          <p:nvPr>
            <p:extLst>
              <p:ext uri="{D42A27DB-BD31-4B8C-83A1-F6EECF244321}">
                <p14:modId xmlns:p14="http://schemas.microsoft.com/office/powerpoint/2010/main" val="1920954837"/>
              </p:ext>
            </p:extLst>
          </p:nvPr>
        </p:nvGraphicFramePr>
        <p:xfrm>
          <a:off x="3275012" y="3886201"/>
          <a:ext cx="7086600" cy="1752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41611285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9" grpId="0">
        <p:bldAsOne/>
      </p:bldGraphic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A9CE8-3C20-45DE-A726-7FAB7CCBE5F7}" type="datetime1">
              <a:rPr lang="en-US" smtClean="0"/>
              <a:t>11/2/2015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Hasan Padamsee/ILCWS2015     Whistler                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D5434-F838-4DD4-A17B-1CB1A1850DF4}" type="slidenum">
              <a:rPr lang="en-US" smtClean="0"/>
              <a:t>25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5232" y="120040"/>
            <a:ext cx="9846361" cy="6737960"/>
          </a:xfrm>
          <a:prstGeom prst="rect">
            <a:avLst/>
          </a:prstGeom>
        </p:spPr>
      </p:pic>
      <p:grpSp>
        <p:nvGrpSpPr>
          <p:cNvPr id="10" name="Group 9"/>
          <p:cNvGrpSpPr/>
          <p:nvPr/>
        </p:nvGrpSpPr>
        <p:grpSpPr>
          <a:xfrm>
            <a:off x="2970212" y="2514600"/>
            <a:ext cx="6958542" cy="457200"/>
            <a:chOff x="2970212" y="2514600"/>
            <a:chExt cx="6958542" cy="457200"/>
          </a:xfrm>
        </p:grpSpPr>
        <p:cxnSp>
          <p:nvCxnSpPr>
            <p:cNvPr id="8" name="Straight Connector 7"/>
            <p:cNvCxnSpPr/>
            <p:nvPr/>
          </p:nvCxnSpPr>
          <p:spPr>
            <a:xfrm>
              <a:off x="2970212" y="2743200"/>
              <a:ext cx="5943600" cy="0"/>
            </a:xfrm>
            <a:prstGeom prst="line">
              <a:avLst/>
            </a:prstGeom>
            <a:ln w="57150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TextBox 8"/>
            <p:cNvSpPr txBox="1"/>
            <p:nvPr/>
          </p:nvSpPr>
          <p:spPr>
            <a:xfrm>
              <a:off x="9218612" y="2514600"/>
              <a:ext cx="710142" cy="457200"/>
            </a:xfrm>
            <a:prstGeom prst="rect">
              <a:avLst/>
            </a:prstGeom>
            <a:noFill/>
            <a:ln>
              <a:solidFill>
                <a:schemeClr val="bg2"/>
              </a:solidFill>
            </a:ln>
          </p:spPr>
          <p:txBody>
            <a:bodyPr wrap="square" rtlCol="0" anchor="ctr" anchorCtr="1">
              <a:spAutoFit/>
            </a:bodyPr>
            <a:lstStyle/>
            <a:p>
              <a:r>
                <a:rPr lang="en-US" dirty="0" smtClean="0">
                  <a:solidFill>
                    <a:srgbClr val="0070C0"/>
                  </a:solidFill>
                </a:rPr>
                <a:t>ILC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1844102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DDBB2D-4FD9-4FDB-B461-3D439A206828}" type="datetime1">
              <a:rPr lang="en-US" smtClean="0"/>
              <a:t>11/2/2015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Hasan Padamsee/ILCWS2015     Whistler                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D5434-F838-4DD4-A17B-1CB1A1850DF4}" type="slidenum">
              <a:rPr lang="en-US" smtClean="0"/>
              <a:t>26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98612" y="10886"/>
            <a:ext cx="8986214" cy="6743358"/>
          </a:xfrm>
          <a:prstGeom prst="rect">
            <a:avLst/>
          </a:prstGeom>
        </p:spPr>
      </p:pic>
      <p:grpSp>
        <p:nvGrpSpPr>
          <p:cNvPr id="7" name="Group 6"/>
          <p:cNvGrpSpPr/>
          <p:nvPr/>
        </p:nvGrpSpPr>
        <p:grpSpPr>
          <a:xfrm>
            <a:off x="2741612" y="1981200"/>
            <a:ext cx="6958542" cy="457200"/>
            <a:chOff x="2970212" y="2514600"/>
            <a:chExt cx="6958542" cy="457200"/>
          </a:xfrm>
        </p:grpSpPr>
        <p:cxnSp>
          <p:nvCxnSpPr>
            <p:cNvPr id="8" name="Straight Connector 7"/>
            <p:cNvCxnSpPr/>
            <p:nvPr/>
          </p:nvCxnSpPr>
          <p:spPr>
            <a:xfrm>
              <a:off x="2970212" y="2743200"/>
              <a:ext cx="5943600" cy="0"/>
            </a:xfrm>
            <a:prstGeom prst="line">
              <a:avLst/>
            </a:prstGeom>
            <a:ln w="57150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TextBox 8"/>
            <p:cNvSpPr txBox="1"/>
            <p:nvPr/>
          </p:nvSpPr>
          <p:spPr>
            <a:xfrm>
              <a:off x="9218612" y="2514600"/>
              <a:ext cx="710142" cy="457200"/>
            </a:xfrm>
            <a:prstGeom prst="rect">
              <a:avLst/>
            </a:prstGeom>
            <a:noFill/>
            <a:ln>
              <a:solidFill>
                <a:schemeClr val="bg2"/>
              </a:solidFill>
            </a:ln>
          </p:spPr>
          <p:txBody>
            <a:bodyPr wrap="square" rtlCol="0" anchor="ctr" anchorCtr="1">
              <a:spAutoFit/>
            </a:bodyPr>
            <a:lstStyle/>
            <a:p>
              <a:r>
                <a:rPr lang="en-US" dirty="0" smtClean="0">
                  <a:solidFill>
                    <a:srgbClr val="0070C0"/>
                  </a:solidFill>
                </a:rPr>
                <a:t>ILC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8537354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0647D-4A49-4E41-93C6-9870355F6D57}" type="datetime1">
              <a:rPr lang="en-US" smtClean="0"/>
              <a:t>11/2/2015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Hasan Padamsee/ILCWS2015     Whistler                 </a:t>
            </a:r>
            <a:endParaRPr lang="en-US" b="1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B97D26-CB73-4234-AD68-8E2FFD4E8B89}" type="slidenum">
              <a:rPr lang="en-US" smtClean="0"/>
              <a:pPr/>
              <a:t>27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914163" y="87165"/>
            <a:ext cx="10360501" cy="1219200"/>
          </a:xfrm>
        </p:spPr>
        <p:txBody>
          <a:bodyPr/>
          <a:lstStyle/>
          <a:p>
            <a:r>
              <a:rPr lang="en-US" dirty="0"/>
              <a:t>8-cavity </a:t>
            </a:r>
            <a:r>
              <a:rPr lang="en-US" dirty="0" err="1"/>
              <a:t>Cryomodule</a:t>
            </a:r>
            <a:r>
              <a:rPr lang="en-US" dirty="0"/>
              <a:t> at </a:t>
            </a:r>
            <a:r>
              <a:rPr lang="en-US" dirty="0" err="1"/>
              <a:t>Fermilab</a:t>
            </a:r>
            <a:r>
              <a:rPr lang="en-US" dirty="0"/>
              <a:t>: 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919"/>
          <a:stretch/>
        </p:blipFill>
        <p:spPr bwMode="auto">
          <a:xfrm>
            <a:off x="1141412" y="1824183"/>
            <a:ext cx="6718138" cy="3679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3" name="Straight Arrow Connector 12"/>
          <p:cNvCxnSpPr/>
          <p:nvPr/>
        </p:nvCxnSpPr>
        <p:spPr>
          <a:xfrm rot="223641" flipV="1">
            <a:off x="3741217" y="3419772"/>
            <a:ext cx="2113258" cy="451144"/>
          </a:xfrm>
          <a:prstGeom prst="straightConnector1">
            <a:avLst/>
          </a:prstGeom>
          <a:ln w="57150">
            <a:solidFill>
              <a:srgbClr val="FF0000"/>
            </a:solidFill>
            <a:headEnd type="triangle" w="med" len="med"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331493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010157-D7F8-4192-BAB2-97469E9E6803}" type="datetime1">
              <a:rPr lang="en-US" smtClean="0"/>
              <a:t>11/2/2015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Hasan Padamsee/ILCWS2015     Whistler                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D5434-F838-4DD4-A17B-1CB1A1850DF4}" type="slidenum">
              <a:rPr lang="en-US" smtClean="0"/>
              <a:t>28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7982" y="822547"/>
            <a:ext cx="10124344" cy="59346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5067464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9F975D-82E8-4B43-8DC8-07A4425DEB97}" type="datetime1">
              <a:rPr lang="en-US" smtClean="0"/>
              <a:t>11/2/2015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Hasan Padamsee/ILCWS2015     Whistler                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D5434-F838-4DD4-A17B-1CB1A1850DF4}" type="slidenum">
              <a:rPr lang="en-US" smtClean="0"/>
              <a:t>29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8720" y="228600"/>
            <a:ext cx="10360501" cy="812800"/>
          </a:xfrm>
        </p:spPr>
        <p:txBody>
          <a:bodyPr/>
          <a:lstStyle/>
          <a:p>
            <a:r>
              <a:rPr lang="en-US" dirty="0" smtClean="0"/>
              <a:t>Q Values in CM at </a:t>
            </a:r>
            <a:r>
              <a:rPr lang="en-US" dirty="0" err="1" smtClean="0"/>
              <a:t>Fermilab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74812" y="1041400"/>
            <a:ext cx="8482542" cy="52147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39961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B63AD-1332-4ECF-8638-7F3C799F1B45}" type="datetime1">
              <a:rPr lang="en-US" smtClean="0"/>
              <a:t>11/2/2015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Hasan Padamsee/ILCWS2015     Whistler                 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D5434-F838-4DD4-A17B-1CB1A1850DF4}" type="slidenum">
              <a:rPr lang="en-US" smtClean="0"/>
              <a:t>3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Scientific </a:t>
            </a:r>
            <a:r>
              <a:rPr lang="en-US" dirty="0"/>
              <a:t>understanding of performance limiting </a:t>
            </a:r>
            <a:r>
              <a:rPr lang="en-US" dirty="0" smtClean="0"/>
              <a:t>mechanisms =&gt; development of cures</a:t>
            </a:r>
          </a:p>
          <a:p>
            <a:pPr marL="457063" lvl="1" indent="0">
              <a:buNone/>
            </a:pPr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Successes of SRF R&amp;D  At the Gradient Frontier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79812" y="2819400"/>
            <a:ext cx="4191000" cy="2933700"/>
          </a:xfrm>
          <a:prstGeom prst="rect">
            <a:avLst/>
          </a:prstGeom>
        </p:spPr>
      </p:pic>
      <p:graphicFrame>
        <p:nvGraphicFramePr>
          <p:cNvPr id="11" name="Diagram 10"/>
          <p:cNvGraphicFramePr/>
          <p:nvPr>
            <p:extLst>
              <p:ext uri="{D42A27DB-BD31-4B8C-83A1-F6EECF244321}">
                <p14:modId xmlns:p14="http://schemas.microsoft.com/office/powerpoint/2010/main" val="4042105683"/>
              </p:ext>
            </p:extLst>
          </p:nvPr>
        </p:nvGraphicFramePr>
        <p:xfrm>
          <a:off x="369785" y="4191000"/>
          <a:ext cx="8621023" cy="120032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2369273287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bldLvl="2"/>
      <p:bldGraphic spid="11" grpId="0">
        <p:bldAsOne/>
      </p:bldGraphic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/>
          <p:cNvSpPr>
            <a:spLocks noGrp="1"/>
          </p:cNvSpPr>
          <p:nvPr>
            <p:ph type="ctrTitle"/>
          </p:nvPr>
        </p:nvSpPr>
        <p:spPr>
          <a:xfrm>
            <a:off x="2483196" y="124025"/>
            <a:ext cx="6866481" cy="721426"/>
          </a:xfrm>
        </p:spPr>
        <p:txBody>
          <a:bodyPr anchor="ctr">
            <a:noAutofit/>
          </a:bodyPr>
          <a:lstStyle/>
          <a:p>
            <a:r>
              <a:rPr kumimoji="1" lang="en-US" altLang="ja-JP" sz="2800" b="1" i="1" dirty="0" smtClean="0">
                <a:latin typeface="Helvetica" charset="0"/>
                <a:ea typeface="Helvetica" charset="0"/>
                <a:cs typeface="Helvetica" charset="0"/>
              </a:rPr>
              <a:t>KEK Cavity </a:t>
            </a:r>
            <a:r>
              <a:rPr kumimoji="1" lang="en-US" altLang="ja-JP" sz="2800" b="1" i="1" dirty="0">
                <a:latin typeface="Helvetica" charset="0"/>
                <a:ea typeface="Helvetica" charset="0"/>
                <a:cs typeface="Helvetica" charset="0"/>
              </a:rPr>
              <a:t>RF performance in CM1/CM2a</a:t>
            </a:r>
            <a:endParaRPr kumimoji="1" lang="ja-JP" altLang="en-US" sz="2800" b="1" i="1" dirty="0">
              <a:latin typeface="Helvetica" charset="0"/>
              <a:ea typeface="Helvetica" charset="0"/>
              <a:cs typeface="Helvetica" charset="0"/>
            </a:endParaRPr>
          </a:p>
        </p:txBody>
      </p:sp>
      <p:graphicFrame>
        <p:nvGraphicFramePr>
          <p:cNvPr id="4" name="表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22601598"/>
              </p:ext>
            </p:extLst>
          </p:nvPr>
        </p:nvGraphicFramePr>
        <p:xfrm>
          <a:off x="1607025" y="1023857"/>
          <a:ext cx="8977754" cy="27889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64158"/>
                <a:gridCol w="676133"/>
                <a:gridCol w="676133"/>
                <a:gridCol w="676133"/>
                <a:gridCol w="676133"/>
                <a:gridCol w="676133"/>
                <a:gridCol w="676133"/>
                <a:gridCol w="676133"/>
                <a:gridCol w="676133"/>
                <a:gridCol w="676133"/>
                <a:gridCol w="676133"/>
                <a:gridCol w="676133"/>
                <a:gridCol w="676133"/>
              </a:tblGrid>
              <a:tr h="34290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Module</a:t>
                      </a:r>
                      <a:endParaRPr kumimoji="1" lang="ja-JP" altLang="en-US" sz="1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 anchor="ctr"/>
                </a:tc>
                <a:tc gridSpan="8">
                  <a:txBody>
                    <a:bodyPr/>
                    <a:lstStyle/>
                    <a:p>
                      <a:pPr algn="ctr"/>
                      <a:r>
                        <a:rPr kumimoji="1" lang="en-US" altLang="ja-JP" sz="18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CM1</a:t>
                      </a:r>
                      <a:endParaRPr kumimoji="1" lang="ja-JP" altLang="en-US" sz="18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 anchor="ctr">
                    <a:solidFill>
                      <a:srgbClr val="FFFFCC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kumimoji="1" lang="en-US" altLang="ja-JP" sz="18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CM2a</a:t>
                      </a:r>
                      <a:endParaRPr kumimoji="1" lang="ja-JP" altLang="en-US" sz="18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 anchor="ctr">
                    <a:solidFill>
                      <a:srgbClr val="CCFFF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25146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Cavity #</a:t>
                      </a:r>
                      <a:endParaRPr kumimoji="1" lang="ja-JP" altLang="en-US" sz="1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kumimoji="1" lang="ja-JP" altLang="en-US" sz="1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kumimoji="1" lang="ja-JP" altLang="en-US" sz="1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kumimoji="1" lang="ja-JP" altLang="en-US" sz="1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kumimoji="1" lang="ja-JP" altLang="en-US" sz="1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kumimoji="1" lang="ja-JP" altLang="en-US" sz="1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kumimoji="1" lang="ja-JP" altLang="en-US" sz="1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endParaRPr kumimoji="1" lang="ja-JP" altLang="en-US" sz="1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endParaRPr kumimoji="1" lang="ja-JP" altLang="en-US" sz="1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  <a:endParaRPr kumimoji="1" lang="ja-JP" altLang="en-US" sz="1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endParaRPr kumimoji="1" lang="ja-JP" altLang="en-US" sz="1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</a:t>
                      </a:r>
                      <a:endParaRPr kumimoji="1" lang="ja-JP" altLang="en-US" sz="1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</a:t>
                      </a:r>
                      <a:endParaRPr kumimoji="1" lang="ja-JP" altLang="en-US" sz="1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 anchor="ctr"/>
                </a:tc>
              </a:tr>
              <a:tr h="43434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Cavity name</a:t>
                      </a:r>
                      <a:endParaRPr kumimoji="1" lang="ja-JP" altLang="en-US" sz="1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MHI-14</a:t>
                      </a:r>
                      <a:endParaRPr kumimoji="1" lang="ja-JP" altLang="en-US" sz="1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MHI-15</a:t>
                      </a:r>
                      <a:endParaRPr kumimoji="1" lang="ja-JP" altLang="en-US" sz="1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MHI-17</a:t>
                      </a:r>
                      <a:endParaRPr kumimoji="1" lang="ja-JP" altLang="en-US" sz="1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MHI-18</a:t>
                      </a:r>
                      <a:endParaRPr kumimoji="1" lang="ja-JP" altLang="en-US" sz="1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MHI-19</a:t>
                      </a:r>
                      <a:endParaRPr kumimoji="1" lang="ja-JP" altLang="en-US" sz="1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MHI-20</a:t>
                      </a:r>
                      <a:endParaRPr kumimoji="1" lang="ja-JP" altLang="en-US" sz="1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MHI-21</a:t>
                      </a:r>
                      <a:endParaRPr kumimoji="1" lang="ja-JP" altLang="en-US" sz="1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MHI-22</a:t>
                      </a:r>
                      <a:endParaRPr kumimoji="1" lang="ja-JP" altLang="en-US" sz="1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MHI-24</a:t>
                      </a:r>
                      <a:endParaRPr kumimoji="1" lang="ja-JP" altLang="en-US" sz="1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MHI-23</a:t>
                      </a:r>
                      <a:endParaRPr kumimoji="1" lang="ja-JP" altLang="en-US" sz="1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MHI-25</a:t>
                      </a:r>
                      <a:endParaRPr kumimoji="1" lang="ja-JP" altLang="en-US" sz="1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MHI-26</a:t>
                      </a:r>
                      <a:endParaRPr kumimoji="1" lang="ja-JP" altLang="en-US" sz="1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 anchor="ctr"/>
                </a:tc>
              </a:tr>
              <a:tr h="554355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 err="1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r>
                        <a:rPr kumimoji="1" lang="en-US" altLang="ja-JP" sz="1200" baseline="-25000" dirty="0" err="1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acc</a:t>
                      </a:r>
                      <a:r>
                        <a:rPr kumimoji="1" lang="en-US" altLang="ja-JP" sz="120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@V.T.</a:t>
                      </a:r>
                    </a:p>
                    <a:p>
                      <a:pPr algn="ctr"/>
                      <a:r>
                        <a:rPr kumimoji="1" lang="en-US" altLang="ja-JP" sz="120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[MV/m]</a:t>
                      </a:r>
                      <a:endParaRPr kumimoji="1" lang="ja-JP" altLang="en-US" sz="1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36.6</a:t>
                      </a:r>
                    </a:p>
                    <a:p>
                      <a:pPr algn="ctr"/>
                      <a:r>
                        <a:rPr kumimoji="1" lang="en-US" altLang="ja-JP" sz="8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(power limit)</a:t>
                      </a:r>
                      <a:endParaRPr kumimoji="1" lang="ja-JP" altLang="en-US" sz="8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35.7</a:t>
                      </a:r>
                    </a:p>
                    <a:p>
                      <a:pPr algn="ctr"/>
                      <a:r>
                        <a:rPr kumimoji="1" lang="en-US" altLang="ja-JP" sz="6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(Cell#1 Quench)</a:t>
                      </a:r>
                      <a:endParaRPr kumimoji="1" lang="ja-JP" altLang="en-US" sz="6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38.4</a:t>
                      </a:r>
                    </a:p>
                    <a:p>
                      <a:pPr algn="ctr"/>
                      <a:r>
                        <a:rPr kumimoji="1" lang="en-US" altLang="ja-JP" sz="8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(power limit)</a:t>
                      </a:r>
                      <a:endParaRPr kumimoji="1" lang="ja-JP" altLang="en-US" sz="8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36.2</a:t>
                      </a:r>
                    </a:p>
                    <a:p>
                      <a:pPr algn="ctr"/>
                      <a:r>
                        <a:rPr kumimoji="1" lang="en-US" altLang="ja-JP" sz="8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(power limit)</a:t>
                      </a:r>
                      <a:endParaRPr kumimoji="1" lang="ja-JP" altLang="en-US" sz="8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37.2</a:t>
                      </a:r>
                    </a:p>
                    <a:p>
                      <a:pPr algn="ctr"/>
                      <a:r>
                        <a:rPr kumimoji="1" lang="en-US" altLang="ja-JP" sz="6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(Cell#1</a:t>
                      </a:r>
                      <a:r>
                        <a:rPr kumimoji="1" lang="en-US" altLang="ja-JP" sz="60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Quench</a:t>
                      </a:r>
                      <a:r>
                        <a:rPr kumimoji="1" lang="en-US" altLang="ja-JP" sz="6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kumimoji="1" lang="ja-JP" altLang="en-US" sz="6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35.1</a:t>
                      </a:r>
                    </a:p>
                    <a:p>
                      <a:pPr algn="ctr"/>
                      <a:r>
                        <a:rPr kumimoji="1" lang="en-US" altLang="ja-JP" sz="8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(power limit)</a:t>
                      </a:r>
                      <a:endParaRPr kumimoji="1" lang="ja-JP" altLang="en-US" sz="8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38.9</a:t>
                      </a:r>
                    </a:p>
                    <a:p>
                      <a:pPr algn="ctr"/>
                      <a:r>
                        <a:rPr kumimoji="1" lang="en-US" altLang="ja-JP" sz="8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(power limit)</a:t>
                      </a:r>
                      <a:endParaRPr kumimoji="1" lang="ja-JP" altLang="en-US" sz="8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35.8</a:t>
                      </a:r>
                    </a:p>
                    <a:p>
                      <a:pPr algn="ctr"/>
                      <a:r>
                        <a:rPr kumimoji="1" lang="en-US" altLang="ja-JP" sz="8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(power limit)</a:t>
                      </a:r>
                      <a:endParaRPr kumimoji="1" lang="ja-JP" altLang="en-US" sz="8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12.0</a:t>
                      </a:r>
                    </a:p>
                    <a:p>
                      <a:pPr algn="ctr"/>
                      <a:r>
                        <a:rPr kumimoji="1" lang="en-US" altLang="ja-JP" sz="8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(heavy F.E.)</a:t>
                      </a:r>
                      <a:endParaRPr kumimoji="1" lang="ja-JP" altLang="en-US" sz="8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35.9</a:t>
                      </a:r>
                    </a:p>
                    <a:p>
                      <a:pPr algn="ctr"/>
                      <a:r>
                        <a:rPr kumimoji="1" lang="en-US" altLang="ja-JP" sz="6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(Cell#3 Quench)</a:t>
                      </a:r>
                      <a:endParaRPr kumimoji="1" lang="ja-JP" altLang="en-US" sz="6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32.3</a:t>
                      </a:r>
                    </a:p>
                    <a:p>
                      <a:pPr algn="ctr"/>
                      <a:r>
                        <a:rPr kumimoji="1" lang="en-US" altLang="ja-JP" sz="6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(Cell#1 Quench)</a:t>
                      </a:r>
                      <a:endParaRPr kumimoji="1" lang="ja-JP" altLang="en-US" sz="6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31.6</a:t>
                      </a:r>
                    </a:p>
                    <a:p>
                      <a:pPr algn="ctr"/>
                      <a:r>
                        <a:rPr kumimoji="1" lang="en-US" altLang="ja-JP" sz="6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(Cell#1 Quench)</a:t>
                      </a:r>
                      <a:endParaRPr kumimoji="1" lang="ja-JP" altLang="en-US" sz="6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 anchor="ctr"/>
                </a:tc>
              </a:tr>
              <a:tr h="59436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 err="1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r>
                        <a:rPr kumimoji="1" lang="en-US" altLang="ja-JP" sz="1200" baseline="-25000" dirty="0" err="1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acc</a:t>
                      </a:r>
                      <a:r>
                        <a:rPr kumimoji="1" lang="en-US" altLang="ja-JP" sz="120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@C.T.</a:t>
                      </a:r>
                    </a:p>
                    <a:p>
                      <a:pPr algn="ctr"/>
                      <a:r>
                        <a:rPr kumimoji="1" lang="en-US" altLang="ja-JP" sz="110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(short pulse)</a:t>
                      </a:r>
                    </a:p>
                    <a:p>
                      <a:pPr algn="ctr"/>
                      <a:r>
                        <a:rPr kumimoji="1" lang="en-US" altLang="ja-JP" sz="120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[MV/m]</a:t>
                      </a:r>
                      <a:endParaRPr kumimoji="1" lang="ja-JP" altLang="en-US" sz="1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18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&gt;38.6</a:t>
                      </a:r>
                    </a:p>
                    <a:p>
                      <a:pPr algn="ctr"/>
                      <a:r>
                        <a:rPr lang="en-US" altLang="ja-JP" sz="8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(test stop)</a:t>
                      </a:r>
                      <a:endParaRPr lang="ja-JP" altLang="en-US" sz="8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24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36.8</a:t>
                      </a:r>
                    </a:p>
                    <a:p>
                      <a:pPr algn="ctr"/>
                      <a:r>
                        <a:rPr lang="en-US" altLang="ja-JP" sz="8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(Quench)</a:t>
                      </a:r>
                      <a:endParaRPr lang="ja-JP" altLang="en-US" sz="8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35.2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(Quench)</a:t>
                      </a:r>
                      <a:endParaRPr kumimoji="1" lang="ja-JP" altLang="en-US" sz="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endParaRPr lang="ja-JP" altLang="en-US" sz="2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endParaRPr lang="ja-JP" altLang="en-US" sz="2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endParaRPr lang="ja-JP" altLang="en-US" sz="2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endParaRPr lang="ja-JP" altLang="en-US" sz="2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endParaRPr lang="ja-JP" altLang="en-US" sz="2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endParaRPr lang="ja-JP" altLang="en-US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endParaRPr lang="ja-JP" altLang="en-US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endParaRPr lang="ja-JP" altLang="en-US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endParaRPr lang="ja-JP" altLang="en-US" sz="2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 anchor="ctr"/>
                </a:tc>
              </a:tr>
              <a:tr h="59436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 err="1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r>
                        <a:rPr kumimoji="1" lang="en-US" altLang="ja-JP" sz="1200" baseline="-25000" dirty="0" err="1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acc</a:t>
                      </a:r>
                      <a:r>
                        <a:rPr kumimoji="1" lang="en-US" altLang="ja-JP" sz="120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@C.T.</a:t>
                      </a:r>
                    </a:p>
                    <a:p>
                      <a:pPr algn="ctr"/>
                      <a:r>
                        <a:rPr kumimoji="1" lang="en-US" altLang="ja-JP" sz="110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(full pulse)</a:t>
                      </a:r>
                    </a:p>
                    <a:p>
                      <a:pPr algn="ctr"/>
                      <a:r>
                        <a:rPr kumimoji="1" lang="en-US" altLang="ja-JP" sz="120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[MV/m]</a:t>
                      </a:r>
                      <a:endParaRPr kumimoji="1" lang="ja-JP" altLang="en-US" sz="1200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18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&gt;38.7</a:t>
                      </a:r>
                    </a:p>
                    <a:p>
                      <a:pPr algn="ctr"/>
                      <a:r>
                        <a:rPr lang="en-US" altLang="ja-JP" sz="8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(test stop)</a:t>
                      </a:r>
                      <a:endParaRPr lang="ja-JP" altLang="en-US" sz="8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36.7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(Quench)</a:t>
                      </a:r>
                      <a:endParaRPr kumimoji="1" lang="ja-JP" altLang="en-US" sz="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35.3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(Quench)</a:t>
                      </a:r>
                      <a:endParaRPr kumimoji="1" lang="ja-JP" altLang="en-US" sz="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endParaRPr lang="ja-JP" altLang="en-US" sz="2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endParaRPr lang="ja-JP" altLang="en-US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endParaRPr lang="ja-JP" altLang="en-US" sz="2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endParaRPr lang="ja-JP" altLang="en-US" sz="2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endParaRPr lang="ja-JP" altLang="en-US" sz="2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endParaRPr lang="ja-JP" altLang="en-US" sz="2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endParaRPr lang="ja-JP" altLang="en-US" sz="2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endParaRPr lang="ja-JP" altLang="en-US" sz="2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endParaRPr lang="ja-JP" altLang="en-US" sz="2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 anchor="ctr"/>
                </a:tc>
              </a:tr>
            </a:tbl>
          </a:graphicData>
        </a:graphic>
      </p:graphicFrame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>
          <a:xfrm>
            <a:off x="8609012" y="6406814"/>
            <a:ext cx="2057400" cy="273844"/>
          </a:xfrm>
        </p:spPr>
        <p:txBody>
          <a:bodyPr/>
          <a:lstStyle/>
          <a:p>
            <a:fld id="{2C8CEBB1-1239-4A02-9612-2301EA68D9AF}" type="slidenum">
              <a:rPr lang="ja-JP" altLang="en-US" sz="1050">
                <a:latin typeface="Times New Roman" panose="02020603050405020304" pitchFamily="18" charset="0"/>
                <a:cs typeface="Times New Roman" panose="02020603050405020304" pitchFamily="18" charset="0"/>
              </a:rPr>
              <a:t>30</a:t>
            </a:fld>
            <a:endParaRPr lang="ja-JP" altLang="en-US" sz="105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45396" y="3931920"/>
            <a:ext cx="3664984" cy="2748738"/>
          </a:xfrm>
          <a:prstGeom prst="rect">
            <a:avLst/>
          </a:prstGeom>
        </p:spPr>
      </p:pic>
      <p:sp>
        <p:nvSpPr>
          <p:cNvPr id="6" name="テキスト ボックス 5"/>
          <p:cNvSpPr txBox="1"/>
          <p:nvPr/>
        </p:nvSpPr>
        <p:spPr>
          <a:xfrm>
            <a:off x="5247482" y="3931920"/>
            <a:ext cx="155363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b="1" dirty="0"/>
              <a:t>36MV/m</a:t>
            </a:r>
          </a:p>
          <a:p>
            <a:r>
              <a:rPr lang="en-US" altLang="ja-JP" sz="2000" b="1" dirty="0"/>
              <a:t>(last week)</a:t>
            </a:r>
            <a:endParaRPr kumimoji="1" lang="ja-JP" altLang="en-US" sz="2000" b="1" dirty="0"/>
          </a:p>
        </p:txBody>
      </p:sp>
      <p:cxnSp>
        <p:nvCxnSpPr>
          <p:cNvPr id="8" name="直線矢印コネクタ 7"/>
          <p:cNvCxnSpPr>
            <a:stCxn id="6" idx="1"/>
          </p:cNvCxnSpPr>
          <p:nvPr/>
        </p:nvCxnSpPr>
        <p:spPr>
          <a:xfrm flipH="1" flipV="1">
            <a:off x="4814252" y="3520441"/>
            <a:ext cx="433230" cy="76542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テキスト ボックス 8"/>
          <p:cNvSpPr txBox="1"/>
          <p:nvPr/>
        </p:nvSpPr>
        <p:spPr>
          <a:xfrm>
            <a:off x="3856250" y="623044"/>
            <a:ext cx="682430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i="1" dirty="0"/>
              <a:t>Single cavity power test, now </a:t>
            </a:r>
            <a:r>
              <a:rPr kumimoji="1" lang="en-US" altLang="ja-JP" b="1" i="1"/>
              <a:t>under progress</a:t>
            </a:r>
            <a:endParaRPr kumimoji="1" lang="ja-JP" altLang="en-US" b="1" i="1" dirty="0"/>
          </a:p>
        </p:txBody>
      </p:sp>
      <p:sp>
        <p:nvSpPr>
          <p:cNvPr id="10" name="TextBox 3"/>
          <p:cNvSpPr txBox="1"/>
          <p:nvPr/>
        </p:nvSpPr>
        <p:spPr>
          <a:xfrm>
            <a:off x="1568605" y="4638312"/>
            <a:ext cx="616867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b="1" dirty="0">
                <a:ea typeface="Osaka"/>
                <a:cs typeface="Osaka"/>
              </a:rPr>
              <a:t>Room-Temperature Coupler Process : </a:t>
            </a:r>
            <a:r>
              <a:rPr kumimoji="1" lang="en-US" altLang="ja-JP" sz="1600" b="1">
                <a:ea typeface="Osaka"/>
                <a:cs typeface="Osaka"/>
              </a:rPr>
              <a:t>July – September 2015</a:t>
            </a:r>
            <a:endParaRPr kumimoji="1" lang="ja-JP" altLang="en-US" sz="1600" b="1" dirty="0">
              <a:ea typeface="Osaka"/>
              <a:cs typeface="Osaka"/>
            </a:endParaRPr>
          </a:p>
        </p:txBody>
      </p:sp>
      <p:sp>
        <p:nvSpPr>
          <p:cNvPr id="11" name="TextBox 3"/>
          <p:cNvSpPr txBox="1"/>
          <p:nvPr/>
        </p:nvSpPr>
        <p:spPr>
          <a:xfrm>
            <a:off x="1568606" y="5123790"/>
            <a:ext cx="499046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b="1" dirty="0">
                <a:ea typeface="Osaka"/>
                <a:cs typeface="Osaka"/>
              </a:rPr>
              <a:t>Cavity Process at 2K : October – November 2015</a:t>
            </a:r>
            <a:endParaRPr kumimoji="1" lang="ja-JP" altLang="en-US" sz="1600" b="1" dirty="0">
              <a:ea typeface="Osaka"/>
              <a:cs typeface="Osaka"/>
            </a:endParaRPr>
          </a:p>
        </p:txBody>
      </p:sp>
      <p:pic>
        <p:nvPicPr>
          <p:cNvPr id="12" name="図 11" descr="logo_transparent_bg.gi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98396" y="25786"/>
            <a:ext cx="789921" cy="5160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31069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06D1A8-61E2-40EB-83B9-210179A1705C}" type="datetime1">
              <a:rPr lang="en-US" smtClean="0"/>
              <a:t>11/2/2015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Hasan Padamsee/ILCWS2015     Whistler                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D5434-F838-4DD4-A17B-1CB1A1850DF4}" type="slidenum">
              <a:rPr lang="en-US" smtClean="0"/>
              <a:t>31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989012" y="1638300"/>
            <a:ext cx="10360501" cy="4470400"/>
          </a:xfrm>
        </p:spPr>
        <p:txBody>
          <a:bodyPr>
            <a:normAutofit fontScale="85000" lnSpcReduction="20000"/>
          </a:bodyPr>
          <a:lstStyle/>
          <a:p>
            <a:r>
              <a:rPr lang="en-US" b="1" dirty="0" smtClean="0"/>
              <a:t>Raise gradients</a:t>
            </a:r>
          </a:p>
          <a:p>
            <a:pPr lvl="1"/>
            <a:r>
              <a:rPr lang="en-US" dirty="0" err="1" smtClean="0"/>
              <a:t>Nb</a:t>
            </a:r>
            <a:r>
              <a:rPr lang="en-US" dirty="0" smtClean="0"/>
              <a:t> cavities of improved shape</a:t>
            </a:r>
          </a:p>
          <a:p>
            <a:pPr lvl="1"/>
            <a:r>
              <a:rPr lang="en-US" dirty="0" smtClean="0"/>
              <a:t>New materials, in particular Nb</a:t>
            </a:r>
            <a:r>
              <a:rPr lang="en-US" baseline="-25000" dirty="0" smtClean="0"/>
              <a:t>3</a:t>
            </a:r>
            <a:r>
              <a:rPr lang="en-US" dirty="0" smtClean="0"/>
              <a:t>Sn</a:t>
            </a:r>
          </a:p>
          <a:p>
            <a:r>
              <a:rPr lang="en-US" b="1" dirty="0" smtClean="0"/>
              <a:t>Raise Q</a:t>
            </a:r>
          </a:p>
          <a:p>
            <a:pPr lvl="1"/>
            <a:r>
              <a:rPr lang="en-US" dirty="0" smtClean="0"/>
              <a:t>Improve understanding of Q-drops</a:t>
            </a:r>
          </a:p>
          <a:p>
            <a:pPr lvl="1"/>
            <a:r>
              <a:rPr lang="en-US" dirty="0" smtClean="0"/>
              <a:t>Explore Nitrogen (or other) doping</a:t>
            </a:r>
          </a:p>
          <a:p>
            <a:pPr lvl="1"/>
            <a:r>
              <a:rPr lang="en-US" dirty="0" smtClean="0"/>
              <a:t>Reduce field emission</a:t>
            </a:r>
          </a:p>
          <a:p>
            <a:r>
              <a:rPr lang="en-US" b="1" dirty="0" smtClean="0"/>
              <a:t>Lower costs</a:t>
            </a:r>
          </a:p>
          <a:p>
            <a:pPr lvl="1"/>
            <a:r>
              <a:rPr lang="en-US" dirty="0" smtClean="0"/>
              <a:t>Reduce </a:t>
            </a:r>
            <a:r>
              <a:rPr lang="en-US" dirty="0" err="1" smtClean="0"/>
              <a:t>Nb</a:t>
            </a:r>
            <a:r>
              <a:rPr lang="en-US" dirty="0" smtClean="0"/>
              <a:t> material cost</a:t>
            </a:r>
          </a:p>
          <a:p>
            <a:pPr lvl="2"/>
            <a:r>
              <a:rPr lang="en-US" dirty="0" smtClean="0"/>
              <a:t>Explore </a:t>
            </a:r>
            <a:r>
              <a:rPr lang="en-US" dirty="0" err="1" smtClean="0"/>
              <a:t>Nb</a:t>
            </a:r>
            <a:r>
              <a:rPr lang="en-US" dirty="0" smtClean="0"/>
              <a:t>-Cu composite</a:t>
            </a:r>
          </a:p>
          <a:p>
            <a:pPr lvl="2"/>
            <a:r>
              <a:rPr lang="en-US" dirty="0" smtClean="0"/>
              <a:t>Large grain </a:t>
            </a:r>
            <a:r>
              <a:rPr lang="en-US" dirty="0" err="1" smtClean="0"/>
              <a:t>Nb</a:t>
            </a:r>
            <a:endParaRPr lang="en-US" dirty="0" smtClean="0"/>
          </a:p>
          <a:p>
            <a:pPr lvl="1"/>
            <a:r>
              <a:rPr lang="en-US" dirty="0" smtClean="0"/>
              <a:t>Reduce cavity fabrication cost</a:t>
            </a:r>
          </a:p>
          <a:p>
            <a:pPr lvl="2"/>
            <a:r>
              <a:rPr lang="en-US" dirty="0" smtClean="0"/>
              <a:t>Hydroforming and Spinning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914163" y="482600"/>
            <a:ext cx="10360501" cy="88900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Future R&amp;D Areas  for ILC and </a:t>
            </a:r>
            <a:r>
              <a:rPr lang="en-US" sz="3200" dirty="0" err="1" smtClean="0"/>
              <a:t>TeV</a:t>
            </a:r>
            <a:r>
              <a:rPr lang="en-US" sz="3200" dirty="0" smtClean="0"/>
              <a:t> Upgrade 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67145775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prestig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4412" y="609600"/>
            <a:ext cx="7770376" cy="52870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9D107C-7D60-437E-A334-10EBC26F971D}" type="datetime1">
              <a:rPr lang="en-US" smtClean="0"/>
              <a:t>11/2/2015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Hasan Padamsee/ILCWS2015     Whistler                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D5434-F838-4DD4-A17B-1CB1A1850DF4}" type="slidenum">
              <a:rPr lang="en-US" smtClean="0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10716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CE6A62-567A-44F5-838E-EF6CA2319D5C}" type="datetime1">
              <a:rPr lang="en-US" altLang="en-US" smtClean="0"/>
              <a:t>11/2/2015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Hasan Padamsee/ILCWS2015     Whistler                 </a:t>
            </a:r>
            <a:endParaRPr lang="en-US" b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B9D8C-2882-41F9-92E5-94261C5AF937}" type="slidenum">
              <a:rPr lang="en-US" altLang="en-US" smtClean="0"/>
              <a:pPr/>
              <a:t>33</a:t>
            </a:fld>
            <a:endParaRPr lang="en-US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019636" y="1388832"/>
            <a:ext cx="4637376" cy="4986568"/>
          </a:xfrm>
        </p:spPr>
        <p:txBody>
          <a:bodyPr>
            <a:normAutofit/>
          </a:bodyPr>
          <a:lstStyle/>
          <a:p>
            <a:r>
              <a:rPr lang="en-US" sz="2400" b="1" dirty="0"/>
              <a:t>ILC requirements: </a:t>
            </a:r>
            <a:endParaRPr lang="en-US" sz="2400" b="1" dirty="0" smtClean="0"/>
          </a:p>
          <a:p>
            <a:r>
              <a:rPr lang="en-US" sz="2400" dirty="0" smtClean="0"/>
              <a:t>G </a:t>
            </a:r>
            <a:r>
              <a:rPr lang="en-US" sz="2400" dirty="0"/>
              <a:t>&gt; 35 MV/m/ Q0 &gt; 0.8e10</a:t>
            </a:r>
          </a:p>
          <a:p>
            <a:pPr marL="115852"/>
            <a:r>
              <a:rPr lang="en-US" b="1" dirty="0"/>
              <a:t>Improving  Q0 from 8e9 to 3e10 has big impact on machine cost. </a:t>
            </a:r>
            <a:endParaRPr lang="en-US" sz="2400" b="1" dirty="0"/>
          </a:p>
          <a:p>
            <a:pPr marL="115852"/>
            <a:r>
              <a:rPr lang="en-US" sz="2400" b="1" dirty="0"/>
              <a:t>Optimal gradient moves to </a:t>
            </a:r>
            <a:endParaRPr lang="en-US" sz="2400" b="1" dirty="0" smtClean="0"/>
          </a:p>
          <a:p>
            <a:pPr marL="115852"/>
            <a:r>
              <a:rPr lang="en-US" sz="2400" b="1" dirty="0" smtClean="0">
                <a:solidFill>
                  <a:schemeClr val="bg2"/>
                </a:solidFill>
              </a:rPr>
              <a:t> </a:t>
            </a:r>
            <a:r>
              <a:rPr lang="en-US" sz="2400" b="1" dirty="0">
                <a:solidFill>
                  <a:schemeClr val="bg2"/>
                </a:solidFill>
              </a:rPr>
              <a:t>~ (70 - 80) MV/m</a:t>
            </a:r>
          </a:p>
          <a:p>
            <a:endParaRPr lang="en-US" sz="24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5648" y="292106"/>
            <a:ext cx="10360500" cy="8128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Impact of Increasing </a:t>
            </a:r>
            <a:r>
              <a:rPr lang="en-US" u="sng" dirty="0" smtClean="0"/>
              <a:t>Gradient and Q</a:t>
            </a:r>
            <a:r>
              <a:rPr lang="en-US" dirty="0" smtClean="0"/>
              <a:t> on ILC cost </a:t>
            </a:r>
            <a:endParaRPr lang="en-US" dirty="0"/>
          </a:p>
        </p:txBody>
      </p:sp>
      <p:pic>
        <p:nvPicPr>
          <p:cNvPr id="7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0412" y="1295400"/>
            <a:ext cx="6113988" cy="46582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043886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B41292-30FB-425E-A32D-6DB07BA240CC}" type="datetime1">
              <a:rPr lang="en-US" smtClean="0"/>
              <a:t>11/2/2015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Hasan Padamsee/ILCWS2015     Whistler                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D5434-F838-4DD4-A17B-1CB1A1850DF4}" type="slidenum">
              <a:rPr lang="en-US" smtClean="0"/>
              <a:t>34</a:t>
            </a:fld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46282" y="1524000"/>
            <a:ext cx="10360501" cy="4470400"/>
          </a:xfrm>
        </p:spPr>
        <p:txBody>
          <a:bodyPr/>
          <a:lstStyle/>
          <a:p>
            <a:r>
              <a:rPr lang="en-US" dirty="0" smtClean="0"/>
              <a:t>Best gradient in TESLA shape 9-cell cavity is 45 MV/m</a:t>
            </a:r>
          </a:p>
          <a:p>
            <a:r>
              <a:rPr lang="en-US" dirty="0" smtClean="0"/>
              <a:t>Limited by </a:t>
            </a:r>
          </a:p>
          <a:p>
            <a:pPr lvl="1"/>
            <a:r>
              <a:rPr lang="en-US" dirty="0" smtClean="0"/>
              <a:t>surface magnetic field (</a:t>
            </a:r>
            <a:r>
              <a:rPr lang="en-US" dirty="0" err="1" smtClean="0"/>
              <a:t>Hpk</a:t>
            </a:r>
            <a:r>
              <a:rPr lang="en-US" dirty="0" smtClean="0"/>
              <a:t>)  = fundamental </a:t>
            </a:r>
            <a:r>
              <a:rPr lang="en-US" dirty="0" err="1" smtClean="0"/>
              <a:t>rf</a:t>
            </a:r>
            <a:r>
              <a:rPr lang="en-US" dirty="0" smtClean="0"/>
              <a:t> critical field</a:t>
            </a:r>
          </a:p>
          <a:p>
            <a:r>
              <a:rPr lang="en-US" dirty="0" smtClean="0"/>
              <a:t>=&gt; Improve cavity shapes to reduce </a:t>
            </a:r>
            <a:r>
              <a:rPr lang="en-US" dirty="0" err="1" smtClean="0"/>
              <a:t>Hpk</a:t>
            </a:r>
            <a:r>
              <a:rPr lang="en-US" dirty="0" smtClean="0"/>
              <a:t>/</a:t>
            </a:r>
            <a:r>
              <a:rPr lang="en-US" dirty="0" err="1" smtClean="0"/>
              <a:t>Eacc</a:t>
            </a:r>
            <a:endParaRPr lang="en-US" dirty="0" smtClean="0"/>
          </a:p>
          <a:p>
            <a:r>
              <a:rPr lang="en-US" dirty="0" smtClean="0"/>
              <a:t>So that critical magnetic field is not a brick wall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163" y="152400"/>
            <a:ext cx="10360501" cy="1219200"/>
          </a:xfrm>
        </p:spPr>
        <p:txBody>
          <a:bodyPr/>
          <a:lstStyle/>
          <a:p>
            <a:r>
              <a:rPr lang="en-US" dirty="0" smtClean="0"/>
              <a:t>Quest for Higher Gradients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617908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allOve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B1D040-55EB-49E5-9ED1-803BDD198CAF}" type="datetime1">
              <a:rPr lang="en-US" smtClean="0"/>
              <a:t>11/2/2015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Hasan Padamsee/ILCWS2015     Whistler                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ABC78E-40B4-684F-889A-573585B42FA7}" type="slidenum">
              <a:rPr lang="en-US" smtClean="0"/>
              <a:pPr/>
              <a:t>35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50674" y="182887"/>
            <a:ext cx="10360501" cy="883913"/>
          </a:xfrm>
        </p:spPr>
        <p:txBody>
          <a:bodyPr>
            <a:normAutofit/>
          </a:bodyPr>
          <a:lstStyle/>
          <a:p>
            <a:r>
              <a:rPr lang="en-US" sz="3200" dirty="0" smtClean="0"/>
              <a:t>Highest Gradient TESLA Shape cavity, 45 MV/m</a:t>
            </a:r>
            <a:endParaRPr lang="en-US" sz="32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827218" y="1397913"/>
            <a:ext cx="8077305" cy="472317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621597" y="1966634"/>
            <a:ext cx="4425059" cy="3384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000000"/>
                </a:solidFill>
              </a:rPr>
              <a:t>D. </a:t>
            </a:r>
            <a:r>
              <a:rPr lang="en-US" sz="1600" dirty="0" err="1">
                <a:solidFill>
                  <a:srgbClr val="000000"/>
                </a:solidFill>
              </a:rPr>
              <a:t>Reschke</a:t>
            </a:r>
            <a:r>
              <a:rPr lang="en-US" sz="1600" dirty="0">
                <a:solidFill>
                  <a:srgbClr val="000000"/>
                </a:solidFill>
              </a:rPr>
              <a:t> et al., SRF2011, THPO046 (2011).</a:t>
            </a:r>
          </a:p>
        </p:txBody>
      </p:sp>
      <p:pic>
        <p:nvPicPr>
          <p:cNvPr id="241666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275012" y="3657600"/>
            <a:ext cx="3809008" cy="14609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Rectangle 9"/>
          <p:cNvSpPr/>
          <p:nvPr/>
        </p:nvSpPr>
        <p:spPr>
          <a:xfrm>
            <a:off x="8839996" y="2743380"/>
            <a:ext cx="914162" cy="3123386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2399">
              <a:ln>
                <a:solidFill>
                  <a:srgbClr val="FF0000"/>
                </a:solidFill>
              </a:ln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875212" y="6101007"/>
            <a:ext cx="1752144" cy="5846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199" dirty="0" err="1"/>
              <a:t>Eacc</a:t>
            </a:r>
            <a:r>
              <a:rPr lang="en-US" sz="3199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5652683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667C28B-C18C-4D14-A332-6AB3C341A323}" type="datetime1">
              <a:rPr lang="en-US" smtClean="0"/>
              <a:t>11/2/2015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Hasan Padamsee/ILCWS2015     Whistler                 </a:t>
            </a:r>
            <a:endParaRPr lang="en-US" b="1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448AD9F-9441-C943-8227-4C0449E0253D}" type="slidenum">
              <a:rPr lang="en-US" smtClean="0"/>
              <a:pPr>
                <a:defRPr/>
              </a:pPr>
              <a:t>36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163" y="482600"/>
            <a:ext cx="10360501" cy="584815"/>
          </a:xfrm>
        </p:spPr>
        <p:txBody>
          <a:bodyPr>
            <a:noAutofit/>
          </a:bodyPr>
          <a:lstStyle/>
          <a:p>
            <a:r>
              <a:rPr lang="en-US" sz="1999" dirty="0"/>
              <a:t>Max surface </a:t>
            </a:r>
            <a:r>
              <a:rPr lang="en-US" sz="1999" dirty="0" err="1" smtClean="0"/>
              <a:t>surface</a:t>
            </a:r>
            <a:r>
              <a:rPr lang="en-US" sz="1999" dirty="0" smtClean="0"/>
              <a:t> magnetic field reached with </a:t>
            </a:r>
            <a:r>
              <a:rPr lang="en-US" sz="1999" dirty="0"/>
              <a:t>TESLA-shape </a:t>
            </a:r>
            <a:r>
              <a:rPr lang="en-US" sz="1999" dirty="0" smtClean="0"/>
              <a:t>cavities is close </a:t>
            </a:r>
            <a:r>
              <a:rPr lang="en-US" sz="1999" dirty="0"/>
              <a:t>to </a:t>
            </a:r>
            <a:r>
              <a:rPr lang="en-US" sz="1999" dirty="0" smtClean="0"/>
              <a:t>“theoretical limit”</a:t>
            </a:r>
            <a:r>
              <a:rPr lang="en-US" sz="1999" dirty="0"/>
              <a:t/>
            </a:r>
            <a:br>
              <a:rPr lang="en-US" sz="1999" dirty="0"/>
            </a:br>
            <a:r>
              <a:rPr lang="en-US" sz="1999" dirty="0"/>
              <a:t>Fundamental RF Critical Field (</a:t>
            </a:r>
            <a:r>
              <a:rPr lang="en-US" sz="1999" dirty="0" err="1"/>
              <a:t>H</a:t>
            </a:r>
            <a:r>
              <a:rPr lang="en-US" sz="1999" baseline="-25000" dirty="0" err="1"/>
              <a:t>superheating</a:t>
            </a:r>
            <a:r>
              <a:rPr lang="en-US" sz="1999" dirty="0"/>
              <a:t>) Measurement</a:t>
            </a:r>
          </a:p>
        </p:txBody>
      </p:sp>
      <p:pic>
        <p:nvPicPr>
          <p:cNvPr id="6146" name="Picture 4" descr="C:\Users\Nick\Documents\Cornell\A-Exam\Liepe\FinalHshvsT2.pn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3206"/>
          <a:stretch>
            <a:fillRect/>
          </a:stretch>
        </p:blipFill>
        <p:spPr bwMode="auto">
          <a:xfrm>
            <a:off x="2285404" y="1067415"/>
            <a:ext cx="8011845" cy="5637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6333239" y="1685256"/>
            <a:ext cx="3013967" cy="7076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999" dirty="0"/>
              <a:t>45 MV/m in best cavity</a:t>
            </a:r>
          </a:p>
          <a:p>
            <a:endParaRPr lang="en-US" sz="1999" dirty="0"/>
          </a:p>
        </p:txBody>
      </p:sp>
      <p:sp>
        <p:nvSpPr>
          <p:cNvPr id="11" name="Sun 10"/>
          <p:cNvSpPr/>
          <p:nvPr/>
        </p:nvSpPr>
        <p:spPr>
          <a:xfrm>
            <a:off x="3745412" y="1230522"/>
            <a:ext cx="426836" cy="454735"/>
          </a:xfrm>
          <a:prstGeom prst="sun">
            <a:avLst/>
          </a:prstGeom>
          <a:solidFill>
            <a:srgbClr val="FF66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399"/>
          </a:p>
        </p:txBody>
      </p:sp>
      <p:cxnSp>
        <p:nvCxnSpPr>
          <p:cNvPr id="4" name="Straight Arrow Connector 3"/>
          <p:cNvCxnSpPr>
            <a:endCxn id="11" idx="3"/>
          </p:cNvCxnSpPr>
          <p:nvPr/>
        </p:nvCxnSpPr>
        <p:spPr>
          <a:xfrm flipH="1" flipV="1">
            <a:off x="4172247" y="1457888"/>
            <a:ext cx="2160991" cy="59140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aphicFrame>
        <p:nvGraphicFramePr>
          <p:cNvPr id="12" name="Diagram 11"/>
          <p:cNvGraphicFramePr/>
          <p:nvPr>
            <p:extLst>
              <p:ext uri="{D42A27DB-BD31-4B8C-83A1-F6EECF244321}">
                <p14:modId xmlns:p14="http://schemas.microsoft.com/office/powerpoint/2010/main" val="3613325231"/>
              </p:ext>
            </p:extLst>
          </p:nvPr>
        </p:nvGraphicFramePr>
        <p:xfrm>
          <a:off x="3995342" y="4114800"/>
          <a:ext cx="3674765" cy="83099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459558818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2" grpId="0">
        <p:bldAsOne/>
      </p:bldGraphic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5465EB-7FA8-49D9-9E9F-075007BD998A}" type="datetime1">
              <a:rPr lang="en-US" smtClean="0"/>
              <a:t>11/2/2015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Hasan Padamsee/ILCWS2015     Whistler                 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D5434-F838-4DD4-A17B-1CB1A1850DF4}" type="slidenum">
              <a:rPr lang="en-US" smtClean="0"/>
              <a:t>37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1066521" y="22125"/>
            <a:ext cx="10360501" cy="1219200"/>
          </a:xfrm>
        </p:spPr>
        <p:txBody>
          <a:bodyPr/>
          <a:lstStyle/>
          <a:p>
            <a:r>
              <a:rPr lang="en-US" dirty="0" smtClean="0"/>
              <a:t>Better Cavity Shapes to Beat the Limit: </a:t>
            </a:r>
            <a:r>
              <a:rPr lang="en-US" dirty="0"/>
              <a:t/>
            </a:r>
            <a:br>
              <a:rPr lang="en-US" dirty="0"/>
            </a:br>
            <a:r>
              <a:rPr lang="en-US" sz="2800" dirty="0"/>
              <a:t>Lower </a:t>
            </a:r>
            <a:r>
              <a:rPr lang="en-US" sz="2800" dirty="0" err="1"/>
              <a:t>H</a:t>
            </a:r>
            <a:r>
              <a:rPr lang="en-US" sz="2800" baseline="-25000" dirty="0" err="1"/>
              <a:t>pk</a:t>
            </a:r>
            <a:r>
              <a:rPr lang="en-US" sz="2800" dirty="0"/>
              <a:t> even if you have to raise </a:t>
            </a:r>
            <a:r>
              <a:rPr lang="en-US" sz="2800" dirty="0" err="1"/>
              <a:t>E</a:t>
            </a:r>
            <a:r>
              <a:rPr lang="en-US" sz="2800" baseline="-25000" dirty="0" err="1"/>
              <a:t>pk</a:t>
            </a:r>
            <a:endParaRPr lang="en-US" baseline="-25000" dirty="0"/>
          </a:p>
        </p:txBody>
      </p:sp>
      <p:pic>
        <p:nvPicPr>
          <p:cNvPr id="20484" name="Picture 4"/>
          <p:cNvPicPr>
            <a:picLocks noChangeAspect="1" noChangeArrowheads="1"/>
          </p:cNvPicPr>
          <p:nvPr/>
        </p:nvPicPr>
        <p:blipFill>
          <a:blip r:embed="rId2" cstate="print"/>
          <a:srcRect b="2952"/>
          <a:stretch>
            <a:fillRect/>
          </a:stretch>
        </p:blipFill>
        <p:spPr bwMode="auto">
          <a:xfrm>
            <a:off x="3125167" y="1237861"/>
            <a:ext cx="7316593" cy="53326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2133044" y="427820"/>
            <a:ext cx="8227457" cy="1142702"/>
          </a:xfrm>
          <a:prstGeom prst="rect">
            <a:avLst/>
          </a:prstGeom>
        </p:spPr>
        <p:txBody>
          <a:bodyPr vert="horz" lIns="91416" tIns="45708" rIns="91416" bIns="45708" rtlCol="0" anchor="ctr">
            <a:normAutofit fontScale="97500"/>
          </a:bodyPr>
          <a:lstStyle/>
          <a:p>
            <a:pPr algn="ctr">
              <a:spcBef>
                <a:spcPct val="0"/>
              </a:spcBef>
              <a:defRPr/>
            </a:pPr>
            <a:endParaRPr lang="en-US" sz="2399" dirty="0"/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1903412" y="5638800"/>
            <a:ext cx="1142702" cy="0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227012" y="2823001"/>
            <a:ext cx="2819102" cy="830997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txBody>
          <a:bodyPr wrap="square" rtlCol="0" anchor="ctr" anchorCtr="1">
            <a:spAutoFit/>
          </a:bodyPr>
          <a:lstStyle/>
          <a:p>
            <a:r>
              <a:rPr lang="en-US" dirty="0" err="1" smtClean="0"/>
              <a:t>Eacc</a:t>
            </a:r>
            <a:r>
              <a:rPr lang="en-US" dirty="0" smtClean="0"/>
              <a:t> = 2000/35.4 = 56 MV/m</a:t>
            </a:r>
          </a:p>
        </p:txBody>
      </p:sp>
    </p:spTree>
    <p:extLst>
      <p:ext uri="{BB962C8B-B14F-4D97-AF65-F5344CB8AC3E}">
        <p14:creationId xmlns:p14="http://schemas.microsoft.com/office/powerpoint/2010/main" val="37875866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2ED8FC-61F7-44A7-A690-A8FE23A304E5}" type="datetime1">
              <a:rPr lang="en-US" smtClean="0"/>
              <a:t>11/2/2015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Hasan Padamsee/ILCWS2015     Whistler                 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D5434-F838-4DD4-A17B-1CB1A1850DF4}" type="slidenum">
              <a:rPr lang="en-US" smtClean="0"/>
              <a:t>38</a:t>
            </a:fld>
            <a:endParaRPr lang="en-US"/>
          </a:p>
        </p:txBody>
      </p:sp>
      <p:sp>
        <p:nvSpPr>
          <p:cNvPr id="21507" name="Rectangle 3"/>
          <p:cNvSpPr>
            <a:spLocks noGrp="1" noChangeArrowheads="1"/>
          </p:cNvSpPr>
          <p:nvPr>
            <p:ph idx="1"/>
          </p:nvPr>
        </p:nvSpPr>
        <p:spPr>
          <a:xfrm>
            <a:off x="1980684" y="2057759"/>
            <a:ext cx="8227457" cy="4524784"/>
          </a:xfrm>
        </p:spPr>
        <p:txBody>
          <a:bodyPr/>
          <a:lstStyle/>
          <a:p>
            <a:pPr eaLnBrk="1" hangingPunct="1"/>
            <a:endParaRPr lang="en-US" dirty="0" smtClean="0"/>
          </a:p>
        </p:txBody>
      </p:sp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1065212" y="228600"/>
            <a:ext cx="10360501" cy="876929"/>
          </a:xfrm>
        </p:spPr>
        <p:txBody>
          <a:bodyPr>
            <a:normAutofit/>
          </a:bodyPr>
          <a:lstStyle/>
          <a:p>
            <a:pPr eaLnBrk="1" hangingPunct="1"/>
            <a:r>
              <a:rPr lang="en-US" dirty="0" smtClean="0"/>
              <a:t>Proof of principle with single cells, 52 MV/m</a:t>
            </a:r>
          </a:p>
        </p:txBody>
      </p:sp>
      <p:pic>
        <p:nvPicPr>
          <p:cNvPr id="21508" name="Picture 4"/>
          <p:cNvPicPr>
            <a:picLocks noChangeAspect="1" noChangeArrowheads="1"/>
          </p:cNvPicPr>
          <p:nvPr/>
        </p:nvPicPr>
        <p:blipFill rotWithShape="1">
          <a:blip r:embed="rId2" cstate="email"/>
          <a:srcRect l="1068" t="8452" r="-1068" b="6562"/>
          <a:stretch/>
        </p:blipFill>
        <p:spPr bwMode="auto">
          <a:xfrm>
            <a:off x="2269118" y="1302065"/>
            <a:ext cx="7177221" cy="4597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94194780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BC464C-5542-46B9-9E83-42E6C8313CF0}" type="datetime1">
              <a:rPr lang="en-US" smtClean="0"/>
              <a:t>11/2/2015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Hasan Padamsee/ILCWS2015     Whistler                 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D5434-F838-4DD4-A17B-1CB1A1850DF4}" type="slidenum">
              <a:rPr lang="en-US" smtClean="0"/>
              <a:t>39</a:t>
            </a:fld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7042" name="Rectangle 2"/>
          <p:cNvSpPr>
            <a:spLocks noGrp="1" noChangeArrowheads="1"/>
          </p:cNvSpPr>
          <p:nvPr>
            <p:ph type="title"/>
          </p:nvPr>
        </p:nvSpPr>
        <p:spPr>
          <a:xfrm>
            <a:off x="608012" y="185843"/>
            <a:ext cx="10360501" cy="831105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n-US" sz="3199" dirty="0" smtClean="0"/>
              <a:t>Multi-Cell Cavities with Advanced Shapes </a:t>
            </a:r>
            <a:r>
              <a:rPr lang="en-US" sz="3199" dirty="0"/>
              <a:t>Developed</a:t>
            </a:r>
          </a:p>
        </p:txBody>
      </p:sp>
      <p:pic>
        <p:nvPicPr>
          <p:cNvPr id="87043" name="Picture 8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858622" y="2367028"/>
            <a:ext cx="6018232" cy="15648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7044" name="Picture 4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361584" y="4495522"/>
            <a:ext cx="7586274" cy="19933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2858622" y="1016948"/>
            <a:ext cx="9141619" cy="1142702"/>
          </a:xfrm>
          <a:prstGeom prst="rect">
            <a:avLst/>
          </a:prstGeom>
          <a:noFill/>
        </p:spPr>
        <p:txBody>
          <a:bodyPr vert="horz" lIns="91416" tIns="45708" rIns="91416" bIns="45708" rtlCol="0" anchor="ctr"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sz="3199" dirty="0" smtClean="0">
                <a:latin typeface="+mj-lt"/>
                <a:ea typeface="+mj-ea"/>
                <a:cs typeface="+mj-cs"/>
              </a:rPr>
              <a:t>But </a:t>
            </a:r>
            <a:r>
              <a:rPr lang="en-US" sz="3199" dirty="0">
                <a:latin typeface="+mj-lt"/>
                <a:ea typeface="+mj-ea"/>
                <a:cs typeface="+mj-cs"/>
              </a:rPr>
              <a:t>Limited by Field Emission to ~40 MV/m</a:t>
            </a:r>
          </a:p>
        </p:txBody>
      </p:sp>
    </p:spTree>
    <p:extLst>
      <p:ext uri="{BB962C8B-B14F-4D97-AF65-F5344CB8AC3E}">
        <p14:creationId xmlns:p14="http://schemas.microsoft.com/office/powerpoint/2010/main" val="23783995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E49491-262C-4A2E-A373-5B425D5D3DE3}" type="datetime1">
              <a:rPr lang="en-US" smtClean="0"/>
              <a:t>11/2/2015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Hasan Padamsee/ILCWS2015     Whistler                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D5434-F838-4DD4-A17B-1CB1A1850DF4}" type="slidenum">
              <a:rPr lang="en-US" smtClean="0"/>
              <a:t>4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914163" y="76200"/>
            <a:ext cx="10360501" cy="1219200"/>
          </a:xfrm>
        </p:spPr>
        <p:txBody>
          <a:bodyPr/>
          <a:lstStyle/>
          <a:p>
            <a:r>
              <a:rPr lang="en-US" dirty="0" smtClean="0"/>
              <a:t>Performance limitations overcome</a:t>
            </a:r>
            <a:endParaRPr lang="en-US" dirty="0"/>
          </a:p>
        </p:txBody>
      </p:sp>
      <p:pic>
        <p:nvPicPr>
          <p:cNvPr id="5" name="Content Placeholder 3"/>
          <p:cNvPicPr>
            <a:picLocks noChangeAspect="1"/>
          </p:cNvPicPr>
          <p:nvPr/>
        </p:nvPicPr>
        <p:blipFill rotWithShape="1">
          <a:blip r:embed="rId2"/>
          <a:srcRect l="-14224" t="14648" r="-14224"/>
          <a:stretch/>
        </p:blipFill>
        <p:spPr>
          <a:xfrm>
            <a:off x="-1144588" y="172890"/>
            <a:ext cx="13231311" cy="621080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198812" y="5354954"/>
            <a:ext cx="762000" cy="457200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 anchorCtr="1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3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042628" y="5342595"/>
            <a:ext cx="762000" cy="457200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 anchorCtr="1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6</a:t>
            </a:r>
            <a:endParaRPr lang="en-US" dirty="0" smtClean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314942" y="5239637"/>
            <a:ext cx="762000" cy="457200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 anchorCtr="1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10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7915142" y="5322696"/>
            <a:ext cx="762000" cy="457200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 anchorCtr="1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25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9499122" y="5303559"/>
            <a:ext cx="762000" cy="457200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 anchorCtr="1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40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7060435" y="5529926"/>
            <a:ext cx="1106393" cy="461665"/>
          </a:xfrm>
          <a:prstGeom prst="rect">
            <a:avLst/>
          </a:prstGeom>
          <a:noFill/>
          <a:ln>
            <a:noFill/>
          </a:ln>
        </p:spPr>
        <p:txBody>
          <a:bodyPr wrap="none" rtlCol="0" anchor="ctr" anchorCtr="1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MV/m</a:t>
            </a:r>
          </a:p>
        </p:txBody>
      </p:sp>
    </p:spTree>
    <p:extLst>
      <p:ext uri="{BB962C8B-B14F-4D97-AF65-F5344CB8AC3E}">
        <p14:creationId xmlns:p14="http://schemas.microsoft.com/office/powerpoint/2010/main" val="379901602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win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415DB4-64F4-4BE7-A6E1-3156D1EA4C68}" type="datetime1">
              <a:rPr lang="en-US" smtClean="0"/>
              <a:t>11/2/2015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Hasan Padamsee/ILCWS2015     Whistler                 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D5434-F838-4DD4-A17B-1CB1A1850DF4}" type="slidenum">
              <a:rPr lang="en-US" smtClean="0"/>
              <a:t>40</a:t>
            </a:fld>
            <a:endParaRPr lang="en-US"/>
          </a:p>
        </p:txBody>
      </p:sp>
      <p:sp>
        <p:nvSpPr>
          <p:cNvPr id="2355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en-US" altLang="en-US" smtClean="0"/>
          </a:p>
        </p:txBody>
      </p:sp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 altLang="en-US" smtClean="0"/>
          </a:p>
        </p:txBody>
      </p:sp>
      <p:pic>
        <p:nvPicPr>
          <p:cNvPr id="2355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3858" y="353226"/>
            <a:ext cx="8221109" cy="61515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908056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16EA72-9B12-4E6A-9529-F6E96ED34892}" type="datetime1">
              <a:rPr lang="en-US" smtClean="0"/>
              <a:t>11/2/2015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Hasan Padamsee/ILCWS2015     Whistler                 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D5434-F838-4DD4-A17B-1CB1A1850DF4}" type="slidenum">
              <a:rPr lang="en-US" smtClean="0"/>
              <a:t>41</a:t>
            </a:fld>
            <a:endParaRPr lang="en-US"/>
          </a:p>
        </p:txBody>
      </p:sp>
      <p:sp>
        <p:nvSpPr>
          <p:cNvPr id="2457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614391" y="185215"/>
            <a:ext cx="11049000" cy="796301"/>
          </a:xfrm>
        </p:spPr>
        <p:txBody>
          <a:bodyPr>
            <a:normAutofit/>
          </a:bodyPr>
          <a:lstStyle/>
          <a:p>
            <a:r>
              <a:rPr lang="en-US" dirty="0" smtClean="0"/>
              <a:t>Best With Low-Loss </a:t>
            </a:r>
            <a:r>
              <a:rPr lang="en-US" dirty="0"/>
              <a:t>shape : 42 MV/m </a:t>
            </a:r>
            <a:endParaRPr lang="en-US" dirty="0" smtClean="0"/>
          </a:p>
        </p:txBody>
      </p:sp>
      <p:pic>
        <p:nvPicPr>
          <p:cNvPr id="24580" name="Picture 4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528682" y="1247802"/>
            <a:ext cx="8913078" cy="5463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8" name="Diagram 7"/>
          <p:cNvGraphicFramePr/>
          <p:nvPr>
            <p:extLst>
              <p:ext uri="{D42A27DB-BD31-4B8C-83A1-F6EECF244321}">
                <p14:modId xmlns:p14="http://schemas.microsoft.com/office/powerpoint/2010/main" val="2222072259"/>
              </p:ext>
            </p:extLst>
          </p:nvPr>
        </p:nvGraphicFramePr>
        <p:xfrm>
          <a:off x="5585354" y="4184642"/>
          <a:ext cx="4572000" cy="173372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8186236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8" grpId="0">
        <p:bldAsOne/>
      </p:bldGraphic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277B08-4086-480F-A2FC-033E56702A7B}" type="datetime1">
              <a:rPr lang="en-US" smtClean="0"/>
              <a:t>11/2/2015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smtClean="0"/>
              <a:t>Hasan Padamsee/ILCWS2015     Whistler                 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E1981D-B80E-2249-B28D-033DE2DF5650}" type="slidenum">
              <a:rPr lang="en-US" smtClean="0"/>
              <a:t>42</a:t>
            </a:fld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891792" y="4634708"/>
            <a:ext cx="10360501" cy="4470400"/>
          </a:xfrm>
        </p:spPr>
        <p:txBody>
          <a:bodyPr/>
          <a:lstStyle/>
          <a:p>
            <a:r>
              <a:rPr lang="en-US" dirty="0" smtClean="0"/>
              <a:t>Nb</a:t>
            </a:r>
            <a:r>
              <a:rPr lang="en-US" baseline="-25000" dirty="0" smtClean="0"/>
              <a:t>3</a:t>
            </a:r>
            <a:r>
              <a:rPr lang="en-US" dirty="0" smtClean="0"/>
              <a:t>Sn, </a:t>
            </a:r>
            <a:r>
              <a:rPr lang="en-US" dirty="0" err="1" smtClean="0"/>
              <a:t>T</a:t>
            </a:r>
            <a:r>
              <a:rPr lang="en-US" baseline="-25000" dirty="0" err="1" smtClean="0"/>
              <a:t>c</a:t>
            </a:r>
            <a:r>
              <a:rPr lang="en-US" dirty="0" smtClean="0"/>
              <a:t> = 18K</a:t>
            </a:r>
          </a:p>
          <a:p>
            <a:r>
              <a:rPr lang="en-US" dirty="0" smtClean="0"/>
              <a:t>Higher Q at higher operating T</a:t>
            </a:r>
          </a:p>
          <a:p>
            <a:r>
              <a:rPr lang="en-US" dirty="0" smtClean="0"/>
              <a:t>Higher ultimate field possible?</a:t>
            </a:r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914163" y="482600"/>
            <a:ext cx="10360501" cy="8128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Higher Gradient with </a:t>
            </a:r>
            <a:r>
              <a:rPr lang="en-US" dirty="0"/>
              <a:t>N</a:t>
            </a:r>
            <a:r>
              <a:rPr lang="en-US" dirty="0" smtClean="0"/>
              <a:t>ew </a:t>
            </a:r>
            <a:r>
              <a:rPr lang="en-US" dirty="0"/>
              <a:t>M</a:t>
            </a:r>
            <a:r>
              <a:rPr lang="en-US" dirty="0" smtClean="0"/>
              <a:t>aterials</a:t>
            </a:r>
            <a:r>
              <a:rPr lang="en-US" dirty="0"/>
              <a:t>? 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Best </a:t>
            </a:r>
            <a:r>
              <a:rPr lang="en-US" dirty="0"/>
              <a:t>candidate </a:t>
            </a:r>
            <a:r>
              <a:rPr lang="en-US" dirty="0" smtClean="0"/>
              <a:t>Nb</a:t>
            </a:r>
            <a:r>
              <a:rPr lang="en-US" baseline="-25000" dirty="0" smtClean="0"/>
              <a:t>3</a:t>
            </a:r>
            <a:r>
              <a:rPr lang="en-US" dirty="0" smtClean="0"/>
              <a:t>Sn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0660" y="1295400"/>
            <a:ext cx="8646448" cy="3288443"/>
          </a:xfrm>
          <a:prstGeom prst="rect">
            <a:avLst/>
          </a:prstGeom>
        </p:spPr>
      </p:pic>
      <p:sp>
        <p:nvSpPr>
          <p:cNvPr id="8" name="Up Arrow 7"/>
          <p:cNvSpPr/>
          <p:nvPr/>
        </p:nvSpPr>
        <p:spPr>
          <a:xfrm>
            <a:off x="5573884" y="3937878"/>
            <a:ext cx="283979" cy="1044784"/>
          </a:xfrm>
          <a:prstGeom prst="upArrow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399"/>
          </a:p>
        </p:txBody>
      </p:sp>
    </p:spTree>
    <p:extLst>
      <p:ext uri="{BB962C8B-B14F-4D97-AF65-F5344CB8AC3E}">
        <p14:creationId xmlns:p14="http://schemas.microsoft.com/office/powerpoint/2010/main" val="42854061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746" name="Group 14"/>
          <p:cNvGrpSpPr>
            <a:grpSpLocks/>
          </p:cNvGrpSpPr>
          <p:nvPr/>
        </p:nvGrpSpPr>
        <p:grpSpPr bwMode="auto">
          <a:xfrm>
            <a:off x="4347347" y="1551398"/>
            <a:ext cx="6094413" cy="4031349"/>
            <a:chOff x="240" y="912"/>
            <a:chExt cx="3610" cy="2482"/>
          </a:xfrm>
        </p:grpSpPr>
        <p:grpSp>
          <p:nvGrpSpPr>
            <p:cNvPr id="31751" name="Group 12"/>
            <p:cNvGrpSpPr>
              <a:grpSpLocks/>
            </p:cNvGrpSpPr>
            <p:nvPr/>
          </p:nvGrpSpPr>
          <p:grpSpPr bwMode="auto">
            <a:xfrm>
              <a:off x="240" y="912"/>
              <a:ext cx="3504" cy="2191"/>
              <a:chOff x="240" y="1008"/>
              <a:chExt cx="3504" cy="2191"/>
            </a:xfrm>
          </p:grpSpPr>
          <p:pic>
            <p:nvPicPr>
              <p:cNvPr id="31753" name="Picture 10" descr="wuppertal-cavities-graph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336" y="1056"/>
                <a:ext cx="3276" cy="214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31754" name="Rectangle 11"/>
              <p:cNvSpPr>
                <a:spLocks noChangeArrowheads="1"/>
              </p:cNvSpPr>
              <p:nvPr/>
            </p:nvSpPr>
            <p:spPr bwMode="auto">
              <a:xfrm>
                <a:off x="240" y="1008"/>
                <a:ext cx="3504" cy="96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bg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 sz="2399"/>
              </a:p>
            </p:txBody>
          </p:sp>
        </p:grpSp>
        <p:sp>
          <p:nvSpPr>
            <p:cNvPr id="31752" name="Text Box 13"/>
            <p:cNvSpPr txBox="1">
              <a:spLocks noChangeArrowheads="1"/>
            </p:cNvSpPr>
            <p:nvPr/>
          </p:nvSpPr>
          <p:spPr bwMode="auto">
            <a:xfrm>
              <a:off x="480" y="3072"/>
              <a:ext cx="3370" cy="3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400" dirty="0"/>
                <a:t>Q vs. </a:t>
              </a:r>
              <a:r>
                <a:rPr lang="en-US" sz="1400" dirty="0" err="1"/>
                <a:t>E</a:t>
              </a:r>
              <a:r>
                <a:rPr lang="en-US" sz="1400" baseline="-25000" dirty="0" err="1"/>
                <a:t>peak</a:t>
              </a:r>
              <a:r>
                <a:rPr lang="en-US" sz="1400" dirty="0"/>
                <a:t> of the 1</a:t>
              </a:r>
              <a:r>
                <a:rPr lang="en-US" sz="1400" baseline="30000" dirty="0"/>
                <a:t>st</a:t>
              </a:r>
              <a:r>
                <a:rPr lang="en-US" sz="1400" dirty="0"/>
                <a:t> two Nb</a:t>
              </a:r>
              <a:r>
                <a:rPr lang="en-US" sz="1400" baseline="-25000" dirty="0"/>
                <a:t>3</a:t>
              </a:r>
              <a:r>
                <a:rPr lang="en-US" sz="1400" dirty="0"/>
                <a:t>Sn-coated 1.5GHZ single cell cavities in comparison to pure Nb at 4.2K and 2K from CEBAF</a:t>
              </a:r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2FAA93-2B80-4BF1-9301-BDF1CE0BDB84}" type="datetime1">
              <a:rPr lang="en-US" smtClean="0"/>
              <a:t>11/2/2015</a:t>
            </a:fld>
            <a:endParaRPr lang="en-US"/>
          </a:p>
        </p:txBody>
      </p:sp>
      <p:sp>
        <p:nvSpPr>
          <p:cNvPr id="11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428106" y="6492079"/>
            <a:ext cx="5053284" cy="365030"/>
          </a:xfrm>
        </p:spPr>
        <p:txBody>
          <a:bodyPr/>
          <a:lstStyle/>
          <a:p>
            <a:pPr>
              <a:defRPr/>
            </a:pPr>
            <a:r>
              <a:rPr lang="en-US" smtClean="0"/>
              <a:t>Hasan Padamsee/ILCWS2015     Whistler                 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D5434-F838-4DD4-A17B-1CB1A1850DF4}" type="slidenum">
              <a:rPr lang="en-US" smtClean="0"/>
              <a:pPr/>
              <a:t>43</a:t>
            </a:fld>
            <a:endParaRPr lang="en-US"/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153988"/>
            <a:ext cx="9140825" cy="608012"/>
          </a:xfrm>
          <a:noFill/>
        </p:spPr>
        <p:txBody>
          <a:bodyPr>
            <a:normAutofit/>
          </a:bodyPr>
          <a:lstStyle/>
          <a:p>
            <a:pPr eaLnBrk="1" hangingPunct="1"/>
            <a:r>
              <a:rPr lang="en-US" b="1" dirty="0" smtClean="0">
                <a:effectLst/>
                <a:latin typeface="Calibri" panose="020F0502020204030204" pitchFamily="34" charset="0"/>
              </a:rPr>
              <a:t>A15 Compounds – Nb</a:t>
            </a:r>
            <a:r>
              <a:rPr lang="en-US" b="1" baseline="-25000" dirty="0" smtClean="0">
                <a:effectLst/>
                <a:latin typeface="Calibri" panose="020F0502020204030204" pitchFamily="34" charset="0"/>
              </a:rPr>
              <a:t>3</a:t>
            </a:r>
            <a:r>
              <a:rPr lang="en-US" b="1" dirty="0" smtClean="0">
                <a:effectLst/>
                <a:latin typeface="Calibri" panose="020F0502020204030204" pitchFamily="34" charset="0"/>
              </a:rPr>
              <a:t>Sn</a:t>
            </a:r>
          </a:p>
        </p:txBody>
      </p:sp>
      <p:sp>
        <p:nvSpPr>
          <p:cNvPr id="31748" name="Rectangle 7"/>
          <p:cNvSpPr>
            <a:spLocks noChangeArrowheads="1"/>
          </p:cNvSpPr>
          <p:nvPr/>
        </p:nvSpPr>
        <p:spPr bwMode="auto">
          <a:xfrm>
            <a:off x="1752143" y="730955"/>
            <a:ext cx="8532178" cy="8236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it-IT" sz="1600" b="1" dirty="0">
                <a:ea typeface="宋体" pitchFamily="2" charset="-122"/>
              </a:rPr>
              <a:t>Wuppertal, </a:t>
            </a:r>
            <a:r>
              <a:rPr lang="it-IT" sz="1600" b="1" dirty="0"/>
              <a:t>end </a:t>
            </a:r>
            <a:r>
              <a:rPr lang="it-IT" sz="1600" b="1" dirty="0" smtClean="0"/>
              <a:t>’1980s</a:t>
            </a:r>
            <a:r>
              <a:rPr lang="it-IT" sz="2399" dirty="0" smtClean="0"/>
              <a:t> </a:t>
            </a:r>
            <a:r>
              <a:rPr lang="it-IT" sz="1600" b="1" dirty="0">
                <a:ea typeface="宋体" pitchFamily="2" charset="-122"/>
              </a:rPr>
              <a:t>: </a:t>
            </a:r>
          </a:p>
          <a:p>
            <a:pPr algn="ctr" eaLnBrk="1" hangingPunct="1">
              <a:spcBef>
                <a:spcPct val="50000"/>
              </a:spcBef>
            </a:pPr>
            <a:r>
              <a:rPr lang="it-IT" sz="1600" b="1" dirty="0">
                <a:ea typeface="宋体" pitchFamily="2" charset="-122"/>
              </a:rPr>
              <a:t>Nb3Sn cavity (1.5 GHz) obtained trough Sn vapour phase diffusion @ 1200˚C</a:t>
            </a:r>
          </a:p>
        </p:txBody>
      </p:sp>
      <p:pic>
        <p:nvPicPr>
          <p:cNvPr id="31749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04504" y="1753037"/>
            <a:ext cx="2674241" cy="3428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7988831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40765" y="729155"/>
            <a:ext cx="7821977" cy="5303036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55C67-EBA1-405A-A912-48105B4784C0}" type="datetime1">
              <a:rPr lang="en-US" smtClean="0"/>
              <a:t>11/2/2015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smtClean="0"/>
              <a:t>Hasan Padamsee/ILCWS2015     Whistler                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E1981D-B80E-2249-B28D-033DE2DF5650}" type="slidenum">
              <a:rPr lang="en-US" smtClean="0"/>
              <a:t>44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523603" y="893"/>
            <a:ext cx="8227457" cy="728262"/>
          </a:xfrm>
        </p:spPr>
        <p:txBody>
          <a:bodyPr/>
          <a:lstStyle/>
          <a:p>
            <a:r>
              <a:rPr lang="en-US" sz="2399" dirty="0"/>
              <a:t>Nb3Sn Fabrication/Cornell</a:t>
            </a:r>
          </a:p>
        </p:txBody>
      </p:sp>
    </p:spTree>
    <p:extLst>
      <p:ext uri="{BB962C8B-B14F-4D97-AF65-F5344CB8AC3E}">
        <p14:creationId xmlns:p14="http://schemas.microsoft.com/office/powerpoint/2010/main" val="129437807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77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>
            <a:grpSpLocks noChangeAspect="1"/>
          </p:cNvGrpSpPr>
          <p:nvPr/>
        </p:nvGrpSpPr>
        <p:grpSpPr>
          <a:xfrm>
            <a:off x="119074" y="-75226"/>
            <a:ext cx="8855703" cy="6371598"/>
            <a:chOff x="76200" y="4851"/>
            <a:chExt cx="9525000" cy="6853150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6200" y="4851"/>
              <a:ext cx="9525000" cy="6853150"/>
            </a:xfrm>
            <a:prstGeom prst="rect">
              <a:avLst/>
            </a:prstGeom>
          </p:spPr>
        </p:pic>
        <p:sp>
          <p:nvSpPr>
            <p:cNvPr id="5" name="TextBox 4"/>
            <p:cNvSpPr txBox="1"/>
            <p:nvPr/>
          </p:nvSpPr>
          <p:spPr>
            <a:xfrm>
              <a:off x="4688585" y="1066799"/>
              <a:ext cx="3922014" cy="13354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b="1" dirty="0">
                  <a:solidFill>
                    <a:srgbClr val="FF0000"/>
                  </a:solidFill>
                </a:rPr>
                <a:t>R&amp;D Nb</a:t>
              </a:r>
              <a:r>
                <a:rPr lang="en-US" sz="1000" b="1" baseline="-25000" dirty="0">
                  <a:solidFill>
                    <a:srgbClr val="FF0000"/>
                  </a:solidFill>
                </a:rPr>
                <a:t>3</a:t>
              </a:r>
              <a:r>
                <a:rPr lang="en-US" sz="1000" b="1" dirty="0">
                  <a:solidFill>
                    <a:srgbClr val="FF0000"/>
                  </a:solidFill>
                </a:rPr>
                <a:t>Sn cavity achieves </a:t>
              </a:r>
              <a:r>
                <a:rPr lang="en-US" sz="1000" b="1" dirty="0" err="1">
                  <a:solidFill>
                    <a:srgbClr val="FF0000"/>
                  </a:solidFill>
                </a:rPr>
                <a:t>E</a:t>
              </a:r>
              <a:r>
                <a:rPr lang="en-US" sz="1000" b="1" baseline="-25000" dirty="0" err="1">
                  <a:solidFill>
                    <a:srgbClr val="FF0000"/>
                  </a:solidFill>
                </a:rPr>
                <a:t>acc</a:t>
              </a:r>
              <a:r>
                <a:rPr lang="en-US" sz="1000" b="1" dirty="0">
                  <a:solidFill>
                    <a:srgbClr val="FF0000"/>
                  </a:solidFill>
                </a:rPr>
                <a:t> and cryogenic efficiency specification of state of the art high Q</a:t>
              </a:r>
              <a:r>
                <a:rPr lang="en-US" sz="1000" b="1" baseline="-25000" dirty="0">
                  <a:solidFill>
                    <a:srgbClr val="FF0000"/>
                  </a:solidFill>
                </a:rPr>
                <a:t>0</a:t>
              </a:r>
              <a:r>
                <a:rPr lang="en-US" sz="1000" b="1" dirty="0">
                  <a:solidFill>
                    <a:srgbClr val="FF0000"/>
                  </a:solidFill>
                </a:rPr>
                <a:t> projects!</a:t>
              </a: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5943599" y="3157579"/>
              <a:ext cx="2773679" cy="10451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b="1" dirty="0">
                  <a:solidFill>
                    <a:srgbClr val="FF0000"/>
                  </a:solidFill>
                </a:rPr>
                <a:t>Still work to be done for high field applications</a:t>
              </a:r>
            </a:p>
          </p:txBody>
        </p:sp>
        <p:cxnSp>
          <p:nvCxnSpPr>
            <p:cNvPr id="7" name="Straight Arrow Connector 6"/>
            <p:cNvCxnSpPr/>
            <p:nvPr/>
          </p:nvCxnSpPr>
          <p:spPr>
            <a:xfrm flipH="1" flipV="1">
              <a:off x="7772400" y="2590800"/>
              <a:ext cx="371102" cy="640530"/>
            </a:xfrm>
            <a:prstGeom prst="straightConnector1">
              <a:avLst/>
            </a:prstGeom>
            <a:ln>
              <a:solidFill>
                <a:srgbClr val="FF0000"/>
              </a:solidFill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Rectangle 7"/>
          <p:cNvSpPr/>
          <p:nvPr/>
        </p:nvSpPr>
        <p:spPr>
          <a:xfrm>
            <a:off x="1716592" y="6196009"/>
            <a:ext cx="9141619" cy="2769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i="1" dirty="0">
                <a:latin typeface="Times New Roman" panose="02020603050405020304" pitchFamily="18" charset="0"/>
              </a:rPr>
              <a:t>S. Posen, M. Liepe, and D. L. Hall, Appl. Phys. Lett. 106, 082601 (2015), 	C. Becker et al., Appl. Phys. Lett. 106, 082602 (2015).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2898309" y="2940285"/>
            <a:ext cx="1929897" cy="461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399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Nb</a:t>
            </a:r>
            <a:r>
              <a:rPr lang="en-US" sz="2399" b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sz="2399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Sn vs </a:t>
            </a:r>
            <a:r>
              <a:rPr lang="en-US" sz="2399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Nb</a:t>
            </a:r>
            <a:endParaRPr lang="en-US" sz="2399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13" name="Group 12"/>
          <p:cNvGrpSpPr>
            <a:grpSpLocks noChangeAspect="1"/>
          </p:cNvGrpSpPr>
          <p:nvPr/>
        </p:nvGrpSpPr>
        <p:grpSpPr>
          <a:xfrm>
            <a:off x="8674420" y="907837"/>
            <a:ext cx="2782627" cy="1965400"/>
            <a:chOff x="0" y="0"/>
            <a:chExt cx="3690551" cy="2606675"/>
          </a:xfrm>
        </p:grpSpPr>
        <p:pic>
          <p:nvPicPr>
            <p:cNvPr id="14" name="Picture 3" descr="STEM-BF Tecnai 200kV.tif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0" y="0"/>
              <a:ext cx="3521075" cy="26066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5" name="TextBox 9"/>
            <p:cNvSpPr txBox="1">
              <a:spLocks noChangeArrowheads="1"/>
            </p:cNvSpPr>
            <p:nvPr/>
          </p:nvSpPr>
          <p:spPr bwMode="auto">
            <a:xfrm>
              <a:off x="2865439" y="1301235"/>
              <a:ext cx="825112" cy="6119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en-US" sz="2399" dirty="0" err="1"/>
                <a:t>Nb</a:t>
              </a:r>
              <a:endParaRPr lang="en-US" altLang="en-US" sz="2399" dirty="0"/>
            </a:p>
          </p:txBody>
        </p:sp>
        <p:sp>
          <p:nvSpPr>
            <p:cNvPr id="16" name="TextBox 10"/>
            <p:cNvSpPr txBox="1">
              <a:spLocks noChangeArrowheads="1"/>
            </p:cNvSpPr>
            <p:nvPr/>
          </p:nvSpPr>
          <p:spPr bwMode="auto">
            <a:xfrm>
              <a:off x="891106" y="527653"/>
              <a:ext cx="1428749" cy="6119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en-US" sz="2399" dirty="0">
                  <a:solidFill>
                    <a:schemeClr val="bg1"/>
                  </a:solidFill>
                </a:rPr>
                <a:t>Nb</a:t>
              </a:r>
              <a:r>
                <a:rPr lang="en-US" altLang="en-US" sz="2399" baseline="-25000" dirty="0">
                  <a:solidFill>
                    <a:schemeClr val="bg1"/>
                  </a:solidFill>
                </a:rPr>
                <a:t>3</a:t>
              </a:r>
              <a:r>
                <a:rPr lang="en-US" altLang="en-US" sz="2399" dirty="0">
                  <a:solidFill>
                    <a:schemeClr val="bg1"/>
                  </a:solidFill>
                </a:rPr>
                <a:t>Sn</a:t>
              </a:r>
            </a:p>
          </p:txBody>
        </p:sp>
        <p:pic>
          <p:nvPicPr>
            <p:cNvPr id="17" name="Picture 3" descr="STEM-BF Tecnai 200kV.tif"/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338" t="91535" r="78827" b="3593"/>
            <a:stretch/>
          </p:blipFill>
          <p:spPr bwMode="auto">
            <a:xfrm>
              <a:off x="2806699" y="2393951"/>
              <a:ext cx="381001" cy="127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8" name="Picture 4" descr="http://www.lepp.cornell.edu/~sep93/images/Portfolio/smpleSEM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28536" y="3628645"/>
            <a:ext cx="2249368" cy="19500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TextBox 20"/>
          <p:cNvSpPr txBox="1"/>
          <p:nvPr/>
        </p:nvSpPr>
        <p:spPr>
          <a:xfrm>
            <a:off x="7794837" y="3263219"/>
            <a:ext cx="3907119" cy="4000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999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SEM of Surface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7931371" y="575303"/>
            <a:ext cx="3907119" cy="4000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999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TEM Cross Section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36F768-085E-4D0C-90D8-9FFFDAD3B92D}" type="datetime1">
              <a:rPr lang="en-US" smtClean="0"/>
              <a:t>11/2/2015</a:t>
            </a:fld>
            <a:endParaRPr lang="en-US"/>
          </a:p>
        </p:txBody>
      </p:sp>
      <p:sp>
        <p:nvSpPr>
          <p:cNvPr id="23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Hasan Padamsee/ILCWS2015     Whistler                 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D5434-F838-4DD4-A17B-1CB1A1850DF4}" type="slidenum">
              <a:rPr lang="en-US" smtClean="0"/>
              <a:pPr/>
              <a:t>45</a:t>
            </a:fld>
            <a:endParaRPr lang="en-US"/>
          </a:p>
        </p:txBody>
      </p:sp>
      <p:sp>
        <p:nvSpPr>
          <p:cNvPr id="19" name="Title 18"/>
          <p:cNvSpPr>
            <a:spLocks noGrp="1"/>
          </p:cNvSpPr>
          <p:nvPr>
            <p:ph type="title"/>
          </p:nvPr>
        </p:nvSpPr>
        <p:spPr>
          <a:xfrm>
            <a:off x="977566" y="67862"/>
            <a:ext cx="10360501" cy="1219200"/>
          </a:xfrm>
        </p:spPr>
        <p:txBody>
          <a:bodyPr/>
          <a:lstStyle/>
          <a:p>
            <a:r>
              <a:rPr lang="en-GB" b="1" dirty="0">
                <a:latin typeface="Calibri" panose="020F0502020204030204" pitchFamily="34" charset="0"/>
              </a:rPr>
              <a:t>Nb</a:t>
            </a:r>
            <a:r>
              <a:rPr lang="en-GB" b="1" baseline="-25000" dirty="0">
                <a:latin typeface="Calibri" panose="020F0502020204030204" pitchFamily="34" charset="0"/>
              </a:rPr>
              <a:t>3</a:t>
            </a:r>
            <a:r>
              <a:rPr lang="en-GB" b="1" dirty="0">
                <a:latin typeface="Calibri" panose="020F0502020204030204" pitchFamily="34" charset="0"/>
              </a:rPr>
              <a:t>Sn Coating by </a:t>
            </a:r>
            <a:r>
              <a:rPr lang="en-GB" b="1" dirty="0" err="1">
                <a:latin typeface="Calibri" panose="020F0502020204030204" pitchFamily="34" charset="0"/>
              </a:rPr>
              <a:t>vapor</a:t>
            </a:r>
            <a:r>
              <a:rPr lang="en-GB" b="1" dirty="0">
                <a:latin typeface="Calibri" panose="020F0502020204030204" pitchFamily="34" charset="0"/>
              </a:rPr>
              <a:t> diffusion</a:t>
            </a:r>
            <a:br>
              <a:rPr lang="en-GB" b="1" dirty="0">
                <a:latin typeface="Calibri" panose="020F0502020204030204" pitchFamily="34" charset="0"/>
              </a:rPr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6996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81545" y="921867"/>
            <a:ext cx="7023592" cy="4402369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7A6D27-7C54-46FB-8E95-E9463B95D39A}" type="datetime1">
              <a:rPr lang="en-US" altLang="en-US" smtClean="0"/>
              <a:t>11/2/2015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-8451987" y="6375400"/>
            <a:ext cx="16781019" cy="195072"/>
          </a:xfrm>
        </p:spPr>
        <p:txBody>
          <a:bodyPr/>
          <a:lstStyle/>
          <a:p>
            <a:pPr>
              <a:defRPr/>
            </a:pPr>
            <a:r>
              <a:rPr lang="en-US" smtClean="0">
                <a:solidFill>
                  <a:schemeClr val="bg1"/>
                </a:solidFill>
              </a:rPr>
              <a:t>Hasan Padamsee/ILCWS2015     Whistler                 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B9D8C-2882-41F9-92E5-94261C5AF937}" type="slidenum">
              <a:rPr lang="en-US" altLang="en-US" smtClean="0"/>
              <a:pPr/>
              <a:t>46</a:t>
            </a:fld>
            <a:endParaRPr lang="en-US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3212" y="1037316"/>
            <a:ext cx="4522755" cy="4986568"/>
          </a:xfrm>
        </p:spPr>
        <p:txBody>
          <a:bodyPr>
            <a:normAutofit/>
          </a:bodyPr>
          <a:lstStyle/>
          <a:p>
            <a:r>
              <a:rPr lang="en-US" sz="1800" dirty="0"/>
              <a:t>Using high power RF (MW) with short pulses, Cornell  recently demonstrated (for T&gt;6K)  </a:t>
            </a:r>
            <a:endParaRPr lang="en-US" sz="1800" dirty="0" smtClean="0"/>
          </a:p>
          <a:p>
            <a:r>
              <a:rPr lang="en-US" sz="1800" dirty="0" smtClean="0"/>
              <a:t>Nb3Sn </a:t>
            </a:r>
            <a:r>
              <a:rPr lang="en-US" sz="1800" dirty="0"/>
              <a:t>follows the expected superheating field of the 18K superconductor. </a:t>
            </a:r>
          </a:p>
          <a:p>
            <a:r>
              <a:rPr lang="en-US" sz="1800" dirty="0"/>
              <a:t>When extrapolated to 2K this leads to surface magnetic fields of 300 </a:t>
            </a:r>
            <a:r>
              <a:rPr lang="en-US" sz="1800" dirty="0" err="1"/>
              <a:t>mT</a:t>
            </a:r>
            <a:r>
              <a:rPr lang="en-US" sz="1800" dirty="0"/>
              <a:t> </a:t>
            </a:r>
          </a:p>
          <a:p>
            <a:pPr lvl="1"/>
            <a:r>
              <a:rPr lang="en-US" sz="1400" dirty="0" err="1" smtClean="0"/>
              <a:t>Nb</a:t>
            </a:r>
            <a:r>
              <a:rPr lang="en-US" sz="1400" dirty="0" smtClean="0"/>
              <a:t> </a:t>
            </a:r>
            <a:r>
              <a:rPr lang="en-US" sz="1400" dirty="0"/>
              <a:t>superheating </a:t>
            </a:r>
            <a:r>
              <a:rPr lang="en-US" sz="1400" dirty="0" smtClean="0"/>
              <a:t>field </a:t>
            </a:r>
            <a:r>
              <a:rPr lang="en-US" sz="1400" dirty="0"/>
              <a:t>200 </a:t>
            </a:r>
            <a:r>
              <a:rPr lang="en-US" sz="1400" dirty="0" err="1"/>
              <a:t>mT.</a:t>
            </a:r>
            <a:r>
              <a:rPr lang="en-US" sz="1400" dirty="0"/>
              <a:t> </a:t>
            </a:r>
          </a:p>
          <a:p>
            <a:r>
              <a:rPr lang="en-US" sz="1800" dirty="0"/>
              <a:t>These results suggest that a well prepared Nb3Sn cavity with </a:t>
            </a:r>
            <a:r>
              <a:rPr lang="en-US" sz="1800" u="sng" dirty="0"/>
              <a:t>optimal shape</a:t>
            </a:r>
            <a:r>
              <a:rPr lang="en-US" sz="1800" dirty="0"/>
              <a:t> </a:t>
            </a:r>
            <a:r>
              <a:rPr lang="en-US" sz="1800" dirty="0" smtClean="0"/>
              <a:t>can reach </a:t>
            </a:r>
            <a:r>
              <a:rPr lang="en-US" sz="1800" dirty="0"/>
              <a:t>80-90 MV/m </a:t>
            </a:r>
            <a:endParaRPr lang="en-US" sz="1800" dirty="0" smtClean="0"/>
          </a:p>
          <a:p>
            <a:r>
              <a:rPr lang="en-US" sz="1800" dirty="0"/>
              <a:t>A</a:t>
            </a:r>
            <a:r>
              <a:rPr lang="en-US" sz="1800" dirty="0" smtClean="0"/>
              <a:t>nd </a:t>
            </a:r>
            <a:r>
              <a:rPr lang="en-US" sz="1800" dirty="0"/>
              <a:t>high Q (due to higher Tc of Nb3Sn)</a:t>
            </a:r>
          </a:p>
          <a:p>
            <a:endParaRPr lang="en-US" sz="1800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865859" y="132523"/>
            <a:ext cx="10360501" cy="553277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Expectations for Nb3Sn</a:t>
            </a:r>
            <a:endParaRPr lang="en-US" dirty="0"/>
          </a:p>
        </p:txBody>
      </p:sp>
      <p:graphicFrame>
        <p:nvGraphicFramePr>
          <p:cNvPr id="14" name="Diagram 13"/>
          <p:cNvGraphicFramePr/>
          <p:nvPr>
            <p:extLst>
              <p:ext uri="{D42A27DB-BD31-4B8C-83A1-F6EECF244321}">
                <p14:modId xmlns:p14="http://schemas.microsoft.com/office/powerpoint/2010/main" val="2194131108"/>
              </p:ext>
            </p:extLst>
          </p:nvPr>
        </p:nvGraphicFramePr>
        <p:xfrm>
          <a:off x="2909738" y="4539406"/>
          <a:ext cx="6272742" cy="15696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15" name="TextBox 14"/>
          <p:cNvSpPr txBox="1"/>
          <p:nvPr/>
        </p:nvSpPr>
        <p:spPr>
          <a:xfrm rot="4242420">
            <a:off x="8108306" y="2903517"/>
            <a:ext cx="2148345" cy="369332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txBody>
          <a:bodyPr wrap="none" rtlCol="0" anchor="ctr" anchorCtr="1">
            <a:spAutoFit/>
          </a:bodyPr>
          <a:lstStyle/>
          <a:p>
            <a:r>
              <a:rPr lang="en-US" sz="1800" dirty="0" err="1" smtClean="0">
                <a:solidFill>
                  <a:schemeClr val="bg1"/>
                </a:solidFill>
              </a:rPr>
              <a:t>Superheaing</a:t>
            </a:r>
            <a:r>
              <a:rPr lang="en-US" sz="1800" dirty="0" smtClean="0">
                <a:solidFill>
                  <a:schemeClr val="bg1"/>
                </a:solidFill>
              </a:rPr>
              <a:t> field</a:t>
            </a:r>
          </a:p>
        </p:txBody>
      </p:sp>
      <p:sp>
        <p:nvSpPr>
          <p:cNvPr id="16" name="TextBox 15"/>
          <p:cNvSpPr txBox="1"/>
          <p:nvPr/>
        </p:nvSpPr>
        <p:spPr>
          <a:xfrm rot="2271517">
            <a:off x="5836824" y="2877030"/>
            <a:ext cx="3276600" cy="584775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txBody>
          <a:bodyPr wrap="square" rtlCol="0" anchor="ctr" anchorCtr="1">
            <a:spAutoFit/>
          </a:bodyPr>
          <a:lstStyle/>
          <a:p>
            <a:r>
              <a:rPr lang="en-US" sz="1600" dirty="0" smtClean="0">
                <a:solidFill>
                  <a:schemeClr val="bg1"/>
                </a:solidFill>
              </a:rPr>
              <a:t>Heating at defect/or second phase behavior takes over</a:t>
            </a:r>
          </a:p>
        </p:txBody>
      </p:sp>
    </p:spTree>
    <p:extLst>
      <p:ext uri="{BB962C8B-B14F-4D97-AF65-F5344CB8AC3E}">
        <p14:creationId xmlns:p14="http://schemas.microsoft.com/office/powerpoint/2010/main" val="19229361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Graphic spid="14" grpId="0">
        <p:bldAsOne/>
      </p:bldGraphic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30C4D0-2969-40E1-99F4-76327E021096}" type="datetime1">
              <a:rPr lang="en-US" smtClean="0"/>
              <a:t>11/2/2015</a:t>
            </a:fld>
            <a:endParaRPr lang="en-US"/>
          </a:p>
        </p:txBody>
      </p:sp>
      <p:sp>
        <p:nvSpPr>
          <p:cNvPr id="12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428106" y="6492079"/>
            <a:ext cx="5053284" cy="365030"/>
          </a:xfrm>
        </p:spPr>
        <p:txBody>
          <a:bodyPr/>
          <a:lstStyle/>
          <a:p>
            <a:pPr>
              <a:defRPr/>
            </a:pPr>
            <a:r>
              <a:rPr lang="en-US" smtClean="0"/>
              <a:t>Hasan Padamsee/ILCWS2015     Whistler   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D5434-F838-4DD4-A17B-1CB1A1850DF4}" type="slidenum">
              <a:rPr lang="en-US" smtClean="0"/>
              <a:t>47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1812" y="894"/>
            <a:ext cx="11125200" cy="968136"/>
          </a:xfrm>
        </p:spPr>
        <p:txBody>
          <a:bodyPr/>
          <a:lstStyle/>
          <a:p>
            <a:r>
              <a:rPr lang="en-US" b="1" dirty="0" smtClean="0">
                <a:latin typeface="Calibri" panose="020F0502020204030204" pitchFamily="34" charset="0"/>
              </a:rPr>
              <a:t>Active Nb</a:t>
            </a:r>
            <a:r>
              <a:rPr lang="en-US" b="1" baseline="-25000" dirty="0" smtClean="0">
                <a:latin typeface="Calibri" panose="020F0502020204030204" pitchFamily="34" charset="0"/>
              </a:rPr>
              <a:t>3</a:t>
            </a:r>
            <a:r>
              <a:rPr lang="en-US" b="1" dirty="0" smtClean="0">
                <a:latin typeface="Calibri" panose="020F0502020204030204" pitchFamily="34" charset="0"/>
              </a:rPr>
              <a:t>Sn Programs</a:t>
            </a:r>
            <a:endParaRPr lang="en-US" b="1" dirty="0">
              <a:latin typeface="Calibri" panose="020F0502020204030204" pitchFamily="34" charset="0"/>
            </a:endParaRPr>
          </a:p>
        </p:txBody>
      </p:sp>
      <p:pic>
        <p:nvPicPr>
          <p:cNvPr id="4" name="Picture 2" descr="\\SAMBA\accsrf\Sam\Pictures\CavityInsertAssembly\inserting to furnace for calibration\Copy of IMGP1150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0555"/>
          <a:stretch/>
        </p:blipFill>
        <p:spPr bwMode="auto">
          <a:xfrm>
            <a:off x="8053332" y="1479354"/>
            <a:ext cx="2582642" cy="49586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/>
          <a:srcRect l="19963" t="20940" r="17460" b="2137"/>
          <a:stretch/>
        </p:blipFill>
        <p:spPr>
          <a:xfrm>
            <a:off x="1389254" y="958667"/>
            <a:ext cx="3789964" cy="250137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9352" y="3487069"/>
            <a:ext cx="4647971" cy="3080357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5001879" y="1852488"/>
            <a:ext cx="2069561" cy="5846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199" b="1" dirty="0"/>
              <a:t>Fermilab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216753" y="5002362"/>
            <a:ext cx="2069561" cy="10769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199" b="1" dirty="0"/>
              <a:t>Jefferson Lab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8548049" y="1005674"/>
            <a:ext cx="1939419" cy="5846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199" b="1" dirty="0"/>
              <a:t>Cornell</a:t>
            </a:r>
          </a:p>
        </p:txBody>
      </p:sp>
    </p:spTree>
    <p:extLst>
      <p:ext uri="{BB962C8B-B14F-4D97-AF65-F5344CB8AC3E}">
        <p14:creationId xmlns:p14="http://schemas.microsoft.com/office/powerpoint/2010/main" val="298352972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F01579-0DFB-48BA-82C9-9B57D5F0F8F6}" type="datetime1">
              <a:rPr lang="en-US" smtClean="0"/>
              <a:t>11/2/2015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Hasan Padamsee/ILCWS2015     Whistler                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D5434-F838-4DD4-A17B-1CB1A1850DF4}" type="slidenum">
              <a:rPr lang="en-US" smtClean="0"/>
              <a:t>48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1803401"/>
            <a:ext cx="11504613" cy="4470400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1. Reverse the </a:t>
            </a:r>
            <a:r>
              <a:rPr lang="en-US" u="sng" dirty="0" smtClean="0"/>
              <a:t>falling Q-slope!</a:t>
            </a:r>
          </a:p>
          <a:p>
            <a:r>
              <a:rPr lang="en-US" dirty="0" smtClean="0"/>
              <a:t>N doping</a:t>
            </a:r>
            <a:r>
              <a:rPr lang="en-US" dirty="0"/>
              <a:t> </a:t>
            </a:r>
            <a:r>
              <a:rPr lang="en-US" dirty="0" smtClean="0"/>
              <a:t>exceeds familiar Q values!</a:t>
            </a:r>
          </a:p>
          <a:p>
            <a:pPr lvl="1"/>
            <a:r>
              <a:rPr lang="en-US" dirty="0" smtClean="0"/>
              <a:t>But still demands deep </a:t>
            </a:r>
            <a:r>
              <a:rPr lang="en-US" dirty="0"/>
              <a:t>physical understanding</a:t>
            </a:r>
            <a:r>
              <a:rPr lang="en-US" dirty="0" smtClean="0"/>
              <a:t>.  </a:t>
            </a:r>
          </a:p>
          <a:p>
            <a:pPr lvl="2"/>
            <a:r>
              <a:rPr lang="en-US" dirty="0" smtClean="0"/>
              <a:t>What is missing in simple BCS calculation for Q? </a:t>
            </a:r>
          </a:p>
          <a:p>
            <a:r>
              <a:rPr lang="en-US" dirty="0" smtClean="0"/>
              <a:t>2. </a:t>
            </a:r>
            <a:r>
              <a:rPr lang="en-US" u="sng" dirty="0" smtClean="0"/>
              <a:t>Reduce residual </a:t>
            </a:r>
            <a:r>
              <a:rPr lang="en-US" u="sng" dirty="0"/>
              <a:t>losses </a:t>
            </a:r>
            <a:r>
              <a:rPr lang="en-US" dirty="0"/>
              <a:t>by </a:t>
            </a:r>
            <a:r>
              <a:rPr lang="en-US" dirty="0" smtClean="0"/>
              <a:t>completely expelling dc magnetic flux</a:t>
            </a:r>
          </a:p>
          <a:p>
            <a:pPr lvl="1"/>
            <a:r>
              <a:rPr lang="en-US" dirty="0" smtClean="0"/>
              <a:t> leads </a:t>
            </a:r>
            <a:r>
              <a:rPr lang="en-US" dirty="0"/>
              <a:t>to even higher Q values. </a:t>
            </a:r>
          </a:p>
          <a:p>
            <a:r>
              <a:rPr lang="en-US" dirty="0" smtClean="0"/>
              <a:t>R&amp;D in fundamental understanding of both phenomena will reveal </a:t>
            </a:r>
          </a:p>
          <a:p>
            <a:pPr lvl="1"/>
            <a:r>
              <a:rPr lang="en-US" dirty="0" smtClean="0"/>
              <a:t>What are the ultimate limits to the best Q?</a:t>
            </a:r>
          </a:p>
          <a:p>
            <a:pPr lvl="1"/>
            <a:r>
              <a:rPr lang="en-US" dirty="0" smtClean="0"/>
              <a:t>Best parameters to optimize the preparation and cool-down protocol for highest Qs?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304800"/>
            <a:ext cx="9982200" cy="1142702"/>
          </a:xfrm>
        </p:spPr>
        <p:txBody>
          <a:bodyPr>
            <a:normAutofit/>
          </a:bodyPr>
          <a:lstStyle/>
          <a:p>
            <a:r>
              <a:rPr lang="en-US" dirty="0" smtClean="0"/>
              <a:t>Recent Breakthroughs </a:t>
            </a:r>
            <a:r>
              <a:rPr lang="en-US" dirty="0"/>
              <a:t>in High </a:t>
            </a:r>
            <a:r>
              <a:rPr lang="en-US" dirty="0" smtClean="0"/>
              <a:t>Q </a:t>
            </a:r>
            <a:r>
              <a:rPr lang="en-US" sz="3200" dirty="0" smtClean="0"/>
              <a:t>(without FE)  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8656582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538514F-0E37-4B80-812B-4E6643408622}" type="datetime1">
              <a:rPr lang="en-US" smtClean="0"/>
              <a:t>11/2/2015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Hasan Padamsee/ILCWS2015     Whistler                 </a:t>
            </a:r>
            <a:endParaRPr lang="en-US" b="1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92E84A3-02EC-8549-BD83-9F5790A19C80}" type="slidenum">
              <a:rPr lang="en-US" smtClean="0"/>
              <a:pPr>
                <a:defRPr/>
              </a:pPr>
              <a:t>49</a:t>
            </a:fld>
            <a:endParaRPr lang="en-US" dirty="0"/>
          </a:p>
        </p:txBody>
      </p:sp>
      <p:pic>
        <p:nvPicPr>
          <p:cNvPr id="12" name="Content Placeholder 8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1863" r="-21863"/>
          <a:stretch>
            <a:fillRect/>
          </a:stretch>
        </p:blipFill>
        <p:spPr>
          <a:xfrm>
            <a:off x="1751012" y="1664379"/>
            <a:ext cx="7503841" cy="3939708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7211" y="152400"/>
            <a:ext cx="11123849" cy="12192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What is N doping</a:t>
            </a:r>
            <a:r>
              <a:rPr lang="en-US" dirty="0"/>
              <a:t>?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3100" dirty="0" smtClean="0"/>
              <a:t>infuse the cavity surface  at 800 C</a:t>
            </a:r>
            <a:br>
              <a:rPr lang="en-US" sz="3100" dirty="0" smtClean="0"/>
            </a:br>
            <a:r>
              <a:rPr lang="en-US" sz="3100" dirty="0" smtClean="0"/>
              <a:t>with a small concentration of nitrogen (about 50 ppm)</a:t>
            </a:r>
            <a:endParaRPr lang="en-US" sz="3100" dirty="0"/>
          </a:p>
        </p:txBody>
      </p:sp>
      <p:sp>
        <p:nvSpPr>
          <p:cNvPr id="9" name="TextBox 8"/>
          <p:cNvSpPr txBox="1"/>
          <p:nvPr/>
        </p:nvSpPr>
        <p:spPr>
          <a:xfrm>
            <a:off x="1751012" y="5475464"/>
            <a:ext cx="7928289" cy="8305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399" dirty="0"/>
              <a:t>Injection of small nitrogen partial pressure at the end of 800C degassing-&gt; drastic increase in Q</a:t>
            </a:r>
          </a:p>
        </p:txBody>
      </p:sp>
    </p:spTree>
    <p:extLst>
      <p:ext uri="{BB962C8B-B14F-4D97-AF65-F5344CB8AC3E}">
        <p14:creationId xmlns:p14="http://schemas.microsoft.com/office/powerpoint/2010/main" val="1545397286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B63AD-1332-4ECF-8638-7F3C799F1B45}" type="datetime1">
              <a:rPr lang="en-US" smtClean="0"/>
              <a:t>11/2/2015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Hasan Padamsee/ILCWS2015     Whistler                 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D5434-F838-4DD4-A17B-1CB1A1850DF4}" type="slidenum">
              <a:rPr lang="en-US" smtClean="0"/>
              <a:t>5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n-US" dirty="0" smtClean="0"/>
          </a:p>
          <a:p>
            <a:pPr lvl="1"/>
            <a:r>
              <a:rPr lang="en-US" dirty="0" err="1" smtClean="0"/>
              <a:t>Multipacting</a:t>
            </a:r>
            <a:r>
              <a:rPr lang="en-US" dirty="0" smtClean="0"/>
              <a:t>…limited gradient to 3 MV/m (at 1.3 GHz)</a:t>
            </a:r>
            <a:endParaRPr lang="en-US" dirty="0"/>
          </a:p>
          <a:p>
            <a:pPr lvl="1"/>
            <a:r>
              <a:rPr lang="en-US" dirty="0" smtClean="0"/>
              <a:t>Thermal breakdown of superconductivity…6 MV/m</a:t>
            </a:r>
          </a:p>
          <a:p>
            <a:pPr lvl="1"/>
            <a:r>
              <a:rPr lang="en-US" dirty="0"/>
              <a:t>F</a:t>
            </a:r>
            <a:r>
              <a:rPr lang="en-US" dirty="0" smtClean="0"/>
              <a:t>ield emission limits 10 – 20 MV/m</a:t>
            </a:r>
          </a:p>
          <a:p>
            <a:pPr lvl="1"/>
            <a:r>
              <a:rPr lang="en-US" dirty="0" smtClean="0"/>
              <a:t>Q disease due to H intake – Q falls at low field</a:t>
            </a:r>
          </a:p>
          <a:p>
            <a:pPr lvl="1"/>
            <a:r>
              <a:rPr lang="en-US" dirty="0" smtClean="0"/>
              <a:t>Q-drop at high fields – 25 MV/m</a:t>
            </a:r>
          </a:p>
          <a:p>
            <a:r>
              <a:rPr lang="en-US" dirty="0" smtClean="0"/>
              <a:t>Major applications at each stage of progress</a:t>
            </a:r>
          </a:p>
          <a:p>
            <a:pPr marL="457063" lvl="1" indent="0">
              <a:buNone/>
            </a:pPr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Successes of SRF R&amp;D  At the Gradient Frontier</a:t>
            </a:r>
            <a:endParaRPr lang="en-US" dirty="0"/>
          </a:p>
        </p:txBody>
      </p:sp>
      <p:grpSp>
        <p:nvGrpSpPr>
          <p:cNvPr id="9" name="Diagram group"/>
          <p:cNvGrpSpPr/>
          <p:nvPr/>
        </p:nvGrpSpPr>
        <p:grpSpPr>
          <a:xfrm>
            <a:off x="1649520" y="4038601"/>
            <a:ext cx="7085804" cy="1266427"/>
            <a:chOff x="0" y="633284"/>
            <a:chExt cx="8621023" cy="551655"/>
          </a:xfrm>
          <a:scene3d>
            <a:camera prst="isometricOffAxis2Left" zoom="95000"/>
            <a:lightRig rig="flat" dir="t"/>
          </a:scene3d>
        </p:grpSpPr>
        <p:grpSp>
          <p:nvGrpSpPr>
            <p:cNvPr id="10" name="Group 9"/>
            <p:cNvGrpSpPr/>
            <p:nvPr/>
          </p:nvGrpSpPr>
          <p:grpSpPr>
            <a:xfrm>
              <a:off x="0" y="633284"/>
              <a:ext cx="8621023" cy="551655"/>
              <a:chOff x="0" y="633284"/>
              <a:chExt cx="8621023" cy="551655"/>
            </a:xfrm>
          </p:grpSpPr>
          <p:sp>
            <p:nvSpPr>
              <p:cNvPr id="12" name="Rounded Rectangle 11"/>
              <p:cNvSpPr/>
              <p:nvPr/>
            </p:nvSpPr>
            <p:spPr>
              <a:xfrm>
                <a:off x="0" y="633284"/>
                <a:ext cx="8621023" cy="551655"/>
              </a:xfrm>
              <a:prstGeom prst="roundRect">
                <a:avLst/>
              </a:prstGeom>
              <a:sp3d extrusionH="381000" contourW="38100" prstMaterial="matte">
                <a:contourClr>
                  <a:schemeClr val="lt1"/>
                </a:contourClr>
              </a:sp3d>
            </p:spPr>
            <p:style>
              <a:lnRef idx="0">
                <a:schemeClr val="lt2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dk2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dk2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13" name="Rounded Rectangle 4"/>
              <p:cNvSpPr/>
              <p:nvPr/>
            </p:nvSpPr>
            <p:spPr>
              <a:xfrm>
                <a:off x="26930" y="660214"/>
                <a:ext cx="8567163" cy="497795"/>
              </a:xfrm>
              <a:prstGeom prst="rect">
                <a:avLst/>
              </a:prstGeom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87630" tIns="87630" rIns="87630" bIns="87630" numCol="1" spcCol="1270" anchor="ctr" anchorCtr="0">
                <a:noAutofit/>
              </a:bodyPr>
              <a:lstStyle/>
              <a:p>
                <a:pPr defTabSz="10223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n-US" sz="2000" dirty="0"/>
                  <a:t>Now 1.3 GHz 9-cell ILC cavities reach 30 – 40 MV/m</a:t>
                </a:r>
              </a:p>
              <a:p>
                <a:pPr lvl="0" algn="l" defTabSz="1022350" rtl="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n-US" sz="2300" kern="1200" dirty="0" smtClean="0"/>
                  <a:t>CM gradients reach 30 - 31.5 MV/m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251534189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 bldLvl="2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F192AE9-8AFD-43CE-8EC8-79D3BCC9A18E}" type="datetime1">
              <a:rPr lang="en-US" smtClean="0"/>
              <a:t>11/2/2015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Hasan Padamsee/ILCWS2015     Whistler                 </a:t>
            </a:r>
            <a:endParaRPr lang="en-US" b="1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92E84A3-02EC-8549-BD83-9F5790A19C80}" type="slidenum">
              <a:rPr lang="en-US" smtClean="0"/>
              <a:pPr>
                <a:defRPr/>
              </a:pPr>
              <a:t>50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5612" y="351974"/>
            <a:ext cx="11353800" cy="641572"/>
          </a:xfrm>
        </p:spPr>
        <p:txBody>
          <a:bodyPr>
            <a:noAutofit/>
          </a:bodyPr>
          <a:lstStyle/>
          <a:p>
            <a:r>
              <a:rPr lang="en-US" sz="3200" dirty="0" smtClean="0"/>
              <a:t>High Q values obtained by N-Doping doping </a:t>
            </a:r>
            <a:br>
              <a:rPr lang="en-US" sz="3200" dirty="0" smtClean="0"/>
            </a:br>
            <a:r>
              <a:rPr lang="en-US" sz="3200" dirty="0" smtClean="0"/>
              <a:t>repeatedly on 9-cell ILC Cavities for LCLS-II </a:t>
            </a:r>
            <a:endParaRPr lang="en-US" sz="3200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00752" y="965837"/>
            <a:ext cx="6745587" cy="5282574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4430540" y="2881254"/>
            <a:ext cx="2801640" cy="3384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Pre-doping state of the art</a:t>
            </a:r>
          </a:p>
        </p:txBody>
      </p:sp>
      <p:cxnSp>
        <p:nvCxnSpPr>
          <p:cNvPr id="8" name="Straight Connector 7"/>
          <p:cNvCxnSpPr/>
          <p:nvPr/>
        </p:nvCxnSpPr>
        <p:spPr>
          <a:xfrm>
            <a:off x="4807815" y="2252441"/>
            <a:ext cx="4240167" cy="984209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 rot="821104">
            <a:off x="5464280" y="2878603"/>
            <a:ext cx="3454378" cy="338554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txBody>
          <a:bodyPr wrap="square" rtlCol="0" anchor="ctr" anchorCtr="1">
            <a:spAutoFit/>
          </a:bodyPr>
          <a:lstStyle/>
          <a:p>
            <a:r>
              <a:rPr lang="en-US" sz="1600" dirty="0" smtClean="0">
                <a:solidFill>
                  <a:schemeClr val="bg1"/>
                </a:solidFill>
              </a:rPr>
              <a:t>Standard treatment Q</a:t>
            </a:r>
          </a:p>
        </p:txBody>
      </p:sp>
    </p:spTree>
    <p:extLst>
      <p:ext uri="{BB962C8B-B14F-4D97-AF65-F5344CB8AC3E}">
        <p14:creationId xmlns:p14="http://schemas.microsoft.com/office/powerpoint/2010/main" val="1962142371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324E08-16A2-418A-AA62-45D103BE4B3A}" type="datetime1">
              <a:rPr lang="en-US" smtClean="0"/>
              <a:t>11/2/2015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Hasan Padamsee/ILCWS2015     Whistler                 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D5434-F838-4DD4-A17B-1CB1A1850DF4}" type="slidenum">
              <a:rPr lang="en-US" smtClean="0"/>
              <a:t>51</a:t>
            </a:fld>
            <a:endParaRPr lang="en-US"/>
          </a:p>
        </p:txBody>
      </p:sp>
      <p:sp>
        <p:nvSpPr>
          <p:cNvPr id="40961" name="Title 1"/>
          <p:cNvSpPr>
            <a:spLocks noGrp="1"/>
          </p:cNvSpPr>
          <p:nvPr>
            <p:ph type="title"/>
          </p:nvPr>
        </p:nvSpPr>
        <p:spPr bwMode="auto">
          <a:xfrm>
            <a:off x="1293812" y="386146"/>
            <a:ext cx="9448800" cy="64277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compatLnSpc="1">
            <a:prstTxWarp prst="textNoShape">
              <a:avLst/>
            </a:prstTxWarp>
            <a:normAutofit/>
          </a:bodyPr>
          <a:lstStyle/>
          <a:p>
            <a:r>
              <a:rPr lang="en-US" altLang="en-US" dirty="0"/>
              <a:t>High Q </a:t>
            </a:r>
            <a:r>
              <a:rPr lang="en-US" altLang="en-US" dirty="0" smtClean="0"/>
              <a:t>to </a:t>
            </a:r>
            <a:r>
              <a:rPr lang="en-US" altLang="en-US" dirty="0"/>
              <a:t>30 </a:t>
            </a:r>
            <a:r>
              <a:rPr lang="en-US" altLang="en-US" dirty="0" smtClean="0"/>
              <a:t>MV/m</a:t>
            </a:r>
            <a:r>
              <a:rPr lang="en-US" altLang="en-US" dirty="0"/>
              <a:t> </a:t>
            </a:r>
            <a:r>
              <a:rPr lang="en-US" altLang="en-US" sz="2700" dirty="0" smtClean="0"/>
              <a:t>(650 MHz) </a:t>
            </a:r>
            <a:endParaRPr lang="en-US" altLang="en-US" dirty="0"/>
          </a:p>
        </p:txBody>
      </p:sp>
      <p:pic>
        <p:nvPicPr>
          <p:cNvPr id="40962" name="Picture 2" descr="C:\Users\annag\AppData\Local\Microsoft\Windows\Temporary Internet Files\Content.IE5\H6MJPSJC\AES004_fast_slow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4961" y="1028916"/>
            <a:ext cx="6902240" cy="5284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611855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D05834-A00F-45DE-8A8F-60AF299DF8AD}" type="datetime1">
              <a:rPr lang="en-US" smtClean="0"/>
              <a:t>11/2/2015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Hasan Padamsee/ILCWS2015     Whistler                 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D5434-F838-4DD4-A17B-1CB1A1850DF4}" type="slidenum">
              <a:rPr lang="en-US" smtClean="0"/>
              <a:t>52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half" idx="2"/>
          </p:nvPr>
        </p:nvSpPr>
        <p:spPr>
          <a:xfrm>
            <a:off x="303212" y="4572000"/>
            <a:ext cx="4977104" cy="4470400"/>
          </a:xfrm>
        </p:spPr>
        <p:txBody>
          <a:bodyPr/>
          <a:lstStyle/>
          <a:p>
            <a:r>
              <a:rPr lang="en-US" sz="2000" dirty="0" smtClean="0">
                <a:solidFill>
                  <a:srgbClr val="00B050"/>
                </a:solidFill>
              </a:rPr>
              <a:t>Cons</a:t>
            </a:r>
          </a:p>
          <a:p>
            <a:r>
              <a:rPr lang="en-US" sz="2000" dirty="0" smtClean="0"/>
              <a:t>Larger </a:t>
            </a:r>
            <a:r>
              <a:rPr lang="en-US" sz="2000" dirty="0" err="1" smtClean="0"/>
              <a:t>wakefields</a:t>
            </a:r>
            <a:endParaRPr lang="en-US" sz="2000" dirty="0" smtClean="0"/>
          </a:p>
          <a:p>
            <a:r>
              <a:rPr lang="en-US" sz="2000" dirty="0" smtClean="0"/>
              <a:t>More HOM power</a:t>
            </a:r>
          </a:p>
          <a:p>
            <a:endParaRPr lang="en-US" sz="2000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1"/>
          </p:nvPr>
        </p:nvSpPr>
        <p:spPr>
          <a:xfrm>
            <a:off x="160657" y="1256270"/>
            <a:ext cx="5435654" cy="4470400"/>
          </a:xfrm>
        </p:spPr>
        <p:txBody>
          <a:bodyPr>
            <a:normAutofit/>
          </a:bodyPr>
          <a:lstStyle/>
          <a:p>
            <a:r>
              <a:rPr lang="en-US" sz="2000" dirty="0" smtClean="0"/>
              <a:t>1.3 GHz was originally chosen to avoid the </a:t>
            </a:r>
            <a:r>
              <a:rPr lang="en-US" sz="2000" u="sng" dirty="0" smtClean="0"/>
              <a:t>global thermal instability ,(GTI)</a:t>
            </a:r>
            <a:r>
              <a:rPr lang="en-US" sz="2000" dirty="0" smtClean="0"/>
              <a:t> due to BCS </a:t>
            </a:r>
            <a:r>
              <a:rPr lang="en-US" sz="2000" dirty="0"/>
              <a:t>resistance (increases </a:t>
            </a:r>
            <a:r>
              <a:rPr lang="en-US" sz="2000" dirty="0" smtClean="0"/>
              <a:t>as </a:t>
            </a:r>
            <a:r>
              <a:rPr lang="en-US" sz="2000" dirty="0"/>
              <a:t>f</a:t>
            </a:r>
            <a:r>
              <a:rPr lang="en-US" sz="2000" baseline="30000" dirty="0"/>
              <a:t>2</a:t>
            </a:r>
            <a:r>
              <a:rPr lang="en-US" sz="2000" dirty="0" smtClean="0"/>
              <a:t>)</a:t>
            </a:r>
          </a:p>
          <a:p>
            <a:r>
              <a:rPr lang="en-US" sz="2000" dirty="0" smtClean="0">
                <a:solidFill>
                  <a:srgbClr val="00B050"/>
                </a:solidFill>
              </a:rPr>
              <a:t>Pros for higher frequency</a:t>
            </a:r>
          </a:p>
          <a:p>
            <a:pPr lvl="1"/>
            <a:r>
              <a:rPr lang="en-US" sz="1800" u="sng" dirty="0" smtClean="0"/>
              <a:t>Material</a:t>
            </a:r>
            <a:r>
              <a:rPr lang="en-US" sz="1800" dirty="0" smtClean="0"/>
              <a:t> cost savings for cavity and CM parts</a:t>
            </a:r>
          </a:p>
          <a:p>
            <a:pPr lvl="1"/>
            <a:r>
              <a:rPr lang="en-US" sz="1800" dirty="0" smtClean="0"/>
              <a:t>Optimistically 75%</a:t>
            </a:r>
          </a:p>
          <a:p>
            <a:r>
              <a:rPr lang="en-US" sz="2000" dirty="0" smtClean="0">
                <a:latin typeface="Arial" pitchFamily="34" charset="0"/>
                <a:cs typeface="Arial" pitchFamily="34" charset="0"/>
              </a:rPr>
              <a:t>Smaller </a:t>
            </a:r>
            <a:r>
              <a:rPr lang="en-US" sz="2000" dirty="0">
                <a:latin typeface="Arial" pitchFamily="34" charset="0"/>
                <a:cs typeface="Arial" pitchFamily="34" charset="0"/>
              </a:rPr>
              <a:t>surface 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area</a:t>
            </a:r>
          </a:p>
          <a:p>
            <a:pPr lvl="1"/>
            <a:r>
              <a:rPr lang="en-US" sz="1800" dirty="0">
                <a:latin typeface="Arial" pitchFamily="34" charset="0"/>
                <a:cs typeface="Arial" pitchFamily="34" charset="0"/>
              </a:rPr>
              <a:t>L</a:t>
            </a:r>
            <a:r>
              <a:rPr lang="en-US" sz="1800" dirty="0" smtClean="0">
                <a:latin typeface="Arial" pitchFamily="34" charset="0"/>
                <a:cs typeface="Arial" pitchFamily="34" charset="0"/>
              </a:rPr>
              <a:t>ess </a:t>
            </a:r>
            <a:r>
              <a:rPr lang="en-US" sz="1800" dirty="0">
                <a:latin typeface="Arial" pitchFamily="34" charset="0"/>
                <a:cs typeface="Arial" pitchFamily="34" charset="0"/>
              </a:rPr>
              <a:t>defects/field emission</a:t>
            </a:r>
            <a:endParaRPr lang="en-US" sz="1800" dirty="0" smtClean="0"/>
          </a:p>
          <a:p>
            <a:endParaRPr lang="en-US" sz="2000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929050" y="37070"/>
            <a:ext cx="10360501" cy="1219200"/>
          </a:xfrm>
        </p:spPr>
        <p:txBody>
          <a:bodyPr/>
          <a:lstStyle/>
          <a:p>
            <a:r>
              <a:rPr lang="en-US" dirty="0" smtClean="0"/>
              <a:t>High Q Opens</a:t>
            </a:r>
            <a:br>
              <a:rPr lang="en-US" dirty="0" smtClean="0"/>
            </a:br>
            <a:r>
              <a:rPr lang="en-US" dirty="0" smtClean="0"/>
              <a:t>Cost Reduction Possibilities: 1.3 =&gt; 2.6 GHz</a:t>
            </a:r>
            <a:endParaRPr lang="en-US" dirty="0"/>
          </a:p>
        </p:txBody>
      </p:sp>
      <p:grpSp>
        <p:nvGrpSpPr>
          <p:cNvPr id="15" name="Group 14"/>
          <p:cNvGrpSpPr/>
          <p:nvPr/>
        </p:nvGrpSpPr>
        <p:grpSpPr>
          <a:xfrm>
            <a:off x="1522412" y="1274485"/>
            <a:ext cx="10138234" cy="5435683"/>
            <a:chOff x="1522412" y="1274485"/>
            <a:chExt cx="10138234" cy="5435683"/>
          </a:xfrm>
        </p:grpSpPr>
        <p:pic>
          <p:nvPicPr>
            <p:cNvPr id="18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71308" y="1274485"/>
              <a:ext cx="5363603" cy="28207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9" name="TextBox 18"/>
            <p:cNvSpPr txBox="1"/>
            <p:nvPr/>
          </p:nvSpPr>
          <p:spPr>
            <a:xfrm>
              <a:off x="4762211" y="4771176"/>
              <a:ext cx="6096000" cy="1938992"/>
            </a:xfrm>
            <a:prstGeom prst="rect">
              <a:avLst/>
            </a:prstGeom>
            <a:noFill/>
            <a:ln>
              <a:solidFill>
                <a:schemeClr val="bg2"/>
              </a:solidFill>
            </a:ln>
          </p:spPr>
          <p:txBody>
            <a:bodyPr wrap="square" rtlCol="0" anchor="ctr" anchorCtr="1">
              <a:spAutoFit/>
            </a:bodyPr>
            <a:lstStyle/>
            <a:p>
              <a:r>
                <a:rPr lang="en-US" sz="2000" dirty="0" smtClean="0"/>
                <a:t>If N-doping can reduce BCS resistance by factor of 3</a:t>
              </a:r>
            </a:p>
            <a:p>
              <a:endParaRPr lang="en-US" sz="2000" dirty="0"/>
            </a:p>
            <a:p>
              <a:r>
                <a:rPr lang="en-US" sz="2000" dirty="0" smtClean="0"/>
                <a:t>Global </a:t>
              </a:r>
              <a:r>
                <a:rPr lang="en-US" sz="2000" dirty="0"/>
                <a:t>thermal instability due to BCS surface resistance </a:t>
              </a:r>
              <a:r>
                <a:rPr lang="en-US" sz="2000" dirty="0" smtClean="0"/>
                <a:t>can be managed</a:t>
              </a:r>
              <a:endParaRPr lang="en-US" sz="2000" dirty="0"/>
            </a:p>
            <a:p>
              <a:endParaRPr lang="en-US" sz="2000" dirty="0" smtClean="0"/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8688846" y="1542742"/>
              <a:ext cx="297180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b="1" dirty="0" smtClean="0">
                  <a:solidFill>
                    <a:srgbClr val="0000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GTI ~ 37.5 MV/m</a:t>
              </a:r>
            </a:p>
            <a:p>
              <a:r>
                <a:rPr lang="en-US" sz="2000" b="1" dirty="0" smtClean="0">
                  <a:solidFill>
                    <a:srgbClr val="0000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Q = 1/3 BCS</a:t>
              </a: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6333510" y="1435020"/>
              <a:ext cx="1295400" cy="461665"/>
            </a:xfrm>
            <a:prstGeom prst="rect">
              <a:avLst/>
            </a:prstGeom>
            <a:noFill/>
            <a:ln>
              <a:solidFill>
                <a:schemeClr val="bg2"/>
              </a:solidFill>
            </a:ln>
          </p:spPr>
          <p:txBody>
            <a:bodyPr wrap="square" rtlCol="0" anchor="ctr" anchorCtr="1">
              <a:spAutoFit/>
            </a:bodyPr>
            <a:lstStyle/>
            <a:p>
              <a:r>
                <a:rPr lang="en-US" dirty="0" smtClean="0">
                  <a:solidFill>
                    <a:srgbClr val="0070C0"/>
                  </a:solidFill>
                </a:rPr>
                <a:t>2.6 GHz</a:t>
              </a:r>
            </a:p>
          </p:txBody>
        </p:sp>
        <p:sp>
          <p:nvSpPr>
            <p:cNvPr id="9" name="TextBox 8"/>
            <p:cNvSpPr txBox="1"/>
            <p:nvPr/>
          </p:nvSpPr>
          <p:spPr>
            <a:xfrm rot="5400000">
              <a:off x="5236592" y="2188822"/>
              <a:ext cx="1752600" cy="369332"/>
            </a:xfrm>
            <a:prstGeom prst="rect">
              <a:avLst/>
            </a:prstGeom>
            <a:noFill/>
            <a:ln>
              <a:solidFill>
                <a:schemeClr val="bg2"/>
              </a:solidFill>
            </a:ln>
          </p:spPr>
          <p:txBody>
            <a:bodyPr wrap="square" rtlCol="0" anchor="ctr" anchorCtr="1">
              <a:spAutoFit/>
            </a:bodyPr>
            <a:lstStyle/>
            <a:p>
              <a:r>
                <a:rPr lang="en-US" sz="1800" dirty="0" smtClean="0">
                  <a:solidFill>
                    <a:schemeClr val="bg1"/>
                  </a:solidFill>
                </a:rPr>
                <a:t>Surface Temp</a:t>
              </a: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7172732" y="4031315"/>
              <a:ext cx="2166777" cy="461665"/>
            </a:xfrm>
            <a:prstGeom prst="rect">
              <a:avLst/>
            </a:prstGeom>
            <a:noFill/>
            <a:ln>
              <a:solidFill>
                <a:schemeClr val="bg2"/>
              </a:solidFill>
            </a:ln>
          </p:spPr>
          <p:txBody>
            <a:bodyPr wrap="square" rtlCol="0" anchor="ctr" anchorCtr="1">
              <a:spAutoFit/>
            </a:bodyPr>
            <a:lstStyle/>
            <a:p>
              <a:r>
                <a:rPr lang="en-US" dirty="0" err="1" smtClean="0"/>
                <a:t>B</a:t>
              </a:r>
              <a:r>
                <a:rPr lang="en-US" baseline="-25000" dirty="0" err="1" smtClean="0"/>
                <a:t>surface</a:t>
              </a:r>
              <a:endParaRPr lang="en-US" baseline="-25000" dirty="0" smtClean="0"/>
            </a:p>
          </p:txBody>
        </p:sp>
        <p:sp>
          <p:nvSpPr>
            <p:cNvPr id="21" name="Arc 20"/>
            <p:cNvSpPr/>
            <p:nvPr/>
          </p:nvSpPr>
          <p:spPr>
            <a:xfrm flipV="1">
              <a:off x="1522412" y="2860494"/>
              <a:ext cx="9372600" cy="530406"/>
            </a:xfrm>
            <a:prstGeom prst="arc">
              <a:avLst>
                <a:gd name="adj1" fmla="val 16200000"/>
                <a:gd name="adj2" fmla="val 21558493"/>
              </a:avLst>
            </a:prstGeom>
            <a:ln w="1905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8754518" y="3301236"/>
              <a:ext cx="2362200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 anchorCtr="1">
              <a:spAutoFit/>
            </a:bodyPr>
            <a:lstStyle/>
            <a:p>
              <a:r>
                <a:rPr lang="en-US" sz="1400" b="1" dirty="0" smtClean="0">
                  <a:solidFill>
                    <a:srgbClr val="00B050"/>
                  </a:solidFill>
                </a:rPr>
                <a:t>1.3 GHz</a:t>
              </a:r>
            </a:p>
            <a:p>
              <a:r>
                <a:rPr lang="en-US" sz="1400" b="1" dirty="0" smtClean="0">
                  <a:solidFill>
                    <a:srgbClr val="00B050"/>
                  </a:solidFill>
                </a:rPr>
                <a:t>GTI &gt; 45 MV/m</a:t>
              </a: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6482812" y="2083482"/>
              <a:ext cx="297180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b="1" dirty="0" smtClean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GTI ~ 33 MV/m</a:t>
              </a:r>
            </a:p>
            <a:p>
              <a:r>
                <a:rPr lang="en-US" sz="2000" b="1" dirty="0" smtClean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Q = 1/2 BCS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9616252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  <p:bldP spid="7" grpId="0" build="p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90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A132304-89AA-44BA-83A8-6C0091C8286B}" type="datetime1">
              <a:rPr lang="en-US" smtClean="0"/>
              <a:t>11/2/2015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Hasan Padamsee/ILCWS2015     Whistler                 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5B43E7-9CEA-5A41-8B4E-2906D0ED4AD5}" type="slidenum">
              <a:rPr lang="en-US" smtClean="0"/>
              <a:pPr/>
              <a:t>53</a:t>
            </a:fld>
            <a:endParaRPr lang="en-US"/>
          </a:p>
        </p:txBody>
      </p:sp>
      <p:graphicFrame>
        <p:nvGraphicFramePr>
          <p:cNvPr id="6" name="Chart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4572121"/>
              </p:ext>
            </p:extLst>
          </p:nvPr>
        </p:nvGraphicFramePr>
        <p:xfrm>
          <a:off x="3924350" y="544572"/>
          <a:ext cx="6275341" cy="53468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9293844" y="2115874"/>
            <a:ext cx="3380494" cy="11999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399" dirty="0" err="1" smtClean="0"/>
              <a:t>Nb</a:t>
            </a:r>
            <a:r>
              <a:rPr lang="en-US" sz="2399" dirty="0" smtClean="0"/>
              <a:t> </a:t>
            </a:r>
            <a:r>
              <a:rPr lang="en-US" sz="2399" dirty="0"/>
              <a:t>cost dominates for large scale </a:t>
            </a:r>
            <a:r>
              <a:rPr lang="en-US" sz="2399" dirty="0" smtClean="0"/>
              <a:t>production</a:t>
            </a:r>
            <a:endParaRPr lang="en-US" sz="2399" dirty="0"/>
          </a:p>
        </p:txBody>
      </p:sp>
      <p:sp>
        <p:nvSpPr>
          <p:cNvPr id="7169" name="TextBox 7168"/>
          <p:cNvSpPr txBox="1"/>
          <p:nvPr/>
        </p:nvSpPr>
        <p:spPr>
          <a:xfrm>
            <a:off x="925275" y="4903532"/>
            <a:ext cx="29539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=&gt; Cut </a:t>
            </a:r>
            <a:r>
              <a:rPr lang="en-US" sz="2800" dirty="0" err="1"/>
              <a:t>Nb</a:t>
            </a:r>
            <a:r>
              <a:rPr lang="en-US" sz="2800" dirty="0"/>
              <a:t> </a:t>
            </a:r>
            <a:r>
              <a:rPr lang="en-US" sz="2800" dirty="0" smtClean="0"/>
              <a:t>cost</a:t>
            </a:r>
            <a:endParaRPr lang="en-US" sz="2800" dirty="0"/>
          </a:p>
        </p:txBody>
      </p:sp>
      <p:sp>
        <p:nvSpPr>
          <p:cNvPr id="7172" name="Left Arrow 7171"/>
          <p:cNvSpPr/>
          <p:nvPr/>
        </p:nvSpPr>
        <p:spPr>
          <a:xfrm>
            <a:off x="8866568" y="3277062"/>
            <a:ext cx="550677" cy="260024"/>
          </a:xfrm>
          <a:prstGeom prst="lef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399">
              <a:solidFill>
                <a:schemeClr val="tx1"/>
              </a:solidFill>
            </a:endParaRPr>
          </a:p>
        </p:txBody>
      </p:sp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171275" y="2362200"/>
            <a:ext cx="4839341" cy="2057400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C</a:t>
            </a:r>
            <a:r>
              <a:rPr lang="en-US" dirty="0" smtClean="0"/>
              <a:t>ost </a:t>
            </a:r>
            <a:r>
              <a:rPr lang="en-US" dirty="0"/>
              <a:t>of bulk niobium is a major </a:t>
            </a:r>
            <a:r>
              <a:rPr lang="en-US" dirty="0" smtClean="0"/>
              <a:t>factor</a:t>
            </a:r>
          </a:p>
          <a:p>
            <a:pPr lvl="1"/>
            <a:r>
              <a:rPr lang="en-US" dirty="0" smtClean="0"/>
              <a:t>especially </a:t>
            </a:r>
            <a:r>
              <a:rPr lang="en-US" dirty="0"/>
              <a:t>for </a:t>
            </a:r>
            <a:r>
              <a:rPr lang="en-US" dirty="0" smtClean="0"/>
              <a:t>low </a:t>
            </a:r>
            <a:r>
              <a:rPr lang="en-US" dirty="0"/>
              <a:t>frequency (&lt;650 MHz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the required </a:t>
            </a:r>
            <a:r>
              <a:rPr lang="en-US" dirty="0" err="1"/>
              <a:t>Nb</a:t>
            </a:r>
            <a:r>
              <a:rPr lang="en-US" dirty="0"/>
              <a:t> per cell scales as 1/f</a:t>
            </a:r>
            <a:r>
              <a:rPr lang="en-US" baseline="30000" dirty="0"/>
              <a:t>2</a:t>
            </a:r>
            <a:r>
              <a:rPr lang="en-US" dirty="0"/>
              <a:t>. </a:t>
            </a:r>
            <a:endParaRPr lang="en-US" dirty="0" smtClean="0"/>
          </a:p>
          <a:p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531812" y="544572"/>
            <a:ext cx="4401841" cy="7366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Cavity Material-Cost Reduction</a:t>
            </a:r>
            <a:endParaRPr lang="en-US" sz="3099" dirty="0"/>
          </a:p>
        </p:txBody>
      </p:sp>
    </p:spTree>
    <p:extLst>
      <p:ext uri="{BB962C8B-B14F-4D97-AF65-F5344CB8AC3E}">
        <p14:creationId xmlns:p14="http://schemas.microsoft.com/office/powerpoint/2010/main" val="11911776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D05834-A00F-45DE-8A8F-60AF299DF8AD}" type="datetime1">
              <a:rPr lang="en-US" smtClean="0"/>
              <a:t>11/2/2015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Hasan Padamsee/ILCWS2015     Whistler                 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D5434-F838-4DD4-A17B-1CB1A1850DF4}" type="slidenum">
              <a:rPr lang="en-US" smtClean="0"/>
              <a:t>54</a:t>
            </a:fld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>
          <a:xfrm>
            <a:off x="303212" y="1803400"/>
            <a:ext cx="5003112" cy="4470400"/>
          </a:xfrm>
        </p:spPr>
        <p:txBody>
          <a:bodyPr/>
          <a:lstStyle/>
          <a:p>
            <a:r>
              <a:rPr lang="en-US" dirty="0"/>
              <a:t>Propose cost </a:t>
            </a:r>
            <a:r>
              <a:rPr lang="en-US" dirty="0" smtClean="0"/>
              <a:t>reduction -1</a:t>
            </a:r>
            <a:endParaRPr lang="en-US" dirty="0"/>
          </a:p>
          <a:p>
            <a:pPr lvl="1"/>
            <a:r>
              <a:rPr lang="en-US" dirty="0" smtClean="0"/>
              <a:t>Via  </a:t>
            </a:r>
            <a:r>
              <a:rPr lang="en-US" dirty="0" err="1"/>
              <a:t>Nb</a:t>
            </a:r>
            <a:r>
              <a:rPr lang="en-US" dirty="0"/>
              <a:t>-Cu Composites</a:t>
            </a:r>
          </a:p>
          <a:p>
            <a:pPr lvl="2"/>
            <a:r>
              <a:rPr lang="en-US" dirty="0" err="1"/>
              <a:t>Nb</a:t>
            </a:r>
            <a:r>
              <a:rPr lang="en-US" dirty="0"/>
              <a:t> 1 mm/Cu 4 mm, </a:t>
            </a:r>
          </a:p>
          <a:p>
            <a:pPr lvl="2"/>
            <a:r>
              <a:rPr lang="en-US" dirty="0"/>
              <a:t>Material  made by explosion bonding Cu with high RRR </a:t>
            </a:r>
            <a:r>
              <a:rPr lang="en-US" dirty="0" err="1"/>
              <a:t>Nb</a:t>
            </a:r>
            <a:endParaRPr lang="en-US" dirty="0"/>
          </a:p>
          <a:p>
            <a:pPr lvl="2"/>
            <a:r>
              <a:rPr lang="en-US" dirty="0"/>
              <a:t>X4 - 5  reduction over </a:t>
            </a:r>
            <a:r>
              <a:rPr lang="en-US" dirty="0" err="1" smtClean="0"/>
              <a:t>Nb</a:t>
            </a:r>
            <a:endParaRPr lang="en-US" dirty="0" smtClean="0"/>
          </a:p>
          <a:p>
            <a:pPr lvl="1"/>
            <a:r>
              <a:rPr lang="en-US" dirty="0" smtClean="0"/>
              <a:t>Cavities made via hydroforming and spinning</a:t>
            </a:r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 m</a:t>
            </a:r>
            <a:r>
              <a:rPr lang="en-US" baseline="30000" dirty="0" smtClean="0"/>
              <a:t>2</a:t>
            </a:r>
            <a:r>
              <a:rPr lang="en-US" dirty="0" smtClean="0"/>
              <a:t> </a:t>
            </a:r>
            <a:r>
              <a:rPr lang="en-US" dirty="0" err="1" smtClean="0"/>
              <a:t>Nb</a:t>
            </a:r>
            <a:r>
              <a:rPr lang="en-US" dirty="0" smtClean="0"/>
              <a:t>-Cu Sheet Explosion Bonded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334" r="20000"/>
          <a:stretch/>
        </p:blipFill>
        <p:spPr>
          <a:xfrm>
            <a:off x="5306324" y="1803400"/>
            <a:ext cx="3429000" cy="417040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167" t="2222" r="23333" b="-2222"/>
          <a:stretch/>
        </p:blipFill>
        <p:spPr>
          <a:xfrm>
            <a:off x="8937365" y="1879599"/>
            <a:ext cx="3008790" cy="42982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3896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D1C134-95C3-45B0-B0B1-AE44410B845B}" type="datetime1">
              <a:rPr lang="en-US" smtClean="0"/>
              <a:t>11/2/2015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Hasan Padamsee/ILCWS2015     Whistler                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D5434-F838-4DD4-A17B-1CB1A1850DF4}" type="slidenum">
              <a:rPr lang="en-US" smtClean="0"/>
              <a:t>55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Eliminate expensive e-beam welding and trim machining of parts</a:t>
            </a:r>
          </a:p>
          <a:p>
            <a:r>
              <a:rPr lang="en-US" dirty="0" smtClean="0"/>
              <a:t>High quality surface preparation possible</a:t>
            </a:r>
          </a:p>
          <a:p>
            <a:pPr lvl="1"/>
            <a:r>
              <a:rPr lang="en-US" dirty="0" smtClean="0"/>
              <a:t>as with bulk </a:t>
            </a:r>
            <a:r>
              <a:rPr lang="en-US" dirty="0" err="1" smtClean="0"/>
              <a:t>Nb</a:t>
            </a:r>
            <a:r>
              <a:rPr lang="en-US" dirty="0" smtClean="0"/>
              <a:t> cavities that show high performance</a:t>
            </a:r>
          </a:p>
          <a:p>
            <a:r>
              <a:rPr lang="en-US" dirty="0" smtClean="0"/>
              <a:t>Rapid production rate</a:t>
            </a:r>
          </a:p>
          <a:p>
            <a:r>
              <a:rPr lang="en-US" dirty="0" err="1" smtClean="0"/>
              <a:t>Hydroformed</a:t>
            </a:r>
            <a:r>
              <a:rPr lang="en-US" dirty="0" smtClean="0"/>
              <a:t> and Spun 1-cell cavities already proven</a:t>
            </a:r>
          </a:p>
          <a:p>
            <a:pPr lvl="1"/>
            <a:r>
              <a:rPr lang="en-US" dirty="0" err="1" smtClean="0"/>
              <a:t>Hydroformed</a:t>
            </a:r>
            <a:r>
              <a:rPr lang="en-US" dirty="0" smtClean="0"/>
              <a:t> 3-cells </a:t>
            </a:r>
            <a:r>
              <a:rPr lang="en-US" dirty="0" err="1" smtClean="0"/>
              <a:t>Nb</a:t>
            </a:r>
            <a:r>
              <a:rPr lang="en-US" dirty="0" smtClean="0"/>
              <a:t> proved to &gt; 35 MV/m</a:t>
            </a:r>
          </a:p>
          <a:p>
            <a:pPr lvl="1"/>
            <a:r>
              <a:rPr lang="en-US" dirty="0" smtClean="0"/>
              <a:t>Spun single cell </a:t>
            </a:r>
            <a:r>
              <a:rPr lang="en-US" dirty="0" err="1" smtClean="0"/>
              <a:t>Nb</a:t>
            </a:r>
            <a:r>
              <a:rPr lang="en-US" dirty="0" smtClean="0"/>
              <a:t> proved to 40 MV/m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163" y="482600"/>
            <a:ext cx="10360501" cy="965200"/>
          </a:xfrm>
        </p:spPr>
        <p:txBody>
          <a:bodyPr>
            <a:noAutofit/>
          </a:bodyPr>
          <a:lstStyle/>
          <a:p>
            <a:r>
              <a:rPr lang="en-US" sz="3199" dirty="0"/>
              <a:t>Cavity </a:t>
            </a:r>
            <a:r>
              <a:rPr lang="en-US" sz="3199" dirty="0" smtClean="0"/>
              <a:t>Fabrication Cost </a:t>
            </a:r>
            <a:r>
              <a:rPr lang="en-US" sz="3199" dirty="0"/>
              <a:t>Reduction via</a:t>
            </a:r>
            <a:br>
              <a:rPr lang="en-US" sz="3199" dirty="0"/>
            </a:br>
            <a:r>
              <a:rPr lang="en-US" sz="3199" dirty="0"/>
              <a:t> Seamless Techniques with </a:t>
            </a:r>
            <a:r>
              <a:rPr lang="en-US" sz="3199" dirty="0" err="1"/>
              <a:t>Nb</a:t>
            </a:r>
            <a:r>
              <a:rPr lang="en-US" sz="3199" dirty="0"/>
              <a:t>-Cu Composites</a:t>
            </a:r>
          </a:p>
        </p:txBody>
      </p:sp>
    </p:spTree>
    <p:extLst>
      <p:ext uri="{BB962C8B-B14F-4D97-AF65-F5344CB8AC3E}">
        <p14:creationId xmlns:p14="http://schemas.microsoft.com/office/powerpoint/2010/main" val="42158497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6ED48C-793F-43D9-B913-A060FFD9316E}" type="datetime1">
              <a:rPr lang="en-US" smtClean="0"/>
              <a:t>11/2/2015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Hasan Padamsee/ILCWS2015     Whistler                 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D5434-F838-4DD4-A17B-1CB1A1850DF4}" type="slidenum">
              <a:rPr lang="en-US" smtClean="0"/>
              <a:t>56</a:t>
            </a:fld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6246812" y="1863725"/>
            <a:ext cx="5791200" cy="4324350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Principles of</a:t>
            </a:r>
            <a:br>
              <a:rPr lang="en-US" dirty="0" smtClean="0"/>
            </a:br>
            <a:r>
              <a:rPr lang="en-US" dirty="0" smtClean="0"/>
              <a:t>Hydroforming and Spinning</a:t>
            </a:r>
            <a:endParaRPr lang="en-US" dirty="0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34130205"/>
              </p:ext>
            </p:extLst>
          </p:nvPr>
        </p:nvGraphicFramePr>
        <p:xfrm>
          <a:off x="627731" y="1740495"/>
          <a:ext cx="5142161" cy="228540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37" name="Picture" r:id="rId4" imgW="5143500" imgH="2286000" progId="Word.Picture.8">
                  <p:embed/>
                </p:oleObj>
              </mc:Choice>
              <mc:Fallback>
                <p:oleObj name="Picture" r:id="rId4" imgW="5143500" imgH="2286000" progId="Word.Picture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27731" y="1740495"/>
                        <a:ext cx="5142161" cy="2285405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808080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C0C0C0"/>
                            </a:solidFill>
                          </a14:hiddenFill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46825945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5B773B-86D2-475A-9B20-CFD11F72334D}" type="datetime1">
              <a:rPr lang="en-US" smtClean="0"/>
              <a:t>11/2/2015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Hasan Padamsee/ILCWS2015     Whistler                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D5434-F838-4DD4-A17B-1CB1A1850DF4}" type="slidenum">
              <a:rPr lang="en-US" smtClean="0"/>
              <a:t>57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162" y="-67986"/>
            <a:ext cx="10360501" cy="1219200"/>
          </a:xfrm>
        </p:spPr>
        <p:txBody>
          <a:bodyPr/>
          <a:lstStyle/>
          <a:p>
            <a:r>
              <a:rPr lang="en-US" dirty="0" smtClean="0"/>
              <a:t>Start With </a:t>
            </a:r>
            <a:r>
              <a:rPr lang="en-US" dirty="0" err="1" smtClean="0"/>
              <a:t>Nb</a:t>
            </a:r>
            <a:r>
              <a:rPr lang="en-US" dirty="0" smtClean="0"/>
              <a:t> Tubes By Flow Forming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70012" y="1219200"/>
            <a:ext cx="9432579" cy="49619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86110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4C3FB1-6B65-4A67-845F-93B837760837}" type="datetime1">
              <a:rPr lang="en-US" smtClean="0"/>
              <a:t>11/2/2015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Hasan Padamsee/ILCWS2015     Whistler                 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D5434-F838-4DD4-A17B-1CB1A1850DF4}" type="slidenum">
              <a:rPr lang="en-US" smtClean="0"/>
              <a:t>58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163" y="482600"/>
            <a:ext cx="10360501" cy="845796"/>
          </a:xfrm>
        </p:spPr>
        <p:txBody>
          <a:bodyPr/>
          <a:lstStyle/>
          <a:p>
            <a:r>
              <a:rPr lang="en-US" dirty="0" smtClean="0"/>
              <a:t>Necking and Hydroforming from Tube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1114937" y="1199661"/>
            <a:ext cx="3746805" cy="4729768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3455" y="5530944"/>
            <a:ext cx="5181751" cy="41821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81789" y="1691141"/>
            <a:ext cx="5540488" cy="43215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64321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1520EE-8384-4432-9DF3-8A9720A33B5E}" type="datetime1">
              <a:rPr lang="en-US" smtClean="0"/>
              <a:t>11/2/2015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Hasan Padamsee/ILCWS2015     Whistler                 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D5434-F838-4DD4-A17B-1CB1A1850DF4}" type="slidenum">
              <a:rPr lang="en-US" smtClean="0"/>
              <a:t>59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612" y="914400"/>
            <a:ext cx="6122228" cy="1142702"/>
          </a:xfrm>
        </p:spPr>
        <p:txBody>
          <a:bodyPr>
            <a:noAutofit/>
          </a:bodyPr>
          <a:lstStyle/>
          <a:p>
            <a:r>
              <a:rPr lang="en-US" sz="3599" dirty="0"/>
              <a:t>Proof of Principle</a:t>
            </a:r>
            <a:br>
              <a:rPr lang="en-US" sz="3599" dirty="0"/>
            </a:br>
            <a:r>
              <a:rPr lang="en-US" sz="3599" dirty="0"/>
              <a:t>1-cell </a:t>
            </a:r>
            <a:r>
              <a:rPr lang="en-US" sz="3599" dirty="0" err="1"/>
              <a:t>Nb</a:t>
            </a:r>
            <a:r>
              <a:rPr lang="en-US" sz="3599" dirty="0"/>
              <a:t>-Cu Composite  </a:t>
            </a:r>
            <a:r>
              <a:rPr lang="en-US" sz="3599" dirty="0" err="1"/>
              <a:t>Hydroformed</a:t>
            </a:r>
            <a:r>
              <a:rPr lang="en-US" sz="3599" dirty="0"/>
              <a:t> </a:t>
            </a:r>
            <a:br>
              <a:rPr lang="en-US" sz="3599" dirty="0"/>
            </a:br>
            <a:r>
              <a:rPr lang="en-US" sz="3599" dirty="0"/>
              <a:t>Reaches 40 MV/m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12724" y="-155123"/>
            <a:ext cx="4782912" cy="359682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9012" y="2075057"/>
            <a:ext cx="7877151" cy="43038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51364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23C13E4-B191-4B1A-8385-244AD46906B3}" type="datetime1">
              <a:rPr lang="en-US" smtClean="0"/>
              <a:t>11/2/2015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Hasan Padamsee/ILCWS2015     Whistler                 </a:t>
            </a:r>
            <a:endParaRPr 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448AD9F-9441-C943-8227-4C0449E0253D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  <p:sp>
        <p:nvSpPr>
          <p:cNvPr id="23553" name="Content Placeholder 2"/>
          <p:cNvSpPr>
            <a:spLocks noGrp="1"/>
          </p:cNvSpPr>
          <p:nvPr>
            <p:ph idx="1"/>
          </p:nvPr>
        </p:nvSpPr>
        <p:spPr>
          <a:xfrm>
            <a:off x="1293812" y="1348488"/>
            <a:ext cx="8227457" cy="4899911"/>
          </a:xfrm>
        </p:spPr>
        <p:txBody>
          <a:bodyPr rtlCol="0">
            <a:noAutofit/>
          </a:bodyPr>
          <a:lstStyle/>
          <a:p>
            <a:pPr>
              <a:defRPr/>
            </a:pPr>
            <a:r>
              <a:rPr lang="en-US" sz="1600" b="1" dirty="0" smtClean="0">
                <a:ea typeface="ＭＳ Ｐゴシック" pitchFamily="34" charset="-128"/>
              </a:rPr>
              <a:t>Nuclear Physics</a:t>
            </a:r>
          </a:p>
          <a:p>
            <a:pPr lvl="1">
              <a:buFont typeface="Arial" pitchFamily="34" charset="0"/>
              <a:buChar char="–"/>
              <a:defRPr/>
            </a:pPr>
            <a:r>
              <a:rPr lang="en-US" sz="1400" dirty="0" smtClean="0">
                <a:ea typeface="ＭＳ Ｐゴシック" pitchFamily="34" charset="-128"/>
              </a:rPr>
              <a:t>Ions </a:t>
            </a:r>
            <a:r>
              <a:rPr lang="en-US" sz="1400" b="1" dirty="0" smtClean="0">
                <a:solidFill>
                  <a:srgbClr val="00B050"/>
                </a:solidFill>
                <a:ea typeface="ＭＳ Ｐゴシック" pitchFamily="34" charset="-128"/>
              </a:rPr>
              <a:t>(total &gt; 1 </a:t>
            </a:r>
            <a:r>
              <a:rPr lang="en-US" sz="1400" b="1" dirty="0" err="1" smtClean="0">
                <a:solidFill>
                  <a:srgbClr val="00B050"/>
                </a:solidFill>
                <a:ea typeface="ＭＳ Ｐゴシック" pitchFamily="34" charset="-128"/>
              </a:rPr>
              <a:t>GeV</a:t>
            </a:r>
            <a:r>
              <a:rPr lang="en-US" sz="1400" b="1" dirty="0" smtClean="0">
                <a:solidFill>
                  <a:srgbClr val="00B050"/>
                </a:solidFill>
                <a:ea typeface="ＭＳ Ｐゴシック" pitchFamily="34" charset="-128"/>
              </a:rPr>
              <a:t> installed voltage)</a:t>
            </a:r>
          </a:p>
          <a:p>
            <a:pPr lvl="2">
              <a:defRPr/>
            </a:pPr>
            <a:r>
              <a:rPr lang="en-US" sz="1200" dirty="0" smtClean="0">
                <a:ea typeface="ＭＳ Ｐゴシック" pitchFamily="34" charset="-128"/>
              </a:rPr>
              <a:t>Low Energy Nuclear Physics, </a:t>
            </a:r>
            <a:r>
              <a:rPr lang="en-US" sz="1200" dirty="0">
                <a:ea typeface="ＭＳ Ｐゴシック" pitchFamily="34" charset="-128"/>
              </a:rPr>
              <a:t> </a:t>
            </a:r>
            <a:r>
              <a:rPr lang="en-US" sz="1200" dirty="0" smtClean="0">
                <a:ea typeface="ＭＳ Ｐゴシック" pitchFamily="34" charset="-128"/>
              </a:rPr>
              <a:t>Nuclear Astrophysics</a:t>
            </a:r>
          </a:p>
          <a:p>
            <a:pPr lvl="3">
              <a:defRPr/>
            </a:pPr>
            <a:r>
              <a:rPr lang="en-US" sz="1000" dirty="0" smtClean="0">
                <a:ea typeface="ＭＳ Ｐゴシック" pitchFamily="34" charset="-128"/>
              </a:rPr>
              <a:t>ATLAS, ISAC, ALPI….</a:t>
            </a:r>
          </a:p>
          <a:p>
            <a:pPr lvl="1">
              <a:buFont typeface="Arial" pitchFamily="34" charset="0"/>
              <a:buChar char="–"/>
              <a:defRPr/>
            </a:pPr>
            <a:r>
              <a:rPr lang="en-US" sz="1400" dirty="0" smtClean="0">
                <a:ea typeface="ＭＳ Ｐゴシック" pitchFamily="34" charset="-128"/>
              </a:rPr>
              <a:t>Electrons</a:t>
            </a:r>
            <a:endParaRPr lang="en-US" sz="1400" dirty="0">
              <a:ea typeface="ＭＳ Ｐゴシック" pitchFamily="34" charset="-128"/>
            </a:endParaRPr>
          </a:p>
          <a:p>
            <a:pPr lvl="2">
              <a:defRPr/>
            </a:pPr>
            <a:r>
              <a:rPr lang="en-US" sz="1200" dirty="0" smtClean="0">
                <a:ea typeface="ＭＳ Ｐゴシック" pitchFamily="34" charset="-128"/>
              </a:rPr>
              <a:t>CEBAF </a:t>
            </a:r>
            <a:r>
              <a:rPr lang="en-US" sz="1200" b="1" dirty="0" smtClean="0">
                <a:solidFill>
                  <a:srgbClr val="00B050"/>
                </a:solidFill>
                <a:ea typeface="ＭＳ Ｐゴシック" pitchFamily="34" charset="-128"/>
              </a:rPr>
              <a:t>(&gt;1 GeV installed)</a:t>
            </a:r>
          </a:p>
          <a:p>
            <a:pPr>
              <a:defRPr/>
            </a:pPr>
            <a:r>
              <a:rPr lang="en-US" sz="1600" b="1" dirty="0" smtClean="0">
                <a:ea typeface="ＭＳ Ｐゴシック" pitchFamily="34" charset="-128"/>
              </a:rPr>
              <a:t>High Energy Physics- </a:t>
            </a:r>
            <a:r>
              <a:rPr lang="en-US" sz="1600" dirty="0" smtClean="0">
                <a:ea typeface="ＭＳ Ｐゴシック" pitchFamily="34" charset="-128"/>
              </a:rPr>
              <a:t>Energy and Luminosity Frontiers</a:t>
            </a:r>
          </a:p>
          <a:p>
            <a:pPr lvl="1">
              <a:defRPr/>
            </a:pPr>
            <a:r>
              <a:rPr lang="en-US" sz="1400" dirty="0">
                <a:ea typeface="ＭＳ Ｐゴシック" pitchFamily="34" charset="-128"/>
              </a:rPr>
              <a:t>Electrons </a:t>
            </a:r>
            <a:r>
              <a:rPr lang="en-US" sz="1400" b="1" dirty="0">
                <a:solidFill>
                  <a:srgbClr val="00B050"/>
                </a:solidFill>
                <a:ea typeface="ＭＳ Ｐゴシック" pitchFamily="34" charset="-128"/>
              </a:rPr>
              <a:t>(total 12 </a:t>
            </a:r>
            <a:r>
              <a:rPr lang="en-US" sz="1400" b="1" dirty="0" err="1">
                <a:solidFill>
                  <a:srgbClr val="00B050"/>
                </a:solidFill>
                <a:ea typeface="ＭＳ Ｐゴシック" pitchFamily="34" charset="-128"/>
              </a:rPr>
              <a:t>GeV</a:t>
            </a:r>
            <a:r>
              <a:rPr lang="en-US" sz="1400" b="1" dirty="0">
                <a:solidFill>
                  <a:srgbClr val="00B050"/>
                </a:solidFill>
                <a:ea typeface="ＭＳ Ｐゴシック" pitchFamily="34" charset="-128"/>
              </a:rPr>
              <a:t> installed voltage)</a:t>
            </a:r>
          </a:p>
          <a:p>
            <a:pPr lvl="2">
              <a:buFont typeface="Arial" pitchFamily="34" charset="0"/>
              <a:buChar char="–"/>
              <a:defRPr/>
            </a:pPr>
            <a:r>
              <a:rPr lang="en-US" sz="1200" dirty="0" smtClean="0">
                <a:ea typeface="ＭＳ Ｐゴシック" pitchFamily="34" charset="-128"/>
              </a:rPr>
              <a:t>TRISTAN, HERA, LEP-II, CESR, KEK-B, BEPC</a:t>
            </a:r>
          </a:p>
          <a:p>
            <a:pPr lvl="1">
              <a:buFont typeface="Arial" pitchFamily="34" charset="0"/>
              <a:buChar char="–"/>
              <a:defRPr/>
            </a:pPr>
            <a:r>
              <a:rPr lang="en-US" sz="1400" dirty="0" smtClean="0">
                <a:ea typeface="ＭＳ Ｐゴシック" pitchFamily="34" charset="-128"/>
              </a:rPr>
              <a:t>Protons</a:t>
            </a:r>
          </a:p>
          <a:p>
            <a:pPr lvl="2">
              <a:buFont typeface="Arial" pitchFamily="34" charset="0"/>
              <a:buChar char="–"/>
              <a:defRPr/>
            </a:pPr>
            <a:r>
              <a:rPr lang="en-US" sz="1200" dirty="0" smtClean="0">
                <a:ea typeface="ＭＳ Ｐゴシック" pitchFamily="34" charset="-128"/>
              </a:rPr>
              <a:t>LHC</a:t>
            </a:r>
          </a:p>
          <a:p>
            <a:pPr>
              <a:defRPr/>
            </a:pPr>
            <a:r>
              <a:rPr lang="en-US" sz="1600" b="1" dirty="0" smtClean="0">
                <a:ea typeface="ＭＳ Ｐゴシック" pitchFamily="34" charset="-128"/>
              </a:rPr>
              <a:t>Light Sources</a:t>
            </a:r>
          </a:p>
          <a:p>
            <a:pPr lvl="1">
              <a:buFont typeface="Arial" pitchFamily="34" charset="0"/>
              <a:buChar char="–"/>
              <a:defRPr/>
            </a:pPr>
            <a:r>
              <a:rPr lang="en-US" sz="1400" dirty="0" smtClean="0">
                <a:ea typeface="ＭＳ Ｐゴシック" pitchFamily="34" charset="-128"/>
              </a:rPr>
              <a:t>Electron Storage Rings</a:t>
            </a:r>
          </a:p>
          <a:p>
            <a:pPr lvl="2">
              <a:defRPr/>
            </a:pPr>
            <a:r>
              <a:rPr lang="en-US" sz="1200" dirty="0" smtClean="0">
                <a:ea typeface="ＭＳ Ｐゴシック" pitchFamily="34" charset="-128"/>
              </a:rPr>
              <a:t>CESR, DIAMOND, CANADIAN-LS, TAIWAN-LS, ESRF, SOLEIL, POHANG</a:t>
            </a:r>
          </a:p>
          <a:p>
            <a:pPr lvl="1">
              <a:buFont typeface="Arial" pitchFamily="34" charset="0"/>
              <a:buChar char="–"/>
              <a:defRPr/>
            </a:pPr>
            <a:r>
              <a:rPr lang="en-US" sz="1400" dirty="0" smtClean="0">
                <a:ea typeface="ＭＳ Ｐゴシック" pitchFamily="34" charset="-128"/>
              </a:rPr>
              <a:t>Free Electron Lasers (FELs)</a:t>
            </a:r>
          </a:p>
          <a:p>
            <a:pPr lvl="2">
              <a:defRPr/>
            </a:pPr>
            <a:r>
              <a:rPr lang="en-US" sz="1200" dirty="0" smtClean="0">
                <a:ea typeface="ＭＳ Ｐゴシック" pitchFamily="34" charset="-128"/>
              </a:rPr>
              <a:t>JLAB-FEL, JAERI</a:t>
            </a: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760412" y="129290"/>
            <a:ext cx="10360501" cy="1219200"/>
          </a:xfrm>
        </p:spPr>
        <p:txBody>
          <a:bodyPr/>
          <a:lstStyle/>
          <a:p>
            <a:r>
              <a:rPr lang="en-US" dirty="0" smtClean="0"/>
              <a:t>As Gradients reach 6 – 8 MV/m</a:t>
            </a:r>
            <a:br>
              <a:rPr lang="en-US" dirty="0" smtClean="0"/>
            </a:br>
            <a:r>
              <a:rPr lang="en-US" dirty="0" smtClean="0"/>
              <a:t>Applications to </a:t>
            </a:r>
            <a:endParaRPr lang="en-US" dirty="0"/>
          </a:p>
        </p:txBody>
      </p:sp>
      <p:sp>
        <p:nvSpPr>
          <p:cNvPr id="199682" name="Rectangle 2"/>
          <p:cNvSpPr txBox="1">
            <a:spLocks noChangeArrowheads="1"/>
          </p:cNvSpPr>
          <p:nvPr/>
        </p:nvSpPr>
        <p:spPr bwMode="auto">
          <a:xfrm>
            <a:off x="1523603" y="181822"/>
            <a:ext cx="9141619" cy="11141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endParaRPr lang="en-US" sz="2399" b="1" dirty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5048777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prestig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3" grpId="0" build="p"/>
    </p:bld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42E5D9-B188-4369-985D-0944EE75957E}" type="datetime1">
              <a:rPr lang="en-US" smtClean="0"/>
              <a:t>11/2/2015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Hasan Padamsee/ILCWS2015     Whistler                 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D5434-F838-4DD4-A17B-1CB1A1850DF4}" type="slidenum">
              <a:rPr lang="en-US" smtClean="0"/>
              <a:t>60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1812" y="907472"/>
            <a:ext cx="4357426" cy="1465811"/>
          </a:xfrm>
        </p:spPr>
        <p:txBody>
          <a:bodyPr>
            <a:normAutofit fontScale="90000"/>
          </a:bodyPr>
          <a:lstStyle/>
          <a:p>
            <a:r>
              <a:rPr lang="en-US" dirty="0" err="1" smtClean="0"/>
              <a:t>Hydroformed</a:t>
            </a:r>
            <a:r>
              <a:rPr lang="en-US" dirty="0" smtClean="0"/>
              <a:t> 3-cell 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Welded into 9-cells</a:t>
            </a:r>
            <a:br>
              <a:rPr lang="en-US" dirty="0" smtClean="0"/>
            </a:br>
            <a:r>
              <a:rPr lang="en-US" sz="2700" dirty="0" smtClean="0"/>
              <a:t>30 – 35 MV/m Proved</a:t>
            </a:r>
            <a:endParaRPr lang="en-US" sz="27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34540" t="14670" r="4414"/>
          <a:stretch/>
        </p:blipFill>
        <p:spPr>
          <a:xfrm>
            <a:off x="5637212" y="94463"/>
            <a:ext cx="5791200" cy="265946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0812" y="3147079"/>
            <a:ext cx="5660067" cy="314654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82590" y="2835712"/>
            <a:ext cx="5540488" cy="35448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0627720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49673E-0BF1-4FEB-B10F-E7C8C95DEDD8}" type="datetime1">
              <a:rPr lang="en-US" smtClean="0"/>
              <a:t>11/2/2015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Hasan Padamsee/ILCWS2015     Whistler                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D5434-F838-4DD4-A17B-1CB1A1850DF4}" type="slidenum">
              <a:rPr lang="en-US" smtClean="0"/>
              <a:t>61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6299" t="4876" r="3798" b="4112"/>
          <a:stretch/>
        </p:blipFill>
        <p:spPr>
          <a:xfrm>
            <a:off x="166149" y="800934"/>
            <a:ext cx="5691136" cy="5941933"/>
          </a:xfrm>
          <a:prstGeom prst="rect">
            <a:avLst/>
          </a:prstGeom>
        </p:spPr>
      </p:pic>
      <p:pic>
        <p:nvPicPr>
          <p:cNvPr id="7" name="Content Placeholder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23862" y="1524000"/>
            <a:ext cx="6330424" cy="4470400"/>
          </a:xfrm>
          <a:prstGeom prst="rect">
            <a:avLst/>
          </a:prstGeom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914162" y="-391493"/>
            <a:ext cx="10360501" cy="1219200"/>
          </a:xfrm>
          <a:prstGeom prst="rect">
            <a:avLst/>
          </a:prstGeom>
          <a:effectLst/>
        </p:spPr>
        <p:txBody>
          <a:bodyPr vert="horz" lIns="121899" tIns="60949" rIns="121899" bIns="60949" rtlCol="0" anchor="b" anchorCtr="0">
            <a:normAutofit/>
          </a:bodyPr>
          <a:lstStyle>
            <a:lvl1pPr algn="l" defTabSz="1218987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3600" kern="1200" cap="none" baseline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9-cell </a:t>
            </a:r>
            <a:r>
              <a:rPr lang="en-US" dirty="0" err="1" smtClean="0"/>
              <a:t>Nb</a:t>
            </a:r>
            <a:r>
              <a:rPr lang="en-US" dirty="0" smtClean="0"/>
              <a:t> Cavity Made by Spinning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99781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F3C11-6961-43B1-A17A-CCFEDB212186}" type="datetime1">
              <a:rPr lang="en-US" altLang="en-US" smtClean="0"/>
              <a:t>11/2/2015</a:t>
            </a:fld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Hasan Padamsee/ILCWS2015     Whistler                 </a:t>
            </a:r>
            <a:endParaRPr lang="en-US" b="1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92E84A3-02EC-8549-BD83-9F5790A19C80}" type="slidenum">
              <a:rPr lang="en-US" smtClean="0"/>
              <a:pPr>
                <a:defRPr/>
              </a:pPr>
              <a:t>62</a:t>
            </a:fld>
            <a:endParaRPr lang="en-US" dirty="0"/>
          </a:p>
        </p:txBody>
      </p:sp>
      <p:pic>
        <p:nvPicPr>
          <p:cNvPr id="4" name="Content Placeholder 3" descr="TE3INFN001.JP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336" b="13336"/>
          <a:stretch>
            <a:fillRect/>
          </a:stretch>
        </p:blipFill>
        <p:spPr>
          <a:xfrm>
            <a:off x="1120496" y="2134564"/>
            <a:ext cx="4627432" cy="2661399"/>
          </a:xfrm>
        </p:spPr>
      </p:pic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3-cell cavity made from </a:t>
            </a:r>
            <a:r>
              <a:rPr lang="en-US" dirty="0" err="1" smtClean="0"/>
              <a:t>Nb</a:t>
            </a:r>
            <a:r>
              <a:rPr lang="en-US" dirty="0" smtClean="0"/>
              <a:t> tube by spinning at INFN</a:t>
            </a:r>
            <a:endParaRPr lang="en-US" dirty="0"/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33461" y="1518150"/>
            <a:ext cx="6542096" cy="50249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5805678" y="5091663"/>
            <a:ext cx="852897" cy="4614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399" dirty="0"/>
              <a:t>T=2K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6940359" y="1489325"/>
            <a:ext cx="1971501" cy="4614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399" dirty="0"/>
              <a:t>Test at FNAL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8151812" y="4334298"/>
            <a:ext cx="2667000" cy="461665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txBody>
          <a:bodyPr wrap="square" rtlCol="0" anchor="ctr" anchorCtr="1">
            <a:spAutoFit/>
          </a:bodyPr>
          <a:lstStyle/>
          <a:p>
            <a:r>
              <a:rPr lang="en-US" dirty="0" err="1" smtClean="0"/>
              <a:t>E</a:t>
            </a:r>
            <a:r>
              <a:rPr lang="en-US" baseline="-25000" dirty="0" err="1" smtClean="0"/>
              <a:t>acc</a:t>
            </a:r>
            <a:r>
              <a:rPr lang="en-US" dirty="0" smtClean="0"/>
              <a:t> 34 MV/m</a:t>
            </a:r>
          </a:p>
        </p:txBody>
      </p:sp>
    </p:spTree>
    <p:extLst>
      <p:ext uri="{BB962C8B-B14F-4D97-AF65-F5344CB8AC3E}">
        <p14:creationId xmlns:p14="http://schemas.microsoft.com/office/powerpoint/2010/main" val="36684330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380C99-AA76-48DD-BD13-333D5A1BB110}" type="datetime1">
              <a:rPr lang="en-US" smtClean="0"/>
              <a:t>11/2/2015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Hasan Padamsee/ILCWS2015     Whistler                 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D5434-F838-4DD4-A17B-1CB1A1850DF4}" type="slidenum">
              <a:rPr lang="en-US" smtClean="0"/>
              <a:t>63</a:t>
            </a:fld>
            <a:endParaRPr lang="en-US"/>
          </a:p>
        </p:txBody>
      </p:sp>
      <p:sp>
        <p:nvSpPr>
          <p:cNvPr id="512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2056864" y="893"/>
            <a:ext cx="9523948" cy="1142702"/>
          </a:xfrm>
        </p:spPr>
        <p:txBody>
          <a:bodyPr>
            <a:noAutofit/>
          </a:bodyPr>
          <a:lstStyle/>
          <a:p>
            <a:r>
              <a:rPr lang="en-US" sz="3199" dirty="0"/>
              <a:t>500 MHz Cavity via spinning </a:t>
            </a:r>
            <a:r>
              <a:rPr lang="en-US" sz="3199" dirty="0" err="1"/>
              <a:t>Nb</a:t>
            </a:r>
            <a:r>
              <a:rPr lang="en-US" sz="3199" dirty="0"/>
              <a:t>-Cu Composite</a:t>
            </a:r>
            <a:br>
              <a:rPr lang="en-US" sz="3199" dirty="0"/>
            </a:br>
            <a:r>
              <a:rPr lang="en-US" sz="3199" dirty="0"/>
              <a:t>Cornell/INFN </a:t>
            </a:r>
            <a:r>
              <a:rPr lang="en-US" sz="3199" dirty="0" smtClean="0"/>
              <a:t>–</a:t>
            </a:r>
            <a:r>
              <a:rPr lang="en-US" sz="3199" dirty="0" err="1" smtClean="0"/>
              <a:t>Legnaro</a:t>
            </a:r>
            <a:r>
              <a:rPr lang="en-US" sz="3199" dirty="0" smtClean="0"/>
              <a:t> – in progress</a:t>
            </a:r>
            <a:endParaRPr lang="en-US" sz="3199" dirty="0"/>
          </a:p>
        </p:txBody>
      </p:sp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523604" y="1143595"/>
            <a:ext cx="8897207" cy="31043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110143" y="4261526"/>
            <a:ext cx="3926156" cy="25964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34900540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C503DC-749C-4E1B-93D7-E54E3CFF6EE2}" type="datetime1">
              <a:rPr lang="en-US" smtClean="0"/>
              <a:t>11/2/2015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Hasan Padamsee/ILCWS2015     Whistler                 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D5434-F838-4DD4-A17B-1CB1A1850DF4}" type="slidenum">
              <a:rPr lang="en-US" smtClean="0"/>
              <a:t>64</a:t>
            </a:fld>
            <a:endParaRPr lang="en-US"/>
          </a:p>
        </p:txBody>
      </p:sp>
      <p:sp>
        <p:nvSpPr>
          <p:cNvPr id="33795" name="Rectangle 3"/>
          <p:cNvSpPr>
            <a:spLocks noGrp="1" noChangeArrowheads="1"/>
          </p:cNvSpPr>
          <p:nvPr>
            <p:ph idx="1"/>
          </p:nvPr>
        </p:nvSpPr>
        <p:spPr>
          <a:xfrm>
            <a:off x="8228012" y="2362200"/>
            <a:ext cx="3352800" cy="2667000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en-US" altLang="en-US" sz="2399" dirty="0" smtClean="0"/>
              <a:t>50</a:t>
            </a:r>
            <a:r>
              <a:rPr lang="en-US" altLang="en-US" sz="2399" dirty="0"/>
              <a:t>% of the cost is in the </a:t>
            </a:r>
            <a:r>
              <a:rPr lang="en-US" altLang="en-US" sz="2399" dirty="0" smtClean="0"/>
              <a:t>e-beam melting</a:t>
            </a:r>
          </a:p>
          <a:p>
            <a:pPr>
              <a:lnSpc>
                <a:spcPct val="80000"/>
              </a:lnSpc>
            </a:pPr>
            <a:r>
              <a:rPr lang="en-US" altLang="en-US" sz="2399" dirty="0" smtClean="0"/>
              <a:t>20% cost is in rolling, forging and scrap</a:t>
            </a:r>
            <a:endParaRPr lang="en-US" altLang="en-US" sz="2399" dirty="0"/>
          </a:p>
        </p:txBody>
      </p:sp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>
          <a:xfrm>
            <a:off x="914162" y="448743"/>
            <a:ext cx="10360501" cy="660400"/>
          </a:xfrm>
        </p:spPr>
        <p:txBody>
          <a:bodyPr>
            <a:normAutofit fontScale="90000"/>
          </a:bodyPr>
          <a:lstStyle/>
          <a:p>
            <a:r>
              <a:rPr lang="en-US" altLang="en-US" dirty="0" smtClean="0"/>
              <a:t>Path 2: Simplify </a:t>
            </a:r>
            <a:r>
              <a:rPr lang="en-US" altLang="en-US" dirty="0" err="1" smtClean="0"/>
              <a:t>Nb</a:t>
            </a:r>
            <a:r>
              <a:rPr lang="en-US" altLang="en-US" dirty="0" smtClean="0"/>
              <a:t> Sheet Production</a:t>
            </a:r>
            <a:br>
              <a:rPr lang="en-US" altLang="en-US" dirty="0" smtClean="0"/>
            </a:br>
            <a:r>
              <a:rPr lang="en-US" altLang="en-US" sz="3100" dirty="0" smtClean="0"/>
              <a:t>Cost </a:t>
            </a:r>
            <a:r>
              <a:rPr lang="en-US" altLang="en-US" sz="3100" dirty="0"/>
              <a:t>Analysis of </a:t>
            </a:r>
            <a:r>
              <a:rPr lang="en-US" altLang="en-US" sz="3100" dirty="0" err="1" smtClean="0"/>
              <a:t>Nb</a:t>
            </a:r>
            <a:r>
              <a:rPr lang="en-US" altLang="en-US" sz="3100" dirty="0" smtClean="0"/>
              <a:t> Production</a:t>
            </a:r>
            <a:endParaRPr lang="en-US" altLang="en-US" sz="3100" dirty="0"/>
          </a:p>
        </p:txBody>
      </p:sp>
      <p:pic>
        <p:nvPicPr>
          <p:cNvPr id="33796" name="Picture 4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43" t="12139" r="4716" b="21592"/>
          <a:stretch/>
        </p:blipFill>
        <p:spPr bwMode="auto">
          <a:xfrm>
            <a:off x="379412" y="1229297"/>
            <a:ext cx="7848600" cy="44146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611986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122" name="Object 2"/>
          <p:cNvGraphicFramePr>
            <a:graphicFrameLocks noChangeAspect="1"/>
          </p:cNvGraphicFramePr>
          <p:nvPr>
            <p:extLst/>
          </p:nvPr>
        </p:nvGraphicFramePr>
        <p:xfrm>
          <a:off x="3654661" y="933584"/>
          <a:ext cx="8030689" cy="528105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36" r:id="rId3" imgW="13251125" imgH="8714286" progId="">
                  <p:embed/>
                </p:oleObj>
              </mc:Choice>
              <mc:Fallback>
                <p:oleObj r:id="rId3" imgW="13251125" imgH="8714286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54661" y="933584"/>
                        <a:ext cx="8030689" cy="5281051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9444" name="AutoShape 4"/>
          <p:cNvSpPr>
            <a:spLocks noChangeArrowheads="1"/>
          </p:cNvSpPr>
          <p:nvPr/>
        </p:nvSpPr>
        <p:spPr bwMode="auto">
          <a:xfrm>
            <a:off x="5228735" y="945893"/>
            <a:ext cx="4928619" cy="5256431"/>
          </a:xfrm>
          <a:custGeom>
            <a:avLst/>
            <a:gdLst>
              <a:gd name="T0" fmla="*/ 677552414 w 21600"/>
              <a:gd name="T1" fmla="*/ 0 h 21600"/>
              <a:gd name="T2" fmla="*/ 198435106 w 21600"/>
              <a:gd name="T3" fmla="*/ 187413057 h 21600"/>
              <a:gd name="T4" fmla="*/ 0 w 21600"/>
              <a:gd name="T5" fmla="*/ 639918087 h 21600"/>
              <a:gd name="T6" fmla="*/ 198435106 w 21600"/>
              <a:gd name="T7" fmla="*/ 1092422934 h 21600"/>
              <a:gd name="T8" fmla="*/ 677552414 w 21600"/>
              <a:gd name="T9" fmla="*/ 1279836174 h 21600"/>
              <a:gd name="T10" fmla="*/ 1156669784 w 21600"/>
              <a:gd name="T11" fmla="*/ 1092422934 h 21600"/>
              <a:gd name="T12" fmla="*/ 1355104827 w 21600"/>
              <a:gd name="T13" fmla="*/ 639918087 h 21600"/>
              <a:gd name="T14" fmla="*/ 1156669784 w 21600"/>
              <a:gd name="T15" fmla="*/ 187413057 h 216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3163 w 21600"/>
              <a:gd name="T25" fmla="*/ 3163 h 21600"/>
              <a:gd name="T26" fmla="*/ 18437 w 21600"/>
              <a:gd name="T27" fmla="*/ 18437 h 216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18294" y="18012"/>
                </a:moveTo>
                <a:cubicBezTo>
                  <a:pt x="20159" y="16074"/>
                  <a:pt x="21201" y="13489"/>
                  <a:pt x="21201" y="10800"/>
                </a:cubicBezTo>
                <a:cubicBezTo>
                  <a:pt x="21201" y="5055"/>
                  <a:pt x="16544" y="399"/>
                  <a:pt x="10800" y="399"/>
                </a:cubicBezTo>
                <a:cubicBezTo>
                  <a:pt x="8110" y="398"/>
                  <a:pt x="5525" y="1440"/>
                  <a:pt x="3587" y="3305"/>
                </a:cubicBezTo>
                <a:close/>
                <a:moveTo>
                  <a:pt x="3305" y="3587"/>
                </a:moveTo>
                <a:cubicBezTo>
                  <a:pt x="1440" y="5525"/>
                  <a:pt x="399" y="8110"/>
                  <a:pt x="399" y="10799"/>
                </a:cubicBezTo>
                <a:cubicBezTo>
                  <a:pt x="399" y="16544"/>
                  <a:pt x="5055" y="21201"/>
                  <a:pt x="10800" y="21201"/>
                </a:cubicBezTo>
                <a:cubicBezTo>
                  <a:pt x="13489" y="21201"/>
                  <a:pt x="16074" y="20159"/>
                  <a:pt x="18012" y="18294"/>
                </a:cubicBezTo>
                <a:close/>
              </a:path>
            </a:pathLst>
          </a:custGeom>
          <a:solidFill>
            <a:schemeClr val="accent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sz="2399">
              <a:solidFill>
                <a:schemeClr val="bg1"/>
              </a:solidFill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77A9C-529A-4021-80E3-FB93AA8F988D}" type="datetime1">
              <a:rPr lang="en-US" smtClean="0"/>
              <a:t>11/2/2015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Hasan Padamsee/ILCWS2015     Whistler                 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D5434-F838-4DD4-A17B-1CB1A1850DF4}" type="slidenum">
              <a:rPr lang="en-US" smtClean="0"/>
              <a:pPr/>
              <a:t>65</a:t>
            </a:fld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247496" y="1143000"/>
            <a:ext cx="3351449" cy="4470400"/>
          </a:xfrm>
        </p:spPr>
        <p:txBody>
          <a:bodyPr/>
          <a:lstStyle/>
          <a:p>
            <a:pPr marL="274320" lvl="1">
              <a:spcBef>
                <a:spcPts val="1600"/>
              </a:spcBef>
              <a:buFont typeface="Arial" pitchFamily="34" charset="0"/>
              <a:buChar char="•"/>
            </a:pPr>
            <a:r>
              <a:rPr lang="en-US" dirty="0"/>
              <a:t>Via </a:t>
            </a:r>
            <a:r>
              <a:rPr lang="en-US" dirty="0" err="1" smtClean="0"/>
              <a:t>Nb</a:t>
            </a:r>
            <a:r>
              <a:rPr lang="en-US" dirty="0" smtClean="0"/>
              <a:t> </a:t>
            </a:r>
            <a:r>
              <a:rPr lang="en-US" dirty="0"/>
              <a:t>from </a:t>
            </a:r>
            <a:r>
              <a:rPr lang="en-US" dirty="0" smtClean="0"/>
              <a:t>ingot</a:t>
            </a:r>
          </a:p>
          <a:p>
            <a:pPr marL="548640" lvl="2">
              <a:spcBef>
                <a:spcPts val="1600"/>
              </a:spcBef>
            </a:pPr>
            <a:r>
              <a:rPr lang="en-US" dirty="0" smtClean="0"/>
              <a:t>15</a:t>
            </a:r>
            <a:r>
              <a:rPr lang="en-US" dirty="0"/>
              <a:t>% </a:t>
            </a:r>
            <a:r>
              <a:rPr lang="en-US" dirty="0" smtClean="0"/>
              <a:t>reduction possible?</a:t>
            </a:r>
          </a:p>
          <a:p>
            <a:pPr marL="274320" lvl="1">
              <a:spcBef>
                <a:spcPts val="1600"/>
              </a:spcBef>
              <a:buFont typeface="Arial" pitchFamily="34" charset="0"/>
              <a:buChar char="•"/>
            </a:pPr>
            <a:r>
              <a:rPr lang="en-US" dirty="0" smtClean="0"/>
              <a:t>Go </a:t>
            </a:r>
            <a:r>
              <a:rPr lang="en-US" dirty="0"/>
              <a:t>Directly from Ingot to Sheet</a:t>
            </a:r>
            <a:r>
              <a:rPr lang="en-US" dirty="0" smtClean="0"/>
              <a:t>?</a:t>
            </a:r>
          </a:p>
          <a:p>
            <a:pPr marL="548640" lvl="2">
              <a:spcBef>
                <a:spcPts val="1600"/>
              </a:spcBef>
            </a:pPr>
            <a:r>
              <a:rPr lang="en-US" dirty="0"/>
              <a:t>Large grain </a:t>
            </a:r>
            <a:r>
              <a:rPr lang="en-US" dirty="0" err="1" smtClean="0"/>
              <a:t>Nb</a:t>
            </a:r>
            <a:endParaRPr lang="en-US" dirty="0" smtClean="0"/>
          </a:p>
          <a:p>
            <a:pPr marL="548640" lvl="2">
              <a:spcBef>
                <a:spcPts val="1600"/>
              </a:spcBef>
            </a:pPr>
            <a:r>
              <a:rPr lang="en-US" dirty="0" smtClean="0"/>
              <a:t>Performance benefits</a:t>
            </a:r>
          </a:p>
          <a:p>
            <a:pPr marL="548640" lvl="2">
              <a:spcBef>
                <a:spcPts val="1600"/>
              </a:spcBef>
            </a:pPr>
            <a:r>
              <a:rPr lang="en-US" dirty="0" smtClean="0"/>
              <a:t>Fewer defects  </a:t>
            </a:r>
            <a:endParaRPr lang="en-US" dirty="0"/>
          </a:p>
          <a:p>
            <a:pPr marL="274320" lvl="1">
              <a:spcBef>
                <a:spcPts val="1600"/>
              </a:spcBef>
              <a:buFont typeface="Arial" pitchFamily="34" charset="0"/>
              <a:buChar char="•"/>
            </a:pPr>
            <a:endParaRPr lang="en-US" dirty="0"/>
          </a:p>
          <a:p>
            <a:pPr marL="274320" lvl="1">
              <a:spcBef>
                <a:spcPts val="1600"/>
              </a:spcBef>
              <a:buFont typeface="Arial" pitchFamily="34" charset="0"/>
              <a:buChar char="•"/>
            </a:pPr>
            <a:endParaRPr lang="en-US" dirty="0"/>
          </a:p>
          <a:p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303212" y="73539"/>
            <a:ext cx="10360501" cy="1219200"/>
          </a:xfrm>
        </p:spPr>
        <p:txBody>
          <a:bodyPr/>
          <a:lstStyle/>
          <a:p>
            <a:r>
              <a:rPr lang="en-US" dirty="0"/>
              <a:t>Propose </a:t>
            </a:r>
            <a:r>
              <a:rPr lang="en-US" dirty="0" smtClean="0"/>
              <a:t>Cost </a:t>
            </a:r>
            <a:r>
              <a:rPr lang="en-US" dirty="0"/>
              <a:t>R</a:t>
            </a:r>
            <a:r>
              <a:rPr lang="en-US" dirty="0" smtClean="0"/>
              <a:t>eduction </a:t>
            </a:r>
            <a:r>
              <a:rPr lang="en-US" dirty="0"/>
              <a:t>P</a:t>
            </a:r>
            <a:r>
              <a:rPr lang="en-US" dirty="0" smtClean="0"/>
              <a:t>ath 2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07193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4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9444" grpId="0" animBg="1"/>
    </p:bld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F91A7-0D08-4954-9AFC-4D6DE76FA6B8}" type="datetime1">
              <a:rPr lang="en-US" smtClean="0"/>
              <a:t>11/2/2015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Hasan Padamsee/ILCWS2015     Whistler                 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D5434-F838-4DD4-A17B-1CB1A1850DF4}" type="slidenum">
              <a:rPr lang="en-US" smtClean="0"/>
              <a:t>66</a:t>
            </a:fld>
            <a:endParaRPr lang="en-US"/>
          </a:p>
        </p:txBody>
      </p:sp>
      <p:pic>
        <p:nvPicPr>
          <p:cNvPr id="8806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142702" y="304800"/>
            <a:ext cx="9245046" cy="6172200"/>
          </a:xfrm>
          <a:noFill/>
          <a:ln/>
        </p:spPr>
      </p:pic>
    </p:spTree>
    <p:extLst>
      <p:ext uri="{BB962C8B-B14F-4D97-AF65-F5344CB8AC3E}">
        <p14:creationId xmlns:p14="http://schemas.microsoft.com/office/powerpoint/2010/main" val="3586364884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B97F12-E999-4189-AF29-CF544B24A166}" type="datetime1">
              <a:rPr lang="en-US" smtClean="0"/>
              <a:t>11/2/2015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Hasan Padamsee/ILCWS2015     Whistler                 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D5434-F838-4DD4-A17B-1CB1A1850DF4}" type="slidenum">
              <a:rPr lang="en-US" smtClean="0"/>
              <a:t>67</a:t>
            </a:fld>
            <a:endParaRPr lang="en-US"/>
          </a:p>
        </p:txBody>
      </p:sp>
      <p:sp>
        <p:nvSpPr>
          <p:cNvPr id="67586" name="Rectangle 2"/>
          <p:cNvSpPr>
            <a:spLocks noGrp="1" noChangeArrowheads="1"/>
          </p:cNvSpPr>
          <p:nvPr>
            <p:ph type="title"/>
          </p:nvPr>
        </p:nvSpPr>
        <p:spPr>
          <a:xfrm>
            <a:off x="653335" y="326828"/>
            <a:ext cx="10360501" cy="1219200"/>
          </a:xfrm>
        </p:spPr>
        <p:txBody>
          <a:bodyPr>
            <a:normAutofit/>
          </a:bodyPr>
          <a:lstStyle/>
          <a:p>
            <a:pPr eaLnBrk="1" hangingPunct="1"/>
            <a:r>
              <a:rPr lang="en-US" dirty="0" smtClean="0"/>
              <a:t>Multi-Wire EDM Slicing of Ingot </a:t>
            </a:r>
            <a:br>
              <a:rPr lang="en-US" dirty="0" smtClean="0"/>
            </a:br>
            <a:r>
              <a:rPr lang="en-US" dirty="0" smtClean="0"/>
              <a:t>-&gt;  Large Grain </a:t>
            </a:r>
            <a:r>
              <a:rPr lang="en-US" dirty="0" err="1" smtClean="0"/>
              <a:t>Nb</a:t>
            </a:r>
            <a:r>
              <a:rPr lang="en-US" dirty="0" smtClean="0"/>
              <a:t>, fewer defects</a:t>
            </a:r>
          </a:p>
        </p:txBody>
      </p:sp>
      <p:pic>
        <p:nvPicPr>
          <p:cNvPr id="67587" name="Picture 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53335" y="1828800"/>
            <a:ext cx="5441078" cy="40648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7588" name="Picture 4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627812" y="1447800"/>
            <a:ext cx="4713647" cy="53373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6478242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99AC1A-D61A-4714-B654-4B0A7F92E037}" type="datetime1">
              <a:rPr lang="en-US" smtClean="0"/>
              <a:t>11/2/2015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Hasan Padamsee/ILCWS2015     Whistler                 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D5434-F838-4DD4-A17B-1CB1A1850DF4}" type="slidenum">
              <a:rPr lang="en-US" smtClean="0"/>
              <a:t>68</a:t>
            </a:fld>
            <a:endParaRPr lang="en-US"/>
          </a:p>
        </p:txBody>
      </p:sp>
      <p:sp>
        <p:nvSpPr>
          <p:cNvPr id="69634" name="Rectangle 3"/>
          <p:cNvSpPr>
            <a:spLocks noGrp="1" noChangeArrowheads="1"/>
          </p:cNvSpPr>
          <p:nvPr>
            <p:ph idx="1"/>
          </p:nvPr>
        </p:nvSpPr>
        <p:spPr>
          <a:xfrm>
            <a:off x="1141412" y="1444726"/>
            <a:ext cx="10896600" cy="4524784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altLang="en-US" b="1" dirty="0" smtClean="0"/>
              <a:t>100 sheets production in &lt; 50 hrs. </a:t>
            </a:r>
          </a:p>
          <a:p>
            <a:pPr eaLnBrk="1" hangingPunct="1">
              <a:lnSpc>
                <a:spcPct val="80000"/>
              </a:lnSpc>
            </a:pPr>
            <a:r>
              <a:rPr lang="en-US" altLang="en-US" b="1" dirty="0" smtClean="0"/>
              <a:t>ILC scale 500 sheets per day can be realized by 3-4 machines.</a:t>
            </a:r>
          </a:p>
          <a:p>
            <a:pPr eaLnBrk="1" hangingPunct="1">
              <a:lnSpc>
                <a:spcPct val="80000"/>
              </a:lnSpc>
            </a:pPr>
            <a:r>
              <a:rPr lang="en-US" altLang="en-US" b="1" dirty="0" smtClean="0"/>
              <a:t>Uniform sheets within 20-40 </a:t>
            </a:r>
            <a:r>
              <a:rPr lang="en-US" altLang="en-US" dirty="0" err="1" smtClean="0"/>
              <a:t>μ</a:t>
            </a:r>
            <a:r>
              <a:rPr lang="en-US" altLang="en-US" b="1" dirty="0" err="1" smtClean="0"/>
              <a:t>m</a:t>
            </a:r>
            <a:r>
              <a:rPr lang="en-US" altLang="en-US" b="1" dirty="0" smtClean="0"/>
              <a:t> thickness variation. </a:t>
            </a:r>
          </a:p>
          <a:p>
            <a:pPr eaLnBrk="1" hangingPunct="1">
              <a:lnSpc>
                <a:spcPct val="80000"/>
              </a:lnSpc>
            </a:pPr>
            <a:r>
              <a:rPr lang="en-US" altLang="en-US" b="1" dirty="0" smtClean="0"/>
              <a:t>The surface roughness is very smooth (about 5</a:t>
            </a:r>
            <a:r>
              <a:rPr lang="en-US" altLang="en-US" dirty="0" smtClean="0"/>
              <a:t>μ</a:t>
            </a:r>
            <a:r>
              <a:rPr lang="en-US" altLang="en-US" b="1" dirty="0" smtClean="0"/>
              <a:t>m with </a:t>
            </a:r>
            <a:r>
              <a:rPr lang="en-US" altLang="en-US" b="1" dirty="0" err="1" smtClean="0"/>
              <a:t>Rz</a:t>
            </a:r>
            <a:r>
              <a:rPr lang="en-US" altLang="en-US" b="1" dirty="0" smtClean="0"/>
              <a:t>).</a:t>
            </a:r>
          </a:p>
          <a:p>
            <a:pPr eaLnBrk="1" hangingPunct="1">
              <a:lnSpc>
                <a:spcPct val="80000"/>
              </a:lnSpc>
            </a:pPr>
            <a:r>
              <a:rPr lang="en-US" altLang="en-US" b="1" dirty="0" smtClean="0"/>
              <a:t>This method can reduce the material waste to 1/3 of the current production.</a:t>
            </a:r>
          </a:p>
        </p:txBody>
      </p:sp>
      <p:sp>
        <p:nvSpPr>
          <p:cNvPr id="69635" name="Text Box 5"/>
          <p:cNvSpPr txBox="1">
            <a:spLocks noChangeArrowheads="1"/>
          </p:cNvSpPr>
          <p:nvPr/>
        </p:nvSpPr>
        <p:spPr bwMode="auto">
          <a:xfrm>
            <a:off x="3428107" y="381795"/>
            <a:ext cx="6322953" cy="7078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sz="3999"/>
              <a:t>Status of Ingot Slicing</a:t>
            </a:r>
          </a:p>
        </p:txBody>
      </p:sp>
    </p:spTree>
    <p:extLst>
      <p:ext uri="{BB962C8B-B14F-4D97-AF65-F5344CB8AC3E}">
        <p14:creationId xmlns:p14="http://schemas.microsoft.com/office/powerpoint/2010/main" val="22008199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FB7159-B60A-4190-9B53-EA35AC738A38}" type="datetime1">
              <a:rPr lang="en-US" smtClean="0"/>
              <a:t>11/2/2015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Hasan Padamsee/ILCWS2015     Whistler                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ABC78E-40B4-684F-889A-573585B42FA7}" type="slidenum">
              <a:rPr lang="en-US" smtClean="0"/>
              <a:pPr/>
              <a:t>69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620" y="153332"/>
            <a:ext cx="10360501" cy="1219200"/>
          </a:xfrm>
        </p:spPr>
        <p:txBody>
          <a:bodyPr>
            <a:normAutofit/>
          </a:bodyPr>
          <a:lstStyle/>
          <a:p>
            <a:r>
              <a:rPr lang="en-US" dirty="0" smtClean="0"/>
              <a:t>High Q</a:t>
            </a:r>
            <a:r>
              <a:rPr lang="en-US" baseline="-25000" dirty="0" smtClean="0"/>
              <a:t>0</a:t>
            </a:r>
            <a:r>
              <a:rPr lang="en-US" dirty="0" smtClean="0"/>
              <a:t> via Large Grain Ingot </a:t>
            </a:r>
            <a:r>
              <a:rPr lang="en-US" dirty="0" err="1" smtClean="0"/>
              <a:t>Nb</a:t>
            </a:r>
            <a:r>
              <a:rPr lang="en-US" dirty="0" smtClean="0"/>
              <a:t>, 45 MV/m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078461" y="1372532"/>
            <a:ext cx="8077305" cy="472317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828323" y="5638224"/>
            <a:ext cx="4425059" cy="3384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000000"/>
                </a:solidFill>
              </a:rPr>
              <a:t>D. </a:t>
            </a:r>
            <a:r>
              <a:rPr lang="en-US" sz="1600" dirty="0" err="1">
                <a:solidFill>
                  <a:srgbClr val="000000"/>
                </a:solidFill>
              </a:rPr>
              <a:t>Reschke</a:t>
            </a:r>
            <a:r>
              <a:rPr lang="en-US" sz="1600" dirty="0">
                <a:solidFill>
                  <a:srgbClr val="000000"/>
                </a:solidFill>
              </a:rPr>
              <a:t> et al., SRF2011, THPO046 (2011).</a:t>
            </a:r>
          </a:p>
        </p:txBody>
      </p:sp>
      <p:pic>
        <p:nvPicPr>
          <p:cNvPr id="241666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580467" y="3505182"/>
            <a:ext cx="3809008" cy="14609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Rectangle 9"/>
          <p:cNvSpPr/>
          <p:nvPr/>
        </p:nvSpPr>
        <p:spPr>
          <a:xfrm>
            <a:off x="8913078" y="2667199"/>
            <a:ext cx="914162" cy="3123386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2399">
              <a:ln>
                <a:solidFill>
                  <a:srgbClr val="FF0000"/>
                </a:solidFill>
              </a:ln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865871" y="5866766"/>
            <a:ext cx="1752144" cy="5846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199" dirty="0" err="1"/>
              <a:t>Eacc</a:t>
            </a:r>
            <a:r>
              <a:rPr lang="en-US" sz="3199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2247378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3A3AE0-BDDE-4FA4-B04A-F38D34A3F196}" type="datetime1">
              <a:rPr lang="en-US" smtClean="0"/>
              <a:t>11/2/2015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Hasan Padamsee/ILCWS2015     Whistler                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D5434-F838-4DD4-A17B-1CB1A1850DF4}" type="slidenum">
              <a:rPr lang="en-US" smtClean="0"/>
              <a:t>7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FEL Light Source</a:t>
            </a:r>
          </a:p>
          <a:p>
            <a:pPr lvl="1"/>
            <a:r>
              <a:rPr lang="en-US" dirty="0" smtClean="0"/>
              <a:t>FLASH at DESY  &gt; 1 GeV</a:t>
            </a:r>
          </a:p>
          <a:p>
            <a:pPr lvl="1"/>
            <a:r>
              <a:rPr lang="en-US" dirty="0" smtClean="0"/>
              <a:t>15 – 20 MV/m</a:t>
            </a:r>
          </a:p>
          <a:p>
            <a:r>
              <a:rPr lang="en-US" dirty="0" smtClean="0"/>
              <a:t>Neutron Source</a:t>
            </a:r>
          </a:p>
          <a:p>
            <a:pPr lvl="1"/>
            <a:r>
              <a:rPr lang="en-US" dirty="0" smtClean="0"/>
              <a:t>SNS at Oak Ridge 1 GeV Protons</a:t>
            </a:r>
          </a:p>
          <a:p>
            <a:pPr lvl="1"/>
            <a:r>
              <a:rPr lang="en-US" dirty="0" smtClean="0"/>
              <a:t>15 MV/m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 Gradients rise to 10 – 20 MV/m</a:t>
            </a:r>
            <a:endParaRPr lang="en-US" dirty="0"/>
          </a:p>
        </p:txBody>
      </p:sp>
      <p:graphicFrame>
        <p:nvGraphicFramePr>
          <p:cNvPr id="9" name="Diagram 8"/>
          <p:cNvGraphicFramePr/>
          <p:nvPr>
            <p:extLst>
              <p:ext uri="{D42A27DB-BD31-4B8C-83A1-F6EECF244321}">
                <p14:modId xmlns:p14="http://schemas.microsoft.com/office/powerpoint/2010/main" val="2735946326"/>
              </p:ext>
            </p:extLst>
          </p:nvPr>
        </p:nvGraphicFramePr>
        <p:xfrm>
          <a:off x="2284412" y="4572000"/>
          <a:ext cx="8229600" cy="83099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4239179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9" grpId="0">
        <p:bldAsOne/>
      </p:bldGraphic>
    </p:bld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IPAC2015\HGHE cav\WEPWI013f2.eps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01692" y="1910562"/>
            <a:ext cx="6902264" cy="46926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903412" y="6324601"/>
            <a:ext cx="294022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IPAC15, WEPWI013</a:t>
            </a:r>
          </a:p>
        </p:txBody>
      </p:sp>
      <p:pic>
        <p:nvPicPr>
          <p:cNvPr id="1027" name="Picture 3" descr="D:\ILC 1-cell cavity test results\DSC_0004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450" t="14357" r="34373" b="18282"/>
          <a:stretch/>
        </p:blipFill>
        <p:spPr bwMode="auto">
          <a:xfrm>
            <a:off x="9046276" y="2800182"/>
            <a:ext cx="937384" cy="182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図 4" descr="logo_transparent_bg.gi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98396" y="25786"/>
            <a:ext cx="789921" cy="516082"/>
          </a:xfrm>
          <a:prstGeom prst="rect">
            <a:avLst/>
          </a:prstGeom>
        </p:spPr>
      </p:pic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32A99-4A68-B644-B2C4-A762F37327D1}" type="slidenum">
              <a:rPr kumimoji="1" lang="ja-JP" altLang="en-US" smtClean="0"/>
              <a:t>70</a:t>
            </a:fld>
            <a:endParaRPr kumimoji="1" lang="ja-JP" altLang="en-US"/>
          </a:p>
        </p:txBody>
      </p:sp>
      <p:sp>
        <p:nvSpPr>
          <p:cNvPr id="7" name="タイトル 2"/>
          <p:cNvSpPr txBox="1">
            <a:spLocks/>
          </p:cNvSpPr>
          <p:nvPr/>
        </p:nvSpPr>
        <p:spPr>
          <a:xfrm>
            <a:off x="1522413" y="0"/>
            <a:ext cx="8555073" cy="72142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ja-JP" sz="2800" b="1" i="1" dirty="0">
                <a:latin typeface="Helvetica" charset="0"/>
                <a:ea typeface="Helvetica" charset="0"/>
                <a:cs typeface="Helvetica" charset="0"/>
              </a:rPr>
              <a:t>JLAB study of single-cell cavities</a:t>
            </a:r>
            <a:endParaRPr lang="ja-JP" altLang="en-US" sz="2800" b="1" i="1" dirty="0">
              <a:latin typeface="Helvetica" charset="0"/>
              <a:ea typeface="Helvetica" charset="0"/>
              <a:cs typeface="Helvetica" charset="0"/>
            </a:endParaRPr>
          </a:p>
        </p:txBody>
      </p:sp>
      <p:sp>
        <p:nvSpPr>
          <p:cNvPr id="8" name="TextBox 3"/>
          <p:cNvSpPr txBox="1"/>
          <p:nvPr/>
        </p:nvSpPr>
        <p:spPr>
          <a:xfrm>
            <a:off x="3122510" y="863710"/>
            <a:ext cx="684309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i="1" dirty="0">
                <a:latin typeface="Helvetica"/>
                <a:ea typeface="Osaka"/>
                <a:cs typeface="Helvetica"/>
              </a:rPr>
              <a:t>Shape ( LSF, LL, TTF ),    Material; Large grain</a:t>
            </a:r>
            <a:endParaRPr kumimoji="1" lang="ja-JP" altLang="en-US" b="1" i="1" dirty="0">
              <a:latin typeface="Helvetica"/>
              <a:ea typeface="Osaka"/>
              <a:cs typeface="Helvetica"/>
            </a:endParaRPr>
          </a:p>
        </p:txBody>
      </p:sp>
      <p:sp>
        <p:nvSpPr>
          <p:cNvPr id="3" name="テキスト ボックス 2"/>
          <p:cNvSpPr txBox="1"/>
          <p:nvPr/>
        </p:nvSpPr>
        <p:spPr>
          <a:xfrm>
            <a:off x="9233272" y="2367602"/>
            <a:ext cx="160973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/>
              <a:t>TTF shape</a:t>
            </a:r>
            <a:endParaRPr kumimoji="1" lang="ja-JP" altLang="en-US" dirty="0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6991345" y="3529917"/>
            <a:ext cx="79060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1.4K</a:t>
            </a:r>
            <a:endParaRPr kumimoji="1" lang="ja-JP" altLang="en-US" dirty="0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6394707" y="4256901"/>
            <a:ext cx="79060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/>
              <a:t>1.8K</a:t>
            </a:r>
            <a:endParaRPr kumimoji="1" lang="ja-JP" altLang="en-US" dirty="0"/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5501630" y="5212485"/>
            <a:ext cx="79060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/>
              <a:t>2</a:t>
            </a:r>
            <a:r>
              <a:rPr kumimoji="1" lang="en-US" altLang="ja-JP"/>
              <a:t>.0K</a:t>
            </a:r>
            <a:endParaRPr kumimoji="1" lang="ja-JP" altLang="en-US" dirty="0"/>
          </a:p>
        </p:txBody>
      </p:sp>
      <p:sp>
        <p:nvSpPr>
          <p:cNvPr id="13" name="Rectangle 20"/>
          <p:cNvSpPr>
            <a:spLocks noChangeArrowheads="1"/>
          </p:cNvSpPr>
          <p:nvPr/>
        </p:nvSpPr>
        <p:spPr bwMode="auto">
          <a:xfrm>
            <a:off x="1674812" y="762000"/>
            <a:ext cx="8839200" cy="5943600"/>
          </a:xfrm>
          <a:prstGeom prst="rect">
            <a:avLst/>
          </a:prstGeom>
          <a:noFill/>
          <a:ln w="28575">
            <a:solidFill>
              <a:schemeClr val="bg2">
                <a:lumMod val="50000"/>
              </a:schemeClr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>
              <a:defRPr/>
            </a:pPr>
            <a:endParaRPr lang="ja-JP" altLang="en-US"/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2702707" y="2093191"/>
            <a:ext cx="752129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10</a:t>
            </a:r>
            <a:r>
              <a:rPr kumimoji="1" lang="en-US" altLang="ja-JP" baseline="30000" dirty="0"/>
              <a:t>12</a:t>
            </a:r>
            <a:endParaRPr kumimoji="1" lang="ja-JP" altLang="en-US" baseline="30000" dirty="0"/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2739241" y="3972026"/>
            <a:ext cx="752129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10</a:t>
            </a:r>
            <a:r>
              <a:rPr kumimoji="1" lang="en-US" altLang="ja-JP" baseline="30000" dirty="0"/>
              <a:t>11</a:t>
            </a:r>
            <a:endParaRPr kumimoji="1" lang="ja-JP" altLang="en-US" baseline="30000" dirty="0"/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2766672" y="5795997"/>
            <a:ext cx="752129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10</a:t>
            </a:r>
            <a:r>
              <a:rPr kumimoji="1" lang="en-US" altLang="ja-JP" baseline="30000" dirty="0"/>
              <a:t>10</a:t>
            </a:r>
            <a:endParaRPr kumimoji="1" lang="ja-JP" altLang="en-US" baseline="30000" dirty="0"/>
          </a:p>
        </p:txBody>
      </p:sp>
    </p:spTree>
    <p:extLst>
      <p:ext uri="{BB962C8B-B14F-4D97-AF65-F5344CB8AC3E}">
        <p14:creationId xmlns:p14="http://schemas.microsoft.com/office/powerpoint/2010/main" val="1334652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D05834-A00F-45DE-8A8F-60AF299DF8AD}" type="datetime1">
              <a:rPr lang="en-US" smtClean="0"/>
              <a:t>11/2/2015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Hasan Padamsee/ILCWS2015     Whistler                 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D5434-F838-4DD4-A17B-1CB1A1850DF4}" type="slidenum">
              <a:rPr lang="en-US" smtClean="0"/>
              <a:t>71</a:t>
            </a:fld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Technology Status</a:t>
            </a:r>
          </a:p>
          <a:p>
            <a:r>
              <a:rPr lang="en-US" dirty="0" smtClean="0"/>
              <a:t>Paths to raise gradients</a:t>
            </a:r>
          </a:p>
          <a:p>
            <a:pPr lvl="1"/>
            <a:r>
              <a:rPr lang="en-US" dirty="0" smtClean="0"/>
              <a:t>ILC and </a:t>
            </a:r>
            <a:r>
              <a:rPr lang="en-US" dirty="0" err="1" smtClean="0"/>
              <a:t>TeV</a:t>
            </a:r>
            <a:r>
              <a:rPr lang="en-US" dirty="0" smtClean="0"/>
              <a:t> Upgrade</a:t>
            </a:r>
          </a:p>
          <a:p>
            <a:r>
              <a:rPr lang="en-US" dirty="0" smtClean="0"/>
              <a:t>Paths to raise Q</a:t>
            </a:r>
          </a:p>
          <a:p>
            <a:r>
              <a:rPr lang="en-US" dirty="0" smtClean="0"/>
              <a:t>Paths to Lower Costs</a:t>
            </a:r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Future of SRF for ILC  - Summary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75898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03212" y="1149972"/>
            <a:ext cx="7162800" cy="461537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>
              <a:spcBef>
                <a:spcPts val="1200"/>
              </a:spcBef>
              <a:defRPr/>
            </a:pPr>
            <a:r>
              <a:rPr lang="en-US" sz="2399" kern="0" dirty="0">
                <a:latin typeface="Arial"/>
                <a:cs typeface="Calibri" pitchFamily="34" charset="0"/>
              </a:rPr>
              <a:t>FCC hadron collider with 100TeV proton </a:t>
            </a:r>
            <a:r>
              <a:rPr lang="en-US" sz="2399" kern="0" dirty="0" smtClean="0">
                <a:latin typeface="Arial"/>
                <a:cs typeface="Calibri" pitchFamily="34" charset="0"/>
              </a:rPr>
              <a:t>cm energy</a:t>
            </a:r>
            <a:endParaRPr lang="en-US" sz="2399" kern="0" dirty="0">
              <a:latin typeface="Arial"/>
              <a:cs typeface="Calibri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730773" y="1712275"/>
            <a:ext cx="3832554" cy="707702"/>
          </a:xfrm>
          <a:prstGeom prst="rect">
            <a:avLst/>
          </a:prstGeom>
          <a:solidFill>
            <a:srgbClr val="FFFFFF"/>
          </a:solidFill>
          <a:ln w="19050" cap="flat" cmpd="sng" algn="ctr">
            <a:solidFill>
              <a:srgbClr val="B2B2B2"/>
            </a:solidFill>
            <a:prstDash val="solid"/>
          </a:ln>
          <a:effectLst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fr-CH" sz="1999" b="1" kern="0" dirty="0">
                <a:solidFill>
                  <a:srgbClr val="FF0000"/>
                </a:solidFill>
                <a:latin typeface="Arial"/>
              </a:rPr>
              <a:t>~16 T </a:t>
            </a:r>
            <a:r>
              <a:rPr lang="fr-CH" sz="1999" b="1" kern="0" dirty="0">
                <a:solidFill>
                  <a:srgbClr val="FF0000"/>
                </a:solidFill>
                <a:latin typeface="Arial"/>
                <a:sym typeface="Symbol"/>
              </a:rPr>
              <a:t> 100 </a:t>
            </a:r>
            <a:r>
              <a:rPr lang="fr-CH" sz="1999" b="1" kern="0" dirty="0" err="1">
                <a:solidFill>
                  <a:srgbClr val="FF0000"/>
                </a:solidFill>
                <a:latin typeface="Arial"/>
                <a:sym typeface="Symbol"/>
              </a:rPr>
              <a:t>TeV</a:t>
            </a:r>
            <a:r>
              <a:rPr lang="fr-CH" sz="1999" b="1" kern="0" dirty="0">
                <a:solidFill>
                  <a:srgbClr val="FF0000"/>
                </a:solidFill>
                <a:latin typeface="Arial"/>
                <a:sym typeface="Symbol"/>
              </a:rPr>
              <a:t> </a:t>
            </a:r>
            <a:r>
              <a:rPr lang="fr-CH" sz="1999" b="1" i="1" kern="0" dirty="0">
                <a:solidFill>
                  <a:srgbClr val="FF0000"/>
                </a:solidFill>
                <a:latin typeface="Arial"/>
                <a:sym typeface="Symbol"/>
              </a:rPr>
              <a:t>pp</a:t>
            </a:r>
            <a:r>
              <a:rPr lang="fr-CH" sz="1999" b="1" kern="0" dirty="0">
                <a:solidFill>
                  <a:srgbClr val="FF0000"/>
                </a:solidFill>
                <a:latin typeface="Arial"/>
                <a:sym typeface="Symbol"/>
              </a:rPr>
              <a:t> in 100 km</a:t>
            </a:r>
          </a:p>
          <a:p>
            <a:pPr>
              <a:defRPr/>
            </a:pPr>
            <a:r>
              <a:rPr lang="fr-CH" sz="1999" b="1" kern="0" dirty="0">
                <a:solidFill>
                  <a:srgbClr val="FF0000"/>
                </a:solidFill>
                <a:latin typeface="Arial"/>
                <a:sym typeface="Symbol"/>
              </a:rPr>
              <a:t>~20 T  100 </a:t>
            </a:r>
            <a:r>
              <a:rPr lang="fr-CH" sz="1999" b="1" kern="0" dirty="0" err="1">
                <a:solidFill>
                  <a:srgbClr val="FF0000"/>
                </a:solidFill>
                <a:latin typeface="Arial"/>
                <a:sym typeface="Symbol"/>
              </a:rPr>
              <a:t>TeV</a:t>
            </a:r>
            <a:r>
              <a:rPr lang="fr-CH" sz="1999" b="1" kern="0" dirty="0">
                <a:solidFill>
                  <a:srgbClr val="FF0000"/>
                </a:solidFill>
                <a:latin typeface="Arial"/>
                <a:sym typeface="Symbol"/>
              </a:rPr>
              <a:t> </a:t>
            </a:r>
            <a:r>
              <a:rPr lang="fr-CH" sz="1999" b="1" i="1" kern="0" dirty="0">
                <a:solidFill>
                  <a:srgbClr val="FF0000"/>
                </a:solidFill>
                <a:latin typeface="Arial"/>
                <a:sym typeface="Symbol"/>
              </a:rPr>
              <a:t>pp</a:t>
            </a:r>
            <a:r>
              <a:rPr lang="fr-CH" sz="1999" b="1" kern="0" dirty="0">
                <a:solidFill>
                  <a:srgbClr val="FF0000"/>
                </a:solidFill>
                <a:latin typeface="Arial"/>
                <a:sym typeface="Symbol"/>
              </a:rPr>
              <a:t> in 80 km</a:t>
            </a:r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2160149" y="312161"/>
            <a:ext cx="8505073" cy="571351"/>
          </a:xfrm>
          <a:prstGeom prst="rect">
            <a:avLst/>
          </a:prstGeom>
          <a:noFill/>
        </p:spPr>
        <p:txBody>
          <a:bodyPr anchor="t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3599" b="1" dirty="0"/>
              <a:t>Future Circular </a:t>
            </a:r>
            <a:r>
              <a:rPr lang="en-US" sz="3599" b="1" dirty="0" smtClean="0"/>
              <a:t>Colliders (FCC)</a:t>
            </a:r>
            <a:endParaRPr lang="en-US" sz="3599" b="1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E6B724D-4DF4-4210-9357-9E0DE3E77459}" type="datetime1">
              <a:rPr lang="en-US" smtClean="0"/>
              <a:t>11/2/2015</a:t>
            </a:fld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Hasan Padamsee/ILCWS2015     Whistler                 </a:t>
            </a:r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463FAEC-C497-47F5-A3CA-F56A10C708D2}" type="slidenum">
              <a:rPr lang="en-US" smtClean="0"/>
              <a:pPr>
                <a:defRPr/>
              </a:pPr>
              <a:t>72</a:t>
            </a:fld>
            <a:endParaRPr lang="en-US"/>
          </a:p>
        </p:txBody>
      </p:sp>
      <p:pic>
        <p:nvPicPr>
          <p:cNvPr id="53" name="Picture 23" descr="&#10;VLHC-color                                                     000025A7Macintosh HD                   ABA78158: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18961" y="1981200"/>
            <a:ext cx="4102303" cy="3675511"/>
          </a:xfrm>
          <a:prstGeom prst="rect">
            <a:avLst/>
          </a:prstGeom>
          <a:noFill/>
          <a:ln w="9525">
            <a:solidFill>
              <a:srgbClr val="FFCC00"/>
            </a:solidFill>
            <a:miter lim="800000"/>
            <a:headEnd/>
            <a:tailEnd/>
          </a:ln>
          <a:effectLst>
            <a:outerShdw blurRad="63500" dist="53882" dir="2700000" algn="ctr" rotWithShape="0">
              <a:srgbClr val="FFFF6F">
                <a:alpha val="74998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4" name="Text Box 2"/>
          <p:cNvSpPr txBox="1">
            <a:spLocks noChangeArrowheads="1"/>
          </p:cNvSpPr>
          <p:nvPr/>
        </p:nvSpPr>
        <p:spPr bwMode="auto">
          <a:xfrm>
            <a:off x="5291843" y="4228809"/>
            <a:ext cx="2265364" cy="353815"/>
          </a:xfrm>
          <a:prstGeom prst="rect">
            <a:avLst/>
          </a:prstGeom>
          <a:solidFill>
            <a:srgbClr val="00206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699" dirty="0">
                <a:latin typeface="+mj-lt"/>
              </a:rPr>
              <a:t>From E. Fermi’s </a:t>
            </a:r>
            <a:r>
              <a:rPr lang="en-US" sz="1699" dirty="0" smtClean="0">
                <a:latin typeface="+mj-lt"/>
              </a:rPr>
              <a:t>1954</a:t>
            </a:r>
            <a:endParaRPr lang="en-US" sz="1699" dirty="0">
              <a:latin typeface="+mj-lt"/>
            </a:endParaRPr>
          </a:p>
        </p:txBody>
      </p:sp>
      <p:sp>
        <p:nvSpPr>
          <p:cNvPr id="55" name="Text Box 17"/>
          <p:cNvSpPr txBox="1">
            <a:spLocks noChangeArrowheads="1"/>
          </p:cNvSpPr>
          <p:nvPr/>
        </p:nvSpPr>
        <p:spPr bwMode="auto">
          <a:xfrm>
            <a:off x="684212" y="2610109"/>
            <a:ext cx="7049037" cy="1569148"/>
          </a:xfrm>
          <a:prstGeom prst="rect">
            <a:avLst/>
          </a:prstGeom>
          <a:solidFill>
            <a:schemeClr val="bg1"/>
          </a:solidFill>
          <a:ln w="9525">
            <a:solidFill>
              <a:srgbClr val="00009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2399" dirty="0"/>
              <a:t>Fermi</a:t>
            </a:r>
            <a:r>
              <a:rPr lang="ja-JP" altLang="en-US" sz="2399" dirty="0">
                <a:latin typeface="Arial"/>
              </a:rPr>
              <a:t>’</a:t>
            </a:r>
            <a:r>
              <a:rPr lang="en-US" sz="2399" dirty="0"/>
              <a:t>s extrapolation </a:t>
            </a:r>
            <a:r>
              <a:rPr lang="en-US" sz="2399" dirty="0" smtClean="0"/>
              <a:t>to </a:t>
            </a:r>
            <a:r>
              <a:rPr lang="en-US" sz="2399" dirty="0"/>
              <a:t>1994:</a:t>
            </a:r>
          </a:p>
          <a:p>
            <a:pPr>
              <a:defRPr/>
            </a:pPr>
            <a:r>
              <a:rPr lang="en-US" sz="2399" dirty="0"/>
              <a:t>2T magnets, R=8000 km (fixed target!) </a:t>
            </a:r>
          </a:p>
          <a:p>
            <a:pPr>
              <a:defRPr/>
            </a:pPr>
            <a:r>
              <a:rPr lang="en-US" sz="2399" dirty="0" err="1"/>
              <a:t>E</a:t>
            </a:r>
            <a:r>
              <a:rPr lang="en-US" sz="2399" baseline="-25000" dirty="0" err="1"/>
              <a:t>beam</a:t>
            </a:r>
            <a:r>
              <a:rPr lang="en-US" sz="2399" dirty="0"/>
              <a:t> ~  5x10</a:t>
            </a:r>
            <a:r>
              <a:rPr lang="en-US" sz="2399" baseline="30000" dirty="0"/>
              <a:t>3</a:t>
            </a:r>
            <a:r>
              <a:rPr lang="en-US" sz="2399" dirty="0"/>
              <a:t> </a:t>
            </a:r>
            <a:r>
              <a:rPr lang="en-US" sz="2399" dirty="0" err="1"/>
              <a:t>TeV</a:t>
            </a:r>
            <a:r>
              <a:rPr lang="en-US" sz="2399" dirty="0"/>
              <a:t> </a:t>
            </a:r>
            <a:r>
              <a:rPr lang="en-US" sz="2399" dirty="0">
                <a:sym typeface="Wingdings"/>
              </a:rPr>
              <a:t> </a:t>
            </a:r>
            <a:r>
              <a:rPr lang="en-US" sz="2399" dirty="0"/>
              <a:t>E</a:t>
            </a:r>
            <a:r>
              <a:rPr lang="en-US" sz="2399" baseline="-25000" dirty="0"/>
              <a:t>CM</a:t>
            </a:r>
            <a:r>
              <a:rPr lang="en-US" sz="2399" dirty="0"/>
              <a:t> ~ 3 </a:t>
            </a:r>
            <a:r>
              <a:rPr lang="en-US" sz="2399" dirty="0" err="1"/>
              <a:t>TeV</a:t>
            </a:r>
            <a:endParaRPr lang="en-US" sz="2399" dirty="0"/>
          </a:p>
          <a:p>
            <a:pPr>
              <a:defRPr/>
            </a:pPr>
            <a:r>
              <a:rPr lang="en-US" sz="2399" dirty="0"/>
              <a:t>Cost : 170 B$</a:t>
            </a:r>
          </a:p>
        </p:txBody>
      </p:sp>
      <p:sp>
        <p:nvSpPr>
          <p:cNvPr id="57" name="TextBox 56"/>
          <p:cNvSpPr txBox="1"/>
          <p:nvPr/>
        </p:nvSpPr>
        <p:spPr>
          <a:xfrm>
            <a:off x="717260" y="4709310"/>
            <a:ext cx="5573100" cy="1200329"/>
          </a:xfrm>
          <a:prstGeom prst="rect">
            <a:avLst/>
          </a:prstGeom>
          <a:solidFill>
            <a:srgbClr val="8000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FFFF"/>
                </a:solidFill>
              </a:rPr>
              <a:t>Instead We </a:t>
            </a:r>
            <a:r>
              <a:rPr lang="en-US" dirty="0">
                <a:solidFill>
                  <a:srgbClr val="FFFFFF"/>
                </a:solidFill>
              </a:rPr>
              <a:t>invented colliders  and superconducting magnets … </a:t>
            </a:r>
          </a:p>
          <a:p>
            <a:r>
              <a:rPr lang="en-US" dirty="0">
                <a:solidFill>
                  <a:srgbClr val="FFFFFF"/>
                </a:solidFill>
              </a:rPr>
              <a:t>and built the </a:t>
            </a:r>
            <a:r>
              <a:rPr lang="en-US" dirty="0" err="1">
                <a:solidFill>
                  <a:srgbClr val="FFFFFF"/>
                </a:solidFill>
              </a:rPr>
              <a:t>Tevatron</a:t>
            </a:r>
            <a:r>
              <a:rPr lang="en-US" dirty="0">
                <a:solidFill>
                  <a:srgbClr val="FFFFFF"/>
                </a:solidFill>
              </a:rPr>
              <a:t> and the LHC</a:t>
            </a:r>
          </a:p>
        </p:txBody>
      </p:sp>
    </p:spTree>
    <p:extLst>
      <p:ext uri="{BB962C8B-B14F-4D97-AF65-F5344CB8AC3E}">
        <p14:creationId xmlns:p14="http://schemas.microsoft.com/office/powerpoint/2010/main" val="34731945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 animBg="1"/>
      <p:bldP spid="55" grpId="0" animBg="1"/>
      <p:bldP spid="57" grpId="0" animBg="1"/>
    </p:bld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D05834-A00F-45DE-8A8F-60AF299DF8AD}" type="datetime1">
              <a:rPr lang="en-US" smtClean="0"/>
              <a:t>11/2/2015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Hasan Padamsee/ILCWS2015     Whistler                 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D5434-F838-4DD4-A17B-1CB1A1850DF4}" type="slidenum">
              <a:rPr lang="en-US" smtClean="0"/>
              <a:t>73</a:t>
            </a:fld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8456612" y="1803401"/>
            <a:ext cx="2818052" cy="4470400"/>
          </a:xfrm>
        </p:spPr>
        <p:txBody>
          <a:bodyPr/>
          <a:lstStyle/>
          <a:p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455612" y="689466"/>
            <a:ext cx="11311702" cy="624721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Possible Future Circular Collider (CERN or China)</a:t>
            </a:r>
            <a:br>
              <a:rPr lang="en-US" dirty="0" smtClean="0"/>
            </a:br>
            <a:r>
              <a:rPr lang="en-US" sz="3100" dirty="0" smtClean="0"/>
              <a:t>First Stage could be a circular </a:t>
            </a:r>
            <a:r>
              <a:rPr lang="en-US" sz="3100" dirty="0" err="1" smtClean="0"/>
              <a:t>e+e</a:t>
            </a:r>
            <a:r>
              <a:rPr lang="en-US" sz="3100" dirty="0" smtClean="0"/>
              <a:t>- collider - Higgs Factory</a:t>
            </a:r>
            <a:endParaRPr lang="en-US" sz="31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68" r="-173"/>
          <a:stretch/>
        </p:blipFill>
        <p:spPr>
          <a:xfrm>
            <a:off x="167956" y="1631215"/>
            <a:ext cx="4479762" cy="474418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/>
          <a:srcRect l="11670" t="23359" r="12477"/>
          <a:stretch/>
        </p:blipFill>
        <p:spPr>
          <a:xfrm>
            <a:off x="4994442" y="1756949"/>
            <a:ext cx="5933498" cy="4492716"/>
          </a:xfrm>
          <a:prstGeom prst="rect">
            <a:avLst/>
          </a:prstGeom>
        </p:spPr>
      </p:pic>
      <p:sp>
        <p:nvSpPr>
          <p:cNvPr id="10" name="矩形 45"/>
          <p:cNvSpPr>
            <a:spLocks noChangeArrowheads="1"/>
          </p:cNvSpPr>
          <p:nvPr/>
        </p:nvSpPr>
        <p:spPr bwMode="auto">
          <a:xfrm>
            <a:off x="7970666" y="4744716"/>
            <a:ext cx="2471094" cy="101573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1999" dirty="0">
                <a:latin typeface="Calibri" pitchFamily="34" charset="0"/>
                <a:ea typeface="SimHei" pitchFamily="49" charset="-122"/>
              </a:rPr>
              <a:t>A 50-70 km tunnel is  relatively easier NOW in China</a:t>
            </a:r>
            <a:endParaRPr lang="zh-CN" altLang="en-US" sz="1999" dirty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14004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05E5A6-AD5C-41DD-B49E-8626CA147304}" type="datetime1">
              <a:rPr lang="en-US" smtClean="0"/>
              <a:t>11/2/2015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Hasan Padamsee/ILCWS2015     Whistler                 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D5434-F838-4DD4-A17B-1CB1A1850DF4}" type="slidenum">
              <a:rPr lang="en-US" smtClean="0"/>
              <a:t>74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4"/>
          </p:nvPr>
        </p:nvSpPr>
        <p:spPr>
          <a:xfrm>
            <a:off x="5661316" y="2044700"/>
            <a:ext cx="4977104" cy="3556000"/>
          </a:xfrm>
        </p:spPr>
        <p:txBody>
          <a:bodyPr>
            <a:noAutofit/>
          </a:bodyPr>
          <a:lstStyle/>
          <a:p>
            <a:pPr lvl="1"/>
            <a:r>
              <a:rPr lang="en-US" dirty="0"/>
              <a:t>Completion: 2030 </a:t>
            </a:r>
            <a:r>
              <a:rPr lang="en-US" dirty="0" smtClean="0"/>
              <a:t>– 2040 ?</a:t>
            </a:r>
            <a:endParaRPr lang="en-US" dirty="0"/>
          </a:p>
          <a:p>
            <a:pPr lvl="1"/>
            <a:r>
              <a:rPr lang="en-US" dirty="0"/>
              <a:t>1</a:t>
            </a:r>
            <a:r>
              <a:rPr lang="en-US" baseline="30000" dirty="0"/>
              <a:t>st</a:t>
            </a:r>
            <a:r>
              <a:rPr lang="en-US" dirty="0"/>
              <a:t> Stage Higgs Factory</a:t>
            </a:r>
          </a:p>
          <a:p>
            <a:pPr lvl="2"/>
            <a:r>
              <a:rPr lang="en-US" dirty="0"/>
              <a:t>250 GeV – 350 GeV?</a:t>
            </a:r>
          </a:p>
          <a:p>
            <a:pPr lvl="2"/>
            <a:r>
              <a:rPr lang="en-US" dirty="0" smtClean="0"/>
              <a:t>CERN </a:t>
            </a:r>
            <a:r>
              <a:rPr lang="en-US" dirty="0"/>
              <a:t>80 – 100 km ring</a:t>
            </a:r>
          </a:p>
          <a:p>
            <a:pPr lvl="2"/>
            <a:r>
              <a:rPr lang="en-US" dirty="0"/>
              <a:t>China 50 – 70 km ring (650 cavities</a:t>
            </a:r>
            <a:r>
              <a:rPr lang="en-US" dirty="0" smtClean="0"/>
              <a:t>)</a:t>
            </a:r>
          </a:p>
          <a:p>
            <a:pPr lvl="2"/>
            <a:r>
              <a:rPr lang="en-US" dirty="0"/>
              <a:t>300 – 350  </a:t>
            </a:r>
            <a:r>
              <a:rPr lang="en-US" dirty="0" smtClean="0"/>
              <a:t>MW</a:t>
            </a:r>
          </a:p>
          <a:p>
            <a:pPr lvl="2"/>
            <a:r>
              <a:rPr lang="en-US" dirty="0" err="1" smtClean="0"/>
              <a:t>Nb</a:t>
            </a:r>
            <a:r>
              <a:rPr lang="en-US" dirty="0" smtClean="0"/>
              <a:t>-Cu cavity technology needs development</a:t>
            </a:r>
            <a:endParaRPr lang="en-US" dirty="0"/>
          </a:p>
          <a:p>
            <a:pPr lvl="1"/>
            <a:r>
              <a:rPr lang="en-US" dirty="0"/>
              <a:t>2</a:t>
            </a:r>
            <a:r>
              <a:rPr lang="en-US" baseline="30000" dirty="0"/>
              <a:t>nd</a:t>
            </a:r>
            <a:r>
              <a:rPr lang="en-US" dirty="0"/>
              <a:t> Stage pp collider </a:t>
            </a:r>
          </a:p>
          <a:p>
            <a:pPr lvl="2"/>
            <a:r>
              <a:rPr lang="en-US" dirty="0"/>
              <a:t>15 – 20 Tesla SC Magnets!  Technology to be developed</a:t>
            </a:r>
          </a:p>
          <a:p>
            <a:pPr lvl="2"/>
            <a:r>
              <a:rPr lang="en-US" dirty="0"/>
              <a:t>100 </a:t>
            </a:r>
            <a:r>
              <a:rPr lang="en-US" dirty="0" err="1"/>
              <a:t>TeV</a:t>
            </a:r>
            <a:r>
              <a:rPr lang="en-US" dirty="0"/>
              <a:t> collisions, LHC = 14 </a:t>
            </a:r>
            <a:r>
              <a:rPr lang="en-US" dirty="0" err="1"/>
              <a:t>TeV</a:t>
            </a:r>
            <a:endParaRPr lang="en-US" dirty="0"/>
          </a:p>
          <a:p>
            <a:pPr lvl="2"/>
            <a:r>
              <a:rPr lang="en-US" dirty="0"/>
              <a:t>500  - 600 MW AC power</a:t>
            </a:r>
          </a:p>
          <a:p>
            <a:endParaRPr lang="en-US" sz="2800" dirty="0"/>
          </a:p>
          <a:p>
            <a:endParaRPr lang="en-US" sz="3200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3"/>
          </p:nvPr>
        </p:nvSpPr>
        <p:spPr>
          <a:xfrm>
            <a:off x="6121216" y="1295400"/>
            <a:ext cx="5840596" cy="825500"/>
          </a:xfrm>
        </p:spPr>
        <p:txBody>
          <a:bodyPr/>
          <a:lstStyle/>
          <a:p>
            <a:r>
              <a:rPr lang="en-US" b="1" dirty="0"/>
              <a:t>Future Circular Collider (FCC</a:t>
            </a:r>
            <a:r>
              <a:rPr lang="en-US" b="1" dirty="0" smtClean="0"/>
              <a:t>)</a:t>
            </a:r>
            <a:endParaRPr lang="en-US" sz="2000" b="1" dirty="0"/>
          </a:p>
        </p:txBody>
      </p:sp>
      <p:sp>
        <p:nvSpPr>
          <p:cNvPr id="228354" name="Content Placeholder 2"/>
          <p:cNvSpPr>
            <a:spLocks noGrp="1"/>
          </p:cNvSpPr>
          <p:nvPr>
            <p:ph sz="half" idx="2"/>
          </p:nvPr>
        </p:nvSpPr>
        <p:spPr>
          <a:xfrm>
            <a:off x="684212" y="2260600"/>
            <a:ext cx="4977104" cy="3556000"/>
          </a:xfrm>
        </p:spPr>
        <p:txBody>
          <a:bodyPr>
            <a:noAutofit/>
          </a:bodyPr>
          <a:lstStyle/>
          <a:p>
            <a:pPr lvl="1"/>
            <a:r>
              <a:rPr lang="en-US" dirty="0" smtClean="0"/>
              <a:t>Completion</a:t>
            </a:r>
            <a:r>
              <a:rPr lang="en-US" dirty="0"/>
              <a:t>: 2026 – 2030 </a:t>
            </a:r>
            <a:r>
              <a:rPr lang="en-US" dirty="0" smtClean="0"/>
              <a:t>?</a:t>
            </a:r>
            <a:endParaRPr lang="en-US" dirty="0"/>
          </a:p>
          <a:p>
            <a:pPr lvl="1"/>
            <a:r>
              <a:rPr lang="en-US" dirty="0" smtClean="0"/>
              <a:t>500 GeV, Upgrade 1 </a:t>
            </a:r>
            <a:r>
              <a:rPr lang="en-US" dirty="0" err="1" smtClean="0"/>
              <a:t>TeV</a:t>
            </a:r>
            <a:endParaRPr lang="en-US" dirty="0" smtClean="0"/>
          </a:p>
          <a:p>
            <a:pPr lvl="1"/>
            <a:r>
              <a:rPr lang="en-US" dirty="0" smtClean="0"/>
              <a:t>30 </a:t>
            </a:r>
            <a:r>
              <a:rPr lang="en-US" dirty="0"/>
              <a:t>km tunnel, 16, 000 Cavities  (occupy 22 km)</a:t>
            </a:r>
          </a:p>
          <a:p>
            <a:pPr lvl="1"/>
            <a:r>
              <a:rPr lang="en-US" dirty="0"/>
              <a:t>Operating power: 165 </a:t>
            </a:r>
            <a:r>
              <a:rPr lang="en-US" dirty="0" smtClean="0"/>
              <a:t>MW</a:t>
            </a:r>
          </a:p>
          <a:p>
            <a:pPr lvl="1"/>
            <a:r>
              <a:rPr lang="en-US" sz="1800" dirty="0" smtClean="0"/>
              <a:t>LHC </a:t>
            </a:r>
            <a:r>
              <a:rPr lang="en-US" sz="1800" dirty="0"/>
              <a:t>= 180 MW = ½ Geneva </a:t>
            </a:r>
            <a:r>
              <a:rPr lang="en-US" sz="1800" dirty="0" smtClean="0"/>
              <a:t>canton</a:t>
            </a:r>
          </a:p>
          <a:p>
            <a:pPr lvl="1"/>
            <a:r>
              <a:rPr lang="en-US" dirty="0" smtClean="0"/>
              <a:t>Technology close to ready</a:t>
            </a:r>
            <a:r>
              <a:rPr lang="en-US" dirty="0"/>
              <a:t>, prototype XFEL under </a:t>
            </a:r>
            <a:r>
              <a:rPr lang="en-US" dirty="0" smtClean="0"/>
              <a:t>construction</a:t>
            </a:r>
          </a:p>
          <a:p>
            <a:pPr lvl="1"/>
            <a:r>
              <a:rPr lang="en-US" dirty="0" smtClean="0"/>
              <a:t>Higher gradients, cost reduction development for Upgrade to 1 </a:t>
            </a:r>
            <a:r>
              <a:rPr lang="en-US" dirty="0" err="1" smtClean="0"/>
              <a:t>TeV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>
          <a:xfrm>
            <a:off x="914162" y="1435100"/>
            <a:ext cx="4977104" cy="914400"/>
          </a:xfrm>
        </p:spPr>
        <p:txBody>
          <a:bodyPr/>
          <a:lstStyle/>
          <a:p>
            <a:r>
              <a:rPr lang="en-US" b="1" dirty="0"/>
              <a:t>Linear Colliders </a:t>
            </a:r>
          </a:p>
        </p:txBody>
      </p:sp>
      <p:sp>
        <p:nvSpPr>
          <p:cNvPr id="228353" name="Title 1"/>
          <p:cNvSpPr>
            <a:spLocks noGrp="1"/>
          </p:cNvSpPr>
          <p:nvPr>
            <p:ph type="title"/>
          </p:nvPr>
        </p:nvSpPr>
        <p:spPr>
          <a:xfrm>
            <a:off x="914162" y="127000"/>
            <a:ext cx="10360501" cy="952500"/>
          </a:xfrm>
          <a:noFill/>
        </p:spPr>
        <p:txBody>
          <a:bodyPr>
            <a:normAutofit/>
          </a:bodyPr>
          <a:lstStyle/>
          <a:p>
            <a:r>
              <a:rPr lang="en-US" dirty="0" smtClean="0"/>
              <a:t>Short Comparison With ILC</a:t>
            </a:r>
          </a:p>
        </p:txBody>
      </p:sp>
    </p:spTree>
    <p:extLst>
      <p:ext uri="{BB962C8B-B14F-4D97-AF65-F5344CB8AC3E}">
        <p14:creationId xmlns:p14="http://schemas.microsoft.com/office/powerpoint/2010/main" val="34251674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6B93D3-C9F5-4255-A2AA-DC41D35C2D5D}" type="datetime1">
              <a:rPr lang="en-US" smtClean="0"/>
              <a:t>11/2/2015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Hasan Padamsee/ILCWS2015     Whistler                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D5434-F838-4DD4-A17B-1CB1A1850DF4}" type="slidenum">
              <a:rPr lang="en-US" smtClean="0"/>
              <a:t>75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1960" y="247608"/>
            <a:ext cx="9964905" cy="6362784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8228012" y="5451901"/>
            <a:ext cx="2514600" cy="830997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txBody>
          <a:bodyPr wrap="square" rtlCol="0" anchor="ctr" anchorCtr="1">
            <a:spAutoFit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LEP-II 3 GV</a:t>
            </a:r>
          </a:p>
          <a:p>
            <a:r>
              <a:rPr lang="en-US" b="1" dirty="0" smtClean="0">
                <a:solidFill>
                  <a:srgbClr val="C00000"/>
                </a:solidFill>
              </a:rPr>
              <a:t>XFEL 16 – 18 GV</a:t>
            </a:r>
          </a:p>
        </p:txBody>
      </p:sp>
    </p:spTree>
    <p:extLst>
      <p:ext uri="{BB962C8B-B14F-4D97-AF65-F5344CB8AC3E}">
        <p14:creationId xmlns:p14="http://schemas.microsoft.com/office/powerpoint/2010/main" val="4111202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DFF6DF-F995-434D-BFD0-1F6655C5A8A7}" type="datetime1">
              <a:rPr lang="en-US" smtClean="0"/>
              <a:t>11/2/2015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Hasan Padamsee/ILCWS2015     Whistler                 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D5434-F838-4DD4-A17B-1CB1A1850DF4}" type="slidenum">
              <a:rPr lang="en-US" smtClean="0"/>
              <a:t>76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5612" y="275460"/>
            <a:ext cx="10209609" cy="1142702"/>
          </a:xfrm>
        </p:spPr>
        <p:txBody>
          <a:bodyPr>
            <a:normAutofit/>
          </a:bodyPr>
          <a:lstStyle/>
          <a:p>
            <a:r>
              <a:rPr lang="en-US" dirty="0" smtClean="0"/>
              <a:t>LEP-2, 350 MHz, Sputtered </a:t>
            </a:r>
            <a:r>
              <a:rPr lang="en-US" dirty="0" err="1" smtClean="0"/>
              <a:t>Nb</a:t>
            </a:r>
            <a:r>
              <a:rPr lang="en-US" dirty="0" smtClean="0"/>
              <a:t>-Cu Thin Films</a:t>
            </a:r>
            <a:br>
              <a:rPr lang="en-US" dirty="0" smtClean="0"/>
            </a:br>
            <a:r>
              <a:rPr lang="en-US" dirty="0" smtClean="0"/>
              <a:t>                                  </a:t>
            </a:r>
            <a:r>
              <a:rPr lang="en-US" sz="2800" b="1" dirty="0"/>
              <a:t>Best 7 MV/m, Q = 2 x 10</a:t>
            </a:r>
            <a:r>
              <a:rPr lang="en-US" sz="2800" b="1" baseline="30000" dirty="0" smtClean="0"/>
              <a:t>9</a:t>
            </a:r>
            <a:endParaRPr lang="en-US" sz="2800" b="1" baseline="30000" dirty="0"/>
          </a:p>
        </p:txBody>
      </p:sp>
      <p:pic>
        <p:nvPicPr>
          <p:cNvPr id="4" name="Picture 3" descr="lep cavity.jpeg                                                00022B5DHSP HD                         ABA78158:"/>
          <p:cNvPicPr>
            <a:picLocks noChangeAspect="1" noChangeArrowheads="1"/>
          </p:cNvPicPr>
          <p:nvPr/>
        </p:nvPicPr>
        <p:blipFill>
          <a:blip r:embed="rId2" cstate="print"/>
          <a:srcRect l="9246" r="2917"/>
          <a:stretch>
            <a:fillRect/>
          </a:stretch>
        </p:blipFill>
        <p:spPr bwMode="auto">
          <a:xfrm>
            <a:off x="474806" y="1665894"/>
            <a:ext cx="5470766" cy="4319026"/>
          </a:xfrm>
          <a:prstGeom prst="rect">
            <a:avLst/>
          </a:prstGeom>
          <a:noFill/>
        </p:spPr>
      </p:pic>
      <p:grpSp>
        <p:nvGrpSpPr>
          <p:cNvPr id="10" name="Group 9"/>
          <p:cNvGrpSpPr/>
          <p:nvPr/>
        </p:nvGrpSpPr>
        <p:grpSpPr>
          <a:xfrm>
            <a:off x="6624892" y="1633814"/>
            <a:ext cx="4899878" cy="4460424"/>
            <a:chOff x="6624892" y="1633814"/>
            <a:chExt cx="4899878" cy="4460424"/>
          </a:xfrm>
        </p:grpSpPr>
        <p:pic>
          <p:nvPicPr>
            <p:cNvPr id="5" name="Picture 4"/>
            <p:cNvPicPr/>
            <p:nvPr/>
          </p:nvPicPr>
          <p:blipFill rotWithShape="1">
            <a:blip r:embed="rId3" cstate="print"/>
            <a:srcRect l="2888"/>
            <a:stretch/>
          </p:blipFill>
          <p:spPr bwMode="auto">
            <a:xfrm>
              <a:off x="6624892" y="1633814"/>
              <a:ext cx="4899878" cy="44604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" name="TextBox 5"/>
            <p:cNvSpPr txBox="1"/>
            <p:nvPr/>
          </p:nvSpPr>
          <p:spPr>
            <a:xfrm>
              <a:off x="7427739" y="3815133"/>
              <a:ext cx="2145906" cy="9538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799" dirty="0">
                  <a:solidFill>
                    <a:schemeClr val="bg1"/>
                  </a:solidFill>
                </a:rPr>
                <a:t>Problem to </a:t>
              </a:r>
              <a:r>
                <a:rPr lang="en-US" sz="2799" dirty="0" smtClean="0">
                  <a:solidFill>
                    <a:schemeClr val="bg1"/>
                  </a:solidFill>
                </a:rPr>
                <a:t>solve!</a:t>
              </a:r>
              <a:endParaRPr lang="en-US" sz="2799" dirty="0">
                <a:solidFill>
                  <a:schemeClr val="bg1"/>
                </a:solidFill>
              </a:endParaRPr>
            </a:p>
          </p:txBody>
        </p:sp>
      </p:grpSp>
      <p:graphicFrame>
        <p:nvGraphicFramePr>
          <p:cNvPr id="11" name="Diagram 10"/>
          <p:cNvGraphicFramePr/>
          <p:nvPr>
            <p:extLst>
              <p:ext uri="{D42A27DB-BD31-4B8C-83A1-F6EECF244321}">
                <p14:modId xmlns:p14="http://schemas.microsoft.com/office/powerpoint/2010/main" val="2618666801"/>
              </p:ext>
            </p:extLst>
          </p:nvPr>
        </p:nvGraphicFramePr>
        <p:xfrm>
          <a:off x="3046412" y="4215444"/>
          <a:ext cx="6934200" cy="83099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28733764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1" grpId="0">
        <p:bldAsOne/>
      </p:bldGraphic>
    </p:bld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6F0B58-749A-476F-A3AC-189CF2C4850C}" type="datetime1">
              <a:rPr lang="en-US" smtClean="0"/>
              <a:t>11/2/2015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Hasan Padamsee/ILCWS2015     Whistler                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D5434-F838-4DD4-A17B-1CB1A1850DF4}" type="slidenum">
              <a:rPr lang="en-US" smtClean="0"/>
              <a:t>77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6856412" y="1534868"/>
            <a:ext cx="4951413" cy="1930401"/>
          </a:xfrm>
        </p:spPr>
        <p:txBody>
          <a:bodyPr>
            <a:normAutofit fontScale="70000" lnSpcReduction="20000"/>
          </a:bodyPr>
          <a:lstStyle/>
          <a:p>
            <a:r>
              <a:rPr lang="en-US" dirty="0"/>
              <a:t>T</a:t>
            </a:r>
            <a:r>
              <a:rPr lang="en-US" dirty="0" smtClean="0"/>
              <a:t>arget </a:t>
            </a:r>
            <a:r>
              <a:rPr lang="en-US" dirty="0"/>
              <a:t>material is partly </a:t>
            </a:r>
            <a:r>
              <a:rPr lang="en-US" dirty="0" smtClean="0"/>
              <a:t>ionized</a:t>
            </a:r>
          </a:p>
          <a:p>
            <a:r>
              <a:rPr lang="en-US" dirty="0" err="1" smtClean="0"/>
              <a:t>Nb</a:t>
            </a:r>
            <a:r>
              <a:rPr lang="en-US" dirty="0" smtClean="0"/>
              <a:t> ions reach substrate </a:t>
            </a:r>
            <a:r>
              <a:rPr lang="en-US" dirty="0"/>
              <a:t>with a higher </a:t>
            </a:r>
            <a:r>
              <a:rPr lang="en-US" dirty="0" smtClean="0"/>
              <a:t>energy than magnetron sputtering</a:t>
            </a:r>
          </a:p>
          <a:p>
            <a:r>
              <a:rPr lang="en-US" dirty="0" smtClean="0"/>
              <a:t>Produce </a:t>
            </a:r>
            <a:r>
              <a:rPr lang="en-US" dirty="0"/>
              <a:t>high-quality homogeneous films.</a:t>
            </a:r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7710" y="269056"/>
            <a:ext cx="10360501" cy="12192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Possible Path: Hints for improvement</a:t>
            </a:r>
            <a:br>
              <a:rPr lang="en-US" dirty="0" smtClean="0"/>
            </a:br>
            <a:r>
              <a:rPr lang="en-US" dirty="0" smtClean="0"/>
              <a:t>High </a:t>
            </a:r>
            <a:r>
              <a:rPr lang="en-US" dirty="0"/>
              <a:t>Power Impulse Magnetron Sputtering (</a:t>
            </a:r>
            <a:r>
              <a:rPr lang="en-US" dirty="0" err="1"/>
              <a:t>HiPIMS</a:t>
            </a:r>
            <a:r>
              <a:rPr lang="en-US" dirty="0"/>
              <a:t>)  produces films with enhanced </a:t>
            </a:r>
            <a:r>
              <a:rPr lang="en-US" dirty="0" smtClean="0"/>
              <a:t>properties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3212" y="1834812"/>
            <a:ext cx="6381720" cy="4407576"/>
          </a:xfrm>
          <a:prstGeom prst="rect">
            <a:avLst/>
          </a:prstGeom>
        </p:spPr>
      </p:pic>
      <p:pic>
        <p:nvPicPr>
          <p:cNvPr id="8" name="Picture 7" descr="Hipimsschematic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542212" y="3342754"/>
            <a:ext cx="3110509" cy="28773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27415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19948D-E514-4137-ADF9-0503771CDBD1}" type="datetime1">
              <a:rPr lang="en-US" smtClean="0"/>
              <a:t>11/2/2015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Hasan </a:t>
            </a:r>
            <a:r>
              <a:rPr lang="en-US" dirty="0" err="1" smtClean="0"/>
              <a:t>Padamsee</a:t>
            </a:r>
            <a:r>
              <a:rPr lang="en-US" dirty="0" smtClean="0"/>
              <a:t>/ILCWS2015     Whistler   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D5434-F838-4DD4-A17B-1CB1A1850DF4}" type="slidenum">
              <a:rPr lang="en-US" smtClean="0"/>
              <a:t>78</a:t>
            </a:fld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914163" y="1295400"/>
            <a:ext cx="10360501" cy="4470400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SRF science and technology has taken </a:t>
            </a:r>
            <a:r>
              <a:rPr lang="en-US" dirty="0"/>
              <a:t>the </a:t>
            </a:r>
            <a:r>
              <a:rPr lang="en-US" dirty="0" smtClean="0"/>
              <a:t>accelerator world </a:t>
            </a:r>
            <a:r>
              <a:rPr lang="en-US" dirty="0"/>
              <a:t>by </a:t>
            </a:r>
            <a:r>
              <a:rPr lang="en-US" dirty="0" smtClean="0"/>
              <a:t>storm!</a:t>
            </a:r>
          </a:p>
          <a:p>
            <a:pPr lvl="1"/>
            <a:r>
              <a:rPr lang="en-US" dirty="0" smtClean="0"/>
              <a:t>See next slide </a:t>
            </a:r>
          </a:p>
          <a:p>
            <a:r>
              <a:rPr lang="en-US" dirty="0"/>
              <a:t>E</a:t>
            </a:r>
            <a:r>
              <a:rPr lang="en-US" dirty="0" smtClean="0"/>
              <a:t>normous </a:t>
            </a:r>
            <a:r>
              <a:rPr lang="en-US" dirty="0"/>
              <a:t>scientific and economic </a:t>
            </a:r>
            <a:r>
              <a:rPr lang="en-US" dirty="0" smtClean="0"/>
              <a:t>potential realized. </a:t>
            </a:r>
          </a:p>
          <a:p>
            <a:r>
              <a:rPr lang="en-US" dirty="0" smtClean="0"/>
              <a:t>Biggest application could be the </a:t>
            </a:r>
            <a:r>
              <a:rPr lang="en-US" dirty="0"/>
              <a:t>International Linear </a:t>
            </a:r>
            <a:r>
              <a:rPr lang="en-US" dirty="0" smtClean="0"/>
              <a:t>Collider. </a:t>
            </a:r>
          </a:p>
          <a:p>
            <a:pPr lvl="1"/>
            <a:r>
              <a:rPr lang="en-US" dirty="0" smtClean="0"/>
              <a:t>Japan </a:t>
            </a:r>
            <a:r>
              <a:rPr lang="en-US" dirty="0"/>
              <a:t>is </a:t>
            </a:r>
            <a:r>
              <a:rPr lang="en-US" dirty="0" smtClean="0"/>
              <a:t>considering. </a:t>
            </a:r>
          </a:p>
          <a:p>
            <a:r>
              <a:rPr lang="en-US" dirty="0" smtClean="0"/>
              <a:t>In the US, The </a:t>
            </a:r>
            <a:r>
              <a:rPr lang="en-US" dirty="0"/>
              <a:t>P5 report highlights the potential exciting science if it is constructed. </a:t>
            </a:r>
          </a:p>
          <a:p>
            <a:r>
              <a:rPr lang="en-US" dirty="0"/>
              <a:t>Many breakthroughs in SRF technology came from R&amp;D associated with the initial development aimed at the ILC</a:t>
            </a:r>
            <a:r>
              <a:rPr lang="en-US" dirty="0" smtClean="0"/>
              <a:t>.</a:t>
            </a:r>
          </a:p>
          <a:p>
            <a:r>
              <a:rPr lang="en-US" sz="4100" dirty="0"/>
              <a:t>SRF is an active and exciting field with many more breakthroughs ahead</a:t>
            </a:r>
            <a:r>
              <a:rPr lang="en-US" sz="4100" dirty="0" smtClean="0"/>
              <a:t>!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760412" y="304800"/>
            <a:ext cx="10360501" cy="736600"/>
          </a:xfrm>
        </p:spPr>
        <p:txBody>
          <a:bodyPr/>
          <a:lstStyle/>
          <a:p>
            <a:r>
              <a:rPr lang="en-US" dirty="0" smtClean="0"/>
              <a:t>Final Conclusions</a:t>
            </a:r>
            <a:endParaRPr lang="en-US" dirty="0"/>
          </a:p>
        </p:txBody>
      </p:sp>
      <p:pic>
        <p:nvPicPr>
          <p:cNvPr id="6146" name="Picture 2" descr="Last Infusion – Fingers Crossed! | JIA Mom's Blo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10568179" y="2057399"/>
            <a:ext cx="876300" cy="1181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260800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Impact of SRF on Accelerators for Science 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172C5D6-4614-453C-AD2E-9F8E2D4827A1}" type="datetime1">
              <a:rPr lang="en-US" smtClean="0"/>
              <a:t>11/2/2015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Hasan Padamsee/ILCWS2015     Whistler                 </a:t>
            </a:r>
            <a:endParaRPr lang="en-US" b="1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9ACAB7A-6485-416B-BDF2-2E74FE9F0025}" type="slidenum">
              <a:rPr lang="en-US" smtClean="0"/>
              <a:pPr>
                <a:defRPr/>
              </a:pPr>
              <a:t>79</a:t>
            </a:fld>
            <a:endParaRPr lang="en-US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1809278" y="1213437"/>
            <a:ext cx="8665493" cy="4832108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2799" dirty="0"/>
          </a:p>
          <a:p>
            <a:pPr lvl="1"/>
            <a:endParaRPr lang="en-US" sz="2799" dirty="0"/>
          </a:p>
        </p:txBody>
      </p:sp>
      <p:sp>
        <p:nvSpPr>
          <p:cNvPr id="2" name="Rectangle 1"/>
          <p:cNvSpPr/>
          <p:nvPr/>
        </p:nvSpPr>
        <p:spPr>
          <a:xfrm>
            <a:off x="531812" y="941118"/>
            <a:ext cx="10062075" cy="56915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797" indent="-342797">
              <a:buFont typeface="Arial"/>
              <a:buChar char="•"/>
            </a:pPr>
            <a:r>
              <a:rPr lang="en-US" sz="1999" dirty="0"/>
              <a:t>Low energy nuclear physics, for nuclear shape, spin, vibration... – </a:t>
            </a:r>
            <a:r>
              <a:rPr lang="en-US" sz="1999" dirty="0" smtClean="0"/>
              <a:t>  	-	-</a:t>
            </a:r>
            <a:r>
              <a:rPr lang="en-US" sz="1999" dirty="0" smtClean="0">
                <a:solidFill>
                  <a:srgbClr val="00B050"/>
                </a:solidFill>
              </a:rPr>
              <a:t>Heavy </a:t>
            </a:r>
            <a:r>
              <a:rPr lang="en-US" sz="1999" dirty="0">
                <a:solidFill>
                  <a:srgbClr val="00B050"/>
                </a:solidFill>
              </a:rPr>
              <a:t>ion </a:t>
            </a:r>
            <a:r>
              <a:rPr lang="en-US" sz="1999" dirty="0" err="1">
                <a:solidFill>
                  <a:srgbClr val="00B050"/>
                </a:solidFill>
              </a:rPr>
              <a:t>linacs</a:t>
            </a:r>
            <a:r>
              <a:rPr lang="en-US" sz="1999" dirty="0">
                <a:solidFill>
                  <a:srgbClr val="00B050"/>
                </a:solidFill>
              </a:rPr>
              <a:t> </a:t>
            </a:r>
          </a:p>
          <a:p>
            <a:pPr marL="342797" indent="-342797">
              <a:buFont typeface="Arial"/>
              <a:buChar char="•"/>
            </a:pPr>
            <a:r>
              <a:rPr lang="en-US" sz="1999" dirty="0"/>
              <a:t>Medium energy nuclear physics, structure of nucleus, quark-gluon physics </a:t>
            </a:r>
          </a:p>
          <a:p>
            <a:pPr lvl="1"/>
            <a:r>
              <a:rPr lang="en-US" sz="1999" dirty="0">
                <a:solidFill>
                  <a:srgbClr val="00B050"/>
                </a:solidFill>
              </a:rPr>
              <a:t>– Recirculating </a:t>
            </a:r>
            <a:r>
              <a:rPr lang="en-US" sz="1999" dirty="0" err="1">
                <a:solidFill>
                  <a:srgbClr val="00B050"/>
                </a:solidFill>
              </a:rPr>
              <a:t>linac</a:t>
            </a:r>
            <a:endParaRPr lang="en-US" sz="1999" dirty="0">
              <a:solidFill>
                <a:srgbClr val="00B050"/>
              </a:solidFill>
            </a:endParaRPr>
          </a:p>
          <a:p>
            <a:pPr marL="342797" indent="-342797">
              <a:buFont typeface="Arial"/>
              <a:buChar char="•"/>
            </a:pPr>
            <a:r>
              <a:rPr lang="en-US" sz="1999" dirty="0"/>
              <a:t>Nuclear astrophysics, for understanding the creation of elements </a:t>
            </a:r>
          </a:p>
          <a:p>
            <a:pPr lvl="1"/>
            <a:r>
              <a:rPr lang="en-US" sz="1999" dirty="0">
                <a:solidFill>
                  <a:srgbClr val="00B050"/>
                </a:solidFill>
              </a:rPr>
              <a:t>– Facility for rare isotope beams (FRIB)</a:t>
            </a:r>
          </a:p>
          <a:p>
            <a:pPr marL="342797" indent="-342797">
              <a:buFont typeface="Arial"/>
              <a:buChar char="•"/>
            </a:pPr>
            <a:r>
              <a:rPr lang="en-US" sz="1999" dirty="0"/>
              <a:t>X-Ray Light Sources for life science, materials science &amp; engineering</a:t>
            </a:r>
            <a:br>
              <a:rPr lang="en-US" sz="1999" dirty="0"/>
            </a:br>
            <a:r>
              <a:rPr lang="en-US" sz="1999" dirty="0">
                <a:solidFill>
                  <a:srgbClr val="00B050"/>
                </a:solidFill>
              </a:rPr>
              <a:t>  – Storage rings, free electron lasers, energy recovery </a:t>
            </a:r>
            <a:r>
              <a:rPr lang="en-US" sz="1999" dirty="0" err="1">
                <a:solidFill>
                  <a:srgbClr val="00B050"/>
                </a:solidFill>
              </a:rPr>
              <a:t>linacs</a:t>
            </a:r>
            <a:r>
              <a:rPr lang="en-US" sz="1999" dirty="0">
                <a:solidFill>
                  <a:srgbClr val="00B050"/>
                </a:solidFill>
              </a:rPr>
              <a:t> </a:t>
            </a:r>
          </a:p>
          <a:p>
            <a:pPr marL="342797" indent="-342797">
              <a:buFont typeface="Arial"/>
              <a:buChar char="•"/>
            </a:pPr>
            <a:r>
              <a:rPr lang="en-US" sz="1999" dirty="0"/>
              <a:t>Spallation neutron source for materials science and engineering, life science, biotechnology, condensed matter physics, chemistry </a:t>
            </a:r>
          </a:p>
          <a:p>
            <a:pPr lvl="1"/>
            <a:r>
              <a:rPr lang="en-US" sz="1999" dirty="0">
                <a:solidFill>
                  <a:srgbClr val="00B050"/>
                </a:solidFill>
              </a:rPr>
              <a:t>– High intensity proton </a:t>
            </a:r>
            <a:r>
              <a:rPr lang="en-US" sz="1999" dirty="0" err="1">
                <a:solidFill>
                  <a:srgbClr val="00B050"/>
                </a:solidFill>
              </a:rPr>
              <a:t>linac</a:t>
            </a:r>
            <a:endParaRPr lang="en-US" sz="1999" dirty="0">
              <a:solidFill>
                <a:srgbClr val="00B050"/>
              </a:solidFill>
            </a:endParaRPr>
          </a:p>
          <a:p>
            <a:pPr marL="342797" indent="-342797">
              <a:buFont typeface="Arial"/>
              <a:buChar char="•"/>
            </a:pPr>
            <a:r>
              <a:rPr lang="en-US" sz="1999" dirty="0"/>
              <a:t>Future High Intensity Proton Sources for </a:t>
            </a:r>
          </a:p>
          <a:p>
            <a:pPr lvl="1"/>
            <a:r>
              <a:rPr lang="en-US" sz="1999" dirty="0">
                <a:solidFill>
                  <a:srgbClr val="00B050"/>
                </a:solidFill>
              </a:rPr>
              <a:t>– Nuclear waste transmutation, energy amplifier, power generation from Thorium </a:t>
            </a:r>
          </a:p>
          <a:p>
            <a:pPr marL="342797" indent="-342797">
              <a:buFont typeface="Arial"/>
              <a:buChar char="•"/>
            </a:pPr>
            <a:r>
              <a:rPr lang="en-US" sz="1999" dirty="0"/>
              <a:t>High energy physics for fundamental nature of matter, space-time </a:t>
            </a:r>
          </a:p>
          <a:p>
            <a:pPr lvl="1"/>
            <a:r>
              <a:rPr lang="en-US" sz="1999" dirty="0">
                <a:solidFill>
                  <a:srgbClr val="00B050"/>
                </a:solidFill>
              </a:rPr>
              <a:t>– Electron-positron storage ring colliders, linear collider, proton </a:t>
            </a:r>
            <a:r>
              <a:rPr lang="en-US" sz="1999" dirty="0" err="1">
                <a:solidFill>
                  <a:srgbClr val="00B050"/>
                </a:solidFill>
              </a:rPr>
              <a:t>linacs</a:t>
            </a:r>
            <a:r>
              <a:rPr lang="en-US" sz="1999" dirty="0">
                <a:solidFill>
                  <a:srgbClr val="00B050"/>
                </a:solidFill>
              </a:rPr>
              <a:t> for neutrinos </a:t>
            </a:r>
          </a:p>
          <a:p>
            <a:endParaRPr lang="en-US" sz="2399" dirty="0"/>
          </a:p>
        </p:txBody>
      </p:sp>
    </p:spTree>
    <p:extLst>
      <p:ext uri="{BB962C8B-B14F-4D97-AF65-F5344CB8AC3E}">
        <p14:creationId xmlns:p14="http://schemas.microsoft.com/office/powerpoint/2010/main" val="1610603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0A9A8BD-D466-4972-90D9-40AD5BB4BE6D}" type="datetime1">
              <a:rPr lang="en-US" smtClean="0"/>
              <a:t>11/2/2015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Hasan Padamsee/ILCWS2015     Whistler                 </a:t>
            </a:r>
            <a:endParaRPr 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448AD9F-9441-C943-8227-4C0449E0253D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  <p:sp>
        <p:nvSpPr>
          <p:cNvPr id="220162" name="Content Placeholder 2"/>
          <p:cNvSpPr>
            <a:spLocks noGrp="1"/>
          </p:cNvSpPr>
          <p:nvPr>
            <p:ph idx="1"/>
          </p:nvPr>
        </p:nvSpPr>
        <p:spPr>
          <a:xfrm>
            <a:off x="1980684" y="1624903"/>
            <a:ext cx="8227457" cy="4524784"/>
          </a:xfrm>
        </p:spPr>
        <p:txBody>
          <a:bodyPr>
            <a:normAutofit fontScale="55000" lnSpcReduction="20000"/>
          </a:bodyPr>
          <a:lstStyle/>
          <a:p>
            <a:r>
              <a:rPr lang="en-US" sz="2399" dirty="0"/>
              <a:t>CEBAF Upgrade - JLAB			 	(80 cavities)</a:t>
            </a:r>
          </a:p>
          <a:p>
            <a:pPr lvl="1"/>
            <a:r>
              <a:rPr lang="en-US" sz="1999" dirty="0"/>
              <a:t>Upgrade 6.5 </a:t>
            </a:r>
            <a:r>
              <a:rPr lang="en-US" sz="1999" dirty="0" err="1"/>
              <a:t>GeV</a:t>
            </a:r>
            <a:r>
              <a:rPr lang="en-US" sz="1999" dirty="0"/>
              <a:t> =&gt; 12 </a:t>
            </a:r>
            <a:r>
              <a:rPr lang="en-US" sz="1999" dirty="0" err="1"/>
              <a:t>GeV</a:t>
            </a:r>
            <a:r>
              <a:rPr lang="en-US" sz="1999" dirty="0"/>
              <a:t> electrons</a:t>
            </a:r>
          </a:p>
          <a:p>
            <a:r>
              <a:rPr lang="en-US" sz="2399" dirty="0"/>
              <a:t>XFEL – Hamburg 				(840 cavities)</a:t>
            </a:r>
          </a:p>
          <a:p>
            <a:pPr lvl="1"/>
            <a:r>
              <a:rPr lang="en-US" sz="1999" dirty="0"/>
              <a:t>18 </a:t>
            </a:r>
            <a:r>
              <a:rPr lang="en-US" sz="1999" dirty="0" err="1"/>
              <a:t>GeV</a:t>
            </a:r>
            <a:r>
              <a:rPr lang="en-US" sz="1999" dirty="0"/>
              <a:t> electrons – for </a:t>
            </a:r>
            <a:r>
              <a:rPr lang="en-US" sz="1999" dirty="0" err="1"/>
              <a:t>Xray</a:t>
            </a:r>
            <a:r>
              <a:rPr lang="en-US" sz="1999" dirty="0"/>
              <a:t> Free Electron Laser – Pulsed)</a:t>
            </a:r>
          </a:p>
          <a:p>
            <a:r>
              <a:rPr lang="en-US" sz="2399" dirty="0"/>
              <a:t>LCLS-II – SLAC				</a:t>
            </a:r>
            <a:r>
              <a:rPr lang="en-US" sz="2399" dirty="0" smtClean="0"/>
              <a:t> </a:t>
            </a:r>
            <a:r>
              <a:rPr lang="en-US" sz="2399" dirty="0"/>
              <a:t>(300 cavities)</a:t>
            </a:r>
          </a:p>
          <a:p>
            <a:pPr lvl="1"/>
            <a:r>
              <a:rPr lang="en-US" sz="1999" dirty="0"/>
              <a:t>4 </a:t>
            </a:r>
            <a:r>
              <a:rPr lang="en-US" sz="1999" dirty="0" err="1"/>
              <a:t>GeV</a:t>
            </a:r>
            <a:r>
              <a:rPr lang="en-US" sz="1999" dirty="0"/>
              <a:t> electrons –CW  XFEL (</a:t>
            </a:r>
            <a:r>
              <a:rPr lang="en-US" sz="1999" dirty="0" err="1"/>
              <a:t>Xray</a:t>
            </a:r>
            <a:r>
              <a:rPr lang="en-US" sz="1999" dirty="0"/>
              <a:t> Free Electron Laser) </a:t>
            </a:r>
          </a:p>
          <a:p>
            <a:r>
              <a:rPr lang="en-US" sz="2399" dirty="0" smtClean="0">
                <a:solidFill>
                  <a:srgbClr val="FFFF00"/>
                </a:solidFill>
              </a:rPr>
              <a:t>SPIRAL-II </a:t>
            </a:r>
            <a:r>
              <a:rPr lang="en-US" sz="2399" dirty="0">
                <a:solidFill>
                  <a:srgbClr val="FFFF00"/>
                </a:solidFill>
              </a:rPr>
              <a:t>– France				 (28 cavities)</a:t>
            </a:r>
          </a:p>
          <a:p>
            <a:pPr lvl="1"/>
            <a:r>
              <a:rPr lang="en-US" sz="1999" dirty="0">
                <a:solidFill>
                  <a:srgbClr val="FFFF00"/>
                </a:solidFill>
              </a:rPr>
              <a:t>30 MeV, 5 mA protons -&gt; Heavy Ions</a:t>
            </a:r>
          </a:p>
          <a:p>
            <a:r>
              <a:rPr lang="en-US" sz="2399" dirty="0">
                <a:solidFill>
                  <a:srgbClr val="FFFF00"/>
                </a:solidFill>
              </a:rPr>
              <a:t>FRIB – MSU 				</a:t>
            </a:r>
            <a:r>
              <a:rPr lang="en-US" sz="2399" dirty="0" smtClean="0">
                <a:solidFill>
                  <a:srgbClr val="FFFF00"/>
                </a:solidFill>
              </a:rPr>
              <a:t>	(</a:t>
            </a:r>
            <a:r>
              <a:rPr lang="en-US" sz="2399" dirty="0">
                <a:solidFill>
                  <a:srgbClr val="FFFF00"/>
                </a:solidFill>
              </a:rPr>
              <a:t>340 cavities)</a:t>
            </a:r>
          </a:p>
          <a:p>
            <a:pPr lvl="1"/>
            <a:r>
              <a:rPr lang="en-US" sz="1999" dirty="0">
                <a:solidFill>
                  <a:srgbClr val="FFFF00"/>
                </a:solidFill>
              </a:rPr>
              <a:t>500 kW, heavy ion beams for nuclear astrophysics</a:t>
            </a:r>
          </a:p>
          <a:p>
            <a:r>
              <a:rPr lang="en-US" dirty="0"/>
              <a:t>ESS – Sweden  				(150 cavities)</a:t>
            </a:r>
          </a:p>
          <a:p>
            <a:pPr lvl="1"/>
            <a:r>
              <a:rPr lang="en-US" sz="1999" dirty="0"/>
              <a:t>1 – 2 </a:t>
            </a:r>
            <a:r>
              <a:rPr lang="en-US" sz="1999" dirty="0" err="1"/>
              <a:t>GeV</a:t>
            </a:r>
            <a:r>
              <a:rPr lang="en-US" sz="1999" dirty="0"/>
              <a:t>, 5 MW Neutron Source ESS - pulsed</a:t>
            </a:r>
          </a:p>
          <a:p>
            <a:r>
              <a:rPr lang="en-US" sz="2399" dirty="0"/>
              <a:t>PIP-II – </a:t>
            </a:r>
            <a:r>
              <a:rPr lang="en-US" sz="2399" dirty="0" err="1"/>
              <a:t>Fermilab</a:t>
            </a:r>
            <a:r>
              <a:rPr lang="en-US" sz="2399" dirty="0"/>
              <a:t> – 800 MV			</a:t>
            </a:r>
            <a:r>
              <a:rPr lang="en-US" sz="2399" dirty="0" smtClean="0"/>
              <a:t>	 </a:t>
            </a:r>
            <a:r>
              <a:rPr lang="en-US" sz="2399" dirty="0"/>
              <a:t>(115 cavities) </a:t>
            </a:r>
          </a:p>
          <a:p>
            <a:pPr lvl="1"/>
            <a:r>
              <a:rPr lang="en-US" sz="1999" dirty="0"/>
              <a:t>High Intensity Proton </a:t>
            </a:r>
            <a:r>
              <a:rPr lang="en-US" sz="1999" dirty="0" err="1"/>
              <a:t>Linac</a:t>
            </a:r>
            <a:r>
              <a:rPr lang="en-US" sz="1999" dirty="0"/>
              <a:t> for Neutrino </a:t>
            </a:r>
            <a:r>
              <a:rPr lang="en-US" sz="1999" dirty="0" smtClean="0"/>
              <a:t>Beams</a:t>
            </a:r>
          </a:p>
          <a:p>
            <a:r>
              <a:rPr lang="en-US" sz="2399" dirty="0" smtClean="0"/>
              <a:t>ADS					(200 cavities)</a:t>
            </a:r>
          </a:p>
          <a:p>
            <a:pPr lvl="1"/>
            <a:r>
              <a:rPr lang="en-US" sz="1999" dirty="0" smtClean="0"/>
              <a:t>China, India</a:t>
            </a:r>
            <a:endParaRPr lang="en-US" sz="1999" dirty="0"/>
          </a:p>
        </p:txBody>
      </p:sp>
      <p:sp>
        <p:nvSpPr>
          <p:cNvPr id="220161" name="Title 1"/>
          <p:cNvSpPr>
            <a:spLocks noGrp="1"/>
          </p:cNvSpPr>
          <p:nvPr>
            <p:ph type="title"/>
          </p:nvPr>
        </p:nvSpPr>
        <p:spPr>
          <a:xfrm>
            <a:off x="1152707" y="-77831"/>
            <a:ext cx="9141619" cy="1599783"/>
          </a:xfrm>
          <a:noFill/>
        </p:spPr>
        <p:txBody>
          <a:bodyPr>
            <a:noAutofit/>
          </a:bodyPr>
          <a:lstStyle/>
          <a:p>
            <a:r>
              <a:rPr lang="en-US" sz="2800" dirty="0"/>
              <a:t>&gt; 2010: Dawn of a New Age: </a:t>
            </a:r>
            <a:br>
              <a:rPr lang="en-US" sz="2800" dirty="0"/>
            </a:br>
            <a:r>
              <a:rPr lang="en-US" sz="2800" dirty="0" smtClean="0"/>
              <a:t>Major Accelerators </a:t>
            </a:r>
            <a:r>
              <a:rPr lang="en-US" sz="2800" dirty="0"/>
              <a:t>Under Construction</a:t>
            </a:r>
            <a:r>
              <a:rPr lang="en-US" sz="1200" dirty="0"/>
              <a:t/>
            </a:r>
            <a:br>
              <a:rPr lang="en-US" sz="1200" dirty="0"/>
            </a:br>
            <a:endParaRPr lang="en-US" sz="1100" dirty="0"/>
          </a:p>
        </p:txBody>
      </p:sp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val="3389298348"/>
              </p:ext>
            </p:extLst>
          </p:nvPr>
        </p:nvGraphicFramePr>
        <p:xfrm>
          <a:off x="34372" y="4114800"/>
          <a:ext cx="11014554" cy="181588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5949067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1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16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16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16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16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16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16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16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16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16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16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16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16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16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16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162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AsOne/>
      </p:bldGraphic>
    </p:bld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AE6536-6786-418F-B1A6-F56F45DA9619}" type="datetime1">
              <a:rPr lang="en-US" smtClean="0"/>
              <a:t>11/2/2015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Hasan Padamsee/ILCWS2015     Whistler                 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D5434-F838-4DD4-A17B-1CB1A1850DF4}" type="slidenum">
              <a:rPr lang="en-US" smtClean="0"/>
              <a:t>80</a:t>
            </a:fld>
            <a:endParaRPr lang="en-US"/>
          </a:p>
        </p:txBody>
      </p:sp>
      <p:sp>
        <p:nvSpPr>
          <p:cNvPr id="6656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 eaLnBrk="1" hangingPunct="1">
              <a:buFontTx/>
              <a:buNone/>
            </a:pPr>
            <a:r>
              <a:rPr lang="en-US" sz="3599" dirty="0"/>
              <a:t>We are little people serving great causes, </a:t>
            </a:r>
            <a:endParaRPr lang="en-US" sz="3599" dirty="0" smtClean="0"/>
          </a:p>
          <a:p>
            <a:pPr algn="ctr" eaLnBrk="1" hangingPunct="1">
              <a:buFontTx/>
              <a:buNone/>
            </a:pPr>
            <a:r>
              <a:rPr lang="en-US" sz="3599" dirty="0" smtClean="0"/>
              <a:t>but </a:t>
            </a:r>
            <a:r>
              <a:rPr lang="en-US" sz="3599" dirty="0"/>
              <a:t>because the cause is great, </a:t>
            </a:r>
            <a:endParaRPr lang="en-US" sz="3599" dirty="0" smtClean="0"/>
          </a:p>
          <a:p>
            <a:pPr algn="ctr" eaLnBrk="1" hangingPunct="1">
              <a:buFontTx/>
              <a:buNone/>
            </a:pPr>
            <a:r>
              <a:rPr lang="en-US" sz="3599" dirty="0" smtClean="0"/>
              <a:t>something </a:t>
            </a:r>
            <a:r>
              <a:rPr lang="en-US" sz="3599" dirty="0"/>
              <a:t>of that greatness falls upon </a:t>
            </a:r>
            <a:r>
              <a:rPr lang="en-US" sz="3599" dirty="0" smtClean="0"/>
              <a:t>us!</a:t>
            </a:r>
            <a:endParaRPr lang="en-US" sz="3599" dirty="0"/>
          </a:p>
          <a:p>
            <a:pPr algn="ctr" eaLnBrk="1" hangingPunct="1">
              <a:buFontTx/>
              <a:buNone/>
            </a:pPr>
            <a:endParaRPr lang="en-US" sz="3599" i="1" dirty="0"/>
          </a:p>
          <a:p>
            <a:pPr algn="ctr" eaLnBrk="1" hangingPunct="1">
              <a:buFontTx/>
              <a:buNone/>
            </a:pPr>
            <a:r>
              <a:rPr lang="en-US" sz="3599" i="1" dirty="0"/>
              <a:t>Jawaharlal Nehru</a:t>
            </a:r>
            <a:endParaRPr lang="en-GB" sz="1999" i="1" dirty="0"/>
          </a:p>
          <a:p>
            <a:pPr lvl="1" algn="ctr" eaLnBrk="1" hangingPunct="1"/>
            <a:endParaRPr lang="en-US" sz="1999" dirty="0"/>
          </a:p>
          <a:p>
            <a:pPr algn="ctr" eaLnBrk="1" hangingPunct="1"/>
            <a:endParaRPr lang="en-US" dirty="0" smtClean="0"/>
          </a:p>
        </p:txBody>
      </p:sp>
      <p:sp>
        <p:nvSpPr>
          <p:cNvPr id="6656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Concluding Thought!</a:t>
            </a:r>
          </a:p>
        </p:txBody>
      </p:sp>
    </p:spTree>
    <p:extLst>
      <p:ext uri="{BB962C8B-B14F-4D97-AF65-F5344CB8AC3E}">
        <p14:creationId xmlns:p14="http://schemas.microsoft.com/office/powerpoint/2010/main" val="38768783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4DB044-424F-4F7C-BC95-56C3567CE86E}" type="datetime1">
              <a:rPr lang="en-US" smtClean="0"/>
              <a:t>11/2/2015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Hasan Padamsee/ILCWS2015     Whistler                 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D5434-F838-4DD4-A17B-1CB1A1850DF4}" type="slidenum">
              <a:rPr lang="en-US" smtClean="0"/>
              <a:t>81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Back-Up Slides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1468" y="1907112"/>
            <a:ext cx="9685888" cy="4600322"/>
          </a:xfrm>
          <a:prstGeom prst="rect">
            <a:avLst/>
          </a:prstGeom>
        </p:spPr>
      </p:pic>
      <p:cxnSp>
        <p:nvCxnSpPr>
          <p:cNvPr id="5" name="Straight Connector 4"/>
          <p:cNvCxnSpPr/>
          <p:nvPr/>
        </p:nvCxnSpPr>
        <p:spPr>
          <a:xfrm flipV="1">
            <a:off x="4176059" y="2805708"/>
            <a:ext cx="13353" cy="3054134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 flipH="1" flipV="1">
            <a:off x="8909616" y="2805708"/>
            <a:ext cx="72717" cy="3054133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864415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Group 580"/>
          <p:cNvGraphicFramePr>
            <a:graphicFrameLocks noGrp="1"/>
          </p:cNvGraphicFramePr>
          <p:nvPr>
            <p:extLst/>
          </p:nvPr>
        </p:nvGraphicFramePr>
        <p:xfrm>
          <a:off x="1675964" y="869347"/>
          <a:ext cx="8836899" cy="5565384"/>
        </p:xfrm>
        <a:graphic>
          <a:graphicData uri="http://schemas.openxmlformats.org/drawingml/2006/table">
            <a:tbl>
              <a:tblPr/>
              <a:tblGrid>
                <a:gridCol w="1001582"/>
                <a:gridCol w="779285"/>
                <a:gridCol w="1009733"/>
                <a:gridCol w="794224"/>
                <a:gridCol w="1066175"/>
                <a:gridCol w="930200"/>
                <a:gridCol w="1129529"/>
                <a:gridCol w="1129529"/>
                <a:gridCol w="996642"/>
              </a:tblGrid>
              <a:tr h="160283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Material</a:t>
                      </a:r>
                    </a:p>
                  </a:txBody>
                  <a:tcPr marL="91416" marR="91416" marT="45708" marB="4570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latin typeface="+mn-lt"/>
                        </a:rPr>
                        <a:t>Critical</a:t>
                      </a:r>
                    </a:p>
                    <a:p>
                      <a:pPr algn="ctr"/>
                      <a:r>
                        <a:rPr lang="en-US" sz="1600" b="1" dirty="0" smtClean="0">
                          <a:latin typeface="+mn-lt"/>
                        </a:rPr>
                        <a:t>Temp.</a:t>
                      </a:r>
                    </a:p>
                    <a:p>
                      <a:pPr algn="ctr"/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T</a:t>
                      </a:r>
                      <a:r>
                        <a:rPr kumimoji="0" lang="en-US" sz="1600" b="1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c</a:t>
                      </a: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[K]</a:t>
                      </a:r>
                    </a:p>
                  </a:txBody>
                  <a:tcPr marL="91416" marR="91416" marT="45708" marB="4570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Normal-state resistivity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l-GR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ρ</a:t>
                      </a:r>
                      <a:r>
                        <a:rPr kumimoji="0" lang="en-US" sz="1600" b="1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n</a:t>
                      </a: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(</a:t>
                      </a:r>
                      <a:r>
                        <a:rPr kumimoji="0" lang="el-GR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μΩ</a:t>
                      </a: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cm)</a:t>
                      </a:r>
                    </a:p>
                  </a:txBody>
                  <a:tcPr marL="91416" marR="91416" marT="45708" marB="4570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latin typeface="+mn-lt"/>
                        </a:rPr>
                        <a:t>Critical</a:t>
                      </a:r>
                    </a:p>
                    <a:p>
                      <a:pPr algn="ctr"/>
                      <a:r>
                        <a:rPr lang="en-US" sz="1600" b="1" dirty="0" smtClean="0">
                          <a:latin typeface="+mn-lt"/>
                        </a:rPr>
                        <a:t>Field</a:t>
                      </a:r>
                    </a:p>
                    <a:p>
                      <a:pPr algn="ctr"/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H</a:t>
                      </a:r>
                      <a:r>
                        <a:rPr kumimoji="0" lang="en-US" sz="1600" b="1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c</a:t>
                      </a: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(0) [T]</a:t>
                      </a:r>
                    </a:p>
                  </a:txBody>
                  <a:tcPr marL="91416" marR="91416" marT="45708" marB="4570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1600" b="1" dirty="0" smtClean="0">
                          <a:latin typeface="+mn-lt"/>
                        </a:rPr>
                        <a:t>Lower Critical field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1600" b="1" dirty="0" smtClean="0">
                          <a:latin typeface="+mn-lt"/>
                        </a:rPr>
                        <a:t> </a:t>
                      </a: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H</a:t>
                      </a:r>
                      <a:r>
                        <a:rPr kumimoji="0" lang="en-US" sz="1600" b="1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c1</a:t>
                      </a: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(0) [T]</a:t>
                      </a:r>
                    </a:p>
                  </a:txBody>
                  <a:tcPr marL="91416" marR="91416" marT="45708" marB="4570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1600" b="1" dirty="0" smtClean="0">
                          <a:latin typeface="+mn-lt"/>
                        </a:rPr>
                        <a:t>Upper Critical field </a:t>
                      </a: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H</a:t>
                      </a:r>
                      <a:r>
                        <a:rPr kumimoji="0" lang="en-US" sz="1600" b="1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c2</a:t>
                      </a: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(0) [T]</a:t>
                      </a:r>
                    </a:p>
                  </a:txBody>
                  <a:tcPr marL="91416" marR="91416" marT="45708" marB="4570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1600" b="1" dirty="0" smtClean="0">
                          <a:latin typeface="+mn-lt"/>
                        </a:rPr>
                        <a:t>Penetration depth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sym typeface="Symbol" pitchFamily="18" charset="2"/>
                        </a:rPr>
                        <a:t>(0) </a:t>
                      </a: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[nm]</a:t>
                      </a:r>
                    </a:p>
                  </a:txBody>
                  <a:tcPr marL="91416" marR="91416" marT="45708" marB="4570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  <a:sym typeface="Symbol" pitchFamily="18" charset="2"/>
                        </a:rPr>
                        <a:t>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  <a:sym typeface="Symbol" pitchFamily="18" charset="2"/>
                        </a:rPr>
                        <a:t>[meV]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1416" marR="91416" marT="45708" marB="4570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Arial" pitchFamily="34" charset="0"/>
                          <a:cs typeface="Times New Roman" pitchFamily="18" charset="0"/>
                        </a:rPr>
                        <a:t>Type</a:t>
                      </a: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Arial" pitchFamily="34" charset="0"/>
                        <a:cs typeface="Times New Roman" pitchFamily="18" charset="0"/>
                      </a:endParaRPr>
                    </a:p>
                  </a:txBody>
                  <a:tcPr marL="91416" marR="91416" marT="45708" marB="4570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822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Nb</a:t>
                      </a:r>
                    </a:p>
                  </a:txBody>
                  <a:tcPr marL="91416" marR="91416" marT="45708" marB="4570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9.23</a:t>
                      </a:r>
                    </a:p>
                  </a:txBody>
                  <a:tcPr marL="91416" marR="91416" marT="45708" marB="4570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2</a:t>
                      </a:r>
                    </a:p>
                  </a:txBody>
                  <a:tcPr marL="91416" marR="91416" marT="45708" marB="4570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0.2</a:t>
                      </a:r>
                    </a:p>
                  </a:txBody>
                  <a:tcPr marL="91416" marR="91416" marT="45708" marB="4570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0.18</a:t>
                      </a:r>
                    </a:p>
                  </a:txBody>
                  <a:tcPr marL="91416" marR="91416" marT="45708" marB="4570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0.28</a:t>
                      </a:r>
                    </a:p>
                  </a:txBody>
                  <a:tcPr marL="91416" marR="91416" marT="45708" marB="4570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40</a:t>
                      </a:r>
                    </a:p>
                  </a:txBody>
                  <a:tcPr marL="91416" marR="91416" marT="45708" marB="4570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1.5</a:t>
                      </a:r>
                    </a:p>
                  </a:txBody>
                  <a:tcPr marL="91416" marR="91416" marT="45708" marB="4570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Arial" pitchFamily="34" charset="0"/>
                          <a:cs typeface="Times New Roman" pitchFamily="18" charset="0"/>
                        </a:rPr>
                        <a:t>II</a:t>
                      </a:r>
                      <a:endParaRPr kumimoji="0" lang="fr-FR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Arial" pitchFamily="34" charset="0"/>
                        <a:cs typeface="Times New Roman" pitchFamily="18" charset="0"/>
                      </a:endParaRPr>
                    </a:p>
                  </a:txBody>
                  <a:tcPr marL="91416" marR="91416" marT="45708" marB="4570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519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Pb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1416" marR="91416" marT="45708" marB="4570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7.2</a:t>
                      </a:r>
                    </a:p>
                  </a:txBody>
                  <a:tcPr marL="91416" marR="91416" marT="45708" marB="4570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1416" marR="91416" marT="45708" marB="4570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0.08</a:t>
                      </a:r>
                    </a:p>
                  </a:txBody>
                  <a:tcPr marL="91416" marR="91416" marT="45708" marB="4570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N/A</a:t>
                      </a:r>
                    </a:p>
                  </a:txBody>
                  <a:tcPr marL="91416" marR="91416" marT="45708" marB="4570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N/A</a:t>
                      </a:r>
                    </a:p>
                  </a:txBody>
                  <a:tcPr marL="91416" marR="91416" marT="45708" marB="4570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48</a:t>
                      </a:r>
                    </a:p>
                  </a:txBody>
                  <a:tcPr marL="91416" marR="91416" marT="45708" marB="4570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1416" marR="91416" marT="45708" marB="4570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Arial" pitchFamily="34" charset="0"/>
                          <a:cs typeface="Times New Roman" pitchFamily="18" charset="0"/>
                        </a:rPr>
                        <a:t>I</a:t>
                      </a:r>
                      <a:endParaRPr kumimoji="0" lang="fr-FR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Arial" pitchFamily="34" charset="0"/>
                        <a:cs typeface="Times New Roman" pitchFamily="18" charset="0"/>
                      </a:endParaRPr>
                    </a:p>
                  </a:txBody>
                  <a:tcPr marL="91416" marR="91416" marT="45708" marB="4570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80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NbN</a:t>
                      </a:r>
                    </a:p>
                  </a:txBody>
                  <a:tcPr marL="91416" marR="91416" marT="45708" marB="4570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16.2</a:t>
                      </a:r>
                    </a:p>
                  </a:txBody>
                  <a:tcPr marL="91416" marR="91416" marT="45708" marB="4570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70</a:t>
                      </a:r>
                    </a:p>
                  </a:txBody>
                  <a:tcPr marL="91416" marR="91416" marT="45708" marB="4570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0.23</a:t>
                      </a:r>
                    </a:p>
                  </a:txBody>
                  <a:tcPr marL="91416" marR="91416" marT="45708" marB="4570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0.02</a:t>
                      </a:r>
                    </a:p>
                  </a:txBody>
                  <a:tcPr marL="91416" marR="91416" marT="45708" marB="4570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15</a:t>
                      </a:r>
                    </a:p>
                  </a:txBody>
                  <a:tcPr marL="91416" marR="91416" marT="45708" marB="4570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200-350</a:t>
                      </a:r>
                    </a:p>
                  </a:txBody>
                  <a:tcPr marL="91416" marR="91416" marT="45708" marB="4570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2.6</a:t>
                      </a:r>
                    </a:p>
                  </a:txBody>
                  <a:tcPr marL="91416" marR="91416" marT="45708" marB="4570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Arial" pitchFamily="34" charset="0"/>
                          <a:cs typeface="Times New Roman" pitchFamily="18" charset="0"/>
                        </a:rPr>
                        <a:t>II, B1 </a:t>
                      </a:r>
                      <a:r>
                        <a:rPr kumimoji="0" lang="fr-FR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Arial" pitchFamily="34" charset="0"/>
                          <a:cs typeface="Times New Roman" pitchFamily="18" charset="0"/>
                        </a:rPr>
                        <a:t>comp</a:t>
                      </a:r>
                      <a:r>
                        <a:rPr kumimoji="0" lang="fr-F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Arial" pitchFamily="34" charset="0"/>
                          <a:cs typeface="Times New Roman" pitchFamily="18" charset="0"/>
                        </a:rPr>
                        <a:t>.</a:t>
                      </a:r>
                      <a:endParaRPr kumimoji="0" lang="fr-FR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Arial" pitchFamily="34" charset="0"/>
                        <a:cs typeface="Times New Roman" pitchFamily="18" charset="0"/>
                      </a:endParaRPr>
                    </a:p>
                  </a:txBody>
                  <a:tcPr marL="91416" marR="91416" marT="45708" marB="4570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4878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NbTiN</a:t>
                      </a:r>
                    </a:p>
                  </a:txBody>
                  <a:tcPr marL="91416" marR="91416" marT="45708" marB="4570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17.3</a:t>
                      </a:r>
                    </a:p>
                  </a:txBody>
                  <a:tcPr marL="91416" marR="91416" marT="45708" marB="4570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35</a:t>
                      </a:r>
                    </a:p>
                  </a:txBody>
                  <a:tcPr marL="91416" marR="91416" marT="45708" marB="4570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1416" marR="91416" marT="45708" marB="4570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0.03</a:t>
                      </a:r>
                    </a:p>
                  </a:txBody>
                  <a:tcPr marL="91416" marR="91416" marT="45708" marB="4570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1416" marR="91416" marT="45708" marB="4570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150-200</a:t>
                      </a:r>
                    </a:p>
                  </a:txBody>
                  <a:tcPr marL="91416" marR="91416" marT="45708" marB="4570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1416" marR="91416" marT="45708" marB="4570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Arial" pitchFamily="34" charset="0"/>
                          <a:cs typeface="Times New Roman" pitchFamily="18" charset="0"/>
                        </a:rPr>
                        <a:t>II, B1 </a:t>
                      </a:r>
                      <a:r>
                        <a:rPr kumimoji="0" lang="fr-FR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Arial" pitchFamily="34" charset="0"/>
                          <a:cs typeface="Times New Roman" pitchFamily="18" charset="0"/>
                        </a:rPr>
                        <a:t>comp</a:t>
                      </a:r>
                      <a:r>
                        <a:rPr kumimoji="0" lang="fr-F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Arial" pitchFamily="34" charset="0"/>
                          <a:cs typeface="Times New Roman" pitchFamily="18" charset="0"/>
                        </a:rPr>
                        <a:t>.</a:t>
                      </a:r>
                      <a:endParaRPr kumimoji="0" lang="fr-FR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Arial" pitchFamily="34" charset="0"/>
                        <a:cs typeface="Times New Roman" pitchFamily="18" charset="0"/>
                      </a:endParaRPr>
                    </a:p>
                  </a:txBody>
                  <a:tcPr marL="91416" marR="91416" marT="45708" marB="4570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519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Nb</a:t>
                      </a:r>
                      <a:r>
                        <a:rPr kumimoji="0" lang="en-US" sz="1600" b="1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3</a:t>
                      </a: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Sn</a:t>
                      </a:r>
                    </a:p>
                  </a:txBody>
                  <a:tcPr marL="91416" marR="91416" marT="45708" marB="4570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18</a:t>
                      </a:r>
                    </a:p>
                  </a:txBody>
                  <a:tcPr marL="91416" marR="91416" marT="45708" marB="4570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20</a:t>
                      </a:r>
                    </a:p>
                  </a:txBody>
                  <a:tcPr marL="91416" marR="91416" marT="45708" marB="4570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0.54</a:t>
                      </a:r>
                    </a:p>
                  </a:txBody>
                  <a:tcPr marL="91416" marR="91416" marT="45708" marB="4570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0.05</a:t>
                      </a:r>
                    </a:p>
                  </a:txBody>
                  <a:tcPr marL="91416" marR="91416" marT="45708" marB="4570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30</a:t>
                      </a:r>
                    </a:p>
                  </a:txBody>
                  <a:tcPr marL="91416" marR="91416" marT="45708" marB="4570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80-100</a:t>
                      </a:r>
                    </a:p>
                  </a:txBody>
                  <a:tcPr marL="91416" marR="91416" marT="45708" marB="4570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3.1</a:t>
                      </a:r>
                    </a:p>
                  </a:txBody>
                  <a:tcPr marL="91416" marR="91416" marT="45708" marB="4570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Arial" pitchFamily="34" charset="0"/>
                          <a:cs typeface="Times New Roman" pitchFamily="18" charset="0"/>
                        </a:rPr>
                        <a:t>II, A15</a:t>
                      </a:r>
                      <a:endParaRPr kumimoji="0" lang="fr-FR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Arial" pitchFamily="34" charset="0"/>
                        <a:cs typeface="Times New Roman" pitchFamily="18" charset="0"/>
                      </a:endParaRPr>
                    </a:p>
                  </a:txBody>
                  <a:tcPr marL="91416" marR="91416" marT="45708" marB="4570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519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V</a:t>
                      </a:r>
                      <a:r>
                        <a:rPr kumimoji="0" lang="en-US" sz="1600" b="1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3</a:t>
                      </a: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Si</a:t>
                      </a:r>
                    </a:p>
                  </a:txBody>
                  <a:tcPr marL="91416" marR="91416" marT="45708" marB="4570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17</a:t>
                      </a:r>
                    </a:p>
                  </a:txBody>
                  <a:tcPr marL="91416" marR="91416" marT="45708" marB="4570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1416" marR="91416" marT="45708" marB="4570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1416" marR="91416" marT="45708" marB="4570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1416" marR="91416" marT="45708" marB="4570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24.5</a:t>
                      </a:r>
                    </a:p>
                  </a:txBody>
                  <a:tcPr marL="91416" marR="91416" marT="45708" marB="4570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179</a:t>
                      </a:r>
                    </a:p>
                  </a:txBody>
                  <a:tcPr marL="91416" marR="91416" marT="45708" marB="4570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1416" marR="91416" marT="45708" marB="4570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Arial" pitchFamily="34" charset="0"/>
                          <a:cs typeface="Times New Roman" pitchFamily="18" charset="0"/>
                        </a:rPr>
                        <a:t>II, A15</a:t>
                      </a:r>
                      <a:endParaRPr kumimoji="0" lang="fr-FR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Arial" pitchFamily="34" charset="0"/>
                        <a:cs typeface="Times New Roman" pitchFamily="18" charset="0"/>
                      </a:endParaRPr>
                    </a:p>
                  </a:txBody>
                  <a:tcPr marL="91416" marR="91416" marT="45708" marB="4570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519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Mo</a:t>
                      </a:r>
                      <a:r>
                        <a:rPr kumimoji="0" lang="en-US" sz="1600" b="1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3</a:t>
                      </a: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Re</a:t>
                      </a:r>
                    </a:p>
                  </a:txBody>
                  <a:tcPr marL="91416" marR="91416" marT="45708" marB="4570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15</a:t>
                      </a:r>
                    </a:p>
                  </a:txBody>
                  <a:tcPr marL="91416" marR="91416" marT="45708" marB="4570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1416" marR="91416" marT="45708" marB="4570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0.43</a:t>
                      </a:r>
                    </a:p>
                  </a:txBody>
                  <a:tcPr marL="91416" marR="91416" marT="45708" marB="4570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0.03</a:t>
                      </a:r>
                    </a:p>
                  </a:txBody>
                  <a:tcPr marL="91416" marR="91416" marT="45708" marB="4570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3.5</a:t>
                      </a:r>
                    </a:p>
                  </a:txBody>
                  <a:tcPr marL="91416" marR="91416" marT="45708" marB="4570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140</a:t>
                      </a:r>
                    </a:p>
                  </a:txBody>
                  <a:tcPr marL="91416" marR="91416" marT="45708" marB="4570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1416" marR="91416" marT="45708" marB="4570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Arial" pitchFamily="34" charset="0"/>
                          <a:cs typeface="Times New Roman" pitchFamily="18" charset="0"/>
                        </a:rPr>
                        <a:t>II, A15</a:t>
                      </a:r>
                      <a:endParaRPr kumimoji="0" lang="fr-FR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Arial" pitchFamily="34" charset="0"/>
                        <a:cs typeface="Times New Roman" pitchFamily="18" charset="0"/>
                      </a:endParaRPr>
                    </a:p>
                  </a:txBody>
                  <a:tcPr marL="91416" marR="91416" marT="45708" marB="4570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519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MgB</a:t>
                      </a:r>
                      <a:r>
                        <a:rPr kumimoji="0" lang="en-US" sz="1600" b="1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1416" marR="91416" marT="45708" marB="4570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40</a:t>
                      </a:r>
                    </a:p>
                  </a:txBody>
                  <a:tcPr marL="91416" marR="91416" marT="45708" marB="4570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0.1-10</a:t>
                      </a:r>
                    </a:p>
                  </a:txBody>
                  <a:tcPr marL="91416" marR="91416" marT="45708" marB="4570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0.43</a:t>
                      </a:r>
                    </a:p>
                  </a:txBody>
                  <a:tcPr marL="91416" marR="91416" marT="45708" marB="4570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0.03</a:t>
                      </a:r>
                    </a:p>
                  </a:txBody>
                  <a:tcPr marL="91416" marR="91416" marT="45708" marB="4570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3.5-60</a:t>
                      </a:r>
                    </a:p>
                  </a:txBody>
                  <a:tcPr marL="91416" marR="91416" marT="45708" marB="4570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140</a:t>
                      </a:r>
                    </a:p>
                  </a:txBody>
                  <a:tcPr marL="91416" marR="91416" marT="45708" marB="4570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2.3/7.2</a:t>
                      </a:r>
                    </a:p>
                  </a:txBody>
                  <a:tcPr marL="91416" marR="91416" marT="45708" marB="4570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Arial" pitchFamily="34" charset="0"/>
                          <a:cs typeface="Times New Roman" pitchFamily="18" charset="0"/>
                        </a:rPr>
                        <a:t>II- 2 gaps</a:t>
                      </a:r>
                      <a:endParaRPr kumimoji="0" lang="fr-FR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Arial" pitchFamily="34" charset="0"/>
                        <a:cs typeface="Times New Roman" pitchFamily="18" charset="0"/>
                      </a:endParaRPr>
                    </a:p>
                  </a:txBody>
                  <a:tcPr marL="91416" marR="91416" marT="45708" marB="4570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519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pl-PL" sz="1600" b="1" dirty="0" smtClean="0">
                          <a:latin typeface="+mn-lt"/>
                        </a:rPr>
                        <a:t>YBCO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1416" marR="91416" marT="45708" marB="4570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pl-PL" sz="1600" b="1" dirty="0" smtClean="0">
                          <a:latin typeface="+mn-lt"/>
                        </a:rPr>
                        <a:t>93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1416" marR="91416" marT="45708" marB="4570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1416" marR="91416" marT="45708" marB="4570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pl-PL" sz="1600" b="1" dirty="0" smtClean="0">
                          <a:latin typeface="+mn-lt"/>
                        </a:rPr>
                        <a:t>1.4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1416" marR="91416" marT="45708" marB="4570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pl-PL" sz="1600" b="1" dirty="0" smtClean="0">
                          <a:latin typeface="+mn-lt"/>
                        </a:rPr>
                        <a:t>0.01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1416" marR="91416" marT="45708" marB="4570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pl-PL" sz="1600" b="1" dirty="0" smtClean="0">
                          <a:latin typeface="+mn-lt"/>
                        </a:rPr>
                        <a:t>100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1416" marR="91416" marT="45708" marB="4570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pl-PL" sz="1600" b="1" dirty="0" smtClean="0">
                          <a:latin typeface="+mn-lt"/>
                        </a:rPr>
                        <a:t>150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1416" marR="91416" marT="45708" marB="4570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20</a:t>
                      </a:r>
                    </a:p>
                  </a:txBody>
                  <a:tcPr marL="91416" marR="91416" marT="45708" marB="4570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Arial" pitchFamily="34" charset="0"/>
                          <a:cs typeface="Times New Roman" pitchFamily="18" charset="0"/>
                        </a:rPr>
                        <a:t>d-</a:t>
                      </a:r>
                      <a:r>
                        <a:rPr kumimoji="0" lang="fr-FR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Arial" pitchFamily="34" charset="0"/>
                          <a:cs typeface="Times New Roman" pitchFamily="18" charset="0"/>
                        </a:rPr>
                        <a:t>wave</a:t>
                      </a:r>
                      <a:endParaRPr kumimoji="0" lang="fr-FR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Arial" pitchFamily="34" charset="0"/>
                        <a:cs typeface="Times New Roman" pitchFamily="18" charset="0"/>
                      </a:endParaRPr>
                    </a:p>
                  </a:txBody>
                  <a:tcPr marL="91416" marR="91416" marT="45708" marB="4570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7896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Pnictides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1416" marR="91416" marT="45708" marB="4570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30-55</a:t>
                      </a:r>
                    </a:p>
                  </a:txBody>
                  <a:tcPr marL="91416" marR="91416" marT="45708" marB="4570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1416" marR="91416" marT="45708" marB="4570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0.5-0.9</a:t>
                      </a:r>
                    </a:p>
                  </a:txBody>
                  <a:tcPr marL="91416" marR="91416" marT="45708" marB="4570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30</a:t>
                      </a:r>
                    </a:p>
                  </a:txBody>
                  <a:tcPr marL="91416" marR="91416" marT="45708" marB="4570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&gt;100</a:t>
                      </a:r>
                    </a:p>
                  </a:txBody>
                  <a:tcPr marL="91416" marR="91416" marT="45708" marB="4570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200</a:t>
                      </a:r>
                    </a:p>
                  </a:txBody>
                  <a:tcPr marL="91416" marR="91416" marT="45708" marB="4570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10-20</a:t>
                      </a:r>
                    </a:p>
                  </a:txBody>
                  <a:tcPr marL="91416" marR="91416" marT="45708" marB="4570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Arial" pitchFamily="34" charset="0"/>
                        <a:cs typeface="Times New Roman" pitchFamily="18" charset="0"/>
                      </a:endParaRPr>
                    </a:p>
                  </a:txBody>
                  <a:tcPr marL="91416" marR="91416" marT="45708" marB="4570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41011A-8DDB-4B89-B124-04B8BE6613FC}" type="datetime1">
              <a:rPr lang="en-US" smtClean="0"/>
              <a:t>11/2/2015</a:t>
            </a:fld>
            <a:endParaRPr lang="en-US"/>
          </a:p>
        </p:txBody>
      </p:sp>
      <p:sp>
        <p:nvSpPr>
          <p:cNvPr id="13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428106" y="6492079"/>
            <a:ext cx="5053284" cy="365030"/>
          </a:xfrm>
        </p:spPr>
        <p:txBody>
          <a:bodyPr/>
          <a:lstStyle/>
          <a:p>
            <a:pPr>
              <a:defRPr/>
            </a:pPr>
            <a:r>
              <a:rPr lang="en-US" smtClean="0"/>
              <a:t>Hasan Padamsee/ILCWS2015     Whistler                 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D5434-F838-4DD4-A17B-1CB1A1850DF4}" type="slidenum">
              <a:rPr lang="en-US" smtClean="0"/>
              <a:t>82</a:t>
            </a:fld>
            <a:endParaRPr lang="en-US"/>
          </a:p>
        </p:txBody>
      </p:sp>
      <p:sp>
        <p:nvSpPr>
          <p:cNvPr id="8" name="Rectangle 94"/>
          <p:cNvSpPr>
            <a:spLocks noGrp="1" noChangeArrowheads="1"/>
          </p:cNvSpPr>
          <p:nvPr>
            <p:ph type="title"/>
          </p:nvPr>
        </p:nvSpPr>
        <p:spPr>
          <a:xfrm>
            <a:off x="1523603" y="893"/>
            <a:ext cx="9828609" cy="685621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n-US" sz="3199" b="1" dirty="0"/>
              <a:t>Possible Choices among Superconducting Materials</a:t>
            </a:r>
          </a:p>
        </p:txBody>
      </p:sp>
      <p:grpSp>
        <p:nvGrpSpPr>
          <p:cNvPr id="14" name="Group 13"/>
          <p:cNvGrpSpPr/>
          <p:nvPr/>
        </p:nvGrpSpPr>
        <p:grpSpPr>
          <a:xfrm>
            <a:off x="1684205" y="5211709"/>
            <a:ext cx="8816168" cy="364074"/>
            <a:chOff x="160644" y="5212172"/>
            <a:chExt cx="8818464" cy="364169"/>
          </a:xfrm>
        </p:grpSpPr>
        <p:cxnSp>
          <p:nvCxnSpPr>
            <p:cNvPr id="9" name="Straight Connector 8"/>
            <p:cNvCxnSpPr/>
            <p:nvPr/>
          </p:nvCxnSpPr>
          <p:spPr>
            <a:xfrm flipV="1">
              <a:off x="160644" y="5256390"/>
              <a:ext cx="8818464" cy="319951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>
              <a:off x="160644" y="5212172"/>
              <a:ext cx="8818464" cy="364169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3579338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FC531E-01E6-4FC6-996F-1781580F51FF}" type="datetime1">
              <a:rPr lang="en-US" smtClean="0"/>
              <a:t>11/2/2015</a:t>
            </a:fld>
            <a:endParaRPr lang="en-US"/>
          </a:p>
        </p:txBody>
      </p:sp>
      <p:sp>
        <p:nvSpPr>
          <p:cNvPr id="5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428106" y="6492079"/>
            <a:ext cx="5053284" cy="365030"/>
          </a:xfrm>
        </p:spPr>
        <p:txBody>
          <a:bodyPr/>
          <a:lstStyle/>
          <a:p>
            <a:pPr>
              <a:defRPr/>
            </a:pPr>
            <a:r>
              <a:rPr lang="en-US" smtClean="0"/>
              <a:t>Hasan Padamsee/ILCWS2015     Whistler                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D5434-F838-4DD4-A17B-1CB1A1850DF4}" type="slidenum">
              <a:rPr lang="en-US" smtClean="0"/>
              <a:t>83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3603" y="893"/>
            <a:ext cx="9141619" cy="761802"/>
          </a:xfrm>
        </p:spPr>
        <p:txBody>
          <a:bodyPr/>
          <a:lstStyle/>
          <a:p>
            <a:r>
              <a:rPr lang="en-US" dirty="0" smtClean="0">
                <a:latin typeface="+mj-lt"/>
              </a:rPr>
              <a:t>The gap symmetry is important</a:t>
            </a:r>
            <a:endParaRPr lang="en-US" dirty="0">
              <a:latin typeface="+mj-lt"/>
            </a:endParaRPr>
          </a:p>
        </p:txBody>
      </p:sp>
      <p:pic>
        <p:nvPicPr>
          <p:cNvPr id="3" name="Picture 2" descr="odu10gap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16636" y="915057"/>
            <a:ext cx="8015324" cy="5323468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9141618" y="2133937"/>
            <a:ext cx="372121" cy="2615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res</a:t>
            </a:r>
          </a:p>
        </p:txBody>
      </p:sp>
    </p:spTree>
    <p:extLst>
      <p:ext uri="{BB962C8B-B14F-4D97-AF65-F5344CB8AC3E}">
        <p14:creationId xmlns:p14="http://schemas.microsoft.com/office/powerpoint/2010/main" val="2375821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2" y="101401"/>
            <a:ext cx="10360501" cy="1143000"/>
          </a:xfrm>
        </p:spPr>
        <p:txBody>
          <a:bodyPr/>
          <a:lstStyle/>
          <a:p>
            <a:pPr eaLnBrk="1" hangingPunct="1"/>
            <a:r>
              <a:rPr lang="en-US" sz="2399" b="1" dirty="0">
                <a:latin typeface="Calibri" charset="0"/>
              </a:rPr>
              <a:t>NIOBIUM COST versus PROCUREMENT YEAR</a:t>
            </a:r>
          </a:p>
        </p:txBody>
      </p:sp>
      <p:pic>
        <p:nvPicPr>
          <p:cNvPr id="5123" name="Picture 4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672790" y="1524496"/>
            <a:ext cx="4512088" cy="4646990"/>
          </a:xfrm>
        </p:spPr>
      </p:pic>
      <p:sp>
        <p:nvSpPr>
          <p:cNvPr id="5124" name="Rectangle 3"/>
          <p:cNvSpPr>
            <a:spLocks noGrp="1" noChangeArrowheads="1"/>
          </p:cNvSpPr>
          <p:nvPr>
            <p:ph type="body" sz="half" idx="2"/>
          </p:nvPr>
        </p:nvSpPr>
        <p:spPr>
          <a:xfrm>
            <a:off x="6170592" y="1676856"/>
            <a:ext cx="3809008" cy="4418449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1799" b="1">
                <a:latin typeface="Calibri" charset="0"/>
              </a:rPr>
              <a:t>Data from TJNL material orders over time shows a steady escalation in the cost for RRR niobium. This data is consistent with costs observed from previous FNAL material orders.</a:t>
            </a:r>
          </a:p>
          <a:p>
            <a:pPr eaLnBrk="1" hangingPunct="1">
              <a:lnSpc>
                <a:spcPct val="90000"/>
              </a:lnSpc>
            </a:pPr>
            <a:r>
              <a:rPr lang="en-US" sz="1799" b="1">
                <a:latin typeface="Calibri" charset="0"/>
              </a:rPr>
              <a:t>650 MHz half-cell blanks from latest FNAL material order for Pavac cost over $400 per pound.</a:t>
            </a:r>
          </a:p>
          <a:p>
            <a:pPr eaLnBrk="1" hangingPunct="1">
              <a:lnSpc>
                <a:spcPct val="90000"/>
              </a:lnSpc>
            </a:pPr>
            <a:r>
              <a:rPr lang="en-US" sz="1799" b="1">
                <a:latin typeface="Calibri" charset="0"/>
              </a:rPr>
              <a:t>Reactor grade niobium also shows significant increase in cost over time.</a:t>
            </a:r>
          </a:p>
          <a:p>
            <a:pPr eaLnBrk="1" hangingPunct="1">
              <a:lnSpc>
                <a:spcPct val="90000"/>
              </a:lnSpc>
            </a:pPr>
            <a:r>
              <a:rPr lang="en-US" sz="1799" b="1">
                <a:latin typeface="Calibri" charset="0"/>
              </a:rPr>
              <a:t>NB:  Plot courtesy of TJNL.</a:t>
            </a:r>
          </a:p>
          <a:p>
            <a:pPr eaLnBrk="1" hangingPunct="1">
              <a:lnSpc>
                <a:spcPct val="90000"/>
              </a:lnSpc>
            </a:pPr>
            <a:endParaRPr lang="en-US" sz="1799" b="1">
              <a:latin typeface="Calibri" charset="0"/>
            </a:endParaRPr>
          </a:p>
          <a:p>
            <a:pPr eaLnBrk="1" hangingPunct="1">
              <a:lnSpc>
                <a:spcPct val="90000"/>
              </a:lnSpc>
            </a:pPr>
            <a:endParaRPr lang="en-US" sz="1799" b="1">
              <a:latin typeface="Calibri" charset="0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988299B-EA45-456B-AA22-72748E8B6832}" type="datetime1">
              <a:rPr lang="en-US" smtClean="0"/>
              <a:t>11/2/2015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Hasan Padamsee/ILCWS2015     Whistler                 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5B43E7-9CEA-5A41-8B4E-2906D0ED4AD5}" type="slidenum">
              <a:rPr lang="en-US" smtClean="0"/>
              <a:pPr/>
              <a:t>84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6827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E9C095-D473-402F-92CB-588BB284C6C1}" type="datetime1">
              <a:rPr lang="en-US" smtClean="0"/>
              <a:t>11/2/2015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Hasan Padamsee/ILCWS2015     Whistler                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D5434-F838-4DD4-A17B-1CB1A1850DF4}" type="slidenum">
              <a:rPr lang="en-US" smtClean="0"/>
              <a:t>9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3743" y="4796968"/>
            <a:ext cx="3833246" cy="2420740"/>
          </a:xfrm>
        </p:spPr>
        <p:txBody>
          <a:bodyPr/>
          <a:lstStyle/>
          <a:p>
            <a:r>
              <a:rPr lang="en-US" dirty="0" smtClean="0"/>
              <a:t>ILC</a:t>
            </a:r>
          </a:p>
          <a:p>
            <a:r>
              <a:rPr lang="en-US" dirty="0" smtClean="0"/>
              <a:t>16, 000 </a:t>
            </a:r>
            <a:r>
              <a:rPr lang="en-US" dirty="0" err="1" smtClean="0"/>
              <a:t>Nb</a:t>
            </a:r>
            <a:r>
              <a:rPr lang="en-US" dirty="0" smtClean="0"/>
              <a:t> cavities</a:t>
            </a:r>
          </a:p>
          <a:p>
            <a:r>
              <a:rPr lang="en-US" dirty="0" smtClean="0"/>
              <a:t>1855 </a:t>
            </a:r>
            <a:r>
              <a:rPr lang="en-US" dirty="0" err="1" smtClean="0"/>
              <a:t>Cryomodules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8182" y="893"/>
            <a:ext cx="10512862" cy="1325218"/>
          </a:xfrm>
        </p:spPr>
        <p:txBody>
          <a:bodyPr/>
          <a:lstStyle/>
          <a:p>
            <a:r>
              <a:rPr lang="en-US" dirty="0" smtClean="0"/>
              <a:t>XFEL Largest SRF Application </a:t>
            </a:r>
            <a:br>
              <a:rPr lang="en-US" dirty="0" smtClean="0"/>
            </a:br>
            <a:r>
              <a:rPr lang="en-US" dirty="0" smtClean="0"/>
              <a:t>- </a:t>
            </a:r>
            <a:r>
              <a:rPr lang="en-US" sz="3599" dirty="0"/>
              <a:t>Model for Future ILC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20233" y="1188017"/>
            <a:ext cx="4779055" cy="3362682"/>
          </a:xfrm>
          <a:prstGeom prst="rect">
            <a:avLst/>
          </a:prstGeom>
        </p:spPr>
      </p:pic>
      <p:sp>
        <p:nvSpPr>
          <p:cNvPr id="8" name="Content Placeholder 2"/>
          <p:cNvSpPr txBox="1">
            <a:spLocks/>
          </p:cNvSpPr>
          <p:nvPr/>
        </p:nvSpPr>
        <p:spPr>
          <a:xfrm>
            <a:off x="8799289" y="1457949"/>
            <a:ext cx="3833246" cy="2420740"/>
          </a:xfrm>
          <a:prstGeom prst="rect">
            <a:avLst/>
          </a:prstGeom>
        </p:spPr>
        <p:txBody>
          <a:bodyPr vert="horz" lIns="91416" tIns="45708" rIns="91416" bIns="45708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799" dirty="0" err="1"/>
              <a:t>Eu</a:t>
            </a:r>
            <a:r>
              <a:rPr lang="en-US" sz="2799" dirty="0"/>
              <a:t>-XFEL</a:t>
            </a:r>
          </a:p>
          <a:p>
            <a:r>
              <a:rPr lang="en-US" sz="2799" dirty="0"/>
              <a:t> 840 </a:t>
            </a:r>
            <a:r>
              <a:rPr lang="en-US" sz="2799" dirty="0" err="1"/>
              <a:t>Nb</a:t>
            </a:r>
            <a:r>
              <a:rPr lang="en-US" sz="2799" dirty="0"/>
              <a:t> cavities</a:t>
            </a:r>
          </a:p>
          <a:p>
            <a:r>
              <a:rPr lang="en-US" sz="2799" dirty="0"/>
              <a:t>103 </a:t>
            </a:r>
            <a:r>
              <a:rPr lang="en-US" sz="2799" dirty="0" err="1"/>
              <a:t>Cryomodules</a:t>
            </a:r>
            <a:endParaRPr lang="en-US" sz="2799" dirty="0"/>
          </a:p>
        </p:txBody>
      </p:sp>
      <p:grpSp>
        <p:nvGrpSpPr>
          <p:cNvPr id="11" name="Group 10"/>
          <p:cNvGrpSpPr/>
          <p:nvPr/>
        </p:nvGrpSpPr>
        <p:grpSpPr>
          <a:xfrm>
            <a:off x="9377" y="3789635"/>
            <a:ext cx="11997149" cy="3258429"/>
            <a:chOff x="9377" y="3789635"/>
            <a:chExt cx="11997149" cy="3258429"/>
          </a:xfrm>
        </p:grpSpPr>
        <p:pic>
          <p:nvPicPr>
            <p:cNvPr id="9" name="Picture 2" descr="http://www.linearcollider.org/images/pid/1000890/gallery/07_ILC_rendering_image%28landscape%29.jp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9377" y="3789635"/>
              <a:ext cx="4592067" cy="32584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" name="Picture 4" descr="http://www.panandscan.com/images/post/1/1611/original.jpeg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799288" y="4535109"/>
              <a:ext cx="3207238" cy="240542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82868518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Crimson landscape design template">
  <a:themeElements>
    <a:clrScheme name="Grayscal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Century Gothic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Horizon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hade val="100000"/>
                <a:satMod val="100000"/>
              </a:schemeClr>
            </a:gs>
            <a:gs pos="100000">
              <a:schemeClr val="phClr">
                <a:tint val="61000"/>
                <a:alpha val="100000"/>
                <a:satMod val="18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</a:schemeClr>
            </a:gs>
            <a:gs pos="100000">
              <a:schemeClr val="phClr">
                <a:tint val="90000"/>
                <a:alpha val="100000"/>
                <a:satMod val="18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5240" cap="flat" cmpd="sng" algn="ctr">
          <a:solidFill>
            <a:schemeClr val="phClr">
              <a:tint val="25000"/>
              <a:alpha val="25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21590" dir="540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prstMaterial="flat">
            <a:bevelT w="28575" h="41275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80000"/>
                <a:satMod val="100000"/>
              </a:schemeClr>
            </a:gs>
            <a:gs pos="65000">
              <a:schemeClr val="phClr">
                <a:tint val="100000"/>
                <a:shade val="40000"/>
                <a:satMod val="100000"/>
              </a:schemeClr>
            </a:gs>
            <a:gs pos="100000">
              <a:schemeClr val="phClr">
                <a:shade val="5000"/>
                <a:satMod val="100000"/>
              </a:schemeClr>
            </a:gs>
          </a:gsLst>
          <a:path path="circle">
            <a:fillToRect l="25000" t="25000" r="25000" b="25000"/>
          </a:path>
        </a:gradFill>
        <a:gradFill flip="none" rotWithShape="1">
          <a:gsLst>
            <a:gs pos="17000">
              <a:schemeClr val="phClr"/>
            </a:gs>
            <a:gs pos="71000">
              <a:schemeClr val="phClr">
                <a:tint val="100000"/>
                <a:shade val="40000"/>
                <a:satMod val="100000"/>
              </a:schemeClr>
            </a:gs>
            <a:gs pos="100000">
              <a:schemeClr val="phClr">
                <a:shade val="5000"/>
                <a:satMod val="100000"/>
              </a:schemeClr>
            </a:gs>
          </a:gsLst>
          <a:path path="circle">
            <a:fillToRect l="50000" t="50000" r="50000" b="50000"/>
          </a:path>
          <a:tileRect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 dirty="0"/>
        </a:defPPr>
      </a:lstStyle>
      <a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a:style>
    </a:spDef>
    <a:lnDef>
      <a:spPr>
        <a:ln w="19050">
          <a:solidFill>
            <a:schemeClr val="tx2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  <a:ln>
          <a:solidFill>
            <a:schemeClr val="bg2"/>
          </a:solidFill>
        </a:ln>
      </a:spPr>
      <a:bodyPr wrap="square" rtlCol="0" anchor="ctr" anchorCtr="1">
        <a:spAutoFit/>
      </a:bodyPr>
      <a:lstStyle>
        <a:defPPr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rimson landscape design template" id="{73D20169-401E-4972-B02F-4B0444B70099}" vid="{315B30EE-3D96-471E-B16F-FC3628778332}"/>
    </a:ext>
  </a:extLst>
</a:theme>
</file>

<file path=ppt/theme/theme2.xml><?xml version="1.0" encoding="utf-8"?>
<a:theme xmlns:a="http://schemas.openxmlformats.org/drawingml/2006/main" name="Office Theme">
  <a:themeElements>
    <a:clrScheme name="Grayscal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Century Gothic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Horizon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hade val="100000"/>
                <a:satMod val="100000"/>
              </a:schemeClr>
            </a:gs>
            <a:gs pos="100000">
              <a:schemeClr val="phClr">
                <a:tint val="61000"/>
                <a:alpha val="100000"/>
                <a:satMod val="18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</a:schemeClr>
            </a:gs>
            <a:gs pos="100000">
              <a:schemeClr val="phClr">
                <a:tint val="90000"/>
                <a:alpha val="100000"/>
                <a:satMod val="18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5240" cap="flat" cmpd="sng" algn="ctr">
          <a:solidFill>
            <a:schemeClr val="phClr">
              <a:tint val="25000"/>
              <a:alpha val="25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21590" dir="540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prstMaterial="flat">
            <a:bevelT w="28575" h="41275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Grayscal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Century Gothic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Horizon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hade val="100000"/>
                <a:satMod val="100000"/>
              </a:schemeClr>
            </a:gs>
            <a:gs pos="100000">
              <a:schemeClr val="phClr">
                <a:tint val="61000"/>
                <a:alpha val="100000"/>
                <a:satMod val="18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</a:schemeClr>
            </a:gs>
            <a:gs pos="100000">
              <a:schemeClr val="phClr">
                <a:tint val="90000"/>
                <a:alpha val="100000"/>
                <a:satMod val="18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5240" cap="flat" cmpd="sng" algn="ctr">
          <a:solidFill>
            <a:schemeClr val="phClr">
              <a:tint val="25000"/>
              <a:alpha val="25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21590" dir="540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prstMaterial="flat">
            <a:bevelT w="28575" h="41275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DE82CB02-9625-4F39-9A5B-61405831A859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3278</Words>
  <Application>Microsoft Office PowerPoint</Application>
  <PresentationFormat>Custom</PresentationFormat>
  <Paragraphs>876</Paragraphs>
  <Slides>84</Slides>
  <Notes>7</Notes>
  <HiddenSlides>0</HiddenSlides>
  <MMClips>0</MMClips>
  <ScaleCrop>false</ScaleCrop>
  <HeadingPairs>
    <vt:vector size="8" baseType="variant">
      <vt:variant>
        <vt:lpstr>Fonts Used</vt:lpstr>
      </vt:variant>
      <vt:variant>
        <vt:i4>14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84</vt:i4>
      </vt:variant>
    </vt:vector>
  </HeadingPairs>
  <TitlesOfParts>
    <vt:vector size="100" baseType="lpstr">
      <vt:lpstr>Arial Unicode MS</vt:lpstr>
      <vt:lpstr>宋体</vt:lpstr>
      <vt:lpstr>Arial</vt:lpstr>
      <vt:lpstr>Calibri</vt:lpstr>
      <vt:lpstr>Cambria</vt:lpstr>
      <vt:lpstr>Century Gothic</vt:lpstr>
      <vt:lpstr>Helvetica</vt:lpstr>
      <vt:lpstr>ＭＳ ゴシック</vt:lpstr>
      <vt:lpstr>ＭＳ Ｐゴシック</vt:lpstr>
      <vt:lpstr>Osaka</vt:lpstr>
      <vt:lpstr>SimHei</vt:lpstr>
      <vt:lpstr>Symbol</vt:lpstr>
      <vt:lpstr>Times New Roman</vt:lpstr>
      <vt:lpstr>Wingdings</vt:lpstr>
      <vt:lpstr>Crimson landscape design template</vt:lpstr>
      <vt:lpstr>Picture</vt:lpstr>
      <vt:lpstr>Future of SRF technology</vt:lpstr>
      <vt:lpstr>Outline of Talk</vt:lpstr>
      <vt:lpstr>Successes of SRF R&amp;D  At the Gradient Frontier</vt:lpstr>
      <vt:lpstr>Performance limitations overcome</vt:lpstr>
      <vt:lpstr>Successes of SRF R&amp;D  At the Gradient Frontier</vt:lpstr>
      <vt:lpstr>As Gradients reach 6 – 8 MV/m Applications to </vt:lpstr>
      <vt:lpstr>As Gradients rise to 10 – 20 MV/m</vt:lpstr>
      <vt:lpstr>&gt; 2010: Dawn of a New Age:  Major Accelerators Under Construction </vt:lpstr>
      <vt:lpstr>XFEL Largest SRF Application  - Model for Future ILC</vt:lpstr>
      <vt:lpstr>XFEL: Mass Production of Cavities Need 840 </vt:lpstr>
      <vt:lpstr>Cavity Testing at DESY – Hamburg, Germany</vt:lpstr>
      <vt:lpstr>Preparation for test</vt:lpstr>
      <vt:lpstr>Q vs E,  Typical Vertical Test Results</vt:lpstr>
      <vt:lpstr>Gradient Yield after First Treatment (as of Sept 2015)</vt:lpstr>
      <vt:lpstr>CEBAF 12 GeV Upgrade  &gt; 80 cavities: overall performance</vt:lpstr>
      <vt:lpstr>Definition of Max and Usable Gradients</vt:lpstr>
      <vt:lpstr>2nd Treatment Increases Yield </vt:lpstr>
      <vt:lpstr>Effect Of Re-treatment On “High Gradient Cavities” – Special Batch</vt:lpstr>
      <vt:lpstr> Compare XFEL to ILC need</vt:lpstr>
      <vt:lpstr>How to Counteract Field Emission ? </vt:lpstr>
      <vt:lpstr>PowerPoint Presentation</vt:lpstr>
      <vt:lpstr>Continued Progress to Target ILC Cavity Gradient Yield R&amp;D  </vt:lpstr>
      <vt:lpstr>XFEL: 103 Cryomodules </vt:lpstr>
      <vt:lpstr>Average gradient of 60 CM is 27.4 MV/m </vt:lpstr>
      <vt:lpstr>PowerPoint Presentation</vt:lpstr>
      <vt:lpstr>PowerPoint Presentation</vt:lpstr>
      <vt:lpstr>8-cavity Cryomodule at Fermilab: </vt:lpstr>
      <vt:lpstr>PowerPoint Presentation</vt:lpstr>
      <vt:lpstr>Q Values in CM at Fermilab</vt:lpstr>
      <vt:lpstr>KEK Cavity RF performance in CM1/CM2a</vt:lpstr>
      <vt:lpstr>Future R&amp;D Areas  for ILC and TeV Upgrade </vt:lpstr>
      <vt:lpstr>PowerPoint Presentation</vt:lpstr>
      <vt:lpstr>Impact of Increasing Gradient and Q on ILC cost </vt:lpstr>
      <vt:lpstr>Quest for Higher Gradients </vt:lpstr>
      <vt:lpstr>Highest Gradient TESLA Shape cavity, 45 MV/m</vt:lpstr>
      <vt:lpstr>Max surface surface magnetic field reached with TESLA-shape cavities is close to “theoretical limit” Fundamental RF Critical Field (Hsuperheating) Measurement</vt:lpstr>
      <vt:lpstr>Better Cavity Shapes to Beat the Limit:  Lower Hpk even if you have to raise Epk</vt:lpstr>
      <vt:lpstr>Proof of principle with single cells, 52 MV/m</vt:lpstr>
      <vt:lpstr>Multi-Cell Cavities with Advanced Shapes Developed</vt:lpstr>
      <vt:lpstr>PowerPoint Presentation</vt:lpstr>
      <vt:lpstr>Best With Low-Loss shape : 42 MV/m </vt:lpstr>
      <vt:lpstr>Higher Gradient with New Materials?   Best candidate Nb3Sn</vt:lpstr>
      <vt:lpstr>A15 Compounds – Nb3Sn</vt:lpstr>
      <vt:lpstr>Nb3Sn Fabrication/Cornell</vt:lpstr>
      <vt:lpstr>Nb3Sn Coating by vapor diffusion </vt:lpstr>
      <vt:lpstr>Expectations for Nb3Sn</vt:lpstr>
      <vt:lpstr>Active Nb3Sn Programs</vt:lpstr>
      <vt:lpstr>Recent Breakthroughs in High Q (without FE)  </vt:lpstr>
      <vt:lpstr>What is N doping? infuse the cavity surface  at 800 C with a small concentration of nitrogen (about 50 ppm)</vt:lpstr>
      <vt:lpstr>High Q values obtained by N-Doping doping  repeatedly on 9-cell ILC Cavities for LCLS-II </vt:lpstr>
      <vt:lpstr>High Q to 30 MV/m (650 MHz) </vt:lpstr>
      <vt:lpstr>High Q Opens Cost Reduction Possibilities: 1.3 =&gt; 2.6 GHz</vt:lpstr>
      <vt:lpstr>Cavity Material-Cost Reduction</vt:lpstr>
      <vt:lpstr>1 m2 Nb-Cu Sheet Explosion Bonded</vt:lpstr>
      <vt:lpstr>Cavity Fabrication Cost Reduction via  Seamless Techniques with Nb-Cu Composites</vt:lpstr>
      <vt:lpstr>Principles of Hydroforming and Spinning</vt:lpstr>
      <vt:lpstr>Start With Nb Tubes By Flow Forming</vt:lpstr>
      <vt:lpstr>Necking and Hydroforming from Tube</vt:lpstr>
      <vt:lpstr>Proof of Principle 1-cell Nb-Cu Composite  Hydroformed  Reaches 40 MV/m</vt:lpstr>
      <vt:lpstr>Hydroformed 3-cell   Welded into 9-cells 30 – 35 MV/m Proved</vt:lpstr>
      <vt:lpstr>PowerPoint Presentation</vt:lpstr>
      <vt:lpstr>3-cell cavity made from Nb tube by spinning at INFN</vt:lpstr>
      <vt:lpstr>500 MHz Cavity via spinning Nb-Cu Composite Cornell/INFN –Legnaro – in progress</vt:lpstr>
      <vt:lpstr>Path 2: Simplify Nb Sheet Production Cost Analysis of Nb Production</vt:lpstr>
      <vt:lpstr>Propose Cost Reduction Path 2 </vt:lpstr>
      <vt:lpstr>PowerPoint Presentation</vt:lpstr>
      <vt:lpstr>Multi-Wire EDM Slicing of Ingot  -&gt;  Large Grain Nb, fewer defects</vt:lpstr>
      <vt:lpstr>PowerPoint Presentation</vt:lpstr>
      <vt:lpstr>High Q0 via Large Grain Ingot Nb, 45 MV/m</vt:lpstr>
      <vt:lpstr>PowerPoint Presentation</vt:lpstr>
      <vt:lpstr>Future of SRF for ILC  - Summary</vt:lpstr>
      <vt:lpstr>PowerPoint Presentation</vt:lpstr>
      <vt:lpstr>Possible Future Circular Collider (CERN or China) First Stage could be a circular e+e- collider - Higgs Factory</vt:lpstr>
      <vt:lpstr>Short Comparison With ILC</vt:lpstr>
      <vt:lpstr>PowerPoint Presentation</vt:lpstr>
      <vt:lpstr>LEP-2, 350 MHz, Sputtered Nb-Cu Thin Films                                   Best 7 MV/m, Q = 2 x 109</vt:lpstr>
      <vt:lpstr>Possible Path: Hints for improvement High Power Impulse Magnetron Sputtering (HiPIMS)  produces films with enhanced properties</vt:lpstr>
      <vt:lpstr>Final Conclusions</vt:lpstr>
      <vt:lpstr>Impact of SRF on Accelerators for Science </vt:lpstr>
      <vt:lpstr>Concluding Thought!</vt:lpstr>
      <vt:lpstr>Back-Up Slides</vt:lpstr>
      <vt:lpstr>Possible Choices among Superconducting Materials</vt:lpstr>
      <vt:lpstr>The gap symmetry is important</vt:lpstr>
      <vt:lpstr>NIOBIUM COST versus PROCUREMENT YEAR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cp:lastModifiedBy/>
  <cp:revision>1</cp:revision>
  <dcterms:created xsi:type="dcterms:W3CDTF">2015-10-17T16:08:29Z</dcterms:created>
  <dcterms:modified xsi:type="dcterms:W3CDTF">2015-11-02T22:29:22Z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TC034605129991</vt:lpwstr>
  </property>
</Properties>
</file>