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720" r:id="rId4"/>
  </p:sldMasterIdLst>
  <p:notesMasterIdLst>
    <p:notesMasterId r:id="rId42"/>
  </p:notesMasterIdLst>
  <p:sldIdLst>
    <p:sldId id="258" r:id="rId5"/>
    <p:sldId id="322" r:id="rId6"/>
    <p:sldId id="307" r:id="rId7"/>
    <p:sldId id="308" r:id="rId8"/>
    <p:sldId id="259" r:id="rId9"/>
    <p:sldId id="324" r:id="rId10"/>
    <p:sldId id="272" r:id="rId11"/>
    <p:sldId id="273" r:id="rId12"/>
    <p:sldId id="267" r:id="rId13"/>
    <p:sldId id="268" r:id="rId14"/>
    <p:sldId id="309" r:id="rId15"/>
    <p:sldId id="310" r:id="rId16"/>
    <p:sldId id="311" r:id="rId17"/>
    <p:sldId id="312" r:id="rId18"/>
    <p:sldId id="314" r:id="rId19"/>
    <p:sldId id="315" r:id="rId20"/>
    <p:sldId id="316" r:id="rId21"/>
    <p:sldId id="313" r:id="rId22"/>
    <p:sldId id="317" r:id="rId23"/>
    <p:sldId id="318" r:id="rId24"/>
    <p:sldId id="319" r:id="rId25"/>
    <p:sldId id="320" r:id="rId26"/>
    <p:sldId id="279" r:id="rId27"/>
    <p:sldId id="274" r:id="rId28"/>
    <p:sldId id="275" r:id="rId29"/>
    <p:sldId id="276" r:id="rId30"/>
    <p:sldId id="325" r:id="rId31"/>
    <p:sldId id="326" r:id="rId32"/>
    <p:sldId id="300" r:id="rId33"/>
    <p:sldId id="301" r:id="rId34"/>
    <p:sldId id="302" r:id="rId35"/>
    <p:sldId id="303" r:id="rId36"/>
    <p:sldId id="304" r:id="rId37"/>
    <p:sldId id="305" r:id="rId38"/>
    <p:sldId id="306" r:id="rId39"/>
    <p:sldId id="321" r:id="rId40"/>
    <p:sldId id="28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48" autoAdjust="0"/>
  </p:normalViewPr>
  <p:slideViewPr>
    <p:cSldViewPr>
      <p:cViewPr varScale="1">
        <p:scale>
          <a:sx n="75" d="100"/>
          <a:sy n="75" d="100"/>
        </p:scale>
        <p:origin x="1594"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0614D1-5A4E-4885-9DF2-B0375F9E9514}" type="datetimeFigureOut">
              <a:rPr lang="en-US" smtClean="0"/>
              <a:pPr/>
              <a:t>11/4/2015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2D1BA1-CF6D-4988-A7CE-2FF1309EE3C6}" type="slidenum">
              <a:rPr lang="en-US" smtClean="0"/>
              <a:pPr/>
              <a:t>‹#›</a:t>
            </a:fld>
            <a:endParaRPr lang="en-US"/>
          </a:p>
        </p:txBody>
      </p:sp>
    </p:spTree>
    <p:extLst>
      <p:ext uri="{BB962C8B-B14F-4D97-AF65-F5344CB8AC3E}">
        <p14:creationId xmlns:p14="http://schemas.microsoft.com/office/powerpoint/2010/main" val="524891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6"/>
          <p:cNvSpPr>
            <a:spLocks noGrp="1" noChangeArrowheads="1"/>
          </p:cNvSpPr>
          <p:nvPr>
            <p:ph type="ftr" sz="quarter" idx="4"/>
          </p:nvPr>
        </p:nvSpPr>
        <p:spPr>
          <a:noFill/>
        </p:spPr>
        <p:txBody>
          <a:bodyPr/>
          <a:lstStyle/>
          <a:p>
            <a:r>
              <a:rPr lang="en-US" smtClean="0">
                <a:solidFill>
                  <a:prstClr val="black"/>
                </a:solidFill>
              </a:rPr>
              <a:t>Go to "View | Header and Footer" to add your organization, sponsor, meeting name here; then, click "Apply to All"</a:t>
            </a:r>
          </a:p>
        </p:txBody>
      </p:sp>
      <p:sp>
        <p:nvSpPr>
          <p:cNvPr id="16386" name="Rectangle 7"/>
          <p:cNvSpPr>
            <a:spLocks noGrp="1" noChangeArrowheads="1"/>
          </p:cNvSpPr>
          <p:nvPr>
            <p:ph type="sldNum" sz="quarter" idx="5"/>
          </p:nvPr>
        </p:nvSpPr>
        <p:spPr>
          <a:noFill/>
        </p:spPr>
        <p:txBody>
          <a:bodyPr/>
          <a:lstStyle/>
          <a:p>
            <a:fld id="{453EEE3A-1DCF-410B-BDBB-A04FEEBF40E8}" type="slidenum">
              <a:rPr lang="en-US" smtClean="0">
                <a:solidFill>
                  <a:prstClr val="black"/>
                </a:solidFill>
              </a:rPr>
              <a:pPr/>
              <a:t>1</a:t>
            </a:fld>
            <a:endParaRPr lang="en-US" smtClean="0">
              <a:solidFill>
                <a:prstClr val="black"/>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4048109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solidFill>
                  <a:prstClr val="black"/>
                </a:solidFill>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solidFill>
                  <a:prstClr val="black"/>
                </a:solidFill>
                <a:cs typeface="Arial" charset="0"/>
              </a:rPr>
              <a:pPr/>
              <a:t>17</a:t>
            </a:fld>
            <a:endParaRPr lang="en-US" smtClean="0">
              <a:solidFill>
                <a:prstClr val="black"/>
              </a:solidFill>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533198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solidFill>
                  <a:prstClr val="black"/>
                </a:solidFill>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solidFill>
                  <a:prstClr val="black"/>
                </a:solidFill>
                <a:cs typeface="Arial" charset="0"/>
              </a:rPr>
              <a:pPr/>
              <a:t>18</a:t>
            </a:fld>
            <a:endParaRPr lang="en-US" smtClean="0">
              <a:solidFill>
                <a:prstClr val="black"/>
              </a:solidFill>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54195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cs typeface="Arial" charset="0"/>
              </a:rPr>
              <a:pPr/>
              <a:t>29</a:t>
            </a:fld>
            <a:endParaRPr lang="en-US" smtClean="0">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655861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cs typeface="Arial" charset="0"/>
              </a:rPr>
              <a:pPr/>
              <a:t>30</a:t>
            </a:fld>
            <a:endParaRPr lang="en-US" smtClean="0">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4260582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cs typeface="Arial" charset="0"/>
              </a:rPr>
              <a:pPr/>
              <a:t>31</a:t>
            </a:fld>
            <a:endParaRPr lang="en-US" smtClean="0">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6647785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cs typeface="Arial" charset="0"/>
              </a:rPr>
              <a:pPr/>
              <a:t>32</a:t>
            </a:fld>
            <a:endParaRPr lang="en-US" smtClean="0">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778435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cs typeface="Arial" charset="0"/>
              </a:rPr>
              <a:pPr/>
              <a:t>33</a:t>
            </a:fld>
            <a:endParaRPr lang="en-US" smtClean="0">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993240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cs typeface="Arial" charset="0"/>
              </a:rPr>
              <a:pPr/>
              <a:t>34</a:t>
            </a:fld>
            <a:endParaRPr lang="en-US" smtClean="0">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59755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cs typeface="Arial" charset="0"/>
              </a:rPr>
              <a:pPr/>
              <a:t>35</a:t>
            </a:fld>
            <a:endParaRPr lang="en-US" smtClean="0">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37342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Go to ”Insert (View) | Header and Footer" to add your organization, sponsor, meeting name here; then, click "Apply to All"</a:t>
            </a:r>
            <a:endParaRPr lang="en-US"/>
          </a:p>
        </p:txBody>
      </p:sp>
      <p:sp>
        <p:nvSpPr>
          <p:cNvPr id="5" name="Slide Number Placeholder 4"/>
          <p:cNvSpPr>
            <a:spLocks noGrp="1"/>
          </p:cNvSpPr>
          <p:nvPr>
            <p:ph type="sldNum" sz="quarter" idx="11"/>
          </p:nvPr>
        </p:nvSpPr>
        <p:spPr/>
        <p:txBody>
          <a:bodyPr/>
          <a:lstStyle/>
          <a:p>
            <a:fld id="{BB1A7F71-A600-874B-8C52-75C3F91F2DFD}" type="slidenum">
              <a:rPr lang="en-US" smtClean="0"/>
              <a:pPr/>
              <a:t>2</a:t>
            </a:fld>
            <a:endParaRPr lang="en-US"/>
          </a:p>
        </p:txBody>
      </p:sp>
    </p:spTree>
    <p:extLst>
      <p:ext uri="{BB962C8B-B14F-4D97-AF65-F5344CB8AC3E}">
        <p14:creationId xmlns:p14="http://schemas.microsoft.com/office/powerpoint/2010/main" val="2084252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solidFill>
                  <a:prstClr val="black"/>
                </a:solidFill>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solidFill>
                  <a:prstClr val="black"/>
                </a:solidFill>
              </a:rPr>
              <a:pPr/>
              <a:t>5</a:t>
            </a:fld>
            <a:endParaRPr lang="en-US" smtClean="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293079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cs typeface="Arial" charset="0"/>
              </a:rPr>
              <a:pPr/>
              <a:t>7</a:t>
            </a:fld>
            <a:endParaRPr lang="en-US" smtClean="0">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644006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cs typeface="Arial" charset="0"/>
              </a:rPr>
              <a:pPr/>
              <a:t>8</a:t>
            </a:fld>
            <a:endParaRPr lang="en-US" smtClean="0">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4132741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solidFill>
                  <a:prstClr val="black"/>
                </a:solidFill>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solidFill>
                  <a:prstClr val="black"/>
                </a:solidFill>
                <a:cs typeface="Arial" charset="0"/>
              </a:rPr>
              <a:pPr/>
              <a:t>13</a:t>
            </a:fld>
            <a:endParaRPr lang="en-US" smtClean="0">
              <a:solidFill>
                <a:prstClr val="black"/>
              </a:solidFill>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3339964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solidFill>
                  <a:prstClr val="black"/>
                </a:solidFill>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solidFill>
                  <a:prstClr val="black"/>
                </a:solidFill>
                <a:cs typeface="Arial" charset="0"/>
              </a:rPr>
              <a:pPr/>
              <a:t>14</a:t>
            </a:fld>
            <a:endParaRPr lang="en-US" smtClean="0">
              <a:solidFill>
                <a:prstClr val="black"/>
              </a:solidFill>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052317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solidFill>
                  <a:prstClr val="black"/>
                </a:solidFill>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solidFill>
                  <a:prstClr val="black"/>
                </a:solidFill>
                <a:cs typeface="Arial" charset="0"/>
              </a:rPr>
              <a:pPr/>
              <a:t>15</a:t>
            </a:fld>
            <a:endParaRPr lang="en-US" smtClean="0">
              <a:solidFill>
                <a:prstClr val="black"/>
              </a:solidFill>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689849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smtClean="0">
                <a:solidFill>
                  <a:prstClr val="black"/>
                </a:solidFill>
                <a:cs typeface="Arial" charset="0"/>
              </a:rPr>
              <a:t>Go to "View | Header and Footer" to add your organization, sponsor, meeting name here; then, click "Apply to All"</a:t>
            </a:r>
          </a:p>
        </p:txBody>
      </p:sp>
      <p:sp>
        <p:nvSpPr>
          <p:cNvPr id="18434" name="Rectangle 7"/>
          <p:cNvSpPr>
            <a:spLocks noGrp="1" noChangeArrowheads="1"/>
          </p:cNvSpPr>
          <p:nvPr>
            <p:ph type="sldNum" sz="quarter" idx="5"/>
          </p:nvPr>
        </p:nvSpPr>
        <p:spPr>
          <a:noFill/>
        </p:spPr>
        <p:txBody>
          <a:bodyPr/>
          <a:lstStyle/>
          <a:p>
            <a:fld id="{B3304A8F-6C67-4D19-953A-A37507C96FB2}" type="slidenum">
              <a:rPr lang="en-US" smtClean="0">
                <a:solidFill>
                  <a:prstClr val="black"/>
                </a:solidFill>
                <a:cs typeface="Arial" charset="0"/>
              </a:rPr>
              <a:pPr/>
              <a:t>16</a:t>
            </a:fld>
            <a:endParaRPr lang="en-US" smtClean="0">
              <a:solidFill>
                <a:prstClr val="black"/>
              </a:solidFill>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3535114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5.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5.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doe_black.jpg"/>
          <p:cNvPicPr>
            <a:picLocks noChangeAspect="1"/>
          </p:cNvPicPr>
          <p:nvPr/>
        </p:nvPicPr>
        <p:blipFill>
          <a:blip r:embed="rId2" cstate="print"/>
          <a:srcRect/>
          <a:stretch>
            <a:fillRect/>
          </a:stretch>
        </p:blipFill>
        <p:spPr bwMode="auto">
          <a:xfrm>
            <a:off x="7954963" y="6456363"/>
            <a:ext cx="960437" cy="231775"/>
          </a:xfrm>
          <a:prstGeom prst="rect">
            <a:avLst/>
          </a:prstGeom>
          <a:noFill/>
          <a:ln w="9525">
            <a:noFill/>
            <a:miter lim="800000"/>
            <a:headEnd/>
            <a:tailEnd/>
          </a:ln>
        </p:spPr>
      </p:pic>
      <p:pic>
        <p:nvPicPr>
          <p:cNvPr id="5" name="Picture 4" descr="title header_maroon_7421.jpg"/>
          <p:cNvPicPr>
            <a:picLocks noChangeAspect="1"/>
          </p:cNvPicPr>
          <p:nvPr/>
        </p:nvPicPr>
        <p:blipFill>
          <a:blip r:embed="rId3" cstate="print"/>
          <a:srcRect/>
          <a:stretch>
            <a:fillRect/>
          </a:stretch>
        </p:blipFill>
        <p:spPr bwMode="auto">
          <a:xfrm>
            <a:off x="0" y="0"/>
            <a:ext cx="9144000" cy="1096963"/>
          </a:xfrm>
          <a:prstGeom prst="rect">
            <a:avLst/>
          </a:prstGeom>
          <a:noFill/>
          <a:ln w="9525">
            <a:noFill/>
            <a:miter lim="800000"/>
            <a:headEnd/>
            <a:tailEnd/>
          </a:ln>
        </p:spPr>
      </p:pic>
      <p:pic>
        <p:nvPicPr>
          <p:cNvPr id="6" name="Picture 6" descr="title footer_maroon_7421.jpg"/>
          <p:cNvPicPr>
            <a:picLocks noChangeAspect="1"/>
          </p:cNvPicPr>
          <p:nvPr/>
        </p:nvPicPr>
        <p:blipFill>
          <a:blip r:embed="rId4" cstate="print"/>
          <a:srcRect/>
          <a:stretch>
            <a:fillRect/>
          </a:stretch>
        </p:blipFill>
        <p:spPr bwMode="auto">
          <a:xfrm>
            <a:off x="0" y="6794500"/>
            <a:ext cx="9144000" cy="63500"/>
          </a:xfrm>
          <a:prstGeom prst="rect">
            <a:avLst/>
          </a:prstGeom>
          <a:noFill/>
          <a:ln w="9525">
            <a:noFill/>
            <a:miter lim="800000"/>
            <a:headEnd/>
            <a:tailEnd/>
          </a:ln>
        </p:spPr>
      </p:pic>
      <p:sp>
        <p:nvSpPr>
          <p:cNvPr id="3074" name="Rectangle 2"/>
          <p:cNvSpPr>
            <a:spLocks noGrp="1" noChangeArrowheads="1"/>
          </p:cNvSpPr>
          <p:nvPr>
            <p:ph type="ctrTitle"/>
          </p:nvPr>
        </p:nvSpPr>
        <p:spPr>
          <a:xfrm>
            <a:off x="985838" y="1671638"/>
            <a:ext cx="7696200" cy="1069975"/>
          </a:xfrm>
        </p:spPr>
        <p:txBody>
          <a:bodyPr/>
          <a:lstStyle>
            <a:lvl1pPr>
              <a:defRPr sz="3000"/>
            </a:lvl1pPr>
          </a:lstStyle>
          <a:p>
            <a:r>
              <a:rPr lang="en-US"/>
              <a:t>Click to edit Master title style</a:t>
            </a:r>
          </a:p>
        </p:txBody>
      </p:sp>
      <p:sp>
        <p:nvSpPr>
          <p:cNvPr id="3075" name="Rectangle 3"/>
          <p:cNvSpPr>
            <a:spLocks noGrp="1" noChangeArrowheads="1"/>
          </p:cNvSpPr>
          <p:nvPr>
            <p:ph type="subTitle" idx="1"/>
          </p:nvPr>
        </p:nvSpPr>
        <p:spPr>
          <a:xfrm>
            <a:off x="985838" y="3125788"/>
            <a:ext cx="6400800" cy="1752600"/>
          </a:xfrm>
        </p:spPr>
        <p:txBody>
          <a:bodyPr/>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1059455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888DE45F-6385-4CDF-8520-CD6E9F08199E}"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19EBB6E3-7E9E-4E45-916C-723CCC29AD0C}"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CE1E5AAA-14DF-443D-99F2-89E1D2538D0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66534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96A13682-3C99-4FA8-BB66-E1A760E1BAA2}"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798565DE-DD47-4C87-836D-EE823D5919AD}"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01C39535-981B-47DB-B623-64ED110B08A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947099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doe_black.jpg"/>
          <p:cNvPicPr>
            <a:picLocks noChangeAspect="1"/>
          </p:cNvPicPr>
          <p:nvPr/>
        </p:nvPicPr>
        <p:blipFill>
          <a:blip r:embed="rId2" cstate="print"/>
          <a:srcRect/>
          <a:stretch>
            <a:fillRect/>
          </a:stretch>
        </p:blipFill>
        <p:spPr bwMode="auto">
          <a:xfrm>
            <a:off x="7954963" y="6456363"/>
            <a:ext cx="960437" cy="231775"/>
          </a:xfrm>
          <a:prstGeom prst="rect">
            <a:avLst/>
          </a:prstGeom>
          <a:noFill/>
          <a:ln w="9525">
            <a:noFill/>
            <a:miter lim="800000"/>
            <a:headEnd/>
            <a:tailEnd/>
          </a:ln>
        </p:spPr>
      </p:pic>
      <p:pic>
        <p:nvPicPr>
          <p:cNvPr id="5" name="Picture 4" descr="title header_maroon_7421.jpg"/>
          <p:cNvPicPr>
            <a:picLocks noChangeAspect="1"/>
          </p:cNvPicPr>
          <p:nvPr/>
        </p:nvPicPr>
        <p:blipFill>
          <a:blip r:embed="rId3" cstate="print"/>
          <a:srcRect/>
          <a:stretch>
            <a:fillRect/>
          </a:stretch>
        </p:blipFill>
        <p:spPr bwMode="auto">
          <a:xfrm>
            <a:off x="0" y="0"/>
            <a:ext cx="9144000" cy="1096963"/>
          </a:xfrm>
          <a:prstGeom prst="rect">
            <a:avLst/>
          </a:prstGeom>
          <a:noFill/>
          <a:ln w="9525">
            <a:noFill/>
            <a:miter lim="800000"/>
            <a:headEnd/>
            <a:tailEnd/>
          </a:ln>
        </p:spPr>
      </p:pic>
      <p:pic>
        <p:nvPicPr>
          <p:cNvPr id="6" name="Picture 6" descr="title footer_maroon_7421.jpg"/>
          <p:cNvPicPr>
            <a:picLocks noChangeAspect="1"/>
          </p:cNvPicPr>
          <p:nvPr/>
        </p:nvPicPr>
        <p:blipFill>
          <a:blip r:embed="rId4" cstate="print"/>
          <a:srcRect/>
          <a:stretch>
            <a:fillRect/>
          </a:stretch>
        </p:blipFill>
        <p:spPr bwMode="auto">
          <a:xfrm>
            <a:off x="0" y="6794500"/>
            <a:ext cx="9144000" cy="63500"/>
          </a:xfrm>
          <a:prstGeom prst="rect">
            <a:avLst/>
          </a:prstGeom>
          <a:noFill/>
          <a:ln w="9525">
            <a:noFill/>
            <a:miter lim="800000"/>
            <a:headEnd/>
            <a:tailEnd/>
          </a:ln>
        </p:spPr>
      </p:pic>
      <p:sp>
        <p:nvSpPr>
          <p:cNvPr id="3074" name="Rectangle 2"/>
          <p:cNvSpPr>
            <a:spLocks noGrp="1" noChangeArrowheads="1"/>
          </p:cNvSpPr>
          <p:nvPr>
            <p:ph type="ctrTitle"/>
          </p:nvPr>
        </p:nvSpPr>
        <p:spPr>
          <a:xfrm>
            <a:off x="985838" y="1671638"/>
            <a:ext cx="7696200" cy="1069975"/>
          </a:xfrm>
        </p:spPr>
        <p:txBody>
          <a:bodyPr/>
          <a:lstStyle>
            <a:lvl1pPr>
              <a:defRPr sz="3000"/>
            </a:lvl1pPr>
          </a:lstStyle>
          <a:p>
            <a:r>
              <a:rPr lang="en-US"/>
              <a:t>Click to edit Master title style</a:t>
            </a:r>
          </a:p>
        </p:txBody>
      </p:sp>
      <p:sp>
        <p:nvSpPr>
          <p:cNvPr id="3075" name="Rectangle 3"/>
          <p:cNvSpPr>
            <a:spLocks noGrp="1" noChangeArrowheads="1"/>
          </p:cNvSpPr>
          <p:nvPr>
            <p:ph type="subTitle" idx="1"/>
          </p:nvPr>
        </p:nvSpPr>
        <p:spPr>
          <a:xfrm>
            <a:off x="985838" y="3125788"/>
            <a:ext cx="6400800" cy="1752600"/>
          </a:xfrm>
        </p:spPr>
        <p:txBody>
          <a:bodyPr/>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6434552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6854F84A-9BAE-4B7C-91D0-39510302DE7F}"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5468AA1C-981A-4083-8009-0C1E923766C3}"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a:xfrm>
            <a:off x="762000" y="6553200"/>
            <a:ext cx="5942013" cy="228600"/>
          </a:xfrm>
        </p:spPr>
        <p:txBody>
          <a:bodyPr/>
          <a:lstStyle>
            <a:lvl1pPr>
              <a:defRPr/>
            </a:lvl1pPr>
          </a:lstStyle>
          <a:p>
            <a:pPr>
              <a:defRPr/>
            </a:pPr>
            <a:r>
              <a:rPr lang="en-US" dirty="0" smtClean="0">
                <a:solidFill>
                  <a:prstClr val="black"/>
                </a:solidFill>
              </a:rPr>
              <a:t>LCWS 2015, </a:t>
            </a:r>
            <a:r>
              <a:rPr lang="en-US" dirty="0" err="1" smtClean="0">
                <a:solidFill>
                  <a:prstClr val="black"/>
                </a:solidFill>
              </a:rPr>
              <a:t>Wistler</a:t>
            </a:r>
            <a:r>
              <a:rPr lang="en-US" dirty="0" smtClean="0">
                <a:solidFill>
                  <a:prstClr val="black"/>
                </a:solidFill>
              </a:rPr>
              <a:t>, BC, Canada</a:t>
            </a:r>
            <a:endParaRPr lang="en-US" dirty="0">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CB0DE2F7-9BE1-4867-872E-EFD373CFA7D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404111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fld id="{2F54751F-C966-467A-9D20-142BD4BAE730}"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F4A4A88B-0070-4427-9710-2ABF36173133}"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smtClean="0">
                <a:solidFill>
                  <a:prstClr val="black"/>
                </a:solidFill>
              </a:rPr>
              <a:t>LCWS 2015, </a:t>
            </a:r>
            <a:r>
              <a:rPr lang="en-US" dirty="0" err="1" smtClean="0">
                <a:solidFill>
                  <a:prstClr val="black"/>
                </a:solidFill>
              </a:rPr>
              <a:t>Wistler</a:t>
            </a:r>
            <a:r>
              <a:rPr lang="en-US" dirty="0" smtClean="0">
                <a:solidFill>
                  <a:prstClr val="black"/>
                </a:solidFill>
              </a:rPr>
              <a:t>, BC, Canada</a:t>
            </a:r>
            <a:endParaRPr lang="en-US" dirty="0">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BC84ACC7-7831-405A-B419-D64318A7CFD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807804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902F2D0D-BE94-43FF-9CD6-A019480648BC}"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54800DEC-146E-492B-B53A-137F5819CA79}"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dirty="0" smtClean="0">
                <a:solidFill>
                  <a:prstClr val="black"/>
                </a:solidFill>
              </a:rPr>
              <a:t>LCWS 2015, </a:t>
            </a:r>
            <a:r>
              <a:rPr lang="en-US" dirty="0" err="1" smtClean="0">
                <a:solidFill>
                  <a:prstClr val="black"/>
                </a:solidFill>
              </a:rPr>
              <a:t>Wistler</a:t>
            </a:r>
            <a:r>
              <a:rPr lang="en-US" dirty="0" smtClean="0">
                <a:solidFill>
                  <a:prstClr val="black"/>
                </a:solidFill>
              </a:rPr>
              <a:t>, BC, Canada</a:t>
            </a:r>
            <a:endParaRPr lang="en-US" dirty="0">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68E0660D-6C40-458F-8CA6-D9811027124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78056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fld id="{E4D9116C-59E6-4339-B73F-67A1A3CEFA12}" type="datetime1">
              <a:rPr lang="en-US" smtClean="0">
                <a:solidFill>
                  <a:prstClr val="black"/>
                </a:solidFill>
              </a:rPr>
              <a:pPr>
                <a:defRPr/>
              </a:pPr>
              <a:t>11/4/2015</a:t>
            </a:fld>
            <a:endParaRPr lang="en-US">
              <a:solidFill>
                <a:prstClr val="black"/>
              </a:solidFill>
            </a:endParaRPr>
          </a:p>
        </p:txBody>
      </p:sp>
      <p:sp>
        <p:nvSpPr>
          <p:cNvPr id="8" name="Rectangle 4"/>
          <p:cNvSpPr>
            <a:spLocks noGrp="1" noChangeArrowheads="1"/>
          </p:cNvSpPr>
          <p:nvPr>
            <p:ph type="dt" sz="half" idx="11"/>
          </p:nvPr>
        </p:nvSpPr>
        <p:spPr/>
        <p:txBody>
          <a:bodyPr/>
          <a:lstStyle>
            <a:lvl1pPr>
              <a:defRPr/>
            </a:lvl1pPr>
          </a:lstStyle>
          <a:p>
            <a:pPr>
              <a:defRPr/>
            </a:pPr>
            <a:fld id="{7542C523-424A-493B-8FE5-214B75CE5D5D}" type="datetime1">
              <a:rPr lang="en-US">
                <a:solidFill>
                  <a:prstClr val="black"/>
                </a:solidFill>
              </a:rPr>
              <a:pPr>
                <a:defRPr/>
              </a:pPr>
              <a:t>11/4/2015</a:t>
            </a:fld>
            <a:endParaRPr lang="en-US">
              <a:solidFill>
                <a:prstClr val="black"/>
              </a:solidFill>
            </a:endParaRPr>
          </a:p>
        </p:txBody>
      </p:sp>
      <p:sp>
        <p:nvSpPr>
          <p:cNvPr id="9" name="Rectangle 5"/>
          <p:cNvSpPr>
            <a:spLocks noGrp="1" noChangeArrowheads="1"/>
          </p:cNvSpPr>
          <p:nvPr>
            <p:ph type="ftr" sz="quarter" idx="12"/>
          </p:nvPr>
        </p:nvSpPr>
        <p:spPr/>
        <p:txBody>
          <a:bodyPr/>
          <a:lstStyle>
            <a:lvl1pPr>
              <a:defRPr/>
            </a:lvl1pPr>
          </a:lstStyle>
          <a:p>
            <a:pPr>
              <a:defRPr/>
            </a:pPr>
            <a:r>
              <a:rPr lang="en-US" dirty="0" smtClean="0">
                <a:solidFill>
                  <a:prstClr val="black"/>
                </a:solidFill>
              </a:rPr>
              <a:t>LCWS 2015, </a:t>
            </a:r>
            <a:r>
              <a:rPr lang="en-US" dirty="0" err="1" smtClean="0">
                <a:solidFill>
                  <a:prstClr val="black"/>
                </a:solidFill>
              </a:rPr>
              <a:t>Wistler</a:t>
            </a:r>
            <a:r>
              <a:rPr lang="en-US" dirty="0" smtClean="0">
                <a:solidFill>
                  <a:prstClr val="black"/>
                </a:solidFill>
              </a:rPr>
              <a:t>, BC, Canada</a:t>
            </a:r>
            <a:endParaRPr lang="en-US" dirty="0">
              <a:solidFill>
                <a:prstClr val="black"/>
              </a:solidFill>
            </a:endParaRPr>
          </a:p>
        </p:txBody>
      </p:sp>
      <p:sp>
        <p:nvSpPr>
          <p:cNvPr id="10" name="Rectangle 6"/>
          <p:cNvSpPr>
            <a:spLocks noGrp="1" noChangeArrowheads="1"/>
          </p:cNvSpPr>
          <p:nvPr>
            <p:ph type="sldNum" sz="quarter" idx="13"/>
          </p:nvPr>
        </p:nvSpPr>
        <p:spPr/>
        <p:txBody>
          <a:bodyPr/>
          <a:lstStyle>
            <a:lvl1pPr>
              <a:defRPr/>
            </a:lvl1pPr>
          </a:lstStyle>
          <a:p>
            <a:pPr>
              <a:defRPr/>
            </a:pPr>
            <a:fld id="{31249009-5080-4EA6-85A0-95D9E3794282}"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81404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fld id="{BD8C5CA0-42FC-445E-9F66-0588524512EA}" type="datetime1">
              <a:rPr lang="en-US" smtClean="0">
                <a:solidFill>
                  <a:prstClr val="black"/>
                </a:solidFill>
              </a:rPr>
              <a:pPr>
                <a:defRPr/>
              </a:pPr>
              <a:t>11/4/2015</a:t>
            </a:fld>
            <a:endParaRPr lang="en-US">
              <a:solidFill>
                <a:prstClr val="black"/>
              </a:solidFill>
            </a:endParaRPr>
          </a:p>
        </p:txBody>
      </p:sp>
      <p:sp>
        <p:nvSpPr>
          <p:cNvPr id="4" name="Rectangle 4"/>
          <p:cNvSpPr>
            <a:spLocks noGrp="1" noChangeArrowheads="1"/>
          </p:cNvSpPr>
          <p:nvPr>
            <p:ph type="dt" sz="half" idx="11"/>
          </p:nvPr>
        </p:nvSpPr>
        <p:spPr/>
        <p:txBody>
          <a:bodyPr/>
          <a:lstStyle>
            <a:lvl1pPr>
              <a:defRPr/>
            </a:lvl1pPr>
          </a:lstStyle>
          <a:p>
            <a:pPr>
              <a:defRPr/>
            </a:pPr>
            <a:fld id="{33372A89-EBE6-48C6-A11A-E0E4FC393F69}" type="datetime1">
              <a:rPr lang="en-US">
                <a:solidFill>
                  <a:prstClr val="black"/>
                </a:solidFill>
              </a:rPr>
              <a:pPr>
                <a:defRPr/>
              </a:pPr>
              <a:t>11/4/2015</a:t>
            </a:fld>
            <a:endParaRPr lang="en-US">
              <a:solidFill>
                <a:prstClr val="black"/>
              </a:solidFill>
            </a:endParaRPr>
          </a:p>
        </p:txBody>
      </p:sp>
      <p:sp>
        <p:nvSpPr>
          <p:cNvPr id="5" name="Rectangle 5"/>
          <p:cNvSpPr>
            <a:spLocks noGrp="1" noChangeArrowheads="1"/>
          </p:cNvSpPr>
          <p:nvPr>
            <p:ph type="ftr" sz="quarter" idx="12"/>
          </p:nvPr>
        </p:nvSpPr>
        <p:spPr/>
        <p:txBody>
          <a:bodyPr/>
          <a:lstStyle>
            <a:lvl1pPr>
              <a:defRPr/>
            </a:lvl1pPr>
          </a:lstStyle>
          <a:p>
            <a:pPr>
              <a:defRPr/>
            </a:pPr>
            <a:r>
              <a:rPr lang="en-US" dirty="0" smtClean="0">
                <a:solidFill>
                  <a:prstClr val="black"/>
                </a:solidFill>
              </a:rPr>
              <a:t>LCWS 2015, </a:t>
            </a:r>
            <a:r>
              <a:rPr lang="en-US" dirty="0" err="1" smtClean="0">
                <a:solidFill>
                  <a:prstClr val="black"/>
                </a:solidFill>
              </a:rPr>
              <a:t>Wistler</a:t>
            </a:r>
            <a:r>
              <a:rPr lang="en-US" dirty="0" smtClean="0">
                <a:solidFill>
                  <a:prstClr val="black"/>
                </a:solidFill>
              </a:rPr>
              <a:t>, BC, Canada</a:t>
            </a:r>
            <a:endParaRPr lang="en-US" dirty="0">
              <a:solidFill>
                <a:prstClr val="black"/>
              </a:solidFill>
            </a:endParaRPr>
          </a:p>
        </p:txBody>
      </p:sp>
      <p:sp>
        <p:nvSpPr>
          <p:cNvPr id="6" name="Rectangle 6"/>
          <p:cNvSpPr>
            <a:spLocks noGrp="1" noChangeArrowheads="1"/>
          </p:cNvSpPr>
          <p:nvPr>
            <p:ph type="sldNum" sz="quarter" idx="13"/>
          </p:nvPr>
        </p:nvSpPr>
        <p:spPr/>
        <p:txBody>
          <a:bodyPr/>
          <a:lstStyle>
            <a:lvl1pPr>
              <a:defRPr/>
            </a:lvl1pPr>
          </a:lstStyle>
          <a:p>
            <a:pPr>
              <a:defRPr/>
            </a:pPr>
            <a:fld id="{7C5565D1-A810-4A0F-A301-924A720F445C}"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9019979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BA348D39-EFA1-4A38-B6D3-03E2B721A6FC}" type="datetime1">
              <a:rPr lang="en-US" smtClean="0">
                <a:solidFill>
                  <a:prstClr val="black"/>
                </a:solidFill>
              </a:rPr>
              <a:pPr>
                <a:defRPr/>
              </a:pPr>
              <a:t>11/4/2015</a:t>
            </a:fld>
            <a:endParaRPr lang="en-US">
              <a:solidFill>
                <a:prstClr val="black"/>
              </a:solidFill>
            </a:endParaRPr>
          </a:p>
        </p:txBody>
      </p:sp>
      <p:sp>
        <p:nvSpPr>
          <p:cNvPr id="3" name="Rectangle 4"/>
          <p:cNvSpPr>
            <a:spLocks noGrp="1" noChangeArrowheads="1"/>
          </p:cNvSpPr>
          <p:nvPr>
            <p:ph type="dt" sz="half" idx="11"/>
          </p:nvPr>
        </p:nvSpPr>
        <p:spPr/>
        <p:txBody>
          <a:bodyPr/>
          <a:lstStyle>
            <a:lvl1pPr>
              <a:defRPr/>
            </a:lvl1pPr>
          </a:lstStyle>
          <a:p>
            <a:pPr>
              <a:defRPr/>
            </a:pPr>
            <a:fld id="{102E5E37-E916-4AD7-8196-A13B1448F5AA}" type="datetime1">
              <a:rPr lang="en-US">
                <a:solidFill>
                  <a:prstClr val="black"/>
                </a:solidFill>
              </a:rPr>
              <a:pPr>
                <a:defRPr/>
              </a:pPr>
              <a:t>11/4/2015</a:t>
            </a:fld>
            <a:endParaRPr lang="en-US">
              <a:solidFill>
                <a:prstClr val="black"/>
              </a:solidFill>
            </a:endParaRPr>
          </a:p>
        </p:txBody>
      </p:sp>
      <p:sp>
        <p:nvSpPr>
          <p:cNvPr id="4"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5" name="Rectangle 6"/>
          <p:cNvSpPr>
            <a:spLocks noGrp="1" noChangeArrowheads="1"/>
          </p:cNvSpPr>
          <p:nvPr>
            <p:ph type="sldNum" sz="quarter" idx="13"/>
          </p:nvPr>
        </p:nvSpPr>
        <p:spPr/>
        <p:txBody>
          <a:bodyPr/>
          <a:lstStyle>
            <a:lvl1pPr>
              <a:defRPr/>
            </a:lvl1pPr>
          </a:lstStyle>
          <a:p>
            <a:pPr>
              <a:defRPr/>
            </a:pPr>
            <a:fld id="{D16B6F92-7F39-4611-81B3-4E13B654EA5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614695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CED7207E-DF0B-4A03-B851-8652CE21A92D}"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A18962EA-EA6B-4FEF-84C5-AAC32CBE69BA}"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4A972868-9099-40BA-9A9F-349CBE9E91B8}"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87141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3D492118-35F5-47B6-AB31-F2D4D73E0AA5}"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5468AA1C-981A-4083-8009-0C1E923766C3}"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CB0DE2F7-9BE1-4867-872E-EFD373CFA7D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4315337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08B110EB-2F26-44EB-9033-FDF8F132FC78}"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28B559E0-78D5-482A-B251-7C7AA7D9EBF0}"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732B287C-C366-46DE-9AB1-AA86DB0F2F6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6518640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8B19D93C-6407-44C2-BEE7-E06F2B63765E}"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19EBB6E3-7E9E-4E45-916C-723CCC29AD0C}"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CE1E5AAA-14DF-443D-99F2-89E1D2538D0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2993625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45F48172-A52B-4FBB-A508-1E8C75D18541}"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798565DE-DD47-4C87-836D-EE823D5919AD}"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01C39535-981B-47DB-B623-64ED110B08A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4819271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doe_black.jpg"/>
          <p:cNvPicPr>
            <a:picLocks noChangeAspect="1"/>
          </p:cNvPicPr>
          <p:nvPr/>
        </p:nvPicPr>
        <p:blipFill>
          <a:blip r:embed="rId2" cstate="print"/>
          <a:srcRect/>
          <a:stretch>
            <a:fillRect/>
          </a:stretch>
        </p:blipFill>
        <p:spPr bwMode="auto">
          <a:xfrm>
            <a:off x="7954963" y="6456363"/>
            <a:ext cx="960437" cy="231775"/>
          </a:xfrm>
          <a:prstGeom prst="rect">
            <a:avLst/>
          </a:prstGeom>
          <a:noFill/>
          <a:ln w="9525">
            <a:noFill/>
            <a:miter lim="800000"/>
            <a:headEnd/>
            <a:tailEnd/>
          </a:ln>
        </p:spPr>
      </p:pic>
      <p:pic>
        <p:nvPicPr>
          <p:cNvPr id="5" name="Picture 4" descr="title header_maroon_7421.jpg"/>
          <p:cNvPicPr>
            <a:picLocks noChangeAspect="1"/>
          </p:cNvPicPr>
          <p:nvPr/>
        </p:nvPicPr>
        <p:blipFill>
          <a:blip r:embed="rId3" cstate="print"/>
          <a:srcRect/>
          <a:stretch>
            <a:fillRect/>
          </a:stretch>
        </p:blipFill>
        <p:spPr bwMode="auto">
          <a:xfrm>
            <a:off x="0" y="0"/>
            <a:ext cx="9144000" cy="1096963"/>
          </a:xfrm>
          <a:prstGeom prst="rect">
            <a:avLst/>
          </a:prstGeom>
          <a:noFill/>
          <a:ln w="9525">
            <a:noFill/>
            <a:miter lim="800000"/>
            <a:headEnd/>
            <a:tailEnd/>
          </a:ln>
        </p:spPr>
      </p:pic>
      <p:pic>
        <p:nvPicPr>
          <p:cNvPr id="6" name="Picture 6" descr="title footer_maroon_7421.jpg"/>
          <p:cNvPicPr>
            <a:picLocks noChangeAspect="1"/>
          </p:cNvPicPr>
          <p:nvPr/>
        </p:nvPicPr>
        <p:blipFill>
          <a:blip r:embed="rId4" cstate="print"/>
          <a:srcRect/>
          <a:stretch>
            <a:fillRect/>
          </a:stretch>
        </p:blipFill>
        <p:spPr bwMode="auto">
          <a:xfrm>
            <a:off x="0" y="6794500"/>
            <a:ext cx="9144000" cy="63500"/>
          </a:xfrm>
          <a:prstGeom prst="rect">
            <a:avLst/>
          </a:prstGeom>
          <a:noFill/>
          <a:ln w="9525">
            <a:noFill/>
            <a:miter lim="800000"/>
            <a:headEnd/>
            <a:tailEnd/>
          </a:ln>
        </p:spPr>
      </p:pic>
      <p:sp>
        <p:nvSpPr>
          <p:cNvPr id="3074" name="Rectangle 2"/>
          <p:cNvSpPr>
            <a:spLocks noGrp="1" noChangeArrowheads="1"/>
          </p:cNvSpPr>
          <p:nvPr>
            <p:ph type="ctrTitle"/>
          </p:nvPr>
        </p:nvSpPr>
        <p:spPr>
          <a:xfrm>
            <a:off x="985838" y="1671638"/>
            <a:ext cx="7696200" cy="1069975"/>
          </a:xfrm>
        </p:spPr>
        <p:txBody>
          <a:bodyPr/>
          <a:lstStyle>
            <a:lvl1pPr>
              <a:defRPr sz="3000"/>
            </a:lvl1pPr>
          </a:lstStyle>
          <a:p>
            <a:r>
              <a:rPr lang="en-US"/>
              <a:t>Click to edit Master title style</a:t>
            </a:r>
          </a:p>
        </p:txBody>
      </p:sp>
      <p:sp>
        <p:nvSpPr>
          <p:cNvPr id="3075" name="Rectangle 3"/>
          <p:cNvSpPr>
            <a:spLocks noGrp="1" noChangeArrowheads="1"/>
          </p:cNvSpPr>
          <p:nvPr>
            <p:ph type="subTitle" idx="1"/>
          </p:nvPr>
        </p:nvSpPr>
        <p:spPr>
          <a:xfrm>
            <a:off x="985838" y="3125788"/>
            <a:ext cx="6400800" cy="1752600"/>
          </a:xfrm>
        </p:spPr>
        <p:txBody>
          <a:bodyPr/>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1204556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1EC06709-6151-45F0-8F40-424F9623C92E}"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5468AA1C-981A-4083-8009-0C1E923766C3}"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dirty="0">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CB0DE2F7-9BE1-4867-872E-EFD373CFA7D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0741671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fld id="{833AC1BB-1402-44D2-B5EE-7471881EF354}"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F4A4A88B-0070-4427-9710-2ABF36173133}"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BC84ACC7-7831-405A-B419-D64318A7CFD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907821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E6249F5D-4144-431F-9631-BD2599D8A853}"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54800DEC-146E-492B-B53A-137F5819CA79}"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68E0660D-6C40-458F-8CA6-D9811027124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4919260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fld id="{5E05315E-4DB2-41BC-A9E0-47AD8808A3A4}" type="datetime1">
              <a:rPr lang="en-US" smtClean="0">
                <a:solidFill>
                  <a:prstClr val="black"/>
                </a:solidFill>
              </a:rPr>
              <a:pPr>
                <a:defRPr/>
              </a:pPr>
              <a:t>11/4/2015</a:t>
            </a:fld>
            <a:endParaRPr lang="en-US">
              <a:solidFill>
                <a:prstClr val="black"/>
              </a:solidFill>
            </a:endParaRPr>
          </a:p>
        </p:txBody>
      </p:sp>
      <p:sp>
        <p:nvSpPr>
          <p:cNvPr id="8" name="Rectangle 4"/>
          <p:cNvSpPr>
            <a:spLocks noGrp="1" noChangeArrowheads="1"/>
          </p:cNvSpPr>
          <p:nvPr>
            <p:ph type="dt" sz="half" idx="11"/>
          </p:nvPr>
        </p:nvSpPr>
        <p:spPr/>
        <p:txBody>
          <a:bodyPr/>
          <a:lstStyle>
            <a:lvl1pPr>
              <a:defRPr/>
            </a:lvl1pPr>
          </a:lstStyle>
          <a:p>
            <a:pPr>
              <a:defRPr/>
            </a:pPr>
            <a:fld id="{7542C523-424A-493B-8FE5-214B75CE5D5D}" type="datetime1">
              <a:rPr lang="en-US">
                <a:solidFill>
                  <a:prstClr val="black"/>
                </a:solidFill>
              </a:rPr>
              <a:pPr>
                <a:defRPr/>
              </a:pPr>
              <a:t>11/4/2015</a:t>
            </a:fld>
            <a:endParaRPr lang="en-US">
              <a:solidFill>
                <a:prstClr val="black"/>
              </a:solidFill>
            </a:endParaRPr>
          </a:p>
        </p:txBody>
      </p:sp>
      <p:sp>
        <p:nvSpPr>
          <p:cNvPr id="9"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10" name="Rectangle 6"/>
          <p:cNvSpPr>
            <a:spLocks noGrp="1" noChangeArrowheads="1"/>
          </p:cNvSpPr>
          <p:nvPr>
            <p:ph type="sldNum" sz="quarter" idx="13"/>
          </p:nvPr>
        </p:nvSpPr>
        <p:spPr/>
        <p:txBody>
          <a:bodyPr/>
          <a:lstStyle>
            <a:lvl1pPr>
              <a:defRPr/>
            </a:lvl1pPr>
          </a:lstStyle>
          <a:p>
            <a:pPr>
              <a:defRPr/>
            </a:pPr>
            <a:fld id="{31249009-5080-4EA6-85A0-95D9E3794282}"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540711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fld id="{5C7654E6-2CC2-4578-B700-0843B7B176F7}" type="datetime1">
              <a:rPr lang="en-US" smtClean="0">
                <a:solidFill>
                  <a:prstClr val="black"/>
                </a:solidFill>
              </a:rPr>
              <a:pPr>
                <a:defRPr/>
              </a:pPr>
              <a:t>11/4/2015</a:t>
            </a:fld>
            <a:endParaRPr lang="en-US">
              <a:solidFill>
                <a:prstClr val="black"/>
              </a:solidFill>
            </a:endParaRPr>
          </a:p>
        </p:txBody>
      </p:sp>
      <p:sp>
        <p:nvSpPr>
          <p:cNvPr id="4" name="Rectangle 4"/>
          <p:cNvSpPr>
            <a:spLocks noGrp="1" noChangeArrowheads="1"/>
          </p:cNvSpPr>
          <p:nvPr>
            <p:ph type="dt" sz="half" idx="11"/>
          </p:nvPr>
        </p:nvSpPr>
        <p:spPr/>
        <p:txBody>
          <a:bodyPr/>
          <a:lstStyle>
            <a:lvl1pPr>
              <a:defRPr/>
            </a:lvl1pPr>
          </a:lstStyle>
          <a:p>
            <a:pPr>
              <a:defRPr/>
            </a:pPr>
            <a:fld id="{33372A89-EBE6-48C6-A11A-E0E4FC393F69}" type="datetime1">
              <a:rPr lang="en-US">
                <a:solidFill>
                  <a:prstClr val="black"/>
                </a:solidFill>
              </a:rPr>
              <a:pPr>
                <a:defRPr/>
              </a:pPr>
              <a:t>11/4/2015</a:t>
            </a:fld>
            <a:endParaRPr lang="en-US">
              <a:solidFill>
                <a:prstClr val="black"/>
              </a:solidFill>
            </a:endParaRPr>
          </a:p>
        </p:txBody>
      </p:sp>
      <p:sp>
        <p:nvSpPr>
          <p:cNvPr id="5"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6" name="Rectangle 6"/>
          <p:cNvSpPr>
            <a:spLocks noGrp="1" noChangeArrowheads="1"/>
          </p:cNvSpPr>
          <p:nvPr>
            <p:ph type="sldNum" sz="quarter" idx="13"/>
          </p:nvPr>
        </p:nvSpPr>
        <p:spPr/>
        <p:txBody>
          <a:bodyPr/>
          <a:lstStyle>
            <a:lvl1pPr>
              <a:defRPr/>
            </a:lvl1pPr>
          </a:lstStyle>
          <a:p>
            <a:pPr>
              <a:defRPr/>
            </a:pPr>
            <a:fld id="{7C5565D1-A810-4A0F-A301-924A720F445C}"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4070136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4FE5B8B8-E19E-41CF-88C7-84A2BF3D8997}" type="datetime1">
              <a:rPr lang="en-US" smtClean="0">
                <a:solidFill>
                  <a:prstClr val="black"/>
                </a:solidFill>
              </a:rPr>
              <a:pPr>
                <a:defRPr/>
              </a:pPr>
              <a:t>11/4/2015</a:t>
            </a:fld>
            <a:endParaRPr lang="en-US">
              <a:solidFill>
                <a:prstClr val="black"/>
              </a:solidFill>
            </a:endParaRPr>
          </a:p>
        </p:txBody>
      </p:sp>
      <p:sp>
        <p:nvSpPr>
          <p:cNvPr id="3" name="Rectangle 4"/>
          <p:cNvSpPr>
            <a:spLocks noGrp="1" noChangeArrowheads="1"/>
          </p:cNvSpPr>
          <p:nvPr>
            <p:ph type="dt" sz="half" idx="11"/>
          </p:nvPr>
        </p:nvSpPr>
        <p:spPr/>
        <p:txBody>
          <a:bodyPr/>
          <a:lstStyle>
            <a:lvl1pPr>
              <a:defRPr/>
            </a:lvl1pPr>
          </a:lstStyle>
          <a:p>
            <a:pPr>
              <a:defRPr/>
            </a:pPr>
            <a:fld id="{102E5E37-E916-4AD7-8196-A13B1448F5AA}" type="datetime1">
              <a:rPr lang="en-US">
                <a:solidFill>
                  <a:prstClr val="black"/>
                </a:solidFill>
              </a:rPr>
              <a:pPr>
                <a:defRPr/>
              </a:pPr>
              <a:t>11/4/2015</a:t>
            </a:fld>
            <a:endParaRPr lang="en-US">
              <a:solidFill>
                <a:prstClr val="black"/>
              </a:solidFill>
            </a:endParaRPr>
          </a:p>
        </p:txBody>
      </p:sp>
      <p:sp>
        <p:nvSpPr>
          <p:cNvPr id="4"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5" name="Rectangle 6"/>
          <p:cNvSpPr>
            <a:spLocks noGrp="1" noChangeArrowheads="1"/>
          </p:cNvSpPr>
          <p:nvPr>
            <p:ph type="sldNum" sz="quarter" idx="13"/>
          </p:nvPr>
        </p:nvSpPr>
        <p:spPr/>
        <p:txBody>
          <a:bodyPr/>
          <a:lstStyle>
            <a:lvl1pPr>
              <a:defRPr/>
            </a:lvl1pPr>
          </a:lstStyle>
          <a:p>
            <a:pPr>
              <a:defRPr/>
            </a:pPr>
            <a:fld id="{D16B6F92-7F39-4611-81B3-4E13B654EA5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900298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fld id="{CDA65A74-2BD0-4C9C-96C3-B36020DEF469}"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F4A4A88B-0070-4427-9710-2ABF36173133}"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BC84ACC7-7831-405A-B419-D64318A7CFD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5563236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3EF1812A-CAF1-4D27-AD9F-4BD85B3BB819}"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A18962EA-EA6B-4FEF-84C5-AAC32CBE69BA}"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4A972868-9099-40BA-9A9F-349CBE9E91B8}"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4838616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B8F5F677-39E2-4086-8BEC-16E9EF91EB57}"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28B559E0-78D5-482A-B251-7C7AA7D9EBF0}"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732B287C-C366-46DE-9AB1-AA86DB0F2F6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6201516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99EE5C26-1055-40A8-BF0D-694F46ACE36E}"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19EBB6E3-7E9E-4E45-916C-723CCC29AD0C}"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CE1E5AAA-14DF-443D-99F2-89E1D2538D0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5009937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6B22B658-B932-419B-BC0B-14AC12E8617F}"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798565DE-DD47-4C87-836D-EE823D5919AD}"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01C39535-981B-47DB-B623-64ED110B08A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0439203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doe_black.jpg"/>
          <p:cNvPicPr>
            <a:picLocks noChangeAspect="1"/>
          </p:cNvPicPr>
          <p:nvPr/>
        </p:nvPicPr>
        <p:blipFill>
          <a:blip r:embed="rId2" cstate="print"/>
          <a:srcRect/>
          <a:stretch>
            <a:fillRect/>
          </a:stretch>
        </p:blipFill>
        <p:spPr bwMode="auto">
          <a:xfrm>
            <a:off x="7954963" y="6456363"/>
            <a:ext cx="960437" cy="231775"/>
          </a:xfrm>
          <a:prstGeom prst="rect">
            <a:avLst/>
          </a:prstGeom>
          <a:noFill/>
          <a:ln w="9525">
            <a:noFill/>
            <a:miter lim="800000"/>
            <a:headEnd/>
            <a:tailEnd/>
          </a:ln>
        </p:spPr>
      </p:pic>
      <p:pic>
        <p:nvPicPr>
          <p:cNvPr id="5" name="Picture 4" descr="title header_maroon_7421.jpg"/>
          <p:cNvPicPr>
            <a:picLocks noChangeAspect="1"/>
          </p:cNvPicPr>
          <p:nvPr/>
        </p:nvPicPr>
        <p:blipFill>
          <a:blip r:embed="rId3" cstate="print"/>
          <a:srcRect/>
          <a:stretch>
            <a:fillRect/>
          </a:stretch>
        </p:blipFill>
        <p:spPr bwMode="auto">
          <a:xfrm>
            <a:off x="0" y="0"/>
            <a:ext cx="9144000" cy="1096963"/>
          </a:xfrm>
          <a:prstGeom prst="rect">
            <a:avLst/>
          </a:prstGeom>
          <a:noFill/>
          <a:ln w="9525">
            <a:noFill/>
            <a:miter lim="800000"/>
            <a:headEnd/>
            <a:tailEnd/>
          </a:ln>
        </p:spPr>
      </p:pic>
      <p:pic>
        <p:nvPicPr>
          <p:cNvPr id="6" name="Picture 6" descr="title footer_maroon_7421.jpg"/>
          <p:cNvPicPr>
            <a:picLocks noChangeAspect="1"/>
          </p:cNvPicPr>
          <p:nvPr/>
        </p:nvPicPr>
        <p:blipFill>
          <a:blip r:embed="rId4" cstate="print"/>
          <a:srcRect/>
          <a:stretch>
            <a:fillRect/>
          </a:stretch>
        </p:blipFill>
        <p:spPr bwMode="auto">
          <a:xfrm>
            <a:off x="0" y="6794500"/>
            <a:ext cx="9144000" cy="63500"/>
          </a:xfrm>
          <a:prstGeom prst="rect">
            <a:avLst/>
          </a:prstGeom>
          <a:noFill/>
          <a:ln w="9525">
            <a:noFill/>
            <a:miter lim="800000"/>
            <a:headEnd/>
            <a:tailEnd/>
          </a:ln>
        </p:spPr>
      </p:pic>
      <p:sp>
        <p:nvSpPr>
          <p:cNvPr id="3074" name="Rectangle 2"/>
          <p:cNvSpPr>
            <a:spLocks noGrp="1" noChangeArrowheads="1"/>
          </p:cNvSpPr>
          <p:nvPr>
            <p:ph type="ctrTitle"/>
          </p:nvPr>
        </p:nvSpPr>
        <p:spPr>
          <a:xfrm>
            <a:off x="985838" y="1671638"/>
            <a:ext cx="7696200" cy="1069975"/>
          </a:xfrm>
        </p:spPr>
        <p:txBody>
          <a:bodyPr/>
          <a:lstStyle>
            <a:lvl1pPr>
              <a:defRPr sz="3000"/>
            </a:lvl1pPr>
          </a:lstStyle>
          <a:p>
            <a:r>
              <a:rPr lang="en-US"/>
              <a:t>Click to edit Master title style</a:t>
            </a:r>
          </a:p>
        </p:txBody>
      </p:sp>
      <p:sp>
        <p:nvSpPr>
          <p:cNvPr id="3075" name="Rectangle 3"/>
          <p:cNvSpPr>
            <a:spLocks noGrp="1" noChangeArrowheads="1"/>
          </p:cNvSpPr>
          <p:nvPr>
            <p:ph type="subTitle" idx="1"/>
          </p:nvPr>
        </p:nvSpPr>
        <p:spPr>
          <a:xfrm>
            <a:off x="985838" y="3125788"/>
            <a:ext cx="6400800" cy="1752600"/>
          </a:xfrm>
        </p:spPr>
        <p:txBody>
          <a:bodyPr/>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1434821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F3ECECB5-8A0D-41FB-9011-53180ECEF6C4}"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5468AA1C-981A-4083-8009-0C1E923766C3}"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CB0DE2F7-9BE1-4867-872E-EFD373CFA7D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8062378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fld id="{422E4DCC-87FC-4C42-8F14-7A918D8D5BA9}"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F4A4A88B-0070-4427-9710-2ABF36173133}"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BC84ACC7-7831-405A-B419-D64318A7CFD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6075598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22B84806-3AF0-406F-9A99-F01443B180D1}"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54800DEC-146E-492B-B53A-137F5819CA79}"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68E0660D-6C40-458F-8CA6-D9811027124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4930080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fld id="{66412C8D-9F86-431B-9008-3C4C96F10ECD}" type="datetime1">
              <a:rPr lang="en-US" smtClean="0">
                <a:solidFill>
                  <a:prstClr val="black"/>
                </a:solidFill>
              </a:rPr>
              <a:pPr>
                <a:defRPr/>
              </a:pPr>
              <a:t>11/4/2015</a:t>
            </a:fld>
            <a:endParaRPr lang="en-US">
              <a:solidFill>
                <a:prstClr val="black"/>
              </a:solidFill>
            </a:endParaRPr>
          </a:p>
        </p:txBody>
      </p:sp>
      <p:sp>
        <p:nvSpPr>
          <p:cNvPr id="8" name="Rectangle 4"/>
          <p:cNvSpPr>
            <a:spLocks noGrp="1" noChangeArrowheads="1"/>
          </p:cNvSpPr>
          <p:nvPr>
            <p:ph type="dt" sz="half" idx="11"/>
          </p:nvPr>
        </p:nvSpPr>
        <p:spPr/>
        <p:txBody>
          <a:bodyPr/>
          <a:lstStyle>
            <a:lvl1pPr>
              <a:defRPr/>
            </a:lvl1pPr>
          </a:lstStyle>
          <a:p>
            <a:pPr>
              <a:defRPr/>
            </a:pPr>
            <a:fld id="{7542C523-424A-493B-8FE5-214B75CE5D5D}" type="datetime1">
              <a:rPr lang="en-US">
                <a:solidFill>
                  <a:prstClr val="black"/>
                </a:solidFill>
              </a:rPr>
              <a:pPr>
                <a:defRPr/>
              </a:pPr>
              <a:t>11/4/2015</a:t>
            </a:fld>
            <a:endParaRPr lang="en-US">
              <a:solidFill>
                <a:prstClr val="black"/>
              </a:solidFill>
            </a:endParaRPr>
          </a:p>
        </p:txBody>
      </p:sp>
      <p:sp>
        <p:nvSpPr>
          <p:cNvPr id="9"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10" name="Rectangle 6"/>
          <p:cNvSpPr>
            <a:spLocks noGrp="1" noChangeArrowheads="1"/>
          </p:cNvSpPr>
          <p:nvPr>
            <p:ph type="sldNum" sz="quarter" idx="13"/>
          </p:nvPr>
        </p:nvSpPr>
        <p:spPr/>
        <p:txBody>
          <a:bodyPr/>
          <a:lstStyle>
            <a:lvl1pPr>
              <a:defRPr/>
            </a:lvl1pPr>
          </a:lstStyle>
          <a:p>
            <a:pPr>
              <a:defRPr/>
            </a:pPr>
            <a:fld id="{31249009-5080-4EA6-85A0-95D9E3794282}"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200790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fld id="{EBC556D3-FC53-4D17-A211-853736CEE131}" type="datetime1">
              <a:rPr lang="en-US" smtClean="0">
                <a:solidFill>
                  <a:prstClr val="black"/>
                </a:solidFill>
              </a:rPr>
              <a:pPr>
                <a:defRPr/>
              </a:pPr>
              <a:t>11/4/2015</a:t>
            </a:fld>
            <a:endParaRPr lang="en-US">
              <a:solidFill>
                <a:prstClr val="black"/>
              </a:solidFill>
            </a:endParaRPr>
          </a:p>
        </p:txBody>
      </p:sp>
      <p:sp>
        <p:nvSpPr>
          <p:cNvPr id="4" name="Rectangle 4"/>
          <p:cNvSpPr>
            <a:spLocks noGrp="1" noChangeArrowheads="1"/>
          </p:cNvSpPr>
          <p:nvPr>
            <p:ph type="dt" sz="half" idx="11"/>
          </p:nvPr>
        </p:nvSpPr>
        <p:spPr/>
        <p:txBody>
          <a:bodyPr/>
          <a:lstStyle>
            <a:lvl1pPr>
              <a:defRPr/>
            </a:lvl1pPr>
          </a:lstStyle>
          <a:p>
            <a:pPr>
              <a:defRPr/>
            </a:pPr>
            <a:fld id="{33372A89-EBE6-48C6-A11A-E0E4FC393F69}" type="datetime1">
              <a:rPr lang="en-US">
                <a:solidFill>
                  <a:prstClr val="black"/>
                </a:solidFill>
              </a:rPr>
              <a:pPr>
                <a:defRPr/>
              </a:pPr>
              <a:t>11/4/2015</a:t>
            </a:fld>
            <a:endParaRPr lang="en-US">
              <a:solidFill>
                <a:prstClr val="black"/>
              </a:solidFill>
            </a:endParaRPr>
          </a:p>
        </p:txBody>
      </p:sp>
      <p:sp>
        <p:nvSpPr>
          <p:cNvPr id="5"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6" name="Rectangle 6"/>
          <p:cNvSpPr>
            <a:spLocks noGrp="1" noChangeArrowheads="1"/>
          </p:cNvSpPr>
          <p:nvPr>
            <p:ph type="sldNum" sz="quarter" idx="13"/>
          </p:nvPr>
        </p:nvSpPr>
        <p:spPr/>
        <p:txBody>
          <a:bodyPr/>
          <a:lstStyle>
            <a:lvl1pPr>
              <a:defRPr/>
            </a:lvl1pPr>
          </a:lstStyle>
          <a:p>
            <a:pPr>
              <a:defRPr/>
            </a:pPr>
            <a:fld id="{7C5565D1-A810-4A0F-A301-924A720F445C}"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124460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3CFAED8B-8191-489F-8745-00DD79AD4132}"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54800DEC-146E-492B-B53A-137F5819CA79}"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68E0660D-6C40-458F-8CA6-D9811027124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4265768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FA09B7C8-F47D-48D2-BB2D-839540BDBA47}" type="datetime1">
              <a:rPr lang="en-US" smtClean="0">
                <a:solidFill>
                  <a:prstClr val="black"/>
                </a:solidFill>
              </a:rPr>
              <a:pPr>
                <a:defRPr/>
              </a:pPr>
              <a:t>11/4/2015</a:t>
            </a:fld>
            <a:endParaRPr lang="en-US">
              <a:solidFill>
                <a:prstClr val="black"/>
              </a:solidFill>
            </a:endParaRPr>
          </a:p>
        </p:txBody>
      </p:sp>
      <p:sp>
        <p:nvSpPr>
          <p:cNvPr id="3" name="Rectangle 4"/>
          <p:cNvSpPr>
            <a:spLocks noGrp="1" noChangeArrowheads="1"/>
          </p:cNvSpPr>
          <p:nvPr>
            <p:ph type="dt" sz="half" idx="11"/>
          </p:nvPr>
        </p:nvSpPr>
        <p:spPr/>
        <p:txBody>
          <a:bodyPr/>
          <a:lstStyle>
            <a:lvl1pPr>
              <a:defRPr/>
            </a:lvl1pPr>
          </a:lstStyle>
          <a:p>
            <a:pPr>
              <a:defRPr/>
            </a:pPr>
            <a:fld id="{102E5E37-E916-4AD7-8196-A13B1448F5AA}" type="datetime1">
              <a:rPr lang="en-US">
                <a:solidFill>
                  <a:prstClr val="black"/>
                </a:solidFill>
              </a:rPr>
              <a:pPr>
                <a:defRPr/>
              </a:pPr>
              <a:t>11/4/2015</a:t>
            </a:fld>
            <a:endParaRPr lang="en-US">
              <a:solidFill>
                <a:prstClr val="black"/>
              </a:solidFill>
            </a:endParaRPr>
          </a:p>
        </p:txBody>
      </p:sp>
      <p:sp>
        <p:nvSpPr>
          <p:cNvPr id="4"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5" name="Rectangle 6"/>
          <p:cNvSpPr>
            <a:spLocks noGrp="1" noChangeArrowheads="1"/>
          </p:cNvSpPr>
          <p:nvPr>
            <p:ph type="sldNum" sz="quarter" idx="13"/>
          </p:nvPr>
        </p:nvSpPr>
        <p:spPr/>
        <p:txBody>
          <a:bodyPr/>
          <a:lstStyle>
            <a:lvl1pPr>
              <a:defRPr/>
            </a:lvl1pPr>
          </a:lstStyle>
          <a:p>
            <a:pPr>
              <a:defRPr/>
            </a:pPr>
            <a:fld id="{D16B6F92-7F39-4611-81B3-4E13B654EA5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9066192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96919E44-19F9-4BC4-92D1-83FEB62084FD}"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A18962EA-EA6B-4FEF-84C5-AAC32CBE69BA}"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4A972868-9099-40BA-9A9F-349CBE9E91B8}"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1506647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420CB24A-8C90-43F5-9170-9CDE38B489CB}"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28B559E0-78D5-482A-B251-7C7AA7D9EBF0}"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732B287C-C366-46DE-9AB1-AA86DB0F2F6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3504138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27222566-E87D-4E82-841A-35569C2149BF}"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19EBB6E3-7E9E-4E45-916C-723CCC29AD0C}"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CE1E5AAA-14DF-443D-99F2-89E1D2538D0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8457753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83EA82ED-E997-44A6-823B-F889ED31DDD9}" type="datetime1">
              <a:rPr lang="en-US" smtClean="0">
                <a:solidFill>
                  <a:prstClr val="black"/>
                </a:solidFill>
              </a:rPr>
              <a:pPr>
                <a:defRPr/>
              </a:pPr>
              <a:t>11/4/2015</a:t>
            </a:fld>
            <a:endParaRPr lang="en-US">
              <a:solidFill>
                <a:prstClr val="black"/>
              </a:solidFill>
            </a:endParaRPr>
          </a:p>
        </p:txBody>
      </p:sp>
      <p:sp>
        <p:nvSpPr>
          <p:cNvPr id="5" name="Rectangle 4"/>
          <p:cNvSpPr>
            <a:spLocks noGrp="1" noChangeArrowheads="1"/>
          </p:cNvSpPr>
          <p:nvPr>
            <p:ph type="dt" sz="half" idx="11"/>
          </p:nvPr>
        </p:nvSpPr>
        <p:spPr/>
        <p:txBody>
          <a:bodyPr/>
          <a:lstStyle>
            <a:lvl1pPr>
              <a:defRPr/>
            </a:lvl1pPr>
          </a:lstStyle>
          <a:p>
            <a:pPr>
              <a:defRPr/>
            </a:pPr>
            <a:fld id="{798565DE-DD47-4C87-836D-EE823D5919AD}" type="datetime1">
              <a:rPr lang="en-US">
                <a:solidFill>
                  <a:prstClr val="black"/>
                </a:solidFill>
              </a:rPr>
              <a:pPr>
                <a:defRPr/>
              </a:pPr>
              <a:t>11/4/2015</a:t>
            </a:fld>
            <a:endParaRPr lang="en-US">
              <a:solidFill>
                <a:prstClr val="black"/>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7" name="Rectangle 6"/>
          <p:cNvSpPr>
            <a:spLocks noGrp="1" noChangeArrowheads="1"/>
          </p:cNvSpPr>
          <p:nvPr>
            <p:ph type="sldNum" sz="quarter" idx="13"/>
          </p:nvPr>
        </p:nvSpPr>
        <p:spPr/>
        <p:txBody>
          <a:bodyPr/>
          <a:lstStyle>
            <a:lvl1pPr>
              <a:defRPr/>
            </a:lvl1pPr>
          </a:lstStyle>
          <a:p>
            <a:pPr>
              <a:defRPr/>
            </a:pPr>
            <a:fld id="{01C39535-981B-47DB-B623-64ED110B08A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529938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fld id="{EC8328E0-D0C1-46D7-ACEF-62EA89401855}" type="datetime1">
              <a:rPr lang="en-US" smtClean="0">
                <a:solidFill>
                  <a:prstClr val="black"/>
                </a:solidFill>
              </a:rPr>
              <a:pPr>
                <a:defRPr/>
              </a:pPr>
              <a:t>11/4/2015</a:t>
            </a:fld>
            <a:endParaRPr lang="en-US">
              <a:solidFill>
                <a:prstClr val="black"/>
              </a:solidFill>
            </a:endParaRPr>
          </a:p>
        </p:txBody>
      </p:sp>
      <p:sp>
        <p:nvSpPr>
          <p:cNvPr id="8" name="Rectangle 4"/>
          <p:cNvSpPr>
            <a:spLocks noGrp="1" noChangeArrowheads="1"/>
          </p:cNvSpPr>
          <p:nvPr>
            <p:ph type="dt" sz="half" idx="11"/>
          </p:nvPr>
        </p:nvSpPr>
        <p:spPr/>
        <p:txBody>
          <a:bodyPr/>
          <a:lstStyle>
            <a:lvl1pPr>
              <a:defRPr/>
            </a:lvl1pPr>
          </a:lstStyle>
          <a:p>
            <a:pPr>
              <a:defRPr/>
            </a:pPr>
            <a:fld id="{7542C523-424A-493B-8FE5-214B75CE5D5D}" type="datetime1">
              <a:rPr lang="en-US">
                <a:solidFill>
                  <a:prstClr val="black"/>
                </a:solidFill>
              </a:rPr>
              <a:pPr>
                <a:defRPr/>
              </a:pPr>
              <a:t>11/4/2015</a:t>
            </a:fld>
            <a:endParaRPr lang="en-US">
              <a:solidFill>
                <a:prstClr val="black"/>
              </a:solidFill>
            </a:endParaRPr>
          </a:p>
        </p:txBody>
      </p:sp>
      <p:sp>
        <p:nvSpPr>
          <p:cNvPr id="9"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10" name="Rectangle 6"/>
          <p:cNvSpPr>
            <a:spLocks noGrp="1" noChangeArrowheads="1"/>
          </p:cNvSpPr>
          <p:nvPr>
            <p:ph type="sldNum" sz="quarter" idx="13"/>
          </p:nvPr>
        </p:nvSpPr>
        <p:spPr/>
        <p:txBody>
          <a:bodyPr/>
          <a:lstStyle>
            <a:lvl1pPr>
              <a:defRPr/>
            </a:lvl1pPr>
          </a:lstStyle>
          <a:p>
            <a:pPr>
              <a:defRPr/>
            </a:pPr>
            <a:fld id="{31249009-5080-4EA6-85A0-95D9E3794282}"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71056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fld id="{2D477DEC-D6E8-4B13-A8AA-FB2FBE74CD7F}" type="datetime1">
              <a:rPr lang="en-US" smtClean="0">
                <a:solidFill>
                  <a:prstClr val="black"/>
                </a:solidFill>
              </a:rPr>
              <a:pPr>
                <a:defRPr/>
              </a:pPr>
              <a:t>11/4/2015</a:t>
            </a:fld>
            <a:endParaRPr lang="en-US">
              <a:solidFill>
                <a:prstClr val="black"/>
              </a:solidFill>
            </a:endParaRPr>
          </a:p>
        </p:txBody>
      </p:sp>
      <p:sp>
        <p:nvSpPr>
          <p:cNvPr id="4" name="Rectangle 4"/>
          <p:cNvSpPr>
            <a:spLocks noGrp="1" noChangeArrowheads="1"/>
          </p:cNvSpPr>
          <p:nvPr>
            <p:ph type="dt" sz="half" idx="11"/>
          </p:nvPr>
        </p:nvSpPr>
        <p:spPr/>
        <p:txBody>
          <a:bodyPr/>
          <a:lstStyle>
            <a:lvl1pPr>
              <a:defRPr/>
            </a:lvl1pPr>
          </a:lstStyle>
          <a:p>
            <a:pPr>
              <a:defRPr/>
            </a:pPr>
            <a:fld id="{33372A89-EBE6-48C6-A11A-E0E4FC393F69}" type="datetime1">
              <a:rPr lang="en-US">
                <a:solidFill>
                  <a:prstClr val="black"/>
                </a:solidFill>
              </a:rPr>
              <a:pPr>
                <a:defRPr/>
              </a:pPr>
              <a:t>11/4/2015</a:t>
            </a:fld>
            <a:endParaRPr lang="en-US">
              <a:solidFill>
                <a:prstClr val="black"/>
              </a:solidFill>
            </a:endParaRPr>
          </a:p>
        </p:txBody>
      </p:sp>
      <p:sp>
        <p:nvSpPr>
          <p:cNvPr id="5"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6" name="Rectangle 6"/>
          <p:cNvSpPr>
            <a:spLocks noGrp="1" noChangeArrowheads="1"/>
          </p:cNvSpPr>
          <p:nvPr>
            <p:ph type="sldNum" sz="quarter" idx="13"/>
          </p:nvPr>
        </p:nvSpPr>
        <p:spPr/>
        <p:txBody>
          <a:bodyPr/>
          <a:lstStyle>
            <a:lvl1pPr>
              <a:defRPr/>
            </a:lvl1pPr>
          </a:lstStyle>
          <a:p>
            <a:pPr>
              <a:defRPr/>
            </a:pPr>
            <a:fld id="{7C5565D1-A810-4A0F-A301-924A720F445C}"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758964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8F0D8C64-5860-4B33-BDCF-2A5C4A46BCCA}" type="datetime1">
              <a:rPr lang="en-US" smtClean="0">
                <a:solidFill>
                  <a:prstClr val="black"/>
                </a:solidFill>
              </a:rPr>
              <a:pPr>
                <a:defRPr/>
              </a:pPr>
              <a:t>11/4/2015</a:t>
            </a:fld>
            <a:endParaRPr lang="en-US">
              <a:solidFill>
                <a:prstClr val="black"/>
              </a:solidFill>
            </a:endParaRPr>
          </a:p>
        </p:txBody>
      </p:sp>
      <p:sp>
        <p:nvSpPr>
          <p:cNvPr id="3" name="Rectangle 4"/>
          <p:cNvSpPr>
            <a:spLocks noGrp="1" noChangeArrowheads="1"/>
          </p:cNvSpPr>
          <p:nvPr>
            <p:ph type="dt" sz="half" idx="11"/>
          </p:nvPr>
        </p:nvSpPr>
        <p:spPr/>
        <p:txBody>
          <a:bodyPr/>
          <a:lstStyle>
            <a:lvl1pPr>
              <a:defRPr/>
            </a:lvl1pPr>
          </a:lstStyle>
          <a:p>
            <a:pPr>
              <a:defRPr/>
            </a:pPr>
            <a:fld id="{102E5E37-E916-4AD7-8196-A13B1448F5AA}" type="datetime1">
              <a:rPr lang="en-US">
                <a:solidFill>
                  <a:prstClr val="black"/>
                </a:solidFill>
              </a:rPr>
              <a:pPr>
                <a:defRPr/>
              </a:pPr>
              <a:t>11/4/2015</a:t>
            </a:fld>
            <a:endParaRPr lang="en-US">
              <a:solidFill>
                <a:prstClr val="black"/>
              </a:solidFill>
            </a:endParaRPr>
          </a:p>
        </p:txBody>
      </p:sp>
      <p:sp>
        <p:nvSpPr>
          <p:cNvPr id="4"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5" name="Rectangle 6"/>
          <p:cNvSpPr>
            <a:spLocks noGrp="1" noChangeArrowheads="1"/>
          </p:cNvSpPr>
          <p:nvPr>
            <p:ph type="sldNum" sz="quarter" idx="13"/>
          </p:nvPr>
        </p:nvSpPr>
        <p:spPr/>
        <p:txBody>
          <a:bodyPr/>
          <a:lstStyle>
            <a:lvl1pPr>
              <a:defRPr/>
            </a:lvl1pPr>
          </a:lstStyle>
          <a:p>
            <a:pPr>
              <a:defRPr/>
            </a:pPr>
            <a:fld id="{D16B6F92-7F39-4611-81B3-4E13B654EA5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647811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6EDE44B6-1CC3-4722-A446-0FFDCC7DB7B3}"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A18962EA-EA6B-4FEF-84C5-AAC32CBE69BA}"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4A972868-9099-40BA-9A9F-349CBE9E91B8}"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141098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ED36E825-F17F-4E38-B25C-C39ED58F3BA7}" type="datetime1">
              <a:rPr lang="en-US" smtClean="0">
                <a:solidFill>
                  <a:prstClr val="black"/>
                </a:solidFill>
              </a:rPr>
              <a:pPr>
                <a:defRPr/>
              </a:pPr>
              <a:t>11/4/2015</a:t>
            </a:fld>
            <a:endParaRPr lang="en-US">
              <a:solidFill>
                <a:prstClr val="black"/>
              </a:solidFill>
            </a:endParaRPr>
          </a:p>
        </p:txBody>
      </p:sp>
      <p:sp>
        <p:nvSpPr>
          <p:cNvPr id="6" name="Rectangle 4"/>
          <p:cNvSpPr>
            <a:spLocks noGrp="1" noChangeArrowheads="1"/>
          </p:cNvSpPr>
          <p:nvPr>
            <p:ph type="dt" sz="half" idx="11"/>
          </p:nvPr>
        </p:nvSpPr>
        <p:spPr/>
        <p:txBody>
          <a:bodyPr/>
          <a:lstStyle>
            <a:lvl1pPr>
              <a:defRPr/>
            </a:lvl1pPr>
          </a:lstStyle>
          <a:p>
            <a:pPr>
              <a:defRPr/>
            </a:pPr>
            <a:fld id="{28B559E0-78D5-482A-B251-7C7AA7D9EBF0}" type="datetime1">
              <a:rPr lang="en-US">
                <a:solidFill>
                  <a:prstClr val="black"/>
                </a:solidFill>
              </a:rPr>
              <a:pPr>
                <a:defRPr/>
              </a:pPr>
              <a:t>11/4/2015</a:t>
            </a:fld>
            <a:endParaRPr lang="en-US">
              <a:solidFill>
                <a:prstClr val="black"/>
              </a:solidFill>
            </a:endParaRPr>
          </a:p>
        </p:txBody>
      </p:sp>
      <p:sp>
        <p:nvSpPr>
          <p:cNvPr id="7" name="Rectangle 5"/>
          <p:cNvSpPr>
            <a:spLocks noGrp="1" noChangeArrowheads="1"/>
          </p:cNvSpPr>
          <p:nvPr>
            <p:ph type="ftr" sz="quarter" idx="12"/>
          </p:nvPr>
        </p:nvSpPr>
        <p:spPr/>
        <p:txBody>
          <a:bodyPr/>
          <a:lstStyle>
            <a:lvl1pPr>
              <a:defRPr/>
            </a:lvl1pPr>
          </a:lstStyle>
          <a:p>
            <a:pPr>
              <a:defRPr/>
            </a:pPr>
            <a:r>
              <a:rPr lang="en-US" smtClean="0">
                <a:solidFill>
                  <a:prstClr val="black"/>
                </a:solidFill>
              </a:rPr>
              <a:t>LCWS 2015, Wistler, BC, Canada</a:t>
            </a:r>
            <a:endParaRPr lang="en-US">
              <a:solidFill>
                <a:prstClr val="black"/>
              </a:solidFill>
            </a:endParaRPr>
          </a:p>
        </p:txBody>
      </p:sp>
      <p:sp>
        <p:nvSpPr>
          <p:cNvPr id="8" name="Rectangle 6"/>
          <p:cNvSpPr>
            <a:spLocks noGrp="1" noChangeArrowheads="1"/>
          </p:cNvSpPr>
          <p:nvPr>
            <p:ph type="sldNum" sz="quarter" idx="13"/>
          </p:nvPr>
        </p:nvSpPr>
        <p:spPr/>
        <p:txBody>
          <a:bodyPr/>
          <a:lstStyle>
            <a:lvl1pPr>
              <a:defRPr/>
            </a:lvl1pPr>
          </a:lstStyle>
          <a:p>
            <a:pPr>
              <a:defRPr/>
            </a:pPr>
            <a:fld id="{732B287C-C366-46DE-9AB1-AA86DB0F2F6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140274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slide footer_maroon_7421.jpg"/>
          <p:cNvPicPr>
            <a:picLocks noChangeAspect="1"/>
          </p:cNvPicPr>
          <p:nvPr/>
        </p:nvPicPr>
        <p:blipFill>
          <a:blip r:embed="rId13" cstate="print"/>
          <a:srcRect/>
          <a:stretch>
            <a:fillRect/>
          </a:stretch>
        </p:blipFill>
        <p:spPr bwMode="auto">
          <a:xfrm>
            <a:off x="0" y="6327775"/>
            <a:ext cx="9144000" cy="5302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cs typeface="+mn-cs"/>
              </a:defRPr>
            </a:lvl1pPr>
          </a:lstStyle>
          <a:p>
            <a:pPr fontAlgn="base">
              <a:spcBef>
                <a:spcPct val="0"/>
              </a:spcBef>
              <a:spcAft>
                <a:spcPct val="0"/>
              </a:spcAft>
              <a:defRPr/>
            </a:pPr>
            <a:fld id="{108A92DE-2FF9-483C-84E0-E056928DF19C}" type="datetime1">
              <a:rPr lang="en-US" smtClean="0">
                <a:solidFill>
                  <a:prstClr val="black"/>
                </a:solidFill>
              </a:rPr>
              <a:pPr fontAlgn="base">
                <a:spcBef>
                  <a:spcPct val="0"/>
                </a:spcBef>
                <a:spcAft>
                  <a:spcPct val="0"/>
                </a:spcAft>
                <a:defRPr/>
              </a:pPr>
              <a:t>11/4/2015</a:t>
            </a:fld>
            <a:endParaRPr lang="en-US">
              <a:solidFill>
                <a:prstClr val="black"/>
              </a:solidFill>
            </a:endParaRPr>
          </a:p>
        </p:txBody>
      </p:sp>
      <p:sp>
        <p:nvSpPr>
          <p:cNvPr id="3"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a:cs typeface="+mn-cs"/>
              </a:defRPr>
            </a:lvl1pPr>
          </a:lstStyle>
          <a:p>
            <a:pPr fontAlgn="base">
              <a:spcBef>
                <a:spcPct val="0"/>
              </a:spcBef>
              <a:spcAft>
                <a:spcPct val="0"/>
              </a:spcAft>
              <a:defRPr/>
            </a:pPr>
            <a:fld id="{F1DB47D4-61E6-4412-9453-5900DFB6019F}" type="datetime1">
              <a:rPr lang="en-US">
                <a:solidFill>
                  <a:prstClr val="black"/>
                </a:solidFill>
              </a:rPr>
              <a:pPr fontAlgn="base">
                <a:spcBef>
                  <a:spcPct val="0"/>
                </a:spcBef>
                <a:spcAft>
                  <a:spcPct val="0"/>
                </a:spcAft>
                <a:defRPr/>
              </a:pPr>
              <a:t>11/4/2015</a:t>
            </a:fld>
            <a:endParaRPr lang="en-US">
              <a:solidFill>
                <a:prstClr val="black"/>
              </a:solidFill>
            </a:endParaRPr>
          </a:p>
        </p:txBody>
      </p:sp>
      <p:sp>
        <p:nvSpPr>
          <p:cNvPr id="1029" name="Rectangle 5"/>
          <p:cNvSpPr>
            <a:spLocks noGrp="1" noChangeArrowheads="1"/>
          </p:cNvSpPr>
          <p:nvPr>
            <p:ph type="ftr" sz="quarter" idx="3"/>
          </p:nvPr>
        </p:nvSpPr>
        <p:spPr bwMode="auto">
          <a:xfrm>
            <a:off x="657225" y="6307138"/>
            <a:ext cx="5942013"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a:cs typeface="+mn-cs"/>
              </a:defRPr>
            </a:lvl1pPr>
          </a:lstStyle>
          <a:p>
            <a:pPr fontAlgn="base">
              <a:spcBef>
                <a:spcPct val="0"/>
              </a:spcBef>
              <a:spcAft>
                <a:spcPct val="0"/>
              </a:spcAft>
              <a:defRPr/>
            </a:pPr>
            <a:r>
              <a:rPr lang="en-US" smtClean="0">
                <a:solidFill>
                  <a:prstClr val="black"/>
                </a:solidFill>
              </a:rPr>
              <a:t>LCWS 2015, Wistler, BC, Canada</a:t>
            </a:r>
            <a:endParaRPr lang="en-US">
              <a:solidFill>
                <a:prstClr val="black"/>
              </a:solidFill>
            </a:endParaRPr>
          </a:p>
        </p:txBody>
      </p:sp>
      <p:sp>
        <p:nvSpPr>
          <p:cNvPr id="1030" name="Rectangle 6"/>
          <p:cNvSpPr>
            <a:spLocks noGrp="1" noChangeArrowheads="1"/>
          </p:cNvSpPr>
          <p:nvPr>
            <p:ph type="sldNum" sz="quarter" idx="4"/>
          </p:nvPr>
        </p:nvSpPr>
        <p:spPr bwMode="auto">
          <a:xfrm>
            <a:off x="8610600" y="6489700"/>
            <a:ext cx="384175"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cs typeface="+mn-cs"/>
              </a:defRPr>
            </a:lvl1pPr>
          </a:lstStyle>
          <a:p>
            <a:pPr fontAlgn="base">
              <a:spcBef>
                <a:spcPct val="0"/>
              </a:spcBef>
              <a:spcAft>
                <a:spcPct val="0"/>
              </a:spcAft>
              <a:defRPr/>
            </a:pPr>
            <a:fld id="{1FD2D65E-81C9-456A-B9C4-131691C455B4}" type="slidenum">
              <a:rPr lang="en-US">
                <a:solidFill>
                  <a:prstClr val="black"/>
                </a:solidFill>
              </a:rPr>
              <a:pPr fontAlgn="base">
                <a:spcBef>
                  <a:spcPct val="0"/>
                </a:spcBef>
                <a:spcAft>
                  <a:spcPct val="0"/>
                </a:spcAft>
                <a:defRPr/>
              </a:pPr>
              <a:t>‹#›</a:t>
            </a:fld>
            <a:endParaRPr lang="en-US">
              <a:solidFill>
                <a:prstClr val="black"/>
              </a:solidFill>
            </a:endParaRPr>
          </a:p>
        </p:txBody>
      </p:sp>
      <p:pic>
        <p:nvPicPr>
          <p:cNvPr id="1033" name="Picture 4" descr="slide header_maroon_7421.jpg"/>
          <p:cNvPicPr>
            <a:picLocks noChangeAspect="1"/>
          </p:cNvPicPr>
          <p:nvPr/>
        </p:nvPicPr>
        <p:blipFill>
          <a:blip r:embed="rId14" cstate="print"/>
          <a:srcRect/>
          <a:stretch>
            <a:fillRect/>
          </a:stretch>
        </p:blipFill>
        <p:spPr bwMode="auto">
          <a:xfrm>
            <a:off x="0" y="0"/>
            <a:ext cx="9144000" cy="146050"/>
          </a:xfrm>
          <a:prstGeom prst="rect">
            <a:avLst/>
          </a:prstGeom>
          <a:noFill/>
          <a:ln w="9525">
            <a:noFill/>
            <a:miter lim="800000"/>
            <a:headEnd/>
            <a:tailEnd/>
          </a:ln>
        </p:spPr>
      </p:pic>
    </p:spTree>
    <p:extLst>
      <p:ext uri="{BB962C8B-B14F-4D97-AF65-F5344CB8AC3E}">
        <p14:creationId xmlns:p14="http://schemas.microsoft.com/office/powerpoint/2010/main" val="16246310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0" fontAlgn="base" hangingPunct="0">
        <a:spcBef>
          <a:spcPct val="0"/>
        </a:spcBef>
        <a:spcAft>
          <a:spcPct val="0"/>
        </a:spcAft>
        <a:defRPr sz="2600" b="1">
          <a:solidFill>
            <a:srgbClr val="5C0426"/>
          </a:solidFill>
          <a:latin typeface="+mj-lt"/>
          <a:ea typeface="+mj-ea"/>
          <a:cs typeface="+mj-cs"/>
        </a:defRPr>
      </a:lvl1pPr>
      <a:lvl2pPr algn="l" rtl="0" eaLnBrk="0" fontAlgn="base" hangingPunct="0">
        <a:spcBef>
          <a:spcPct val="0"/>
        </a:spcBef>
        <a:spcAft>
          <a:spcPct val="0"/>
        </a:spcAft>
        <a:defRPr sz="2600" b="1">
          <a:solidFill>
            <a:srgbClr val="5C0426"/>
          </a:solidFill>
          <a:latin typeface="Trebuchet MS" pitchFamily="34" charset="0"/>
        </a:defRPr>
      </a:lvl2pPr>
      <a:lvl3pPr algn="l" rtl="0" eaLnBrk="0" fontAlgn="base" hangingPunct="0">
        <a:spcBef>
          <a:spcPct val="0"/>
        </a:spcBef>
        <a:spcAft>
          <a:spcPct val="0"/>
        </a:spcAft>
        <a:defRPr sz="2600" b="1">
          <a:solidFill>
            <a:srgbClr val="5C0426"/>
          </a:solidFill>
          <a:latin typeface="Trebuchet MS" pitchFamily="34" charset="0"/>
        </a:defRPr>
      </a:lvl3pPr>
      <a:lvl4pPr algn="l" rtl="0" eaLnBrk="0" fontAlgn="base" hangingPunct="0">
        <a:spcBef>
          <a:spcPct val="0"/>
        </a:spcBef>
        <a:spcAft>
          <a:spcPct val="0"/>
        </a:spcAft>
        <a:defRPr sz="2600" b="1">
          <a:solidFill>
            <a:srgbClr val="5C0426"/>
          </a:solidFill>
          <a:latin typeface="Trebuchet MS" pitchFamily="34" charset="0"/>
        </a:defRPr>
      </a:lvl4pPr>
      <a:lvl5pPr algn="l" rtl="0" eaLnBrk="0" fontAlgn="base" hangingPunct="0">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p:titleStyle>
    <p:bodyStyle>
      <a:lvl1pPr marL="342900" indent="-342900" algn="l" rtl="0" eaLnBrk="0" fontAlgn="base" hangingPunct="0">
        <a:spcBef>
          <a:spcPct val="20000"/>
        </a:spcBef>
        <a:spcAft>
          <a:spcPct val="0"/>
        </a:spcAft>
        <a:buClr>
          <a:srgbClr val="1F497D"/>
        </a:buClr>
        <a:buFont typeface="Wingdings" pitchFamily="2" charset="2"/>
        <a:buChar char="§"/>
        <a:defRPr>
          <a:solidFill>
            <a:schemeClr val="tx1"/>
          </a:solidFill>
          <a:latin typeface="+mn-lt"/>
          <a:ea typeface="+mn-ea"/>
          <a:cs typeface="+mn-cs"/>
        </a:defRPr>
      </a:lvl1pPr>
      <a:lvl2pPr marL="742950" indent="-285750" algn="l" rtl="0" eaLnBrk="0" fontAlgn="base" hangingPunct="0">
        <a:spcBef>
          <a:spcPct val="20000"/>
        </a:spcBef>
        <a:spcAft>
          <a:spcPct val="0"/>
        </a:spcAft>
        <a:buClr>
          <a:srgbClr val="1F497D"/>
        </a:buClr>
        <a:buChar char="–"/>
        <a:defRPr sz="1600">
          <a:solidFill>
            <a:schemeClr val="tx1"/>
          </a:solidFill>
          <a:latin typeface="+mn-lt"/>
        </a:defRPr>
      </a:lvl2pPr>
      <a:lvl3pPr marL="1143000" indent="-228600" algn="l" rtl="0" eaLnBrk="0" fontAlgn="base" hangingPunct="0">
        <a:spcBef>
          <a:spcPct val="20000"/>
        </a:spcBef>
        <a:spcAft>
          <a:spcPct val="0"/>
        </a:spcAft>
        <a:buClr>
          <a:srgbClr val="1F497D"/>
        </a:buClr>
        <a:buChar char="•"/>
        <a:defRPr sz="1400">
          <a:solidFill>
            <a:schemeClr val="tx1"/>
          </a:solidFill>
          <a:latin typeface="+mn-lt"/>
        </a:defRPr>
      </a:lvl3pPr>
      <a:lvl4pPr marL="1600200" indent="-228600" algn="l" rtl="0" eaLnBrk="0" fontAlgn="base" hangingPunct="0">
        <a:spcBef>
          <a:spcPct val="20000"/>
        </a:spcBef>
        <a:spcAft>
          <a:spcPct val="0"/>
        </a:spcAft>
        <a:buClr>
          <a:srgbClr val="1F497D"/>
        </a:buClr>
        <a:buChar char="–"/>
        <a:defRPr sz="1400">
          <a:solidFill>
            <a:schemeClr val="tx1"/>
          </a:solidFill>
          <a:latin typeface="+mn-lt"/>
        </a:defRPr>
      </a:lvl4pPr>
      <a:lvl5pPr marL="2057400" indent="-228600" algn="l" rtl="0" eaLnBrk="0" fontAlgn="base" hangingPunct="0">
        <a:spcBef>
          <a:spcPct val="20000"/>
        </a:spcBef>
        <a:spcAft>
          <a:spcPct val="0"/>
        </a:spcAft>
        <a:buClr>
          <a:srgbClr val="1F497D"/>
        </a:buClr>
        <a:buFont typeface="Arial" charset="0"/>
        <a:buChar char="»"/>
        <a:defRPr sz="1400">
          <a:solidFill>
            <a:schemeClr val="tx1"/>
          </a:solidFill>
          <a:latin typeface="+mn-lt"/>
        </a:defRPr>
      </a:lvl5pPr>
      <a:lvl6pPr marL="2514600" indent="-228600" algn="l" rtl="0" fontAlgn="base">
        <a:spcBef>
          <a:spcPct val="20000"/>
        </a:spcBef>
        <a:spcAft>
          <a:spcPct val="0"/>
        </a:spcAft>
        <a:buClr>
          <a:srgbClr val="1F497D"/>
        </a:buClr>
        <a:buFont typeface="Arial" charset="0"/>
        <a:buChar char="»"/>
        <a:defRPr sz="1400">
          <a:solidFill>
            <a:schemeClr val="tx1"/>
          </a:solidFill>
          <a:latin typeface="+mn-lt"/>
        </a:defRPr>
      </a:lvl6pPr>
      <a:lvl7pPr marL="2971800" indent="-228600" algn="l" rtl="0" fontAlgn="base">
        <a:spcBef>
          <a:spcPct val="20000"/>
        </a:spcBef>
        <a:spcAft>
          <a:spcPct val="0"/>
        </a:spcAft>
        <a:buClr>
          <a:srgbClr val="1F497D"/>
        </a:buClr>
        <a:buFont typeface="Arial" charset="0"/>
        <a:buChar char="»"/>
        <a:defRPr sz="1400">
          <a:solidFill>
            <a:schemeClr val="tx1"/>
          </a:solidFill>
          <a:latin typeface="+mn-lt"/>
        </a:defRPr>
      </a:lvl7pPr>
      <a:lvl8pPr marL="3429000" indent="-228600" algn="l" rtl="0" fontAlgn="base">
        <a:spcBef>
          <a:spcPct val="20000"/>
        </a:spcBef>
        <a:spcAft>
          <a:spcPct val="0"/>
        </a:spcAft>
        <a:buClr>
          <a:srgbClr val="1F497D"/>
        </a:buClr>
        <a:buFont typeface="Arial" charset="0"/>
        <a:buChar char="»"/>
        <a:defRPr sz="1400">
          <a:solidFill>
            <a:schemeClr val="tx1"/>
          </a:solidFill>
          <a:latin typeface="+mn-lt"/>
        </a:defRPr>
      </a:lvl8pPr>
      <a:lvl9pPr marL="3886200" indent="-228600" algn="l" rtl="0" fontAlgn="base">
        <a:spcBef>
          <a:spcPct val="20000"/>
        </a:spcBef>
        <a:spcAft>
          <a:spcPct val="0"/>
        </a:spcAft>
        <a:buClr>
          <a:srgbClr val="1F497D"/>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slide footer_maroon_7421.jpg"/>
          <p:cNvPicPr>
            <a:picLocks noChangeAspect="1"/>
          </p:cNvPicPr>
          <p:nvPr/>
        </p:nvPicPr>
        <p:blipFill>
          <a:blip r:embed="rId13" cstate="print"/>
          <a:srcRect/>
          <a:stretch>
            <a:fillRect/>
          </a:stretch>
        </p:blipFill>
        <p:spPr bwMode="auto">
          <a:xfrm>
            <a:off x="0" y="6327775"/>
            <a:ext cx="9144000" cy="5302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cs typeface="+mn-cs"/>
              </a:defRPr>
            </a:lvl1pPr>
          </a:lstStyle>
          <a:p>
            <a:pPr fontAlgn="base">
              <a:spcBef>
                <a:spcPct val="0"/>
              </a:spcBef>
              <a:spcAft>
                <a:spcPct val="0"/>
              </a:spcAft>
              <a:defRPr/>
            </a:pPr>
            <a:fld id="{E3977220-D3E4-41C3-85D2-DD69DFCAF520}" type="datetime1">
              <a:rPr lang="en-US" smtClean="0">
                <a:solidFill>
                  <a:prstClr val="black"/>
                </a:solidFill>
              </a:rPr>
              <a:pPr fontAlgn="base">
                <a:spcBef>
                  <a:spcPct val="0"/>
                </a:spcBef>
                <a:spcAft>
                  <a:spcPct val="0"/>
                </a:spcAft>
                <a:defRPr/>
              </a:pPr>
              <a:t>11/4/2015</a:t>
            </a:fld>
            <a:endParaRPr lang="en-US">
              <a:solidFill>
                <a:prstClr val="black"/>
              </a:solidFill>
            </a:endParaRPr>
          </a:p>
        </p:txBody>
      </p:sp>
      <p:sp>
        <p:nvSpPr>
          <p:cNvPr id="3"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a:cs typeface="+mn-cs"/>
              </a:defRPr>
            </a:lvl1pPr>
          </a:lstStyle>
          <a:p>
            <a:pPr fontAlgn="base">
              <a:spcBef>
                <a:spcPct val="0"/>
              </a:spcBef>
              <a:spcAft>
                <a:spcPct val="0"/>
              </a:spcAft>
              <a:defRPr/>
            </a:pPr>
            <a:fld id="{F1DB47D4-61E6-4412-9453-5900DFB6019F}" type="datetime1">
              <a:rPr lang="en-US">
                <a:solidFill>
                  <a:prstClr val="black"/>
                </a:solidFill>
              </a:rPr>
              <a:pPr fontAlgn="base">
                <a:spcBef>
                  <a:spcPct val="0"/>
                </a:spcBef>
                <a:spcAft>
                  <a:spcPct val="0"/>
                </a:spcAft>
                <a:defRPr/>
              </a:pPr>
              <a:t>11/4/2015</a:t>
            </a:fld>
            <a:endParaRPr lang="en-US">
              <a:solidFill>
                <a:prstClr val="black"/>
              </a:solidFill>
            </a:endParaRPr>
          </a:p>
        </p:txBody>
      </p:sp>
      <p:sp>
        <p:nvSpPr>
          <p:cNvPr id="1029" name="Rectangle 5"/>
          <p:cNvSpPr>
            <a:spLocks noGrp="1" noChangeArrowheads="1"/>
          </p:cNvSpPr>
          <p:nvPr>
            <p:ph type="ftr" sz="quarter" idx="3"/>
          </p:nvPr>
        </p:nvSpPr>
        <p:spPr bwMode="auto">
          <a:xfrm>
            <a:off x="657225" y="6307138"/>
            <a:ext cx="5942013"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a:cs typeface="+mn-cs"/>
              </a:defRPr>
            </a:lvl1pPr>
          </a:lstStyle>
          <a:p>
            <a:pPr fontAlgn="base">
              <a:spcBef>
                <a:spcPct val="0"/>
              </a:spcBef>
              <a:spcAft>
                <a:spcPct val="0"/>
              </a:spcAft>
              <a:defRPr/>
            </a:pPr>
            <a:r>
              <a:rPr lang="en-US" smtClean="0">
                <a:solidFill>
                  <a:prstClr val="black"/>
                </a:solidFill>
              </a:rPr>
              <a:t>LCWS 2015, Wistler, BC, Canada</a:t>
            </a:r>
            <a:endParaRPr lang="en-US">
              <a:solidFill>
                <a:prstClr val="black"/>
              </a:solidFill>
            </a:endParaRPr>
          </a:p>
        </p:txBody>
      </p:sp>
      <p:sp>
        <p:nvSpPr>
          <p:cNvPr id="1030" name="Rectangle 6"/>
          <p:cNvSpPr>
            <a:spLocks noGrp="1" noChangeArrowheads="1"/>
          </p:cNvSpPr>
          <p:nvPr>
            <p:ph type="sldNum" sz="quarter" idx="4"/>
          </p:nvPr>
        </p:nvSpPr>
        <p:spPr bwMode="auto">
          <a:xfrm>
            <a:off x="8610600" y="6489700"/>
            <a:ext cx="384175"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cs typeface="+mn-cs"/>
              </a:defRPr>
            </a:lvl1pPr>
          </a:lstStyle>
          <a:p>
            <a:pPr fontAlgn="base">
              <a:spcBef>
                <a:spcPct val="0"/>
              </a:spcBef>
              <a:spcAft>
                <a:spcPct val="0"/>
              </a:spcAft>
              <a:defRPr/>
            </a:pPr>
            <a:fld id="{1FD2D65E-81C9-456A-B9C4-131691C455B4}" type="slidenum">
              <a:rPr lang="en-US">
                <a:solidFill>
                  <a:prstClr val="black"/>
                </a:solidFill>
              </a:rPr>
              <a:pPr fontAlgn="base">
                <a:spcBef>
                  <a:spcPct val="0"/>
                </a:spcBef>
                <a:spcAft>
                  <a:spcPct val="0"/>
                </a:spcAft>
                <a:defRPr/>
              </a:pPr>
              <a:t>‹#›</a:t>
            </a:fld>
            <a:endParaRPr lang="en-US">
              <a:solidFill>
                <a:prstClr val="black"/>
              </a:solidFill>
            </a:endParaRPr>
          </a:p>
        </p:txBody>
      </p:sp>
      <p:pic>
        <p:nvPicPr>
          <p:cNvPr id="1033" name="Picture 4" descr="slide header_maroon_7421.jpg"/>
          <p:cNvPicPr>
            <a:picLocks noChangeAspect="1"/>
          </p:cNvPicPr>
          <p:nvPr/>
        </p:nvPicPr>
        <p:blipFill>
          <a:blip r:embed="rId14" cstate="print"/>
          <a:srcRect/>
          <a:stretch>
            <a:fillRect/>
          </a:stretch>
        </p:blipFill>
        <p:spPr bwMode="auto">
          <a:xfrm>
            <a:off x="0" y="0"/>
            <a:ext cx="9144000" cy="146050"/>
          </a:xfrm>
          <a:prstGeom prst="rect">
            <a:avLst/>
          </a:prstGeom>
          <a:noFill/>
          <a:ln w="9525">
            <a:noFill/>
            <a:miter lim="800000"/>
            <a:headEnd/>
            <a:tailEnd/>
          </a:ln>
        </p:spPr>
      </p:pic>
    </p:spTree>
    <p:extLst>
      <p:ext uri="{BB962C8B-B14F-4D97-AF65-F5344CB8AC3E}">
        <p14:creationId xmlns:p14="http://schemas.microsoft.com/office/powerpoint/2010/main" val="22355022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0" fontAlgn="base" hangingPunct="0">
        <a:spcBef>
          <a:spcPct val="0"/>
        </a:spcBef>
        <a:spcAft>
          <a:spcPct val="0"/>
        </a:spcAft>
        <a:defRPr sz="2600" b="1">
          <a:solidFill>
            <a:srgbClr val="5C0426"/>
          </a:solidFill>
          <a:latin typeface="+mj-lt"/>
          <a:ea typeface="+mj-ea"/>
          <a:cs typeface="+mj-cs"/>
        </a:defRPr>
      </a:lvl1pPr>
      <a:lvl2pPr algn="l" rtl="0" eaLnBrk="0" fontAlgn="base" hangingPunct="0">
        <a:spcBef>
          <a:spcPct val="0"/>
        </a:spcBef>
        <a:spcAft>
          <a:spcPct val="0"/>
        </a:spcAft>
        <a:defRPr sz="2600" b="1">
          <a:solidFill>
            <a:srgbClr val="5C0426"/>
          </a:solidFill>
          <a:latin typeface="Trebuchet MS" pitchFamily="34" charset="0"/>
        </a:defRPr>
      </a:lvl2pPr>
      <a:lvl3pPr algn="l" rtl="0" eaLnBrk="0" fontAlgn="base" hangingPunct="0">
        <a:spcBef>
          <a:spcPct val="0"/>
        </a:spcBef>
        <a:spcAft>
          <a:spcPct val="0"/>
        </a:spcAft>
        <a:defRPr sz="2600" b="1">
          <a:solidFill>
            <a:srgbClr val="5C0426"/>
          </a:solidFill>
          <a:latin typeface="Trebuchet MS" pitchFamily="34" charset="0"/>
        </a:defRPr>
      </a:lvl3pPr>
      <a:lvl4pPr algn="l" rtl="0" eaLnBrk="0" fontAlgn="base" hangingPunct="0">
        <a:spcBef>
          <a:spcPct val="0"/>
        </a:spcBef>
        <a:spcAft>
          <a:spcPct val="0"/>
        </a:spcAft>
        <a:defRPr sz="2600" b="1">
          <a:solidFill>
            <a:srgbClr val="5C0426"/>
          </a:solidFill>
          <a:latin typeface="Trebuchet MS" pitchFamily="34" charset="0"/>
        </a:defRPr>
      </a:lvl4pPr>
      <a:lvl5pPr algn="l" rtl="0" eaLnBrk="0" fontAlgn="base" hangingPunct="0">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p:titleStyle>
    <p:bodyStyle>
      <a:lvl1pPr marL="342900" indent="-342900" algn="l" rtl="0" eaLnBrk="0" fontAlgn="base" hangingPunct="0">
        <a:spcBef>
          <a:spcPct val="20000"/>
        </a:spcBef>
        <a:spcAft>
          <a:spcPct val="0"/>
        </a:spcAft>
        <a:buClr>
          <a:srgbClr val="1F497D"/>
        </a:buClr>
        <a:buFont typeface="Wingdings" pitchFamily="2" charset="2"/>
        <a:buChar char="§"/>
        <a:defRPr>
          <a:solidFill>
            <a:schemeClr val="tx1"/>
          </a:solidFill>
          <a:latin typeface="+mn-lt"/>
          <a:ea typeface="+mn-ea"/>
          <a:cs typeface="+mn-cs"/>
        </a:defRPr>
      </a:lvl1pPr>
      <a:lvl2pPr marL="742950" indent="-285750" algn="l" rtl="0" eaLnBrk="0" fontAlgn="base" hangingPunct="0">
        <a:spcBef>
          <a:spcPct val="20000"/>
        </a:spcBef>
        <a:spcAft>
          <a:spcPct val="0"/>
        </a:spcAft>
        <a:buClr>
          <a:srgbClr val="1F497D"/>
        </a:buClr>
        <a:buChar char="–"/>
        <a:defRPr sz="1600">
          <a:solidFill>
            <a:schemeClr val="tx1"/>
          </a:solidFill>
          <a:latin typeface="+mn-lt"/>
        </a:defRPr>
      </a:lvl2pPr>
      <a:lvl3pPr marL="1143000" indent="-228600" algn="l" rtl="0" eaLnBrk="0" fontAlgn="base" hangingPunct="0">
        <a:spcBef>
          <a:spcPct val="20000"/>
        </a:spcBef>
        <a:spcAft>
          <a:spcPct val="0"/>
        </a:spcAft>
        <a:buClr>
          <a:srgbClr val="1F497D"/>
        </a:buClr>
        <a:buChar char="•"/>
        <a:defRPr sz="1400">
          <a:solidFill>
            <a:schemeClr val="tx1"/>
          </a:solidFill>
          <a:latin typeface="+mn-lt"/>
        </a:defRPr>
      </a:lvl3pPr>
      <a:lvl4pPr marL="1600200" indent="-228600" algn="l" rtl="0" eaLnBrk="0" fontAlgn="base" hangingPunct="0">
        <a:spcBef>
          <a:spcPct val="20000"/>
        </a:spcBef>
        <a:spcAft>
          <a:spcPct val="0"/>
        </a:spcAft>
        <a:buClr>
          <a:srgbClr val="1F497D"/>
        </a:buClr>
        <a:buChar char="–"/>
        <a:defRPr sz="1400">
          <a:solidFill>
            <a:schemeClr val="tx1"/>
          </a:solidFill>
          <a:latin typeface="+mn-lt"/>
        </a:defRPr>
      </a:lvl4pPr>
      <a:lvl5pPr marL="2057400" indent="-228600" algn="l" rtl="0" eaLnBrk="0" fontAlgn="base" hangingPunct="0">
        <a:spcBef>
          <a:spcPct val="20000"/>
        </a:spcBef>
        <a:spcAft>
          <a:spcPct val="0"/>
        </a:spcAft>
        <a:buClr>
          <a:srgbClr val="1F497D"/>
        </a:buClr>
        <a:buFont typeface="Arial" charset="0"/>
        <a:buChar char="»"/>
        <a:defRPr sz="1400">
          <a:solidFill>
            <a:schemeClr val="tx1"/>
          </a:solidFill>
          <a:latin typeface="+mn-lt"/>
        </a:defRPr>
      </a:lvl5pPr>
      <a:lvl6pPr marL="2514600" indent="-228600" algn="l" rtl="0" fontAlgn="base">
        <a:spcBef>
          <a:spcPct val="20000"/>
        </a:spcBef>
        <a:spcAft>
          <a:spcPct val="0"/>
        </a:spcAft>
        <a:buClr>
          <a:srgbClr val="1F497D"/>
        </a:buClr>
        <a:buFont typeface="Arial" charset="0"/>
        <a:buChar char="»"/>
        <a:defRPr sz="1400">
          <a:solidFill>
            <a:schemeClr val="tx1"/>
          </a:solidFill>
          <a:latin typeface="+mn-lt"/>
        </a:defRPr>
      </a:lvl6pPr>
      <a:lvl7pPr marL="2971800" indent="-228600" algn="l" rtl="0" fontAlgn="base">
        <a:spcBef>
          <a:spcPct val="20000"/>
        </a:spcBef>
        <a:spcAft>
          <a:spcPct val="0"/>
        </a:spcAft>
        <a:buClr>
          <a:srgbClr val="1F497D"/>
        </a:buClr>
        <a:buFont typeface="Arial" charset="0"/>
        <a:buChar char="»"/>
        <a:defRPr sz="1400">
          <a:solidFill>
            <a:schemeClr val="tx1"/>
          </a:solidFill>
          <a:latin typeface="+mn-lt"/>
        </a:defRPr>
      </a:lvl7pPr>
      <a:lvl8pPr marL="3429000" indent="-228600" algn="l" rtl="0" fontAlgn="base">
        <a:spcBef>
          <a:spcPct val="20000"/>
        </a:spcBef>
        <a:spcAft>
          <a:spcPct val="0"/>
        </a:spcAft>
        <a:buClr>
          <a:srgbClr val="1F497D"/>
        </a:buClr>
        <a:buFont typeface="Arial" charset="0"/>
        <a:buChar char="»"/>
        <a:defRPr sz="1400">
          <a:solidFill>
            <a:schemeClr val="tx1"/>
          </a:solidFill>
          <a:latin typeface="+mn-lt"/>
        </a:defRPr>
      </a:lvl8pPr>
      <a:lvl9pPr marL="3886200" indent="-228600" algn="l" rtl="0" fontAlgn="base">
        <a:spcBef>
          <a:spcPct val="20000"/>
        </a:spcBef>
        <a:spcAft>
          <a:spcPct val="0"/>
        </a:spcAft>
        <a:buClr>
          <a:srgbClr val="1F497D"/>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slide footer_maroon_7421.jpg"/>
          <p:cNvPicPr>
            <a:picLocks noChangeAspect="1"/>
          </p:cNvPicPr>
          <p:nvPr/>
        </p:nvPicPr>
        <p:blipFill>
          <a:blip r:embed="rId13" cstate="print"/>
          <a:srcRect/>
          <a:stretch>
            <a:fillRect/>
          </a:stretch>
        </p:blipFill>
        <p:spPr bwMode="auto">
          <a:xfrm>
            <a:off x="0" y="6327775"/>
            <a:ext cx="9144000" cy="5302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cs typeface="+mn-cs"/>
              </a:defRPr>
            </a:lvl1pPr>
          </a:lstStyle>
          <a:p>
            <a:pPr fontAlgn="base">
              <a:spcBef>
                <a:spcPct val="0"/>
              </a:spcBef>
              <a:spcAft>
                <a:spcPct val="0"/>
              </a:spcAft>
              <a:defRPr/>
            </a:pPr>
            <a:fld id="{71ACDF38-F642-4640-97DC-46D172460470}" type="datetime1">
              <a:rPr lang="en-US" smtClean="0">
                <a:solidFill>
                  <a:prstClr val="black"/>
                </a:solidFill>
              </a:rPr>
              <a:pPr fontAlgn="base">
                <a:spcBef>
                  <a:spcPct val="0"/>
                </a:spcBef>
                <a:spcAft>
                  <a:spcPct val="0"/>
                </a:spcAft>
                <a:defRPr/>
              </a:pPr>
              <a:t>11/4/2015</a:t>
            </a:fld>
            <a:endParaRPr lang="en-US">
              <a:solidFill>
                <a:prstClr val="black"/>
              </a:solidFill>
            </a:endParaRPr>
          </a:p>
        </p:txBody>
      </p:sp>
      <p:sp>
        <p:nvSpPr>
          <p:cNvPr id="3"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a:cs typeface="+mn-cs"/>
              </a:defRPr>
            </a:lvl1pPr>
          </a:lstStyle>
          <a:p>
            <a:pPr fontAlgn="base">
              <a:spcBef>
                <a:spcPct val="0"/>
              </a:spcBef>
              <a:spcAft>
                <a:spcPct val="0"/>
              </a:spcAft>
              <a:defRPr/>
            </a:pPr>
            <a:fld id="{F1DB47D4-61E6-4412-9453-5900DFB6019F}" type="datetime1">
              <a:rPr lang="en-US">
                <a:solidFill>
                  <a:prstClr val="black"/>
                </a:solidFill>
              </a:rPr>
              <a:pPr fontAlgn="base">
                <a:spcBef>
                  <a:spcPct val="0"/>
                </a:spcBef>
                <a:spcAft>
                  <a:spcPct val="0"/>
                </a:spcAft>
                <a:defRPr/>
              </a:pPr>
              <a:t>11/4/2015</a:t>
            </a:fld>
            <a:endParaRPr lang="en-US">
              <a:solidFill>
                <a:prstClr val="black"/>
              </a:solidFill>
            </a:endParaRPr>
          </a:p>
        </p:txBody>
      </p:sp>
      <p:sp>
        <p:nvSpPr>
          <p:cNvPr id="1029" name="Rectangle 5"/>
          <p:cNvSpPr>
            <a:spLocks noGrp="1" noChangeArrowheads="1"/>
          </p:cNvSpPr>
          <p:nvPr>
            <p:ph type="ftr" sz="quarter" idx="3"/>
          </p:nvPr>
        </p:nvSpPr>
        <p:spPr bwMode="auto">
          <a:xfrm>
            <a:off x="657225" y="6307138"/>
            <a:ext cx="5942013"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a:cs typeface="+mn-cs"/>
              </a:defRPr>
            </a:lvl1pPr>
          </a:lstStyle>
          <a:p>
            <a:pPr fontAlgn="base">
              <a:spcBef>
                <a:spcPct val="0"/>
              </a:spcBef>
              <a:spcAft>
                <a:spcPct val="0"/>
              </a:spcAft>
              <a:defRPr/>
            </a:pPr>
            <a:r>
              <a:rPr lang="en-US" smtClean="0">
                <a:solidFill>
                  <a:prstClr val="black"/>
                </a:solidFill>
              </a:rPr>
              <a:t>LCWS 2015, Wistler, BC, Canada</a:t>
            </a:r>
            <a:endParaRPr lang="en-US">
              <a:solidFill>
                <a:prstClr val="black"/>
              </a:solidFill>
            </a:endParaRPr>
          </a:p>
        </p:txBody>
      </p:sp>
      <p:sp>
        <p:nvSpPr>
          <p:cNvPr id="1030" name="Rectangle 6"/>
          <p:cNvSpPr>
            <a:spLocks noGrp="1" noChangeArrowheads="1"/>
          </p:cNvSpPr>
          <p:nvPr>
            <p:ph type="sldNum" sz="quarter" idx="4"/>
          </p:nvPr>
        </p:nvSpPr>
        <p:spPr bwMode="auto">
          <a:xfrm>
            <a:off x="8610600" y="6489700"/>
            <a:ext cx="384175"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cs typeface="+mn-cs"/>
              </a:defRPr>
            </a:lvl1pPr>
          </a:lstStyle>
          <a:p>
            <a:pPr fontAlgn="base">
              <a:spcBef>
                <a:spcPct val="0"/>
              </a:spcBef>
              <a:spcAft>
                <a:spcPct val="0"/>
              </a:spcAft>
              <a:defRPr/>
            </a:pPr>
            <a:fld id="{1FD2D65E-81C9-456A-B9C4-131691C455B4}" type="slidenum">
              <a:rPr lang="en-US">
                <a:solidFill>
                  <a:prstClr val="black"/>
                </a:solidFill>
              </a:rPr>
              <a:pPr fontAlgn="base">
                <a:spcBef>
                  <a:spcPct val="0"/>
                </a:spcBef>
                <a:spcAft>
                  <a:spcPct val="0"/>
                </a:spcAft>
                <a:defRPr/>
              </a:pPr>
              <a:t>‹#›</a:t>
            </a:fld>
            <a:endParaRPr lang="en-US">
              <a:solidFill>
                <a:prstClr val="black"/>
              </a:solidFill>
            </a:endParaRPr>
          </a:p>
        </p:txBody>
      </p:sp>
      <p:pic>
        <p:nvPicPr>
          <p:cNvPr id="1033" name="Picture 4" descr="slide header_maroon_7421.jpg"/>
          <p:cNvPicPr>
            <a:picLocks noChangeAspect="1"/>
          </p:cNvPicPr>
          <p:nvPr/>
        </p:nvPicPr>
        <p:blipFill>
          <a:blip r:embed="rId14" cstate="print"/>
          <a:srcRect/>
          <a:stretch>
            <a:fillRect/>
          </a:stretch>
        </p:blipFill>
        <p:spPr bwMode="auto">
          <a:xfrm>
            <a:off x="0" y="0"/>
            <a:ext cx="9144000" cy="146050"/>
          </a:xfrm>
          <a:prstGeom prst="rect">
            <a:avLst/>
          </a:prstGeom>
          <a:noFill/>
          <a:ln w="9525">
            <a:noFill/>
            <a:miter lim="800000"/>
            <a:headEnd/>
            <a:tailEnd/>
          </a:ln>
        </p:spPr>
      </p:pic>
    </p:spTree>
    <p:extLst>
      <p:ext uri="{BB962C8B-B14F-4D97-AF65-F5344CB8AC3E}">
        <p14:creationId xmlns:p14="http://schemas.microsoft.com/office/powerpoint/2010/main" val="416036167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rtl="0" eaLnBrk="0" fontAlgn="base" hangingPunct="0">
        <a:spcBef>
          <a:spcPct val="0"/>
        </a:spcBef>
        <a:spcAft>
          <a:spcPct val="0"/>
        </a:spcAft>
        <a:defRPr sz="2600" b="1">
          <a:solidFill>
            <a:srgbClr val="5C0426"/>
          </a:solidFill>
          <a:latin typeface="+mj-lt"/>
          <a:ea typeface="+mj-ea"/>
          <a:cs typeface="+mj-cs"/>
        </a:defRPr>
      </a:lvl1pPr>
      <a:lvl2pPr algn="l" rtl="0" eaLnBrk="0" fontAlgn="base" hangingPunct="0">
        <a:spcBef>
          <a:spcPct val="0"/>
        </a:spcBef>
        <a:spcAft>
          <a:spcPct val="0"/>
        </a:spcAft>
        <a:defRPr sz="2600" b="1">
          <a:solidFill>
            <a:srgbClr val="5C0426"/>
          </a:solidFill>
          <a:latin typeface="Trebuchet MS" pitchFamily="34" charset="0"/>
        </a:defRPr>
      </a:lvl2pPr>
      <a:lvl3pPr algn="l" rtl="0" eaLnBrk="0" fontAlgn="base" hangingPunct="0">
        <a:spcBef>
          <a:spcPct val="0"/>
        </a:spcBef>
        <a:spcAft>
          <a:spcPct val="0"/>
        </a:spcAft>
        <a:defRPr sz="2600" b="1">
          <a:solidFill>
            <a:srgbClr val="5C0426"/>
          </a:solidFill>
          <a:latin typeface="Trebuchet MS" pitchFamily="34" charset="0"/>
        </a:defRPr>
      </a:lvl3pPr>
      <a:lvl4pPr algn="l" rtl="0" eaLnBrk="0" fontAlgn="base" hangingPunct="0">
        <a:spcBef>
          <a:spcPct val="0"/>
        </a:spcBef>
        <a:spcAft>
          <a:spcPct val="0"/>
        </a:spcAft>
        <a:defRPr sz="2600" b="1">
          <a:solidFill>
            <a:srgbClr val="5C0426"/>
          </a:solidFill>
          <a:latin typeface="Trebuchet MS" pitchFamily="34" charset="0"/>
        </a:defRPr>
      </a:lvl4pPr>
      <a:lvl5pPr algn="l" rtl="0" eaLnBrk="0" fontAlgn="base" hangingPunct="0">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p:titleStyle>
    <p:bodyStyle>
      <a:lvl1pPr marL="342900" indent="-342900" algn="l" rtl="0" eaLnBrk="0" fontAlgn="base" hangingPunct="0">
        <a:spcBef>
          <a:spcPct val="20000"/>
        </a:spcBef>
        <a:spcAft>
          <a:spcPct val="0"/>
        </a:spcAft>
        <a:buClr>
          <a:srgbClr val="1F497D"/>
        </a:buClr>
        <a:buFont typeface="Wingdings" pitchFamily="2" charset="2"/>
        <a:buChar char="§"/>
        <a:defRPr>
          <a:solidFill>
            <a:schemeClr val="tx1"/>
          </a:solidFill>
          <a:latin typeface="+mn-lt"/>
          <a:ea typeface="+mn-ea"/>
          <a:cs typeface="+mn-cs"/>
        </a:defRPr>
      </a:lvl1pPr>
      <a:lvl2pPr marL="742950" indent="-285750" algn="l" rtl="0" eaLnBrk="0" fontAlgn="base" hangingPunct="0">
        <a:spcBef>
          <a:spcPct val="20000"/>
        </a:spcBef>
        <a:spcAft>
          <a:spcPct val="0"/>
        </a:spcAft>
        <a:buClr>
          <a:srgbClr val="1F497D"/>
        </a:buClr>
        <a:buChar char="–"/>
        <a:defRPr sz="1600">
          <a:solidFill>
            <a:schemeClr val="tx1"/>
          </a:solidFill>
          <a:latin typeface="+mn-lt"/>
        </a:defRPr>
      </a:lvl2pPr>
      <a:lvl3pPr marL="1143000" indent="-228600" algn="l" rtl="0" eaLnBrk="0" fontAlgn="base" hangingPunct="0">
        <a:spcBef>
          <a:spcPct val="20000"/>
        </a:spcBef>
        <a:spcAft>
          <a:spcPct val="0"/>
        </a:spcAft>
        <a:buClr>
          <a:srgbClr val="1F497D"/>
        </a:buClr>
        <a:buChar char="•"/>
        <a:defRPr sz="1400">
          <a:solidFill>
            <a:schemeClr val="tx1"/>
          </a:solidFill>
          <a:latin typeface="+mn-lt"/>
        </a:defRPr>
      </a:lvl3pPr>
      <a:lvl4pPr marL="1600200" indent="-228600" algn="l" rtl="0" eaLnBrk="0" fontAlgn="base" hangingPunct="0">
        <a:spcBef>
          <a:spcPct val="20000"/>
        </a:spcBef>
        <a:spcAft>
          <a:spcPct val="0"/>
        </a:spcAft>
        <a:buClr>
          <a:srgbClr val="1F497D"/>
        </a:buClr>
        <a:buChar char="–"/>
        <a:defRPr sz="1400">
          <a:solidFill>
            <a:schemeClr val="tx1"/>
          </a:solidFill>
          <a:latin typeface="+mn-lt"/>
        </a:defRPr>
      </a:lvl4pPr>
      <a:lvl5pPr marL="2057400" indent="-228600" algn="l" rtl="0" eaLnBrk="0" fontAlgn="base" hangingPunct="0">
        <a:spcBef>
          <a:spcPct val="20000"/>
        </a:spcBef>
        <a:spcAft>
          <a:spcPct val="0"/>
        </a:spcAft>
        <a:buClr>
          <a:srgbClr val="1F497D"/>
        </a:buClr>
        <a:buFont typeface="Arial" charset="0"/>
        <a:buChar char="»"/>
        <a:defRPr sz="1400">
          <a:solidFill>
            <a:schemeClr val="tx1"/>
          </a:solidFill>
          <a:latin typeface="+mn-lt"/>
        </a:defRPr>
      </a:lvl5pPr>
      <a:lvl6pPr marL="2514600" indent="-228600" algn="l" rtl="0" fontAlgn="base">
        <a:spcBef>
          <a:spcPct val="20000"/>
        </a:spcBef>
        <a:spcAft>
          <a:spcPct val="0"/>
        </a:spcAft>
        <a:buClr>
          <a:srgbClr val="1F497D"/>
        </a:buClr>
        <a:buFont typeface="Arial" charset="0"/>
        <a:buChar char="»"/>
        <a:defRPr sz="1400">
          <a:solidFill>
            <a:schemeClr val="tx1"/>
          </a:solidFill>
          <a:latin typeface="+mn-lt"/>
        </a:defRPr>
      </a:lvl6pPr>
      <a:lvl7pPr marL="2971800" indent="-228600" algn="l" rtl="0" fontAlgn="base">
        <a:spcBef>
          <a:spcPct val="20000"/>
        </a:spcBef>
        <a:spcAft>
          <a:spcPct val="0"/>
        </a:spcAft>
        <a:buClr>
          <a:srgbClr val="1F497D"/>
        </a:buClr>
        <a:buFont typeface="Arial" charset="0"/>
        <a:buChar char="»"/>
        <a:defRPr sz="1400">
          <a:solidFill>
            <a:schemeClr val="tx1"/>
          </a:solidFill>
          <a:latin typeface="+mn-lt"/>
        </a:defRPr>
      </a:lvl7pPr>
      <a:lvl8pPr marL="3429000" indent="-228600" algn="l" rtl="0" fontAlgn="base">
        <a:spcBef>
          <a:spcPct val="20000"/>
        </a:spcBef>
        <a:spcAft>
          <a:spcPct val="0"/>
        </a:spcAft>
        <a:buClr>
          <a:srgbClr val="1F497D"/>
        </a:buClr>
        <a:buFont typeface="Arial" charset="0"/>
        <a:buChar char="»"/>
        <a:defRPr sz="1400">
          <a:solidFill>
            <a:schemeClr val="tx1"/>
          </a:solidFill>
          <a:latin typeface="+mn-lt"/>
        </a:defRPr>
      </a:lvl8pPr>
      <a:lvl9pPr marL="3886200" indent="-228600" algn="l" rtl="0" fontAlgn="base">
        <a:spcBef>
          <a:spcPct val="20000"/>
        </a:spcBef>
        <a:spcAft>
          <a:spcPct val="0"/>
        </a:spcAft>
        <a:buClr>
          <a:srgbClr val="1F497D"/>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slide footer_maroon_7421.jpg"/>
          <p:cNvPicPr>
            <a:picLocks noChangeAspect="1"/>
          </p:cNvPicPr>
          <p:nvPr/>
        </p:nvPicPr>
        <p:blipFill>
          <a:blip r:embed="rId13" cstate="print"/>
          <a:srcRect/>
          <a:stretch>
            <a:fillRect/>
          </a:stretch>
        </p:blipFill>
        <p:spPr bwMode="auto">
          <a:xfrm>
            <a:off x="0" y="6327775"/>
            <a:ext cx="9144000" cy="5302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cs typeface="+mn-cs"/>
              </a:defRPr>
            </a:lvl1pPr>
          </a:lstStyle>
          <a:p>
            <a:pPr fontAlgn="base">
              <a:spcBef>
                <a:spcPct val="0"/>
              </a:spcBef>
              <a:spcAft>
                <a:spcPct val="0"/>
              </a:spcAft>
              <a:defRPr/>
            </a:pPr>
            <a:fld id="{87DBD048-2314-47D7-9887-90C5D3BF3FF0}" type="datetime1">
              <a:rPr lang="en-US" smtClean="0">
                <a:solidFill>
                  <a:prstClr val="black"/>
                </a:solidFill>
              </a:rPr>
              <a:pPr fontAlgn="base">
                <a:spcBef>
                  <a:spcPct val="0"/>
                </a:spcBef>
                <a:spcAft>
                  <a:spcPct val="0"/>
                </a:spcAft>
                <a:defRPr/>
              </a:pPr>
              <a:t>11/4/2015</a:t>
            </a:fld>
            <a:endParaRPr lang="en-US">
              <a:solidFill>
                <a:prstClr val="black"/>
              </a:solidFill>
            </a:endParaRPr>
          </a:p>
        </p:txBody>
      </p:sp>
      <p:sp>
        <p:nvSpPr>
          <p:cNvPr id="3"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a:cs typeface="+mn-cs"/>
              </a:defRPr>
            </a:lvl1pPr>
          </a:lstStyle>
          <a:p>
            <a:pPr fontAlgn="base">
              <a:spcBef>
                <a:spcPct val="0"/>
              </a:spcBef>
              <a:spcAft>
                <a:spcPct val="0"/>
              </a:spcAft>
              <a:defRPr/>
            </a:pPr>
            <a:fld id="{F1DB47D4-61E6-4412-9453-5900DFB6019F}" type="datetime1">
              <a:rPr lang="en-US">
                <a:solidFill>
                  <a:prstClr val="black"/>
                </a:solidFill>
              </a:rPr>
              <a:pPr fontAlgn="base">
                <a:spcBef>
                  <a:spcPct val="0"/>
                </a:spcBef>
                <a:spcAft>
                  <a:spcPct val="0"/>
                </a:spcAft>
                <a:defRPr/>
              </a:pPr>
              <a:t>11/4/2015</a:t>
            </a:fld>
            <a:endParaRPr lang="en-US">
              <a:solidFill>
                <a:prstClr val="black"/>
              </a:solidFill>
            </a:endParaRPr>
          </a:p>
        </p:txBody>
      </p:sp>
      <p:sp>
        <p:nvSpPr>
          <p:cNvPr id="1029" name="Rectangle 5"/>
          <p:cNvSpPr>
            <a:spLocks noGrp="1" noChangeArrowheads="1"/>
          </p:cNvSpPr>
          <p:nvPr>
            <p:ph type="ftr" sz="quarter" idx="3"/>
          </p:nvPr>
        </p:nvSpPr>
        <p:spPr bwMode="auto">
          <a:xfrm>
            <a:off x="657225" y="6307138"/>
            <a:ext cx="5942013"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a:cs typeface="+mn-cs"/>
              </a:defRPr>
            </a:lvl1pPr>
          </a:lstStyle>
          <a:p>
            <a:pPr fontAlgn="base">
              <a:spcBef>
                <a:spcPct val="0"/>
              </a:spcBef>
              <a:spcAft>
                <a:spcPct val="0"/>
              </a:spcAft>
              <a:defRPr/>
            </a:pPr>
            <a:r>
              <a:rPr lang="en-US" smtClean="0">
                <a:solidFill>
                  <a:prstClr val="black"/>
                </a:solidFill>
              </a:rPr>
              <a:t>LCWS 2015, Wistler, BC, Canada</a:t>
            </a:r>
            <a:endParaRPr lang="en-US">
              <a:solidFill>
                <a:prstClr val="black"/>
              </a:solidFill>
            </a:endParaRPr>
          </a:p>
        </p:txBody>
      </p:sp>
      <p:sp>
        <p:nvSpPr>
          <p:cNvPr id="1030" name="Rectangle 6"/>
          <p:cNvSpPr>
            <a:spLocks noGrp="1" noChangeArrowheads="1"/>
          </p:cNvSpPr>
          <p:nvPr>
            <p:ph type="sldNum" sz="quarter" idx="4"/>
          </p:nvPr>
        </p:nvSpPr>
        <p:spPr bwMode="auto">
          <a:xfrm>
            <a:off x="8610600" y="6489700"/>
            <a:ext cx="384175"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cs typeface="+mn-cs"/>
              </a:defRPr>
            </a:lvl1pPr>
          </a:lstStyle>
          <a:p>
            <a:pPr fontAlgn="base">
              <a:spcBef>
                <a:spcPct val="0"/>
              </a:spcBef>
              <a:spcAft>
                <a:spcPct val="0"/>
              </a:spcAft>
              <a:defRPr/>
            </a:pPr>
            <a:fld id="{1FD2D65E-81C9-456A-B9C4-131691C455B4}" type="slidenum">
              <a:rPr lang="en-US">
                <a:solidFill>
                  <a:prstClr val="black"/>
                </a:solidFill>
              </a:rPr>
              <a:pPr fontAlgn="base">
                <a:spcBef>
                  <a:spcPct val="0"/>
                </a:spcBef>
                <a:spcAft>
                  <a:spcPct val="0"/>
                </a:spcAft>
                <a:defRPr/>
              </a:pPr>
              <a:t>‹#›</a:t>
            </a:fld>
            <a:endParaRPr lang="en-US">
              <a:solidFill>
                <a:prstClr val="black"/>
              </a:solidFill>
            </a:endParaRPr>
          </a:p>
        </p:txBody>
      </p:sp>
      <p:pic>
        <p:nvPicPr>
          <p:cNvPr id="1033" name="Picture 4" descr="slide header_maroon_7421.jpg"/>
          <p:cNvPicPr>
            <a:picLocks noChangeAspect="1"/>
          </p:cNvPicPr>
          <p:nvPr/>
        </p:nvPicPr>
        <p:blipFill>
          <a:blip r:embed="rId14" cstate="print"/>
          <a:srcRect/>
          <a:stretch>
            <a:fillRect/>
          </a:stretch>
        </p:blipFill>
        <p:spPr bwMode="auto">
          <a:xfrm>
            <a:off x="0" y="0"/>
            <a:ext cx="9144000" cy="146050"/>
          </a:xfrm>
          <a:prstGeom prst="rect">
            <a:avLst/>
          </a:prstGeom>
          <a:noFill/>
          <a:ln w="9525">
            <a:noFill/>
            <a:miter lim="800000"/>
            <a:headEnd/>
            <a:tailEnd/>
          </a:ln>
        </p:spPr>
      </p:pic>
    </p:spTree>
    <p:extLst>
      <p:ext uri="{BB962C8B-B14F-4D97-AF65-F5344CB8AC3E}">
        <p14:creationId xmlns:p14="http://schemas.microsoft.com/office/powerpoint/2010/main" val="185407147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dt="0"/>
  <p:txStyles>
    <p:titleStyle>
      <a:lvl1pPr algn="l" rtl="0" eaLnBrk="0" fontAlgn="base" hangingPunct="0">
        <a:spcBef>
          <a:spcPct val="0"/>
        </a:spcBef>
        <a:spcAft>
          <a:spcPct val="0"/>
        </a:spcAft>
        <a:defRPr sz="2600" b="1">
          <a:solidFill>
            <a:srgbClr val="5C0426"/>
          </a:solidFill>
          <a:latin typeface="+mj-lt"/>
          <a:ea typeface="+mj-ea"/>
          <a:cs typeface="+mj-cs"/>
        </a:defRPr>
      </a:lvl1pPr>
      <a:lvl2pPr algn="l" rtl="0" eaLnBrk="0" fontAlgn="base" hangingPunct="0">
        <a:spcBef>
          <a:spcPct val="0"/>
        </a:spcBef>
        <a:spcAft>
          <a:spcPct val="0"/>
        </a:spcAft>
        <a:defRPr sz="2600" b="1">
          <a:solidFill>
            <a:srgbClr val="5C0426"/>
          </a:solidFill>
          <a:latin typeface="Trebuchet MS" pitchFamily="34" charset="0"/>
        </a:defRPr>
      </a:lvl2pPr>
      <a:lvl3pPr algn="l" rtl="0" eaLnBrk="0" fontAlgn="base" hangingPunct="0">
        <a:spcBef>
          <a:spcPct val="0"/>
        </a:spcBef>
        <a:spcAft>
          <a:spcPct val="0"/>
        </a:spcAft>
        <a:defRPr sz="2600" b="1">
          <a:solidFill>
            <a:srgbClr val="5C0426"/>
          </a:solidFill>
          <a:latin typeface="Trebuchet MS" pitchFamily="34" charset="0"/>
        </a:defRPr>
      </a:lvl3pPr>
      <a:lvl4pPr algn="l" rtl="0" eaLnBrk="0" fontAlgn="base" hangingPunct="0">
        <a:spcBef>
          <a:spcPct val="0"/>
        </a:spcBef>
        <a:spcAft>
          <a:spcPct val="0"/>
        </a:spcAft>
        <a:defRPr sz="2600" b="1">
          <a:solidFill>
            <a:srgbClr val="5C0426"/>
          </a:solidFill>
          <a:latin typeface="Trebuchet MS" pitchFamily="34" charset="0"/>
        </a:defRPr>
      </a:lvl4pPr>
      <a:lvl5pPr algn="l" rtl="0" eaLnBrk="0" fontAlgn="base" hangingPunct="0">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p:titleStyle>
    <p:bodyStyle>
      <a:lvl1pPr marL="342900" indent="-342900" algn="l" rtl="0" eaLnBrk="0" fontAlgn="base" hangingPunct="0">
        <a:spcBef>
          <a:spcPct val="20000"/>
        </a:spcBef>
        <a:spcAft>
          <a:spcPct val="0"/>
        </a:spcAft>
        <a:buClr>
          <a:srgbClr val="1F497D"/>
        </a:buClr>
        <a:buFont typeface="Wingdings" pitchFamily="2" charset="2"/>
        <a:buChar char="§"/>
        <a:defRPr>
          <a:solidFill>
            <a:schemeClr val="tx1"/>
          </a:solidFill>
          <a:latin typeface="+mn-lt"/>
          <a:ea typeface="+mn-ea"/>
          <a:cs typeface="+mn-cs"/>
        </a:defRPr>
      </a:lvl1pPr>
      <a:lvl2pPr marL="742950" indent="-285750" algn="l" rtl="0" eaLnBrk="0" fontAlgn="base" hangingPunct="0">
        <a:spcBef>
          <a:spcPct val="20000"/>
        </a:spcBef>
        <a:spcAft>
          <a:spcPct val="0"/>
        </a:spcAft>
        <a:buClr>
          <a:srgbClr val="1F497D"/>
        </a:buClr>
        <a:buChar char="–"/>
        <a:defRPr sz="1600">
          <a:solidFill>
            <a:schemeClr val="tx1"/>
          </a:solidFill>
          <a:latin typeface="+mn-lt"/>
        </a:defRPr>
      </a:lvl2pPr>
      <a:lvl3pPr marL="1143000" indent="-228600" algn="l" rtl="0" eaLnBrk="0" fontAlgn="base" hangingPunct="0">
        <a:spcBef>
          <a:spcPct val="20000"/>
        </a:spcBef>
        <a:spcAft>
          <a:spcPct val="0"/>
        </a:spcAft>
        <a:buClr>
          <a:srgbClr val="1F497D"/>
        </a:buClr>
        <a:buChar char="•"/>
        <a:defRPr sz="1400">
          <a:solidFill>
            <a:schemeClr val="tx1"/>
          </a:solidFill>
          <a:latin typeface="+mn-lt"/>
        </a:defRPr>
      </a:lvl3pPr>
      <a:lvl4pPr marL="1600200" indent="-228600" algn="l" rtl="0" eaLnBrk="0" fontAlgn="base" hangingPunct="0">
        <a:spcBef>
          <a:spcPct val="20000"/>
        </a:spcBef>
        <a:spcAft>
          <a:spcPct val="0"/>
        </a:spcAft>
        <a:buClr>
          <a:srgbClr val="1F497D"/>
        </a:buClr>
        <a:buChar char="–"/>
        <a:defRPr sz="1400">
          <a:solidFill>
            <a:schemeClr val="tx1"/>
          </a:solidFill>
          <a:latin typeface="+mn-lt"/>
        </a:defRPr>
      </a:lvl4pPr>
      <a:lvl5pPr marL="2057400" indent="-228600" algn="l" rtl="0" eaLnBrk="0" fontAlgn="base" hangingPunct="0">
        <a:spcBef>
          <a:spcPct val="20000"/>
        </a:spcBef>
        <a:spcAft>
          <a:spcPct val="0"/>
        </a:spcAft>
        <a:buClr>
          <a:srgbClr val="1F497D"/>
        </a:buClr>
        <a:buFont typeface="Arial" charset="0"/>
        <a:buChar char="»"/>
        <a:defRPr sz="1400">
          <a:solidFill>
            <a:schemeClr val="tx1"/>
          </a:solidFill>
          <a:latin typeface="+mn-lt"/>
        </a:defRPr>
      </a:lvl5pPr>
      <a:lvl6pPr marL="2514600" indent="-228600" algn="l" rtl="0" fontAlgn="base">
        <a:spcBef>
          <a:spcPct val="20000"/>
        </a:spcBef>
        <a:spcAft>
          <a:spcPct val="0"/>
        </a:spcAft>
        <a:buClr>
          <a:srgbClr val="1F497D"/>
        </a:buClr>
        <a:buFont typeface="Arial" charset="0"/>
        <a:buChar char="»"/>
        <a:defRPr sz="1400">
          <a:solidFill>
            <a:schemeClr val="tx1"/>
          </a:solidFill>
          <a:latin typeface="+mn-lt"/>
        </a:defRPr>
      </a:lvl6pPr>
      <a:lvl7pPr marL="2971800" indent="-228600" algn="l" rtl="0" fontAlgn="base">
        <a:spcBef>
          <a:spcPct val="20000"/>
        </a:spcBef>
        <a:spcAft>
          <a:spcPct val="0"/>
        </a:spcAft>
        <a:buClr>
          <a:srgbClr val="1F497D"/>
        </a:buClr>
        <a:buFont typeface="Arial" charset="0"/>
        <a:buChar char="»"/>
        <a:defRPr sz="1400">
          <a:solidFill>
            <a:schemeClr val="tx1"/>
          </a:solidFill>
          <a:latin typeface="+mn-lt"/>
        </a:defRPr>
      </a:lvl7pPr>
      <a:lvl8pPr marL="3429000" indent="-228600" algn="l" rtl="0" fontAlgn="base">
        <a:spcBef>
          <a:spcPct val="20000"/>
        </a:spcBef>
        <a:spcAft>
          <a:spcPct val="0"/>
        </a:spcAft>
        <a:buClr>
          <a:srgbClr val="1F497D"/>
        </a:buClr>
        <a:buFont typeface="Arial" charset="0"/>
        <a:buChar char="»"/>
        <a:defRPr sz="1400">
          <a:solidFill>
            <a:schemeClr val="tx1"/>
          </a:solidFill>
          <a:latin typeface="+mn-lt"/>
        </a:defRPr>
      </a:lvl8pPr>
      <a:lvl9pPr marL="3886200" indent="-228600" algn="l" rtl="0" fontAlgn="base">
        <a:spcBef>
          <a:spcPct val="20000"/>
        </a:spcBef>
        <a:spcAft>
          <a:spcPct val="0"/>
        </a:spcAft>
        <a:buClr>
          <a:srgbClr val="1F497D"/>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4.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video" Target="../media/media2.wmv"/><Relationship Id="rId1" Type="http://schemas.microsoft.com/office/2007/relationships/media" Target="../media/media2.wmv"/><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4.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4.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video" Target="../media/media3.wmv"/><Relationship Id="rId1" Type="http://schemas.microsoft.com/office/2007/relationships/media" Target="../media/media3.wmv"/><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4.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24.xml"/><Relationship Id="rId5" Type="http://schemas.openxmlformats.org/officeDocument/2006/relationships/image" Target="../media/image41.png"/><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24.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24.xml"/><Relationship Id="rId5" Type="http://schemas.openxmlformats.org/officeDocument/2006/relationships/image" Target="../media/image42.png"/><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0" y="1341439"/>
            <a:ext cx="9144000" cy="575394"/>
          </a:xfrm>
        </p:spPr>
        <p:txBody>
          <a:bodyPr/>
          <a:lstStyle/>
          <a:p>
            <a:pPr algn="ctr" eaLnBrk="1" hangingPunct="1"/>
            <a:r>
              <a:rPr lang="en-US" sz="2800" dirty="0" smtClean="0"/>
              <a:t>Update on the ILC Positron source Target </a:t>
            </a:r>
            <a:br>
              <a:rPr lang="en-US" sz="2800" dirty="0" smtClean="0"/>
            </a:br>
            <a:r>
              <a:rPr lang="en-US" sz="2800" dirty="0" smtClean="0"/>
              <a:t>- Active Sliding </a:t>
            </a:r>
            <a:r>
              <a:rPr lang="en-US" sz="2800" smtClean="0"/>
              <a:t>Contact </a:t>
            </a:r>
            <a:r>
              <a:rPr lang="en-US" sz="2800" smtClean="0"/>
              <a:t>Cooling</a:t>
            </a:r>
            <a:br>
              <a:rPr lang="en-US" sz="2800" smtClean="0"/>
            </a:br>
            <a:r>
              <a:rPr lang="en-US" sz="2800" dirty="0" smtClean="0"/>
              <a:t/>
            </a:r>
            <a:br>
              <a:rPr lang="en-US" sz="2800" dirty="0" smtClean="0"/>
            </a:br>
            <a:r>
              <a:rPr lang="en-US" sz="2800" dirty="0" smtClean="0"/>
              <a:t>Wanming Liu, on behalf of AWA group</a:t>
            </a:r>
            <a:br>
              <a:rPr lang="en-US" sz="2800" dirty="0" smtClean="0"/>
            </a:br>
            <a:r>
              <a:rPr lang="en-US" sz="2800" dirty="0" smtClean="0"/>
              <a:t>HEP, ANL</a:t>
            </a:r>
          </a:p>
        </p:txBody>
      </p:sp>
      <p:sp>
        <p:nvSpPr>
          <p:cNvPr id="2" name="TextBox 1"/>
          <p:cNvSpPr txBox="1"/>
          <p:nvPr/>
        </p:nvSpPr>
        <p:spPr>
          <a:xfrm>
            <a:off x="1066800" y="5919179"/>
            <a:ext cx="3110339" cy="369332"/>
          </a:xfrm>
          <a:prstGeom prst="rect">
            <a:avLst/>
          </a:prstGeom>
          <a:noFill/>
        </p:spPr>
        <p:txBody>
          <a:bodyPr wrap="none" rtlCol="0">
            <a:spAutoFit/>
          </a:bodyPr>
          <a:lstStyle/>
          <a:p>
            <a:r>
              <a:rPr lang="en-US" dirty="0" smtClean="0"/>
              <a:t>LCWS2015, </a:t>
            </a:r>
            <a:r>
              <a:rPr lang="en-US" dirty="0" err="1" smtClean="0"/>
              <a:t>Wistler</a:t>
            </a:r>
            <a:r>
              <a:rPr lang="en-US" dirty="0" smtClean="0"/>
              <a:t>, BC, Canada</a:t>
            </a:r>
            <a:endParaRPr lang="en-US" dirty="0"/>
          </a:p>
        </p:txBody>
      </p:sp>
    </p:spTree>
    <p:extLst>
      <p:ext uri="{BB962C8B-B14F-4D97-AF65-F5344CB8AC3E}">
        <p14:creationId xmlns:p14="http://schemas.microsoft.com/office/powerpoint/2010/main" val="240017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dirty="0" smtClean="0"/>
              <a:t>Assemblies with a test wheel</a:t>
            </a:r>
            <a:endParaRPr lang="en-US" dirty="0"/>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10</a:t>
            </a:fld>
            <a:endParaRPr lang="en-US">
              <a:solidFill>
                <a:prstClr val="black"/>
              </a:solidFill>
            </a:endParaRPr>
          </a:p>
        </p:txBody>
      </p:sp>
      <p:pic>
        <p:nvPicPr>
          <p:cNvPr id="1026" name="Picture 2" descr="C:\Users\sdoran\Documents\Desktop Projects\ILC\Target Protoype\IMG_134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3466749"/>
            <a:ext cx="3200400" cy="240065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doran\Documents\Desktop Projects\ILC\Target Protoype\IMG_134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3466750"/>
            <a:ext cx="3200400" cy="24006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doran\Documents\Desktop Projects\ILC\Target Protoype\IMG_135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5600" y="990600"/>
            <a:ext cx="3205163" cy="2404223"/>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7"/>
          <p:cNvSpPr>
            <a:spLocks noGrp="1"/>
          </p:cNvSpPr>
          <p:nvPr>
            <p:ph type="ftr" sz="quarter" idx="12"/>
          </p:nvPr>
        </p:nvSpPr>
        <p:spPr>
          <a:xfrm>
            <a:off x="609600" y="6400800"/>
            <a:ext cx="5942013" cy="228600"/>
          </a:xfrm>
        </p:spPr>
        <p:txBody>
          <a:bodyPr/>
          <a:lstStyle/>
          <a:p>
            <a:pPr>
              <a:defRPr/>
            </a:pPr>
            <a:r>
              <a:rPr lang="en-US" dirty="0" smtClean="0">
                <a:solidFill>
                  <a:prstClr val="black"/>
                </a:solidFill>
              </a:rPr>
              <a:t>LCWS 2015, </a:t>
            </a:r>
            <a:r>
              <a:rPr lang="en-US" dirty="0" err="1" smtClean="0">
                <a:solidFill>
                  <a:prstClr val="black"/>
                </a:solidFill>
              </a:rPr>
              <a:t>Wistler</a:t>
            </a:r>
            <a:r>
              <a:rPr lang="en-US" dirty="0" smtClean="0">
                <a:solidFill>
                  <a:prstClr val="black"/>
                </a:solidFill>
              </a:rPr>
              <a:t>, BC, Canada</a:t>
            </a:r>
            <a:endParaRPr lang="en-US" dirty="0">
              <a:solidFill>
                <a:prstClr val="black"/>
              </a:solidFill>
            </a:endParaRPr>
          </a:p>
        </p:txBody>
      </p:sp>
    </p:spTree>
    <p:extLst>
      <p:ext uri="{BB962C8B-B14F-4D97-AF65-F5344CB8AC3E}">
        <p14:creationId xmlns:p14="http://schemas.microsoft.com/office/powerpoint/2010/main" val="3807023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between phase 1 and phase 2</a:t>
            </a:r>
            <a:endParaRPr lang="en-US" dirty="0"/>
          </a:p>
        </p:txBody>
      </p:sp>
      <p:sp>
        <p:nvSpPr>
          <p:cNvPr id="3" name="Content Placeholder 2"/>
          <p:cNvSpPr>
            <a:spLocks noGrp="1"/>
          </p:cNvSpPr>
          <p:nvPr>
            <p:ph idx="1"/>
          </p:nvPr>
        </p:nvSpPr>
        <p:spPr/>
        <p:txBody>
          <a:bodyPr/>
          <a:lstStyle/>
          <a:p>
            <a:r>
              <a:rPr lang="en-US" dirty="0" smtClean="0"/>
              <a:t>Safety documents for rotating the wheel at ~100RPM has been iterated several times and is waiting for final approval.</a:t>
            </a:r>
          </a:p>
          <a:p>
            <a:r>
              <a:rPr lang="en-US" dirty="0" smtClean="0"/>
              <a:t>Few short test runs were done while iterating the safety paper works.  (We carried out these tests only for debugging purpose with extra precautions in place to avoid any unsafe operations.  With all due respect to safety rules, I believe that these test runs are necessary and critical to the success of the project and we have done these debugging tests within our skill of trade.  )</a:t>
            </a:r>
            <a:endParaRPr lang="en-US" dirty="0"/>
          </a:p>
        </p:txBody>
      </p: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11</a:t>
            </a:fld>
            <a:endParaRPr lang="en-US">
              <a:solidFill>
                <a:prstClr val="black"/>
              </a:solidFill>
            </a:endParaRPr>
          </a:p>
        </p:txBody>
      </p:sp>
    </p:spTree>
    <p:extLst>
      <p:ext uri="{BB962C8B-B14F-4D97-AF65-F5344CB8AC3E}">
        <p14:creationId xmlns:p14="http://schemas.microsoft.com/office/powerpoint/2010/main" val="2111127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Spinning the test wheel at very low speed with tachometer installed</a:t>
            </a:r>
            <a:endParaRPr lang="en-US" dirty="0"/>
          </a:p>
        </p:txBody>
      </p: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12</a:t>
            </a:fld>
            <a:endParaRPr lang="en-US">
              <a:solidFill>
                <a:prstClr val="black"/>
              </a:solidFill>
            </a:endParaRPr>
          </a:p>
        </p:txBody>
      </p:sp>
      <p:pic>
        <p:nvPicPr>
          <p:cNvPr id="7" name="SafeSpeed">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rotWithShape="1">
          <a:blip r:embed="rId4"/>
          <a:srcRect l="12493" t="12123" r="12493" b="12116"/>
          <a:stretch/>
        </p:blipFill>
        <p:spPr>
          <a:xfrm>
            <a:off x="1554480" y="1219200"/>
            <a:ext cx="6035040" cy="3429000"/>
          </a:xfrm>
        </p:spPr>
      </p:pic>
      <p:sp>
        <p:nvSpPr>
          <p:cNvPr id="3" name="TextBox 2"/>
          <p:cNvSpPr txBox="1"/>
          <p:nvPr/>
        </p:nvSpPr>
        <p:spPr>
          <a:xfrm>
            <a:off x="528563" y="4923671"/>
            <a:ext cx="8234438" cy="1200329"/>
          </a:xfrm>
          <a:prstGeom prst="rect">
            <a:avLst/>
          </a:prstGeom>
          <a:noFill/>
        </p:spPr>
        <p:txBody>
          <a:bodyPr wrap="square" rtlCol="0">
            <a:spAutoFit/>
          </a:bodyPr>
          <a:lstStyle/>
          <a:p>
            <a:r>
              <a:rPr lang="en-US" dirty="0" smtClean="0"/>
              <a:t>About 25 minutes of test run of the test wheel has proved that the commercially available magnetic torque coupler and motor we bought is capable to drive the ~350lbs test wheel.  This test also confirmed that we can control the start and stop of the spinning wheel.</a:t>
            </a:r>
            <a:endParaRPr lang="en-US" dirty="0"/>
          </a:p>
        </p:txBody>
      </p:sp>
    </p:spTree>
    <p:extLst>
      <p:ext uri="{BB962C8B-B14F-4D97-AF65-F5344CB8AC3E}">
        <p14:creationId xmlns:p14="http://schemas.microsoft.com/office/powerpoint/2010/main" val="106357761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3"/>
          </p:nvPr>
        </p:nvSpPr>
        <p:spPr>
          <a:noFill/>
        </p:spPr>
        <p:txBody>
          <a:bodyPr/>
          <a:lstStyle/>
          <a:p>
            <a:fld id="{D1359F08-A7B1-4D27-80A1-E42DFD23AB39}" type="slidenum">
              <a:rPr lang="en-US" smtClean="0">
                <a:solidFill>
                  <a:prstClr val="black"/>
                </a:solidFill>
                <a:cs typeface="Arial" charset="0"/>
              </a:rPr>
              <a:pPr/>
              <a:t>13</a:t>
            </a:fld>
            <a:endParaRPr lang="en-US" dirty="0" smtClean="0">
              <a:solidFill>
                <a:prstClr val="black"/>
              </a:solidFill>
              <a:cs typeface="Arial" charset="0"/>
            </a:endParaRPr>
          </a:p>
        </p:txBody>
      </p:sp>
      <p:sp>
        <p:nvSpPr>
          <p:cNvPr id="27" name="TextBox 26"/>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solidFill>
                  <a:prstClr val="black"/>
                </a:solidFill>
              </a:rPr>
              <a:t>Tasks and Basic Operations</a:t>
            </a:r>
            <a:endParaRPr lang="en-US" sz="2000" b="1" dirty="0">
              <a:solidFill>
                <a:prstClr val="black"/>
              </a:solidFill>
            </a:endParaRPr>
          </a:p>
        </p:txBody>
      </p:sp>
      <p:sp>
        <p:nvSpPr>
          <p:cNvPr id="29" name="TextBox 28"/>
          <p:cNvSpPr txBox="1"/>
          <p:nvPr/>
        </p:nvSpPr>
        <p:spPr>
          <a:xfrm>
            <a:off x="-508" y="2096852"/>
            <a:ext cx="5004556" cy="4154984"/>
          </a:xfrm>
          <a:prstGeom prst="rect">
            <a:avLst/>
          </a:prstGeom>
          <a:noFill/>
        </p:spPr>
        <p:txBody>
          <a:bodyPr wrap="square" rtlCol="0">
            <a:spAutoFit/>
          </a:bodyPr>
          <a:lstStyle/>
          <a:p>
            <a:pPr marL="342900" indent="-342900">
              <a:buFont typeface="+mj-lt"/>
              <a:buAutoNum type="arabicPeriod"/>
            </a:pPr>
            <a:r>
              <a:rPr lang="en-US" sz="1200" dirty="0" smtClean="0">
                <a:solidFill>
                  <a:prstClr val="black"/>
                </a:solidFill>
              </a:rPr>
              <a:t>These tasks will be completed with the target wheel assembly in it’s current location with the wheel running at a very low rpm (</a:t>
            </a:r>
            <a:r>
              <a:rPr lang="en-US" sz="1200" dirty="0">
                <a:solidFill>
                  <a:prstClr val="black"/>
                </a:solidFill>
              </a:rPr>
              <a:t>~</a:t>
            </a:r>
            <a:r>
              <a:rPr lang="en-US" sz="1200" dirty="0" smtClean="0">
                <a:solidFill>
                  <a:prstClr val="black"/>
                </a:solidFill>
              </a:rPr>
              <a:t>100 rpm).</a:t>
            </a:r>
          </a:p>
          <a:p>
            <a:pPr marL="342900" indent="-342900">
              <a:buFont typeface="+mj-lt"/>
              <a:buAutoNum type="arabicPeriod"/>
            </a:pPr>
            <a:r>
              <a:rPr lang="en-US" sz="1200" dirty="0" smtClean="0">
                <a:solidFill>
                  <a:prstClr val="black"/>
                </a:solidFill>
              </a:rPr>
              <a:t>We will implement </a:t>
            </a:r>
            <a:r>
              <a:rPr lang="en-US" sz="1200" dirty="0">
                <a:solidFill>
                  <a:prstClr val="black"/>
                </a:solidFill>
              </a:rPr>
              <a:t>our Sliding Contact </a:t>
            </a:r>
            <a:r>
              <a:rPr lang="en-US" sz="1200" dirty="0" smtClean="0">
                <a:solidFill>
                  <a:prstClr val="black"/>
                </a:solidFill>
              </a:rPr>
              <a:t>Cooling design which is a mechanism that applies a controlled frictional force to </a:t>
            </a:r>
            <a:r>
              <a:rPr lang="en-US" sz="1200" dirty="0">
                <a:solidFill>
                  <a:prstClr val="black"/>
                </a:solidFill>
              </a:rPr>
              <a:t>both </a:t>
            </a:r>
            <a:r>
              <a:rPr lang="en-US" sz="1200" dirty="0" smtClean="0">
                <a:solidFill>
                  <a:prstClr val="black"/>
                </a:solidFill>
              </a:rPr>
              <a:t>sides of the  </a:t>
            </a:r>
            <a:r>
              <a:rPr lang="en-US" sz="1200" dirty="0">
                <a:solidFill>
                  <a:prstClr val="black"/>
                </a:solidFill>
              </a:rPr>
              <a:t>target </a:t>
            </a:r>
            <a:r>
              <a:rPr lang="en-US" sz="1200" dirty="0" smtClean="0">
                <a:solidFill>
                  <a:prstClr val="black"/>
                </a:solidFill>
              </a:rPr>
              <a:t>wheel simultaneously. The Sliding Contact Cooling units will use a linear actuator with a micro-stepper motor that actuates </a:t>
            </a:r>
            <a:r>
              <a:rPr lang="en-US" sz="1200" dirty="0">
                <a:solidFill>
                  <a:prstClr val="black"/>
                </a:solidFill>
              </a:rPr>
              <a:t>a spring loaded 304 stainless steel </a:t>
            </a:r>
            <a:r>
              <a:rPr lang="en-US" sz="1200" dirty="0" smtClean="0">
                <a:solidFill>
                  <a:prstClr val="black"/>
                </a:solidFill>
              </a:rPr>
              <a:t>contact pad. </a:t>
            </a:r>
            <a:r>
              <a:rPr lang="en-US" sz="1200" dirty="0">
                <a:solidFill>
                  <a:prstClr val="black"/>
                </a:solidFill>
              </a:rPr>
              <a:t>The contact pad uses chilled water to </a:t>
            </a:r>
            <a:r>
              <a:rPr lang="en-US" sz="1200" dirty="0" smtClean="0">
                <a:solidFill>
                  <a:prstClr val="black"/>
                </a:solidFill>
              </a:rPr>
              <a:t>overcome frictional heating and control the temperature of the contact area. The target wheel’s temperature is controlled as it’s contact area slides past the cooling pad. To reduce the coefficient of friction and the chance of galling, the contact area is it is lubricated with MoS2 (DOW Molykote D-321 R). The control system will monitor the frictional force by using a load cell that is integrated to the contact cooling unit.</a:t>
            </a:r>
          </a:p>
          <a:p>
            <a:pPr marL="342900" indent="-342900">
              <a:buFont typeface="+mj-lt"/>
              <a:buAutoNum type="arabicPeriod"/>
            </a:pPr>
            <a:r>
              <a:rPr lang="en-US" sz="1200" dirty="0">
                <a:solidFill>
                  <a:prstClr val="black"/>
                </a:solidFill>
              </a:rPr>
              <a:t>T</a:t>
            </a:r>
            <a:r>
              <a:rPr lang="en-US" sz="1200" dirty="0" smtClean="0">
                <a:solidFill>
                  <a:prstClr val="black"/>
                </a:solidFill>
              </a:rPr>
              <a:t>he motor will wind slowly up from low power to its operational speed. The frictional force will be applied after the motor/wheel achieves its operational speed. The power to the motor will be adjusted to maintain its operational speed.</a:t>
            </a:r>
          </a:p>
          <a:p>
            <a:pPr marL="342900" indent="-342900">
              <a:buFont typeface="+mj-lt"/>
              <a:buAutoNum type="arabicPeriod"/>
            </a:pPr>
            <a:r>
              <a:rPr lang="en-US" sz="1200" dirty="0" smtClean="0">
                <a:solidFill>
                  <a:prstClr val="black"/>
                </a:solidFill>
              </a:rPr>
              <a:t>We will use a laser tachometer to monitor the wheels RPM.</a:t>
            </a:r>
          </a:p>
          <a:p>
            <a:pPr marL="342900" indent="-342900">
              <a:buFont typeface="+mj-lt"/>
              <a:buAutoNum type="arabicPeriod"/>
            </a:pPr>
            <a:r>
              <a:rPr lang="en-US" sz="1200" dirty="0" smtClean="0">
                <a:solidFill>
                  <a:prstClr val="black"/>
                </a:solidFill>
              </a:rPr>
              <a:t>We have installed a Unistrut and Lexan machine guard and safety keep-out around the target wheel and contact cooling units.</a:t>
            </a:r>
          </a:p>
          <a:p>
            <a:pPr marL="342900" indent="-342900">
              <a:buFont typeface="+mj-lt"/>
              <a:buAutoNum type="arabicPeriod"/>
            </a:pPr>
            <a:r>
              <a:rPr lang="en-US" sz="1200" dirty="0" smtClean="0">
                <a:solidFill>
                  <a:prstClr val="black"/>
                </a:solidFill>
              </a:rPr>
              <a:t>The shaft bearings that support the wheel are bolted to the tables and the tables are anchored to the floor</a:t>
            </a:r>
            <a:r>
              <a:rPr lang="en-US" sz="1200" dirty="0">
                <a:solidFill>
                  <a:prstClr val="black"/>
                </a:solidFill>
              </a:rPr>
              <a:t>.</a:t>
            </a:r>
          </a:p>
        </p:txBody>
      </p:sp>
      <p:sp>
        <p:nvSpPr>
          <p:cNvPr id="11" name="Rectangle 2"/>
          <p:cNvSpPr txBox="1">
            <a:spLocks noChangeArrowheads="1"/>
          </p:cNvSpPr>
          <p:nvPr/>
        </p:nvSpPr>
        <p:spPr bwMode="auto">
          <a:xfrm>
            <a:off x="12700" y="203201"/>
            <a:ext cx="9144000" cy="489496"/>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t>
            </a:r>
            <a:r>
              <a:rPr lang="en-US" dirty="0" err="1" smtClean="0"/>
              <a:t>ASCC</a:t>
            </a:r>
            <a:r>
              <a:rPr lang="en-US" dirty="0" smtClean="0"/>
              <a:t>- </a:t>
            </a:r>
            <a:r>
              <a:rPr lang="en-US" dirty="0"/>
              <a:t>Phase </a:t>
            </a:r>
            <a:r>
              <a:rPr lang="en-US" dirty="0" smtClean="0"/>
              <a:t>1.1.5</a:t>
            </a:r>
            <a:endParaRPr lang="en-US" kern="0" dirty="0"/>
          </a:p>
        </p:txBody>
      </p:sp>
      <p:sp>
        <p:nvSpPr>
          <p:cNvPr id="33" name="TextBox 32"/>
          <p:cNvSpPr txBox="1"/>
          <p:nvPr/>
        </p:nvSpPr>
        <p:spPr>
          <a:xfrm>
            <a:off x="107504" y="1196752"/>
            <a:ext cx="4464496" cy="86177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dirty="0" smtClean="0">
                <a:solidFill>
                  <a:prstClr val="black"/>
                </a:solidFill>
              </a:rPr>
              <a:t>We are tasked to:</a:t>
            </a:r>
          </a:p>
          <a:p>
            <a:pPr marL="342900" indent="-342900">
              <a:buFont typeface="+mj-lt"/>
              <a:buAutoNum type="arabicPeriod"/>
            </a:pPr>
            <a:r>
              <a:rPr lang="en-US" sz="1200" dirty="0" smtClean="0">
                <a:solidFill>
                  <a:prstClr val="black"/>
                </a:solidFill>
              </a:rPr>
              <a:t>Rotate the target wheel at ~100 RPM.</a:t>
            </a:r>
          </a:p>
          <a:p>
            <a:pPr marL="342900" indent="-342900">
              <a:buFont typeface="+mj-lt"/>
              <a:buAutoNum type="arabicPeriod"/>
            </a:pPr>
            <a:r>
              <a:rPr lang="en-US" sz="1200" dirty="0">
                <a:solidFill>
                  <a:prstClr val="black"/>
                </a:solidFill>
              </a:rPr>
              <a:t>A</a:t>
            </a:r>
            <a:r>
              <a:rPr lang="en-US" sz="1200" dirty="0" smtClean="0">
                <a:solidFill>
                  <a:prstClr val="black"/>
                </a:solidFill>
              </a:rPr>
              <a:t>pply a metal to metal contact using Sliding Contact Cooling.</a:t>
            </a:r>
          </a:p>
          <a:p>
            <a:pPr marL="342900" indent="-342900">
              <a:buFont typeface="+mj-lt"/>
              <a:buAutoNum type="arabicPeriod"/>
            </a:pPr>
            <a:r>
              <a:rPr lang="en-US" sz="1200" dirty="0" smtClean="0">
                <a:solidFill>
                  <a:prstClr val="black"/>
                </a:solidFill>
              </a:rPr>
              <a:t>Control the temperature of the wheel.</a:t>
            </a:r>
            <a:endParaRPr lang="en-US" sz="1200" dirty="0">
              <a:solidFill>
                <a:prstClr val="black"/>
              </a:solidFill>
            </a:endParaRPr>
          </a:p>
        </p:txBody>
      </p:sp>
      <p:pic>
        <p:nvPicPr>
          <p:cNvPr id="1026" name="Picture 2" descr="C:\Users\sdoran\Documents\Desktop Projects\ILC\Target Protoype\IMG_1391.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436096" y="1511042"/>
            <a:ext cx="2862978" cy="2241994"/>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a:stCxn id="9" idx="2"/>
          </p:cNvCxnSpPr>
          <p:nvPr/>
        </p:nvCxnSpPr>
        <p:spPr bwMode="auto">
          <a:xfrm>
            <a:off x="6282190" y="1406969"/>
            <a:ext cx="54006" cy="18582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9" name="TextBox 8"/>
          <p:cNvSpPr txBox="1"/>
          <p:nvPr/>
        </p:nvSpPr>
        <p:spPr>
          <a:xfrm>
            <a:off x="6156176" y="1160748"/>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1</a:t>
            </a:r>
            <a:endParaRPr lang="en-US" sz="1000" dirty="0">
              <a:solidFill>
                <a:prstClr val="black"/>
              </a:solidFill>
            </a:endParaRPr>
          </a:p>
        </p:txBody>
      </p:sp>
      <p:pic>
        <p:nvPicPr>
          <p:cNvPr id="12" name="Picture 2" descr="C:\Users\sdoran\Documents\Desktop Projects\ILC\Target Protoype\IMG_1392.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5436096" y="4083994"/>
            <a:ext cx="2863354" cy="2153318"/>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Arrow Connector 17"/>
          <p:cNvCxnSpPr>
            <a:stCxn id="19" idx="3"/>
          </p:cNvCxnSpPr>
          <p:nvPr/>
        </p:nvCxnSpPr>
        <p:spPr bwMode="auto">
          <a:xfrm>
            <a:off x="5274078" y="4674042"/>
            <a:ext cx="594066" cy="37513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9" name="TextBox 18"/>
          <p:cNvSpPr txBox="1"/>
          <p:nvPr/>
        </p:nvSpPr>
        <p:spPr>
          <a:xfrm>
            <a:off x="5022050" y="4550931"/>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2</a:t>
            </a:r>
            <a:endParaRPr lang="en-US" sz="1000" dirty="0">
              <a:solidFill>
                <a:prstClr val="black"/>
              </a:solidFill>
            </a:endParaRPr>
          </a:p>
        </p:txBody>
      </p:sp>
      <p:cxnSp>
        <p:nvCxnSpPr>
          <p:cNvPr id="22" name="Straight Arrow Connector 21"/>
          <p:cNvCxnSpPr>
            <a:stCxn id="23" idx="3"/>
          </p:cNvCxnSpPr>
          <p:nvPr/>
        </p:nvCxnSpPr>
        <p:spPr bwMode="auto">
          <a:xfrm>
            <a:off x="5310082" y="1865730"/>
            <a:ext cx="738082" cy="37513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5058054" y="1742619"/>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4</a:t>
            </a:r>
            <a:endParaRPr lang="en-US" sz="1000" dirty="0">
              <a:solidFill>
                <a:prstClr val="black"/>
              </a:solidFill>
            </a:endParaRPr>
          </a:p>
        </p:txBody>
      </p:sp>
      <p:cxnSp>
        <p:nvCxnSpPr>
          <p:cNvPr id="26" name="Straight Arrow Connector 25"/>
          <p:cNvCxnSpPr>
            <a:stCxn id="28" idx="3"/>
          </p:cNvCxnSpPr>
          <p:nvPr/>
        </p:nvCxnSpPr>
        <p:spPr bwMode="auto">
          <a:xfrm>
            <a:off x="5292080" y="2492896"/>
            <a:ext cx="324036" cy="18002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8" name="TextBox 27"/>
          <p:cNvSpPr txBox="1"/>
          <p:nvPr/>
        </p:nvSpPr>
        <p:spPr>
          <a:xfrm>
            <a:off x="5040052" y="2369785"/>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5</a:t>
            </a:r>
            <a:endParaRPr lang="en-US" sz="1000" dirty="0">
              <a:solidFill>
                <a:prstClr val="black"/>
              </a:solidFill>
            </a:endParaRPr>
          </a:p>
        </p:txBody>
      </p:sp>
      <p:cxnSp>
        <p:nvCxnSpPr>
          <p:cNvPr id="31" name="Straight Arrow Connector 30"/>
          <p:cNvCxnSpPr>
            <a:stCxn id="32" idx="3"/>
          </p:cNvCxnSpPr>
          <p:nvPr/>
        </p:nvCxnSpPr>
        <p:spPr bwMode="auto">
          <a:xfrm>
            <a:off x="5292080" y="4092171"/>
            <a:ext cx="432048" cy="236929"/>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2" name="TextBox 31"/>
          <p:cNvSpPr txBox="1"/>
          <p:nvPr/>
        </p:nvSpPr>
        <p:spPr>
          <a:xfrm>
            <a:off x="5040052" y="3969060"/>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5</a:t>
            </a:r>
            <a:endParaRPr lang="en-US" sz="1000" dirty="0">
              <a:solidFill>
                <a:prstClr val="black"/>
              </a:solidFill>
            </a:endParaRPr>
          </a:p>
        </p:txBody>
      </p:sp>
      <p:cxnSp>
        <p:nvCxnSpPr>
          <p:cNvPr id="34" name="Straight Arrow Connector 33"/>
          <p:cNvCxnSpPr>
            <a:stCxn id="35" idx="3"/>
          </p:cNvCxnSpPr>
          <p:nvPr/>
        </p:nvCxnSpPr>
        <p:spPr bwMode="auto">
          <a:xfrm flipV="1">
            <a:off x="5292080" y="5157192"/>
            <a:ext cx="1260140" cy="668978"/>
          </a:xfrm>
          <a:prstGeom prst="straightConnector1">
            <a:avLst/>
          </a:prstGeom>
          <a:ln>
            <a:headEnd type="none" w="med" len="med"/>
            <a:tailEnd type="arrow"/>
          </a:ln>
        </p:spPr>
        <p:style>
          <a:lnRef idx="2">
            <a:schemeClr val="accent3"/>
          </a:lnRef>
          <a:fillRef idx="0">
            <a:schemeClr val="accent3"/>
          </a:fillRef>
          <a:effectRef idx="1">
            <a:schemeClr val="accent3"/>
          </a:effectRef>
          <a:fontRef idx="minor">
            <a:schemeClr val="tx1"/>
          </a:fontRef>
        </p:style>
      </p:cxnSp>
      <p:sp>
        <p:nvSpPr>
          <p:cNvPr id="35" name="TextBox 34"/>
          <p:cNvSpPr txBox="1"/>
          <p:nvPr/>
        </p:nvSpPr>
        <p:spPr>
          <a:xfrm>
            <a:off x="5040052" y="5703059"/>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6</a:t>
            </a:r>
            <a:endParaRPr lang="en-US" sz="1000" dirty="0">
              <a:solidFill>
                <a:prstClr val="black"/>
              </a:solidFill>
            </a:endParaRPr>
          </a:p>
        </p:txBody>
      </p:sp>
      <p:cxnSp>
        <p:nvCxnSpPr>
          <p:cNvPr id="39" name="Straight Arrow Connector 38"/>
          <p:cNvCxnSpPr>
            <a:stCxn id="40" idx="3"/>
          </p:cNvCxnSpPr>
          <p:nvPr/>
        </p:nvCxnSpPr>
        <p:spPr bwMode="auto">
          <a:xfrm>
            <a:off x="5292080" y="2940043"/>
            <a:ext cx="720080" cy="380945"/>
          </a:xfrm>
          <a:prstGeom prst="straightConnector1">
            <a:avLst/>
          </a:prstGeom>
          <a:ln>
            <a:headEnd type="none" w="med" len="med"/>
            <a:tailEnd type="arrow"/>
          </a:ln>
        </p:spPr>
        <p:style>
          <a:lnRef idx="2">
            <a:schemeClr val="accent3"/>
          </a:lnRef>
          <a:fillRef idx="0">
            <a:schemeClr val="accent3"/>
          </a:fillRef>
          <a:effectRef idx="1">
            <a:schemeClr val="accent3"/>
          </a:effectRef>
          <a:fontRef idx="minor">
            <a:schemeClr val="tx1"/>
          </a:fontRef>
        </p:style>
      </p:cxnSp>
      <p:sp>
        <p:nvSpPr>
          <p:cNvPr id="40" name="TextBox 39"/>
          <p:cNvSpPr txBox="1"/>
          <p:nvPr/>
        </p:nvSpPr>
        <p:spPr>
          <a:xfrm>
            <a:off x="5040052" y="2816932"/>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6</a:t>
            </a:r>
            <a:endParaRPr lang="en-US" sz="1000" dirty="0">
              <a:solidFill>
                <a:prstClr val="black"/>
              </a:solidFill>
            </a:endParaRPr>
          </a:p>
        </p:txBody>
      </p:sp>
      <p:sp>
        <p:nvSpPr>
          <p:cNvPr id="42" name="Circular Arrow 41"/>
          <p:cNvSpPr/>
          <p:nvPr/>
        </p:nvSpPr>
        <p:spPr bwMode="auto">
          <a:xfrm>
            <a:off x="6192180" y="1800688"/>
            <a:ext cx="396044" cy="404176"/>
          </a:xfrm>
          <a:prstGeom prst="circularArrow">
            <a:avLst>
              <a:gd name="adj1" fmla="val 15132"/>
              <a:gd name="adj2" fmla="val 1529503"/>
              <a:gd name="adj3" fmla="val 20612823"/>
              <a:gd name="adj4" fmla="val 11043456"/>
              <a:gd name="adj5" fmla="val 17753"/>
            </a:avLst>
          </a:prstGeom>
          <a:ln w="1905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mtClean="0">
              <a:ln w="12700">
                <a:solidFill>
                  <a:prstClr val="black"/>
                </a:solidFill>
              </a:ln>
              <a:solidFill>
                <a:prstClr val="black"/>
              </a:solidFill>
            </a:endParaRPr>
          </a:p>
        </p:txBody>
      </p:sp>
      <p:sp>
        <p:nvSpPr>
          <p:cNvPr id="43" name="TextBox 42"/>
          <p:cNvSpPr txBox="1"/>
          <p:nvPr/>
        </p:nvSpPr>
        <p:spPr>
          <a:xfrm>
            <a:off x="6876256" y="1160748"/>
            <a:ext cx="1224136"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Rotational Direction</a:t>
            </a:r>
            <a:endParaRPr lang="en-US" sz="1000" dirty="0">
              <a:solidFill>
                <a:prstClr val="black"/>
              </a:solidFill>
            </a:endParaRPr>
          </a:p>
        </p:txBody>
      </p:sp>
      <p:cxnSp>
        <p:nvCxnSpPr>
          <p:cNvPr id="44" name="Straight Arrow Connector 43"/>
          <p:cNvCxnSpPr>
            <a:stCxn id="43" idx="2"/>
          </p:cNvCxnSpPr>
          <p:nvPr/>
        </p:nvCxnSpPr>
        <p:spPr bwMode="auto">
          <a:xfrm flipH="1">
            <a:off x="6516216" y="1406969"/>
            <a:ext cx="972108" cy="473859"/>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92846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3"/>
          </p:nvPr>
        </p:nvSpPr>
        <p:spPr>
          <a:xfrm>
            <a:off x="8604448" y="6484255"/>
            <a:ext cx="384175" cy="365125"/>
          </a:xfrm>
          <a:noFill/>
        </p:spPr>
        <p:txBody>
          <a:bodyPr/>
          <a:lstStyle/>
          <a:p>
            <a:fld id="{D1359F08-A7B1-4D27-80A1-E42DFD23AB39}" type="slidenum">
              <a:rPr lang="en-US" smtClean="0">
                <a:solidFill>
                  <a:prstClr val="black"/>
                </a:solidFill>
                <a:cs typeface="Arial" charset="0"/>
              </a:rPr>
              <a:pPr/>
              <a:t>14</a:t>
            </a:fld>
            <a:endParaRPr lang="en-US" dirty="0" smtClean="0">
              <a:solidFill>
                <a:prstClr val="black"/>
              </a:solidFill>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t>
            </a:r>
            <a:r>
              <a:rPr lang="en-US" dirty="0" err="1" smtClean="0"/>
              <a:t>ASCC</a:t>
            </a:r>
            <a:r>
              <a:rPr lang="en-US" dirty="0" smtClean="0"/>
              <a:t>- </a:t>
            </a:r>
            <a:r>
              <a:rPr lang="en-US" dirty="0"/>
              <a:t>Phase </a:t>
            </a:r>
            <a:r>
              <a:rPr lang="en-US" dirty="0" smtClean="0"/>
              <a:t>1.1.5</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solidFill>
                  <a:prstClr val="black"/>
                </a:solidFill>
              </a:rPr>
              <a:t>Mechanical Design and Operation</a:t>
            </a:r>
            <a:endParaRPr lang="en-US" sz="2000" b="1" dirty="0">
              <a:solidFill>
                <a:prstClr val="black"/>
              </a:solidFill>
            </a:endParaRPr>
          </a:p>
        </p:txBody>
      </p:sp>
      <p:pic>
        <p:nvPicPr>
          <p:cNvPr id="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015" t="15556" r="58906" b="16389"/>
          <a:stretch/>
        </p:blipFill>
        <p:spPr bwMode="auto">
          <a:xfrm>
            <a:off x="4579849" y="1843445"/>
            <a:ext cx="4508215" cy="2868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078" t="22222" r="58047" b="16666"/>
          <a:stretch/>
        </p:blipFill>
        <p:spPr bwMode="auto">
          <a:xfrm>
            <a:off x="215516" y="2060848"/>
            <a:ext cx="3603018"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Arrow Connector 3"/>
          <p:cNvCxnSpPr>
            <a:stCxn id="33" idx="2"/>
          </p:cNvCxnSpPr>
          <p:nvPr/>
        </p:nvCxnSpPr>
        <p:spPr bwMode="auto">
          <a:xfrm>
            <a:off x="3365866" y="1750750"/>
            <a:ext cx="198022" cy="81415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3" name="TextBox 32"/>
          <p:cNvSpPr txBox="1"/>
          <p:nvPr/>
        </p:nvSpPr>
        <p:spPr>
          <a:xfrm>
            <a:off x="2699792" y="1196752"/>
            <a:ext cx="1332148" cy="5539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Linear Actuator with Micro-Step Motor</a:t>
            </a:r>
          </a:p>
          <a:p>
            <a:pPr algn="ctr"/>
            <a:r>
              <a:rPr lang="en-US" sz="1000" dirty="0" err="1" smtClean="0">
                <a:solidFill>
                  <a:prstClr val="black"/>
                </a:solidFill>
              </a:rPr>
              <a:t>Velmex</a:t>
            </a:r>
            <a:r>
              <a:rPr lang="en-US" sz="1000" dirty="0" smtClean="0">
                <a:solidFill>
                  <a:prstClr val="black"/>
                </a:solidFill>
              </a:rPr>
              <a:t># </a:t>
            </a:r>
            <a:r>
              <a:rPr lang="en-US" sz="1000" dirty="0" err="1" smtClean="0">
                <a:solidFill>
                  <a:prstClr val="black"/>
                </a:solidFill>
              </a:rPr>
              <a:t>MN10</a:t>
            </a:r>
            <a:r>
              <a:rPr lang="en-US" sz="1000" dirty="0" smtClean="0">
                <a:solidFill>
                  <a:prstClr val="black"/>
                </a:solidFill>
              </a:rPr>
              <a:t>-0050</a:t>
            </a:r>
            <a:endParaRPr lang="en-US" sz="1000" dirty="0">
              <a:solidFill>
                <a:prstClr val="black"/>
              </a:solidFill>
            </a:endParaRPr>
          </a:p>
        </p:txBody>
      </p:sp>
      <p:cxnSp>
        <p:nvCxnSpPr>
          <p:cNvPr id="35" name="Straight Arrow Connector 34"/>
          <p:cNvCxnSpPr>
            <a:stCxn id="45" idx="2"/>
          </p:cNvCxnSpPr>
          <p:nvPr/>
        </p:nvCxnSpPr>
        <p:spPr bwMode="auto">
          <a:xfrm flipH="1">
            <a:off x="2159732" y="2326814"/>
            <a:ext cx="90010" cy="346102"/>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45" name="TextBox 44"/>
          <p:cNvSpPr txBox="1"/>
          <p:nvPr/>
        </p:nvSpPr>
        <p:spPr>
          <a:xfrm>
            <a:off x="1907704" y="1772816"/>
            <a:ext cx="684076" cy="5539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Load Cell</a:t>
            </a:r>
          </a:p>
          <a:p>
            <a:pPr algn="ctr"/>
            <a:r>
              <a:rPr lang="en-US" sz="1000" dirty="0" err="1" smtClean="0">
                <a:solidFill>
                  <a:prstClr val="black"/>
                </a:solidFill>
              </a:rPr>
              <a:t>Phidgets</a:t>
            </a:r>
            <a:r>
              <a:rPr lang="en-US" sz="1000" dirty="0" smtClean="0">
                <a:solidFill>
                  <a:prstClr val="black"/>
                </a:solidFill>
              </a:rPr>
              <a:t># 3140</a:t>
            </a:r>
            <a:endParaRPr lang="en-US" sz="1000" dirty="0">
              <a:solidFill>
                <a:prstClr val="black"/>
              </a:solidFill>
            </a:endParaRPr>
          </a:p>
        </p:txBody>
      </p:sp>
      <p:cxnSp>
        <p:nvCxnSpPr>
          <p:cNvPr id="49" name="Straight Arrow Connector 48"/>
          <p:cNvCxnSpPr>
            <a:stCxn id="50" idx="2"/>
          </p:cNvCxnSpPr>
          <p:nvPr/>
        </p:nvCxnSpPr>
        <p:spPr bwMode="auto">
          <a:xfrm>
            <a:off x="1349642" y="1750750"/>
            <a:ext cx="198022" cy="706142"/>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50" name="TextBox 49"/>
          <p:cNvSpPr txBox="1"/>
          <p:nvPr/>
        </p:nvSpPr>
        <p:spPr>
          <a:xfrm>
            <a:off x="899592" y="1196752"/>
            <a:ext cx="900100" cy="5539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Carriage on Two Linear Slides</a:t>
            </a:r>
            <a:endParaRPr lang="en-US" sz="1000" dirty="0">
              <a:solidFill>
                <a:prstClr val="black"/>
              </a:solidFill>
            </a:endParaRPr>
          </a:p>
        </p:txBody>
      </p:sp>
      <p:cxnSp>
        <p:nvCxnSpPr>
          <p:cNvPr id="51" name="Straight Arrow Connector 50"/>
          <p:cNvCxnSpPr>
            <a:stCxn id="52" idx="2"/>
          </p:cNvCxnSpPr>
          <p:nvPr/>
        </p:nvCxnSpPr>
        <p:spPr bwMode="auto">
          <a:xfrm>
            <a:off x="467544" y="1596862"/>
            <a:ext cx="72008" cy="68001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52" name="TextBox 51"/>
          <p:cNvSpPr txBox="1"/>
          <p:nvPr/>
        </p:nvSpPr>
        <p:spPr>
          <a:xfrm>
            <a:off x="143508" y="1196752"/>
            <a:ext cx="64807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Contact Pad</a:t>
            </a:r>
            <a:endParaRPr lang="en-US" sz="1000" dirty="0">
              <a:solidFill>
                <a:prstClr val="black"/>
              </a:solidFill>
            </a:endParaRPr>
          </a:p>
        </p:txBody>
      </p:sp>
      <p:cxnSp>
        <p:nvCxnSpPr>
          <p:cNvPr id="16" name="Straight Arrow Connector 15"/>
          <p:cNvCxnSpPr>
            <a:stCxn id="17" idx="1"/>
          </p:cNvCxnSpPr>
          <p:nvPr/>
        </p:nvCxnSpPr>
        <p:spPr bwMode="auto">
          <a:xfrm flipH="1">
            <a:off x="7812360" y="1566955"/>
            <a:ext cx="288032" cy="353943"/>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7" name="TextBox 16"/>
          <p:cNvSpPr txBox="1"/>
          <p:nvPr/>
        </p:nvSpPr>
        <p:spPr>
          <a:xfrm>
            <a:off x="8100392" y="1213012"/>
            <a:ext cx="936104"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Target Wheel</a:t>
            </a:r>
          </a:p>
          <a:p>
            <a:pPr algn="ctr"/>
            <a:r>
              <a:rPr lang="en-US" sz="1000" dirty="0" smtClean="0">
                <a:solidFill>
                  <a:prstClr val="black"/>
                </a:solidFill>
              </a:rPr>
              <a:t>2” Thick Aluminum 40” Diameter</a:t>
            </a:r>
            <a:endParaRPr lang="en-US" sz="1000" dirty="0">
              <a:solidFill>
                <a:prstClr val="black"/>
              </a:solidFill>
            </a:endParaRPr>
          </a:p>
        </p:txBody>
      </p:sp>
      <p:cxnSp>
        <p:nvCxnSpPr>
          <p:cNvPr id="26" name="Straight Arrow Connector 25"/>
          <p:cNvCxnSpPr>
            <a:stCxn id="27" idx="2"/>
          </p:cNvCxnSpPr>
          <p:nvPr/>
        </p:nvCxnSpPr>
        <p:spPr bwMode="auto">
          <a:xfrm>
            <a:off x="4968044" y="2075820"/>
            <a:ext cx="180020" cy="561092"/>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7" name="TextBox 26"/>
          <p:cNvSpPr txBox="1"/>
          <p:nvPr/>
        </p:nvSpPr>
        <p:spPr>
          <a:xfrm>
            <a:off x="4319972" y="1367934"/>
            <a:ext cx="1296144"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Magnetically Coupled Motor</a:t>
            </a:r>
          </a:p>
          <a:p>
            <a:pPr algn="ctr"/>
            <a:r>
              <a:rPr lang="en-US" sz="1000" dirty="0" smtClean="0">
                <a:solidFill>
                  <a:prstClr val="black"/>
                </a:solidFill>
              </a:rPr>
              <a:t>Magnatex #</a:t>
            </a:r>
          </a:p>
          <a:p>
            <a:pPr algn="ctr"/>
            <a:r>
              <a:rPr lang="en-US" sz="1000" dirty="0" err="1">
                <a:solidFill>
                  <a:prstClr val="black"/>
                </a:solidFill>
              </a:rPr>
              <a:t>MP221-N25N-140TC</a:t>
            </a:r>
            <a:endParaRPr lang="en-US" sz="1000" dirty="0">
              <a:solidFill>
                <a:prstClr val="black"/>
              </a:solidFill>
            </a:endParaRPr>
          </a:p>
        </p:txBody>
      </p:sp>
      <p:cxnSp>
        <p:nvCxnSpPr>
          <p:cNvPr id="36" name="Straight Arrow Connector 35"/>
          <p:cNvCxnSpPr>
            <a:stCxn id="37" idx="1"/>
          </p:cNvCxnSpPr>
          <p:nvPr/>
        </p:nvCxnSpPr>
        <p:spPr bwMode="auto">
          <a:xfrm flipH="1">
            <a:off x="7812360" y="2671755"/>
            <a:ext cx="468052" cy="36120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7" name="TextBox 36"/>
          <p:cNvSpPr txBox="1"/>
          <p:nvPr/>
        </p:nvSpPr>
        <p:spPr>
          <a:xfrm>
            <a:off x="8280412" y="2240868"/>
            <a:ext cx="792088" cy="86177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Two 2” Shaft </a:t>
            </a:r>
            <a:r>
              <a:rPr lang="en-US" sz="1000" dirty="0">
                <a:solidFill>
                  <a:prstClr val="black"/>
                </a:solidFill>
              </a:rPr>
              <a:t>Bearings </a:t>
            </a:r>
            <a:r>
              <a:rPr lang="en-US" sz="1000" dirty="0" err="1">
                <a:solidFill>
                  <a:prstClr val="black"/>
                </a:solidFill>
              </a:rPr>
              <a:t>MMCARR</a:t>
            </a:r>
            <a:r>
              <a:rPr lang="en-US" sz="1000" dirty="0" smtClean="0">
                <a:solidFill>
                  <a:prstClr val="black"/>
                </a:solidFill>
              </a:rPr>
              <a:t># </a:t>
            </a:r>
            <a:r>
              <a:rPr lang="en-US" sz="1000" dirty="0" err="1" smtClean="0">
                <a:solidFill>
                  <a:prstClr val="black"/>
                </a:solidFill>
              </a:rPr>
              <a:t>6664K370</a:t>
            </a:r>
            <a:endParaRPr lang="en-US" sz="1000" dirty="0">
              <a:solidFill>
                <a:prstClr val="black"/>
              </a:solidFill>
            </a:endParaRPr>
          </a:p>
        </p:txBody>
      </p:sp>
      <p:sp>
        <p:nvSpPr>
          <p:cNvPr id="38" name="TextBox 37"/>
          <p:cNvSpPr txBox="1"/>
          <p:nvPr/>
        </p:nvSpPr>
        <p:spPr>
          <a:xfrm>
            <a:off x="3551870" y="3883114"/>
            <a:ext cx="648072" cy="5539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Two Steel Tables</a:t>
            </a:r>
            <a:endParaRPr lang="en-US" sz="1000" dirty="0">
              <a:solidFill>
                <a:prstClr val="black"/>
              </a:solidFill>
            </a:endParaRPr>
          </a:p>
        </p:txBody>
      </p:sp>
      <p:cxnSp>
        <p:nvCxnSpPr>
          <p:cNvPr id="39" name="Straight Arrow Connector 38"/>
          <p:cNvCxnSpPr>
            <a:stCxn id="38" idx="3"/>
          </p:cNvCxnSpPr>
          <p:nvPr/>
        </p:nvCxnSpPr>
        <p:spPr bwMode="auto">
          <a:xfrm flipV="1">
            <a:off x="4199942" y="3847111"/>
            <a:ext cx="360040" cy="313002"/>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53" name="TextBox 52"/>
          <p:cNvSpPr txBox="1"/>
          <p:nvPr/>
        </p:nvSpPr>
        <p:spPr>
          <a:xfrm>
            <a:off x="971600" y="4365104"/>
            <a:ext cx="1656184"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Active Sliding Contact Cooling Assembly</a:t>
            </a:r>
            <a:endParaRPr lang="en-US" sz="1000" dirty="0">
              <a:solidFill>
                <a:prstClr val="black"/>
              </a:solidFill>
            </a:endParaRPr>
          </a:p>
        </p:txBody>
      </p:sp>
      <p:sp>
        <p:nvSpPr>
          <p:cNvPr id="54" name="TextBox 53"/>
          <p:cNvSpPr txBox="1"/>
          <p:nvPr/>
        </p:nvSpPr>
        <p:spPr>
          <a:xfrm>
            <a:off x="71500" y="4761148"/>
            <a:ext cx="3456384"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28600" indent="-228600">
              <a:buFont typeface="+mj-lt"/>
              <a:buAutoNum type="arabicPeriod"/>
            </a:pPr>
            <a:r>
              <a:rPr lang="en-US" sz="1000" dirty="0" smtClean="0">
                <a:solidFill>
                  <a:prstClr val="black"/>
                </a:solidFill>
              </a:rPr>
              <a:t>The linear actuator applies a linear force to the load cell.</a:t>
            </a:r>
          </a:p>
          <a:p>
            <a:pPr marL="228600" indent="-228600">
              <a:buFont typeface="+mj-lt"/>
              <a:buAutoNum type="arabicPeriod"/>
            </a:pPr>
            <a:r>
              <a:rPr lang="en-US" sz="1000" dirty="0" smtClean="0">
                <a:solidFill>
                  <a:prstClr val="black"/>
                </a:solidFill>
              </a:rPr>
              <a:t>The load cell transfers that force to the carriage.</a:t>
            </a:r>
          </a:p>
          <a:p>
            <a:pPr marL="228600" indent="-228600">
              <a:buFont typeface="+mj-lt"/>
              <a:buAutoNum type="arabicPeriod"/>
            </a:pPr>
            <a:r>
              <a:rPr lang="en-US" sz="1000" dirty="0" smtClean="0">
                <a:solidFill>
                  <a:prstClr val="black"/>
                </a:solidFill>
              </a:rPr>
              <a:t>The carriage moves the spring loaded contact pads into contact with the rotating target.</a:t>
            </a:r>
          </a:p>
          <a:p>
            <a:pPr marL="228600" indent="-228600">
              <a:buFont typeface="+mj-lt"/>
              <a:buAutoNum type="arabicPeriod"/>
            </a:pPr>
            <a:r>
              <a:rPr lang="en-US" sz="1000" dirty="0" smtClean="0">
                <a:solidFill>
                  <a:prstClr val="black"/>
                </a:solidFill>
              </a:rPr>
              <a:t>The load cell provides feedback as to the amount of force (LBS) that contact pads are applying to the wheel.</a:t>
            </a:r>
          </a:p>
          <a:p>
            <a:pPr marL="228600" indent="-228600">
              <a:buFont typeface="+mj-lt"/>
              <a:buAutoNum type="arabicPeriod"/>
            </a:pPr>
            <a:r>
              <a:rPr lang="en-US" sz="1000" dirty="0" smtClean="0">
                <a:solidFill>
                  <a:prstClr val="black"/>
                </a:solidFill>
              </a:rPr>
              <a:t>The target amount of force is 3-5 LBS.</a:t>
            </a:r>
          </a:p>
          <a:p>
            <a:pPr marL="228600" indent="-228600">
              <a:buFont typeface="+mj-lt"/>
              <a:buAutoNum type="arabicPeriod"/>
            </a:pPr>
            <a:r>
              <a:rPr lang="en-US" sz="1000" dirty="0" smtClean="0">
                <a:solidFill>
                  <a:prstClr val="black"/>
                </a:solidFill>
              </a:rPr>
              <a:t>Molykote dry lubrication spray is used to reduce friction between the contact pads.</a:t>
            </a:r>
            <a:endParaRPr lang="en-US" sz="1000" dirty="0">
              <a:solidFill>
                <a:prstClr val="black"/>
              </a:solidFill>
            </a:endParaRPr>
          </a:p>
        </p:txBody>
      </p:sp>
      <p:cxnSp>
        <p:nvCxnSpPr>
          <p:cNvPr id="55" name="Straight Arrow Connector 54"/>
          <p:cNvCxnSpPr>
            <a:stCxn id="56" idx="2"/>
          </p:cNvCxnSpPr>
          <p:nvPr/>
        </p:nvCxnSpPr>
        <p:spPr bwMode="auto">
          <a:xfrm>
            <a:off x="6354198" y="2412760"/>
            <a:ext cx="270030" cy="584192"/>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56" name="TextBox 55"/>
          <p:cNvSpPr txBox="1"/>
          <p:nvPr/>
        </p:nvSpPr>
        <p:spPr>
          <a:xfrm>
            <a:off x="5940152" y="1704874"/>
            <a:ext cx="828092"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Shaft Coupling</a:t>
            </a:r>
          </a:p>
          <a:p>
            <a:pPr algn="ctr"/>
            <a:r>
              <a:rPr lang="en-US" sz="1000" dirty="0" err="1">
                <a:solidFill>
                  <a:prstClr val="black"/>
                </a:solidFill>
              </a:rPr>
              <a:t>MMCARR</a:t>
            </a:r>
            <a:r>
              <a:rPr lang="en-US" sz="1000" dirty="0" smtClean="0">
                <a:solidFill>
                  <a:prstClr val="black"/>
                </a:solidFill>
              </a:rPr>
              <a:t>#</a:t>
            </a:r>
          </a:p>
          <a:p>
            <a:pPr algn="ctr"/>
            <a:r>
              <a:rPr lang="en-US" sz="1000" dirty="0" err="1">
                <a:solidFill>
                  <a:prstClr val="black"/>
                </a:solidFill>
              </a:rPr>
              <a:t>2306K184</a:t>
            </a:r>
            <a:endParaRPr lang="en-US" sz="1000" dirty="0">
              <a:solidFill>
                <a:prstClr val="black"/>
              </a:solidFill>
            </a:endParaRPr>
          </a:p>
        </p:txBody>
      </p:sp>
      <p:sp>
        <p:nvSpPr>
          <p:cNvPr id="47" name="Circular Arrow 46"/>
          <p:cNvSpPr/>
          <p:nvPr/>
        </p:nvSpPr>
        <p:spPr bwMode="auto">
          <a:xfrm flipH="1">
            <a:off x="7272300" y="2460958"/>
            <a:ext cx="648072" cy="648072"/>
          </a:xfrm>
          <a:prstGeom prst="circularArrow">
            <a:avLst>
              <a:gd name="adj1" fmla="val 15132"/>
              <a:gd name="adj2" fmla="val 1114413"/>
              <a:gd name="adj3" fmla="val 20612823"/>
              <a:gd name="adj4" fmla="val 11043456"/>
              <a:gd name="adj5" fmla="val 15291"/>
            </a:avLst>
          </a:prstGeom>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mtClean="0">
              <a:solidFill>
                <a:prstClr val="black"/>
              </a:solidFill>
            </a:endParaRPr>
          </a:p>
        </p:txBody>
      </p:sp>
      <p:cxnSp>
        <p:nvCxnSpPr>
          <p:cNvPr id="59" name="Straight Arrow Connector 58"/>
          <p:cNvCxnSpPr>
            <a:stCxn id="60" idx="2"/>
          </p:cNvCxnSpPr>
          <p:nvPr/>
        </p:nvCxnSpPr>
        <p:spPr bwMode="auto">
          <a:xfrm>
            <a:off x="7263299" y="1596862"/>
            <a:ext cx="315035" cy="903493"/>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60" name="TextBox 59"/>
          <p:cNvSpPr txBox="1"/>
          <p:nvPr/>
        </p:nvSpPr>
        <p:spPr>
          <a:xfrm>
            <a:off x="6894258" y="1196752"/>
            <a:ext cx="73808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Rotational Direction</a:t>
            </a:r>
            <a:endParaRPr lang="en-US" sz="1000" dirty="0">
              <a:solidFill>
                <a:prstClr val="black"/>
              </a:solidFill>
            </a:endParaRPr>
          </a:p>
        </p:txBody>
      </p:sp>
      <p:sp>
        <p:nvSpPr>
          <p:cNvPr id="62" name="TextBox 61"/>
          <p:cNvSpPr txBox="1"/>
          <p:nvPr/>
        </p:nvSpPr>
        <p:spPr>
          <a:xfrm>
            <a:off x="5868144" y="4765214"/>
            <a:ext cx="1872208"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ILC Rotating Target Assembly</a:t>
            </a:r>
            <a:endParaRPr lang="en-US" sz="1000" dirty="0">
              <a:solidFill>
                <a:prstClr val="black"/>
              </a:solidFill>
            </a:endParaRPr>
          </a:p>
        </p:txBody>
      </p:sp>
      <p:sp>
        <p:nvSpPr>
          <p:cNvPr id="87" name="TextBox 86"/>
          <p:cNvSpPr txBox="1"/>
          <p:nvPr/>
        </p:nvSpPr>
        <p:spPr>
          <a:xfrm>
            <a:off x="3635896" y="5013176"/>
            <a:ext cx="5400600"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28600" indent="-228600">
              <a:buFont typeface="+mj-lt"/>
              <a:buAutoNum type="arabicPeriod"/>
            </a:pPr>
            <a:r>
              <a:rPr lang="en-US" sz="1000" dirty="0" smtClean="0">
                <a:solidFill>
                  <a:prstClr val="black"/>
                </a:solidFill>
              </a:rPr>
              <a:t>The motor rotates a steel shaft that passes through the target wheel.</a:t>
            </a:r>
          </a:p>
          <a:p>
            <a:pPr marL="228600" indent="-228600">
              <a:buFont typeface="+mj-lt"/>
              <a:buAutoNum type="arabicPeriod"/>
            </a:pPr>
            <a:r>
              <a:rPr lang="en-US" sz="1000" dirty="0" smtClean="0">
                <a:solidFill>
                  <a:prstClr val="black"/>
                </a:solidFill>
              </a:rPr>
              <a:t>The shaft </a:t>
            </a:r>
            <a:r>
              <a:rPr lang="en-US" sz="1000" dirty="0">
                <a:solidFill>
                  <a:prstClr val="black"/>
                </a:solidFill>
              </a:rPr>
              <a:t>is connected to </a:t>
            </a:r>
            <a:r>
              <a:rPr lang="en-US" sz="1000" dirty="0" smtClean="0">
                <a:solidFill>
                  <a:prstClr val="black"/>
                </a:solidFill>
              </a:rPr>
              <a:t>a </a:t>
            </a:r>
            <a:r>
              <a:rPr lang="en-US" sz="1000" dirty="0">
                <a:solidFill>
                  <a:prstClr val="black"/>
                </a:solidFill>
              </a:rPr>
              <a:t>connecting plate </a:t>
            </a:r>
            <a:r>
              <a:rPr lang="en-US" sz="1000" dirty="0" smtClean="0">
                <a:solidFill>
                  <a:prstClr val="black"/>
                </a:solidFill>
              </a:rPr>
              <a:t>with grade 8 3/8-UNC steel bolts which in turn is connected to the target wheel with grade 8 1/2-UNC steel bolts.</a:t>
            </a:r>
          </a:p>
          <a:p>
            <a:pPr marL="228600" indent="-228600">
              <a:buFont typeface="+mj-lt"/>
              <a:buAutoNum type="arabicPeriod"/>
            </a:pPr>
            <a:r>
              <a:rPr lang="en-US" sz="1000" dirty="0" smtClean="0">
                <a:solidFill>
                  <a:prstClr val="black"/>
                </a:solidFill>
              </a:rPr>
              <a:t>The target wheel and shaft (~</a:t>
            </a:r>
            <a:r>
              <a:rPr lang="en-US" sz="1000" dirty="0" err="1" smtClean="0">
                <a:solidFill>
                  <a:prstClr val="black"/>
                </a:solidFill>
              </a:rPr>
              <a:t>350lbs</a:t>
            </a:r>
            <a:r>
              <a:rPr lang="en-US" sz="1000" dirty="0" smtClean="0">
                <a:solidFill>
                  <a:prstClr val="black"/>
                </a:solidFill>
              </a:rPr>
              <a:t>) is captured on both sides by cast iron flange mounted steel ball bearings, each with a dynamic load capacity of 9700lbs.</a:t>
            </a:r>
          </a:p>
          <a:p>
            <a:pPr marL="228600" indent="-228600">
              <a:buFont typeface="+mj-lt"/>
              <a:buAutoNum type="arabicPeriod"/>
            </a:pPr>
            <a:r>
              <a:rPr lang="en-US" sz="1000" dirty="0" smtClean="0">
                <a:solidFill>
                  <a:prstClr val="black"/>
                </a:solidFill>
              </a:rPr>
              <a:t>The wheel will be rotated toward the AWA bunker wall (~</a:t>
            </a:r>
            <a:r>
              <a:rPr lang="en-US" sz="1000" dirty="0" err="1" smtClean="0">
                <a:solidFill>
                  <a:prstClr val="black"/>
                </a:solidFill>
              </a:rPr>
              <a:t>11ft</a:t>
            </a:r>
            <a:r>
              <a:rPr lang="en-US" sz="1000" dirty="0" smtClean="0">
                <a:solidFill>
                  <a:prstClr val="black"/>
                </a:solidFill>
              </a:rPr>
              <a:t> thick concrete) at ~</a:t>
            </a:r>
            <a:r>
              <a:rPr lang="en-US" sz="1000" dirty="0" err="1" smtClean="0">
                <a:solidFill>
                  <a:prstClr val="black"/>
                </a:solidFill>
              </a:rPr>
              <a:t>100RPM</a:t>
            </a:r>
            <a:r>
              <a:rPr lang="en-US" sz="1000" dirty="0" smtClean="0">
                <a:solidFill>
                  <a:prstClr val="black"/>
                </a:solidFill>
              </a:rPr>
              <a:t> (7200 joules) which is monitored by a laser sensor tachometer.</a:t>
            </a:r>
          </a:p>
          <a:p>
            <a:pPr marL="228600" indent="-228600">
              <a:buFont typeface="+mj-lt"/>
              <a:buAutoNum type="arabicPeriod"/>
            </a:pPr>
            <a:r>
              <a:rPr lang="en-US" sz="1000" dirty="0" smtClean="0">
                <a:solidFill>
                  <a:prstClr val="black"/>
                </a:solidFill>
              </a:rPr>
              <a:t>The cooling pads will be actuated to contact the rotating target wheel and will use chilled water, fed at ~2 gallon/minute, to control the temperature of the target wheel.</a:t>
            </a:r>
            <a:endParaRPr lang="en-US" sz="1000" dirty="0">
              <a:solidFill>
                <a:prstClr val="black"/>
              </a:solidFill>
            </a:endParaRPr>
          </a:p>
        </p:txBody>
      </p:sp>
      <p:sp>
        <p:nvSpPr>
          <p:cNvPr id="32" name="TextBox 31"/>
          <p:cNvSpPr txBox="1"/>
          <p:nvPr/>
        </p:nvSpPr>
        <p:spPr>
          <a:xfrm>
            <a:off x="7740352" y="4761148"/>
            <a:ext cx="612068"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Fig 2</a:t>
            </a:r>
            <a:endParaRPr lang="en-US" sz="1000" dirty="0">
              <a:solidFill>
                <a:prstClr val="black"/>
              </a:solidFill>
            </a:endParaRPr>
          </a:p>
        </p:txBody>
      </p:sp>
      <p:sp>
        <p:nvSpPr>
          <p:cNvPr id="34" name="TextBox 33"/>
          <p:cNvSpPr txBox="1"/>
          <p:nvPr/>
        </p:nvSpPr>
        <p:spPr>
          <a:xfrm>
            <a:off x="2627784" y="4509120"/>
            <a:ext cx="612068"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Fig 1</a:t>
            </a:r>
            <a:endParaRPr lang="en-US" sz="1000" dirty="0">
              <a:solidFill>
                <a:prstClr val="black"/>
              </a:solidFill>
            </a:endParaRPr>
          </a:p>
        </p:txBody>
      </p:sp>
    </p:spTree>
    <p:extLst>
      <p:ext uri="{BB962C8B-B14F-4D97-AF65-F5344CB8AC3E}">
        <p14:creationId xmlns:p14="http://schemas.microsoft.com/office/powerpoint/2010/main" val="2417820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3"/>
          </p:nvPr>
        </p:nvSpPr>
        <p:spPr>
          <a:xfrm>
            <a:off x="8604448" y="6484255"/>
            <a:ext cx="384175" cy="365125"/>
          </a:xfrm>
          <a:noFill/>
        </p:spPr>
        <p:txBody>
          <a:bodyPr/>
          <a:lstStyle/>
          <a:p>
            <a:fld id="{D1359F08-A7B1-4D27-80A1-E42DFD23AB39}" type="slidenum">
              <a:rPr lang="en-US" smtClean="0">
                <a:solidFill>
                  <a:prstClr val="black"/>
                </a:solidFill>
                <a:cs typeface="Arial" charset="0"/>
              </a:rPr>
              <a:pPr/>
              <a:t>15</a:t>
            </a:fld>
            <a:endParaRPr lang="en-US" dirty="0" smtClean="0">
              <a:solidFill>
                <a:prstClr val="black"/>
              </a:solidFill>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t>
            </a:r>
            <a:r>
              <a:rPr lang="en-US" dirty="0" err="1" smtClean="0"/>
              <a:t>ASCC</a:t>
            </a:r>
            <a:r>
              <a:rPr lang="en-US" dirty="0" smtClean="0"/>
              <a:t>- </a:t>
            </a:r>
            <a:r>
              <a:rPr lang="en-US" dirty="0"/>
              <a:t>Phase </a:t>
            </a:r>
            <a:r>
              <a:rPr lang="en-US" dirty="0" smtClean="0"/>
              <a:t>1.1.5</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solidFill>
                  <a:prstClr val="black"/>
                </a:solidFill>
              </a:rPr>
              <a:t>Safety Concerns and Mitigations</a:t>
            </a:r>
            <a:endParaRPr lang="en-US" sz="2000" b="1" dirty="0">
              <a:solidFill>
                <a:prstClr val="black"/>
              </a:solidFill>
            </a:endParaRPr>
          </a:p>
        </p:txBody>
      </p:sp>
      <p:sp>
        <p:nvSpPr>
          <p:cNvPr id="6" name="TextBox 5"/>
          <p:cNvSpPr txBox="1"/>
          <p:nvPr/>
        </p:nvSpPr>
        <p:spPr>
          <a:xfrm>
            <a:off x="0" y="1124744"/>
            <a:ext cx="5688124" cy="5170646"/>
          </a:xfrm>
          <a:prstGeom prst="rect">
            <a:avLst/>
          </a:prstGeom>
          <a:noFill/>
        </p:spPr>
        <p:txBody>
          <a:bodyPr wrap="square" rtlCol="0">
            <a:spAutoFit/>
          </a:bodyPr>
          <a:lstStyle/>
          <a:p>
            <a:pPr algn="just"/>
            <a:r>
              <a:rPr lang="en-US" sz="1000" b="1" u="sng" dirty="0">
                <a:solidFill>
                  <a:prstClr val="black"/>
                </a:solidFill>
              </a:rPr>
              <a:t>Background: </a:t>
            </a:r>
            <a:r>
              <a:rPr lang="en-US" sz="1000" dirty="0">
                <a:solidFill>
                  <a:prstClr val="black"/>
                </a:solidFill>
              </a:rPr>
              <a:t> This the prototype phase of the ILC Rotating Target development. The low speed tests are meant to gain knowledge about and prove the system and will be short term and limited to shorts runs. </a:t>
            </a:r>
          </a:p>
          <a:p>
            <a:pPr algn="just"/>
            <a:r>
              <a:rPr lang="en-US" sz="1000" dirty="0" smtClean="0">
                <a:solidFill>
                  <a:prstClr val="black"/>
                </a:solidFill>
              </a:rPr>
              <a:t>The operation of the rotating target wheel, a circular object powered by a motor protected by a machine guard, is very similar to the operation of one of the several air handling units found on any service floor or machine lathes found in every machine shop around ANL. With the difference being we will be applying a small amount of pressure to each side of the target wheel.  Below is how we will mitigate safety concerns.</a:t>
            </a:r>
          </a:p>
          <a:p>
            <a:pPr algn="just"/>
            <a:endParaRPr lang="en-US" sz="1000" dirty="0">
              <a:solidFill>
                <a:prstClr val="black"/>
              </a:solidFill>
            </a:endParaRPr>
          </a:p>
          <a:p>
            <a:pPr algn="just"/>
            <a:r>
              <a:rPr lang="en-US" sz="1000" b="1" u="sng" dirty="0" smtClean="0">
                <a:solidFill>
                  <a:prstClr val="black"/>
                </a:solidFill>
              </a:rPr>
              <a:t>Concern: </a:t>
            </a:r>
            <a:r>
              <a:rPr lang="en-US" sz="1000" dirty="0" smtClean="0">
                <a:solidFill>
                  <a:prstClr val="black"/>
                </a:solidFill>
              </a:rPr>
              <a:t>During normal operations, the target wheel possess kinetic energy. </a:t>
            </a:r>
            <a:r>
              <a:rPr lang="en-US" sz="1000" b="1" dirty="0" smtClean="0">
                <a:solidFill>
                  <a:prstClr val="black"/>
                </a:solidFill>
              </a:rPr>
              <a:t>1) </a:t>
            </a:r>
            <a:r>
              <a:rPr lang="en-US" sz="1000" dirty="0" smtClean="0">
                <a:solidFill>
                  <a:prstClr val="black"/>
                </a:solidFill>
              </a:rPr>
              <a:t>How is this energy mitigated? </a:t>
            </a:r>
          </a:p>
          <a:p>
            <a:pPr algn="just"/>
            <a:r>
              <a:rPr lang="en-US" sz="1000" b="1" u="sng" dirty="0" smtClean="0">
                <a:solidFill>
                  <a:prstClr val="black"/>
                </a:solidFill>
              </a:rPr>
              <a:t>Mitigation: </a:t>
            </a:r>
            <a:r>
              <a:rPr lang="en-US" sz="1000" dirty="0" smtClean="0">
                <a:solidFill>
                  <a:prstClr val="black"/>
                </a:solidFill>
              </a:rPr>
              <a:t> </a:t>
            </a:r>
            <a:r>
              <a:rPr lang="en-US" sz="1000" b="1" dirty="0" smtClean="0">
                <a:solidFill>
                  <a:prstClr val="black"/>
                </a:solidFill>
              </a:rPr>
              <a:t>1) </a:t>
            </a:r>
            <a:r>
              <a:rPr lang="en-US" sz="1000" dirty="0" smtClean="0">
                <a:solidFill>
                  <a:prstClr val="black"/>
                </a:solidFill>
              </a:rPr>
              <a:t>While rotating at ~100 rpm it is calculated that the target wheel will possess 763 joules of energy. As the target wheel is precisely machined (total runout and overall flatness of .002“/003”), aligned within the same tolerance, and the center of gravity is constrained on the axis, there are no other radial forces present as there would be, for instance, if the disk were unbalanced or oblong. To constrain the target wheel, the target wheel and shaft are captured by two flange mounted bearings that are bolted to two steel tables with four grade eight 1/2”-UNC bolts (each with a tensile strength of ~</a:t>
            </a:r>
            <a:r>
              <a:rPr lang="en-US" sz="1000" dirty="0" err="1" smtClean="0">
                <a:solidFill>
                  <a:prstClr val="black"/>
                </a:solidFill>
              </a:rPr>
              <a:t>150k</a:t>
            </a:r>
            <a:r>
              <a:rPr lang="en-US" sz="1000" dirty="0" smtClean="0">
                <a:solidFill>
                  <a:prstClr val="black"/>
                </a:solidFill>
              </a:rPr>
              <a:t> psi), the steel tables are in turn anchored to the cement floor with eight steel 3/8”-UNC concrete anchors (each with a pull-out strength of ~4000 lbs). The weight of the target wheel and shaft (~350 lbs)  are sufficiently supported by two flanged ball bearings (each with a dynamic load capacity of ~9700 lbs). </a:t>
            </a:r>
            <a:r>
              <a:rPr lang="en-US" sz="1000" dirty="0">
                <a:solidFill>
                  <a:prstClr val="black"/>
                </a:solidFill>
              </a:rPr>
              <a:t>The </a:t>
            </a:r>
            <a:r>
              <a:rPr lang="en-US" sz="1000" dirty="0" smtClean="0">
                <a:solidFill>
                  <a:prstClr val="black"/>
                </a:solidFill>
              </a:rPr>
              <a:t>763 joules (in the case of power failure) will dissipate into friction into the bearings (each bearing is rated to </a:t>
            </a:r>
            <a:r>
              <a:rPr lang="en-US" sz="1000" dirty="0" err="1" smtClean="0">
                <a:solidFill>
                  <a:prstClr val="black"/>
                </a:solidFill>
              </a:rPr>
              <a:t>400F</a:t>
            </a:r>
            <a:r>
              <a:rPr lang="en-US" sz="1000" dirty="0" smtClean="0">
                <a:solidFill>
                  <a:prstClr val="black"/>
                </a:solidFill>
              </a:rPr>
              <a:t>). </a:t>
            </a:r>
          </a:p>
          <a:p>
            <a:pPr algn="just"/>
            <a:endParaRPr lang="en-US" sz="1000" dirty="0">
              <a:solidFill>
                <a:prstClr val="black"/>
              </a:solidFill>
            </a:endParaRPr>
          </a:p>
          <a:p>
            <a:pPr algn="just"/>
            <a:r>
              <a:rPr lang="en-US" sz="1000" b="1" u="sng" dirty="0" smtClean="0">
                <a:solidFill>
                  <a:prstClr val="black"/>
                </a:solidFill>
              </a:rPr>
              <a:t>Concern: </a:t>
            </a:r>
            <a:r>
              <a:rPr lang="en-US" sz="1000" dirty="0" smtClean="0">
                <a:solidFill>
                  <a:prstClr val="black"/>
                </a:solidFill>
              </a:rPr>
              <a:t>The contact force of the Sliding Contact Cooling units will place a lateral force onto the target wheel. </a:t>
            </a:r>
            <a:r>
              <a:rPr lang="en-US" sz="1000" b="1" dirty="0" smtClean="0">
                <a:solidFill>
                  <a:prstClr val="black"/>
                </a:solidFill>
              </a:rPr>
              <a:t>2) </a:t>
            </a:r>
            <a:r>
              <a:rPr lang="en-US" sz="1000" dirty="0" smtClean="0">
                <a:solidFill>
                  <a:prstClr val="black"/>
                </a:solidFill>
              </a:rPr>
              <a:t>What solutions are in place to control these? </a:t>
            </a:r>
            <a:r>
              <a:rPr lang="en-US" sz="1000" b="1" dirty="0" smtClean="0">
                <a:solidFill>
                  <a:prstClr val="black"/>
                </a:solidFill>
              </a:rPr>
              <a:t>3) </a:t>
            </a:r>
            <a:r>
              <a:rPr lang="en-US" sz="1000" dirty="0" smtClean="0">
                <a:solidFill>
                  <a:prstClr val="black"/>
                </a:solidFill>
              </a:rPr>
              <a:t>Will the force applied to the cooling pads from the target wheel will result in breakage of the cooling pad assembly?</a:t>
            </a:r>
          </a:p>
          <a:p>
            <a:pPr algn="just"/>
            <a:r>
              <a:rPr lang="en-US" sz="1000" b="1" u="sng" dirty="0" smtClean="0">
                <a:solidFill>
                  <a:prstClr val="black"/>
                </a:solidFill>
              </a:rPr>
              <a:t>Mitigation: </a:t>
            </a:r>
            <a:r>
              <a:rPr lang="en-US" sz="1000" b="1" dirty="0" smtClean="0">
                <a:solidFill>
                  <a:prstClr val="black"/>
                </a:solidFill>
              </a:rPr>
              <a:t>2) </a:t>
            </a:r>
            <a:r>
              <a:rPr lang="en-US" sz="1000" dirty="0" smtClean="0">
                <a:solidFill>
                  <a:prstClr val="black"/>
                </a:solidFill>
              </a:rPr>
              <a:t>The force of the cooling pads will be monitored by a read-out fed directly from a load cell that is integrated to the travel of the actuator, we have a software limit placed on the length of travel of the actuator, and a redundant hardware limit switch and hard stop that will stop the actuator in case of a software failure. The software will control both cooling pads simultaneously and the software/hardware limits on the force of each cooling pad will be limited to 3-5 lbs. </a:t>
            </a:r>
            <a:r>
              <a:rPr lang="en-US" sz="1000" b="1" dirty="0">
                <a:solidFill>
                  <a:prstClr val="black"/>
                </a:solidFill>
              </a:rPr>
              <a:t>3</a:t>
            </a:r>
            <a:r>
              <a:rPr lang="en-US" sz="1000" b="1" dirty="0" smtClean="0">
                <a:solidFill>
                  <a:prstClr val="black"/>
                </a:solidFill>
              </a:rPr>
              <a:t>) </a:t>
            </a:r>
            <a:r>
              <a:rPr lang="en-US" sz="1000" dirty="0" smtClean="0">
                <a:solidFill>
                  <a:prstClr val="black"/>
                </a:solidFill>
              </a:rPr>
              <a:t>The contact area is lubricated with Molykote. It has a very low coefficient of friction (0.2-0.5) and is designed to reduce the frictional force that the target wheel places on the cooling pad assembly. If the two safeguards fail and the cooling units over compress and do result in breakage, the downward rotational direction of the wheel will force pieces to the AWA bunker wall, the tables, and/or the floor. With machine guards in place and proper PPE utilization, this hazard will be mitigated.</a:t>
            </a:r>
            <a:endParaRPr lang="en-US" sz="1000" dirty="0">
              <a:solidFill>
                <a:prstClr val="black"/>
              </a:solidFill>
            </a:endParaRPr>
          </a:p>
        </p:txBody>
      </p:sp>
      <p:pic>
        <p:nvPicPr>
          <p:cNvPr id="9" name="Picture 2" descr="C:\Users\sdoran\Documents\Desktop Projects\ILC\Target Protoype\IMG_1391.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065130" y="1511042"/>
            <a:ext cx="2862978" cy="2241994"/>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Arrow Connector 9"/>
          <p:cNvCxnSpPr>
            <a:stCxn id="11" idx="2"/>
          </p:cNvCxnSpPr>
          <p:nvPr/>
        </p:nvCxnSpPr>
        <p:spPr bwMode="auto">
          <a:xfrm>
            <a:off x="6858254" y="1406969"/>
            <a:ext cx="126014" cy="18582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6732240" y="1160748"/>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1</a:t>
            </a:r>
            <a:endParaRPr lang="en-US" sz="1000" dirty="0">
              <a:solidFill>
                <a:prstClr val="black"/>
              </a:solidFill>
            </a:endParaRPr>
          </a:p>
        </p:txBody>
      </p:sp>
      <p:pic>
        <p:nvPicPr>
          <p:cNvPr id="12" name="Picture 2" descr="C:\Users\sdoran\Documents\Desktop Projects\ILC\Target Protoype\IMG_1392.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065130" y="4083994"/>
            <a:ext cx="2863354" cy="2153318"/>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Arrow Connector 12"/>
          <p:cNvCxnSpPr>
            <a:stCxn id="14" idx="3"/>
          </p:cNvCxnSpPr>
          <p:nvPr/>
        </p:nvCxnSpPr>
        <p:spPr bwMode="auto">
          <a:xfrm>
            <a:off x="5994158" y="4674042"/>
            <a:ext cx="594066" cy="37513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4" name="TextBox 13"/>
          <p:cNvSpPr txBox="1"/>
          <p:nvPr/>
        </p:nvSpPr>
        <p:spPr>
          <a:xfrm>
            <a:off x="5616116" y="4550931"/>
            <a:ext cx="378042"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3-2</a:t>
            </a:r>
            <a:endParaRPr lang="en-US" sz="1000" dirty="0">
              <a:solidFill>
                <a:prstClr val="black"/>
              </a:solidFill>
            </a:endParaRPr>
          </a:p>
        </p:txBody>
      </p:sp>
      <p:sp>
        <p:nvSpPr>
          <p:cNvPr id="25" name="Circular Arrow 24"/>
          <p:cNvSpPr/>
          <p:nvPr/>
        </p:nvSpPr>
        <p:spPr bwMode="auto">
          <a:xfrm>
            <a:off x="6821214" y="1800688"/>
            <a:ext cx="396044" cy="404176"/>
          </a:xfrm>
          <a:prstGeom prst="circularArrow">
            <a:avLst>
              <a:gd name="adj1" fmla="val 15132"/>
              <a:gd name="adj2" fmla="val 1529503"/>
              <a:gd name="adj3" fmla="val 20612823"/>
              <a:gd name="adj4" fmla="val 11043456"/>
              <a:gd name="adj5" fmla="val 17753"/>
            </a:avLst>
          </a:prstGeom>
          <a:ln w="1905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mtClean="0">
              <a:ln w="12700">
                <a:solidFill>
                  <a:prstClr val="black"/>
                </a:solidFill>
              </a:ln>
              <a:solidFill>
                <a:prstClr val="black"/>
              </a:solidFill>
            </a:endParaRPr>
          </a:p>
        </p:txBody>
      </p:sp>
      <p:sp>
        <p:nvSpPr>
          <p:cNvPr id="26" name="TextBox 25"/>
          <p:cNvSpPr txBox="1"/>
          <p:nvPr/>
        </p:nvSpPr>
        <p:spPr>
          <a:xfrm>
            <a:off x="7505290" y="1160748"/>
            <a:ext cx="1224136"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Rotational Direction</a:t>
            </a:r>
            <a:endParaRPr lang="en-US" sz="1000" dirty="0">
              <a:solidFill>
                <a:prstClr val="black"/>
              </a:solidFill>
            </a:endParaRPr>
          </a:p>
        </p:txBody>
      </p:sp>
      <p:cxnSp>
        <p:nvCxnSpPr>
          <p:cNvPr id="27" name="Straight Arrow Connector 26"/>
          <p:cNvCxnSpPr>
            <a:stCxn id="26" idx="2"/>
          </p:cNvCxnSpPr>
          <p:nvPr/>
        </p:nvCxnSpPr>
        <p:spPr bwMode="auto">
          <a:xfrm flipH="1">
            <a:off x="7145250" y="1406969"/>
            <a:ext cx="972108" cy="473859"/>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 name="Parallelogram 1"/>
          <p:cNvSpPr/>
          <p:nvPr/>
        </p:nvSpPr>
        <p:spPr bwMode="auto">
          <a:xfrm rot="20468216" flipH="1">
            <a:off x="5881820" y="3268746"/>
            <a:ext cx="572899" cy="402486"/>
          </a:xfrm>
          <a:prstGeom prst="parallelogram">
            <a:avLst>
              <a:gd name="adj" fmla="val 39697"/>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mtClean="0">
              <a:solidFill>
                <a:prstClr val="black"/>
              </a:solidFill>
            </a:endParaRPr>
          </a:p>
        </p:txBody>
      </p:sp>
      <p:cxnSp>
        <p:nvCxnSpPr>
          <p:cNvPr id="16" name="Straight Arrow Connector 15"/>
          <p:cNvCxnSpPr/>
          <p:nvPr/>
        </p:nvCxnSpPr>
        <p:spPr bwMode="auto">
          <a:xfrm>
            <a:off x="7704348" y="2348880"/>
            <a:ext cx="540060" cy="180020"/>
          </a:xfrm>
          <a:prstGeom prst="straightConnector1">
            <a:avLst/>
          </a:prstGeom>
          <a:ln>
            <a:solidFill>
              <a:srgbClr val="FF0000"/>
            </a:solidFill>
            <a:headEnd type="none" w="med" len="med"/>
            <a:tailEnd type="arrow"/>
          </a:ln>
        </p:spPr>
        <p:style>
          <a:lnRef idx="2">
            <a:schemeClr val="accent3"/>
          </a:lnRef>
          <a:fillRef idx="0">
            <a:schemeClr val="accent3"/>
          </a:fillRef>
          <a:effectRef idx="1">
            <a:schemeClr val="accent3"/>
          </a:effectRef>
          <a:fontRef idx="minor">
            <a:schemeClr val="tx1"/>
          </a:fontRef>
        </p:style>
      </p:cxnSp>
      <p:sp>
        <p:nvSpPr>
          <p:cNvPr id="19" name="TextBox 18"/>
          <p:cNvSpPr txBox="1"/>
          <p:nvPr/>
        </p:nvSpPr>
        <p:spPr>
          <a:xfrm>
            <a:off x="6624228" y="3789040"/>
            <a:ext cx="1080120"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Axial Constraint</a:t>
            </a:r>
            <a:endParaRPr lang="en-US" sz="1000" dirty="0">
              <a:solidFill>
                <a:prstClr val="black"/>
              </a:solidFill>
            </a:endParaRPr>
          </a:p>
        </p:txBody>
      </p:sp>
      <p:cxnSp>
        <p:nvCxnSpPr>
          <p:cNvPr id="20" name="Straight Arrow Connector 19"/>
          <p:cNvCxnSpPr>
            <a:stCxn id="19" idx="0"/>
          </p:cNvCxnSpPr>
          <p:nvPr/>
        </p:nvCxnSpPr>
        <p:spPr bwMode="auto">
          <a:xfrm flipV="1">
            <a:off x="7164288" y="2492896"/>
            <a:ext cx="828092" cy="129614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9" name="Circular Arrow 28"/>
          <p:cNvSpPr/>
          <p:nvPr/>
        </p:nvSpPr>
        <p:spPr bwMode="auto">
          <a:xfrm flipH="1">
            <a:off x="7020272" y="4473116"/>
            <a:ext cx="396044" cy="404176"/>
          </a:xfrm>
          <a:prstGeom prst="circularArrow">
            <a:avLst>
              <a:gd name="adj1" fmla="val 15132"/>
              <a:gd name="adj2" fmla="val 1529503"/>
              <a:gd name="adj3" fmla="val 20612823"/>
              <a:gd name="adj4" fmla="val 11043456"/>
              <a:gd name="adj5" fmla="val 17753"/>
            </a:avLst>
          </a:prstGeom>
          <a:ln w="1905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mtClean="0">
              <a:ln w="12700">
                <a:solidFill>
                  <a:prstClr val="black"/>
                </a:solidFill>
              </a:ln>
              <a:solidFill>
                <a:prstClr val="black"/>
              </a:solidFill>
            </a:endParaRPr>
          </a:p>
        </p:txBody>
      </p:sp>
      <p:sp>
        <p:nvSpPr>
          <p:cNvPr id="30" name="TextBox 29"/>
          <p:cNvSpPr txBox="1"/>
          <p:nvPr/>
        </p:nvSpPr>
        <p:spPr>
          <a:xfrm>
            <a:off x="7560332" y="6273316"/>
            <a:ext cx="1224136"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Rotational Direction</a:t>
            </a:r>
            <a:endParaRPr lang="en-US" sz="1000" dirty="0">
              <a:solidFill>
                <a:prstClr val="black"/>
              </a:solidFill>
            </a:endParaRPr>
          </a:p>
        </p:txBody>
      </p:sp>
      <p:cxnSp>
        <p:nvCxnSpPr>
          <p:cNvPr id="31" name="Straight Arrow Connector 30"/>
          <p:cNvCxnSpPr>
            <a:stCxn id="30" idx="0"/>
          </p:cNvCxnSpPr>
          <p:nvPr/>
        </p:nvCxnSpPr>
        <p:spPr bwMode="auto">
          <a:xfrm flipH="1" flipV="1">
            <a:off x="7344308" y="4689140"/>
            <a:ext cx="828092" cy="1584176"/>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7349914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3"/>
          </p:nvPr>
        </p:nvSpPr>
        <p:spPr>
          <a:xfrm>
            <a:off x="8604448" y="6484255"/>
            <a:ext cx="384175" cy="365125"/>
          </a:xfrm>
          <a:noFill/>
        </p:spPr>
        <p:txBody>
          <a:bodyPr/>
          <a:lstStyle/>
          <a:p>
            <a:fld id="{D1359F08-A7B1-4D27-80A1-E42DFD23AB39}" type="slidenum">
              <a:rPr lang="en-US" smtClean="0">
                <a:solidFill>
                  <a:prstClr val="black"/>
                </a:solidFill>
                <a:cs typeface="Arial" charset="0"/>
              </a:rPr>
              <a:pPr/>
              <a:t>16</a:t>
            </a:fld>
            <a:endParaRPr lang="en-US" dirty="0" smtClean="0">
              <a:solidFill>
                <a:prstClr val="black"/>
              </a:solidFill>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t>
            </a:r>
            <a:r>
              <a:rPr lang="en-US" dirty="0" err="1" smtClean="0"/>
              <a:t>ASCC</a:t>
            </a:r>
            <a:r>
              <a:rPr lang="en-US" dirty="0" smtClean="0"/>
              <a:t>- </a:t>
            </a:r>
            <a:r>
              <a:rPr lang="en-US" dirty="0"/>
              <a:t>Phase </a:t>
            </a:r>
            <a:r>
              <a:rPr lang="en-US" dirty="0" smtClean="0"/>
              <a:t>1.1.5</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solidFill>
                  <a:prstClr val="black"/>
                </a:solidFill>
              </a:rPr>
              <a:t>Safety Concerns and Mitigations</a:t>
            </a:r>
            <a:endParaRPr lang="en-US" sz="2000" b="1" dirty="0">
              <a:solidFill>
                <a:prstClr val="black"/>
              </a:solidFill>
            </a:endParaRPr>
          </a:p>
        </p:txBody>
      </p:sp>
      <p:sp>
        <p:nvSpPr>
          <p:cNvPr id="6" name="TextBox 5"/>
          <p:cNvSpPr txBox="1"/>
          <p:nvPr/>
        </p:nvSpPr>
        <p:spPr>
          <a:xfrm>
            <a:off x="0" y="1124744"/>
            <a:ext cx="5760132" cy="5170646"/>
          </a:xfrm>
          <a:prstGeom prst="rect">
            <a:avLst/>
          </a:prstGeom>
          <a:noFill/>
        </p:spPr>
        <p:txBody>
          <a:bodyPr wrap="square" rtlCol="0">
            <a:spAutoFit/>
          </a:bodyPr>
          <a:lstStyle/>
          <a:p>
            <a:pPr algn="just"/>
            <a:r>
              <a:rPr lang="en-US" sz="1000" b="1" u="sng" dirty="0" smtClean="0">
                <a:solidFill>
                  <a:prstClr val="black"/>
                </a:solidFill>
              </a:rPr>
              <a:t>Concern: </a:t>
            </a:r>
            <a:r>
              <a:rPr lang="en-US" sz="1000" dirty="0" smtClean="0">
                <a:solidFill>
                  <a:prstClr val="black"/>
                </a:solidFill>
              </a:rPr>
              <a:t>The operation of the target wheel will create potentially hazardous areas and situations for personnel.</a:t>
            </a:r>
            <a:r>
              <a:rPr lang="en-US" sz="1000" b="1" dirty="0" smtClean="0">
                <a:solidFill>
                  <a:prstClr val="black"/>
                </a:solidFill>
              </a:rPr>
              <a:t> 1) </a:t>
            </a:r>
            <a:r>
              <a:rPr lang="en-US" sz="1000" dirty="0" smtClean="0">
                <a:solidFill>
                  <a:prstClr val="black"/>
                </a:solidFill>
              </a:rPr>
              <a:t>How will we control these potentially hazardous areas and situations? </a:t>
            </a:r>
            <a:r>
              <a:rPr lang="en-US" sz="1000" b="1" dirty="0" smtClean="0">
                <a:solidFill>
                  <a:prstClr val="black"/>
                </a:solidFill>
              </a:rPr>
              <a:t>2) </a:t>
            </a:r>
            <a:r>
              <a:rPr lang="en-US" sz="1000" dirty="0" smtClean="0">
                <a:solidFill>
                  <a:prstClr val="black"/>
                </a:solidFill>
              </a:rPr>
              <a:t>What hazards do we address with signage and why? </a:t>
            </a:r>
            <a:r>
              <a:rPr lang="en-US" sz="1000" b="1" dirty="0" smtClean="0">
                <a:solidFill>
                  <a:prstClr val="black"/>
                </a:solidFill>
              </a:rPr>
              <a:t>3) </a:t>
            </a:r>
            <a:r>
              <a:rPr lang="en-US" sz="1000" dirty="0" smtClean="0">
                <a:solidFill>
                  <a:prstClr val="black"/>
                </a:solidFill>
              </a:rPr>
              <a:t>What other general safety features will the apparatus have?</a:t>
            </a:r>
          </a:p>
          <a:p>
            <a:pPr algn="just"/>
            <a:r>
              <a:rPr lang="en-US" sz="1000" b="1" u="sng" dirty="0" smtClean="0">
                <a:solidFill>
                  <a:prstClr val="black"/>
                </a:solidFill>
              </a:rPr>
              <a:t>Mitigation: </a:t>
            </a:r>
            <a:r>
              <a:rPr lang="en-US" sz="1000" b="1" dirty="0" smtClean="0">
                <a:solidFill>
                  <a:prstClr val="black"/>
                </a:solidFill>
              </a:rPr>
              <a:t>1) </a:t>
            </a:r>
            <a:r>
              <a:rPr lang="en-US" sz="1000" dirty="0" smtClean="0">
                <a:solidFill>
                  <a:prstClr val="black"/>
                </a:solidFill>
              </a:rPr>
              <a:t>We have provided a machine guard that covers the rotating pieces and the in-line area of the target wheel. The machine guard is ~6 feet high and covers from floor to table top to the AWA bunker wall. The machine guard has a </a:t>
            </a:r>
            <a:r>
              <a:rPr lang="en-US" sz="1000" dirty="0">
                <a:solidFill>
                  <a:prstClr val="black"/>
                </a:solidFill>
              </a:rPr>
              <a:t>U</a:t>
            </a:r>
            <a:r>
              <a:rPr lang="en-US" sz="1000" dirty="0" smtClean="0">
                <a:solidFill>
                  <a:prstClr val="black"/>
                </a:solidFill>
              </a:rPr>
              <a:t>nistrut frame and 1/4” thick impact resistant polycarbonate. The polycarbonate has an impact strength of ~12 ft.lb./in. As it is not intended to restrain the wheel it is more than sufficient to restrain and/or block humans from accessing the target wheel while it is operating, incidental dust, or lose material that may impact it. Reminder: the wheel is rotating very slowly ~</a:t>
            </a:r>
            <a:r>
              <a:rPr lang="en-US" sz="1000" dirty="0" err="1" smtClean="0">
                <a:solidFill>
                  <a:prstClr val="black"/>
                </a:solidFill>
              </a:rPr>
              <a:t>100rpm</a:t>
            </a:r>
            <a:r>
              <a:rPr lang="en-US" sz="1000" dirty="0" smtClean="0">
                <a:solidFill>
                  <a:prstClr val="black"/>
                </a:solidFill>
              </a:rPr>
              <a:t>, so, any impact will be negligible.</a:t>
            </a:r>
            <a:r>
              <a:rPr lang="en-US" sz="1000" b="1" dirty="0" smtClean="0">
                <a:solidFill>
                  <a:prstClr val="black"/>
                </a:solidFill>
              </a:rPr>
              <a:t> 2) </a:t>
            </a:r>
            <a:r>
              <a:rPr lang="en-US" sz="1000" dirty="0" smtClean="0">
                <a:solidFill>
                  <a:prstClr val="black"/>
                </a:solidFill>
              </a:rPr>
              <a:t>We erected a “Caution Eye Protection Area” sign in the case of incidental dust and particles - eye protection is required. We erected a “Caution Crush Hazard” sign on the machine guard near the cooling pads as a warning that the contact area between the cooling pads and the wheel is a potential crush hazard. </a:t>
            </a:r>
            <a:r>
              <a:rPr lang="en-US" sz="1000" dirty="0" err="1" smtClean="0">
                <a:solidFill>
                  <a:prstClr val="black"/>
                </a:solidFill>
              </a:rPr>
              <a:t>LOTO</a:t>
            </a:r>
            <a:r>
              <a:rPr lang="en-US" sz="1000" dirty="0" smtClean="0">
                <a:solidFill>
                  <a:prstClr val="black"/>
                </a:solidFill>
              </a:rPr>
              <a:t> is required to remove the machine guard. There is a warning for a permanent magnet, however, the fields are only exposed when the motor is taken apart. </a:t>
            </a:r>
            <a:r>
              <a:rPr lang="en-US" sz="1000" dirty="0" err="1" smtClean="0">
                <a:solidFill>
                  <a:prstClr val="black"/>
                </a:solidFill>
              </a:rPr>
              <a:t>LOTO</a:t>
            </a:r>
            <a:r>
              <a:rPr lang="en-US" sz="1000" dirty="0" smtClean="0">
                <a:solidFill>
                  <a:prstClr val="black"/>
                </a:solidFill>
              </a:rPr>
              <a:t> is required to work on the motor. As a general precaution, even though there are no exposed electrified wires, we placed a Lexan cover and “Danger Electrical Hazard” sticker on the electrical panel. </a:t>
            </a:r>
            <a:r>
              <a:rPr lang="en-US" sz="1000" b="1" dirty="0" smtClean="0">
                <a:solidFill>
                  <a:prstClr val="black"/>
                </a:solidFill>
              </a:rPr>
              <a:t>3) </a:t>
            </a:r>
            <a:r>
              <a:rPr lang="en-US" sz="1000" dirty="0" smtClean="0">
                <a:solidFill>
                  <a:prstClr val="black"/>
                </a:solidFill>
              </a:rPr>
              <a:t>As a general precaution, there will be a keep out area taped to the floor, in-line with the target wheel and between the AWA bunker wall and the tables, where personnel shall not stand during operations.</a:t>
            </a:r>
          </a:p>
          <a:p>
            <a:pPr algn="just"/>
            <a:endParaRPr lang="en-US" sz="1000" dirty="0">
              <a:solidFill>
                <a:prstClr val="black"/>
              </a:solidFill>
            </a:endParaRPr>
          </a:p>
          <a:p>
            <a:pPr algn="just"/>
            <a:r>
              <a:rPr lang="en-US" sz="1000" b="1" u="sng" dirty="0">
                <a:solidFill>
                  <a:prstClr val="black"/>
                </a:solidFill>
              </a:rPr>
              <a:t>Concern</a:t>
            </a:r>
            <a:r>
              <a:rPr lang="en-US" sz="1000" b="1" u="sng" dirty="0" smtClean="0">
                <a:solidFill>
                  <a:prstClr val="black"/>
                </a:solidFill>
              </a:rPr>
              <a:t>: </a:t>
            </a:r>
            <a:r>
              <a:rPr lang="en-US" sz="1000" dirty="0" smtClean="0">
                <a:solidFill>
                  <a:prstClr val="black"/>
                </a:solidFill>
              </a:rPr>
              <a:t>A potential hazard may arise during operation. </a:t>
            </a:r>
            <a:r>
              <a:rPr lang="en-US" sz="1000" b="1" dirty="0" smtClean="0">
                <a:solidFill>
                  <a:prstClr val="black"/>
                </a:solidFill>
              </a:rPr>
              <a:t>4) </a:t>
            </a:r>
            <a:r>
              <a:rPr lang="en-US" sz="1000" dirty="0" smtClean="0">
                <a:solidFill>
                  <a:prstClr val="black"/>
                </a:solidFill>
              </a:rPr>
              <a:t>What are </a:t>
            </a:r>
            <a:r>
              <a:rPr lang="en-US" sz="1000" dirty="0">
                <a:solidFill>
                  <a:prstClr val="black"/>
                </a:solidFill>
              </a:rPr>
              <a:t> </a:t>
            </a:r>
            <a:r>
              <a:rPr lang="en-US" sz="1000" dirty="0" smtClean="0">
                <a:solidFill>
                  <a:prstClr val="black"/>
                </a:solidFill>
              </a:rPr>
              <a:t>the emergency </a:t>
            </a:r>
            <a:r>
              <a:rPr lang="en-US" sz="1000" dirty="0">
                <a:solidFill>
                  <a:prstClr val="black"/>
                </a:solidFill>
              </a:rPr>
              <a:t> and </a:t>
            </a:r>
            <a:r>
              <a:rPr lang="en-US" sz="1000" dirty="0" smtClean="0">
                <a:solidFill>
                  <a:prstClr val="black"/>
                </a:solidFill>
              </a:rPr>
              <a:t> general procedures to shut-off the power? </a:t>
            </a:r>
            <a:r>
              <a:rPr lang="en-US" sz="1000" b="1" dirty="0" smtClean="0">
                <a:solidFill>
                  <a:prstClr val="black"/>
                </a:solidFill>
              </a:rPr>
              <a:t>5) </a:t>
            </a:r>
            <a:r>
              <a:rPr lang="en-US" sz="1000" dirty="0" smtClean="0">
                <a:solidFill>
                  <a:prstClr val="black"/>
                </a:solidFill>
              </a:rPr>
              <a:t>How will shutting off the power effect the motor?</a:t>
            </a:r>
            <a:endParaRPr lang="en-US" sz="1000" dirty="0">
              <a:solidFill>
                <a:prstClr val="black"/>
              </a:solidFill>
            </a:endParaRPr>
          </a:p>
          <a:p>
            <a:pPr algn="just"/>
            <a:r>
              <a:rPr lang="en-US" sz="1000" b="1" u="sng" dirty="0">
                <a:solidFill>
                  <a:prstClr val="black"/>
                </a:solidFill>
              </a:rPr>
              <a:t>Mitigation: </a:t>
            </a:r>
            <a:r>
              <a:rPr lang="en-US" sz="1000" b="1" dirty="0" smtClean="0">
                <a:solidFill>
                  <a:prstClr val="black"/>
                </a:solidFill>
              </a:rPr>
              <a:t>4) </a:t>
            </a:r>
            <a:r>
              <a:rPr lang="en-US" sz="1000" dirty="0" smtClean="0">
                <a:solidFill>
                  <a:prstClr val="black"/>
                </a:solidFill>
              </a:rPr>
              <a:t>If a situation arises where it becomes necessary to shut off the power the emergency procedure is to go to the power box and pull the lever to the down position. This will shut off all power to the drive components. If the cooling pads are in contact with the wheel during a power shut down, they will act as a brake, slowing the wheel. This will have no adverse effect on the cooling pads or the wheel. During normal operations the shut-off procedure is as follows: Lower the drive frequency to ~</a:t>
            </a:r>
            <a:r>
              <a:rPr lang="en-US" sz="1000" dirty="0" err="1" smtClean="0">
                <a:solidFill>
                  <a:prstClr val="black"/>
                </a:solidFill>
              </a:rPr>
              <a:t>1Hz</a:t>
            </a:r>
            <a:r>
              <a:rPr lang="en-US" sz="1000" dirty="0">
                <a:solidFill>
                  <a:prstClr val="black"/>
                </a:solidFill>
              </a:rPr>
              <a:t> </a:t>
            </a:r>
            <a:r>
              <a:rPr lang="en-US" sz="1000" dirty="0" smtClean="0">
                <a:solidFill>
                  <a:prstClr val="black"/>
                </a:solidFill>
              </a:rPr>
              <a:t>and apply the DC breaking function of the </a:t>
            </a:r>
            <a:r>
              <a:rPr lang="en-US" sz="1000" dirty="0" err="1" smtClean="0">
                <a:solidFill>
                  <a:prstClr val="black"/>
                </a:solidFill>
              </a:rPr>
              <a:t>WJ200</a:t>
            </a:r>
            <a:r>
              <a:rPr lang="en-US" sz="1000" dirty="0" smtClean="0">
                <a:solidFill>
                  <a:prstClr val="black"/>
                </a:solidFill>
              </a:rPr>
              <a:t> </a:t>
            </a:r>
            <a:r>
              <a:rPr lang="en-US" sz="1000" dirty="0" err="1" smtClean="0">
                <a:solidFill>
                  <a:prstClr val="black"/>
                </a:solidFill>
              </a:rPr>
              <a:t>DBU</a:t>
            </a:r>
            <a:r>
              <a:rPr lang="en-US" sz="1000" dirty="0" smtClean="0">
                <a:solidFill>
                  <a:prstClr val="black"/>
                </a:solidFill>
              </a:rPr>
              <a:t> inverter briefly in a pulsed manner until the wheel stops. </a:t>
            </a:r>
            <a:r>
              <a:rPr lang="en-US" sz="1000" b="1" dirty="0" smtClean="0">
                <a:solidFill>
                  <a:prstClr val="black"/>
                </a:solidFill>
              </a:rPr>
              <a:t>5) </a:t>
            </a:r>
            <a:r>
              <a:rPr lang="en-US" sz="1000" dirty="0" smtClean="0">
                <a:solidFill>
                  <a:prstClr val="black"/>
                </a:solidFill>
              </a:rPr>
              <a:t>During an emergency shut-off, shutting off the power will have no adverse effect on the motor. If the power is shut off to the motor the torque from the wheel will force it to continue to spin. We are using an induction motor, so, if the motor continues to spin it will not gain any potential energy, the rotational energy will eventually dissipate into friction into the bearings.</a:t>
            </a:r>
          </a:p>
          <a:p>
            <a:pPr algn="just"/>
            <a:endParaRPr lang="en-US" sz="1000" dirty="0">
              <a:solidFill>
                <a:prstClr val="black"/>
              </a:solidFill>
            </a:endParaRPr>
          </a:p>
          <a:p>
            <a:pPr algn="just"/>
            <a:r>
              <a:rPr lang="en-US" sz="1000" b="1" u="sng" dirty="0" smtClean="0">
                <a:solidFill>
                  <a:prstClr val="black"/>
                </a:solidFill>
              </a:rPr>
              <a:t>Summary: </a:t>
            </a:r>
            <a:r>
              <a:rPr lang="en-US" sz="1000" dirty="0" smtClean="0">
                <a:solidFill>
                  <a:prstClr val="black"/>
                </a:solidFill>
              </a:rPr>
              <a:t>All safety and operational parameters have been reviewed and approved by HEP SMEs.</a:t>
            </a:r>
            <a:endParaRPr lang="en-US" sz="1000" b="1" u="sng" dirty="0">
              <a:solidFill>
                <a:prstClr val="black"/>
              </a:solidFill>
            </a:endParaRPr>
          </a:p>
        </p:txBody>
      </p:sp>
      <p:pic>
        <p:nvPicPr>
          <p:cNvPr id="9" name="Picture 2" descr="C:\Users\sdoran\Documents\Desktop Projects\ILC\Target Protoype\IMG_1391.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065130" y="1511042"/>
            <a:ext cx="2862978" cy="2241994"/>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Arrow Connector 9"/>
          <p:cNvCxnSpPr>
            <a:stCxn id="11" idx="2"/>
          </p:cNvCxnSpPr>
          <p:nvPr/>
        </p:nvCxnSpPr>
        <p:spPr bwMode="auto">
          <a:xfrm>
            <a:off x="6930262" y="1406969"/>
            <a:ext cx="90010" cy="257835"/>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6804248" y="1160748"/>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1</a:t>
            </a:r>
            <a:endParaRPr lang="en-US" sz="1000" dirty="0">
              <a:solidFill>
                <a:prstClr val="black"/>
              </a:solidFill>
            </a:endParaRPr>
          </a:p>
        </p:txBody>
      </p:sp>
      <p:pic>
        <p:nvPicPr>
          <p:cNvPr id="12" name="Picture 2" descr="C:\Users\sdoran\Documents\Desktop Projects\ILC\Target Protoype\IMG_1392.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065130" y="4083994"/>
            <a:ext cx="2863354" cy="2153318"/>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Arrow Connector 12"/>
          <p:cNvCxnSpPr>
            <a:stCxn id="14" idx="3"/>
          </p:cNvCxnSpPr>
          <p:nvPr/>
        </p:nvCxnSpPr>
        <p:spPr bwMode="auto">
          <a:xfrm flipV="1">
            <a:off x="5994158" y="4545124"/>
            <a:ext cx="378042" cy="12891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4" name="TextBox 13"/>
          <p:cNvSpPr txBox="1"/>
          <p:nvPr/>
        </p:nvSpPr>
        <p:spPr>
          <a:xfrm>
            <a:off x="5742130" y="4550931"/>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2</a:t>
            </a:r>
            <a:endParaRPr lang="en-US" sz="1000" dirty="0">
              <a:solidFill>
                <a:prstClr val="black"/>
              </a:solidFill>
            </a:endParaRPr>
          </a:p>
        </p:txBody>
      </p:sp>
      <p:sp>
        <p:nvSpPr>
          <p:cNvPr id="25" name="Circular Arrow 24"/>
          <p:cNvSpPr/>
          <p:nvPr/>
        </p:nvSpPr>
        <p:spPr bwMode="auto">
          <a:xfrm>
            <a:off x="6821214" y="1800688"/>
            <a:ext cx="396044" cy="404176"/>
          </a:xfrm>
          <a:prstGeom prst="circularArrow">
            <a:avLst>
              <a:gd name="adj1" fmla="val 15132"/>
              <a:gd name="adj2" fmla="val 1529503"/>
              <a:gd name="adj3" fmla="val 20612823"/>
              <a:gd name="adj4" fmla="val 11043456"/>
              <a:gd name="adj5" fmla="val 17753"/>
            </a:avLst>
          </a:prstGeom>
          <a:ln w="1905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mtClean="0">
              <a:ln w="12700">
                <a:solidFill>
                  <a:prstClr val="black"/>
                </a:solidFill>
              </a:ln>
              <a:solidFill>
                <a:prstClr val="black"/>
              </a:solidFill>
            </a:endParaRPr>
          </a:p>
        </p:txBody>
      </p:sp>
      <p:sp>
        <p:nvSpPr>
          <p:cNvPr id="26" name="TextBox 25"/>
          <p:cNvSpPr txBox="1"/>
          <p:nvPr/>
        </p:nvSpPr>
        <p:spPr>
          <a:xfrm>
            <a:off x="7505290" y="1160748"/>
            <a:ext cx="1224136"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Rotational Direction</a:t>
            </a:r>
            <a:endParaRPr lang="en-US" sz="1000" dirty="0">
              <a:solidFill>
                <a:prstClr val="black"/>
              </a:solidFill>
            </a:endParaRPr>
          </a:p>
        </p:txBody>
      </p:sp>
      <p:cxnSp>
        <p:nvCxnSpPr>
          <p:cNvPr id="27" name="Straight Arrow Connector 26"/>
          <p:cNvCxnSpPr>
            <a:stCxn id="26" idx="2"/>
          </p:cNvCxnSpPr>
          <p:nvPr/>
        </p:nvCxnSpPr>
        <p:spPr bwMode="auto">
          <a:xfrm flipH="1">
            <a:off x="7145250" y="1406969"/>
            <a:ext cx="972108" cy="473859"/>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 name="Parallelogram 1"/>
          <p:cNvSpPr/>
          <p:nvPr/>
        </p:nvSpPr>
        <p:spPr bwMode="auto">
          <a:xfrm rot="20468216" flipH="1">
            <a:off x="5881820" y="3268746"/>
            <a:ext cx="572899" cy="402486"/>
          </a:xfrm>
          <a:prstGeom prst="parallelogram">
            <a:avLst>
              <a:gd name="adj" fmla="val 39697"/>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mtClean="0">
              <a:solidFill>
                <a:prstClr val="black"/>
              </a:solidFill>
            </a:endParaRPr>
          </a:p>
        </p:txBody>
      </p:sp>
      <p:cxnSp>
        <p:nvCxnSpPr>
          <p:cNvPr id="19" name="Straight Arrow Connector 18"/>
          <p:cNvCxnSpPr>
            <a:stCxn id="20" idx="2"/>
          </p:cNvCxnSpPr>
          <p:nvPr/>
        </p:nvCxnSpPr>
        <p:spPr bwMode="auto">
          <a:xfrm>
            <a:off x="6534218" y="1406969"/>
            <a:ext cx="90010" cy="257835"/>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0" name="TextBox 19"/>
          <p:cNvSpPr txBox="1"/>
          <p:nvPr/>
        </p:nvSpPr>
        <p:spPr>
          <a:xfrm>
            <a:off x="6408204" y="1160748"/>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2</a:t>
            </a:r>
            <a:endParaRPr lang="en-US" sz="1000" dirty="0">
              <a:solidFill>
                <a:prstClr val="black"/>
              </a:solidFill>
            </a:endParaRPr>
          </a:p>
        </p:txBody>
      </p:sp>
      <p:cxnSp>
        <p:nvCxnSpPr>
          <p:cNvPr id="22" name="Straight Arrow Connector 21"/>
          <p:cNvCxnSpPr>
            <a:stCxn id="23" idx="3"/>
          </p:cNvCxnSpPr>
          <p:nvPr/>
        </p:nvCxnSpPr>
        <p:spPr bwMode="auto">
          <a:xfrm flipV="1">
            <a:off x="5976156" y="2384884"/>
            <a:ext cx="1080120" cy="308938"/>
          </a:xfrm>
          <a:prstGeom prst="straightConnector1">
            <a:avLst/>
          </a:prstGeom>
          <a:ln>
            <a:headEnd type="none" w="med" len="med"/>
            <a:tailEnd type="arrow"/>
          </a:ln>
        </p:spPr>
        <p:style>
          <a:lnRef idx="2">
            <a:schemeClr val="accent3"/>
          </a:lnRef>
          <a:fillRef idx="0">
            <a:schemeClr val="accent3"/>
          </a:fillRef>
          <a:effectRef idx="1">
            <a:schemeClr val="accent3"/>
          </a:effectRef>
          <a:fontRef idx="minor">
            <a:schemeClr val="tx1"/>
          </a:fontRef>
        </p:style>
      </p:cxnSp>
      <p:sp>
        <p:nvSpPr>
          <p:cNvPr id="23" name="TextBox 22"/>
          <p:cNvSpPr txBox="1"/>
          <p:nvPr/>
        </p:nvSpPr>
        <p:spPr>
          <a:xfrm>
            <a:off x="5724128" y="2570711"/>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2</a:t>
            </a:r>
            <a:endParaRPr lang="en-US" sz="1000" dirty="0">
              <a:solidFill>
                <a:prstClr val="black"/>
              </a:solidFill>
            </a:endParaRPr>
          </a:p>
        </p:txBody>
      </p:sp>
      <p:sp>
        <p:nvSpPr>
          <p:cNvPr id="29" name="TextBox 28"/>
          <p:cNvSpPr txBox="1"/>
          <p:nvPr/>
        </p:nvSpPr>
        <p:spPr>
          <a:xfrm>
            <a:off x="6336196" y="3789040"/>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3</a:t>
            </a:r>
            <a:endParaRPr lang="en-US" sz="1000" dirty="0">
              <a:solidFill>
                <a:prstClr val="black"/>
              </a:solidFill>
            </a:endParaRPr>
          </a:p>
        </p:txBody>
      </p:sp>
      <p:cxnSp>
        <p:nvCxnSpPr>
          <p:cNvPr id="30" name="Straight Arrow Connector 29"/>
          <p:cNvCxnSpPr>
            <a:stCxn id="29" idx="0"/>
          </p:cNvCxnSpPr>
          <p:nvPr/>
        </p:nvCxnSpPr>
        <p:spPr bwMode="auto">
          <a:xfrm flipH="1" flipV="1">
            <a:off x="6372200" y="3609020"/>
            <a:ext cx="90010" cy="18002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1" name="TextBox 30"/>
          <p:cNvSpPr txBox="1"/>
          <p:nvPr/>
        </p:nvSpPr>
        <p:spPr>
          <a:xfrm>
            <a:off x="8172400" y="3789040"/>
            <a:ext cx="252028" cy="246221"/>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4</a:t>
            </a:r>
            <a:endParaRPr lang="en-US" sz="1000" dirty="0">
              <a:solidFill>
                <a:prstClr val="black"/>
              </a:solidFill>
            </a:endParaRPr>
          </a:p>
        </p:txBody>
      </p:sp>
      <p:cxnSp>
        <p:nvCxnSpPr>
          <p:cNvPr id="32" name="Straight Arrow Connector 31"/>
          <p:cNvCxnSpPr>
            <a:stCxn id="31" idx="0"/>
          </p:cNvCxnSpPr>
          <p:nvPr/>
        </p:nvCxnSpPr>
        <p:spPr bwMode="auto">
          <a:xfrm flipH="1" flipV="1">
            <a:off x="8208404" y="3609020"/>
            <a:ext cx="90010" cy="180020"/>
          </a:xfrm>
          <a:prstGeom prst="straightConnector1">
            <a:avLst/>
          </a:prstGeom>
          <a:ln>
            <a:solidFill>
              <a:srgbClr val="FF0000"/>
            </a:solidFill>
            <a:headEnd type="none" w="med" len="med"/>
            <a:tailEnd type="arrow"/>
          </a:ln>
        </p:spPr>
        <p:style>
          <a:lnRef idx="2">
            <a:schemeClr val="accent3"/>
          </a:lnRef>
          <a:fillRef idx="0">
            <a:schemeClr val="accent3"/>
          </a:fillRef>
          <a:effectRef idx="1">
            <a:schemeClr val="accent3"/>
          </a:effectRef>
          <a:fontRef idx="minor">
            <a:schemeClr val="tx1"/>
          </a:fontRef>
        </p:style>
      </p:cxnSp>
      <p:sp>
        <p:nvSpPr>
          <p:cNvPr id="33" name="TextBox 32"/>
          <p:cNvSpPr txBox="1"/>
          <p:nvPr/>
        </p:nvSpPr>
        <p:spPr>
          <a:xfrm>
            <a:off x="8820472" y="1412776"/>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2</a:t>
            </a:r>
            <a:endParaRPr lang="en-US" sz="1000" dirty="0">
              <a:solidFill>
                <a:prstClr val="black"/>
              </a:solidFill>
            </a:endParaRPr>
          </a:p>
        </p:txBody>
      </p:sp>
      <p:cxnSp>
        <p:nvCxnSpPr>
          <p:cNvPr id="34" name="Straight Arrow Connector 33"/>
          <p:cNvCxnSpPr>
            <a:stCxn id="33" idx="1"/>
          </p:cNvCxnSpPr>
          <p:nvPr/>
        </p:nvCxnSpPr>
        <p:spPr bwMode="auto">
          <a:xfrm flipH="1">
            <a:off x="8316416" y="1535887"/>
            <a:ext cx="504056" cy="34494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5" name="TextBox 34"/>
          <p:cNvSpPr txBox="1"/>
          <p:nvPr/>
        </p:nvSpPr>
        <p:spPr>
          <a:xfrm>
            <a:off x="8820472" y="2240868"/>
            <a:ext cx="252028"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smtClean="0">
                <a:solidFill>
                  <a:prstClr val="black"/>
                </a:solidFill>
              </a:rPr>
              <a:t>4</a:t>
            </a:r>
            <a:endParaRPr lang="en-US" sz="1000" dirty="0">
              <a:solidFill>
                <a:prstClr val="black"/>
              </a:solidFill>
            </a:endParaRPr>
          </a:p>
        </p:txBody>
      </p:sp>
      <p:cxnSp>
        <p:nvCxnSpPr>
          <p:cNvPr id="36" name="Straight Arrow Connector 35"/>
          <p:cNvCxnSpPr>
            <a:stCxn id="35" idx="1"/>
          </p:cNvCxnSpPr>
          <p:nvPr/>
        </p:nvCxnSpPr>
        <p:spPr bwMode="auto">
          <a:xfrm flipH="1" flipV="1">
            <a:off x="8604448" y="2204864"/>
            <a:ext cx="216024" cy="159115"/>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3593677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3"/>
          </p:nvPr>
        </p:nvSpPr>
        <p:spPr>
          <a:xfrm>
            <a:off x="8604448" y="6484255"/>
            <a:ext cx="384175" cy="365125"/>
          </a:xfrm>
          <a:noFill/>
        </p:spPr>
        <p:txBody>
          <a:bodyPr/>
          <a:lstStyle/>
          <a:p>
            <a:fld id="{D1359F08-A7B1-4D27-80A1-E42DFD23AB39}" type="slidenum">
              <a:rPr lang="en-US" smtClean="0">
                <a:solidFill>
                  <a:prstClr val="black"/>
                </a:solidFill>
                <a:cs typeface="Arial" charset="0"/>
              </a:rPr>
              <a:pPr/>
              <a:t>17</a:t>
            </a:fld>
            <a:endParaRPr lang="en-US" dirty="0" smtClean="0">
              <a:solidFill>
                <a:prstClr val="black"/>
              </a:solidFill>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t>
            </a:r>
            <a:r>
              <a:rPr lang="en-US" dirty="0" err="1" smtClean="0"/>
              <a:t>ASCC</a:t>
            </a:r>
            <a:r>
              <a:rPr lang="en-US" dirty="0" smtClean="0"/>
              <a:t>- </a:t>
            </a:r>
            <a:r>
              <a:rPr lang="en-US" dirty="0"/>
              <a:t>Phase </a:t>
            </a:r>
            <a:r>
              <a:rPr lang="en-US" dirty="0" smtClean="0"/>
              <a:t>1.1.5</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solidFill>
                  <a:prstClr val="black"/>
                </a:solidFill>
              </a:rPr>
              <a:t>More Photos</a:t>
            </a:r>
            <a:endParaRPr lang="en-US" sz="2000" b="1" dirty="0">
              <a:solidFill>
                <a:prstClr val="black"/>
              </a:solidFill>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124744"/>
            <a:ext cx="3020435" cy="2265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592" y="3468905"/>
            <a:ext cx="2265326" cy="3020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04048" y="3825044"/>
            <a:ext cx="3020435" cy="2265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60032" y="1215739"/>
            <a:ext cx="3306154" cy="2198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04333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3"/>
          </p:nvPr>
        </p:nvSpPr>
        <p:spPr>
          <a:noFill/>
        </p:spPr>
        <p:txBody>
          <a:bodyPr/>
          <a:lstStyle/>
          <a:p>
            <a:fld id="{D1359F08-A7B1-4D27-80A1-E42DFD23AB39}" type="slidenum">
              <a:rPr lang="en-US" smtClean="0">
                <a:solidFill>
                  <a:prstClr val="black"/>
                </a:solidFill>
                <a:cs typeface="Arial" charset="0"/>
              </a:rPr>
              <a:pPr/>
              <a:t>18</a:t>
            </a:fld>
            <a:endParaRPr lang="en-US" dirty="0" smtClean="0">
              <a:solidFill>
                <a:prstClr val="black"/>
              </a:solidFill>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t>
            </a:r>
            <a:r>
              <a:rPr lang="en-US" dirty="0" err="1" smtClean="0"/>
              <a:t>ASCC</a:t>
            </a:r>
            <a:r>
              <a:rPr lang="en-US" dirty="0" smtClean="0"/>
              <a:t>- </a:t>
            </a:r>
            <a:r>
              <a:rPr lang="en-US" dirty="0"/>
              <a:t>Phase </a:t>
            </a:r>
            <a:r>
              <a:rPr lang="en-US" dirty="0" smtClean="0"/>
              <a:t>1.1.5</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solidFill>
                  <a:prstClr val="black"/>
                </a:solidFill>
              </a:rPr>
              <a:t>Cooling Pad Bench Test</a:t>
            </a:r>
            <a:endParaRPr lang="en-US" sz="2000" b="1" dirty="0">
              <a:solidFill>
                <a:prstClr val="black"/>
              </a:solidFill>
            </a:endParaRPr>
          </a:p>
        </p:txBody>
      </p:sp>
      <p:pic>
        <p:nvPicPr>
          <p:cNvPr id="1027" name="Picture 3" descr="C:\Users\sdoran\Documents\Desktop Projects\ILC\Target Protoype\IMG_138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11728" y="3861048"/>
            <a:ext cx="3454136" cy="25906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doran\Documents\Desktop Projects\ILC\Target Protoype\IMG_137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18364" y="1162434"/>
            <a:ext cx="3454136" cy="259060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0" y="1160748"/>
            <a:ext cx="4716016" cy="5078313"/>
          </a:xfrm>
          <a:prstGeom prst="rect">
            <a:avLst/>
          </a:prstGeom>
          <a:noFill/>
        </p:spPr>
        <p:txBody>
          <a:bodyPr wrap="square" rtlCol="0">
            <a:spAutoFit/>
          </a:bodyPr>
          <a:lstStyle/>
          <a:p>
            <a:r>
              <a:rPr lang="en-US" sz="1200" u="sng" dirty="0" smtClean="0">
                <a:solidFill>
                  <a:prstClr val="black"/>
                </a:solidFill>
              </a:rPr>
              <a:t>Summary:</a:t>
            </a:r>
          </a:p>
          <a:p>
            <a:r>
              <a:rPr lang="en-US" sz="1200" dirty="0" smtClean="0">
                <a:solidFill>
                  <a:prstClr val="black"/>
                </a:solidFill>
              </a:rPr>
              <a:t>In order to apply contact pads to the rotating target we will need to ensure that the contact pad will not heat up which will - even with </a:t>
            </a:r>
            <a:r>
              <a:rPr lang="en-US" sz="1200" dirty="0" err="1" smtClean="0">
                <a:solidFill>
                  <a:prstClr val="black"/>
                </a:solidFill>
              </a:rPr>
              <a:t>MOs2</a:t>
            </a:r>
            <a:r>
              <a:rPr lang="en-US" sz="1200" dirty="0" smtClean="0">
                <a:solidFill>
                  <a:prstClr val="black"/>
                </a:solidFill>
              </a:rPr>
              <a:t> coating - increase the potential for galling. We manufactured one contact cooling pad and water port assembly for a bench test.</a:t>
            </a:r>
          </a:p>
          <a:p>
            <a:endParaRPr lang="en-US" sz="1200" dirty="0" smtClean="0">
              <a:solidFill>
                <a:prstClr val="black"/>
              </a:solidFill>
            </a:endParaRPr>
          </a:p>
          <a:p>
            <a:r>
              <a:rPr lang="en-US" sz="1200" u="sng" dirty="0" smtClean="0">
                <a:solidFill>
                  <a:prstClr val="black"/>
                </a:solidFill>
              </a:rPr>
              <a:t>Test Set-up:</a:t>
            </a:r>
          </a:p>
          <a:p>
            <a:pPr marL="171450" indent="-171450">
              <a:buFont typeface="Arial" panose="020B0604020202020204" pitchFamily="34" charset="0"/>
              <a:buChar char="•"/>
            </a:pPr>
            <a:r>
              <a:rPr lang="en-US" sz="1200" dirty="0" smtClean="0">
                <a:solidFill>
                  <a:prstClr val="black"/>
                </a:solidFill>
              </a:rPr>
              <a:t>Connected the cooling pad assembly to one of our chillers, 3 GPM, 68 PSI, 20C. (</a:t>
            </a:r>
            <a:r>
              <a:rPr lang="en-US" sz="1200" dirty="0"/>
              <a:t>It has been estimated that it </a:t>
            </a:r>
            <a:r>
              <a:rPr lang="en-US" sz="1200" dirty="0" smtClean="0"/>
              <a:t>requires1.3GPs </a:t>
            </a:r>
            <a:r>
              <a:rPr lang="en-US" sz="1200" dirty="0"/>
              <a:t>with 1</a:t>
            </a:r>
            <a:r>
              <a:rPr lang="en-US" sz="1200" baseline="30000" dirty="0"/>
              <a:t>o</a:t>
            </a:r>
            <a:r>
              <a:rPr lang="en-US" sz="1200" dirty="0"/>
              <a:t>C temperature change to extract 20kW </a:t>
            </a:r>
            <a:r>
              <a:rPr lang="en-US" sz="1200" dirty="0" smtClean="0"/>
              <a:t>heat, this chiller is not good enough for full capacity heat load)</a:t>
            </a:r>
            <a:endParaRPr lang="en-US" sz="1200" dirty="0" smtClean="0">
              <a:solidFill>
                <a:prstClr val="black"/>
              </a:solidFill>
            </a:endParaRPr>
          </a:p>
          <a:p>
            <a:pPr marL="171450" indent="-171450">
              <a:buFont typeface="Arial" panose="020B0604020202020204" pitchFamily="34" charset="0"/>
              <a:buChar char="•"/>
            </a:pPr>
            <a:r>
              <a:rPr lang="en-US" sz="1200" dirty="0" smtClean="0">
                <a:solidFill>
                  <a:prstClr val="black"/>
                </a:solidFill>
              </a:rPr>
              <a:t>Taped a thermocouple to cooling pad face.</a:t>
            </a:r>
          </a:p>
          <a:p>
            <a:pPr marL="171450" indent="-171450">
              <a:buFont typeface="Arial" panose="020B0604020202020204" pitchFamily="34" charset="0"/>
              <a:buChar char="•"/>
            </a:pPr>
            <a:r>
              <a:rPr lang="en-US" sz="1200" dirty="0" smtClean="0">
                <a:solidFill>
                  <a:prstClr val="black"/>
                </a:solidFill>
              </a:rPr>
              <a:t>Adjusted chiller temperature to </a:t>
            </a:r>
            <a:r>
              <a:rPr lang="en-US" sz="1200" dirty="0" err="1" smtClean="0">
                <a:solidFill>
                  <a:prstClr val="black"/>
                </a:solidFill>
              </a:rPr>
              <a:t>25C</a:t>
            </a:r>
            <a:r>
              <a:rPr lang="en-US" sz="1200" dirty="0" smtClean="0">
                <a:solidFill>
                  <a:prstClr val="black"/>
                </a:solidFill>
              </a:rPr>
              <a:t>. Cooling pad tracked ~1 second behind chiller within .1 C. Adjusted temperature back to </a:t>
            </a:r>
            <a:r>
              <a:rPr lang="en-US" sz="1200" dirty="0" err="1" smtClean="0">
                <a:solidFill>
                  <a:prstClr val="black"/>
                </a:solidFill>
              </a:rPr>
              <a:t>20C</a:t>
            </a:r>
            <a:r>
              <a:rPr lang="en-US" sz="1200" dirty="0" smtClean="0">
                <a:solidFill>
                  <a:prstClr val="black"/>
                </a:solidFill>
              </a:rPr>
              <a:t>.</a:t>
            </a:r>
          </a:p>
          <a:p>
            <a:pPr marL="171450" indent="-171450">
              <a:buFont typeface="Arial" panose="020B0604020202020204" pitchFamily="34" charset="0"/>
              <a:buChar char="•"/>
            </a:pPr>
            <a:r>
              <a:rPr lang="en-US" sz="1200" dirty="0" smtClean="0">
                <a:solidFill>
                  <a:prstClr val="black"/>
                </a:solidFill>
              </a:rPr>
              <a:t>Placed heat tape over cooling pad. Taped separate thermocouple to heat tape. Applied weight to heat tape to ensure contact with cooling pad.</a:t>
            </a:r>
          </a:p>
          <a:p>
            <a:pPr marL="171450" indent="-171450">
              <a:buFont typeface="Arial" panose="020B0604020202020204" pitchFamily="34" charset="0"/>
              <a:buChar char="•"/>
            </a:pPr>
            <a:r>
              <a:rPr lang="en-US" sz="1200" dirty="0" smtClean="0">
                <a:solidFill>
                  <a:prstClr val="black"/>
                </a:solidFill>
              </a:rPr>
              <a:t>Gradually ran the temperature of the heat tape up to 48-</a:t>
            </a:r>
            <a:r>
              <a:rPr lang="en-US" sz="1200" dirty="0" err="1" smtClean="0">
                <a:solidFill>
                  <a:prstClr val="black"/>
                </a:solidFill>
              </a:rPr>
              <a:t>50C</a:t>
            </a:r>
            <a:r>
              <a:rPr lang="en-US" sz="1200" dirty="0">
                <a:solidFill>
                  <a:prstClr val="black"/>
                </a:solidFill>
              </a:rPr>
              <a:t> </a:t>
            </a:r>
            <a:r>
              <a:rPr lang="en-US" sz="1200" dirty="0" smtClean="0">
                <a:solidFill>
                  <a:prstClr val="black"/>
                </a:solidFill>
              </a:rPr>
              <a:t>(~</a:t>
            </a:r>
            <a:r>
              <a:rPr lang="en-US" sz="1200" dirty="0" err="1" smtClean="0">
                <a:solidFill>
                  <a:prstClr val="black"/>
                </a:solidFill>
              </a:rPr>
              <a:t>120W</a:t>
            </a:r>
            <a:r>
              <a:rPr lang="en-US" sz="1200" dirty="0" smtClean="0">
                <a:solidFill>
                  <a:prstClr val="black"/>
                </a:solidFill>
              </a:rPr>
              <a:t>).</a:t>
            </a:r>
          </a:p>
          <a:p>
            <a:pPr marL="171450" indent="-171450">
              <a:buFont typeface="Arial" panose="020B0604020202020204" pitchFamily="34" charset="0"/>
              <a:buChar char="•"/>
            </a:pPr>
            <a:r>
              <a:rPr lang="en-US" sz="1200" dirty="0" smtClean="0">
                <a:solidFill>
                  <a:prstClr val="black"/>
                </a:solidFill>
              </a:rPr>
              <a:t>The cooling pad surface maintained its temperature throughout - it was actually a little cooler than the chiller. The chiller is more efficient when a heat load is applied.</a:t>
            </a:r>
          </a:p>
          <a:p>
            <a:pPr marL="171450" indent="-171450">
              <a:buFont typeface="Arial" panose="020B0604020202020204" pitchFamily="34" charset="0"/>
              <a:buChar char="•"/>
            </a:pPr>
            <a:r>
              <a:rPr lang="en-US" sz="1200" dirty="0" smtClean="0">
                <a:solidFill>
                  <a:prstClr val="black"/>
                </a:solidFill>
              </a:rPr>
              <a:t>We then turned the chiller off and noticed the cooling pad surface temp rose sharply.</a:t>
            </a:r>
          </a:p>
          <a:p>
            <a:pPr marL="171450" indent="-171450">
              <a:buFont typeface="Arial" panose="020B0604020202020204" pitchFamily="34" charset="0"/>
              <a:buChar char="•"/>
            </a:pPr>
            <a:endParaRPr lang="en-US" sz="1200" dirty="0">
              <a:solidFill>
                <a:prstClr val="black"/>
              </a:solidFill>
            </a:endParaRPr>
          </a:p>
          <a:p>
            <a:r>
              <a:rPr lang="en-US" sz="1200" u="sng" dirty="0" smtClean="0">
                <a:solidFill>
                  <a:prstClr val="black"/>
                </a:solidFill>
              </a:rPr>
              <a:t>Conclusion:</a:t>
            </a:r>
          </a:p>
          <a:p>
            <a:r>
              <a:rPr lang="en-US" sz="1200" dirty="0" smtClean="0">
                <a:solidFill>
                  <a:prstClr val="black"/>
                </a:solidFill>
              </a:rPr>
              <a:t>The bench test successfully showed us that our chiller is capable of controlling the surface temperature of the </a:t>
            </a:r>
            <a:r>
              <a:rPr lang="en-US" sz="1200" dirty="0" err="1" smtClean="0">
                <a:solidFill>
                  <a:prstClr val="black"/>
                </a:solidFill>
              </a:rPr>
              <a:t>sst</a:t>
            </a:r>
            <a:r>
              <a:rPr lang="en-US" sz="1200" dirty="0" smtClean="0">
                <a:solidFill>
                  <a:prstClr val="black"/>
                </a:solidFill>
              </a:rPr>
              <a:t> contact cooling pad.</a:t>
            </a:r>
            <a:endParaRPr lang="en-US" sz="1200" dirty="0">
              <a:solidFill>
                <a:prstClr val="black"/>
              </a:solidFill>
            </a:endParaRPr>
          </a:p>
        </p:txBody>
      </p:sp>
      <p:sp>
        <p:nvSpPr>
          <p:cNvPr id="13" name="TextBox 12"/>
          <p:cNvSpPr txBox="1"/>
          <p:nvPr/>
        </p:nvSpPr>
        <p:spPr>
          <a:xfrm>
            <a:off x="4644008" y="2164794"/>
            <a:ext cx="900100"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Without Heat Load</a:t>
            </a:r>
            <a:endParaRPr lang="en-US" sz="1000" dirty="0">
              <a:solidFill>
                <a:prstClr val="black"/>
              </a:solidFill>
            </a:endParaRPr>
          </a:p>
        </p:txBody>
      </p:sp>
      <p:sp>
        <p:nvSpPr>
          <p:cNvPr id="14" name="TextBox 13"/>
          <p:cNvSpPr txBox="1"/>
          <p:nvPr/>
        </p:nvSpPr>
        <p:spPr>
          <a:xfrm>
            <a:off x="4644008" y="4869160"/>
            <a:ext cx="900100"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000" dirty="0" smtClean="0">
                <a:solidFill>
                  <a:prstClr val="black"/>
                </a:solidFill>
              </a:rPr>
              <a:t>With Heat Load</a:t>
            </a:r>
            <a:endParaRPr lang="en-US" sz="1000" dirty="0">
              <a:solidFill>
                <a:prstClr val="black"/>
              </a:solidFill>
            </a:endParaRPr>
          </a:p>
        </p:txBody>
      </p:sp>
    </p:spTree>
    <p:extLst>
      <p:ext uri="{BB962C8B-B14F-4D97-AF65-F5344CB8AC3E}">
        <p14:creationId xmlns:p14="http://schemas.microsoft.com/office/powerpoint/2010/main" val="2690072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run with cooling pads at ~100RPM</a:t>
            </a:r>
            <a:endParaRPr lang="en-US" dirty="0"/>
          </a:p>
        </p:txBody>
      </p: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19</a:t>
            </a:fld>
            <a:endParaRPr lang="en-US">
              <a:solidFill>
                <a:prstClr val="black"/>
              </a:solidFill>
            </a:endParaRPr>
          </a:p>
        </p:txBody>
      </p:sp>
      <p:pic>
        <p:nvPicPr>
          <p:cNvPr id="7" name="100RPM">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12451" t="16614" r="12467" b="14710"/>
          <a:stretch/>
        </p:blipFill>
        <p:spPr>
          <a:xfrm>
            <a:off x="1197864" y="1780032"/>
            <a:ext cx="6611112" cy="3401568"/>
          </a:xfrm>
          <a:prstGeom prst="rect">
            <a:avLst/>
          </a:prstGeom>
        </p:spPr>
      </p:pic>
    </p:spTree>
    <p:extLst>
      <p:ext uri="{BB962C8B-B14F-4D97-AF65-F5344CB8AC3E}">
        <p14:creationId xmlns:p14="http://schemas.microsoft.com/office/powerpoint/2010/main" val="407481821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ILC TDR baseline target system</a:t>
            </a:r>
            <a:endParaRPr lang="en-US" dirty="0"/>
          </a:p>
        </p:txBody>
      </p:sp>
      <p:pic>
        <p:nvPicPr>
          <p:cNvPr id="7" name="Content Placeholder 6"/>
          <p:cNvPicPr>
            <a:picLocks noGrp="1" noChangeAspect="1"/>
          </p:cNvPicPr>
          <p:nvPr>
            <p:ph idx="1"/>
          </p:nvPr>
        </p:nvPicPr>
        <p:blipFill>
          <a:blip r:embed="rId3"/>
          <a:stretch>
            <a:fillRect/>
          </a:stretch>
        </p:blipFill>
        <p:spPr>
          <a:xfrm>
            <a:off x="24384" y="830242"/>
            <a:ext cx="6224016" cy="5019695"/>
          </a:xfrm>
          <a:prstGeom prst="rect">
            <a:avLst/>
          </a:prstGeom>
        </p:spPr>
      </p:pic>
      <p:sp>
        <p:nvSpPr>
          <p:cNvPr id="5" name="Slide Number Placeholder 4"/>
          <p:cNvSpPr>
            <a:spLocks noGrp="1"/>
          </p:cNvSpPr>
          <p:nvPr>
            <p:ph type="sldNum" sz="quarter" idx="12"/>
          </p:nvPr>
        </p:nvSpPr>
        <p:spPr/>
        <p:txBody>
          <a:bodyPr/>
          <a:lstStyle/>
          <a:p>
            <a:fld id="{87034D8C-3CB4-402A-BC46-2AB14C0FE90A}" type="slidenum">
              <a:rPr lang="en-US" smtClean="0"/>
              <a:pPr/>
              <a:t>2</a:t>
            </a:fld>
            <a:endParaRPr lang="en-US"/>
          </a:p>
        </p:txBody>
      </p:sp>
      <p:sp>
        <p:nvSpPr>
          <p:cNvPr id="8" name="TextBox 7"/>
          <p:cNvSpPr txBox="1"/>
          <p:nvPr/>
        </p:nvSpPr>
        <p:spPr>
          <a:xfrm>
            <a:off x="6324600" y="1066800"/>
            <a:ext cx="2670175" cy="341632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1ms ILC photon beam pulse would fracture a stationary solid titanium target.</a:t>
            </a:r>
          </a:p>
          <a:p>
            <a:pPr marL="285750" indent="-285750">
              <a:buFont typeface="Arial" panose="020B0604020202020204" pitchFamily="34" charset="0"/>
              <a:buChar char="•"/>
            </a:pPr>
            <a:r>
              <a:rPr lang="en-US" dirty="0" smtClean="0"/>
              <a:t>We have never been able to design a window between the target and the positron capturing system.</a:t>
            </a:r>
          </a:p>
          <a:p>
            <a:pPr marL="285750" indent="-285750">
              <a:buFont typeface="Arial" panose="020B0604020202020204" pitchFamily="34" charset="0"/>
              <a:buChar char="•"/>
            </a:pPr>
            <a:r>
              <a:rPr lang="en-US" dirty="0" smtClean="0"/>
              <a:t>We have to remove the power deposited in the target.</a:t>
            </a:r>
          </a:p>
        </p:txBody>
      </p:sp>
    </p:spTree>
    <p:extLst>
      <p:ext uri="{BB962C8B-B14F-4D97-AF65-F5344CB8AC3E}">
        <p14:creationId xmlns:p14="http://schemas.microsoft.com/office/powerpoint/2010/main" val="18226177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cooled the wheel down instead of heat it up with friction!</a:t>
            </a:r>
            <a:endParaRPr lang="en-US" dirty="0"/>
          </a:p>
        </p:txBody>
      </p:sp>
      <p:sp>
        <p:nvSpPr>
          <p:cNvPr id="4" name="Footer Placeholder 3"/>
          <p:cNvSpPr>
            <a:spLocks noGrp="1"/>
          </p:cNvSpPr>
          <p:nvPr>
            <p:ph type="ftr" sz="quarter" idx="12"/>
          </p:nvPr>
        </p:nvSpPr>
        <p:spPr/>
        <p:txBody>
          <a:bodyPr/>
          <a:lstStyle/>
          <a:p>
            <a:pPr>
              <a:defRPr/>
            </a:pPr>
            <a:r>
              <a:rPr lang="en-US" dirty="0" smtClean="0">
                <a:solidFill>
                  <a:prstClr val="black"/>
                </a:solidFill>
              </a:rPr>
              <a:t>LCWS 2015, </a:t>
            </a:r>
            <a:r>
              <a:rPr lang="en-US" dirty="0" err="1" smtClean="0">
                <a:solidFill>
                  <a:prstClr val="black"/>
                </a:solidFill>
              </a:rPr>
              <a:t>Wistler</a:t>
            </a:r>
            <a:r>
              <a:rPr lang="en-US" dirty="0" smtClean="0">
                <a:solidFill>
                  <a:prstClr val="black"/>
                </a:solidFill>
              </a:rPr>
              <a:t>, BC, Canada</a:t>
            </a:r>
            <a:endParaRPr lang="en-US" dirty="0">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20</a:t>
            </a:fld>
            <a:endParaRPr lang="en-US">
              <a:solidFill>
                <a:prstClr val="black"/>
              </a:solidFill>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800100" y="1270497"/>
            <a:ext cx="7543799" cy="3809999"/>
          </a:xfrm>
          <a:prstGeom prst="rect">
            <a:avLst/>
          </a:prstGeom>
          <a:noFill/>
          <a:ln w="9525">
            <a:noFill/>
            <a:miter lim="800000"/>
            <a:headEnd/>
            <a:tailEnd/>
          </a:ln>
          <a:effectLst/>
        </p:spPr>
      </p:pic>
      <p:sp>
        <p:nvSpPr>
          <p:cNvPr id="3" name="TextBox 2"/>
          <p:cNvSpPr txBox="1"/>
          <p:nvPr/>
        </p:nvSpPr>
        <p:spPr>
          <a:xfrm>
            <a:off x="533400" y="5181600"/>
            <a:ext cx="8305800" cy="923330"/>
          </a:xfrm>
          <a:prstGeom prst="rect">
            <a:avLst/>
          </a:prstGeom>
          <a:noFill/>
        </p:spPr>
        <p:txBody>
          <a:bodyPr wrap="square" rtlCol="0">
            <a:spAutoFit/>
          </a:bodyPr>
          <a:lstStyle/>
          <a:p>
            <a:r>
              <a:rPr lang="en-US" dirty="0" smtClean="0"/>
              <a:t>During the ~30 minutes of test with contact cooling, a hand held IR thermal meter was used for measuring the temperature of the wheel.  We stopped after we observed the stop of temperature drop.  We have observed 3 degrees C cooling to spinning wheel.</a:t>
            </a:r>
            <a:endParaRPr lang="en-US" dirty="0"/>
          </a:p>
        </p:txBody>
      </p:sp>
    </p:spTree>
    <p:extLst>
      <p:ext uri="{BB962C8B-B14F-4D97-AF65-F5344CB8AC3E}">
        <p14:creationId xmlns:p14="http://schemas.microsoft.com/office/powerpoint/2010/main" val="17325613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Setup with IR temperature sensor readouts</a:t>
            </a:r>
            <a:endParaRPr lang="en-US" dirty="0"/>
          </a:p>
        </p:txBody>
      </p:sp>
      <p:pic>
        <p:nvPicPr>
          <p:cNvPr id="6" name="Content Placeholder 5" descr="IMG_20151029_125927.jpg"/>
          <p:cNvPicPr>
            <a:picLocks noGrp="1" noChangeAspect="1"/>
          </p:cNvPicPr>
          <p:nvPr>
            <p:ph idx="1"/>
          </p:nvPr>
        </p:nvPicPr>
        <p:blipFill>
          <a:blip r:embed="rId2" cstate="print"/>
          <a:stretch>
            <a:fillRect/>
          </a:stretch>
        </p:blipFill>
        <p:spPr>
          <a:xfrm>
            <a:off x="1527175" y="1153160"/>
            <a:ext cx="7467600" cy="4200525"/>
          </a:xfrm>
        </p:spPr>
      </p:pic>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21</a:t>
            </a:fld>
            <a:endParaRPr lang="en-US">
              <a:solidFill>
                <a:prstClr val="black"/>
              </a:solidFill>
            </a:endParaRPr>
          </a:p>
        </p:txBody>
      </p:sp>
      <p:cxnSp>
        <p:nvCxnSpPr>
          <p:cNvPr id="7" name="Straight Arrow Connector 6"/>
          <p:cNvCxnSpPr/>
          <p:nvPr/>
        </p:nvCxnSpPr>
        <p:spPr bwMode="auto">
          <a:xfrm>
            <a:off x="6172200" y="914400"/>
            <a:ext cx="914400" cy="914400"/>
          </a:xfrm>
          <a:prstGeom prst="straightConnector1">
            <a:avLst/>
          </a:prstGeom>
          <a:noFill/>
          <a:ln w="9525" cap="flat" cmpd="sng" algn="ctr">
            <a:noFill/>
            <a:prstDash val="solid"/>
            <a:round/>
            <a:headEnd type="none" w="med" len="med"/>
            <a:tailEnd type="triangle"/>
          </a:ln>
          <a:effectLst/>
        </p:spPr>
      </p:cxnSp>
      <p:sp>
        <p:nvSpPr>
          <p:cNvPr id="8" name="TextBox 7"/>
          <p:cNvSpPr txBox="1"/>
          <p:nvPr/>
        </p:nvSpPr>
        <p:spPr>
          <a:xfrm>
            <a:off x="152400" y="1624806"/>
            <a:ext cx="1295400" cy="923330"/>
          </a:xfrm>
          <a:prstGeom prst="rect">
            <a:avLst/>
          </a:prstGeom>
          <a:noFill/>
        </p:spPr>
        <p:txBody>
          <a:bodyPr wrap="square" rtlCol="0">
            <a:spAutoFit/>
          </a:bodyPr>
          <a:lstStyle/>
          <a:p>
            <a:r>
              <a:rPr lang="en-US" dirty="0" smtClean="0"/>
              <a:t>IR thermal sensor and readout.</a:t>
            </a:r>
            <a:endParaRPr lang="en-US" dirty="0"/>
          </a:p>
        </p:txBody>
      </p:sp>
      <p:cxnSp>
        <p:nvCxnSpPr>
          <p:cNvPr id="10" name="Straight Arrow Connector 9"/>
          <p:cNvCxnSpPr/>
          <p:nvPr/>
        </p:nvCxnSpPr>
        <p:spPr bwMode="auto">
          <a:xfrm>
            <a:off x="1295400" y="2133600"/>
            <a:ext cx="1905000" cy="1066800"/>
          </a:xfrm>
          <a:prstGeom prst="straightConnector1">
            <a:avLst/>
          </a:prstGeom>
          <a:noFill/>
          <a:ln w="38100" cap="flat" cmpd="sng" algn="ctr">
            <a:solidFill>
              <a:srgbClr val="00B050"/>
            </a:solidFill>
            <a:prstDash val="solid"/>
            <a:round/>
            <a:headEnd type="none" w="med" len="med"/>
            <a:tailEnd type="triangle"/>
          </a:ln>
          <a:effectLst/>
        </p:spPr>
      </p:cxnSp>
    </p:spTree>
    <p:extLst>
      <p:ext uri="{BB962C8B-B14F-4D97-AF65-F5344CB8AC3E}">
        <p14:creationId xmlns:p14="http://schemas.microsoft.com/office/powerpoint/2010/main" val="19989757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r>
              <a:rPr lang="en-US" sz="2000" dirty="0" smtClean="0"/>
              <a:t>About 10 minutes of running with cooling pads pressed on with ~2lbs of force, IR sensor readout is showing the cooling of the wheel which is consistent with previous test run.</a:t>
            </a:r>
            <a:endParaRPr lang="en-US" sz="2000" dirty="0"/>
          </a:p>
        </p:txBody>
      </p: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22</a:t>
            </a:fld>
            <a:endParaRPr lang="en-US">
              <a:solidFill>
                <a:prstClr val="black"/>
              </a:solidFill>
            </a:endParaRPr>
          </a:p>
        </p:txBody>
      </p:sp>
      <p:pic>
        <p:nvPicPr>
          <p:cNvPr id="1027" name="Picture 3"/>
          <p:cNvPicPr>
            <a:picLocks noGrp="1" noChangeAspect="1" noChangeArrowheads="1"/>
          </p:cNvPicPr>
          <p:nvPr>
            <p:ph idx="1"/>
          </p:nvPr>
        </p:nvPicPr>
        <p:blipFill>
          <a:blip r:embed="rId2" cstate="print"/>
          <a:srcRect/>
          <a:stretch>
            <a:fillRect/>
          </a:stretch>
        </p:blipFill>
        <p:spPr bwMode="auto">
          <a:xfrm>
            <a:off x="406169" y="1447800"/>
            <a:ext cx="6213389" cy="4525963"/>
          </a:xfrm>
          <a:prstGeom prst="rect">
            <a:avLst/>
          </a:prstGeom>
          <a:noFill/>
          <a:ln w="9525">
            <a:noFill/>
            <a:miter lim="800000"/>
            <a:headEnd/>
            <a:tailEnd/>
          </a:ln>
          <a:effectLst/>
        </p:spPr>
      </p:pic>
      <p:sp>
        <p:nvSpPr>
          <p:cNvPr id="3" name="TextBox 2"/>
          <p:cNvSpPr txBox="1"/>
          <p:nvPr/>
        </p:nvSpPr>
        <p:spPr>
          <a:xfrm>
            <a:off x="6705600" y="1981200"/>
            <a:ext cx="2362200" cy="2585323"/>
          </a:xfrm>
          <a:prstGeom prst="rect">
            <a:avLst/>
          </a:prstGeom>
          <a:noFill/>
        </p:spPr>
        <p:txBody>
          <a:bodyPr wrap="square" rtlCol="0">
            <a:spAutoFit/>
          </a:bodyPr>
          <a:lstStyle/>
          <a:p>
            <a:r>
              <a:rPr lang="en-US" dirty="0" smtClean="0"/>
              <a:t>Readouts shown that temperature of wheel is trending low while ambient temperature trending high.</a:t>
            </a:r>
          </a:p>
          <a:p>
            <a:r>
              <a:rPr lang="en-US" dirty="0" smtClean="0"/>
              <a:t>Will setup more monitoring point and test again after safety documents approved.</a:t>
            </a:r>
            <a:endParaRPr lang="en-US" dirty="0"/>
          </a:p>
        </p:txBody>
      </p:sp>
    </p:spTree>
    <p:extLst>
      <p:ext uri="{BB962C8B-B14F-4D97-AF65-F5344CB8AC3E}">
        <p14:creationId xmlns:p14="http://schemas.microsoft.com/office/powerpoint/2010/main" val="7063233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Tribology study of the candidate contacting materials</a:t>
            </a:r>
            <a:endParaRPr lang="en-US" dirty="0"/>
          </a:p>
        </p:txBody>
      </p:sp>
      <p:sp>
        <p:nvSpPr>
          <p:cNvPr id="13" name="Rectangle 3"/>
          <p:cNvSpPr txBox="1">
            <a:spLocks noChangeArrowheads="1"/>
          </p:cNvSpPr>
          <p:nvPr/>
        </p:nvSpPr>
        <p:spPr bwMode="auto">
          <a:xfrm>
            <a:off x="533400" y="1295400"/>
            <a:ext cx="7543800" cy="4648200"/>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kern="0" dirty="0" smtClean="0">
                <a:solidFill>
                  <a:schemeClr val="bg2">
                    <a:lumMod val="10000"/>
                  </a:schemeClr>
                </a:solidFill>
              </a:rPr>
              <a:t>Goal</a:t>
            </a:r>
            <a:r>
              <a:rPr lang="en-US" kern="0" dirty="0">
                <a:solidFill>
                  <a:schemeClr val="bg2">
                    <a:lumMod val="10000"/>
                  </a:schemeClr>
                </a:solidFill>
              </a:rPr>
              <a:t>: </a:t>
            </a:r>
            <a:endParaRPr lang="en-US" kern="0" dirty="0" smtClean="0">
              <a:solidFill>
                <a:schemeClr val="bg2">
                  <a:lumMod val="10000"/>
                </a:schemeClr>
              </a:solidFill>
            </a:endParaRPr>
          </a:p>
          <a:p>
            <a:pPr lvl="1"/>
            <a:r>
              <a:rPr lang="en-US" kern="0" dirty="0" smtClean="0">
                <a:solidFill>
                  <a:schemeClr val="bg2">
                    <a:lumMod val="10000"/>
                  </a:schemeClr>
                </a:solidFill>
              </a:rPr>
              <a:t>perform </a:t>
            </a:r>
            <a:r>
              <a:rPr lang="en-US" kern="0" dirty="0">
                <a:solidFill>
                  <a:schemeClr val="bg2">
                    <a:lumMod val="10000"/>
                  </a:schemeClr>
                </a:solidFill>
              </a:rPr>
              <a:t>sliding tests of candidate materials using vacuum-compatible </a:t>
            </a:r>
            <a:r>
              <a:rPr lang="en-US" kern="0" dirty="0" smtClean="0">
                <a:solidFill>
                  <a:schemeClr val="bg2">
                    <a:lumMod val="10000"/>
                  </a:schemeClr>
                </a:solidFill>
              </a:rPr>
              <a:t>dry solid lubricant and </a:t>
            </a:r>
            <a:r>
              <a:rPr lang="en-US" kern="0" dirty="0">
                <a:solidFill>
                  <a:schemeClr val="bg2">
                    <a:lumMod val="10000"/>
                  </a:schemeClr>
                </a:solidFill>
              </a:rPr>
              <a:t>report friction and wear </a:t>
            </a:r>
            <a:r>
              <a:rPr lang="en-US" kern="0" dirty="0" smtClean="0">
                <a:solidFill>
                  <a:schemeClr val="bg2">
                    <a:lumMod val="10000"/>
                  </a:schemeClr>
                </a:solidFill>
              </a:rPr>
              <a:t>data</a:t>
            </a:r>
          </a:p>
          <a:p>
            <a:pPr lvl="1"/>
            <a:r>
              <a:rPr lang="en-US" kern="0" dirty="0" smtClean="0">
                <a:solidFill>
                  <a:schemeClr val="bg2">
                    <a:lumMod val="10000"/>
                  </a:schemeClr>
                </a:solidFill>
              </a:rPr>
              <a:t>Use existing vacuum </a:t>
            </a:r>
            <a:r>
              <a:rPr lang="en-US" kern="0" dirty="0" err="1" smtClean="0">
                <a:solidFill>
                  <a:schemeClr val="bg2">
                    <a:lumMod val="10000"/>
                  </a:schemeClr>
                </a:solidFill>
              </a:rPr>
              <a:t>tribometer</a:t>
            </a:r>
            <a:r>
              <a:rPr lang="en-US" kern="0" dirty="0" smtClean="0">
                <a:solidFill>
                  <a:schemeClr val="bg2">
                    <a:lumMod val="10000"/>
                  </a:schemeClr>
                </a:solidFill>
              </a:rPr>
              <a:t> operating at maximum speed to replicate vacuum environment</a:t>
            </a:r>
            <a:endParaRPr lang="en-US" kern="0" dirty="0">
              <a:solidFill>
                <a:schemeClr val="bg2">
                  <a:lumMod val="10000"/>
                </a:schemeClr>
              </a:solidFill>
            </a:endParaRPr>
          </a:p>
          <a:p>
            <a:pPr lvl="1"/>
            <a:r>
              <a:rPr lang="en-US" kern="0" dirty="0">
                <a:solidFill>
                  <a:schemeClr val="bg2">
                    <a:lumMod val="10000"/>
                  </a:schemeClr>
                </a:solidFill>
              </a:rPr>
              <a:t>Ascertain that materials will perform for year-long </a:t>
            </a:r>
            <a:r>
              <a:rPr lang="en-US" kern="0" dirty="0" smtClean="0">
                <a:solidFill>
                  <a:schemeClr val="bg2">
                    <a:lumMod val="10000"/>
                  </a:schemeClr>
                </a:solidFill>
              </a:rPr>
              <a:t>duration</a:t>
            </a:r>
          </a:p>
          <a:p>
            <a:r>
              <a:rPr lang="en-US" kern="0" dirty="0" smtClean="0">
                <a:solidFill>
                  <a:schemeClr val="bg2">
                    <a:lumMod val="10000"/>
                  </a:schemeClr>
                </a:solidFill>
              </a:rPr>
              <a:t>Materials: </a:t>
            </a:r>
          </a:p>
          <a:p>
            <a:pPr lvl="1"/>
            <a:r>
              <a:rPr lang="en-US" kern="0" dirty="0" err="1" smtClean="0">
                <a:solidFill>
                  <a:schemeClr val="bg2">
                    <a:lumMod val="10000"/>
                  </a:schemeClr>
                </a:solidFill>
              </a:rPr>
              <a:t>SiC</a:t>
            </a:r>
            <a:r>
              <a:rPr lang="en-US" kern="0" dirty="0" smtClean="0">
                <a:solidFill>
                  <a:schemeClr val="bg2">
                    <a:lumMod val="10000"/>
                  </a:schemeClr>
                </a:solidFill>
              </a:rPr>
              <a:t> rings lapped to sub wavelength flatness for </a:t>
            </a:r>
            <a:r>
              <a:rPr lang="en-US" kern="0" dirty="0" err="1" smtClean="0">
                <a:solidFill>
                  <a:schemeClr val="bg2">
                    <a:lumMod val="10000"/>
                  </a:schemeClr>
                </a:solidFill>
              </a:rPr>
              <a:t>counterfaces</a:t>
            </a:r>
            <a:r>
              <a:rPr lang="en-US" kern="0" dirty="0" smtClean="0">
                <a:solidFill>
                  <a:schemeClr val="bg2">
                    <a:lumMod val="10000"/>
                  </a:schemeClr>
                </a:solidFill>
              </a:rPr>
              <a:t>, with MoS</a:t>
            </a:r>
            <a:r>
              <a:rPr lang="en-US" kern="0" baseline="-25000" dirty="0" smtClean="0">
                <a:solidFill>
                  <a:schemeClr val="bg2">
                    <a:lumMod val="10000"/>
                  </a:schemeClr>
                </a:solidFill>
              </a:rPr>
              <a:t>2</a:t>
            </a:r>
            <a:r>
              <a:rPr lang="en-US" kern="0" dirty="0" smtClean="0">
                <a:solidFill>
                  <a:schemeClr val="bg2">
                    <a:lumMod val="10000"/>
                  </a:schemeClr>
                </a:solidFill>
              </a:rPr>
              <a:t> (either powder or solid) for lubrication</a:t>
            </a:r>
            <a:endParaRPr lang="en-US" kern="0" dirty="0">
              <a:solidFill>
                <a:schemeClr val="bg2">
                  <a:lumMod val="10000"/>
                </a:schemeClr>
              </a:solidFill>
            </a:endParaRPr>
          </a:p>
          <a:p>
            <a:r>
              <a:rPr lang="en-US" kern="0" dirty="0" smtClean="0">
                <a:solidFill>
                  <a:schemeClr val="bg2">
                    <a:lumMod val="10000"/>
                  </a:schemeClr>
                </a:solidFill>
              </a:rPr>
              <a:t>Current status:</a:t>
            </a:r>
          </a:p>
          <a:p>
            <a:pPr lvl="1"/>
            <a:r>
              <a:rPr lang="en-US" altLang="zh-CN" kern="0" dirty="0">
                <a:solidFill>
                  <a:schemeClr val="bg2">
                    <a:lumMod val="10000"/>
                  </a:schemeClr>
                </a:solidFill>
              </a:rPr>
              <a:t>Have</a:t>
            </a:r>
            <a:r>
              <a:rPr lang="zh-CN" altLang="en-US" kern="0" dirty="0">
                <a:solidFill>
                  <a:schemeClr val="bg2">
                    <a:lumMod val="10000"/>
                  </a:schemeClr>
                </a:solidFill>
              </a:rPr>
              <a:t> </a:t>
            </a:r>
            <a:r>
              <a:rPr lang="en-US" altLang="zh-CN" kern="0" dirty="0">
                <a:solidFill>
                  <a:schemeClr val="bg2">
                    <a:lumMod val="10000"/>
                  </a:schemeClr>
                </a:solidFill>
              </a:rPr>
              <a:t>done</a:t>
            </a:r>
            <a:r>
              <a:rPr lang="zh-CN" altLang="en-US" kern="0" dirty="0">
                <a:solidFill>
                  <a:schemeClr val="bg2">
                    <a:lumMod val="10000"/>
                  </a:schemeClr>
                </a:solidFill>
              </a:rPr>
              <a:t> </a:t>
            </a:r>
            <a:r>
              <a:rPr lang="en-US" altLang="zh-CN" kern="0" dirty="0">
                <a:solidFill>
                  <a:schemeClr val="bg2">
                    <a:lumMod val="10000"/>
                  </a:schemeClr>
                </a:solidFill>
              </a:rPr>
              <a:t>some</a:t>
            </a:r>
            <a:r>
              <a:rPr lang="zh-CN" altLang="en-US" kern="0" dirty="0">
                <a:solidFill>
                  <a:schemeClr val="bg2">
                    <a:lumMod val="10000"/>
                  </a:schemeClr>
                </a:solidFill>
              </a:rPr>
              <a:t> </a:t>
            </a:r>
            <a:r>
              <a:rPr lang="en-US" altLang="zh-CN" kern="0" dirty="0">
                <a:solidFill>
                  <a:schemeClr val="bg2">
                    <a:lumMod val="10000"/>
                  </a:schemeClr>
                </a:solidFill>
              </a:rPr>
              <a:t>initial</a:t>
            </a:r>
            <a:r>
              <a:rPr lang="zh-CN" altLang="en-US" kern="0" dirty="0">
                <a:solidFill>
                  <a:schemeClr val="bg2">
                    <a:lumMod val="10000"/>
                  </a:schemeClr>
                </a:solidFill>
              </a:rPr>
              <a:t> </a:t>
            </a:r>
            <a:r>
              <a:rPr lang="en-US" altLang="zh-CN" kern="0" dirty="0">
                <a:solidFill>
                  <a:schemeClr val="bg2">
                    <a:lumMod val="10000"/>
                  </a:schemeClr>
                </a:solidFill>
              </a:rPr>
              <a:t>test,</a:t>
            </a:r>
            <a:r>
              <a:rPr lang="zh-CN" altLang="en-US" kern="0" dirty="0">
                <a:solidFill>
                  <a:schemeClr val="bg2">
                    <a:lumMod val="10000"/>
                  </a:schemeClr>
                </a:solidFill>
              </a:rPr>
              <a:t> </a:t>
            </a:r>
            <a:r>
              <a:rPr lang="en-US" altLang="zh-CN" kern="0" dirty="0">
                <a:solidFill>
                  <a:schemeClr val="bg2">
                    <a:lumMod val="10000"/>
                  </a:schemeClr>
                </a:solidFill>
              </a:rPr>
              <a:t>tribology</a:t>
            </a:r>
            <a:r>
              <a:rPr lang="zh-CN" altLang="en-US" kern="0" dirty="0">
                <a:solidFill>
                  <a:schemeClr val="bg2">
                    <a:lumMod val="10000"/>
                  </a:schemeClr>
                </a:solidFill>
              </a:rPr>
              <a:t> </a:t>
            </a:r>
            <a:r>
              <a:rPr lang="en-US" altLang="zh-CN" kern="0" dirty="0">
                <a:solidFill>
                  <a:schemeClr val="bg2">
                    <a:lumMod val="10000"/>
                  </a:schemeClr>
                </a:solidFill>
              </a:rPr>
              <a:t>group</a:t>
            </a:r>
            <a:r>
              <a:rPr lang="zh-CN" altLang="en-US" kern="0" dirty="0">
                <a:solidFill>
                  <a:schemeClr val="bg2">
                    <a:lumMod val="10000"/>
                  </a:schemeClr>
                </a:solidFill>
              </a:rPr>
              <a:t> </a:t>
            </a:r>
            <a:r>
              <a:rPr lang="en-US" altLang="zh-CN" kern="0" dirty="0">
                <a:solidFill>
                  <a:schemeClr val="bg2">
                    <a:lumMod val="10000"/>
                  </a:schemeClr>
                </a:solidFill>
              </a:rPr>
              <a:t>is</a:t>
            </a:r>
            <a:r>
              <a:rPr lang="zh-CN" altLang="en-US" kern="0" dirty="0">
                <a:solidFill>
                  <a:schemeClr val="bg2">
                    <a:lumMod val="10000"/>
                  </a:schemeClr>
                </a:solidFill>
              </a:rPr>
              <a:t> </a:t>
            </a:r>
            <a:r>
              <a:rPr lang="en-US" altLang="zh-CN" kern="0" dirty="0">
                <a:solidFill>
                  <a:schemeClr val="bg2">
                    <a:lumMod val="10000"/>
                  </a:schemeClr>
                </a:solidFill>
              </a:rPr>
              <a:t>refining</a:t>
            </a:r>
            <a:r>
              <a:rPr lang="zh-CN" altLang="en-US" kern="0" dirty="0">
                <a:solidFill>
                  <a:schemeClr val="bg2">
                    <a:lumMod val="10000"/>
                  </a:schemeClr>
                </a:solidFill>
              </a:rPr>
              <a:t> </a:t>
            </a:r>
            <a:r>
              <a:rPr lang="en-US" altLang="zh-CN" kern="0" dirty="0">
                <a:solidFill>
                  <a:schemeClr val="bg2">
                    <a:lumMod val="10000"/>
                  </a:schemeClr>
                </a:solidFill>
              </a:rPr>
              <a:t>their</a:t>
            </a:r>
            <a:r>
              <a:rPr lang="zh-CN" altLang="en-US" kern="0" dirty="0">
                <a:solidFill>
                  <a:schemeClr val="bg2">
                    <a:lumMod val="10000"/>
                  </a:schemeClr>
                </a:solidFill>
              </a:rPr>
              <a:t> </a:t>
            </a:r>
            <a:r>
              <a:rPr lang="en-US" altLang="zh-CN" kern="0" dirty="0">
                <a:solidFill>
                  <a:schemeClr val="bg2">
                    <a:lumMod val="10000"/>
                  </a:schemeClr>
                </a:solidFill>
              </a:rPr>
              <a:t>apparatus.</a:t>
            </a:r>
            <a:endParaRPr lang="en-US" kern="0" dirty="0">
              <a:solidFill>
                <a:schemeClr val="bg2">
                  <a:lumMod val="10000"/>
                </a:schemeClr>
              </a:solidFill>
            </a:endParaRPr>
          </a:p>
        </p:txBody>
      </p:sp>
      <p:sp>
        <p:nvSpPr>
          <p:cNvPr id="3" name="Footer Placeholder 2"/>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4" name="Slide Number Placeholder 3"/>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23</a:t>
            </a:fld>
            <a:endParaRPr lang="en-US">
              <a:solidFill>
                <a:prstClr val="black"/>
              </a:solidFill>
            </a:endParaRPr>
          </a:p>
        </p:txBody>
      </p:sp>
    </p:spTree>
    <p:extLst>
      <p:ext uri="{BB962C8B-B14F-4D97-AF65-F5344CB8AC3E}">
        <p14:creationId xmlns:p14="http://schemas.microsoft.com/office/powerpoint/2010/main" val="2229577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Specimen Preparation</a:t>
            </a:r>
            <a:endParaRPr lang="en-US" dirty="0"/>
          </a:p>
        </p:txBody>
      </p:sp>
      <p:sp>
        <p:nvSpPr>
          <p:cNvPr id="27" name="Rectangle 3"/>
          <p:cNvSpPr txBox="1">
            <a:spLocks noChangeArrowheads="1"/>
          </p:cNvSpPr>
          <p:nvPr/>
        </p:nvSpPr>
        <p:spPr bwMode="auto">
          <a:xfrm>
            <a:off x="3240425" y="4184671"/>
            <a:ext cx="3200400" cy="1293176"/>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smtClean="0">
                <a:solidFill>
                  <a:schemeClr val="bg2">
                    <a:lumMod val="10000"/>
                  </a:schemeClr>
                </a:solidFill>
              </a:rPr>
              <a:t>For future exploration, two </a:t>
            </a:r>
            <a:r>
              <a:rPr lang="en-US" kern="0" dirty="0" err="1">
                <a:solidFill>
                  <a:schemeClr val="bg2">
                    <a:lumMod val="10000"/>
                  </a:schemeClr>
                </a:solidFill>
              </a:rPr>
              <a:t>SiC</a:t>
            </a:r>
            <a:r>
              <a:rPr lang="en-US" kern="0" dirty="0">
                <a:solidFill>
                  <a:schemeClr val="bg2">
                    <a:lumMod val="10000"/>
                  </a:schemeClr>
                </a:solidFill>
              </a:rPr>
              <a:t> rings were sent out to </a:t>
            </a:r>
            <a:r>
              <a:rPr lang="en-US" kern="0" dirty="0" err="1">
                <a:solidFill>
                  <a:schemeClr val="bg2">
                    <a:lumMod val="10000"/>
                  </a:schemeClr>
                </a:solidFill>
              </a:rPr>
              <a:t>Cidra</a:t>
            </a:r>
            <a:r>
              <a:rPr lang="en-US" kern="0" dirty="0">
                <a:solidFill>
                  <a:schemeClr val="bg2">
                    <a:lumMod val="10000"/>
                  </a:schemeClr>
                </a:solidFill>
              </a:rPr>
              <a:t> for drilling to make pockets for </a:t>
            </a:r>
            <a:r>
              <a:rPr lang="en-US" kern="0" dirty="0" smtClean="0">
                <a:solidFill>
                  <a:schemeClr val="bg2">
                    <a:lumMod val="10000"/>
                  </a:schemeClr>
                </a:solidFill>
              </a:rPr>
              <a:t>MoS</a:t>
            </a:r>
            <a:r>
              <a:rPr lang="en-US" kern="0" baseline="-25000" dirty="0" smtClean="0">
                <a:solidFill>
                  <a:schemeClr val="bg2">
                    <a:lumMod val="10000"/>
                  </a:schemeClr>
                </a:solidFill>
              </a:rPr>
              <a:t>2</a:t>
            </a:r>
            <a:endParaRPr lang="en-US" kern="0" dirty="0" smtClean="0">
              <a:solidFill>
                <a:schemeClr val="bg2">
                  <a:lumMod val="10000"/>
                </a:schemeClr>
              </a:solidFill>
            </a:endParaRPr>
          </a:p>
          <a:p>
            <a:pPr marL="0" indent="0">
              <a:buNone/>
            </a:pPr>
            <a:endParaRPr lang="en-US" kern="0" dirty="0">
              <a:solidFill>
                <a:schemeClr val="bg2">
                  <a:lumMod val="10000"/>
                </a:schemeClr>
              </a:solidFill>
            </a:endParaRPr>
          </a:p>
          <a:p>
            <a:endParaRPr lang="en-US" kern="0" dirty="0">
              <a:solidFill>
                <a:schemeClr val="bg2">
                  <a:lumMod val="10000"/>
                </a:schemeClr>
              </a:solidFill>
            </a:endParaRPr>
          </a:p>
        </p:txBody>
      </p:sp>
      <p:pic>
        <p:nvPicPr>
          <p:cNvPr id="3" name="Picture 2"/>
          <p:cNvPicPr>
            <a:picLocks noChangeAspect="1"/>
          </p:cNvPicPr>
          <p:nvPr/>
        </p:nvPicPr>
        <p:blipFill>
          <a:blip r:embed="rId2" cstate="print"/>
          <a:stretch>
            <a:fillRect/>
          </a:stretch>
        </p:blipFill>
        <p:spPr>
          <a:xfrm>
            <a:off x="6788295" y="2133600"/>
            <a:ext cx="1641447" cy="1837076"/>
          </a:xfrm>
          <a:prstGeom prst="rect">
            <a:avLst/>
          </a:prstGeom>
        </p:spPr>
      </p:pic>
      <p:pic>
        <p:nvPicPr>
          <p:cNvPr id="9" name="Picture 8"/>
          <p:cNvPicPr>
            <a:picLocks noChangeAspect="1"/>
          </p:cNvPicPr>
          <p:nvPr/>
        </p:nvPicPr>
        <p:blipFill>
          <a:blip r:embed="rId3" cstate="print"/>
          <a:stretch>
            <a:fillRect/>
          </a:stretch>
        </p:blipFill>
        <p:spPr>
          <a:xfrm>
            <a:off x="509752" y="1978746"/>
            <a:ext cx="2383203" cy="2261438"/>
          </a:xfrm>
          <a:prstGeom prst="rect">
            <a:avLst/>
          </a:prstGeom>
        </p:spPr>
      </p:pic>
      <p:pic>
        <p:nvPicPr>
          <p:cNvPr id="10" name="Picture 9"/>
          <p:cNvPicPr>
            <a:picLocks noChangeAspect="1"/>
          </p:cNvPicPr>
          <p:nvPr/>
        </p:nvPicPr>
        <p:blipFill>
          <a:blip r:embed="rId4" cstate="print"/>
          <a:stretch>
            <a:fillRect/>
          </a:stretch>
        </p:blipFill>
        <p:spPr>
          <a:xfrm>
            <a:off x="3362437" y="2246929"/>
            <a:ext cx="2667000" cy="1937742"/>
          </a:xfrm>
          <a:prstGeom prst="rect">
            <a:avLst/>
          </a:prstGeom>
        </p:spPr>
      </p:pic>
      <p:sp>
        <p:nvSpPr>
          <p:cNvPr id="12" name="Rectangle 3"/>
          <p:cNvSpPr txBox="1">
            <a:spLocks noChangeArrowheads="1"/>
          </p:cNvSpPr>
          <p:nvPr/>
        </p:nvSpPr>
        <p:spPr bwMode="auto">
          <a:xfrm>
            <a:off x="7010400" y="4058413"/>
            <a:ext cx="2213339" cy="2248725"/>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smtClean="0">
                <a:solidFill>
                  <a:schemeClr val="bg2">
                    <a:lumMod val="10000"/>
                  </a:schemeClr>
                </a:solidFill>
              </a:rPr>
              <a:t>Photo shows solid piece of MoS</a:t>
            </a:r>
            <a:r>
              <a:rPr lang="en-US" kern="0" baseline="-25000" dirty="0" smtClean="0">
                <a:solidFill>
                  <a:schemeClr val="bg2">
                    <a:lumMod val="10000"/>
                  </a:schemeClr>
                </a:solidFill>
              </a:rPr>
              <a:t>2</a:t>
            </a:r>
            <a:r>
              <a:rPr lang="en-US" kern="0" dirty="0" smtClean="0">
                <a:solidFill>
                  <a:schemeClr val="bg2">
                    <a:lumMod val="10000"/>
                  </a:schemeClr>
                </a:solidFill>
              </a:rPr>
              <a:t> for solid vacuum lubrication to determine if pure solid is better than powder</a:t>
            </a:r>
          </a:p>
        </p:txBody>
      </p:sp>
      <p:sp>
        <p:nvSpPr>
          <p:cNvPr id="13" name="Rectangle 3"/>
          <p:cNvSpPr txBox="1">
            <a:spLocks noChangeArrowheads="1"/>
          </p:cNvSpPr>
          <p:nvPr/>
        </p:nvSpPr>
        <p:spPr bwMode="auto">
          <a:xfrm>
            <a:off x="237996" y="4240184"/>
            <a:ext cx="2810004" cy="1349216"/>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smtClean="0">
                <a:solidFill>
                  <a:schemeClr val="bg2">
                    <a:lumMod val="10000"/>
                  </a:schemeClr>
                </a:solidFill>
              </a:rPr>
              <a:t>Sample holders were machined by Frank and are shown above the </a:t>
            </a:r>
            <a:r>
              <a:rPr lang="en-US" kern="0" dirty="0" err="1" smtClean="0">
                <a:solidFill>
                  <a:schemeClr val="bg2">
                    <a:lumMod val="10000"/>
                  </a:schemeClr>
                </a:solidFill>
              </a:rPr>
              <a:t>SiC</a:t>
            </a:r>
            <a:r>
              <a:rPr lang="en-US" kern="0" dirty="0" smtClean="0">
                <a:solidFill>
                  <a:schemeClr val="bg2">
                    <a:lumMod val="10000"/>
                  </a:schemeClr>
                </a:solidFill>
              </a:rPr>
              <a:t> thrust-washer test ring samples</a:t>
            </a:r>
          </a:p>
          <a:p>
            <a:endParaRPr lang="en-US" kern="0" dirty="0">
              <a:solidFill>
                <a:schemeClr val="bg2">
                  <a:lumMod val="10000"/>
                </a:schemeClr>
              </a:solidFill>
            </a:endParaRPr>
          </a:p>
        </p:txBody>
      </p:sp>
      <p:sp>
        <p:nvSpPr>
          <p:cNvPr id="6" name="Footer Placeholder 5"/>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7" name="Slide Number Placeholder 6"/>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24</a:t>
            </a:fld>
            <a:endParaRPr lang="en-US">
              <a:solidFill>
                <a:prstClr val="black"/>
              </a:solidFill>
            </a:endParaRPr>
          </a:p>
        </p:txBody>
      </p:sp>
    </p:spTree>
    <p:extLst>
      <p:ext uri="{BB962C8B-B14F-4D97-AF65-F5344CB8AC3E}">
        <p14:creationId xmlns:p14="http://schemas.microsoft.com/office/powerpoint/2010/main" val="2566706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cstate="print"/>
          <a:stretch>
            <a:fillRect/>
          </a:stretch>
        </p:blipFill>
        <p:spPr>
          <a:xfrm>
            <a:off x="4343400" y="2368296"/>
            <a:ext cx="3736858" cy="1975104"/>
          </a:xfrm>
          <a:prstGeom prst="rect">
            <a:avLst/>
          </a:prstGeom>
        </p:spPr>
      </p:pic>
      <p:sp>
        <p:nvSpPr>
          <p:cNvPr id="2" name="Title 1"/>
          <p:cNvSpPr>
            <a:spLocks noGrp="1"/>
          </p:cNvSpPr>
          <p:nvPr>
            <p:ph type="title"/>
          </p:nvPr>
        </p:nvSpPr>
        <p:spPr/>
        <p:txBody>
          <a:bodyPr/>
          <a:lstStyle/>
          <a:p>
            <a:r>
              <a:rPr lang="en-US" dirty="0" smtClean="0"/>
              <a:t>Vacuum Testing</a:t>
            </a:r>
            <a:endParaRPr lang="en-US" dirty="0"/>
          </a:p>
        </p:txBody>
      </p:sp>
      <p:sp>
        <p:nvSpPr>
          <p:cNvPr id="27" name="Rectangle 3"/>
          <p:cNvSpPr txBox="1">
            <a:spLocks noChangeArrowheads="1"/>
          </p:cNvSpPr>
          <p:nvPr/>
        </p:nvSpPr>
        <p:spPr bwMode="auto">
          <a:xfrm>
            <a:off x="4800600" y="5013962"/>
            <a:ext cx="3200400" cy="1293176"/>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smtClean="0">
                <a:solidFill>
                  <a:schemeClr val="bg2">
                    <a:lumMod val="10000"/>
                  </a:schemeClr>
                </a:solidFill>
              </a:rPr>
              <a:t>Reference dimples are small black spots</a:t>
            </a:r>
            <a:endParaRPr lang="en-US" kern="0" dirty="0">
              <a:solidFill>
                <a:schemeClr val="bg2">
                  <a:lumMod val="10000"/>
                </a:schemeClr>
              </a:solidFill>
            </a:endParaRPr>
          </a:p>
        </p:txBody>
      </p:sp>
      <p:sp>
        <p:nvSpPr>
          <p:cNvPr id="13" name="Rectangle 3"/>
          <p:cNvSpPr txBox="1">
            <a:spLocks noChangeArrowheads="1"/>
          </p:cNvSpPr>
          <p:nvPr/>
        </p:nvSpPr>
        <p:spPr bwMode="auto">
          <a:xfrm>
            <a:off x="207236" y="5103806"/>
            <a:ext cx="3876804" cy="1349216"/>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err="1" smtClean="0">
                <a:solidFill>
                  <a:schemeClr val="bg2">
                    <a:lumMod val="10000"/>
                  </a:schemeClr>
                </a:solidFill>
              </a:rPr>
              <a:t>Calotest</a:t>
            </a:r>
            <a:r>
              <a:rPr lang="en-US" kern="0" dirty="0" smtClean="0">
                <a:solidFill>
                  <a:schemeClr val="bg2">
                    <a:lumMod val="10000"/>
                  </a:schemeClr>
                </a:solidFill>
              </a:rPr>
              <a:t> machine was used to put small dimples into ring surfaces to serve as reference level for wear measurement</a:t>
            </a:r>
            <a:endParaRPr lang="en-US" kern="0" dirty="0">
              <a:solidFill>
                <a:schemeClr val="bg2">
                  <a:lumMod val="10000"/>
                </a:schemeClr>
              </a:solidFill>
            </a:endParaRPr>
          </a:p>
        </p:txBody>
      </p:sp>
      <p:pic>
        <p:nvPicPr>
          <p:cNvPr id="8" name="Picture 7"/>
          <p:cNvPicPr>
            <a:picLocks noChangeAspect="1"/>
          </p:cNvPicPr>
          <p:nvPr/>
        </p:nvPicPr>
        <p:blipFill>
          <a:blip r:embed="rId3" cstate="print"/>
          <a:stretch>
            <a:fillRect/>
          </a:stretch>
        </p:blipFill>
        <p:spPr>
          <a:xfrm>
            <a:off x="624019" y="1752600"/>
            <a:ext cx="3043237" cy="2609428"/>
          </a:xfrm>
          <a:prstGeom prst="rect">
            <a:avLst/>
          </a:prstGeom>
        </p:spPr>
      </p:pic>
      <p:cxnSp>
        <p:nvCxnSpPr>
          <p:cNvPr id="14" name="Straight Arrow Connector 13"/>
          <p:cNvCxnSpPr/>
          <p:nvPr/>
        </p:nvCxnSpPr>
        <p:spPr bwMode="auto">
          <a:xfrm flipV="1">
            <a:off x="6242193" y="3276600"/>
            <a:ext cx="82407" cy="1600200"/>
          </a:xfrm>
          <a:prstGeom prst="straightConnector1">
            <a:avLst/>
          </a:prstGeom>
          <a:noFill/>
          <a:ln w="28575" cap="flat" cmpd="sng" algn="ctr">
            <a:solidFill>
              <a:srgbClr val="FF0000"/>
            </a:solidFill>
            <a:prstDash val="solid"/>
            <a:round/>
            <a:headEnd type="none" w="med" len="med"/>
            <a:tailEnd type="triangle"/>
          </a:ln>
          <a:effectLst/>
        </p:spPr>
      </p:cxnSp>
      <p:cxnSp>
        <p:nvCxnSpPr>
          <p:cNvPr id="16" name="Straight Arrow Connector 15"/>
          <p:cNvCxnSpPr/>
          <p:nvPr/>
        </p:nvCxnSpPr>
        <p:spPr bwMode="auto">
          <a:xfrm flipH="1" flipV="1">
            <a:off x="6019800" y="3215800"/>
            <a:ext cx="228600" cy="1645600"/>
          </a:xfrm>
          <a:prstGeom prst="straightConnector1">
            <a:avLst/>
          </a:prstGeom>
          <a:noFill/>
          <a:ln w="28575" cap="flat" cmpd="sng" algn="ctr">
            <a:solidFill>
              <a:srgbClr val="FF0000"/>
            </a:solidFill>
            <a:prstDash val="solid"/>
            <a:round/>
            <a:headEnd type="none" w="med" len="med"/>
            <a:tailEnd type="triangle"/>
          </a:ln>
          <a:effectLst/>
        </p:spPr>
      </p:cxn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6" name="Slide Number Placeholder 5"/>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25</a:t>
            </a:fld>
            <a:endParaRPr lang="en-US">
              <a:solidFill>
                <a:prstClr val="black"/>
              </a:solidFill>
            </a:endParaRPr>
          </a:p>
        </p:txBody>
      </p:sp>
    </p:spTree>
    <p:extLst>
      <p:ext uri="{BB962C8B-B14F-4D97-AF65-F5344CB8AC3E}">
        <p14:creationId xmlns:p14="http://schemas.microsoft.com/office/powerpoint/2010/main" val="1218139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Vacuum Testing</a:t>
            </a:r>
            <a:endParaRPr lang="en-US" dirty="0"/>
          </a:p>
        </p:txBody>
      </p:sp>
      <p:sp>
        <p:nvSpPr>
          <p:cNvPr id="27" name="Rectangle 3"/>
          <p:cNvSpPr txBox="1">
            <a:spLocks noChangeArrowheads="1"/>
          </p:cNvSpPr>
          <p:nvPr/>
        </p:nvSpPr>
        <p:spPr bwMode="auto">
          <a:xfrm>
            <a:off x="4572000" y="3668250"/>
            <a:ext cx="3457575" cy="1598179"/>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smtClean="0">
                <a:solidFill>
                  <a:schemeClr val="bg2">
                    <a:lumMod val="10000"/>
                  </a:schemeClr>
                </a:solidFill>
              </a:rPr>
              <a:t>The depth of the dimple is about 6.5 µm</a:t>
            </a:r>
          </a:p>
          <a:p>
            <a:pPr marL="0" indent="0">
              <a:buNone/>
            </a:pPr>
            <a:r>
              <a:rPr lang="en-US" kern="0" dirty="0" smtClean="0">
                <a:solidFill>
                  <a:schemeClr val="bg2">
                    <a:lumMod val="10000"/>
                  </a:schemeClr>
                </a:solidFill>
              </a:rPr>
              <a:t>If the top surface experiences wear then the depth will decrease</a:t>
            </a:r>
            <a:endParaRPr lang="en-US" kern="0" dirty="0">
              <a:solidFill>
                <a:schemeClr val="bg2">
                  <a:lumMod val="10000"/>
                </a:schemeClr>
              </a:solidFill>
            </a:endParaRPr>
          </a:p>
        </p:txBody>
      </p:sp>
      <p:sp>
        <p:nvSpPr>
          <p:cNvPr id="13" name="Rectangle 3"/>
          <p:cNvSpPr txBox="1">
            <a:spLocks noChangeArrowheads="1"/>
          </p:cNvSpPr>
          <p:nvPr/>
        </p:nvSpPr>
        <p:spPr bwMode="auto">
          <a:xfrm>
            <a:off x="360458" y="3610389"/>
            <a:ext cx="3876804" cy="1349216"/>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smtClean="0">
                <a:solidFill>
                  <a:schemeClr val="bg2">
                    <a:lumMod val="10000"/>
                  </a:schemeClr>
                </a:solidFill>
              </a:rPr>
              <a:t>This pseudo-color WLI image shows a dimple on the flat surface of the ring with light=high, and dark= low</a:t>
            </a:r>
            <a:endParaRPr lang="en-US" kern="0" dirty="0">
              <a:solidFill>
                <a:schemeClr val="bg2">
                  <a:lumMod val="10000"/>
                </a:schemeClr>
              </a:solidFill>
            </a:endParaRPr>
          </a:p>
        </p:txBody>
      </p:sp>
      <p:pic>
        <p:nvPicPr>
          <p:cNvPr id="3" name="Picture 2"/>
          <p:cNvPicPr>
            <a:picLocks noChangeAspect="1"/>
          </p:cNvPicPr>
          <p:nvPr/>
        </p:nvPicPr>
        <p:blipFill>
          <a:blip r:embed="rId2" cstate="print"/>
          <a:stretch>
            <a:fillRect/>
          </a:stretch>
        </p:blipFill>
        <p:spPr>
          <a:xfrm>
            <a:off x="457200" y="960313"/>
            <a:ext cx="3458816" cy="2651760"/>
          </a:xfrm>
          <a:prstGeom prst="rect">
            <a:avLst/>
          </a:prstGeom>
        </p:spPr>
      </p:pic>
      <p:pic>
        <p:nvPicPr>
          <p:cNvPr id="4" name="Picture 3"/>
          <p:cNvPicPr>
            <a:picLocks noChangeAspect="1"/>
          </p:cNvPicPr>
          <p:nvPr/>
        </p:nvPicPr>
        <p:blipFill>
          <a:blip r:embed="rId3" cstate="print"/>
          <a:stretch>
            <a:fillRect/>
          </a:stretch>
        </p:blipFill>
        <p:spPr>
          <a:xfrm>
            <a:off x="4237262" y="935911"/>
            <a:ext cx="4480997" cy="2534081"/>
          </a:xfrm>
          <a:prstGeom prst="rect">
            <a:avLst/>
          </a:prstGeom>
        </p:spPr>
      </p:pic>
      <p:sp>
        <p:nvSpPr>
          <p:cNvPr id="7" name="Footer Placeholder 6"/>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8" name="Slide Number Placeholder 7"/>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26</a:t>
            </a:fld>
            <a:endParaRPr lang="en-US">
              <a:solidFill>
                <a:prstClr val="black"/>
              </a:solidFill>
            </a:endParaRPr>
          </a:p>
        </p:txBody>
      </p:sp>
      <p:sp>
        <p:nvSpPr>
          <p:cNvPr id="5" name="TextBox 4"/>
          <p:cNvSpPr txBox="1"/>
          <p:nvPr/>
        </p:nvSpPr>
        <p:spPr>
          <a:xfrm>
            <a:off x="1265462" y="5003794"/>
            <a:ext cx="5943600" cy="646331"/>
          </a:xfrm>
          <a:prstGeom prst="rect">
            <a:avLst/>
          </a:prstGeom>
          <a:noFill/>
        </p:spPr>
        <p:txBody>
          <a:bodyPr wrap="square" rtlCol="0">
            <a:spAutoFit/>
          </a:bodyPr>
          <a:lstStyle/>
          <a:p>
            <a:r>
              <a:rPr lang="en-US" sz="1800" kern="1200" dirty="0" smtClean="0">
                <a:solidFill>
                  <a:schemeClr val="tx1"/>
                </a:solidFill>
                <a:latin typeface="+mn-lt"/>
                <a:ea typeface="+mn-ea"/>
                <a:cs typeface="+mn-cs"/>
              </a:rPr>
              <a:t>The initial wearing test is inconclusive.  The depth increased by about 1</a:t>
            </a:r>
            <a:r>
              <a:rPr lang="en-US" sz="1800" kern="1200" dirty="0" smtClean="0">
                <a:solidFill>
                  <a:schemeClr val="tx1"/>
                </a:solidFill>
                <a:latin typeface="Symbol" panose="05050102010706020507" pitchFamily="18" charset="2"/>
              </a:rPr>
              <a:t>m</a:t>
            </a:r>
            <a:r>
              <a:rPr lang="en-US" sz="1800" kern="1200" dirty="0" smtClean="0">
                <a:solidFill>
                  <a:schemeClr val="tx1"/>
                </a:solidFill>
                <a:latin typeface="+mn-lt"/>
                <a:ea typeface="+mn-ea"/>
                <a:cs typeface="+mn-cs"/>
              </a:rPr>
              <a:t>m after test.  Need to run test for longer time.</a:t>
            </a:r>
            <a:endParaRPr lang="en-US" sz="1800" kern="1200" dirty="0">
              <a:solidFill>
                <a:schemeClr val="tx1"/>
              </a:solidFill>
              <a:latin typeface="+mn-lt"/>
              <a:ea typeface="+mn-ea"/>
              <a:cs typeface="+mn-cs"/>
            </a:endParaRPr>
          </a:p>
        </p:txBody>
      </p:sp>
    </p:spTree>
    <p:extLst>
      <p:ext uri="{BB962C8B-B14F-4D97-AF65-F5344CB8AC3E}">
        <p14:creationId xmlns:p14="http://schemas.microsoft.com/office/powerpoint/2010/main" val="172498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6591"/>
            <a:ext cx="8229600" cy="1143000"/>
          </a:xfrm>
        </p:spPr>
        <p:txBody>
          <a:bodyPr/>
          <a:lstStyle/>
          <a:p>
            <a:r>
              <a:rPr lang="en-US" dirty="0" smtClean="0"/>
              <a:t>Tribology study of vacuum compatible lubricant</a:t>
            </a:r>
            <a:endParaRPr lang="en-US" dirty="0"/>
          </a:p>
        </p:txBody>
      </p:sp>
      <p:sp>
        <p:nvSpPr>
          <p:cNvPr id="5" name="Slide Number Placeholder 4"/>
          <p:cNvSpPr>
            <a:spLocks noGrp="1"/>
          </p:cNvSpPr>
          <p:nvPr>
            <p:ph type="sldNum" sz="quarter" idx="12"/>
          </p:nvPr>
        </p:nvSpPr>
        <p:spPr>
          <a:xfrm>
            <a:off x="7772400" y="6289091"/>
            <a:ext cx="1146175" cy="543509"/>
          </a:xfrm>
        </p:spPr>
        <p:txBody>
          <a:bodyPr/>
          <a:lstStyle/>
          <a:p>
            <a:fld id="{87034D8C-3CB4-402A-BC46-2AB14C0FE90A}" type="slidenum">
              <a:rPr lang="en-US" smtClean="0"/>
              <a:pPr/>
              <a:t>27</a:t>
            </a:fld>
            <a:endParaRPr lang="en-US"/>
          </a:p>
        </p:txBody>
      </p:sp>
      <p:sp>
        <p:nvSpPr>
          <p:cNvPr id="8" name="Rectangle 3"/>
          <p:cNvSpPr txBox="1">
            <a:spLocks noChangeArrowheads="1"/>
          </p:cNvSpPr>
          <p:nvPr/>
        </p:nvSpPr>
        <p:spPr bwMode="auto">
          <a:xfrm>
            <a:off x="609601" y="1122835"/>
            <a:ext cx="7738845" cy="1295400"/>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smtClean="0">
                <a:solidFill>
                  <a:schemeClr val="bg2">
                    <a:lumMod val="10000"/>
                  </a:schemeClr>
                </a:solidFill>
              </a:rPr>
              <a:t>An index of tests is shown here</a:t>
            </a:r>
          </a:p>
        </p:txBody>
      </p:sp>
      <p:graphicFrame>
        <p:nvGraphicFramePr>
          <p:cNvPr id="3" name="Table 2"/>
          <p:cNvGraphicFramePr>
            <a:graphicFrameLocks noGrp="1"/>
          </p:cNvGraphicFramePr>
          <p:nvPr>
            <p:extLst/>
          </p:nvPr>
        </p:nvGraphicFramePr>
        <p:xfrm>
          <a:off x="609601" y="2738116"/>
          <a:ext cx="8000999" cy="2468880"/>
        </p:xfrm>
        <a:graphic>
          <a:graphicData uri="http://schemas.openxmlformats.org/drawingml/2006/table">
            <a:tbl>
              <a:tblPr firstRow="1" bandRow="1">
                <a:tableStyleId>{5940675A-B579-460E-94D1-54222C63F5DA}</a:tableStyleId>
              </a:tblPr>
              <a:tblGrid>
                <a:gridCol w="1040431">
                  <a:extLst>
                    <a:ext uri="{9D8B030D-6E8A-4147-A177-3AD203B41FA5}">
                      <a16:colId xmlns="" xmlns:a16="http://schemas.microsoft.com/office/drawing/2014/main" val="20000"/>
                    </a:ext>
                  </a:extLst>
                </a:gridCol>
                <a:gridCol w="788369">
                  <a:extLst>
                    <a:ext uri="{9D8B030D-6E8A-4147-A177-3AD203B41FA5}">
                      <a16:colId xmlns="" xmlns:a16="http://schemas.microsoft.com/office/drawing/2014/main" val="20001"/>
                    </a:ext>
                  </a:extLst>
                </a:gridCol>
                <a:gridCol w="762000">
                  <a:extLst>
                    <a:ext uri="{9D8B030D-6E8A-4147-A177-3AD203B41FA5}">
                      <a16:colId xmlns="" xmlns:a16="http://schemas.microsoft.com/office/drawing/2014/main" val="20002"/>
                    </a:ext>
                  </a:extLst>
                </a:gridCol>
                <a:gridCol w="4876798">
                  <a:extLst>
                    <a:ext uri="{9D8B030D-6E8A-4147-A177-3AD203B41FA5}">
                      <a16:colId xmlns="" xmlns:a16="http://schemas.microsoft.com/office/drawing/2014/main" val="20003"/>
                    </a:ext>
                  </a:extLst>
                </a:gridCol>
                <a:gridCol w="533401">
                  <a:extLst>
                    <a:ext uri="{9D8B030D-6E8A-4147-A177-3AD203B41FA5}">
                      <a16:colId xmlns="" xmlns:a16="http://schemas.microsoft.com/office/drawing/2014/main" val="20004"/>
                    </a:ext>
                  </a:extLst>
                </a:gridCol>
              </a:tblGrid>
              <a:tr h="247539">
                <a:tc>
                  <a:txBody>
                    <a:bodyPr/>
                    <a:lstStyle/>
                    <a:p>
                      <a:r>
                        <a:rPr lang="en-US" sz="1200" dirty="0" smtClean="0">
                          <a:solidFill>
                            <a:schemeClr val="bg2">
                              <a:lumMod val="10000"/>
                            </a:schemeClr>
                          </a:solidFill>
                        </a:rPr>
                        <a:t>Test #</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P</a:t>
                      </a:r>
                      <a:r>
                        <a:rPr lang="en-US" sz="1200" baseline="0" dirty="0" smtClean="0">
                          <a:solidFill>
                            <a:schemeClr val="bg2">
                              <a:lumMod val="10000"/>
                            </a:schemeClr>
                          </a:solidFill>
                        </a:rPr>
                        <a:t> (mbar)</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Lube</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Results</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T</a:t>
                      </a:r>
                      <a:endParaRPr lang="en-US" sz="1200" dirty="0">
                        <a:solidFill>
                          <a:schemeClr val="bg2">
                            <a:lumMod val="10000"/>
                          </a:schemeClr>
                        </a:solidFill>
                      </a:endParaRPr>
                    </a:p>
                  </a:txBody>
                  <a:tcPr/>
                </a:tc>
                <a:extLst>
                  <a:ext uri="{0D108BD9-81ED-4DB2-BD59-A6C34878D82A}">
                    <a16:rowId xmlns="" xmlns:a16="http://schemas.microsoft.com/office/drawing/2014/main" val="10000"/>
                  </a:ext>
                </a:extLst>
              </a:tr>
              <a:tr h="247539">
                <a:tc>
                  <a:txBody>
                    <a:bodyPr/>
                    <a:lstStyle/>
                    <a:p>
                      <a:r>
                        <a:rPr lang="en-US" sz="1200" dirty="0" smtClean="0">
                          <a:solidFill>
                            <a:schemeClr val="bg2">
                              <a:lumMod val="10000"/>
                            </a:schemeClr>
                          </a:solidFill>
                        </a:rPr>
                        <a:t>150826a,b</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Air</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MoS2 p</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Machine works but arm can be a problem</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a:t>
                      </a:r>
                      <a:endParaRPr lang="en-US" sz="1200" dirty="0">
                        <a:solidFill>
                          <a:schemeClr val="bg2">
                            <a:lumMod val="10000"/>
                          </a:schemeClr>
                        </a:solidFill>
                      </a:endParaRPr>
                    </a:p>
                  </a:txBody>
                  <a:tcPr/>
                </a:tc>
                <a:extLst>
                  <a:ext uri="{0D108BD9-81ED-4DB2-BD59-A6C34878D82A}">
                    <a16:rowId xmlns="" xmlns:a16="http://schemas.microsoft.com/office/drawing/2014/main" val="10001"/>
                  </a:ext>
                </a:extLst>
              </a:tr>
              <a:tr h="412564">
                <a:tc>
                  <a:txBody>
                    <a:bodyPr/>
                    <a:lstStyle/>
                    <a:p>
                      <a:r>
                        <a:rPr lang="en-US" sz="1200" dirty="0" smtClean="0">
                          <a:solidFill>
                            <a:schemeClr val="bg2">
                              <a:lumMod val="10000"/>
                            </a:schemeClr>
                          </a:solidFill>
                        </a:rPr>
                        <a:t>150904a</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4.9e-6</a:t>
                      </a:r>
                      <a:endParaRPr lang="en-US" sz="1200" dirty="0">
                        <a:solidFill>
                          <a:schemeClr val="bg2">
                            <a:lumMod val="1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2">
                              <a:lumMod val="10000"/>
                            </a:schemeClr>
                          </a:solidFill>
                        </a:rPr>
                        <a:t>MoS2 p</a:t>
                      </a:r>
                    </a:p>
                    <a:p>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Arm disabled for correct start but no temperature is recorded.  Hi µ at 0.13 </a:t>
                      </a:r>
                      <a:r>
                        <a:rPr lang="en-US" sz="1200" dirty="0" err="1" smtClean="0">
                          <a:solidFill>
                            <a:schemeClr val="bg2">
                              <a:lumMod val="10000"/>
                            </a:schemeClr>
                          </a:solidFill>
                        </a:rPr>
                        <a:t>hr</a:t>
                      </a:r>
                      <a:r>
                        <a:rPr lang="en-US" sz="1200" dirty="0" smtClean="0">
                          <a:solidFill>
                            <a:schemeClr val="bg2">
                              <a:lumMod val="10000"/>
                            </a:schemeClr>
                          </a:solidFill>
                        </a:rPr>
                        <a:t> due</a:t>
                      </a:r>
                      <a:r>
                        <a:rPr lang="en-US" sz="1200" baseline="0" dirty="0" smtClean="0">
                          <a:solidFill>
                            <a:schemeClr val="bg2">
                              <a:lumMod val="10000"/>
                            </a:schemeClr>
                          </a:solidFill>
                        </a:rPr>
                        <a:t> to µ rise</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a:t>
                      </a:r>
                      <a:endParaRPr lang="en-US" sz="1200" dirty="0">
                        <a:solidFill>
                          <a:schemeClr val="bg2">
                            <a:lumMod val="10000"/>
                          </a:schemeClr>
                        </a:solidFill>
                      </a:endParaRPr>
                    </a:p>
                  </a:txBody>
                  <a:tcPr/>
                </a:tc>
                <a:extLst>
                  <a:ext uri="{0D108BD9-81ED-4DB2-BD59-A6C34878D82A}">
                    <a16:rowId xmlns="" xmlns:a16="http://schemas.microsoft.com/office/drawing/2014/main" val="10002"/>
                  </a:ext>
                </a:extLst>
              </a:tr>
              <a:tr h="4125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2">
                              <a:lumMod val="10000"/>
                            </a:schemeClr>
                          </a:solidFill>
                        </a:rPr>
                        <a:t>150905a</a:t>
                      </a:r>
                    </a:p>
                  </a:txBody>
                  <a:tcPr/>
                </a:tc>
                <a:tc>
                  <a:txBody>
                    <a:bodyPr/>
                    <a:lstStyle/>
                    <a:p>
                      <a:r>
                        <a:rPr lang="en-US" sz="1200" dirty="0" smtClean="0">
                          <a:solidFill>
                            <a:schemeClr val="bg2">
                              <a:lumMod val="10000"/>
                            </a:schemeClr>
                          </a:solidFill>
                        </a:rPr>
                        <a:t>2.8e-5</a:t>
                      </a:r>
                      <a:endParaRPr lang="en-US" sz="1200" dirty="0">
                        <a:solidFill>
                          <a:schemeClr val="bg2">
                            <a:lumMod val="1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2">
                              <a:lumMod val="10000"/>
                            </a:schemeClr>
                          </a:solidFill>
                        </a:rPr>
                        <a:t>MoS2 p</a:t>
                      </a:r>
                    </a:p>
                    <a:p>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Machine fixed. Hi µ at</a:t>
                      </a:r>
                      <a:r>
                        <a:rPr lang="en-US" sz="1200" baseline="0" dirty="0" smtClean="0">
                          <a:solidFill>
                            <a:schemeClr val="bg2">
                              <a:lumMod val="10000"/>
                            </a:schemeClr>
                          </a:solidFill>
                        </a:rPr>
                        <a:t> </a:t>
                      </a:r>
                      <a:r>
                        <a:rPr lang="en-US" sz="1200" dirty="0" smtClean="0">
                          <a:solidFill>
                            <a:schemeClr val="bg2">
                              <a:lumMod val="10000"/>
                            </a:schemeClr>
                          </a:solidFill>
                        </a:rPr>
                        <a:t> 50 minutes and 47.5C</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47.5</a:t>
                      </a:r>
                      <a:endParaRPr lang="en-US" sz="1200" dirty="0">
                        <a:solidFill>
                          <a:schemeClr val="bg2">
                            <a:lumMod val="10000"/>
                          </a:schemeClr>
                        </a:solidFill>
                      </a:endParaRPr>
                    </a:p>
                  </a:txBody>
                  <a:tcPr/>
                </a:tc>
                <a:extLst>
                  <a:ext uri="{0D108BD9-81ED-4DB2-BD59-A6C34878D82A}">
                    <a16:rowId xmlns="" xmlns:a16="http://schemas.microsoft.com/office/drawing/2014/main" val="10003"/>
                  </a:ext>
                </a:extLst>
              </a:tr>
              <a:tr h="412564">
                <a:tc>
                  <a:txBody>
                    <a:bodyPr/>
                    <a:lstStyle/>
                    <a:p>
                      <a:r>
                        <a:rPr lang="en-US" sz="1200" dirty="0" smtClean="0">
                          <a:solidFill>
                            <a:schemeClr val="bg2">
                              <a:lumMod val="10000"/>
                            </a:schemeClr>
                          </a:solidFill>
                        </a:rPr>
                        <a:t>150910a</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6.7e-5</a:t>
                      </a:r>
                      <a:endParaRPr lang="en-US" sz="1200" dirty="0">
                        <a:solidFill>
                          <a:schemeClr val="bg2">
                            <a:lumMod val="1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2">
                              <a:lumMod val="10000"/>
                            </a:schemeClr>
                          </a:solidFill>
                        </a:rPr>
                        <a:t>BN p</a:t>
                      </a:r>
                    </a:p>
                    <a:p>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BN</a:t>
                      </a:r>
                      <a:r>
                        <a:rPr lang="en-US" sz="1200" baseline="0" dirty="0" smtClean="0">
                          <a:solidFill>
                            <a:schemeClr val="bg2">
                              <a:lumMod val="10000"/>
                            </a:schemeClr>
                          </a:solidFill>
                        </a:rPr>
                        <a:t> is terrible for lubrication, 15 s bad</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a:t>
                      </a:r>
                      <a:endParaRPr lang="en-US" sz="1200" dirty="0">
                        <a:solidFill>
                          <a:schemeClr val="bg2">
                            <a:lumMod val="10000"/>
                          </a:schemeClr>
                        </a:solidFill>
                      </a:endParaRPr>
                    </a:p>
                  </a:txBody>
                  <a:tcPr/>
                </a:tc>
                <a:extLst>
                  <a:ext uri="{0D108BD9-81ED-4DB2-BD59-A6C34878D82A}">
                    <a16:rowId xmlns="" xmlns:a16="http://schemas.microsoft.com/office/drawing/2014/main" val="10004"/>
                  </a:ext>
                </a:extLst>
              </a:tr>
              <a:tr h="247539">
                <a:tc>
                  <a:txBody>
                    <a:bodyPr/>
                    <a:lstStyle/>
                    <a:p>
                      <a:r>
                        <a:rPr lang="en-US" sz="1200" dirty="0" smtClean="0">
                          <a:solidFill>
                            <a:schemeClr val="bg2">
                              <a:lumMod val="10000"/>
                            </a:schemeClr>
                          </a:solidFill>
                        </a:rPr>
                        <a:t>150911a</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6.9e-6</a:t>
                      </a:r>
                      <a:endParaRPr lang="en-US" sz="1200" dirty="0">
                        <a:solidFill>
                          <a:schemeClr val="bg2">
                            <a:lumMod val="1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2">
                              <a:lumMod val="10000"/>
                            </a:schemeClr>
                          </a:solidFill>
                        </a:rPr>
                        <a:t>MoS2 p</a:t>
                      </a:r>
                    </a:p>
                  </a:txBody>
                  <a:tcPr/>
                </a:tc>
                <a:tc>
                  <a:txBody>
                    <a:bodyPr/>
                    <a:lstStyle/>
                    <a:p>
                      <a:r>
                        <a:rPr lang="en-US" sz="1200" dirty="0" smtClean="0">
                          <a:solidFill>
                            <a:schemeClr val="bg2">
                              <a:lumMod val="10000"/>
                            </a:schemeClr>
                          </a:solidFill>
                        </a:rPr>
                        <a:t>Ring attached to arm, arm moves, full 60</a:t>
                      </a:r>
                      <a:r>
                        <a:rPr lang="en-US" sz="1200" baseline="0" dirty="0" smtClean="0">
                          <a:solidFill>
                            <a:schemeClr val="bg2">
                              <a:lumMod val="10000"/>
                            </a:schemeClr>
                          </a:solidFill>
                        </a:rPr>
                        <a:t> minutes, *s </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32</a:t>
                      </a:r>
                      <a:endParaRPr lang="en-US" sz="1200" dirty="0">
                        <a:solidFill>
                          <a:schemeClr val="bg2">
                            <a:lumMod val="10000"/>
                          </a:schemeClr>
                        </a:solidFill>
                      </a:endParaRPr>
                    </a:p>
                  </a:txBody>
                  <a:tcPr/>
                </a:tc>
                <a:extLst>
                  <a:ext uri="{0D108BD9-81ED-4DB2-BD59-A6C34878D82A}">
                    <a16:rowId xmlns="" xmlns:a16="http://schemas.microsoft.com/office/drawing/2014/main" val="10005"/>
                  </a:ext>
                </a:extLst>
              </a:tr>
              <a:tr h="247539">
                <a:tc>
                  <a:txBody>
                    <a:bodyPr/>
                    <a:lstStyle/>
                    <a:p>
                      <a:r>
                        <a:rPr lang="en-US" sz="1200" dirty="0" smtClean="0">
                          <a:solidFill>
                            <a:schemeClr val="bg2">
                              <a:lumMod val="10000"/>
                            </a:schemeClr>
                          </a:solidFill>
                        </a:rPr>
                        <a:t>150911a</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1.5e-5</a:t>
                      </a:r>
                      <a:endParaRPr lang="en-US" sz="1200" dirty="0">
                        <a:solidFill>
                          <a:schemeClr val="bg2">
                            <a:lumMod val="1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2">
                              <a:lumMod val="10000"/>
                            </a:schemeClr>
                          </a:solidFill>
                        </a:rPr>
                        <a:t>MoS2 p</a:t>
                      </a:r>
                    </a:p>
                  </a:txBody>
                  <a:tcPr/>
                </a:tc>
                <a:tc>
                  <a:txBody>
                    <a:bodyPr/>
                    <a:lstStyle/>
                    <a:p>
                      <a:r>
                        <a:rPr lang="en-US" sz="1200" dirty="0" smtClean="0">
                          <a:solidFill>
                            <a:schemeClr val="bg2">
                              <a:lumMod val="10000"/>
                            </a:schemeClr>
                          </a:solidFill>
                        </a:rPr>
                        <a:t>---Continuation</a:t>
                      </a:r>
                      <a:r>
                        <a:rPr lang="en-US" sz="1200" baseline="0" dirty="0" smtClean="0">
                          <a:solidFill>
                            <a:schemeClr val="bg2">
                              <a:lumMod val="10000"/>
                            </a:schemeClr>
                          </a:solidFill>
                        </a:rPr>
                        <a:t> of previous, </a:t>
                      </a:r>
                      <a:r>
                        <a:rPr lang="en-US" sz="1200" dirty="0" smtClean="0">
                          <a:solidFill>
                            <a:schemeClr val="bg2">
                              <a:lumMod val="10000"/>
                            </a:schemeClr>
                          </a:solidFill>
                        </a:rPr>
                        <a:t> 20</a:t>
                      </a:r>
                      <a:r>
                        <a:rPr lang="en-US" sz="1200" baseline="0" dirty="0" smtClean="0">
                          <a:solidFill>
                            <a:schemeClr val="bg2">
                              <a:lumMod val="10000"/>
                            </a:schemeClr>
                          </a:solidFill>
                        </a:rPr>
                        <a:t> minutes</a:t>
                      </a:r>
                      <a:endParaRPr lang="en-US" sz="1200" dirty="0">
                        <a:solidFill>
                          <a:schemeClr val="bg2">
                            <a:lumMod val="10000"/>
                          </a:schemeClr>
                        </a:solidFill>
                      </a:endParaRPr>
                    </a:p>
                  </a:txBody>
                  <a:tcPr/>
                </a:tc>
                <a:tc>
                  <a:txBody>
                    <a:bodyPr/>
                    <a:lstStyle/>
                    <a:p>
                      <a:r>
                        <a:rPr lang="en-US" sz="1200" dirty="0" smtClean="0">
                          <a:solidFill>
                            <a:schemeClr val="bg2">
                              <a:lumMod val="10000"/>
                            </a:schemeClr>
                          </a:solidFill>
                        </a:rPr>
                        <a:t>35</a:t>
                      </a:r>
                      <a:endParaRPr lang="en-US" sz="1200" dirty="0">
                        <a:solidFill>
                          <a:schemeClr val="bg2">
                            <a:lumMod val="10000"/>
                          </a:schemeClr>
                        </a:solidFill>
                      </a:endParaRPr>
                    </a:p>
                  </a:txBody>
                  <a:tcPr/>
                </a:tc>
                <a:extLst>
                  <a:ext uri="{0D108BD9-81ED-4DB2-BD59-A6C34878D82A}">
                    <a16:rowId xmlns="" xmlns:a16="http://schemas.microsoft.com/office/drawing/2014/main" val="10006"/>
                  </a:ext>
                </a:extLst>
              </a:tr>
            </a:tbl>
          </a:graphicData>
        </a:graphic>
      </p:graphicFrame>
      <p:sp>
        <p:nvSpPr>
          <p:cNvPr id="9" name="Rectangle 8"/>
          <p:cNvSpPr/>
          <p:nvPr/>
        </p:nvSpPr>
        <p:spPr>
          <a:xfrm>
            <a:off x="838200" y="5382629"/>
            <a:ext cx="5466561" cy="276999"/>
          </a:xfrm>
          <a:prstGeom prst="rect">
            <a:avLst/>
          </a:prstGeom>
        </p:spPr>
        <p:txBody>
          <a:bodyPr wrap="none">
            <a:spAutoFit/>
          </a:bodyPr>
          <a:lstStyle/>
          <a:p>
            <a:r>
              <a:rPr lang="en-US" sz="1200" kern="0" dirty="0" smtClean="0">
                <a:solidFill>
                  <a:schemeClr val="bg2">
                    <a:lumMod val="10000"/>
                  </a:schemeClr>
                </a:solidFill>
              </a:rPr>
              <a:t>p-powder, 2000 RPM= 4.4 m/s, shutoff at µ=0.5, *s – clean with 4000 grit sandpaper</a:t>
            </a:r>
            <a:endParaRPr lang="en-US" sz="1200" dirty="0"/>
          </a:p>
        </p:txBody>
      </p:sp>
    </p:spTree>
    <p:extLst>
      <p:ext uri="{BB962C8B-B14F-4D97-AF65-F5344CB8AC3E}">
        <p14:creationId xmlns:p14="http://schemas.microsoft.com/office/powerpoint/2010/main" val="3995268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Tribology test result </a:t>
            </a:r>
            <a:r>
              <a:rPr lang="en-US" altLang="zh-CN" dirty="0" smtClean="0"/>
              <a:t>of</a:t>
            </a:r>
            <a:r>
              <a:rPr lang="zh-CN" altLang="en-US" dirty="0" smtClean="0"/>
              <a:t> </a:t>
            </a:r>
            <a:r>
              <a:rPr lang="en-US" dirty="0" smtClean="0"/>
              <a:t>MoS2 in vacuum</a:t>
            </a:r>
            <a:endParaRPr lang="en-US" dirty="0"/>
          </a:p>
        </p:txBody>
      </p:sp>
      <p:sp>
        <p:nvSpPr>
          <p:cNvPr id="5" name="Slide Number Placeholder 4"/>
          <p:cNvSpPr>
            <a:spLocks noGrp="1"/>
          </p:cNvSpPr>
          <p:nvPr>
            <p:ph type="sldNum" sz="quarter" idx="12"/>
          </p:nvPr>
        </p:nvSpPr>
        <p:spPr/>
        <p:txBody>
          <a:bodyPr/>
          <a:lstStyle/>
          <a:p>
            <a:fld id="{87034D8C-3CB4-402A-BC46-2AB14C0FE90A}" type="slidenum">
              <a:rPr lang="en-US" smtClean="0"/>
              <a:pPr/>
              <a:t>28</a:t>
            </a:fld>
            <a:endParaRPr lang="en-US"/>
          </a:p>
        </p:txBody>
      </p:sp>
      <p:sp>
        <p:nvSpPr>
          <p:cNvPr id="10" name="Rectangle 3"/>
          <p:cNvSpPr txBox="1">
            <a:spLocks noChangeArrowheads="1"/>
          </p:cNvSpPr>
          <p:nvPr/>
        </p:nvSpPr>
        <p:spPr bwMode="auto">
          <a:xfrm>
            <a:off x="512078" y="5668854"/>
            <a:ext cx="8119844" cy="391085"/>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smtClean="0">
                <a:solidFill>
                  <a:schemeClr val="bg2">
                    <a:lumMod val="10000"/>
                  </a:schemeClr>
                </a:solidFill>
              </a:rPr>
              <a:t>Friction was low (µ = 0.05) and temperature was modest (35C) for 1 hour duration</a:t>
            </a:r>
          </a:p>
          <a:p>
            <a:pPr marL="0" indent="0">
              <a:buNone/>
            </a:pPr>
            <a:endParaRPr lang="en-US" kern="0" dirty="0" smtClean="0">
              <a:solidFill>
                <a:schemeClr val="bg2">
                  <a:lumMod val="10000"/>
                </a:schemeClr>
              </a:solidFill>
            </a:endParaRPr>
          </a:p>
          <a:p>
            <a:pPr marL="0" indent="0">
              <a:buNone/>
            </a:pPr>
            <a:endParaRPr lang="en-US" kern="0" dirty="0">
              <a:solidFill>
                <a:schemeClr val="bg2">
                  <a:lumMod val="10000"/>
                </a:schemeClr>
              </a:solidFill>
            </a:endParaRPr>
          </a:p>
          <a:p>
            <a:pPr marL="0" indent="0">
              <a:buNone/>
            </a:pPr>
            <a:endParaRPr lang="en-US" kern="0" dirty="0">
              <a:solidFill>
                <a:schemeClr val="bg2">
                  <a:lumMod val="10000"/>
                </a:schemeClr>
              </a:solidFill>
            </a:endParaRPr>
          </a:p>
          <a:p>
            <a:pPr marL="0" indent="0">
              <a:buNone/>
            </a:pPr>
            <a:endParaRPr lang="en-US" kern="0" dirty="0">
              <a:solidFill>
                <a:schemeClr val="bg2">
                  <a:lumMod val="10000"/>
                </a:schemeClr>
              </a:solidFill>
            </a:endParaRPr>
          </a:p>
          <a:p>
            <a:pPr marL="0" indent="0">
              <a:buNone/>
            </a:pPr>
            <a:endParaRPr lang="en-US" kern="0" dirty="0" smtClean="0">
              <a:solidFill>
                <a:schemeClr val="bg2">
                  <a:lumMod val="10000"/>
                </a:schemeClr>
              </a:solidFill>
            </a:endParaRPr>
          </a:p>
          <a:p>
            <a:pPr marL="0" indent="0">
              <a:buNone/>
            </a:pPr>
            <a:endParaRPr lang="en-US" kern="0" dirty="0">
              <a:solidFill>
                <a:schemeClr val="bg2">
                  <a:lumMod val="10000"/>
                </a:schemeClr>
              </a:solidFill>
            </a:endParaRPr>
          </a:p>
          <a:p>
            <a:pPr marL="0" indent="0">
              <a:buNone/>
            </a:pPr>
            <a:endParaRPr lang="en-US" kern="0" dirty="0" smtClean="0">
              <a:solidFill>
                <a:schemeClr val="bg2">
                  <a:lumMod val="10000"/>
                </a:schemeClr>
              </a:solidFill>
            </a:endParaRPr>
          </a:p>
          <a:p>
            <a:pPr marL="0" indent="0">
              <a:buNone/>
            </a:pPr>
            <a:endParaRPr lang="en-US" kern="0" dirty="0">
              <a:solidFill>
                <a:schemeClr val="bg2">
                  <a:lumMod val="10000"/>
                </a:schemeClr>
              </a:solidFill>
            </a:endParaRPr>
          </a:p>
          <a:p>
            <a:pPr marL="0" indent="0">
              <a:buNone/>
            </a:pPr>
            <a:endParaRPr lang="en-US" kern="0" dirty="0" smtClean="0">
              <a:solidFill>
                <a:schemeClr val="bg2">
                  <a:lumMod val="10000"/>
                </a:schemeClr>
              </a:solidFill>
            </a:endParaRPr>
          </a:p>
          <a:p>
            <a:pPr marL="0" indent="0">
              <a:buNone/>
            </a:pPr>
            <a:endParaRPr lang="en-US" kern="0" dirty="0">
              <a:solidFill>
                <a:schemeClr val="bg2">
                  <a:lumMod val="10000"/>
                </a:schemeClr>
              </a:solidFill>
            </a:endParaRPr>
          </a:p>
          <a:p>
            <a:pPr marL="0" indent="0">
              <a:buNone/>
            </a:pPr>
            <a:endParaRPr lang="en-US" kern="0" dirty="0" smtClean="0">
              <a:solidFill>
                <a:schemeClr val="bg2">
                  <a:lumMod val="10000"/>
                </a:schemeClr>
              </a:solidFill>
            </a:endParaRPr>
          </a:p>
          <a:p>
            <a:pPr marL="0" indent="0">
              <a:buNone/>
            </a:pPr>
            <a:endParaRPr lang="en-US" kern="0" dirty="0">
              <a:solidFill>
                <a:schemeClr val="bg2">
                  <a:lumMod val="10000"/>
                </a:schemeClr>
              </a:solidFill>
            </a:endParaRPr>
          </a:p>
          <a:p>
            <a:pPr marL="0" indent="0">
              <a:buNone/>
            </a:pPr>
            <a:endParaRPr lang="en-US" kern="0" dirty="0" smtClean="0">
              <a:solidFill>
                <a:schemeClr val="bg2">
                  <a:lumMod val="10000"/>
                </a:schemeClr>
              </a:solidFill>
            </a:endParaRPr>
          </a:p>
        </p:txBody>
      </p:sp>
      <p:pic>
        <p:nvPicPr>
          <p:cNvPr id="9" name="Picture 8"/>
          <p:cNvPicPr>
            <a:picLocks noChangeAspect="1"/>
          </p:cNvPicPr>
          <p:nvPr/>
        </p:nvPicPr>
        <p:blipFill>
          <a:blip r:embed="rId2"/>
          <a:stretch>
            <a:fillRect/>
          </a:stretch>
        </p:blipFill>
        <p:spPr>
          <a:xfrm>
            <a:off x="381000" y="1916695"/>
            <a:ext cx="5529945" cy="3628559"/>
          </a:xfrm>
          <a:prstGeom prst="rect">
            <a:avLst/>
          </a:prstGeom>
        </p:spPr>
      </p:pic>
      <p:sp>
        <p:nvSpPr>
          <p:cNvPr id="13" name="Rectangle 3"/>
          <p:cNvSpPr txBox="1">
            <a:spLocks noChangeArrowheads="1"/>
          </p:cNvSpPr>
          <p:nvPr/>
        </p:nvSpPr>
        <p:spPr bwMode="auto">
          <a:xfrm>
            <a:off x="533400" y="957983"/>
            <a:ext cx="7738845" cy="1295400"/>
          </a:xfrm>
          <a:prstGeom prst="rect">
            <a:avLst/>
          </a:prstGeom>
          <a:noFill/>
          <a:ln w="9525">
            <a:noFill/>
            <a:miter lim="800000"/>
            <a:headEnd/>
            <a:tailEnd/>
          </a:ln>
          <a:effectLst/>
        </p:spPr>
        <p:txBody>
          <a:bodyPr vert="horz" wrap="square" lIns="95680" tIns="47840" rIns="95680" bIns="4784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
              <a:defRPr sz="1800">
                <a:solidFill>
                  <a:srgbClr val="000000"/>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rgbClr val="000000"/>
                </a:solidFill>
                <a:latin typeface="+mn-lt"/>
              </a:defRPr>
            </a:lvl2pPr>
            <a:lvl3pPr marL="1143000" indent="-228600" algn="l" rtl="0" eaLnBrk="1" fontAlgn="base" hangingPunct="1">
              <a:spcBef>
                <a:spcPct val="20000"/>
              </a:spcBef>
              <a:spcAft>
                <a:spcPct val="0"/>
              </a:spcAft>
              <a:buClr>
                <a:srgbClr val="1F497D"/>
              </a:buClr>
              <a:buChar char="•"/>
              <a:defRPr sz="1400">
                <a:solidFill>
                  <a:srgbClr val="000000"/>
                </a:solidFill>
                <a:latin typeface="+mn-lt"/>
              </a:defRPr>
            </a:lvl3pPr>
            <a:lvl4pPr marL="1600200" indent="-228600" algn="l" rtl="0" eaLnBrk="1" fontAlgn="base" hangingPunct="1">
              <a:spcBef>
                <a:spcPct val="20000"/>
              </a:spcBef>
              <a:spcAft>
                <a:spcPct val="0"/>
              </a:spcAft>
              <a:buClr>
                <a:srgbClr val="1F497D"/>
              </a:buClr>
              <a:buChar char="–"/>
              <a:defRPr sz="1400">
                <a:solidFill>
                  <a:srgbClr val="000000"/>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rgbClr val="000000"/>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kern="0" dirty="0" smtClean="0">
                <a:solidFill>
                  <a:schemeClr val="bg2">
                    <a:lumMod val="10000"/>
                  </a:schemeClr>
                </a:solidFill>
              </a:rPr>
              <a:t>Test results show that small amounts of MoS2 are effective for lubrication in vacuum. </a:t>
            </a:r>
          </a:p>
          <a:p>
            <a:pPr marL="0" indent="0">
              <a:buNone/>
            </a:pPr>
            <a:r>
              <a:rPr lang="en-US" kern="0" dirty="0" smtClean="0">
                <a:solidFill>
                  <a:schemeClr val="bg2">
                    <a:lumMod val="10000"/>
                  </a:schemeClr>
                </a:solidFill>
              </a:rPr>
              <a:t> </a:t>
            </a:r>
          </a:p>
        </p:txBody>
      </p:sp>
      <p:pic>
        <p:nvPicPr>
          <p:cNvPr id="3" name="Picture 2"/>
          <p:cNvPicPr>
            <a:picLocks noChangeAspect="1"/>
          </p:cNvPicPr>
          <p:nvPr/>
        </p:nvPicPr>
        <p:blipFill>
          <a:blip r:embed="rId3"/>
          <a:stretch>
            <a:fillRect/>
          </a:stretch>
        </p:blipFill>
        <p:spPr>
          <a:xfrm>
            <a:off x="5910945" y="2253383"/>
            <a:ext cx="3049593" cy="2112292"/>
          </a:xfrm>
          <a:prstGeom prst="rect">
            <a:avLst/>
          </a:prstGeom>
        </p:spPr>
      </p:pic>
    </p:spTree>
    <p:extLst>
      <p:ext uri="{BB962C8B-B14F-4D97-AF65-F5344CB8AC3E}">
        <p14:creationId xmlns:p14="http://schemas.microsoft.com/office/powerpoint/2010/main" val="1084444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3"/>
          </p:nvPr>
        </p:nvSpPr>
        <p:spPr>
          <a:noFill/>
        </p:spPr>
        <p:txBody>
          <a:bodyPr/>
          <a:lstStyle/>
          <a:p>
            <a:fld id="{D1359F08-A7B1-4D27-80A1-E42DFD23AB39}" type="slidenum">
              <a:rPr lang="en-US" smtClean="0">
                <a:cs typeface="Arial" charset="0"/>
              </a:rPr>
              <a:pPr/>
              <a:t>29</a:t>
            </a:fld>
            <a:endParaRPr lang="en-US" dirty="0" smtClean="0">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ASCC- </a:t>
            </a:r>
            <a:r>
              <a:rPr lang="en-US" dirty="0"/>
              <a:t>Phase </a:t>
            </a:r>
            <a:r>
              <a:rPr lang="en-US" dirty="0" smtClean="0"/>
              <a:t>2 planning</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Phase 2 Goals</a:t>
            </a:r>
            <a:endParaRPr lang="en-US" sz="2000" b="1" dirty="0"/>
          </a:p>
        </p:txBody>
      </p:sp>
      <p:sp>
        <p:nvSpPr>
          <p:cNvPr id="19" name="TextBox 18"/>
          <p:cNvSpPr txBox="1"/>
          <p:nvPr/>
        </p:nvSpPr>
        <p:spPr>
          <a:xfrm>
            <a:off x="0" y="1088740"/>
            <a:ext cx="9144000" cy="5232202"/>
          </a:xfrm>
          <a:prstGeom prst="rect">
            <a:avLst/>
          </a:prstGeom>
          <a:noFill/>
        </p:spPr>
        <p:txBody>
          <a:bodyPr wrap="square" rtlCol="0">
            <a:spAutoFit/>
          </a:bodyPr>
          <a:lstStyle/>
          <a:p>
            <a:r>
              <a:rPr lang="en-US" sz="1400" u="sng" dirty="0" smtClean="0"/>
              <a:t>Phase 2 Goal Summary:</a:t>
            </a:r>
          </a:p>
          <a:p>
            <a:r>
              <a:rPr lang="en-US" sz="1400" dirty="0" smtClean="0"/>
              <a:t>Our goal for Phase 2 is to demonstrate  Active Sliding Contact Cooling to the rotating test target wheel while in rough vacuum</a:t>
            </a:r>
            <a:r>
              <a:rPr lang="zh-CN" altLang="en-US" sz="1400" dirty="0" smtClean="0"/>
              <a:t> </a:t>
            </a:r>
            <a:r>
              <a:rPr lang="en-US" altLang="zh-CN" sz="1400" dirty="0" smtClean="0"/>
              <a:t>at</a:t>
            </a:r>
            <a:r>
              <a:rPr lang="zh-CN" altLang="en-US" sz="1400" dirty="0" smtClean="0"/>
              <a:t> </a:t>
            </a:r>
            <a:r>
              <a:rPr lang="en-US" altLang="zh-CN" sz="1400" dirty="0" smtClean="0"/>
              <a:t>full</a:t>
            </a:r>
            <a:r>
              <a:rPr lang="zh-CN" altLang="en-US" sz="1400" dirty="0" smtClean="0"/>
              <a:t> </a:t>
            </a:r>
            <a:r>
              <a:rPr lang="en-US" altLang="zh-CN" sz="1400" dirty="0" smtClean="0"/>
              <a:t>speed</a:t>
            </a:r>
            <a:r>
              <a:rPr lang="zh-CN" altLang="en-US" sz="1400" dirty="0" smtClean="0"/>
              <a:t> </a:t>
            </a:r>
            <a:r>
              <a:rPr lang="en-US" altLang="zh-CN" sz="1400" dirty="0" smtClean="0"/>
              <a:t>and</a:t>
            </a:r>
            <a:r>
              <a:rPr lang="zh-CN" altLang="en-US" sz="1400" dirty="0"/>
              <a:t> </a:t>
            </a:r>
            <a:r>
              <a:rPr lang="en-US" altLang="zh-CN" sz="1400" dirty="0"/>
              <a:t>simulated</a:t>
            </a:r>
            <a:r>
              <a:rPr lang="zh-CN" altLang="en-US" sz="1400" dirty="0"/>
              <a:t> </a:t>
            </a:r>
            <a:r>
              <a:rPr lang="en-US" altLang="zh-CN" sz="1400" dirty="0"/>
              <a:t>heat</a:t>
            </a:r>
            <a:r>
              <a:rPr lang="zh-CN" altLang="en-US" sz="1400" dirty="0"/>
              <a:t> </a:t>
            </a:r>
            <a:r>
              <a:rPr lang="en-US" altLang="zh-CN" sz="1400" dirty="0"/>
              <a:t>load.</a:t>
            </a:r>
            <a:endParaRPr lang="en-US" sz="1400" dirty="0" smtClean="0"/>
          </a:p>
          <a:p>
            <a:endParaRPr lang="en-US" sz="1400" dirty="0"/>
          </a:p>
          <a:p>
            <a:r>
              <a:rPr lang="en-US" sz="1400" u="sng" dirty="0" smtClean="0"/>
              <a:t>Major Considerations:</a:t>
            </a:r>
          </a:p>
          <a:p>
            <a:pPr marL="285750" indent="-285750">
              <a:buFont typeface="Arial" panose="020B0604020202020204" pitchFamily="34" charset="0"/>
              <a:buChar char="•"/>
            </a:pPr>
            <a:r>
              <a:rPr lang="en-US" sz="1400" dirty="0" smtClean="0"/>
              <a:t>Motor and Safety</a:t>
            </a:r>
          </a:p>
          <a:p>
            <a:pPr marL="742950" lvl="1" indent="-285750">
              <a:buFont typeface="Arial" panose="020B0604020202020204" pitchFamily="34" charset="0"/>
              <a:buChar char="•"/>
            </a:pPr>
            <a:r>
              <a:rPr lang="en-US" sz="1200" dirty="0" smtClean="0"/>
              <a:t>Convert and make vacuum compatible.</a:t>
            </a:r>
          </a:p>
          <a:p>
            <a:pPr marL="742950" lvl="1" indent="-285750">
              <a:buFont typeface="Arial" panose="020B0604020202020204" pitchFamily="34" charset="0"/>
              <a:buChar char="•"/>
            </a:pPr>
            <a:r>
              <a:rPr lang="en-US" sz="1200" dirty="0" smtClean="0"/>
              <a:t>Convert to replace or reinforce </a:t>
            </a:r>
            <a:r>
              <a:rPr lang="en-US" sz="1200" dirty="0" err="1" smtClean="0"/>
              <a:t>SiC</a:t>
            </a:r>
            <a:r>
              <a:rPr lang="en-US" sz="1200" dirty="0" smtClean="0"/>
              <a:t> thrust bearings. </a:t>
            </a:r>
          </a:p>
          <a:p>
            <a:pPr marL="742950" lvl="1" indent="-285750">
              <a:buFont typeface="Arial" panose="020B0604020202020204" pitchFamily="34" charset="0"/>
              <a:buChar char="•"/>
            </a:pPr>
            <a:r>
              <a:rPr lang="en-US" sz="1200" dirty="0" smtClean="0"/>
              <a:t>Install safety cage around wheel.</a:t>
            </a:r>
          </a:p>
          <a:p>
            <a:pPr marL="285750" indent="-285750">
              <a:buFont typeface="Arial" panose="020B0604020202020204" pitchFamily="34" charset="0"/>
              <a:buChar char="•"/>
            </a:pPr>
            <a:r>
              <a:rPr lang="en-US" sz="1400" dirty="0" smtClean="0"/>
              <a:t>Spindle/Bearings</a:t>
            </a:r>
          </a:p>
          <a:p>
            <a:pPr marL="742950" lvl="1" indent="-285750">
              <a:buFont typeface="Arial" panose="020B0604020202020204" pitchFamily="34" charset="0"/>
              <a:buChar char="•"/>
            </a:pPr>
            <a:r>
              <a:rPr lang="en-US" sz="1200" dirty="0" smtClean="0"/>
              <a:t>Purchase spindle and balanced wheel.</a:t>
            </a:r>
          </a:p>
          <a:p>
            <a:pPr marL="742950" lvl="1" indent="-285750">
              <a:buFont typeface="Arial" panose="020B0604020202020204" pitchFamily="34" charset="0"/>
              <a:buChar char="•"/>
            </a:pPr>
            <a:r>
              <a:rPr lang="en-US" sz="1200" dirty="0" smtClean="0"/>
              <a:t>Convert/Purchase vacuum compatible components.</a:t>
            </a:r>
          </a:p>
          <a:p>
            <a:pPr marL="285750" indent="-285750">
              <a:buFont typeface="Arial" panose="020B0604020202020204" pitchFamily="34" charset="0"/>
              <a:buChar char="•"/>
            </a:pPr>
            <a:r>
              <a:rPr lang="en-US" sz="1400" dirty="0" smtClean="0"/>
              <a:t>Contact Cooling and Heating Details</a:t>
            </a:r>
          </a:p>
          <a:p>
            <a:pPr marL="742950" lvl="1" indent="-285750">
              <a:buFont typeface="Arial" panose="020B0604020202020204" pitchFamily="34" charset="0"/>
              <a:buChar char="•"/>
            </a:pPr>
            <a:r>
              <a:rPr lang="en-US" sz="1200" dirty="0"/>
              <a:t>Convert/Purchase vacuum compatible components.</a:t>
            </a:r>
          </a:p>
          <a:p>
            <a:pPr marL="285750" indent="-285750">
              <a:buFont typeface="Arial" panose="020B0604020202020204" pitchFamily="34" charset="0"/>
              <a:buChar char="•"/>
            </a:pPr>
            <a:r>
              <a:rPr lang="en-US" sz="1400" dirty="0" smtClean="0"/>
              <a:t>Vacuum Chamber</a:t>
            </a:r>
          </a:p>
          <a:p>
            <a:pPr marL="742950" lvl="1" indent="-285750">
              <a:buFont typeface="Arial" panose="020B0604020202020204" pitchFamily="34" charset="0"/>
              <a:buChar char="•"/>
            </a:pPr>
            <a:r>
              <a:rPr lang="en-US" sz="1200" dirty="0" smtClean="0"/>
              <a:t>Integrate Vacuum chamber into new table.</a:t>
            </a:r>
          </a:p>
          <a:p>
            <a:pPr marL="742950" lvl="1" indent="-285750">
              <a:buFont typeface="Arial" panose="020B0604020202020204" pitchFamily="34" charset="0"/>
              <a:buChar char="•"/>
            </a:pPr>
            <a:r>
              <a:rPr lang="en-US" sz="1200" dirty="0" smtClean="0"/>
              <a:t>With </a:t>
            </a:r>
            <a:r>
              <a:rPr lang="en-US" sz="1200" dirty="0"/>
              <a:t>a new table that is integrated to the vacuum chamber there will also be a safety “cage” integrated to the table to capture the wheel in case of catastrophic failure - which is highly unlikely</a:t>
            </a:r>
            <a:r>
              <a:rPr lang="en-US" sz="1200" dirty="0" smtClean="0"/>
              <a:t>.</a:t>
            </a:r>
          </a:p>
          <a:p>
            <a:pPr marL="285750" indent="-285750">
              <a:buFont typeface="Arial" panose="020B0604020202020204" pitchFamily="34" charset="0"/>
              <a:buChar char="•"/>
            </a:pPr>
            <a:r>
              <a:rPr lang="en-US" sz="1400" dirty="0" smtClean="0"/>
              <a:t>Location, Location, Location</a:t>
            </a:r>
          </a:p>
          <a:p>
            <a:pPr marL="742950" lvl="1" indent="-285750">
              <a:buFont typeface="Arial" panose="020B0604020202020204" pitchFamily="34" charset="0"/>
              <a:buChar char="•"/>
            </a:pPr>
            <a:r>
              <a:rPr lang="en-US" sz="1200" dirty="0" smtClean="0"/>
              <a:t>We would like to continue to use the end of the AWA bunker as the location for Phase 2. We have all of the infrastructure in place there, power, water, crane, etc., we can take credit for the AWA bunker wall as a safety barrier, and we save cost by not using a rigging crew to make a new bunker/enclosure out in the open area of 366.  </a:t>
            </a:r>
          </a:p>
          <a:p>
            <a:pPr marL="742950" lvl="1" indent="-285750">
              <a:buFont typeface="Arial" panose="020B0604020202020204" pitchFamily="34" charset="0"/>
              <a:buChar char="•"/>
            </a:pPr>
            <a:r>
              <a:rPr lang="en-US" sz="1200" dirty="0"/>
              <a:t>Along with using the back wall of the AWA bunker we will also build a keep-out area where nobody will be permitted during full speed operations</a:t>
            </a:r>
            <a:r>
              <a:rPr lang="en-US" sz="1200" dirty="0" smtClean="0"/>
              <a:t>.</a:t>
            </a:r>
          </a:p>
          <a:p>
            <a:endParaRPr lang="en-US" sz="1200" dirty="0"/>
          </a:p>
          <a:p>
            <a:r>
              <a:rPr lang="en-US" sz="1400" dirty="0" smtClean="0"/>
              <a:t>This proposal will go over each of these details.</a:t>
            </a:r>
          </a:p>
        </p:txBody>
      </p:sp>
    </p:spTree>
    <p:extLst>
      <p:ext uri="{BB962C8B-B14F-4D97-AF65-F5344CB8AC3E}">
        <p14:creationId xmlns:p14="http://schemas.microsoft.com/office/powerpoint/2010/main" val="451860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sliding contact cooling </a:t>
            </a:r>
            <a:endParaRPr lang="en-US" dirty="0"/>
          </a:p>
        </p:txBody>
      </p:sp>
      <p:sp>
        <p:nvSpPr>
          <p:cNvPr id="3" name="Content Placeholder 2"/>
          <p:cNvSpPr>
            <a:spLocks noGrp="1"/>
          </p:cNvSpPr>
          <p:nvPr>
            <p:ph idx="1"/>
          </p:nvPr>
        </p:nvSpPr>
        <p:spPr/>
        <p:txBody>
          <a:bodyPr/>
          <a:lstStyle/>
          <a:p>
            <a:r>
              <a:rPr lang="en-US" dirty="0" smtClean="0"/>
              <a:t>Besides the direct cooling with water flow inside the target wheel used in TDR design, the heat transfer via sliding contact is another efficient way of cooling. </a:t>
            </a:r>
          </a:p>
          <a:p>
            <a:r>
              <a:rPr lang="en-US" dirty="0" smtClean="0"/>
              <a:t>To </a:t>
            </a:r>
            <a:r>
              <a:rPr lang="en-US" dirty="0"/>
              <a:t>avoid the need of rotating vacuum seal.</a:t>
            </a:r>
          </a:p>
          <a:p>
            <a:pPr lvl="1"/>
            <a:r>
              <a:rPr lang="en-US" dirty="0" smtClean="0"/>
              <a:t>By sliding contact cooling, the cooling water is flowing through only the stationary cooling pads and thus no rotational water feed through is needed.</a:t>
            </a:r>
          </a:p>
          <a:p>
            <a:pPr lvl="1"/>
            <a:r>
              <a:rPr lang="en-US" dirty="0" smtClean="0"/>
              <a:t>By using magnetic torque coupler, the rotating target will be driven by a motor outside vacuum without mechanical connection and thus no needs of rotational vacuum seal, which has been the unsolved issue for ILC positron source. </a:t>
            </a:r>
            <a:endParaRPr lang="en-US" dirty="0"/>
          </a:p>
        </p:txBody>
      </p: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3</a:t>
            </a:fld>
            <a:endParaRPr lang="en-US">
              <a:solidFill>
                <a:prstClr val="black"/>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406" t="28889" r="60938" b="8888"/>
          <a:stretch/>
        </p:blipFill>
        <p:spPr bwMode="auto">
          <a:xfrm>
            <a:off x="4579912" y="2668030"/>
            <a:ext cx="4564088" cy="3525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09" name="Slide Number Placeholder 5"/>
          <p:cNvSpPr>
            <a:spLocks noGrp="1"/>
          </p:cNvSpPr>
          <p:nvPr>
            <p:ph type="sldNum" sz="quarter" idx="13"/>
          </p:nvPr>
        </p:nvSpPr>
        <p:spPr>
          <a:noFill/>
        </p:spPr>
        <p:txBody>
          <a:bodyPr/>
          <a:lstStyle/>
          <a:p>
            <a:fld id="{D1359F08-A7B1-4D27-80A1-E42DFD23AB39}" type="slidenum">
              <a:rPr lang="en-US" smtClean="0">
                <a:cs typeface="Arial" charset="0"/>
              </a:rPr>
              <a:pPr/>
              <a:t>30</a:t>
            </a:fld>
            <a:endParaRPr lang="en-US" dirty="0" smtClean="0">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ASCC- </a:t>
            </a:r>
            <a:r>
              <a:rPr lang="en-US" dirty="0"/>
              <a:t>Phase </a:t>
            </a:r>
            <a:r>
              <a:rPr lang="en-US" dirty="0" smtClean="0"/>
              <a:t>2 planning</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Phase 2 Motor and Safety Details</a:t>
            </a:r>
            <a:endParaRPr lang="en-US" sz="2000" b="1" dirty="0"/>
          </a:p>
        </p:txBody>
      </p:sp>
      <p:sp>
        <p:nvSpPr>
          <p:cNvPr id="19" name="TextBox 18"/>
          <p:cNvSpPr txBox="1"/>
          <p:nvPr/>
        </p:nvSpPr>
        <p:spPr>
          <a:xfrm>
            <a:off x="0" y="1088740"/>
            <a:ext cx="4572000" cy="5447645"/>
          </a:xfrm>
          <a:prstGeom prst="rect">
            <a:avLst/>
          </a:prstGeom>
          <a:noFill/>
        </p:spPr>
        <p:txBody>
          <a:bodyPr wrap="square" rtlCol="0">
            <a:spAutoFit/>
          </a:bodyPr>
          <a:lstStyle/>
          <a:p>
            <a:r>
              <a:rPr lang="en-US" sz="1200" dirty="0" smtClean="0"/>
              <a:t>The Magnatex magnetically couple motor has performed well so far, however, several items need to be addressed before it will be ready for use in vacuum and capable of rotating the test target wheel at full speed for any period of time.</a:t>
            </a:r>
          </a:p>
          <a:p>
            <a:endParaRPr lang="en-US" sz="1200" dirty="0" smtClean="0"/>
          </a:p>
          <a:p>
            <a:pPr marL="228600" indent="-228600">
              <a:buFont typeface="+mj-lt"/>
              <a:buAutoNum type="arabicPeriod"/>
            </a:pPr>
            <a:r>
              <a:rPr lang="en-US" sz="1200" dirty="0" smtClean="0"/>
              <a:t>Convert pump manifold from water to vacuum. This will be a medium sized aluminum or </a:t>
            </a:r>
            <a:r>
              <a:rPr lang="en-US" sz="1200" dirty="0" err="1" smtClean="0"/>
              <a:t>sst</a:t>
            </a:r>
            <a:r>
              <a:rPr lang="en-US" sz="1200" dirty="0" smtClean="0"/>
              <a:t> machined part that will have an o-ring groove for vacuum and possibly two shaft bearings.</a:t>
            </a:r>
          </a:p>
          <a:p>
            <a:pPr marL="228600" indent="-228600">
              <a:buFont typeface="+mj-lt"/>
              <a:buAutoNum type="arabicPeriod"/>
            </a:pPr>
            <a:endParaRPr lang="en-US" sz="1200" dirty="0"/>
          </a:p>
          <a:p>
            <a:pPr marL="228600" indent="-228600">
              <a:buFont typeface="+mj-lt"/>
              <a:buAutoNum type="arabicPeriod"/>
            </a:pPr>
            <a:r>
              <a:rPr lang="en-US" sz="1200" dirty="0" smtClean="0"/>
              <a:t>Since the existing internal thrust bearings cannot withstand any axial load, an extra shaft bearing was installed for Phase 1, this is not an optimized configuration for vacuum or full speed operations. Solutions: Redesign the interior thrust bearings and covert them to vacuum compatible ball bearings (difficult) - or - integrate two ball bearings to support the shaft as it extends out of the motor (simple) - or - leave it and purchase a vacuum compatible shaft bearing to replace the existing one on the table (easy, but not recommended for assembly with vacuum chamber and not the best for high speed operations). </a:t>
            </a:r>
          </a:p>
          <a:p>
            <a:pPr marL="228600" indent="-228600">
              <a:buFont typeface="+mj-lt"/>
              <a:buAutoNum type="arabicPeriod"/>
            </a:pPr>
            <a:endParaRPr lang="en-US" sz="1200" dirty="0"/>
          </a:p>
          <a:p>
            <a:pPr marL="228600" indent="-228600">
              <a:buFont typeface="+mj-lt"/>
              <a:buAutoNum type="arabicPeriod"/>
            </a:pPr>
            <a:r>
              <a:rPr lang="en-US" sz="1200" dirty="0" smtClean="0"/>
              <a:t>Along with the wheel being “captured” by the new table, welded tubing will be attached to the table and will provide the safety cage for the wheel. Will need engineering calculations to confirm details.</a:t>
            </a:r>
          </a:p>
          <a:p>
            <a:pPr marL="228600" indent="-228600">
              <a:buFont typeface="+mj-lt"/>
              <a:buAutoNum type="arabicPeriod"/>
            </a:pPr>
            <a:endParaRPr lang="en-US" sz="1200" dirty="0"/>
          </a:p>
          <a:p>
            <a:pPr marL="228600" indent="-228600">
              <a:buFont typeface="+mj-lt"/>
              <a:buAutoNum type="arabicPeriod"/>
            </a:pPr>
            <a:r>
              <a:rPr lang="en-US" sz="1200" dirty="0" smtClean="0"/>
              <a:t>Prior to going to full speed normal operations I think it would be a good idea to integrate some of the controls for safety purposes. For instance, have a software limiter placed on the tachometer and add a vibration shutoff. More?</a:t>
            </a:r>
          </a:p>
        </p:txBody>
      </p:sp>
      <p:cxnSp>
        <p:nvCxnSpPr>
          <p:cNvPr id="7" name="Straight Arrow Connector 6"/>
          <p:cNvCxnSpPr>
            <a:stCxn id="9" idx="2"/>
          </p:cNvCxnSpPr>
          <p:nvPr/>
        </p:nvCxnSpPr>
        <p:spPr bwMode="auto">
          <a:xfrm flipH="1">
            <a:off x="7668344" y="3124709"/>
            <a:ext cx="306034" cy="736339"/>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9" name="TextBox 8"/>
          <p:cNvSpPr txBox="1"/>
          <p:nvPr/>
        </p:nvSpPr>
        <p:spPr>
          <a:xfrm>
            <a:off x="7812360" y="2816932"/>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1</a:t>
            </a:r>
            <a:endParaRPr lang="en-US" sz="1400" dirty="0"/>
          </a:p>
        </p:txBody>
      </p:sp>
      <p:cxnSp>
        <p:nvCxnSpPr>
          <p:cNvPr id="13" name="Straight Arrow Connector 12"/>
          <p:cNvCxnSpPr>
            <a:stCxn id="16" idx="2"/>
          </p:cNvCxnSpPr>
          <p:nvPr/>
        </p:nvCxnSpPr>
        <p:spPr bwMode="auto">
          <a:xfrm flipH="1">
            <a:off x="7200292" y="2693425"/>
            <a:ext cx="522058" cy="123963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6" name="TextBox 15"/>
          <p:cNvSpPr txBox="1"/>
          <p:nvPr/>
        </p:nvSpPr>
        <p:spPr>
          <a:xfrm>
            <a:off x="7560332" y="2385648"/>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2</a:t>
            </a:r>
            <a:endParaRPr lang="en-US" sz="1400" dirty="0"/>
          </a:p>
        </p:txBody>
      </p:sp>
      <p:cxnSp>
        <p:nvCxnSpPr>
          <p:cNvPr id="17" name="Straight Arrow Connector 16"/>
          <p:cNvCxnSpPr>
            <a:stCxn id="18" idx="2"/>
          </p:cNvCxnSpPr>
          <p:nvPr/>
        </p:nvCxnSpPr>
        <p:spPr bwMode="auto">
          <a:xfrm flipH="1">
            <a:off x="6516216" y="2044589"/>
            <a:ext cx="306034" cy="736339"/>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6660232" y="1736812"/>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3</a:t>
            </a:r>
            <a:endParaRPr lang="en-US" sz="1400" dirty="0"/>
          </a:p>
        </p:txBody>
      </p:sp>
    </p:spTree>
    <p:extLst>
      <p:ext uri="{BB962C8B-B14F-4D97-AF65-F5344CB8AC3E}">
        <p14:creationId xmlns:p14="http://schemas.microsoft.com/office/powerpoint/2010/main" val="12001674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406" t="28889" r="60938" b="8888"/>
          <a:stretch/>
        </p:blipFill>
        <p:spPr bwMode="auto">
          <a:xfrm>
            <a:off x="4579912" y="2668030"/>
            <a:ext cx="4564088" cy="3525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09" name="Slide Number Placeholder 5"/>
          <p:cNvSpPr>
            <a:spLocks noGrp="1"/>
          </p:cNvSpPr>
          <p:nvPr>
            <p:ph type="sldNum" sz="quarter" idx="13"/>
          </p:nvPr>
        </p:nvSpPr>
        <p:spPr>
          <a:noFill/>
        </p:spPr>
        <p:txBody>
          <a:bodyPr/>
          <a:lstStyle/>
          <a:p>
            <a:fld id="{D1359F08-A7B1-4D27-80A1-E42DFD23AB39}" type="slidenum">
              <a:rPr lang="en-US" smtClean="0">
                <a:cs typeface="Arial" charset="0"/>
              </a:rPr>
              <a:pPr/>
              <a:t>31</a:t>
            </a:fld>
            <a:endParaRPr lang="en-US" dirty="0" smtClean="0">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ASCC- </a:t>
            </a:r>
            <a:r>
              <a:rPr lang="en-US" dirty="0"/>
              <a:t>Phase </a:t>
            </a:r>
            <a:r>
              <a:rPr lang="en-US" dirty="0" smtClean="0"/>
              <a:t>2 planning</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Phase 2 Spindle Details</a:t>
            </a:r>
            <a:endParaRPr lang="en-US" sz="2000" b="1" dirty="0"/>
          </a:p>
        </p:txBody>
      </p:sp>
      <p:sp>
        <p:nvSpPr>
          <p:cNvPr id="19" name="TextBox 18"/>
          <p:cNvSpPr txBox="1"/>
          <p:nvPr/>
        </p:nvSpPr>
        <p:spPr>
          <a:xfrm>
            <a:off x="0" y="1088740"/>
            <a:ext cx="4572000" cy="5262979"/>
          </a:xfrm>
          <a:prstGeom prst="rect">
            <a:avLst/>
          </a:prstGeom>
          <a:noFill/>
        </p:spPr>
        <p:txBody>
          <a:bodyPr wrap="square" rtlCol="0">
            <a:spAutoFit/>
          </a:bodyPr>
          <a:lstStyle/>
          <a:p>
            <a:r>
              <a:rPr lang="en-US" sz="1200" dirty="0" smtClean="0"/>
              <a:t>The “off the shelf” bearings we are using for Phase 1 to support the drive shaft have fulfilled their purpose - initial system fit-up, assist in the testing of the motor, and initial test wheel function (Phase 1.1). However, they are not vacuum compatible and not nearly as robust as a spindle. A spindle is specifically designed to do exactly what we are doing and solves several engineering issues: axial loads, axial forces, wheel alignment</a:t>
            </a:r>
            <a:r>
              <a:rPr lang="en-US" sz="1200" dirty="0"/>
              <a:t> </a:t>
            </a:r>
            <a:r>
              <a:rPr lang="en-US" sz="1200" dirty="0" smtClean="0"/>
              <a:t>and balance, vacuum compatibility, etc. I met with representatives from Dynomax (specializes in heavy duty spindles). Here is how we will proceed.</a:t>
            </a:r>
          </a:p>
          <a:p>
            <a:endParaRPr lang="en-US" sz="1200" dirty="0" smtClean="0"/>
          </a:p>
          <a:p>
            <a:pPr marL="228600" indent="-228600">
              <a:buFont typeface="+mj-lt"/>
              <a:buAutoNum type="arabicPeriod"/>
            </a:pPr>
            <a:r>
              <a:rPr lang="en-US" sz="1200" dirty="0" smtClean="0"/>
              <a:t>We will provide Dynomax with a STEP file of our rotating parts.</a:t>
            </a:r>
          </a:p>
          <a:p>
            <a:pPr marL="228600" indent="-228600">
              <a:buFont typeface="+mj-lt"/>
              <a:buAutoNum type="arabicPeriod"/>
            </a:pPr>
            <a:endParaRPr lang="en-US" sz="1200" dirty="0"/>
          </a:p>
          <a:p>
            <a:pPr marL="228600" indent="-228600">
              <a:buFont typeface="+mj-lt"/>
              <a:buAutoNum type="arabicPeriod"/>
            </a:pPr>
            <a:r>
              <a:rPr lang="en-US" sz="1200" dirty="0" smtClean="0"/>
              <a:t>We will provide Dynomax with all of the requirements:</a:t>
            </a:r>
          </a:p>
          <a:p>
            <a:pPr marL="685800" lvl="1" indent="-228600">
              <a:buFont typeface="Arial" panose="020B0604020202020204" pitchFamily="34" charset="0"/>
              <a:buChar char="•"/>
            </a:pPr>
            <a:r>
              <a:rPr lang="en-US" sz="1200" dirty="0" smtClean="0"/>
              <a:t>Stress</a:t>
            </a:r>
          </a:p>
          <a:p>
            <a:pPr marL="685800" lvl="1" indent="-228600">
              <a:buFont typeface="Arial" panose="020B0604020202020204" pitchFamily="34" charset="0"/>
              <a:buChar char="•"/>
            </a:pPr>
            <a:r>
              <a:rPr lang="en-US" sz="1200" dirty="0" smtClean="0"/>
              <a:t>Weight</a:t>
            </a:r>
          </a:p>
          <a:p>
            <a:pPr marL="685800" lvl="1" indent="-228600">
              <a:buFont typeface="Arial" panose="020B0604020202020204" pitchFamily="34" charset="0"/>
              <a:buChar char="•"/>
            </a:pPr>
            <a:r>
              <a:rPr lang="en-US" sz="1200" dirty="0" smtClean="0"/>
              <a:t>Torque</a:t>
            </a:r>
          </a:p>
          <a:p>
            <a:pPr marL="685800" lvl="1" indent="-228600">
              <a:buFont typeface="Arial" panose="020B0604020202020204" pitchFamily="34" charset="0"/>
              <a:buChar char="•"/>
            </a:pPr>
            <a:r>
              <a:rPr lang="en-US" sz="1200" dirty="0" smtClean="0"/>
              <a:t>Rotational</a:t>
            </a:r>
          </a:p>
          <a:p>
            <a:pPr marL="685800" lvl="1" indent="-228600">
              <a:buFont typeface="Arial" panose="020B0604020202020204" pitchFamily="34" charset="0"/>
              <a:buChar char="•"/>
            </a:pPr>
            <a:r>
              <a:rPr lang="en-US" sz="1200" dirty="0" smtClean="0"/>
              <a:t>Operational</a:t>
            </a:r>
          </a:p>
          <a:p>
            <a:pPr marL="685800" lvl="1" indent="-228600">
              <a:buFont typeface="Arial" panose="020B0604020202020204" pitchFamily="34" charset="0"/>
              <a:buChar char="•"/>
            </a:pPr>
            <a:r>
              <a:rPr lang="en-US" sz="1200" dirty="0" smtClean="0"/>
              <a:t>Longevity</a:t>
            </a:r>
          </a:p>
          <a:p>
            <a:pPr marL="685800" lvl="1" indent="-228600">
              <a:buFont typeface="Arial" panose="020B0604020202020204" pitchFamily="34" charset="0"/>
              <a:buChar char="•"/>
            </a:pPr>
            <a:r>
              <a:rPr lang="en-US" sz="1200" dirty="0" smtClean="0"/>
              <a:t>Vacuum</a:t>
            </a:r>
          </a:p>
          <a:p>
            <a:pPr marL="228600" indent="-228600">
              <a:buFont typeface="+mj-lt"/>
              <a:buAutoNum type="arabicPeriod"/>
            </a:pPr>
            <a:endParaRPr lang="en-US" sz="1200" dirty="0" smtClean="0"/>
          </a:p>
          <a:p>
            <a:pPr marL="228600" indent="-228600">
              <a:buFont typeface="+mj-lt"/>
              <a:buAutoNum type="arabicPeriod"/>
            </a:pPr>
            <a:r>
              <a:rPr lang="en-US" sz="1200" dirty="0" smtClean="0"/>
              <a:t>We will provide Dynomax with NRE funds to develop the spindle.</a:t>
            </a:r>
          </a:p>
          <a:p>
            <a:pPr marL="228600" indent="-228600">
              <a:buFont typeface="+mj-lt"/>
              <a:buAutoNum type="arabicPeriod"/>
            </a:pPr>
            <a:endParaRPr lang="en-US" sz="1200" dirty="0"/>
          </a:p>
          <a:p>
            <a:pPr marL="228600" indent="-228600">
              <a:buFont typeface="+mj-lt"/>
              <a:buAutoNum type="arabicPeriod"/>
            </a:pPr>
            <a:r>
              <a:rPr lang="en-US" sz="1200" dirty="0" smtClean="0"/>
              <a:t>We will purchase a balanced wheel and spindle as a unit from Dynomax. </a:t>
            </a:r>
          </a:p>
          <a:p>
            <a:pPr marL="228600" indent="-228600">
              <a:buFont typeface="+mj-lt"/>
              <a:buAutoNum type="arabicPeriod"/>
            </a:pPr>
            <a:endParaRPr lang="en-US" sz="1200" dirty="0"/>
          </a:p>
          <a:p>
            <a:pPr marL="228600" indent="-228600">
              <a:buFont typeface="+mj-lt"/>
              <a:buAutoNum type="arabicPeriod"/>
            </a:pPr>
            <a:r>
              <a:rPr lang="en-US" sz="1200" dirty="0" smtClean="0"/>
              <a:t>Dynomax will provide future support.</a:t>
            </a:r>
          </a:p>
        </p:txBody>
      </p:sp>
      <p:cxnSp>
        <p:nvCxnSpPr>
          <p:cNvPr id="11" name="Straight Arrow Connector 10"/>
          <p:cNvCxnSpPr>
            <a:stCxn id="12" idx="2"/>
          </p:cNvCxnSpPr>
          <p:nvPr/>
        </p:nvCxnSpPr>
        <p:spPr bwMode="auto">
          <a:xfrm flipH="1">
            <a:off x="6588224" y="2564904"/>
            <a:ext cx="522058" cy="126014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6948264" y="2257127"/>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1</a:t>
            </a:r>
            <a:endParaRPr lang="en-US" sz="1400" dirty="0"/>
          </a:p>
        </p:txBody>
      </p:sp>
    </p:spTree>
    <p:extLst>
      <p:ext uri="{BB962C8B-B14F-4D97-AF65-F5344CB8AC3E}">
        <p14:creationId xmlns:p14="http://schemas.microsoft.com/office/powerpoint/2010/main" val="1168818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094" t="16667" r="62500" b="11389"/>
          <a:stretch/>
        </p:blipFill>
        <p:spPr bwMode="auto">
          <a:xfrm>
            <a:off x="5112060" y="3645024"/>
            <a:ext cx="3672356" cy="281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078" t="22222" r="58047" b="16666"/>
          <a:stretch/>
        </p:blipFill>
        <p:spPr bwMode="auto">
          <a:xfrm>
            <a:off x="5076056" y="1268760"/>
            <a:ext cx="3675026" cy="2350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09" name="Slide Number Placeholder 5"/>
          <p:cNvSpPr>
            <a:spLocks noGrp="1"/>
          </p:cNvSpPr>
          <p:nvPr>
            <p:ph type="sldNum" sz="quarter" idx="13"/>
          </p:nvPr>
        </p:nvSpPr>
        <p:spPr>
          <a:noFill/>
        </p:spPr>
        <p:txBody>
          <a:bodyPr/>
          <a:lstStyle/>
          <a:p>
            <a:fld id="{D1359F08-A7B1-4D27-80A1-E42DFD23AB39}" type="slidenum">
              <a:rPr lang="en-US" smtClean="0">
                <a:cs typeface="Arial" charset="0"/>
              </a:rPr>
              <a:pPr/>
              <a:t>32</a:t>
            </a:fld>
            <a:endParaRPr lang="en-US" dirty="0" smtClean="0">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ASCC- </a:t>
            </a:r>
            <a:r>
              <a:rPr lang="en-US" dirty="0"/>
              <a:t>Phase </a:t>
            </a:r>
            <a:r>
              <a:rPr lang="en-US" dirty="0" smtClean="0"/>
              <a:t>2 planning</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Phase 2 Contact Cooling and Heating Element Details</a:t>
            </a:r>
            <a:endParaRPr lang="en-US" sz="2000" b="1" dirty="0"/>
          </a:p>
        </p:txBody>
      </p:sp>
      <p:sp>
        <p:nvSpPr>
          <p:cNvPr id="19" name="TextBox 18"/>
          <p:cNvSpPr txBox="1"/>
          <p:nvPr/>
        </p:nvSpPr>
        <p:spPr>
          <a:xfrm>
            <a:off x="0" y="1071107"/>
            <a:ext cx="4572000" cy="3600986"/>
          </a:xfrm>
          <a:prstGeom prst="rect">
            <a:avLst/>
          </a:prstGeom>
          <a:noFill/>
        </p:spPr>
        <p:txBody>
          <a:bodyPr wrap="square" rtlCol="0">
            <a:spAutoFit/>
          </a:bodyPr>
          <a:lstStyle/>
          <a:p>
            <a:r>
              <a:rPr lang="en-US" sz="1200" dirty="0" smtClean="0"/>
              <a:t>The contact cooling units that are currently constructed are for Phase 1.1. After we finish Phase 1.1, we will evaluate the cooling units and make any and all necessary modifications. Here are a few that we already anticipate.</a:t>
            </a:r>
          </a:p>
          <a:p>
            <a:endParaRPr lang="en-US" sz="1200" dirty="0" smtClean="0"/>
          </a:p>
          <a:p>
            <a:pPr marL="228600" indent="-228600">
              <a:buFont typeface="+mj-lt"/>
              <a:buAutoNum type="arabicPeriod"/>
            </a:pPr>
            <a:r>
              <a:rPr lang="en-US" sz="1200" dirty="0" smtClean="0"/>
              <a:t>Purchase vacuum compatible actuators. (due to the longer lead times of the vacuum compatible versions we were unable to purchase them for Phase 1.1)</a:t>
            </a:r>
          </a:p>
          <a:p>
            <a:pPr marL="228600" indent="-228600">
              <a:buFont typeface="+mj-lt"/>
              <a:buAutoNum type="arabicPeriod"/>
            </a:pPr>
            <a:endParaRPr lang="en-US" sz="1200" dirty="0"/>
          </a:p>
          <a:p>
            <a:pPr marL="228600" indent="-228600">
              <a:buFont typeface="+mj-lt"/>
              <a:buAutoNum type="arabicPeriod"/>
            </a:pPr>
            <a:r>
              <a:rPr lang="en-US" sz="1200" dirty="0" smtClean="0"/>
              <a:t>Modify the assembly so it is more compact in the direction shown.</a:t>
            </a:r>
            <a:endParaRPr lang="en-US" sz="1200" dirty="0"/>
          </a:p>
          <a:p>
            <a:pPr marL="228600" indent="-228600">
              <a:buFont typeface="+mj-lt"/>
              <a:buAutoNum type="arabicPeriod"/>
            </a:pPr>
            <a:endParaRPr lang="en-US" sz="1200" dirty="0" smtClean="0"/>
          </a:p>
          <a:p>
            <a:pPr marL="228600" indent="-228600">
              <a:buFont typeface="+mj-lt"/>
              <a:buAutoNum type="arabicPeriod"/>
            </a:pPr>
            <a:r>
              <a:rPr lang="en-US" sz="1200" dirty="0"/>
              <a:t>Assess the performance for the spring loaded cooling </a:t>
            </a:r>
            <a:r>
              <a:rPr lang="en-US" sz="1200" dirty="0" smtClean="0"/>
              <a:t>pads.</a:t>
            </a:r>
          </a:p>
          <a:p>
            <a:pPr marL="228600" indent="-228600">
              <a:buFont typeface="+mj-lt"/>
              <a:buAutoNum type="arabicPeriod"/>
            </a:pPr>
            <a:endParaRPr lang="en-US" sz="1200" dirty="0"/>
          </a:p>
          <a:p>
            <a:pPr marL="228600" indent="-228600">
              <a:buFont typeface="+mj-lt"/>
              <a:buAutoNum type="arabicPeriod"/>
            </a:pPr>
            <a:r>
              <a:rPr lang="en-US" sz="1200" dirty="0"/>
              <a:t>Clean all parts for vacuum</a:t>
            </a:r>
            <a:r>
              <a:rPr lang="en-US" sz="1200" dirty="0" smtClean="0"/>
              <a:t>.</a:t>
            </a:r>
          </a:p>
          <a:p>
            <a:pPr marL="228600" indent="-228600">
              <a:buFont typeface="+mj-lt"/>
              <a:buAutoNum type="arabicPeriod"/>
            </a:pPr>
            <a:endParaRPr lang="en-US" sz="1200" dirty="0"/>
          </a:p>
          <a:p>
            <a:pPr marL="228600" indent="-228600">
              <a:buFont typeface="+mj-lt"/>
              <a:buAutoNum type="arabicPeriod"/>
            </a:pPr>
            <a:r>
              <a:rPr lang="en-US" sz="1200" dirty="0" smtClean="0"/>
              <a:t>We will also need to evaluate heating elements for inside the vacuum. We have a ceramic heater in mind, but, will need to develop.</a:t>
            </a:r>
            <a:endParaRPr lang="en-US" sz="1200" dirty="0"/>
          </a:p>
          <a:p>
            <a:pPr marL="228600" indent="-228600">
              <a:buFont typeface="+mj-lt"/>
              <a:buAutoNum type="arabicPeriod"/>
            </a:pPr>
            <a:endParaRPr lang="en-US" sz="1200" dirty="0"/>
          </a:p>
        </p:txBody>
      </p:sp>
      <p:cxnSp>
        <p:nvCxnSpPr>
          <p:cNvPr id="11" name="Straight Arrow Connector 10"/>
          <p:cNvCxnSpPr>
            <a:stCxn id="12" idx="2"/>
          </p:cNvCxnSpPr>
          <p:nvPr/>
        </p:nvCxnSpPr>
        <p:spPr bwMode="auto">
          <a:xfrm>
            <a:off x="7614338" y="1576537"/>
            <a:ext cx="306034" cy="39604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7452320" y="1268760"/>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1</a:t>
            </a:r>
            <a:endParaRPr lang="en-US" sz="1400" dirty="0"/>
          </a:p>
        </p:txBody>
      </p:sp>
      <p:cxnSp>
        <p:nvCxnSpPr>
          <p:cNvPr id="13" name="Straight Arrow Connector 12"/>
          <p:cNvCxnSpPr/>
          <p:nvPr/>
        </p:nvCxnSpPr>
        <p:spPr bwMode="auto">
          <a:xfrm flipV="1">
            <a:off x="5148064" y="3356992"/>
            <a:ext cx="3564396" cy="900100"/>
          </a:xfrm>
          <a:prstGeom prst="straightConnector1">
            <a:avLst/>
          </a:prstGeom>
          <a:ln>
            <a:headEnd type="arrow" w="med" len="med"/>
            <a:tailEnd type="arrow"/>
          </a:ln>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bwMode="auto">
          <a:xfrm flipV="1">
            <a:off x="5148064" y="4077072"/>
            <a:ext cx="0" cy="1512168"/>
          </a:xfrm>
          <a:prstGeom prst="straightConnector1">
            <a:avLst/>
          </a:prstGeom>
          <a:ln>
            <a:headEnd type="none" w="med" len="med"/>
            <a:tailEnd type="none"/>
          </a:ln>
        </p:spPr>
        <p:style>
          <a:lnRef idx="2">
            <a:schemeClr val="dk1"/>
          </a:lnRef>
          <a:fillRef idx="0">
            <a:schemeClr val="dk1"/>
          </a:fillRef>
          <a:effectRef idx="1">
            <a:schemeClr val="dk1"/>
          </a:effectRef>
          <a:fontRef idx="minor">
            <a:schemeClr val="tx1"/>
          </a:fontRef>
        </p:style>
      </p:cxnSp>
      <p:cxnSp>
        <p:nvCxnSpPr>
          <p:cNvPr id="18" name="Straight Arrow Connector 17"/>
          <p:cNvCxnSpPr/>
          <p:nvPr/>
        </p:nvCxnSpPr>
        <p:spPr bwMode="auto">
          <a:xfrm flipV="1">
            <a:off x="8712460" y="3248980"/>
            <a:ext cx="0" cy="1728192"/>
          </a:xfrm>
          <a:prstGeom prst="straightConnector1">
            <a:avLst/>
          </a:prstGeom>
          <a:ln>
            <a:headEnd type="none" w="med" len="med"/>
            <a:tailEnd type="none"/>
          </a:ln>
        </p:spPr>
        <p:style>
          <a:lnRef idx="2">
            <a:schemeClr val="dk1"/>
          </a:lnRef>
          <a:fillRef idx="0">
            <a:schemeClr val="dk1"/>
          </a:fillRef>
          <a:effectRef idx="1">
            <a:schemeClr val="dk1"/>
          </a:effectRef>
          <a:fontRef idx="minor">
            <a:schemeClr val="tx1"/>
          </a:fontRef>
        </p:style>
      </p:cxnSp>
      <p:sp>
        <p:nvSpPr>
          <p:cNvPr id="22" name="TextBox 21"/>
          <p:cNvSpPr txBox="1"/>
          <p:nvPr/>
        </p:nvSpPr>
        <p:spPr>
          <a:xfrm>
            <a:off x="6624228" y="3681028"/>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2</a:t>
            </a:r>
            <a:endParaRPr lang="en-US" sz="1400" dirty="0"/>
          </a:p>
        </p:txBody>
      </p:sp>
      <p:cxnSp>
        <p:nvCxnSpPr>
          <p:cNvPr id="24" name="Straight Arrow Connector 23"/>
          <p:cNvCxnSpPr>
            <a:stCxn id="25" idx="2"/>
          </p:cNvCxnSpPr>
          <p:nvPr/>
        </p:nvCxnSpPr>
        <p:spPr bwMode="auto">
          <a:xfrm>
            <a:off x="5040052" y="1520788"/>
            <a:ext cx="306034" cy="39604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4878034" y="1213011"/>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3</a:t>
            </a:r>
            <a:endParaRPr lang="en-US" sz="1400" dirty="0"/>
          </a:p>
        </p:txBody>
      </p:sp>
      <p:pic>
        <p:nvPicPr>
          <p:cNvPr id="30"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015" t="15556" r="58906" b="16389"/>
          <a:stretch/>
        </p:blipFill>
        <p:spPr bwMode="auto">
          <a:xfrm>
            <a:off x="1295636" y="4342192"/>
            <a:ext cx="3276364" cy="20849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107504" y="5445224"/>
            <a:ext cx="1044116"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Image from Phase 1.1</a:t>
            </a:r>
            <a:endParaRPr lang="en-US" sz="1400" dirty="0"/>
          </a:p>
        </p:txBody>
      </p:sp>
    </p:spTree>
    <p:extLst>
      <p:ext uri="{BB962C8B-B14F-4D97-AF65-F5344CB8AC3E}">
        <p14:creationId xmlns:p14="http://schemas.microsoft.com/office/powerpoint/2010/main" val="4011565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412789" y="3699057"/>
            <a:ext cx="3273836" cy="2810500"/>
          </a:xfrm>
          <a:prstGeom prst="rect">
            <a:avLst/>
          </a:prstGeom>
        </p:spPr>
      </p:pic>
      <p:pic>
        <p:nvPicPr>
          <p:cNvPr id="34"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406" t="28889" r="60938" b="8888"/>
          <a:stretch/>
        </p:blipFill>
        <p:spPr bwMode="auto">
          <a:xfrm>
            <a:off x="5436096" y="1124744"/>
            <a:ext cx="3227222" cy="2492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09" name="Slide Number Placeholder 5"/>
          <p:cNvSpPr>
            <a:spLocks noGrp="1"/>
          </p:cNvSpPr>
          <p:nvPr>
            <p:ph type="sldNum" sz="quarter" idx="13"/>
          </p:nvPr>
        </p:nvSpPr>
        <p:spPr>
          <a:noFill/>
        </p:spPr>
        <p:txBody>
          <a:bodyPr/>
          <a:lstStyle/>
          <a:p>
            <a:fld id="{D1359F08-A7B1-4D27-80A1-E42DFD23AB39}" type="slidenum">
              <a:rPr lang="en-US" smtClean="0">
                <a:cs typeface="Arial" charset="0"/>
              </a:rPr>
              <a:pPr/>
              <a:t>33</a:t>
            </a:fld>
            <a:endParaRPr lang="en-US" dirty="0" smtClean="0">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ASCC- </a:t>
            </a:r>
            <a:r>
              <a:rPr lang="en-US" dirty="0"/>
              <a:t>Phase </a:t>
            </a:r>
            <a:r>
              <a:rPr lang="en-US" dirty="0" smtClean="0"/>
              <a:t>2 planning</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Phase 2 Vacuum Chamber Details</a:t>
            </a:r>
            <a:endParaRPr lang="en-US" sz="2000" b="1" dirty="0"/>
          </a:p>
        </p:txBody>
      </p:sp>
      <p:sp>
        <p:nvSpPr>
          <p:cNvPr id="19" name="TextBox 18"/>
          <p:cNvSpPr txBox="1"/>
          <p:nvPr/>
        </p:nvSpPr>
        <p:spPr>
          <a:xfrm>
            <a:off x="0" y="1088740"/>
            <a:ext cx="4572000" cy="5262979"/>
          </a:xfrm>
          <a:prstGeom prst="rect">
            <a:avLst/>
          </a:prstGeom>
          <a:noFill/>
        </p:spPr>
        <p:txBody>
          <a:bodyPr wrap="square" rtlCol="0">
            <a:spAutoFit/>
          </a:bodyPr>
          <a:lstStyle/>
          <a:p>
            <a:r>
              <a:rPr lang="en-US" sz="1200" dirty="0" smtClean="0"/>
              <a:t>The main goal of Phase 2 is to extract heat from a full speed (2000 rpm) target wheel while the wheel is in vacuum. Since rough vacuum is good enough we will only need an o-ring seal. Even with this simplified requirement it is not trivial to fit this apparatus inside a vacuum chamber. Here is my proposal.</a:t>
            </a:r>
          </a:p>
          <a:p>
            <a:endParaRPr lang="en-US" sz="1200" dirty="0" smtClean="0"/>
          </a:p>
          <a:p>
            <a:pPr marL="228600" indent="-228600">
              <a:buFont typeface="+mj-lt"/>
              <a:buAutoNum type="arabicPeriod"/>
            </a:pPr>
            <a:r>
              <a:rPr lang="en-US" sz="1200" dirty="0" smtClean="0"/>
              <a:t>The operation and configuration of this apparatus is unique, so, it needs a unique solution. We want to integrate the vacuum chamber to the support table. The table will have an aluminum top bolted to a steel frame. The table top will have finished areas for the vacuum seals and will provide for support for all other components.</a:t>
            </a:r>
          </a:p>
          <a:p>
            <a:pPr marL="228600" indent="-228600">
              <a:buFont typeface="+mj-lt"/>
              <a:buAutoNum type="arabicPeriod"/>
            </a:pPr>
            <a:endParaRPr lang="en-US" sz="1200" dirty="0"/>
          </a:p>
          <a:p>
            <a:pPr marL="228600" indent="-228600">
              <a:buFont typeface="+mj-lt"/>
              <a:buAutoNum type="arabicPeriod"/>
            </a:pPr>
            <a:r>
              <a:rPr lang="en-US" sz="1200" dirty="0" smtClean="0"/>
              <a:t>The main vacuum chamber will have lifting eyes, access ports for feed </a:t>
            </a:r>
            <a:r>
              <a:rPr lang="en-US" sz="1200" dirty="0" err="1" smtClean="0"/>
              <a:t>thru’s</a:t>
            </a:r>
            <a:r>
              <a:rPr lang="en-US" sz="1200" dirty="0" smtClean="0"/>
              <a:t> and remote monitoring, and access panels so we do not have to remove the chamber to work on key areas of the apparatus.</a:t>
            </a:r>
            <a:endParaRPr lang="en-US" sz="1200" dirty="0"/>
          </a:p>
          <a:p>
            <a:pPr marL="228600" indent="-228600">
              <a:buFont typeface="+mj-lt"/>
              <a:buAutoNum type="arabicPeriod"/>
            </a:pPr>
            <a:endParaRPr lang="en-US" sz="1200" dirty="0" smtClean="0"/>
          </a:p>
          <a:p>
            <a:pPr marL="228600" indent="-228600">
              <a:buFont typeface="+mj-lt"/>
              <a:buAutoNum type="arabicPeriod"/>
            </a:pPr>
            <a:r>
              <a:rPr lang="en-US" sz="1200" dirty="0" smtClean="0"/>
              <a:t>The lower chamber will enclose the bottom part of the wheel and be used for pumping. </a:t>
            </a:r>
          </a:p>
          <a:p>
            <a:pPr marL="228600" indent="-228600">
              <a:buFont typeface="+mj-lt"/>
              <a:buAutoNum type="arabicPeriod"/>
            </a:pPr>
            <a:endParaRPr lang="en-US" sz="1200" dirty="0"/>
          </a:p>
          <a:p>
            <a:pPr marL="228600" indent="-228600">
              <a:buFont typeface="+mj-lt"/>
              <a:buAutoNum type="arabicPeriod"/>
            </a:pPr>
            <a:r>
              <a:rPr lang="en-US" sz="1200" dirty="0" smtClean="0"/>
              <a:t>We will need to have some engineering analysis done to verify some small details, but, this concept is very doable.</a:t>
            </a:r>
          </a:p>
          <a:p>
            <a:pPr marL="228600" indent="-228600">
              <a:buFont typeface="+mj-lt"/>
              <a:buAutoNum type="arabicPeriod"/>
            </a:pPr>
            <a:endParaRPr lang="en-US" sz="1200" dirty="0"/>
          </a:p>
          <a:p>
            <a:pPr marL="228600" indent="-228600">
              <a:buFont typeface="+mj-lt"/>
              <a:buAutoNum type="arabicPeriod"/>
            </a:pPr>
            <a:r>
              <a:rPr lang="en-US" sz="1200" dirty="0" smtClean="0"/>
              <a:t>We consulted with MDC and they are willing to supply the three piece vacuum chamber as a turn-key project. There are plenty of other options as well, but, the turn-key option would include vacuum stress analysis, testing, cleaning, etc. </a:t>
            </a:r>
          </a:p>
        </p:txBody>
      </p:sp>
      <p:cxnSp>
        <p:nvCxnSpPr>
          <p:cNvPr id="24" name="Straight Arrow Connector 23"/>
          <p:cNvCxnSpPr>
            <a:stCxn id="25" idx="2"/>
          </p:cNvCxnSpPr>
          <p:nvPr/>
        </p:nvCxnSpPr>
        <p:spPr bwMode="auto">
          <a:xfrm>
            <a:off x="5472100" y="3628765"/>
            <a:ext cx="306034" cy="39604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5310082" y="3320988"/>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2</a:t>
            </a:r>
            <a:endParaRPr lang="en-US" sz="1400" dirty="0"/>
          </a:p>
        </p:txBody>
      </p:sp>
      <p:cxnSp>
        <p:nvCxnSpPr>
          <p:cNvPr id="21" name="Straight Arrow Connector 20"/>
          <p:cNvCxnSpPr>
            <a:stCxn id="23" idx="2"/>
          </p:cNvCxnSpPr>
          <p:nvPr/>
        </p:nvCxnSpPr>
        <p:spPr bwMode="auto">
          <a:xfrm flipH="1">
            <a:off x="8208404" y="1556792"/>
            <a:ext cx="288032" cy="468052"/>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8334418" y="1249015"/>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1</a:t>
            </a:r>
            <a:endParaRPr lang="en-US" sz="1400" dirty="0"/>
          </a:p>
        </p:txBody>
      </p:sp>
      <p:cxnSp>
        <p:nvCxnSpPr>
          <p:cNvPr id="26" name="Straight Arrow Connector 25"/>
          <p:cNvCxnSpPr>
            <a:stCxn id="31" idx="3"/>
          </p:cNvCxnSpPr>
          <p:nvPr/>
        </p:nvCxnSpPr>
        <p:spPr bwMode="auto">
          <a:xfrm flipV="1">
            <a:off x="5220072" y="5572981"/>
            <a:ext cx="1008112" cy="117885"/>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1" name="TextBox 30"/>
          <p:cNvSpPr txBox="1"/>
          <p:nvPr/>
        </p:nvSpPr>
        <p:spPr>
          <a:xfrm>
            <a:off x="4896036" y="5536977"/>
            <a:ext cx="32403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3</a:t>
            </a:r>
            <a:endParaRPr lang="en-US" sz="1400" dirty="0"/>
          </a:p>
        </p:txBody>
      </p:sp>
    </p:spTree>
    <p:extLst>
      <p:ext uri="{BB962C8B-B14F-4D97-AF65-F5344CB8AC3E}">
        <p14:creationId xmlns:p14="http://schemas.microsoft.com/office/powerpoint/2010/main" val="28952334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703" t="30278" r="55157" b="12778"/>
          <a:stretch/>
        </p:blipFill>
        <p:spPr bwMode="auto">
          <a:xfrm>
            <a:off x="719572" y="3429000"/>
            <a:ext cx="6624736" cy="3107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09" name="Slide Number Placeholder 5"/>
          <p:cNvSpPr>
            <a:spLocks noGrp="1"/>
          </p:cNvSpPr>
          <p:nvPr>
            <p:ph type="sldNum" sz="quarter" idx="13"/>
          </p:nvPr>
        </p:nvSpPr>
        <p:spPr>
          <a:noFill/>
        </p:spPr>
        <p:txBody>
          <a:bodyPr/>
          <a:lstStyle/>
          <a:p>
            <a:fld id="{D1359F08-A7B1-4D27-80A1-E42DFD23AB39}" type="slidenum">
              <a:rPr lang="en-US" smtClean="0">
                <a:cs typeface="Arial" charset="0"/>
              </a:rPr>
              <a:pPr/>
              <a:t>34</a:t>
            </a:fld>
            <a:endParaRPr lang="en-US" dirty="0" smtClean="0">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ASCC- </a:t>
            </a:r>
            <a:r>
              <a:rPr lang="en-US" dirty="0"/>
              <a:t>Phase </a:t>
            </a:r>
            <a:r>
              <a:rPr lang="en-US" dirty="0" smtClean="0"/>
              <a:t>2 planning</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Phase 2 Location Details</a:t>
            </a:r>
            <a:endParaRPr lang="en-US" sz="2000" b="1" dirty="0"/>
          </a:p>
        </p:txBody>
      </p:sp>
      <p:sp>
        <p:nvSpPr>
          <p:cNvPr id="19" name="TextBox 18"/>
          <p:cNvSpPr txBox="1"/>
          <p:nvPr/>
        </p:nvSpPr>
        <p:spPr>
          <a:xfrm>
            <a:off x="0" y="1088740"/>
            <a:ext cx="4572000" cy="1569660"/>
          </a:xfrm>
          <a:prstGeom prst="rect">
            <a:avLst/>
          </a:prstGeom>
          <a:noFill/>
        </p:spPr>
        <p:txBody>
          <a:bodyPr wrap="square" rtlCol="0">
            <a:spAutoFit/>
          </a:bodyPr>
          <a:lstStyle/>
          <a:p>
            <a:r>
              <a:rPr lang="en-US" sz="1200" dirty="0"/>
              <a:t>We would like to continue to use the end of the AWA bunker as the location for Phase 2. We have all of the infrastructure in place there, power, water, crane, </a:t>
            </a:r>
            <a:r>
              <a:rPr lang="en-US" sz="1200" dirty="0" smtClean="0"/>
              <a:t>etc. We </a:t>
            </a:r>
            <a:r>
              <a:rPr lang="en-US" sz="1200" dirty="0"/>
              <a:t>can take credit for the AWA bunker wall as a safety barrier, and we save cost by not using a rigging crew to make a new bunker/enclosure out in the open area of 366.  </a:t>
            </a:r>
            <a:r>
              <a:rPr lang="en-US" sz="1200" dirty="0" smtClean="0"/>
              <a:t>We will also install an operational safety “keep-out” area. If engineering calculations require, we can add a cement shielding block at the opening of the roll-up door.</a:t>
            </a:r>
            <a:endParaRPr lang="en-US" sz="1200" dirty="0"/>
          </a:p>
        </p:txBody>
      </p:sp>
      <p:cxnSp>
        <p:nvCxnSpPr>
          <p:cNvPr id="21" name="Straight Arrow Connector 20"/>
          <p:cNvCxnSpPr>
            <a:stCxn id="23" idx="2"/>
          </p:cNvCxnSpPr>
          <p:nvPr/>
        </p:nvCxnSpPr>
        <p:spPr bwMode="auto">
          <a:xfrm flipH="1">
            <a:off x="4770022" y="2955640"/>
            <a:ext cx="288032" cy="468055"/>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4319972" y="2647863"/>
            <a:ext cx="147616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AWA Bunker Wall</a:t>
            </a:r>
            <a:endParaRPr lang="en-US" sz="1400" dirty="0"/>
          </a:p>
        </p:txBody>
      </p:sp>
      <p:sp>
        <p:nvSpPr>
          <p:cNvPr id="2" name="Rectangle 1"/>
          <p:cNvSpPr/>
          <p:nvPr/>
        </p:nvSpPr>
        <p:spPr bwMode="auto">
          <a:xfrm>
            <a:off x="7236296" y="4257092"/>
            <a:ext cx="324036" cy="612068"/>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itchFamily="34" charset="0"/>
            </a:endParaRPr>
          </a:p>
        </p:txBody>
      </p:sp>
      <p:sp>
        <p:nvSpPr>
          <p:cNvPr id="16" name="Rectangle 15"/>
          <p:cNvSpPr/>
          <p:nvPr/>
        </p:nvSpPr>
        <p:spPr bwMode="auto">
          <a:xfrm>
            <a:off x="7236296" y="3969060"/>
            <a:ext cx="720080" cy="216024"/>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itchFamily="34" charset="0"/>
            </a:endParaRPr>
          </a:p>
        </p:txBody>
      </p:sp>
      <p:cxnSp>
        <p:nvCxnSpPr>
          <p:cNvPr id="27" name="Straight Arrow Connector 26"/>
          <p:cNvCxnSpPr>
            <a:stCxn id="29" idx="2"/>
          </p:cNvCxnSpPr>
          <p:nvPr/>
        </p:nvCxnSpPr>
        <p:spPr bwMode="auto">
          <a:xfrm>
            <a:off x="6210182" y="4708885"/>
            <a:ext cx="918102" cy="556319"/>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9" name="TextBox 28"/>
          <p:cNvSpPr txBox="1"/>
          <p:nvPr/>
        </p:nvSpPr>
        <p:spPr>
          <a:xfrm>
            <a:off x="5472100" y="4401108"/>
            <a:ext cx="147616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Keep-out Area</a:t>
            </a:r>
            <a:endParaRPr lang="en-US" sz="1400" dirty="0"/>
          </a:p>
        </p:txBody>
      </p:sp>
      <p:cxnSp>
        <p:nvCxnSpPr>
          <p:cNvPr id="30" name="Straight Arrow Connector 29"/>
          <p:cNvCxnSpPr>
            <a:stCxn id="32" idx="0"/>
          </p:cNvCxnSpPr>
          <p:nvPr/>
        </p:nvCxnSpPr>
        <p:spPr bwMode="auto">
          <a:xfrm flipH="1" flipV="1">
            <a:off x="7560332" y="4869161"/>
            <a:ext cx="432048" cy="412302"/>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2" name="TextBox 31"/>
          <p:cNvSpPr txBox="1"/>
          <p:nvPr/>
        </p:nvSpPr>
        <p:spPr>
          <a:xfrm>
            <a:off x="7452320" y="5281463"/>
            <a:ext cx="1080120"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Operations Area</a:t>
            </a:r>
            <a:endParaRPr lang="en-US" sz="1400" dirty="0"/>
          </a:p>
        </p:txBody>
      </p:sp>
      <p:cxnSp>
        <p:nvCxnSpPr>
          <p:cNvPr id="36" name="Straight Arrow Connector 35"/>
          <p:cNvCxnSpPr>
            <a:stCxn id="37" idx="2"/>
            <a:endCxn id="16" idx="0"/>
          </p:cNvCxnSpPr>
          <p:nvPr/>
        </p:nvCxnSpPr>
        <p:spPr bwMode="auto">
          <a:xfrm flipH="1">
            <a:off x="7596336" y="2960945"/>
            <a:ext cx="540060" cy="1008115"/>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7" name="TextBox 36"/>
          <p:cNvSpPr txBox="1"/>
          <p:nvPr/>
        </p:nvSpPr>
        <p:spPr>
          <a:xfrm>
            <a:off x="7398314" y="2653168"/>
            <a:ext cx="147616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Electrical Panel</a:t>
            </a:r>
            <a:endParaRPr lang="en-US" sz="1400" dirty="0"/>
          </a:p>
        </p:txBody>
      </p:sp>
      <p:sp>
        <p:nvSpPr>
          <p:cNvPr id="39" name="TextBox 38"/>
          <p:cNvSpPr txBox="1"/>
          <p:nvPr/>
        </p:nvSpPr>
        <p:spPr>
          <a:xfrm>
            <a:off x="5256076" y="5229200"/>
            <a:ext cx="147616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366 Sliding Door</a:t>
            </a:r>
            <a:endParaRPr lang="en-US" sz="1400" dirty="0"/>
          </a:p>
        </p:txBody>
      </p:sp>
      <p:cxnSp>
        <p:nvCxnSpPr>
          <p:cNvPr id="40" name="Straight Arrow Connector 39"/>
          <p:cNvCxnSpPr>
            <a:stCxn id="41" idx="2"/>
          </p:cNvCxnSpPr>
          <p:nvPr/>
        </p:nvCxnSpPr>
        <p:spPr bwMode="auto">
          <a:xfrm flipH="1">
            <a:off x="935596" y="4725144"/>
            <a:ext cx="936104" cy="54006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41" name="TextBox 40"/>
          <p:cNvSpPr txBox="1"/>
          <p:nvPr/>
        </p:nvSpPr>
        <p:spPr>
          <a:xfrm>
            <a:off x="1133618" y="4417367"/>
            <a:ext cx="147616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Keep-out Area</a:t>
            </a:r>
            <a:endParaRPr lang="en-US" sz="1400" dirty="0"/>
          </a:p>
        </p:txBody>
      </p:sp>
      <p:sp>
        <p:nvSpPr>
          <p:cNvPr id="42" name="TextBox 41"/>
          <p:cNvSpPr txBox="1"/>
          <p:nvPr/>
        </p:nvSpPr>
        <p:spPr>
          <a:xfrm>
            <a:off x="7452320" y="5949280"/>
            <a:ext cx="1080120"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366 I-Beam</a:t>
            </a:r>
            <a:endParaRPr lang="en-US" sz="1400" dirty="0"/>
          </a:p>
        </p:txBody>
      </p:sp>
      <p:cxnSp>
        <p:nvCxnSpPr>
          <p:cNvPr id="43" name="Straight Arrow Connector 42"/>
          <p:cNvCxnSpPr>
            <a:stCxn id="42" idx="1"/>
          </p:cNvCxnSpPr>
          <p:nvPr/>
        </p:nvCxnSpPr>
        <p:spPr bwMode="auto">
          <a:xfrm flipH="1">
            <a:off x="7056276" y="6103169"/>
            <a:ext cx="396044" cy="17014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49" name="Rectangle 48"/>
          <p:cNvSpPr/>
          <p:nvPr/>
        </p:nvSpPr>
        <p:spPr bwMode="auto">
          <a:xfrm>
            <a:off x="2303748" y="5841268"/>
            <a:ext cx="3564396" cy="288032"/>
          </a:xfrm>
          <a:prstGeom prst="rect">
            <a:avLst/>
          </a:prstGeom>
          <a:noFill/>
          <a:ln>
            <a:solidFill>
              <a:schemeClr val="bg1">
                <a:lumMod val="50000"/>
              </a:schemeClr>
            </a:solidFill>
            <a:prstDash val="dash"/>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itchFamily="34" charset="0"/>
            </a:endParaRPr>
          </a:p>
        </p:txBody>
      </p:sp>
      <p:cxnSp>
        <p:nvCxnSpPr>
          <p:cNvPr id="38" name="Straight Arrow Connector 37"/>
          <p:cNvCxnSpPr>
            <a:stCxn id="39" idx="2"/>
          </p:cNvCxnSpPr>
          <p:nvPr/>
        </p:nvCxnSpPr>
        <p:spPr bwMode="auto">
          <a:xfrm flipH="1">
            <a:off x="5580112" y="5536977"/>
            <a:ext cx="414046" cy="66433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50" name="Straight Arrow Connector 49"/>
          <p:cNvCxnSpPr>
            <a:stCxn id="51" idx="2"/>
          </p:cNvCxnSpPr>
          <p:nvPr/>
        </p:nvCxnSpPr>
        <p:spPr bwMode="auto">
          <a:xfrm>
            <a:off x="2069722" y="5553236"/>
            <a:ext cx="234026" cy="288032"/>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51" name="TextBox 50"/>
          <p:cNvSpPr txBox="1"/>
          <p:nvPr/>
        </p:nvSpPr>
        <p:spPr>
          <a:xfrm>
            <a:off x="1655676" y="5245459"/>
            <a:ext cx="828092"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Optional</a:t>
            </a:r>
            <a:endParaRPr lang="en-US" sz="1400" dirty="0"/>
          </a:p>
        </p:txBody>
      </p:sp>
    </p:spTree>
    <p:extLst>
      <p:ext uri="{BB962C8B-B14F-4D97-AF65-F5344CB8AC3E}">
        <p14:creationId xmlns:p14="http://schemas.microsoft.com/office/powerpoint/2010/main" val="28986826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406" t="28889" r="60938" b="8888"/>
          <a:stretch/>
        </p:blipFill>
        <p:spPr bwMode="auto">
          <a:xfrm>
            <a:off x="5436096" y="1124744"/>
            <a:ext cx="3227222" cy="2492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09" name="Slide Number Placeholder 5"/>
          <p:cNvSpPr>
            <a:spLocks noGrp="1"/>
          </p:cNvSpPr>
          <p:nvPr>
            <p:ph type="sldNum" sz="quarter" idx="13"/>
          </p:nvPr>
        </p:nvSpPr>
        <p:spPr>
          <a:noFill/>
        </p:spPr>
        <p:txBody>
          <a:bodyPr/>
          <a:lstStyle/>
          <a:p>
            <a:fld id="{D1359F08-A7B1-4D27-80A1-E42DFD23AB39}" type="slidenum">
              <a:rPr lang="en-US" smtClean="0">
                <a:cs typeface="Arial" charset="0"/>
              </a:rPr>
              <a:pPr/>
              <a:t>35</a:t>
            </a:fld>
            <a:endParaRPr lang="en-US" dirty="0" smtClean="0">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ILC Rotating Target ASCC- </a:t>
            </a:r>
            <a:r>
              <a:rPr lang="en-US" dirty="0"/>
              <a:t>Phase </a:t>
            </a:r>
            <a:r>
              <a:rPr lang="en-US" dirty="0" smtClean="0"/>
              <a:t>2 planning</a:t>
            </a:r>
            <a:endParaRPr lang="en-US" kern="0" dirty="0"/>
          </a:p>
          <a:p>
            <a:pPr algn="ctr">
              <a:defRPr/>
            </a:pPr>
            <a:endParaRPr lang="en-US" kern="0" dirty="0"/>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Phase 2 plan Summary</a:t>
            </a:r>
            <a:endParaRPr lang="en-US" sz="2000" b="1" dirty="0"/>
          </a:p>
        </p:txBody>
      </p:sp>
      <p:sp>
        <p:nvSpPr>
          <p:cNvPr id="19" name="TextBox 18"/>
          <p:cNvSpPr txBox="1"/>
          <p:nvPr/>
        </p:nvSpPr>
        <p:spPr>
          <a:xfrm>
            <a:off x="0" y="1088740"/>
            <a:ext cx="4572000" cy="1815882"/>
          </a:xfrm>
          <a:prstGeom prst="rect">
            <a:avLst/>
          </a:prstGeom>
          <a:noFill/>
        </p:spPr>
        <p:txBody>
          <a:bodyPr wrap="square" rtlCol="0">
            <a:spAutoFit/>
          </a:bodyPr>
          <a:lstStyle/>
          <a:p>
            <a:r>
              <a:rPr lang="en-US" sz="1200" dirty="0" smtClean="0"/>
              <a:t>I wanted to relay some of the ideas for the long lead time items to you all now so we can wrap our minds around them and find solutions as soon as possible. There are still some details to work out, but, this is a start. The quoting process for the long lead time items is not trivial. I would like your input on these ideas, so, as we move forward, we will be ready for quoting/purchasing when we receive funding.</a:t>
            </a:r>
          </a:p>
          <a:p>
            <a:endParaRPr lang="en-US" sz="1200" dirty="0"/>
          </a:p>
          <a:p>
            <a:endParaRPr lang="en-US" sz="1200" dirty="0" smtClean="0"/>
          </a:p>
          <a:p>
            <a:pPr algn="ctr"/>
            <a:r>
              <a:rPr lang="en-US" sz="1600" b="1" dirty="0" smtClean="0"/>
              <a:t>Thank You!!!</a:t>
            </a:r>
          </a:p>
        </p:txBody>
      </p:sp>
      <p:pic>
        <p:nvPicPr>
          <p:cNvPr id="14"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703" t="30278" r="55157" b="12778"/>
          <a:stretch/>
        </p:blipFill>
        <p:spPr bwMode="auto">
          <a:xfrm>
            <a:off x="3448" y="3681028"/>
            <a:ext cx="5089736" cy="23876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5"/>
          <a:stretch>
            <a:fillRect/>
          </a:stretch>
        </p:blipFill>
        <p:spPr>
          <a:xfrm>
            <a:off x="5690459" y="3650548"/>
            <a:ext cx="3273836" cy="2810500"/>
          </a:xfrm>
          <a:prstGeom prst="rect">
            <a:avLst/>
          </a:prstGeom>
        </p:spPr>
      </p:pic>
    </p:spTree>
    <p:extLst>
      <p:ext uri="{BB962C8B-B14F-4D97-AF65-F5344CB8AC3E}">
        <p14:creationId xmlns:p14="http://schemas.microsoft.com/office/powerpoint/2010/main" val="39473892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What next</a:t>
            </a:r>
            <a:endParaRPr lang="en-US" dirty="0"/>
          </a:p>
        </p:txBody>
      </p:sp>
      <p:sp>
        <p:nvSpPr>
          <p:cNvPr id="3" name="Content Placeholder 2"/>
          <p:cNvSpPr>
            <a:spLocks noGrp="1"/>
          </p:cNvSpPr>
          <p:nvPr>
            <p:ph idx="1"/>
          </p:nvPr>
        </p:nvSpPr>
        <p:spPr>
          <a:xfrm>
            <a:off x="457200" y="762000"/>
            <a:ext cx="8229600" cy="5545138"/>
          </a:xfrm>
        </p:spPr>
        <p:txBody>
          <a:bodyPr/>
          <a:lstStyle/>
          <a:p>
            <a:r>
              <a:rPr lang="en-US" sz="2400" dirty="0" smtClean="0"/>
              <a:t>Find out the pressure needed for best heat transfer.</a:t>
            </a:r>
          </a:p>
          <a:p>
            <a:r>
              <a:rPr lang="en-US" sz="2400" dirty="0" smtClean="0"/>
              <a:t>Purchasing chiller with the needed capacity.</a:t>
            </a:r>
          </a:p>
          <a:p>
            <a:r>
              <a:rPr lang="en-US" sz="2400" dirty="0" smtClean="0"/>
              <a:t>Purchasing a bigger motor and torque coupler.  Limited by the resource we had at the beginning, the current motor and torque coupler is only rated for 2 HP and was purposed for proving the concept only.</a:t>
            </a:r>
          </a:p>
          <a:p>
            <a:r>
              <a:rPr lang="en-US" sz="2400" dirty="0" smtClean="0"/>
              <a:t>Finish the engineering design, instrumentations and safety documents of phase 2.</a:t>
            </a:r>
          </a:p>
          <a:p>
            <a:r>
              <a:rPr lang="en-US" sz="2400" dirty="0" smtClean="0"/>
              <a:t>Will continue the tribology study and identify the candidate contacting materials.</a:t>
            </a:r>
          </a:p>
          <a:p>
            <a:r>
              <a:rPr lang="en-US" sz="2400" dirty="0" smtClean="0"/>
              <a:t>Will do more tests with the current setup after the safety document of phase 1.1.5 approved.</a:t>
            </a:r>
          </a:p>
          <a:p>
            <a:r>
              <a:rPr lang="en-US" sz="2400" dirty="0" smtClean="0"/>
              <a:t>May need many phase 1.x to test/improve instrumentations and interlock for phase 2.0</a:t>
            </a:r>
          </a:p>
          <a:p>
            <a:pPr>
              <a:buNone/>
            </a:pPr>
            <a:r>
              <a:rPr lang="en-US" sz="2400" dirty="0" smtClean="0"/>
              <a:t>  </a:t>
            </a:r>
            <a:endParaRPr lang="en-US" sz="2400" dirty="0"/>
          </a:p>
        </p:txBody>
      </p: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36</a:t>
            </a:fld>
            <a:endParaRPr lang="en-US">
              <a:solidFill>
                <a:prstClr val="black"/>
              </a:solidFill>
            </a:endParaRPr>
          </a:p>
        </p:txBody>
      </p:sp>
    </p:spTree>
    <p:extLst>
      <p:ext uri="{BB962C8B-B14F-4D97-AF65-F5344CB8AC3E}">
        <p14:creationId xmlns:p14="http://schemas.microsoft.com/office/powerpoint/2010/main" val="12398832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We achieved our goals of phase 1 and have proved the concept of sliding contact cooling of rotating wheel.</a:t>
            </a:r>
          </a:p>
          <a:p>
            <a:r>
              <a:rPr lang="en-US" dirty="0" smtClean="0"/>
              <a:t>We are on track to achieve our phase 2 goals: demonstrate sliding contact cooling in rough vacuum at full speed and heat loads.</a:t>
            </a:r>
          </a:p>
          <a:p>
            <a:r>
              <a:rPr lang="en-US" dirty="0" smtClean="0"/>
              <a:t>A functional prototype will be delivered at the end of phase 3 with a contingency of sufficient funding and resource.</a:t>
            </a:r>
            <a:endParaRPr lang="en-US" dirty="0"/>
          </a:p>
        </p:txBody>
      </p: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37</a:t>
            </a:fld>
            <a:endParaRPr lang="en-US">
              <a:solidFill>
                <a:prstClr val="black"/>
              </a:solidFill>
            </a:endParaRPr>
          </a:p>
        </p:txBody>
      </p:sp>
    </p:spTree>
    <p:extLst>
      <p:ext uri="{BB962C8B-B14F-4D97-AF65-F5344CB8AC3E}">
        <p14:creationId xmlns:p14="http://schemas.microsoft.com/office/powerpoint/2010/main" val="2799321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parameters</a:t>
            </a:r>
            <a:endParaRPr lang="en-US" dirty="0"/>
          </a:p>
        </p:txBody>
      </p:sp>
      <p:sp>
        <p:nvSpPr>
          <p:cNvPr id="3" name="Content Placeholder 2"/>
          <p:cNvSpPr>
            <a:spLocks noGrp="1"/>
          </p:cNvSpPr>
          <p:nvPr>
            <p:ph idx="1"/>
          </p:nvPr>
        </p:nvSpPr>
        <p:spPr>
          <a:xfrm>
            <a:off x="457200" y="1295400"/>
            <a:ext cx="8229600" cy="4525963"/>
          </a:xfrm>
        </p:spPr>
        <p:txBody>
          <a:bodyPr/>
          <a:lstStyle/>
          <a:p>
            <a:r>
              <a:rPr lang="en-US" dirty="0"/>
              <a:t>The target will be a 1 meter diameter solid disc with a rim of about 2cm wide and 1.4cm thick titanium alloy for positron production.   </a:t>
            </a:r>
          </a:p>
          <a:p>
            <a:r>
              <a:rPr lang="en-US" dirty="0"/>
              <a:t>The disc surface area contacting with cooling pad will be coated with vacuum compatible low friction lubricant.</a:t>
            </a:r>
          </a:p>
          <a:p>
            <a:r>
              <a:rPr lang="en-US" dirty="0"/>
              <a:t>The cooling pad will be spring loaded and also coated with vacuum compatible low friction lubricant.</a:t>
            </a:r>
          </a:p>
          <a:p>
            <a:r>
              <a:rPr lang="en-US" dirty="0"/>
              <a:t>The contacting area is assumed to be 300cm^2 with a contact pressure of 1N/cm^2 .   Assuming a friction coefficient of 0.1, the heat generated by the friction is estimated to be 3kW when target is rotating at full speed (~2000RPM).</a:t>
            </a:r>
          </a:p>
          <a:p>
            <a:r>
              <a:rPr lang="en-US" dirty="0"/>
              <a:t>If Tungsten(173 W/m/K) is used for the cooling pads, then the temperature at the surface of target will </a:t>
            </a:r>
            <a:r>
              <a:rPr lang="en-US" dirty="0" smtClean="0"/>
              <a:t>be roughly </a:t>
            </a:r>
            <a:r>
              <a:rPr lang="en-US" dirty="0"/>
              <a:t>estimated at about 38 K above ambient for 20kW total power </a:t>
            </a:r>
            <a:r>
              <a:rPr lang="en-US" dirty="0" smtClean="0"/>
              <a:t>removal( the highest power deposited in target by photon beams is about 8kW).  </a:t>
            </a:r>
            <a:endParaRPr lang="en-US" dirty="0"/>
          </a:p>
          <a:p>
            <a:r>
              <a:rPr lang="en-US" dirty="0"/>
              <a:t>The cooling pad will have cooling channel inside and connected with cooling </a:t>
            </a:r>
            <a:r>
              <a:rPr lang="en-US" dirty="0" smtClean="0"/>
              <a:t>liquid  </a:t>
            </a:r>
            <a:r>
              <a:rPr lang="en-US" dirty="0"/>
              <a:t>manifolds.  As the cooling pad is stationary, a vacuum compatible cooling water manifold should be easily implemented.</a:t>
            </a:r>
          </a:p>
        </p:txBody>
      </p: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4</a:t>
            </a:fld>
            <a:endParaRPr lang="en-US">
              <a:solidFill>
                <a:prstClr val="black"/>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descr="C:\Users\sdoran\Documents\Desktop Projects\ILC\Target Protoype\Sliding Contact Assembly -5.0.1.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10000"/>
                    </a14:imgEffect>
                  </a14:imgLayer>
                </a14:imgProps>
              </a:ext>
              <a:ext uri="{28A0092B-C50C-407E-A947-70E740481C1C}">
                <a14:useLocalDpi xmlns:a14="http://schemas.microsoft.com/office/drawing/2010/main" val="0"/>
              </a:ext>
            </a:extLst>
          </a:blip>
          <a:srcRect l="3955" t="6619"/>
          <a:stretch/>
        </p:blipFill>
        <p:spPr bwMode="auto">
          <a:xfrm>
            <a:off x="3593579" y="1864569"/>
            <a:ext cx="5544616" cy="4043126"/>
          </a:xfrm>
          <a:prstGeom prst="rect">
            <a:avLst/>
          </a:prstGeom>
          <a:noFill/>
          <a:extLst>
            <a:ext uri="{909E8E84-426E-40DD-AFC4-6F175D3DCCD1}">
              <a14:hiddenFill xmlns:a14="http://schemas.microsoft.com/office/drawing/2010/main">
                <a:solidFill>
                  <a:srgbClr val="FFFFFF"/>
                </a:solidFill>
              </a14:hiddenFill>
            </a:ext>
          </a:extLst>
        </p:spPr>
      </p:pic>
      <p:sp>
        <p:nvSpPr>
          <p:cNvPr id="17409" name="Slide Number Placeholder 5"/>
          <p:cNvSpPr>
            <a:spLocks noGrp="1"/>
          </p:cNvSpPr>
          <p:nvPr>
            <p:ph type="sldNum" sz="quarter" idx="13"/>
          </p:nvPr>
        </p:nvSpPr>
        <p:spPr>
          <a:noFill/>
        </p:spPr>
        <p:txBody>
          <a:bodyPr/>
          <a:lstStyle/>
          <a:p>
            <a:fld id="{D1359F08-A7B1-4D27-80A1-E42DFD23AB39}" type="slidenum">
              <a:rPr lang="en-US" smtClean="0">
                <a:solidFill>
                  <a:prstClr val="black"/>
                </a:solidFill>
                <a:cs typeface="Arial" charset="0"/>
              </a:rPr>
              <a:pPr/>
              <a:t>5</a:t>
            </a:fld>
            <a:endParaRPr lang="en-US" dirty="0" smtClean="0">
              <a:solidFill>
                <a:prstClr val="black"/>
              </a:solidFill>
              <a:cs typeface="Arial" charset="0"/>
            </a:endParaRPr>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fontAlgn="base">
              <a:spcBef>
                <a:spcPct val="0"/>
              </a:spcBef>
              <a:spcAft>
                <a:spcPct val="0"/>
              </a:spcAft>
            </a:pPr>
            <a:r>
              <a:rPr lang="en-US" sz="2000" b="1" dirty="0">
                <a:solidFill>
                  <a:prstClr val="black"/>
                </a:solidFill>
              </a:rPr>
              <a:t>Overview</a:t>
            </a:r>
          </a:p>
        </p:txBody>
      </p:sp>
      <p:sp>
        <p:nvSpPr>
          <p:cNvPr id="25" name="TextBox 24"/>
          <p:cNvSpPr txBox="1"/>
          <p:nvPr/>
        </p:nvSpPr>
        <p:spPr>
          <a:xfrm>
            <a:off x="143508" y="1196752"/>
            <a:ext cx="3780420" cy="5509200"/>
          </a:xfrm>
          <a:prstGeom prst="rect">
            <a:avLst/>
          </a:prstGeom>
          <a:noFill/>
        </p:spPr>
        <p:txBody>
          <a:bodyPr wrap="square" rtlCol="0">
            <a:spAutoFit/>
          </a:bodyPr>
          <a:lstStyle/>
          <a:p>
            <a:pPr marL="342900" indent="-342900" fontAlgn="base">
              <a:spcBef>
                <a:spcPct val="0"/>
              </a:spcBef>
              <a:spcAft>
                <a:spcPct val="0"/>
              </a:spcAft>
              <a:buFont typeface="+mj-lt"/>
              <a:buAutoNum type="arabicPeriod"/>
            </a:pPr>
            <a:r>
              <a:rPr lang="en-US" sz="1600" dirty="0">
                <a:solidFill>
                  <a:prstClr val="black"/>
                </a:solidFill>
                <a:cs typeface="Arial" charset="0"/>
              </a:rPr>
              <a:t>Rotating </a:t>
            </a:r>
            <a:r>
              <a:rPr lang="en-US" sz="1600" dirty="0" smtClean="0">
                <a:solidFill>
                  <a:prstClr val="black"/>
                </a:solidFill>
                <a:cs typeface="Arial" charset="0"/>
              </a:rPr>
              <a:t>1meter diameter </a:t>
            </a:r>
            <a:r>
              <a:rPr lang="en-US" sz="1600" dirty="0">
                <a:solidFill>
                  <a:prstClr val="black"/>
                </a:solidFill>
                <a:cs typeface="Arial" charset="0"/>
              </a:rPr>
              <a:t>Target Wheel at </a:t>
            </a:r>
            <a:r>
              <a:rPr lang="en-US" sz="1600" dirty="0" smtClean="0">
                <a:solidFill>
                  <a:prstClr val="black"/>
                </a:solidFill>
                <a:cs typeface="Arial" charset="0"/>
              </a:rPr>
              <a:t>2000 </a:t>
            </a:r>
            <a:r>
              <a:rPr lang="en-US" sz="1600" dirty="0">
                <a:solidFill>
                  <a:prstClr val="black"/>
                </a:solidFill>
                <a:cs typeface="Arial" charset="0"/>
              </a:rPr>
              <a:t>rpm (100 m/s) while extracting ~10kW by using  active sliding contact cooling.</a:t>
            </a:r>
          </a:p>
          <a:p>
            <a:pPr marL="342900" indent="-342900" fontAlgn="base">
              <a:spcBef>
                <a:spcPct val="0"/>
              </a:spcBef>
              <a:spcAft>
                <a:spcPct val="0"/>
              </a:spcAft>
              <a:buFont typeface="+mj-lt"/>
              <a:buAutoNum type="arabicPeriod"/>
            </a:pPr>
            <a:r>
              <a:rPr lang="en-US" sz="1600" dirty="0">
                <a:solidFill>
                  <a:prstClr val="black"/>
                </a:solidFill>
                <a:cs typeface="Arial" charset="0"/>
              </a:rPr>
              <a:t>Target wheel is driven by a magnetically coupled drive motor which separates the motor from the vacuum.</a:t>
            </a:r>
          </a:p>
          <a:p>
            <a:pPr marL="342900" indent="-342900" fontAlgn="base">
              <a:spcBef>
                <a:spcPct val="0"/>
              </a:spcBef>
              <a:spcAft>
                <a:spcPct val="0"/>
              </a:spcAft>
              <a:buFont typeface="+mj-lt"/>
              <a:buAutoNum type="arabicPeriod"/>
            </a:pPr>
            <a:r>
              <a:rPr lang="en-US" sz="1600" dirty="0">
                <a:solidFill>
                  <a:prstClr val="black"/>
                </a:solidFill>
                <a:cs typeface="Arial" charset="0"/>
              </a:rPr>
              <a:t>Stability of wheel controlled by heavy duty machine spindle.</a:t>
            </a:r>
          </a:p>
          <a:p>
            <a:pPr marL="342900" indent="-342900" fontAlgn="base">
              <a:spcBef>
                <a:spcPct val="0"/>
              </a:spcBef>
              <a:spcAft>
                <a:spcPct val="0"/>
              </a:spcAft>
              <a:buFont typeface="+mj-lt"/>
              <a:buAutoNum type="arabicPeriod"/>
            </a:pPr>
            <a:r>
              <a:rPr lang="en-US" sz="1600" dirty="0">
                <a:solidFill>
                  <a:prstClr val="black"/>
                </a:solidFill>
                <a:cs typeface="Arial" charset="0"/>
              </a:rPr>
              <a:t>Temperature of wheel controlled by </a:t>
            </a:r>
            <a:r>
              <a:rPr lang="en-US" sz="1600" dirty="0" smtClean="0">
                <a:solidFill>
                  <a:prstClr val="black"/>
                </a:solidFill>
                <a:cs typeface="Arial" charset="0"/>
              </a:rPr>
              <a:t>4 </a:t>
            </a:r>
            <a:r>
              <a:rPr lang="en-US" sz="1600" dirty="0">
                <a:solidFill>
                  <a:prstClr val="black"/>
                </a:solidFill>
                <a:cs typeface="Arial" charset="0"/>
              </a:rPr>
              <a:t>Active Sliding Contact Cooling Pads.</a:t>
            </a:r>
          </a:p>
          <a:p>
            <a:pPr marL="342900" indent="-342900" fontAlgn="base">
              <a:spcBef>
                <a:spcPct val="0"/>
              </a:spcBef>
              <a:spcAft>
                <a:spcPct val="0"/>
              </a:spcAft>
              <a:buFont typeface="+mj-lt"/>
              <a:buAutoNum type="arabicPeriod"/>
            </a:pPr>
            <a:r>
              <a:rPr lang="en-US" sz="1600" dirty="0">
                <a:solidFill>
                  <a:prstClr val="black"/>
                </a:solidFill>
                <a:cs typeface="Arial" charset="0"/>
              </a:rPr>
              <a:t>Cooling Pad’s temperature controlled by water/coolant.</a:t>
            </a:r>
          </a:p>
          <a:p>
            <a:pPr marL="342900" indent="-342900" fontAlgn="base">
              <a:spcBef>
                <a:spcPct val="0"/>
              </a:spcBef>
              <a:spcAft>
                <a:spcPct val="0"/>
              </a:spcAft>
              <a:buFont typeface="+mj-lt"/>
              <a:buAutoNum type="arabicPeriod"/>
            </a:pPr>
            <a:r>
              <a:rPr lang="en-US" sz="1600" dirty="0">
                <a:solidFill>
                  <a:prstClr val="black"/>
                </a:solidFill>
                <a:cs typeface="Arial" charset="0"/>
              </a:rPr>
              <a:t>Heat applied to wheel using UHV radiant filament heaters.</a:t>
            </a:r>
          </a:p>
          <a:p>
            <a:pPr marL="342900" indent="-342900" fontAlgn="base">
              <a:spcBef>
                <a:spcPct val="0"/>
              </a:spcBef>
              <a:spcAft>
                <a:spcPct val="0"/>
              </a:spcAft>
              <a:buFont typeface="+mj-lt"/>
              <a:buAutoNum type="arabicPeriod"/>
            </a:pPr>
            <a:r>
              <a:rPr lang="en-US" sz="1600" dirty="0">
                <a:solidFill>
                  <a:prstClr val="black"/>
                </a:solidFill>
                <a:cs typeface="Arial" charset="0"/>
              </a:rPr>
              <a:t>Diagnostic feedback: RPM, Temp and  Pressure of Cooling Pads, Temp of Target Wheel, Vibration, etc.</a:t>
            </a:r>
          </a:p>
          <a:p>
            <a:pPr marL="342900" indent="-342900" fontAlgn="base">
              <a:spcBef>
                <a:spcPct val="0"/>
              </a:spcBef>
              <a:spcAft>
                <a:spcPct val="0"/>
              </a:spcAft>
              <a:buFont typeface="+mj-lt"/>
              <a:buAutoNum type="arabicPeriod"/>
            </a:pPr>
            <a:r>
              <a:rPr lang="en-US" sz="1600" dirty="0">
                <a:solidFill>
                  <a:prstClr val="black"/>
                </a:solidFill>
                <a:cs typeface="Arial" charset="0"/>
              </a:rPr>
              <a:t>All material UHV compatible. All design parameters verified by our </a:t>
            </a:r>
            <a:r>
              <a:rPr lang="en-US" sz="1600" dirty="0" err="1">
                <a:solidFill>
                  <a:prstClr val="black"/>
                </a:solidFill>
                <a:cs typeface="Arial" charset="0"/>
              </a:rPr>
              <a:t>MathCad</a:t>
            </a:r>
            <a:r>
              <a:rPr lang="en-US" sz="1600" dirty="0">
                <a:solidFill>
                  <a:prstClr val="black"/>
                </a:solidFill>
                <a:cs typeface="Arial" charset="0"/>
              </a:rPr>
              <a:t> program.</a:t>
            </a:r>
          </a:p>
        </p:txBody>
      </p:sp>
      <p:cxnSp>
        <p:nvCxnSpPr>
          <p:cNvPr id="17" name="Straight Arrow Connector 16"/>
          <p:cNvCxnSpPr>
            <a:stCxn id="18" idx="2"/>
          </p:cNvCxnSpPr>
          <p:nvPr/>
        </p:nvCxnSpPr>
        <p:spPr bwMode="auto">
          <a:xfrm>
            <a:off x="4724400" y="1740298"/>
            <a:ext cx="491789" cy="49381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4572000" y="1432521"/>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fontAlgn="base">
              <a:spcBef>
                <a:spcPct val="0"/>
              </a:spcBef>
              <a:spcAft>
                <a:spcPct val="0"/>
              </a:spcAft>
              <a:defRPr/>
            </a:pPr>
            <a:r>
              <a:rPr lang="en-US" sz="1400" dirty="0">
                <a:solidFill>
                  <a:prstClr val="black"/>
                </a:solidFill>
              </a:rPr>
              <a:t>1</a:t>
            </a:r>
          </a:p>
        </p:txBody>
      </p:sp>
      <p:cxnSp>
        <p:nvCxnSpPr>
          <p:cNvPr id="20" name="Straight Arrow Connector 19"/>
          <p:cNvCxnSpPr>
            <a:stCxn id="21" idx="2"/>
          </p:cNvCxnSpPr>
          <p:nvPr/>
        </p:nvCxnSpPr>
        <p:spPr bwMode="auto">
          <a:xfrm flipH="1">
            <a:off x="8155632" y="2810918"/>
            <a:ext cx="404428" cy="49381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1" name="TextBox 20"/>
          <p:cNvSpPr txBox="1"/>
          <p:nvPr/>
        </p:nvSpPr>
        <p:spPr>
          <a:xfrm>
            <a:off x="8407660" y="2503141"/>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fontAlgn="base">
              <a:spcBef>
                <a:spcPct val="0"/>
              </a:spcBef>
              <a:spcAft>
                <a:spcPct val="0"/>
              </a:spcAft>
              <a:defRPr/>
            </a:pPr>
            <a:r>
              <a:rPr lang="en-US" sz="1400" dirty="0">
                <a:solidFill>
                  <a:prstClr val="black"/>
                </a:solidFill>
              </a:rPr>
              <a:t>2</a:t>
            </a:r>
          </a:p>
        </p:txBody>
      </p:sp>
      <p:cxnSp>
        <p:nvCxnSpPr>
          <p:cNvPr id="23" name="Straight Arrow Connector 22"/>
          <p:cNvCxnSpPr>
            <a:stCxn id="24" idx="2"/>
          </p:cNvCxnSpPr>
          <p:nvPr/>
        </p:nvCxnSpPr>
        <p:spPr bwMode="auto">
          <a:xfrm flipH="1">
            <a:off x="6012160" y="2128730"/>
            <a:ext cx="692460" cy="455919"/>
          </a:xfrm>
          <a:prstGeom prst="straightConnector1">
            <a:avLst/>
          </a:prstGeom>
          <a:ln>
            <a:headEnd type="none" w="med" len="med"/>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552220" y="1820953"/>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fontAlgn="base">
              <a:spcBef>
                <a:spcPct val="0"/>
              </a:spcBef>
              <a:spcAft>
                <a:spcPct val="0"/>
              </a:spcAft>
              <a:defRPr/>
            </a:pPr>
            <a:r>
              <a:rPr lang="en-US" sz="1400" dirty="0">
                <a:solidFill>
                  <a:prstClr val="black"/>
                </a:solidFill>
              </a:rPr>
              <a:t>4</a:t>
            </a:r>
          </a:p>
        </p:txBody>
      </p:sp>
      <p:cxnSp>
        <p:nvCxnSpPr>
          <p:cNvPr id="26" name="Straight Arrow Connector 25"/>
          <p:cNvCxnSpPr>
            <a:stCxn id="27" idx="1"/>
          </p:cNvCxnSpPr>
          <p:nvPr/>
        </p:nvCxnSpPr>
        <p:spPr bwMode="auto">
          <a:xfrm flipH="1">
            <a:off x="6372200" y="2466765"/>
            <a:ext cx="900100" cy="602195"/>
          </a:xfrm>
          <a:prstGeom prst="straightConnector1">
            <a:avLst/>
          </a:prstGeom>
          <a:ln>
            <a:headEnd type="none" w="med" len="med"/>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272300" y="2312876"/>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fontAlgn="base">
              <a:spcBef>
                <a:spcPct val="0"/>
              </a:spcBef>
              <a:spcAft>
                <a:spcPct val="0"/>
              </a:spcAft>
              <a:defRPr/>
            </a:pPr>
            <a:r>
              <a:rPr lang="en-US" sz="1400" dirty="0">
                <a:solidFill>
                  <a:prstClr val="black"/>
                </a:solidFill>
              </a:rPr>
              <a:t>3</a:t>
            </a:r>
          </a:p>
        </p:txBody>
      </p:sp>
      <p:cxnSp>
        <p:nvCxnSpPr>
          <p:cNvPr id="19" name="Straight Arrow Connector 18"/>
          <p:cNvCxnSpPr>
            <a:stCxn id="22" idx="2"/>
          </p:cNvCxnSpPr>
          <p:nvPr/>
        </p:nvCxnSpPr>
        <p:spPr bwMode="auto">
          <a:xfrm flipH="1">
            <a:off x="5976156" y="1612541"/>
            <a:ext cx="332420" cy="43204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2" name="TextBox 21"/>
          <p:cNvSpPr txBox="1"/>
          <p:nvPr/>
        </p:nvSpPr>
        <p:spPr>
          <a:xfrm>
            <a:off x="6156176" y="1304764"/>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fontAlgn="base">
              <a:spcBef>
                <a:spcPct val="0"/>
              </a:spcBef>
              <a:spcAft>
                <a:spcPct val="0"/>
              </a:spcAft>
              <a:defRPr/>
            </a:pPr>
            <a:r>
              <a:rPr lang="en-US" sz="1400" dirty="0">
                <a:solidFill>
                  <a:prstClr val="black"/>
                </a:solidFill>
              </a:rPr>
              <a:t>6</a:t>
            </a: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Active Sliding </a:t>
            </a:r>
            <a:r>
              <a:rPr lang="en-US" dirty="0"/>
              <a:t>Contact </a:t>
            </a:r>
            <a:r>
              <a:rPr lang="en-US" dirty="0" smtClean="0"/>
              <a:t>Cooling Demo Conceptual Illustration</a:t>
            </a:r>
            <a:endParaRPr lang="en-US" kern="0" dirty="0"/>
          </a:p>
        </p:txBody>
      </p:sp>
      <p:sp>
        <p:nvSpPr>
          <p:cNvPr id="30" name="TextBox 29"/>
          <p:cNvSpPr txBox="1"/>
          <p:nvPr/>
        </p:nvSpPr>
        <p:spPr>
          <a:xfrm>
            <a:off x="4644008" y="5832557"/>
            <a:ext cx="3060340"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fontAlgn="base">
              <a:spcBef>
                <a:spcPct val="0"/>
              </a:spcBef>
              <a:spcAft>
                <a:spcPct val="0"/>
              </a:spcAft>
            </a:pPr>
            <a:r>
              <a:rPr lang="en-US" sz="1600" dirty="0">
                <a:solidFill>
                  <a:prstClr val="black"/>
                </a:solidFill>
              </a:rPr>
              <a:t>Full Size Target Wheel Ready for Operations in Vacuum</a:t>
            </a:r>
          </a:p>
        </p:txBody>
      </p:sp>
      <p:sp>
        <p:nvSpPr>
          <p:cNvPr id="2" name="Footer Placeholder 1"/>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Tree>
    <p:extLst>
      <p:ext uri="{BB962C8B-B14F-4D97-AF65-F5344CB8AC3E}">
        <p14:creationId xmlns:p14="http://schemas.microsoft.com/office/powerpoint/2010/main" val="1308745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plan with contingency of sufficient funding and resource</a:t>
            </a:r>
            <a:endParaRPr lang="en-US" dirty="0"/>
          </a:p>
        </p:txBody>
      </p:sp>
      <p:sp>
        <p:nvSpPr>
          <p:cNvPr id="3" name="Content Placeholder 2"/>
          <p:cNvSpPr>
            <a:spLocks noGrp="1"/>
          </p:cNvSpPr>
          <p:nvPr>
            <p:ph idx="1"/>
          </p:nvPr>
        </p:nvSpPr>
        <p:spPr/>
        <p:txBody>
          <a:bodyPr/>
          <a:lstStyle/>
          <a:p>
            <a:r>
              <a:rPr lang="en-US" dirty="0" smtClean="0"/>
              <a:t>Phase 1: </a:t>
            </a:r>
          </a:p>
          <a:p>
            <a:pPr lvl="1"/>
            <a:r>
              <a:rPr lang="en-US" dirty="0" smtClean="0"/>
              <a:t>Goals: Demonstration of vacuum compatible mechanical driving system. </a:t>
            </a:r>
          </a:p>
          <a:p>
            <a:pPr lvl="1"/>
            <a:r>
              <a:rPr lang="en-US" dirty="0" smtClean="0"/>
              <a:t>Expected: By end of August 2015</a:t>
            </a:r>
          </a:p>
          <a:p>
            <a:pPr lvl="1"/>
            <a:r>
              <a:rPr lang="en-US" dirty="0" smtClean="0"/>
              <a:t>Status: Completed</a:t>
            </a:r>
          </a:p>
          <a:p>
            <a:r>
              <a:rPr lang="en-US" dirty="0" smtClean="0"/>
              <a:t>Phase 2:</a:t>
            </a:r>
          </a:p>
          <a:p>
            <a:pPr lvl="1"/>
            <a:r>
              <a:rPr lang="en-US" dirty="0" smtClean="0"/>
              <a:t>Goals: Demonstration of heat removal at full speed and full heat load under rough vacuum</a:t>
            </a:r>
          </a:p>
          <a:p>
            <a:pPr lvl="1"/>
            <a:r>
              <a:rPr lang="en-US" dirty="0" smtClean="0"/>
              <a:t>Expected: 12-18 months after completion of phase 1 depends on funding level.</a:t>
            </a:r>
          </a:p>
          <a:p>
            <a:pPr lvl="1"/>
            <a:r>
              <a:rPr lang="en-US" dirty="0" smtClean="0"/>
              <a:t>Status: On track.  </a:t>
            </a:r>
          </a:p>
          <a:p>
            <a:r>
              <a:rPr lang="en-US" dirty="0" smtClean="0"/>
              <a:t>Phase 3:</a:t>
            </a:r>
          </a:p>
          <a:p>
            <a:pPr lvl="1"/>
            <a:r>
              <a:rPr lang="en-US" dirty="0" smtClean="0"/>
              <a:t>Goals: functional porotype ready for integration and radiation shielding engineering.</a:t>
            </a:r>
          </a:p>
          <a:p>
            <a:pPr lvl="1"/>
            <a:r>
              <a:rPr lang="en-US" dirty="0" smtClean="0"/>
              <a:t>Expected: 6-12 months after phase 2.</a:t>
            </a:r>
            <a:endParaRPr lang="en-US" dirty="0"/>
          </a:p>
          <a:p>
            <a:r>
              <a:rPr lang="en-US" dirty="0" smtClean="0"/>
              <a:t>Beyond: collaborating with other institutes to complete the integration of the final </a:t>
            </a:r>
            <a:r>
              <a:rPr lang="en-US" dirty="0" err="1" smtClean="0"/>
              <a:t>undulator</a:t>
            </a:r>
            <a:r>
              <a:rPr lang="en-US" dirty="0" smtClean="0"/>
              <a:t> based positron source target section </a:t>
            </a:r>
          </a:p>
        </p:txBody>
      </p:sp>
      <p:sp>
        <p:nvSpPr>
          <p:cNvPr id="4" name="Footer Placeholder 3"/>
          <p:cNvSpPr>
            <a:spLocks noGrp="1"/>
          </p:cNvSpPr>
          <p:nvPr>
            <p:ph type="ftr" sz="quarter" idx="12"/>
          </p:nvPr>
        </p:nvSpPr>
        <p:spPr/>
        <p:txBody>
          <a:bodyPr/>
          <a:lstStyle/>
          <a:p>
            <a:pPr>
              <a:defRPr/>
            </a:pPr>
            <a:r>
              <a:rPr lang="en-US" smtClean="0">
                <a:solidFill>
                  <a:prstClr val="black"/>
                </a:solidFill>
              </a:rPr>
              <a:t>LCWS 2015, Wistler, BC, Canada</a:t>
            </a:r>
            <a:endParaRPr lang="en-US" dirty="0">
              <a:solidFill>
                <a:prstClr val="black"/>
              </a:solidFill>
            </a:endParaRP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6</a:t>
            </a:fld>
            <a:endParaRPr lang="en-US">
              <a:solidFill>
                <a:prstClr val="black"/>
              </a:solidFill>
            </a:endParaRPr>
          </a:p>
        </p:txBody>
      </p:sp>
    </p:spTree>
    <p:extLst>
      <p:ext uri="{BB962C8B-B14F-4D97-AF65-F5344CB8AC3E}">
        <p14:creationId xmlns:p14="http://schemas.microsoft.com/office/powerpoint/2010/main" val="37659232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156" t="17499" r="57813" b="8890"/>
          <a:stretch/>
        </p:blipFill>
        <p:spPr bwMode="auto">
          <a:xfrm>
            <a:off x="5148064" y="2528900"/>
            <a:ext cx="3815916" cy="2922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917" t="19630" r="64479" b="15185"/>
          <a:stretch/>
        </p:blipFill>
        <p:spPr bwMode="auto">
          <a:xfrm>
            <a:off x="3923928" y="2888940"/>
            <a:ext cx="1188132"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09" name="Slide Number Placeholder 5"/>
          <p:cNvSpPr>
            <a:spLocks noGrp="1"/>
          </p:cNvSpPr>
          <p:nvPr>
            <p:ph type="sldNum" sz="quarter" idx="13"/>
          </p:nvPr>
        </p:nvSpPr>
        <p:spPr>
          <a:noFill/>
        </p:spPr>
        <p:txBody>
          <a:bodyPr/>
          <a:lstStyle/>
          <a:p>
            <a:fld id="{D1359F08-A7B1-4D27-80A1-E42DFD23AB39}" type="slidenum">
              <a:rPr lang="en-US" smtClean="0">
                <a:cs typeface="Arial" charset="0"/>
              </a:rPr>
              <a:pPr/>
              <a:t>7</a:t>
            </a:fld>
            <a:endParaRPr lang="en-US" dirty="0" smtClean="0">
              <a:cs typeface="Arial" charset="0"/>
            </a:endParaRPr>
          </a:p>
        </p:txBody>
      </p:sp>
      <p:sp>
        <p:nvSpPr>
          <p:cNvPr id="25" name="TextBox 24"/>
          <p:cNvSpPr txBox="1"/>
          <p:nvPr/>
        </p:nvSpPr>
        <p:spPr>
          <a:xfrm>
            <a:off x="143508" y="2240868"/>
            <a:ext cx="3852428" cy="3046988"/>
          </a:xfrm>
          <a:prstGeom prst="rect">
            <a:avLst/>
          </a:prstGeom>
          <a:noFill/>
        </p:spPr>
        <p:txBody>
          <a:bodyPr wrap="square" rtlCol="0">
            <a:spAutoFit/>
          </a:bodyPr>
          <a:lstStyle/>
          <a:p>
            <a:pPr marL="342900" indent="-342900">
              <a:buFont typeface="+mj-lt"/>
              <a:buAutoNum type="arabicPeriod"/>
            </a:pPr>
            <a:r>
              <a:rPr lang="en-US" sz="1200" dirty="0" smtClean="0"/>
              <a:t>Use existing table in 366</a:t>
            </a:r>
            <a:r>
              <a:rPr lang="en-US" sz="1200" dirty="0"/>
              <a:t> </a:t>
            </a:r>
            <a:r>
              <a:rPr lang="en-US" sz="1200" dirty="0" smtClean="0"/>
              <a:t>and purchase new table. Move to end of exterior of the AWA bunker. Refinish top surface, </a:t>
            </a:r>
            <a:r>
              <a:rPr lang="en-US" sz="1200" dirty="0"/>
              <a:t>prep for </a:t>
            </a:r>
            <a:r>
              <a:rPr lang="en-US" sz="1200" dirty="0" smtClean="0"/>
              <a:t>use, and secure to floor. </a:t>
            </a:r>
          </a:p>
          <a:p>
            <a:pPr marL="342900" indent="-342900">
              <a:buFont typeface="+mj-lt"/>
              <a:buAutoNum type="arabicPeriod"/>
            </a:pPr>
            <a:r>
              <a:rPr lang="en-US" sz="1200" dirty="0" smtClean="0"/>
              <a:t>Receive Magnatex </a:t>
            </a:r>
            <a:r>
              <a:rPr lang="en-US" sz="1200" dirty="0"/>
              <a:t>- </a:t>
            </a:r>
            <a:r>
              <a:rPr lang="en-US" sz="1200" dirty="0" err="1"/>
              <a:t>Magnadrive</a:t>
            </a:r>
            <a:r>
              <a:rPr lang="en-US" sz="1200" dirty="0"/>
              <a:t> MP221 Motor, Modified for </a:t>
            </a:r>
            <a:r>
              <a:rPr lang="en-US" sz="1200" dirty="0" smtClean="0"/>
              <a:t>Vacuum. Control system for motor. Secure motor to table. Run dry to verify internal bearing temperature.</a:t>
            </a:r>
            <a:endParaRPr lang="en-US" sz="1200" dirty="0"/>
          </a:p>
          <a:p>
            <a:pPr marL="342900" indent="-342900">
              <a:buFont typeface="+mj-lt"/>
              <a:buAutoNum type="arabicPeriod"/>
            </a:pPr>
            <a:r>
              <a:rPr lang="en-US" sz="1200" dirty="0"/>
              <a:t>Manufacture custom </a:t>
            </a:r>
            <a:r>
              <a:rPr lang="en-US" sz="1200" dirty="0" smtClean="0"/>
              <a:t>shafts to </a:t>
            </a:r>
            <a:r>
              <a:rPr lang="en-US" sz="1200" dirty="0"/>
              <a:t>adapt to </a:t>
            </a:r>
            <a:r>
              <a:rPr lang="en-US" sz="1200" dirty="0" smtClean="0"/>
              <a:t>motor, wheel, and bearings. Purchase couplings. </a:t>
            </a:r>
            <a:endParaRPr lang="en-US" sz="1200" dirty="0"/>
          </a:p>
          <a:p>
            <a:pPr marL="342900" indent="-342900">
              <a:buFont typeface="+mj-lt"/>
              <a:buAutoNum type="arabicPeriod"/>
            </a:pPr>
            <a:r>
              <a:rPr lang="en-US" sz="1200" dirty="0" smtClean="0"/>
              <a:t>Purchase bearings and support material. Machine and secure </a:t>
            </a:r>
            <a:r>
              <a:rPr lang="en-US" sz="1200" dirty="0"/>
              <a:t>to </a:t>
            </a:r>
            <a:r>
              <a:rPr lang="en-US" sz="1200" dirty="0" smtClean="0"/>
              <a:t>table, </a:t>
            </a:r>
            <a:r>
              <a:rPr lang="en-US" sz="1200" dirty="0"/>
              <a:t>align with motor, mark, and drill and tap table</a:t>
            </a:r>
            <a:r>
              <a:rPr lang="en-US" sz="1200" dirty="0" smtClean="0"/>
              <a:t>. </a:t>
            </a:r>
            <a:endParaRPr lang="en-US" sz="1200" dirty="0"/>
          </a:p>
          <a:p>
            <a:pPr marL="342900" indent="-342900">
              <a:buFont typeface="+mj-lt"/>
              <a:buAutoNum type="arabicPeriod"/>
            </a:pPr>
            <a:r>
              <a:rPr lang="en-US" sz="1200" dirty="0" smtClean="0"/>
              <a:t>Build safety cage: Unistrut and Lexan. </a:t>
            </a:r>
          </a:p>
          <a:p>
            <a:pPr marL="342900" indent="-342900">
              <a:buFont typeface="+mj-lt"/>
              <a:buAutoNum type="arabicPeriod"/>
            </a:pPr>
            <a:r>
              <a:rPr lang="en-US" sz="1200" dirty="0" smtClean="0"/>
              <a:t>Test Drive System</a:t>
            </a:r>
          </a:p>
          <a:p>
            <a:pPr marL="342900" indent="-342900">
              <a:buFont typeface="+mj-lt"/>
              <a:buAutoNum type="arabicPeriod"/>
            </a:pPr>
            <a:r>
              <a:rPr lang="en-US" sz="1200" dirty="0" smtClean="0"/>
              <a:t>Procure Test Wheel</a:t>
            </a:r>
          </a:p>
          <a:p>
            <a:pPr marL="342900" indent="-342900">
              <a:buFont typeface="+mj-lt"/>
              <a:buAutoNum type="arabicPeriod"/>
            </a:pPr>
            <a:r>
              <a:rPr lang="en-US" sz="1200" dirty="0" smtClean="0"/>
              <a:t>WPC Documentation</a:t>
            </a:r>
            <a:endParaRPr lang="en-US" sz="1200" dirty="0"/>
          </a:p>
        </p:txBody>
      </p:sp>
      <p:cxnSp>
        <p:nvCxnSpPr>
          <p:cNvPr id="17" name="Straight Arrow Connector 16"/>
          <p:cNvCxnSpPr>
            <a:stCxn id="18" idx="2"/>
          </p:cNvCxnSpPr>
          <p:nvPr/>
        </p:nvCxnSpPr>
        <p:spPr bwMode="auto">
          <a:xfrm flipH="1">
            <a:off x="6624228" y="1504529"/>
            <a:ext cx="944488" cy="1852463"/>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7416316" y="1196752"/>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defRPr/>
            </a:pPr>
            <a:r>
              <a:rPr lang="en-US" sz="1400" dirty="0" smtClean="0"/>
              <a:t>4</a:t>
            </a:r>
          </a:p>
        </p:txBody>
      </p:sp>
      <p:cxnSp>
        <p:nvCxnSpPr>
          <p:cNvPr id="20" name="Straight Arrow Connector 19"/>
          <p:cNvCxnSpPr>
            <a:stCxn id="21" idx="2"/>
          </p:cNvCxnSpPr>
          <p:nvPr/>
        </p:nvCxnSpPr>
        <p:spPr bwMode="auto">
          <a:xfrm flipH="1">
            <a:off x="7704348" y="1504529"/>
            <a:ext cx="1160512" cy="1780455"/>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1" name="TextBox 20"/>
          <p:cNvSpPr txBox="1"/>
          <p:nvPr/>
        </p:nvSpPr>
        <p:spPr>
          <a:xfrm>
            <a:off x="8712460" y="1196752"/>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defRPr/>
            </a:pPr>
            <a:r>
              <a:rPr lang="en-US" sz="1400" dirty="0" smtClean="0"/>
              <a:t>2</a:t>
            </a:r>
          </a:p>
        </p:txBody>
      </p:sp>
      <p:cxnSp>
        <p:nvCxnSpPr>
          <p:cNvPr id="19" name="Straight Arrow Connector 18"/>
          <p:cNvCxnSpPr>
            <a:stCxn id="22" idx="2"/>
          </p:cNvCxnSpPr>
          <p:nvPr/>
        </p:nvCxnSpPr>
        <p:spPr bwMode="auto">
          <a:xfrm flipH="1">
            <a:off x="6912260" y="1504529"/>
            <a:ext cx="1304528" cy="192447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2" name="TextBox 21"/>
          <p:cNvSpPr txBox="1"/>
          <p:nvPr/>
        </p:nvSpPr>
        <p:spPr>
          <a:xfrm>
            <a:off x="8064388" y="1196752"/>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defRPr/>
            </a:pPr>
            <a:r>
              <a:rPr lang="en-US" sz="1400" dirty="0" smtClean="0"/>
              <a:t>3</a:t>
            </a: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Active Sliding </a:t>
            </a:r>
            <a:r>
              <a:rPr lang="en-US" dirty="0"/>
              <a:t>Contact Cooling - Phase 1</a:t>
            </a:r>
            <a:endParaRPr lang="en-US" kern="0" dirty="0"/>
          </a:p>
          <a:p>
            <a:pPr algn="ctr">
              <a:defRPr/>
            </a:pPr>
            <a:endParaRPr lang="en-US" kern="0" dirty="0"/>
          </a:p>
        </p:txBody>
      </p:sp>
      <p:cxnSp>
        <p:nvCxnSpPr>
          <p:cNvPr id="32" name="Straight Arrow Connector 31"/>
          <p:cNvCxnSpPr>
            <a:stCxn id="33" idx="2"/>
          </p:cNvCxnSpPr>
          <p:nvPr/>
        </p:nvCxnSpPr>
        <p:spPr bwMode="auto">
          <a:xfrm>
            <a:off x="5660504" y="1504529"/>
            <a:ext cx="423664" cy="116838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3" name="TextBox 32"/>
          <p:cNvSpPr txBox="1"/>
          <p:nvPr/>
        </p:nvSpPr>
        <p:spPr>
          <a:xfrm>
            <a:off x="5508104" y="1196752"/>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defRPr/>
            </a:pPr>
            <a:r>
              <a:rPr lang="en-US" sz="1400" dirty="0" smtClean="0"/>
              <a:t>5</a:t>
            </a:r>
          </a:p>
        </p:txBody>
      </p:sp>
      <p:cxnSp>
        <p:nvCxnSpPr>
          <p:cNvPr id="34" name="Straight Arrow Connector 33"/>
          <p:cNvCxnSpPr>
            <a:stCxn id="35" idx="2"/>
          </p:cNvCxnSpPr>
          <p:nvPr/>
        </p:nvCxnSpPr>
        <p:spPr bwMode="auto">
          <a:xfrm>
            <a:off x="5084440" y="1504529"/>
            <a:ext cx="387660" cy="210449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5" name="TextBox 34"/>
          <p:cNvSpPr txBox="1"/>
          <p:nvPr/>
        </p:nvSpPr>
        <p:spPr>
          <a:xfrm>
            <a:off x="4932040" y="1196752"/>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defRPr/>
            </a:pPr>
            <a:r>
              <a:rPr lang="en-US" sz="1400" dirty="0" smtClean="0"/>
              <a:t>1</a:t>
            </a:r>
          </a:p>
        </p:txBody>
      </p:sp>
      <p:sp>
        <p:nvSpPr>
          <p:cNvPr id="8" name="TextBox 7"/>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a:t>Deliverables for Phase </a:t>
            </a:r>
            <a:r>
              <a:rPr lang="en-US" sz="2000" b="1" dirty="0" smtClean="0"/>
              <a:t>1 - Drive System Test - Completed By Mid-August,2015</a:t>
            </a:r>
            <a:endParaRPr lang="en-US" sz="2000" b="1" dirty="0"/>
          </a:p>
        </p:txBody>
      </p:sp>
      <p:cxnSp>
        <p:nvCxnSpPr>
          <p:cNvPr id="41" name="Straight Arrow Connector 40"/>
          <p:cNvCxnSpPr>
            <a:stCxn id="42" idx="2"/>
          </p:cNvCxnSpPr>
          <p:nvPr/>
        </p:nvCxnSpPr>
        <p:spPr bwMode="auto">
          <a:xfrm flipH="1">
            <a:off x="4355976" y="1504529"/>
            <a:ext cx="152400" cy="1384411"/>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42" name="TextBox 41"/>
          <p:cNvSpPr txBox="1"/>
          <p:nvPr/>
        </p:nvSpPr>
        <p:spPr>
          <a:xfrm>
            <a:off x="4355976" y="1196752"/>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defRPr/>
            </a:pPr>
            <a:r>
              <a:rPr lang="en-US" sz="1400" dirty="0" smtClean="0"/>
              <a:t>7</a:t>
            </a:r>
          </a:p>
        </p:txBody>
      </p:sp>
      <p:sp>
        <p:nvSpPr>
          <p:cNvPr id="45" name="TextBox 44"/>
          <p:cNvSpPr txBox="1"/>
          <p:nvPr/>
        </p:nvSpPr>
        <p:spPr>
          <a:xfrm>
            <a:off x="143508" y="1196752"/>
            <a:ext cx="3780420"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Arial" panose="020B0604020202020204" pitchFamily="34" charset="0"/>
              <a:buChar char="•"/>
            </a:pPr>
            <a:r>
              <a:rPr lang="en-US" sz="1400" dirty="0" smtClean="0"/>
              <a:t>Vacuum Compatible Drive System</a:t>
            </a:r>
          </a:p>
          <a:p>
            <a:pPr marL="342900" indent="-342900">
              <a:buFont typeface="Arial" panose="020B0604020202020204" pitchFamily="34" charset="0"/>
              <a:buChar char="•"/>
            </a:pPr>
            <a:r>
              <a:rPr lang="en-US" sz="1400" dirty="0" smtClean="0"/>
              <a:t>Test: Motor</a:t>
            </a:r>
            <a:r>
              <a:rPr lang="en-US" sz="1400" dirty="0"/>
              <a:t> </a:t>
            </a:r>
            <a:r>
              <a:rPr lang="en-US" sz="1400" dirty="0" smtClean="0"/>
              <a:t>and Controls</a:t>
            </a:r>
          </a:p>
          <a:p>
            <a:pPr marL="342900" indent="-342900">
              <a:buFont typeface="Arial" panose="020B0604020202020204" pitchFamily="34" charset="0"/>
              <a:buChar char="•"/>
            </a:pPr>
            <a:r>
              <a:rPr lang="en-US" sz="1400" dirty="0" smtClean="0"/>
              <a:t>Purchase Test Target Wheel</a:t>
            </a:r>
            <a:endParaRPr lang="en-US" sz="1400" dirty="0"/>
          </a:p>
        </p:txBody>
      </p:sp>
      <p:sp>
        <p:nvSpPr>
          <p:cNvPr id="46" name="TextBox 45"/>
          <p:cNvSpPr txBox="1"/>
          <p:nvPr/>
        </p:nvSpPr>
        <p:spPr>
          <a:xfrm>
            <a:off x="143508" y="1916832"/>
            <a:ext cx="3780420"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TO DO</a:t>
            </a:r>
            <a:endParaRPr lang="en-US" sz="1400" dirty="0"/>
          </a:p>
        </p:txBody>
      </p:sp>
      <p:cxnSp>
        <p:nvCxnSpPr>
          <p:cNvPr id="36" name="Straight Arrow Connector 35"/>
          <p:cNvCxnSpPr>
            <a:stCxn id="37" idx="0"/>
          </p:cNvCxnSpPr>
          <p:nvPr/>
        </p:nvCxnSpPr>
        <p:spPr bwMode="auto">
          <a:xfrm flipH="1" flipV="1">
            <a:off x="7632340" y="5157192"/>
            <a:ext cx="260412" cy="57606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7" name="TextBox 36"/>
          <p:cNvSpPr txBox="1"/>
          <p:nvPr/>
        </p:nvSpPr>
        <p:spPr>
          <a:xfrm>
            <a:off x="7740352" y="5733256"/>
            <a:ext cx="30480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defRPr/>
            </a:pPr>
            <a:r>
              <a:rPr lang="en-US" sz="1400" dirty="0" smtClean="0"/>
              <a:t>1</a:t>
            </a:r>
          </a:p>
        </p:txBody>
      </p:sp>
      <p:sp>
        <p:nvSpPr>
          <p:cNvPr id="24" name="TextBox 23"/>
          <p:cNvSpPr txBox="1"/>
          <p:nvPr/>
        </p:nvSpPr>
        <p:spPr>
          <a:xfrm>
            <a:off x="-13194" y="5553236"/>
            <a:ext cx="4585194" cy="40011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smtClean="0"/>
              <a:t>What we said we would do…</a:t>
            </a:r>
            <a:endParaRPr lang="en-US" sz="2000" b="1" dirty="0"/>
          </a:p>
        </p:txBody>
      </p:sp>
      <p:sp>
        <p:nvSpPr>
          <p:cNvPr id="26" name="Footer Placeholder 2"/>
          <p:cNvSpPr>
            <a:spLocks noGrp="1"/>
          </p:cNvSpPr>
          <p:nvPr>
            <p:ph type="ftr" sz="quarter" idx="12"/>
          </p:nvPr>
        </p:nvSpPr>
        <p:spPr>
          <a:xfrm>
            <a:off x="657225" y="6307138"/>
            <a:ext cx="5942013" cy="228600"/>
          </a:xfrm>
        </p:spPr>
        <p:txBody>
          <a:bodyPr/>
          <a:lstStyle/>
          <a:p>
            <a:pPr>
              <a:defRPr/>
            </a:pPr>
            <a:r>
              <a:rPr lang="en-US" smtClean="0">
                <a:solidFill>
                  <a:prstClr val="black"/>
                </a:solidFill>
              </a:rPr>
              <a:t>LCWS 2015, Wistler, BC, Canada</a:t>
            </a:r>
            <a:endParaRPr lang="en-US" dirty="0">
              <a:solidFill>
                <a:prstClr val="black"/>
              </a:solidFill>
            </a:endParaRPr>
          </a:p>
        </p:txBody>
      </p:sp>
    </p:spTree>
    <p:extLst>
      <p:ext uri="{BB962C8B-B14F-4D97-AF65-F5344CB8AC3E}">
        <p14:creationId xmlns:p14="http://schemas.microsoft.com/office/powerpoint/2010/main" val="218775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3"/>
          </p:nvPr>
        </p:nvSpPr>
        <p:spPr>
          <a:noFill/>
        </p:spPr>
        <p:txBody>
          <a:bodyPr/>
          <a:lstStyle/>
          <a:p>
            <a:fld id="{D1359F08-A7B1-4D27-80A1-E42DFD23AB39}" type="slidenum">
              <a:rPr lang="en-US" smtClean="0">
                <a:cs typeface="Arial" charset="0"/>
              </a:rPr>
              <a:pPr/>
              <a:t>8</a:t>
            </a:fld>
            <a:endParaRPr lang="en-US" dirty="0" smtClean="0">
              <a:cs typeface="Arial" charset="0"/>
            </a:endParaRPr>
          </a:p>
        </p:txBody>
      </p:sp>
      <p:sp>
        <p:nvSpPr>
          <p:cNvPr id="28" name="Rectangle 2"/>
          <p:cNvSpPr txBox="1">
            <a:spLocks noChangeArrowheads="1"/>
          </p:cNvSpPr>
          <p:nvPr/>
        </p:nvSpPr>
        <p:spPr bwMode="auto">
          <a:xfrm>
            <a:off x="12700" y="203200"/>
            <a:ext cx="9144000" cy="652463"/>
          </a:xfrm>
          <a:prstGeom prst="rect">
            <a:avLst/>
          </a:prstGeom>
          <a:noFill/>
          <a:ln w="9525">
            <a:noFill/>
            <a:miter lim="800000"/>
            <a:headEnd/>
            <a:tailEnd/>
          </a:ln>
          <a:effectLst/>
        </p:spPr>
        <p:txBody>
          <a:bodyPr/>
          <a:lstStyle>
            <a:lvl1pPr algn="l" rtl="0" fontAlgn="base">
              <a:spcBef>
                <a:spcPct val="0"/>
              </a:spcBef>
              <a:spcAft>
                <a:spcPct val="0"/>
              </a:spcAft>
              <a:defRPr sz="2600" b="1">
                <a:solidFill>
                  <a:srgbClr val="5C0426"/>
                </a:solidFill>
                <a:latin typeface="+mj-lt"/>
                <a:ea typeface="+mj-ea"/>
                <a:cs typeface="+mj-cs"/>
              </a:defRPr>
            </a:lvl1pPr>
            <a:lvl2pPr algn="l" rtl="0" fontAlgn="base">
              <a:spcBef>
                <a:spcPct val="0"/>
              </a:spcBef>
              <a:spcAft>
                <a:spcPct val="0"/>
              </a:spcAft>
              <a:defRPr sz="2600" b="1">
                <a:solidFill>
                  <a:srgbClr val="5C0426"/>
                </a:solidFill>
                <a:latin typeface="Trebuchet MS" pitchFamily="34" charset="0"/>
              </a:defRPr>
            </a:lvl2pPr>
            <a:lvl3pPr algn="l" rtl="0" fontAlgn="base">
              <a:spcBef>
                <a:spcPct val="0"/>
              </a:spcBef>
              <a:spcAft>
                <a:spcPct val="0"/>
              </a:spcAft>
              <a:defRPr sz="2600" b="1">
                <a:solidFill>
                  <a:srgbClr val="5C0426"/>
                </a:solidFill>
                <a:latin typeface="Trebuchet MS" pitchFamily="34" charset="0"/>
              </a:defRPr>
            </a:lvl3pPr>
            <a:lvl4pPr algn="l" rtl="0" fontAlgn="base">
              <a:spcBef>
                <a:spcPct val="0"/>
              </a:spcBef>
              <a:spcAft>
                <a:spcPct val="0"/>
              </a:spcAft>
              <a:defRPr sz="2600" b="1">
                <a:solidFill>
                  <a:srgbClr val="5C0426"/>
                </a:solidFill>
                <a:latin typeface="Trebuchet MS" pitchFamily="34" charset="0"/>
              </a:defRPr>
            </a:lvl4pPr>
            <a:lvl5pPr algn="l" rtl="0" fontAlgn="base">
              <a:spcBef>
                <a:spcPct val="0"/>
              </a:spcBef>
              <a:spcAft>
                <a:spcPct val="0"/>
              </a:spcAft>
              <a:defRPr sz="2600" b="1">
                <a:solidFill>
                  <a:srgbClr val="5C0426"/>
                </a:solidFill>
                <a:latin typeface="Trebuchet MS" pitchFamily="34" charset="0"/>
              </a:defRPr>
            </a:lvl5pPr>
            <a:lvl6pPr marL="457200" algn="l" rtl="0" fontAlgn="base">
              <a:spcBef>
                <a:spcPct val="0"/>
              </a:spcBef>
              <a:spcAft>
                <a:spcPct val="0"/>
              </a:spcAft>
              <a:defRPr sz="2600" b="1">
                <a:solidFill>
                  <a:srgbClr val="5C0426"/>
                </a:solidFill>
                <a:latin typeface="Trebuchet MS" pitchFamily="34" charset="0"/>
              </a:defRPr>
            </a:lvl6pPr>
            <a:lvl7pPr marL="914400" algn="l" rtl="0" fontAlgn="base">
              <a:spcBef>
                <a:spcPct val="0"/>
              </a:spcBef>
              <a:spcAft>
                <a:spcPct val="0"/>
              </a:spcAft>
              <a:defRPr sz="2600" b="1">
                <a:solidFill>
                  <a:srgbClr val="5C0426"/>
                </a:solidFill>
                <a:latin typeface="Trebuchet MS" pitchFamily="34" charset="0"/>
              </a:defRPr>
            </a:lvl7pPr>
            <a:lvl8pPr marL="1371600" algn="l" rtl="0" fontAlgn="base">
              <a:spcBef>
                <a:spcPct val="0"/>
              </a:spcBef>
              <a:spcAft>
                <a:spcPct val="0"/>
              </a:spcAft>
              <a:defRPr sz="2600" b="1">
                <a:solidFill>
                  <a:srgbClr val="5C0426"/>
                </a:solidFill>
                <a:latin typeface="Trebuchet MS" pitchFamily="34" charset="0"/>
              </a:defRPr>
            </a:lvl8pPr>
            <a:lvl9pPr marL="1828800" algn="l" rtl="0" fontAlgn="base">
              <a:spcBef>
                <a:spcPct val="0"/>
              </a:spcBef>
              <a:spcAft>
                <a:spcPct val="0"/>
              </a:spcAft>
              <a:defRPr sz="2600" b="1">
                <a:solidFill>
                  <a:srgbClr val="5C0426"/>
                </a:solidFill>
                <a:latin typeface="Trebuchet MS" pitchFamily="34" charset="0"/>
              </a:defRPr>
            </a:lvl9pPr>
          </a:lstStyle>
          <a:p>
            <a:pPr algn="ctr">
              <a:defRPr/>
            </a:pPr>
            <a:r>
              <a:rPr lang="en-US" dirty="0" smtClean="0"/>
              <a:t>Active Sliding </a:t>
            </a:r>
            <a:r>
              <a:rPr lang="en-US" dirty="0"/>
              <a:t>Contact Cooling - Phase 1</a:t>
            </a:r>
            <a:endParaRPr lang="en-US" kern="0" dirty="0"/>
          </a:p>
          <a:p>
            <a:pPr algn="ctr">
              <a:defRPr/>
            </a:pPr>
            <a:endParaRPr lang="en-US" kern="0" dirty="0"/>
          </a:p>
        </p:txBody>
      </p:sp>
      <p:sp>
        <p:nvSpPr>
          <p:cNvPr id="24" name="TextBox 23"/>
          <p:cNvSpPr txBox="1"/>
          <p:nvPr/>
        </p:nvSpPr>
        <p:spPr>
          <a:xfrm>
            <a:off x="-13194" y="5553236"/>
            <a:ext cx="4585194" cy="40011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smtClean="0"/>
              <a:t>What we did…</a:t>
            </a:r>
            <a:endParaRPr lang="en-US" sz="2000" b="1" dirty="0"/>
          </a:p>
        </p:txBody>
      </p:sp>
      <p:pic>
        <p:nvPicPr>
          <p:cNvPr id="1026" name="Picture 2" descr="C:\Users\sdoran\Documents\Desktop Projects\ILC\Target Protoype\IMG_133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1848" y="1772816"/>
            <a:ext cx="4839475" cy="3630136"/>
          </a:xfrm>
          <a:prstGeom prst="rect">
            <a:avLst/>
          </a:prstGeom>
          <a:ln>
            <a:noFill/>
          </a:ln>
        </p:spPr>
        <p:style>
          <a:lnRef idx="2">
            <a:schemeClr val="accent3"/>
          </a:lnRef>
          <a:fillRef idx="1">
            <a:schemeClr val="lt1"/>
          </a:fillRef>
          <a:effectRef idx="0">
            <a:schemeClr val="accent3"/>
          </a:effectRef>
          <a:fontRef idx="minor">
            <a:schemeClr val="dk1"/>
          </a:fontRef>
        </p:style>
      </p:pic>
      <p:sp>
        <p:nvSpPr>
          <p:cNvPr id="27" name="TextBox 26"/>
          <p:cNvSpPr txBox="1"/>
          <p:nvPr/>
        </p:nvSpPr>
        <p:spPr>
          <a:xfrm>
            <a:off x="-13194" y="670997"/>
            <a:ext cx="915719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Accomplishments </a:t>
            </a:r>
            <a:r>
              <a:rPr lang="en-US" sz="2000" b="1" dirty="0"/>
              <a:t>for Phase </a:t>
            </a:r>
            <a:r>
              <a:rPr lang="en-US" sz="2000" b="1" dirty="0" smtClean="0"/>
              <a:t>1 - Drive System Test - Completed By Mid-August,2015</a:t>
            </a:r>
            <a:endParaRPr lang="en-US" sz="2000" b="1" dirty="0"/>
          </a:p>
        </p:txBody>
      </p:sp>
      <p:sp>
        <p:nvSpPr>
          <p:cNvPr id="30" name="TextBox 29"/>
          <p:cNvSpPr txBox="1"/>
          <p:nvPr/>
        </p:nvSpPr>
        <p:spPr>
          <a:xfrm>
            <a:off x="143508" y="1196752"/>
            <a:ext cx="3780420"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Arial" panose="020B0604020202020204" pitchFamily="34" charset="0"/>
              <a:buChar char="•"/>
            </a:pPr>
            <a:r>
              <a:rPr lang="en-US" sz="1400" dirty="0" smtClean="0"/>
              <a:t>Vacuum Compatible Drive System</a:t>
            </a:r>
          </a:p>
          <a:p>
            <a:pPr marL="342900" indent="-342900">
              <a:buFont typeface="Arial" panose="020B0604020202020204" pitchFamily="34" charset="0"/>
              <a:buChar char="•"/>
            </a:pPr>
            <a:r>
              <a:rPr lang="en-US" sz="1400" dirty="0" smtClean="0"/>
              <a:t>Test: Motor</a:t>
            </a:r>
            <a:r>
              <a:rPr lang="en-US" sz="1400" dirty="0"/>
              <a:t> </a:t>
            </a:r>
            <a:r>
              <a:rPr lang="en-US" sz="1400" dirty="0" smtClean="0"/>
              <a:t>and Controls</a:t>
            </a:r>
          </a:p>
          <a:p>
            <a:pPr marL="342900" indent="-342900">
              <a:buFont typeface="Arial" panose="020B0604020202020204" pitchFamily="34" charset="0"/>
              <a:buChar char="•"/>
            </a:pPr>
            <a:r>
              <a:rPr lang="en-US" sz="1400" dirty="0" smtClean="0"/>
              <a:t>Purchase Test Target Wheel</a:t>
            </a:r>
            <a:endParaRPr lang="en-US" sz="1400" dirty="0"/>
          </a:p>
        </p:txBody>
      </p:sp>
      <p:sp>
        <p:nvSpPr>
          <p:cNvPr id="31" name="TextBox 30"/>
          <p:cNvSpPr txBox="1"/>
          <p:nvPr/>
        </p:nvSpPr>
        <p:spPr>
          <a:xfrm>
            <a:off x="143508" y="1916832"/>
            <a:ext cx="3780420"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dirty="0" smtClean="0"/>
              <a:t>COMPLETED</a:t>
            </a:r>
            <a:endParaRPr lang="en-US" sz="1400" dirty="0"/>
          </a:p>
        </p:txBody>
      </p:sp>
      <p:sp>
        <p:nvSpPr>
          <p:cNvPr id="11" name="Footer Placeholder 2"/>
          <p:cNvSpPr>
            <a:spLocks noGrp="1"/>
          </p:cNvSpPr>
          <p:nvPr>
            <p:ph type="ftr" sz="quarter" idx="12"/>
          </p:nvPr>
        </p:nvSpPr>
        <p:spPr>
          <a:xfrm>
            <a:off x="657225" y="6307138"/>
            <a:ext cx="5942013" cy="228600"/>
          </a:xfrm>
        </p:spPr>
        <p:txBody>
          <a:bodyPr/>
          <a:lstStyle/>
          <a:p>
            <a:pPr>
              <a:defRPr/>
            </a:pPr>
            <a:r>
              <a:rPr lang="en-US" smtClean="0">
                <a:solidFill>
                  <a:prstClr val="black"/>
                </a:solidFill>
              </a:rPr>
              <a:t>LCWS 2015, Wistler, BC, Canada</a:t>
            </a:r>
            <a:endParaRPr lang="en-US" dirty="0">
              <a:solidFill>
                <a:prstClr val="black"/>
              </a:solidFill>
            </a:endParaRPr>
          </a:p>
        </p:txBody>
      </p:sp>
    </p:spTree>
    <p:extLst>
      <p:ext uri="{BB962C8B-B14F-4D97-AF65-F5344CB8AC3E}">
        <p14:creationId xmlns:p14="http://schemas.microsoft.com/office/powerpoint/2010/main" val="38934403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Full Speed Test of Shaft Assemblies </a:t>
            </a:r>
            <a:endParaRPr lang="en-US" dirty="0"/>
          </a:p>
        </p:txBody>
      </p:sp>
      <p:sp>
        <p:nvSpPr>
          <p:cNvPr id="3" name="Content Placeholder 2"/>
          <p:cNvSpPr>
            <a:spLocks noGrp="1"/>
          </p:cNvSpPr>
          <p:nvPr>
            <p:ph idx="1"/>
          </p:nvPr>
        </p:nvSpPr>
        <p:spPr>
          <a:xfrm>
            <a:off x="457200" y="5638800"/>
            <a:ext cx="8229600" cy="609600"/>
          </a:xfrm>
        </p:spPr>
        <p:txBody>
          <a:bodyPr/>
          <a:lstStyle/>
          <a:p>
            <a:r>
              <a:rPr lang="en-US" dirty="0" smtClean="0"/>
              <a:t>Due to safety regulation, we can not spin the wheel until a bunker/engineering approved safety enclosure has been setup and safety documents approved.</a:t>
            </a:r>
          </a:p>
        </p:txBody>
      </p:sp>
      <p:sp>
        <p:nvSpPr>
          <p:cNvPr id="5" name="Slide Number Placeholder 4"/>
          <p:cNvSpPr>
            <a:spLocks noGrp="1"/>
          </p:cNvSpPr>
          <p:nvPr>
            <p:ph type="sldNum" sz="quarter" idx="13"/>
          </p:nvPr>
        </p:nvSpPr>
        <p:spPr/>
        <p:txBody>
          <a:bodyPr/>
          <a:lstStyle/>
          <a:p>
            <a:pPr>
              <a:defRPr/>
            </a:pPr>
            <a:fld id="{CB0DE2F7-9BE1-4867-872E-EFD373CFA7D1}" type="slidenum">
              <a:rPr lang="en-US" smtClean="0">
                <a:solidFill>
                  <a:prstClr val="black"/>
                </a:solidFill>
              </a:rPr>
              <a:pPr>
                <a:defRPr/>
              </a:pPr>
              <a:t>9</a:t>
            </a:fld>
            <a:endParaRPr lang="en-US">
              <a:solidFill>
                <a:prstClr val="black"/>
              </a:solidFill>
            </a:endParaRPr>
          </a:p>
        </p:txBody>
      </p:sp>
      <p:pic>
        <p:nvPicPr>
          <p:cNvPr id="6" name="SpinningWheelShaft.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cstate="print"/>
          <a:stretch>
            <a:fillRect/>
          </a:stretch>
        </p:blipFill>
        <p:spPr>
          <a:xfrm>
            <a:off x="623517" y="1143000"/>
            <a:ext cx="7324064" cy="4116770"/>
          </a:xfrm>
          <a:prstGeom prst="rect">
            <a:avLst/>
          </a:prstGeom>
        </p:spPr>
      </p:pic>
      <p:sp>
        <p:nvSpPr>
          <p:cNvPr id="8" name="Footer Placeholder 2"/>
          <p:cNvSpPr>
            <a:spLocks noGrp="1"/>
          </p:cNvSpPr>
          <p:nvPr>
            <p:ph type="ftr" sz="quarter" idx="12"/>
          </p:nvPr>
        </p:nvSpPr>
        <p:spPr>
          <a:xfrm>
            <a:off x="657225" y="6307138"/>
            <a:ext cx="5942013" cy="228600"/>
          </a:xfrm>
        </p:spPr>
        <p:txBody>
          <a:bodyPr/>
          <a:lstStyle/>
          <a:p>
            <a:pPr>
              <a:defRPr/>
            </a:pPr>
            <a:r>
              <a:rPr lang="en-US" smtClean="0">
                <a:solidFill>
                  <a:prstClr val="black"/>
                </a:solidFill>
              </a:rPr>
              <a:t>LCWS 2015, Wistler, BC, Canada</a:t>
            </a:r>
            <a:endParaRPr lang="en-US" dirty="0">
              <a:solidFill>
                <a:prstClr val="black"/>
              </a:solidFill>
            </a:endParaRPr>
          </a:p>
        </p:txBody>
      </p:sp>
    </p:spTree>
    <p:extLst>
      <p:ext uri="{BB962C8B-B14F-4D97-AF65-F5344CB8AC3E}">
        <p14:creationId xmlns:p14="http://schemas.microsoft.com/office/powerpoint/2010/main" val="285097961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theme/theme1.xml><?xml version="1.0" encoding="utf-8"?>
<a:theme xmlns:a="http://schemas.openxmlformats.org/drawingml/2006/main" name="1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Theme">
      <a:majorFont>
        <a:latin typeface="Trebuchet M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Office Theme 1">
        <a:dk1>
          <a:srgbClr val="616161"/>
        </a:dk1>
        <a:lt1>
          <a:srgbClr val="FFFFFF"/>
        </a:lt1>
        <a:dk2>
          <a:srgbClr val="1F497D"/>
        </a:dk2>
        <a:lt2>
          <a:srgbClr val="D2D2D2"/>
        </a:lt2>
        <a:accent1>
          <a:srgbClr val="5C0426"/>
        </a:accent1>
        <a:accent2>
          <a:srgbClr val="9D7D9E"/>
        </a:accent2>
        <a:accent3>
          <a:srgbClr val="FFFFFF"/>
        </a:accent3>
        <a:accent4>
          <a:srgbClr val="525252"/>
        </a:accent4>
        <a:accent5>
          <a:srgbClr val="B5AAAC"/>
        </a:accent5>
        <a:accent6>
          <a:srgbClr val="8E718F"/>
        </a:accent6>
        <a:hlink>
          <a:srgbClr val="253D51"/>
        </a:hlink>
        <a:folHlink>
          <a:srgbClr val="0D204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Theme">
      <a:majorFont>
        <a:latin typeface="Trebuchet M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Office Theme 1">
        <a:dk1>
          <a:srgbClr val="616161"/>
        </a:dk1>
        <a:lt1>
          <a:srgbClr val="FFFFFF"/>
        </a:lt1>
        <a:dk2>
          <a:srgbClr val="1F497D"/>
        </a:dk2>
        <a:lt2>
          <a:srgbClr val="D2D2D2"/>
        </a:lt2>
        <a:accent1>
          <a:srgbClr val="5C0426"/>
        </a:accent1>
        <a:accent2>
          <a:srgbClr val="9D7D9E"/>
        </a:accent2>
        <a:accent3>
          <a:srgbClr val="FFFFFF"/>
        </a:accent3>
        <a:accent4>
          <a:srgbClr val="525252"/>
        </a:accent4>
        <a:accent5>
          <a:srgbClr val="B5AAAC"/>
        </a:accent5>
        <a:accent6>
          <a:srgbClr val="8E718F"/>
        </a:accent6>
        <a:hlink>
          <a:srgbClr val="253D51"/>
        </a:hlink>
        <a:folHlink>
          <a:srgbClr val="0D204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Theme">
      <a:majorFont>
        <a:latin typeface="Trebuchet M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Office Theme 1">
        <a:dk1>
          <a:srgbClr val="616161"/>
        </a:dk1>
        <a:lt1>
          <a:srgbClr val="FFFFFF"/>
        </a:lt1>
        <a:dk2>
          <a:srgbClr val="1F497D"/>
        </a:dk2>
        <a:lt2>
          <a:srgbClr val="D2D2D2"/>
        </a:lt2>
        <a:accent1>
          <a:srgbClr val="5C0426"/>
        </a:accent1>
        <a:accent2>
          <a:srgbClr val="9D7D9E"/>
        </a:accent2>
        <a:accent3>
          <a:srgbClr val="FFFFFF"/>
        </a:accent3>
        <a:accent4>
          <a:srgbClr val="525252"/>
        </a:accent4>
        <a:accent5>
          <a:srgbClr val="B5AAAC"/>
        </a:accent5>
        <a:accent6>
          <a:srgbClr val="8E718F"/>
        </a:accent6>
        <a:hlink>
          <a:srgbClr val="253D51"/>
        </a:hlink>
        <a:folHlink>
          <a:srgbClr val="0D204A"/>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Theme">
      <a:majorFont>
        <a:latin typeface="Trebuchet M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Office Theme 1">
        <a:dk1>
          <a:srgbClr val="616161"/>
        </a:dk1>
        <a:lt1>
          <a:srgbClr val="FFFFFF"/>
        </a:lt1>
        <a:dk2>
          <a:srgbClr val="1F497D"/>
        </a:dk2>
        <a:lt2>
          <a:srgbClr val="D2D2D2"/>
        </a:lt2>
        <a:accent1>
          <a:srgbClr val="5C0426"/>
        </a:accent1>
        <a:accent2>
          <a:srgbClr val="9D7D9E"/>
        </a:accent2>
        <a:accent3>
          <a:srgbClr val="FFFFFF"/>
        </a:accent3>
        <a:accent4>
          <a:srgbClr val="525252"/>
        </a:accent4>
        <a:accent5>
          <a:srgbClr val="B5AAAC"/>
        </a:accent5>
        <a:accent6>
          <a:srgbClr val="8E718F"/>
        </a:accent6>
        <a:hlink>
          <a:srgbClr val="253D51"/>
        </a:hlink>
        <a:folHlink>
          <a:srgbClr val="0D204A"/>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1959</TotalTime>
  <Words>6002</Words>
  <Application>Microsoft Office PowerPoint</Application>
  <PresentationFormat>On-screen Show (4:3)</PresentationFormat>
  <Paragraphs>486</Paragraphs>
  <Slides>37</Slides>
  <Notes>18</Notes>
  <HiddenSlides>0</HiddenSlides>
  <MMClips>3</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37</vt:i4>
      </vt:variant>
    </vt:vector>
  </HeadingPairs>
  <TitlesOfParts>
    <vt:vector size="46" baseType="lpstr">
      <vt:lpstr>Arial</vt:lpstr>
      <vt:lpstr>Calibri</vt:lpstr>
      <vt:lpstr>Symbol</vt:lpstr>
      <vt:lpstr>Trebuchet MS</vt:lpstr>
      <vt:lpstr>Wingdings</vt:lpstr>
      <vt:lpstr>1_Office Theme</vt:lpstr>
      <vt:lpstr>2_Office Theme</vt:lpstr>
      <vt:lpstr>Office Theme</vt:lpstr>
      <vt:lpstr>5_Office Theme</vt:lpstr>
      <vt:lpstr>Update on the ILC Positron source Target  - Active Sliding Contact Cooling  Wanming Liu, on behalf of AWA group HEP, ANL</vt:lpstr>
      <vt:lpstr>The ILC TDR baseline target system</vt:lpstr>
      <vt:lpstr>Why sliding contact cooling </vt:lpstr>
      <vt:lpstr>Proposed parameters</vt:lpstr>
      <vt:lpstr>PowerPoint Presentation</vt:lpstr>
      <vt:lpstr>Project plan with contingency of sufficient funding and resource</vt:lpstr>
      <vt:lpstr>PowerPoint Presentation</vt:lpstr>
      <vt:lpstr>PowerPoint Presentation</vt:lpstr>
      <vt:lpstr>Full Speed Test of Shaft Assemblies </vt:lpstr>
      <vt:lpstr>Assemblies with a test wheel</vt:lpstr>
      <vt:lpstr>Transition between phase 1 and phase 2</vt:lpstr>
      <vt:lpstr>Spinning the test wheel at very low speed with tachometer installed</vt:lpstr>
      <vt:lpstr>PowerPoint Presentation</vt:lpstr>
      <vt:lpstr>PowerPoint Presentation</vt:lpstr>
      <vt:lpstr>PowerPoint Presentation</vt:lpstr>
      <vt:lpstr>PowerPoint Presentation</vt:lpstr>
      <vt:lpstr>PowerPoint Presentation</vt:lpstr>
      <vt:lpstr>PowerPoint Presentation</vt:lpstr>
      <vt:lpstr>Test run with cooling pads at ~100RPM</vt:lpstr>
      <vt:lpstr>We cooled the wheel down instead of heat it up with friction!</vt:lpstr>
      <vt:lpstr>Setup with IR temperature sensor readouts</vt:lpstr>
      <vt:lpstr>About 10 minutes of running with cooling pads pressed on with ~2lbs of force, IR sensor readout is showing the cooling of the wheel which is consistent with previous test run.</vt:lpstr>
      <vt:lpstr>Tribology study of the candidate contacting materials</vt:lpstr>
      <vt:lpstr>Specimen Preparation</vt:lpstr>
      <vt:lpstr>Vacuum Testing</vt:lpstr>
      <vt:lpstr>Vacuum Testing</vt:lpstr>
      <vt:lpstr>Tribology study of vacuum compatible lubricant</vt:lpstr>
      <vt:lpstr>Tribology test result of MoS2 in vacuum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next</vt:lpstr>
      <vt:lpstr>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ILC Rotating Target - Active Sliding Contact Cooling</dc:title>
  <dc:creator>Liu, Wanming</dc:creator>
  <cp:lastModifiedBy>Wanming Liu</cp:lastModifiedBy>
  <cp:revision>116</cp:revision>
  <dcterms:created xsi:type="dcterms:W3CDTF">2015-07-09T15:09:45Z</dcterms:created>
  <dcterms:modified xsi:type="dcterms:W3CDTF">2015-11-05T12:27:17Z</dcterms:modified>
</cp:coreProperties>
</file>