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3.xml" ContentType="application/inkml+xml"/>
  <Override PartName="/ppt/ink/ink4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ink/ink5.xml" ContentType="application/inkml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70" r:id="rId2"/>
    <p:sldMasterId id="2147483784" r:id="rId3"/>
  </p:sldMasterIdLst>
  <p:notesMasterIdLst>
    <p:notesMasterId r:id="rId38"/>
  </p:notesMasterIdLst>
  <p:sldIdLst>
    <p:sldId id="561" r:id="rId4"/>
    <p:sldId id="645" r:id="rId5"/>
    <p:sldId id="659" r:id="rId6"/>
    <p:sldId id="487" r:id="rId7"/>
    <p:sldId id="646" r:id="rId8"/>
    <p:sldId id="647" r:id="rId9"/>
    <p:sldId id="654" r:id="rId10"/>
    <p:sldId id="653" r:id="rId11"/>
    <p:sldId id="655" r:id="rId12"/>
    <p:sldId id="660" r:id="rId13"/>
    <p:sldId id="657" r:id="rId14"/>
    <p:sldId id="661" r:id="rId15"/>
    <p:sldId id="652" r:id="rId16"/>
    <p:sldId id="648" r:id="rId17"/>
    <p:sldId id="649" r:id="rId18"/>
    <p:sldId id="650" r:id="rId19"/>
    <p:sldId id="651" r:id="rId20"/>
    <p:sldId id="656" r:id="rId21"/>
    <p:sldId id="658" r:id="rId22"/>
    <p:sldId id="638" r:id="rId23"/>
    <p:sldId id="597" r:id="rId24"/>
    <p:sldId id="607" r:id="rId25"/>
    <p:sldId id="599" r:id="rId26"/>
    <p:sldId id="620" r:id="rId27"/>
    <p:sldId id="582" r:id="rId28"/>
    <p:sldId id="583" r:id="rId29"/>
    <p:sldId id="628" r:id="rId30"/>
    <p:sldId id="635" r:id="rId31"/>
    <p:sldId id="629" r:id="rId32"/>
    <p:sldId id="588" r:id="rId33"/>
    <p:sldId id="485" r:id="rId34"/>
    <p:sldId id="594" r:id="rId35"/>
    <p:sldId id="610" r:id="rId36"/>
    <p:sldId id="602" r:id="rId37"/>
  </p:sldIdLst>
  <p:sldSz cx="9144000" cy="6858000" type="screen4x3"/>
  <p:notesSz cx="7315200" cy="9601200"/>
  <p:custDataLst>
    <p:tags r:id="rId3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D60093"/>
    <a:srgbClr val="00FF00"/>
    <a:srgbClr val="33CCCC"/>
    <a:srgbClr val="000099"/>
    <a:srgbClr val="FFFF00"/>
    <a:srgbClr val="A21E99"/>
    <a:srgbClr val="009900"/>
    <a:srgbClr val="33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216" autoAdjust="0"/>
  </p:normalViewPr>
  <p:slideViewPr>
    <p:cSldViewPr>
      <p:cViewPr>
        <p:scale>
          <a:sx n="110" d="100"/>
          <a:sy n="110" d="100"/>
        </p:scale>
        <p:origin x="-140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2280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tableStyles" Target="tableStyle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1023" units="cm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2.84167" units="1/cm"/>
        </inkml:channelProperties>
      </inkml:inkSource>
      <inkml:timestamp xml:id="ts0" timeString="2014-02-20T02:17:11.386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0547A686-6B14-4256-9052-C97D4F4D76DF}" emma:medium="tactile" emma:mode="ink">
          <msink:context xmlns:msink="http://schemas.microsoft.com/ink/2010/main" type="writingRegion" rotatedBoundingBox="16302,12869 18366,11987 18861,13147 16798,14028"/>
        </emma:interpretation>
      </emma:emma>
    </inkml:annotationXML>
    <inkml:traceGroup>
      <inkml:annotationXML>
        <emma:emma xmlns:emma="http://www.w3.org/2003/04/emma" version="1.0">
          <emma:interpretation id="{58506C74-C314-4A52-BEFF-3E32C3A6FA64}" emma:medium="tactile" emma:mode="ink">
            <msink:context xmlns:msink="http://schemas.microsoft.com/ink/2010/main" type="paragraph" rotatedBoundingBox="16302,12869 18366,11987 18861,13147 16798,14028" alignmentLevel="1"/>
          </emma:interpretation>
        </emma:emma>
      </inkml:annotationXML>
      <inkml:traceGroup>
        <inkml:annotationXML>
          <emma:emma xmlns:emma="http://www.w3.org/2003/04/emma" version="1.0">
            <emma:interpretation id="{2475DFE2-500D-4966-B021-6CA989A12F8E}" emma:medium="tactile" emma:mode="ink">
              <msink:context xmlns:msink="http://schemas.microsoft.com/ink/2010/main" type="line" rotatedBoundingBox="16302,12869 18366,11987 18455,12196 16392,13078"/>
            </emma:interpretation>
          </emma:emma>
        </inkml:annotationXML>
        <inkml:traceGroup>
          <inkml:annotationXML>
            <emma:emma xmlns:emma="http://www.w3.org/2003/04/emma" version="1.0">
              <emma:interpretation id="{A653DF31-44F1-462C-9C54-7A772309D1A9}" emma:medium="tactile" emma:mode="ink">
                <msink:context xmlns:msink="http://schemas.microsoft.com/ink/2010/main" type="inkWord" rotatedBoundingBox="18311,12060 18384,12029 18418,12109 18345,12140"/>
              </emma:interpretation>
              <emma:one-of disjunction-type="recognition" id="oneOf0">
                <emma:interpretation id="interp0" emma:lang="en-US" emma:confidence="0">
                  <emma:literal>0</emma:literal>
                </emma:interpretation>
                <emma:interpretation id="interp1" emma:lang="en-US" emma:confidence="0">
                  <emma:literal>o</emma:literal>
                </emma:interpretation>
                <emma:interpretation id="interp2" emma:lang="en-US" emma:confidence="0">
                  <emma:literal>O</emma:literal>
                </emma:interpretation>
                <emma:interpretation id="interp3" emma:lang="en-US" emma:confidence="0">
                  <emma:literal>8</emma:literal>
                </emma:interpretation>
                <emma:interpretation id="interp4" emma:lang="en-US" emma:confidence="0">
                  <emma:literal>G</emma:literal>
                </emma:interpretation>
              </emma:one-of>
            </emma:emma>
          </inkml:annotationXML>
          <inkml:trace contextRef="#ctx0" brushRef="#br0">1085-1702 3,'0'-1'14,"0"1"-6,0 0 2,0-2 0,0 0 3,0 1 3,0-1-2,0 2-2,0 0-1,0-2 1,-3 2-3,-1-3-1,1 1-5,-3 2-1,0 0-1,-1 0-1,2 0 0,1 0-2,-3 0-1,1 0 1,2 9 1,1 2 1,3-1 1,-2 2 0,2-2-1,0-2-3,0-3 0,2 2-1,4-5 2,1 0 2,0-1 0,1-1 0,-3 0 0,1 0 4,-2 0 0,-1 0-1,-1 0 3,-1-3 4,1-1-3,-2-2-1,0 1-4,0-2 1,0 0 3,0 2-4,0 0-2,0 0-3,-5 2 2,2-2 1,-1 1 2,1 1 0,2 2 0,1-1-2,-2 2 0,2 0 0,0 0 0,0 0-2,0 0-10,0 0-16,0 0-45</inkml:trace>
        </inkml:traceGroup>
      </inkml:traceGroup>
      <inkml:traceGroup>
        <inkml:annotationXML>
          <emma:emma xmlns:emma="http://www.w3.org/2003/04/emma" version="1.0">
            <emma:interpretation id="{68CF221A-BDEE-41AC-8AED-F54D91F5C2B5}" emma:medium="tactile" emma:mode="ink">
              <msink:context xmlns:msink="http://schemas.microsoft.com/ink/2010/main" type="line" rotatedBoundingBox="17267,13776 17857,12937 17928,12987 17338,13826"/>
            </emma:interpretation>
          </emma:emma>
        </inkml:annotationXML>
        <inkml:traceGroup>
          <inkml:annotationXML>
            <emma:emma xmlns:emma="http://www.w3.org/2003/04/emma" version="1.0">
              <emma:interpretation id="{E4BE94F0-1F2D-4634-B1EE-34179819E9FA}" emma:medium="tactile" emma:mode="ink">
                <msink:context xmlns:msink="http://schemas.microsoft.com/ink/2010/main" type="inkWord" rotatedBoundingBox="17595,13310 17857,12937 17928,12987 17665,13360"/>
              </emma:interpretation>
              <emma:one-of disjunction-type="recognition" id="oneOf1">
                <emma:interpretation id="interp5" emma:lang="en-US" emma:confidence="0">
                  <emma:literal>i:</emma:literal>
                </emma:interpretation>
                <emma:interpretation id="interp6" emma:lang="en-US" emma:confidence="0">
                  <emma:literal>..."I</emma:literal>
                </emma:interpretation>
                <emma:interpretation id="interp7" emma:lang="en-US" emma:confidence="0">
                  <emma:literal>...'I</emma:literal>
                </emma:interpretation>
                <emma:interpretation id="interp8" emma:lang="en-US" emma:confidence="0">
                  <emma:literal>...I;</emma:literal>
                </emma:interpretation>
                <emma:interpretation id="interp9" emma:lang="en-US" emma:confidence="0">
                  <emma:literal>...I!</emma:literal>
                </emma:interpretation>
              </emma:one-of>
            </emma:emma>
          </inkml:annotationXML>
          <inkml:trace contextRef="#ctx0" brushRef="#br0" timeOffset="-31666.3408">368-419 7,'0'0'21,"0"0"-2,0 0-14,0-1-5,0 1 0,0 0 2,0 0 0,0 0 4,0 0 3,0-2 3,0 1-1,0-1-4,0 2 9,0-2-6,0 1-3,-2 1 2,-1-2 1,2 0-5,-5 2-3,5-2 3,1 1 0,-2-1-5,1-1 0,1 1 0,-4 2 0,2 0 0,1 0 0,-1-1 0,0 1 0,-3 0 0,3 0 0,-1 0 0,3 0 0,0 0 1,-1 0-1,1 0-2,-4 0-1,4 0 2,0 1 1,0 6-2,0-4-2,0-1 1,0 1 0,0-1 3,0-2 0,4 0 0,-1 0 0,-2 0-1,1 0 2,2 0-1,-3 0 2,-1 0-1,0 0 2,0 0 3,0 0 1,0 0 6,0-3-7,0-1 4,0-1-2,0 0 0,0 2-4,0 1 3,0 2-1,0-2-2,0 2 0,0-1 1,0 1 1,0-2-4,0 2-2,0 0-8,0 0-17,0 0-35,0 0-95</inkml:trace>
          <inkml:trace contextRef="#ctx0" brushRef="#br0" timeOffset="-58110.4922">346-457 4,'0'0'5,"0"0"0,0 0 5,0 0-1,0 0 2,0 0 5,0 0 0,0 0 8,0 0 0,0-1-5,0 1 6,0-2 3,0 2-6,0 0-5,0 0-7,0 0-4,0 0-3,0 0-1,0 0 0,0 0 2,0 0 6,0 0 2,0 0 5,0 0-1,0 0-5,0 0-4,0 0-4,0 0 0,0 0 0,0 0-1,-1 0-1,-1 0-1,2 0-3,-2 0-1,2 2-2,0 4 6,0 3 0,0-1 0,0-3 1,0 0-1,0-5 0,0 2 0,0-2 0,2 0 0,0 0 0,-2 0 4,0 0-1,3 0 2,-3 0 0,0 0 2,0 0-2,0 0 8,0-2 6,0-3-8,0 0-8,0-3-2,0 2 5,0 3 0,0 3 3,0-1-2,0-1 0,0 2 1,0 0 4,0 0-3,0 0-4,0 0 0,0 0-3,0 0-2,0 0-1,0 0 0,0 0-4,0 0-6,0 0-2,0 0 0,0-2-3,0 2-4,2-1-8,-2 1-13,2 0-33,1 0-41</inkml:trace>
          <inkml:trace contextRef="#ctx0" brushRef="#br0" timeOffset="-30776.3038">373-453 7,'0'0'26,"0"0"1,0 0-10,0 0-8,-1 0-1,1 0 0,0 0-2,-3 0 0,3 0 0,-1 0 1,-1-2-1,2 2 1,-1 0 6,-1-2 3,-1 2-2,-2 0-6,5 0 0,0 0 1,0 0-7,0 0-1,0 0 2,0-1-3,0 1 0,0 0 2,0 0-1,0 0 3,0 0 2,0 0 0,0 0-4,0 0 1,0 0-3,0 0-4,0 0-18,0 0-37,0 0-44</inkml:trace>
          <inkml:trace contextRef="#ctx0" brushRef="#br0" timeOffset="-35435.5203">425-571 4,'0'0'13,"3"-1"-8,0 1-4,3-2 0,-3 0 1,-2 2 0,1 0 0,-2-1-2,0 1 3,0-2 9,0 2 14,0 0 2,0 0-7,2-1-4,-2 1-5,0 0-8,0-2-2,0 2-1,0-1 0,0 1 4,0-4 8,0 4 3,0 0 2,0-2-3,0 0-2,0 2-2,0 0-2,0-1-2,0-1-3,0 1-1,0-3 1,0 4 8,0 0-8,0 0-1,0 0-2,0 0-1,0 0-1,0 0-2,0 0 2,0 0 0,0 0 0,0 0 0,0 0-2,0 0 0,0 0-4,0 0-9,0 0-4,8 0 5,-1 0 9,3 0 5,-1 0-1,-5 0-2,2 0 3,-6 0 1,1 0 1,-1 0 3,0 0 5,0 0 13,0-2 0,0-3-2,0 1-13,-1 2-4,-6-3-2,4 1 9,-1 1-7,-1 2-1,1-1 3,1 0-4,-2 1 0,2-1 2,-2 2 0,2 0-3,-1 0 0,2 0 0,2 0-1,0-2-5,0 2-12,0 0-18,0 0-39,2 0-10,7 7-7</inkml:trace>
          <inkml:trace contextRef="#ctx0" brushRef="#br0" timeOffset="-36828.5898">438-577 5,'0'0'30,"0"0"-2,0 0-10,0 0 0,0 0 0,0 0-3,0 0-1,0 0 0,0 0 3,0 0 0,0 0-1,0 0-3,0 0-2,0 0-1,0 0-1,0 0-1,0-2 0,0 2 4,0-1 1,-1-1 1,-1 1-5,-2 1-4,1-4-2,0 4-1,1 0-1,-1 0-1,0 0-1,1 0 0,1 0-1,1 0-2,0 0-1,0 0-5,0 0-1,0 0-6,0 0-6,0 0-4,7 0 16,3 0 11,-1 0 4,-1 0-3,-3 0-1,-1 0 0,-3 0 1,-1 0 5,0-4 9,0 1 6,0-2-11,0-2 7,0 4 2,0-2-2,0 2-4,0 1-6,0 0-2,0 2-4,0 0-1,0 0-1,-1 0-1,-3 0 2,4 0-3,0 0 1,0 0-3,0 0-9,0 0-7,0 0 0,0 0-3,0 0-13,2 4-3,-2 1 1,0-3-5,0-2 4,0 3-9</inkml:trace>
          <inkml:trace contextRef="#ctx0" brushRef="#br0" timeOffset="-34292.466">457-610 4,'0'0'2,"0"0"11,0-2 12,0 2 5,0 0-2,0 0 0,0-2-8,0 2-2,0 0 3,0-2-5,0 2-4,0-3-5,0 1 0,0 0 3,0 0-2,0 0-2,0 0 1,0-1 1,0 1 2,-2-2 0,0 3-2,-1 0-1,1 1 0,1 0-2,1 0-3,0 0-1,-2-2 1,2 2-2,-4 0 0,3 0-2,-1 0 1,1 0 1,1 0-2,0 0 1,0 0-6,0 0-5,0 4 2,0 5 1,0 1 3,4-3 2,0-5 0,-1-1 2,1 1 2,-3-2 2,1 0 2,-2 0 0,0 0 0,0 0 1,0 0 1,0 0 1,0 0 9,0 0-8,0 0-6,0-3 4,0-1 3,0 1-2,0-1-2,0 4-4,-2-2 0,-3 1-1,2-2-1,-1 1 1,1-1-2,0 3 1,1 0 0,2 0-1,0 0-6,0 0-9,0 0-31,0 0-29,0 0-26</inkml:trace>
          <inkml:trace contextRef="#ctx0" brushRef="#br0" timeOffset="-33296.4205">440-623 24,'0'0'25,"0"0"-3,0-1-12,0 1-5,0-1-4,0 1 4,0 0 2,0 0-4,0 0 1,0 0 1,0 0 4,0 0-1,0 0 1,0 0-2,-2 0-1,2 0-4,0-2-1,0 2 1,0 0 1,0 0 1,0 0-1,-1 0-3,1 0 1,-2 0-1,2 0-1,0 0 1,0 0-3,0 0 1,0 0 1,0 0-2,0 2-1,0-1 2,0 2-3,6 1 1,1-1 4,0 1 0,0-4-1,0 0-1,-4 0 2,0 0 0,-3 0 3,0 0 13,0 0 15,0 0-3,0 0-2,0 0-11,0-2-3,0-2 1,0 1-6,-3-1 1,0 2-6,-1-2-2,1 1 0,3 1 0,-2 0-1,2 2-10,0 0-18,0 0-58,0 0-75</inkml:trace>
          <inkml:trace contextRef="#ctx0" brushRef="#br0" timeOffset="-41381.788">567-773 12,'0'-1'21,"0"1"-6,0 0-3,0-2 9,0 2 6,0-2 1,0 2-6,0-1-2,0 1-3,0 0-5,0 0-7,-2-2 3,2 2-1,-1-2 3,1-1-2,0 0 2,-2-1 6,2 4-6,-2-3 0,0 3 1,1 0-4,1 0-6,0 0-1,0 0 0,0 0 0,0 0-1,-3 0-2,1 0 1,0 0-3,0 0 0,2 2-1,0 6 5,0-3-2,0 2 2,0-1-1,0-4-1,0 0 1,0-1 2,0-1 2,6 0 0,-2 0 1,3 0 1,-2 0-2,1 0 0,-3 0 2,-2 0 2,2 0 2,1-3 3,-4-5-5,0 1-1,0 2-1,0 0 5,0 0-4,0 2 1,-5 1-6,-1 2 0,-3 0-1,0 0-3,-1 0 2,0 0 0,2 2 0,5 3 2,0-2-2,1-1 0,2-1-3,0 1-2,0 1-8,0 1 4,6-1 11,6 2 0,0-2 2,-2-1 0,-2 0-2,-2-2 2,-5 0-1,-1 0 2,0 0 1,0 0 3,0 0 5,0 0 1,0 0-1,0 0-7,0 0 1,0 0-2,-1 0-3,-2 0-1,2 0-1,-4 0-1,5 0 2,0 0 0,0 0-1,0 0-14,0 0-43,0 3-52,9 2-25</inkml:trace>
          <inkml:trace contextRef="#ctx0" brushRef="#br0" timeOffset="-99787.2644">14 31 74,'0'0'52,"0"-1"7,0 1 23,0-2-24,0 0-16,0 2-9,0-3-11,-2 3-6,2-4-5,0 3-4,0 1-1,0 0-5,0 0-1,0-2 1,0 1 1,0-1-1,0 0 0,0 1-1,0-3 0,-2 0 0,1 3 0,1 0 0,0 1-2,0 0-1,0 0-1,0 0-1,-2 0-4,2 0-4,-1 0 2,1 0-3,0 0-1,0 0-6,-3 0-16,0 0-10,3 2-7,0 9-72</inkml:trace>
          <inkml:trace contextRef="#ctx0" brushRef="#br0" timeOffset="-83460.1048">21-15 10,'0'0'12,"0"0"2,0 0 0,0 0-1,0 0-2,0 0-2,0 0-2,0 0-4,0 0-3,0-2 0,0 2 0,0 0 0,0 0 0,0 0 1,0 0 4,0 0 0,0 0 2,-4 0-1,2 0-3,2 0-3,-1 0-1,-1 0 1,-1 0 0,0 0 1,-4 2-1,0 2 1,4 1 2,0-1-3,0-1 0,2 2-1,1-1 1,0 1-2,0-4 1,0 1 0,0-1-1,0 3-3,0-3 1,0 3 2,1-2 0,5-1-1,-3 2 1,2-3 2,1 2-6,0-2 0,-3 0 1,0 0 3,-1 0 2,0 0 2,0 0 6,-2 0-2,3 0 5,-3 0 3,1 0-10,1-2-3,0-1 0,0-2 0,-1 0-1,-1-1 4,0 1-3,0 1 0,0 2 2,0-1-3,0 2 2,0-1-2,0 0 0,0 2 0,-1 0 0,-1 0 4,-2 0-4,0 0 0,0 0 0,2 0-3,-1 0 1,1 0-2,1 0-3,1 0-15,-2 0-14,2 0-16</inkml:trace>
          <inkml:trace contextRef="#ctx0" brushRef="#br0" timeOffset="-28661.2041">17 2 6,'0'0'30,"0"0"-10,0 0-6,0 0-8,0 0-3,0 0-3,0 0 4,-2 0 8,2 0 0,0 0 6,0 0-2,0-1 1,0 1 2,0 0-6,0 0-5,0 0-5,0 0-3,0 0-3,0 0-1,0 0-1,0 0 1,0 0 2,0 0 1,0 0 0,0 0-1,0 0 1,0 0 1,0 0 0,0 0 1,0 0 1,0 0 0,0 0 1,0 0 3,0 0-3,0 0 3,0 0 0,0 0 3,0 0 6,0 0-4,0 0-2,0 0-4,0 0-1,0 0-3,0 0-1,-1 0-3,-3 0 3,3 0-2,-2 0-4,0 0-2,3 0 0,0 0-1,0 0-5,0 5-2,0 0-7,0-3 7,0 0 4,4-2 2,1 0 6,-3 0 4,-2 0 2,0 0 15,0 0 5,0 0 5,0 0-14,0 0-9,0 0-2,0 0-2,0 0-7,1 0-64,3 0-43</inkml:trace>
        </inkml:traceGroup>
      </inkml:traceGroup>
    </inkml:traceGroup>
  </inkml:traceGroup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1023" units="cm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2.84167" units="1/cm"/>
        </inkml:channelProperties>
      </inkml:inkSource>
      <inkml:timestamp xml:id="ts0" timeString="2014-02-20T02:17:55.500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D6A95EC9-67D0-43BD-9A01-919C7534F82F}" emma:medium="tactile" emma:mode="ink">
          <msink:context xmlns:msink="http://schemas.microsoft.com/ink/2010/main" type="writingRegion" rotatedBoundingBox="23531,5232 23597,5318 23510,5386 23443,5299"/>
        </emma:interpretation>
      </emma:emma>
    </inkml:annotationXML>
    <inkml:traceGroup>
      <inkml:annotationXML>
        <emma:emma xmlns:emma="http://www.w3.org/2003/04/emma" version="1.0">
          <emma:interpretation id="{0B7ED810-BBC2-45B9-B748-4554FD990A42}" emma:medium="tactile" emma:mode="ink">
            <msink:context xmlns:msink="http://schemas.microsoft.com/ink/2010/main" type="paragraph" rotatedBoundingBox="23531,5232 23597,5318 23510,5386 23443,5299" alignmentLevel="1"/>
          </emma:interpretation>
        </emma:emma>
      </inkml:annotationXML>
      <inkml:traceGroup>
        <inkml:annotationXML>
          <emma:emma xmlns:emma="http://www.w3.org/2003/04/emma" version="1.0">
            <emma:interpretation id="{6CA059E9-A80D-4984-8A6C-319CE4A584E8}" emma:medium="tactile" emma:mode="ink">
              <msink:context xmlns:msink="http://schemas.microsoft.com/ink/2010/main" type="line" rotatedBoundingBox="23531,5232 23597,5318 23510,5386 23443,5299"/>
            </emma:interpretation>
          </emma:emma>
        </inkml:annotationXML>
        <inkml:traceGroup>
          <inkml:annotationXML>
            <emma:emma xmlns:emma="http://www.w3.org/2003/04/emma" version="1.0">
              <emma:interpretation id="{F7434F56-2188-4BFC-860A-185E890A24C8}" emma:medium="tactile" emma:mode="ink">
                <msink:context xmlns:msink="http://schemas.microsoft.com/ink/2010/main" type="inkWord" rotatedBoundingBox="23531,5232 23597,5318 23510,5386 23443,5299"/>
              </emma:interpretation>
              <emma:one-of disjunction-type="recognition" id="oneOf0">
                <emma:interpretation id="interp0" emma:lang="en-US" emma:confidence="0">
                  <emma:literal>(8.</emma:literal>
                </emma:interpretation>
                <emma:interpretation id="interp1" emma:lang="en-US" emma:confidence="0">
                  <emma:literal>(8</emma:literal>
                </emma:interpretation>
                <emma:interpretation id="interp2" emma:lang="en-US" emma:confidence="0">
                  <emma:literal>(88</emma:literal>
                </emma:interpretation>
                <emma:interpretation id="interp3" emma:lang="en-US" emma:confidence="0">
                  <emma:literal>68</emma:literal>
                </emma:interpretation>
                <emma:interpretation id="interp4" emma:lang="en-US" emma:confidence="0">
                  <emma:literal>(88.</emma:literal>
                </emma:interpretation>
              </emma:one-of>
            </emma:emma>
          </inkml:annotationXML>
          <inkml:trace contextRef="#ctx0" brushRef="#br0">36 13 1,'2'-2'29,"-2"2"-1,3-3-6,-3 1 0,0 1-5,0 1-4,0 0 1,0 0-2,0 0-2,0-2 1,0 1-1,0 1 0,0-2 2,0 2-5,0 0 4,-1 0-9,-5 0-2,0 0-2,-1 0 0,-2 0-2,3 3 2,2 4 1,4 0-4,0-1-1,0 4 1,0-5-4,0 2-2,0 0 4,0-4 0,6-2 5,-2 1 2,0-2 3,1 0-1,-2 0 4,2 0 0,-1 0-2,-1-2-1,2-7-1,-2 0 0,0 6-2,0-2 2,-3 1-2,0 1 0,0 2 0,0-1-6,0 2 0,0 0-2,0 0 2,-3 0-1,0 0-12,-3 0 17,4 0-2,0 0 3,2 3 0,0 0 0,0-1-3,0-2-1,0 0-2,0 2 5,0 0 2,0-1 0,0-1 2,0 0 3,0 0 8,2 0 5,-2 0 9,2 0-4,0-3-19,-1 1 1,-1-3-4,0 4 2,0 1-1,0 0-2,0 0-2,0 0-2,0 0 2,0 0-14,0 0-31,-1 1-18</inkml:trace>
          <inkml:trace contextRef="#ctx0" brushRef="#br0" timeOffset="1074.0507">29-35 0,'-8'-2'1,"1"0"3,2 0 1,0 2 3,0 0-3,0 0 1,-1 0-5,3 0-1,-1 2-2,2 3-1,2 1 1,0 0 1,0-1-1,0 0 0,0-2-2,0 1 1,6-3 2,-3 1 1,3 0 0,-4 0 1,1-2-1,-1 0 3,-2 0 5,0 0 12,0 0 5,0 0-4,0 0-15,3 0-6,-1 0 0,0 0 0,-1-2 0,-1-2-1,0 3 0,0-3-2,0 3-3,0-1 5,0-1 1,0 1 1,0 2-1,0 0 0,0 0 0,-1 0-12,1 0-26</inkml:trace>
          <inkml:trace contextRef="#ctx0" brushRef="#br0" timeOffset="2509.1185">-1 13 4,'0'0'9,"0"0"4,0 0 4,0 0 1,0 0-5,0 0-2,0 0-4,0 0 1,0 0-2,0 0 0,0-2-5,0 2-1,0 0 4,0 0-3,0 0 1,0 0-2,-1 0 0,-1 0-2,-2 0-3,1 0 4,-1 2 0,0 3 1,1 0-4,3 4 3,0-4 0,0-1-2,0 2 0,0-5-1,4 4 3,2-3 1,-3-1 0,0 1 2,2-2 2,-3 0-3,3 0 2,-2 0-1,2 0-1,-1 0 0,-1 0 2,0 0-2,2 0-1,-1 0 0,-3 0 0,-1 0 1,0 0 0,0 0 4,0 0-4,0 0 3,0 0-4,0 0 0,0 0-6,0 0 0,0 0 0,0 0-1,0 0 3,0 0 2,0-2-2,-1 2 3,1 0-6,0-1-25</inkml:trace>
          <inkml:trace contextRef="#ctx0" brushRef="#br0" timeOffset="3497.1576">-6-20 3,'0'0'4,"0"0"-4,0 0 2,0 0-2,0 0 0,0 0 1,-5 0-1,1 1 1,-2 5-1,1-2 1,2 1-1,-1 1 2,0-2 0,0 1-2,1 1 1,0-3 1,0 3-1,3-2 1,0-2 1,0 1-3,0-1-1,0 1-4,0 0-13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1023" units="cm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2.84167" units="1/cm"/>
        </inkml:channelProperties>
      </inkml:inkSource>
      <inkml:timestamp xml:id="ts0" timeString="2014-06-27T03:09:55.697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2622D042-7BB5-4F7B-91AA-C3744177E8AD}" emma:medium="tactile" emma:mode="ink">
          <msink:context xmlns:msink="http://schemas.microsoft.com/ink/2010/main" type="inkDrawing" rotatedBoundingBox="1407,13664 4130,13663 4131,14236 1408,14237" semanticType="enclosure" shapeName="Other"/>
        </emma:interpretation>
      </emma:emma>
    </inkml:annotationXML>
    <inkml:trace contextRef="#ctx0" brushRef="#br0">2673 177 0,'0'0'4,"0"0"-4,0 0 0,0 0 0,0 0 1,0 0 1,0 0 0,-1 0 12,1 0-4,0 0 1,0 0-1,0 0-1,0 0 9,0 0-13,-2-1 2,2 1 6,0 0 1,0 0 0,0 0-4,0 0-7,0 0 15,0 0-18,0 0 0,0 0 5,0 0-2,0 0 1,0 0-4,0 0 0,0 0 0,0 0 0,0 0 0,0 0 1,0 0-1,0 0 6,0 0-5,0 0 2,0 0 3,0 0-4,0 0-2,0 0 12,0 0-4,0 0 3,-1 0-3,1 0-3,-1 0 6,0-1-11,0 1 0,-1 0 5,1-2-4,0 1 7,1 0-6,-2 1-1,1-3 9,-1 3-10,-1-2 0,2 2 2,-1-2-1,1 1-1,-2 1 0,-1-2 0,2 0 0,-1 2 0,1-2 0,-1 1 2,1 1-1,-1-2 0,2 2-1,-3-1 0,2 0 9,-1 0-8,1-2 1,-1 2 9,2-1-6,0 0 5,-1 1-10,-1 1 2,2-1 0,-3 1-2,1-1 0,0 0-2,1-1 4,-2 1-2,1 0 0,1 0 0,-2-1 0,2 2 0,-2-1 0,0 0-2,-1 1 4,2 0-3,-3 0 1,1-1 0,2-1 0,-2 1 0,1 0 0,0 0 1,0-1 0,0 1-1,-1 0 0,0-1 0,0 2-1,1-1 1,-1 1 0,0-1-2,-1 1 4,1 0-4,0 0 2,-1 0 0,-1 0 1,0 0 0,1 0-1,2 0 6,-2-1-5,0 0 5,-1 1-6,-1-1 0,1-1 4,1 2-3,-1 0-1,2-1 5,-1 0-5,0 1 4,0 0-4,-2 0 0,2-2 9,0 1-9,0 0 0,0-1 1,-1 2 0,0-2 3,-1 1-4,1 1 0,-3-1 2,3 0-2,-2 1 0,0-2 5,1 1-4,-1-1 3,-1 1-4,0-2 2,3 1 3,-2 0-5,3 1 0,0 0 3,0 1-3,-1-2 2,1 1-2,-1 1 0,-2 0 0,0 0 0,1 0 0,-1 0 0,-2-1 1,0 0-1,-3 1 0,4 0 0,-1 0-1,0 0 1,3 0 0,1 0 0,0 0 1,-1 0-1,2 0 0,-2 0 0,2 0-1,2 0 1,-4 0 0,3 0-1,-3 0 2,1 0 0,-1 0-1,2 0 0,-2 0-1,-1 0 1,-1 0 0,3 0 0,1 0 1,2 0 1,-2-2-2,1 2 0,0 0 0,1-2 0,-1 1 0,0-1 0,-1 1 0,1-1 3,-2-1-3,0 3 0,0-2-2,-1 2 2,1-1 0,-1-1-1,4 2 2,-4-1 1,-1 0-2,1 0 0,1 0 10,-1-1-9,1 1 0,-3 0 1,1 1 1,-2 0-3,1 0 0,-3 0 0,4 0 0,-2 0 0,3 0 0,-2 0 0,0 0 0,3 0 3,-1 0-3,1 0 0,-3 0 2,1 0-2,1-3 0,-1 3 2,0-2-2,0 2 2,-3-3-2,2 3 0,2-1 4,-1 0-4,1 0 0,-4 1-2,3-2 4,0 2-2,-2 0 0,2 0 0,0 0-3,-1-1 3,3 1 0,-2-1 0,1 1 3,0-1-5,2 1 2,-2-2 0,1 1 0,-2 1 0,-1-1 0,3 1 0,-1 0 2,1 0-4,1 0 2,0 0 0,0 0 2,-2 0-2,2 0 0,0 0 0,-1-1 0,-1-1 0,1 2 0,-1-1 0,2 0 0,-2 0 0,1-1 0,-2 2 0,0-1 0,2 0 0,-1 0 0,0 1 0,1 0 0,1-2 0,1 2 0,-3 0 0,2-1 0,1 1 0,0 0 0,0 0 0,-1 0 0,0 0 0,2-1 0,-4 1 0,1 0 0,-1-1 0,1 1 0,2 0 0,-2 0 0,1 0 0,-1 0 0,0 0 0,-2-1 0,2 1 0,-1-2 0,1 2 0,-1 0 0,3 0 0,-2 0 0,-1 0 0,1 0 0,-1 0 0,0 0 0,1 0 0,0 0 0,2 0 0,-3-1 0,1 1 0,-1 0 0,1-1 0,1 1 0,-1 0 0,1-2 0,-1 2 0,-1-3 0,2 3 0,-2-1 0,1 0 0,1-1 0,0 1 0,0 0 0,0 1 0,-2 0 0,1 0 0,-2 0 0,0 0 0,0 0 0,-1 0 0,2 0-2,-1 0 2,5 0 0,-3 0 2,1 0-2,1 0 0,-1 0 0,1 0 0,0 0 0,0 0 0,1 0 0,-2 0 0,1 0 0,0 1 0,1 0 0,-1-1 0,2 0 0,-2 2 0,0-2 0,0 0 0,0 1 0,0-1 1,-1 0-1,0 1 0,-1 0-1,0 1 1,-1-1 0,1 0 0,1 0 0,-1 0 0,1-1 0,2 0 0,0 0 0,0 2 0,-1-2 0,0 1 0,-1-1 1,-1 0-1,-5 0 0,1 0 0,-1 0 1,0 0-1,1 0 0,2 0 1,-2 0-1,2 0 4,2 0-4,-1 0 0,2 0 2,-1 0-2,2 0 0,-1 0-1,-1 0 2,1 0-2,-2 2 1,0 1 0,-3 0-1,1 1 1,-3 0 0,2 1 0,1 0 1,0-1-2,2-1 1,-1 2 0,2-2-1,-1 0 1,3-1 0,1-1 1,0-1-1,2 1 0,0 0 0,1-1 0,0 0 0,-3 2 0,1-1 0,-1 0 0,0 0 1,-2 0-1,-1 1 0,-2-1 0,1 1 0,0-2 0,2 2 0,0 0 0,2-2 1,1 1 0,0 1-1,1-2 0,-2 0 0,1 0 0,1 1 0,-2-1 0,0 0 0,0 1 0,0 1 0,-3-2 0,1 0 2,0 0 2,0 0-4,1 0 4,1 0-3,2 0 4,-1 0-5,2 0 0,1 0 1,-1 0-1,1 0 0,0 0 1,0 0-1,-2 0 0,0 0 0,1 0 0,-3 0-1,2 0 1,-1 1 0,1-1 0,-2 1 0,2-1 0,-2 1 0,1 1 0,1-2-1,-1 1 1,2-1 0,0 1 0,0-1 1,0 0-1,-4 0 0,3 2 0,-1 0-1,-2-1 1,1 0 0,0 2-1,-2-2 2,2 0-2,-1 0 1,2 0 0,0 1 1,-1-2-1,3 0 0,0 1 0,-1 0 1,2-1-2,-2 2 0,1-1 1,-1 1-1,-2 0 1,-1 1 0,-2 1 0,-1 0 1,2 1-2,-3-3 1,1 3 0,-1-1 0,1-2 0,2 1 0,2 0-1,-1-2 2,3 2-2,-2-1 1,2 0 0,-1 0 0,0 1 0,-3 0 0,3 0-2,-1 0 4,2-1-2,-2 0 0,1 1 0,0-1-2,1 2 2,0-2 0,0 0-1,-1 0 2,0 2-3,0 0 2,-1-2 0,0 2-2,2 1 2,-1 0 0,1 0 0,1-4 1,-2 3-3,1-1 2,-1 1 0,2 1-1,-3 0 1,2 0 0,1 0 0,-2 0 1,1-1-2,0 1 0,0 0 1,0-1 1,-1 1-1,1-1 0,0-3-1,2 2 2,0-1-2,-1-1 1,1 1 0,0-1-3,0 0 3,-1 1-1,1 1 1,0 1 0,-2 0 0,1-1 0,1 1 0,-1 0-1,1-2 1,-1 2 0,1-2 0,0 2 1,0-3-1,0 2 0,0-2 0,-1 2-2,1-2 2,0 0-1,0 2 1,0-1 0,0 1-2,0-1-1,0 1 3,0-1 0,0-1 0,0 2 0,0-1 0,0-1 1,0 2-1,1-1 0,-1 1 0,1-2 0,0 1 0,-1 1 0,0-1-1,0 0 2,1 0-2,1-1 1,-1 1 0,0-2-4,-1 1 4,2 0 0,-1 2 0,0-3 2,0 2-2,-1-2 0,2 3 0,-1-2 0,-1 0 0,1 0 0,0 2-2,0-1 4,1 1-5,0-2 3,0 1 0,0 0-1,0-1 1,1 1 0,-3 1-2,1-2 5,0 0-4,0 2 1,3-2 0,-1 0-5,-2 1 5,1-2 0,0 2 0,-2-2 0,2 1 3,-2 1-3,0-1 0,1 0 2,1-1-2,-1 1 0,0 2 0,1-3 2,-1 2-3,0-2 1,0 0 0,0 0-3,0 0 3,-1 2 0,2-1-1,0-1 2,1 1-3,0 0 2,-1 0 0,0 1 1,0 0 0,2-1-1,-1 1 0,1-1 2,-2 0-1,0 0-1,1 2 0,0-2 0,0 0 0,-1 2 0,0-2 0,1-1 1,0 1-2,0-1 1,-2 0 0,3 3 0,-1-3 1,1 1-1,0 0 0,1 0 0,-3 1 0,2-1 0,0 0 0,-2 1 0,2-1 0,-2 0 0,-1 1 0,2-2 2,0 2-2,-1-1 0,2-1 0,-1 2 0,0 0 0,1-1 0,-2 1 0,2-2 0,-2 0 0,2 0 0,-1 1 0,0-1 0,1 3 0,-2-3 0,2 2 0,0 0 0,-2-1 0,2 0 0,-2-1 0,0 0 0,2 0 0,-2 0 0,1 1 0,1-1 1,-1 1-1,2 1 0,-2-1 0,1 0 0,-1 0 0,0-1 0,0 2 0,-1-2 0,1 0 0,-1 0 0,2 0 0,-2 1 1,0-1-1,3 0 0,-3 0-1,3 0 2,1 0-2,1 1 1,0-1 0,1 0 1,-1 0-1,0 0 0,2 0 0,-3 0 1,3 0-1,0 0 0,-4 0 0,4-1 0,-3 1 0,1 0 0,-2 0 0,-1 0 2,0 0-2,0 0 0,0 0 0,2 0-2,-1 0 2,1 0 0,1 0 0,-2 0 2,2 0-2,-1-1 0,-1-1 0,0 2 0,1 0 0,-3 0 0,4 0 0,-1-1 0,0 1 0,2 0 0,-2-1 0,1 0-2,1-1 4,-3 2-2,2-2 0,0 2 1,0-2-1,0 0 0,0 0 0,1-1-1,-1 2 1,1-1 0,-1-1 0,2 2 0,-2 0 0,0-2 0,-1 3 0,1-1-2,1 0 4,2-1-2,-2-1 0,3-1 1,1 2-2,-1-1 1,0 2 0,1-2 0,0 1 0,-1 1 0,-3 1 0,2-2 1,-3 2-2,0-1 1,-1 1 0,0 0 0,-1-1 0,0 1 0,0-1 0,0 1 1,0 0-1,1-1 0,-1-1 0,0 1-1,1 1 1,0-1 0,-1 1 0,2 0 0,-1 0 0,0 0 0,-1 0 0,0 0-3,-1 0 3,-1 0 0,1 0 0,-2 0 1,2 1-2,0-1 1,0 0 0,-2 0 0,2 1 0,0 1 0,-1-1 0,1 0 1,1 0-2,1 0 1,0 1 0,0-1 0,-1 0 1,2-1-1,-2 0 0,1 0 0,-2 0 0,1 1 0,-2 1 0,4-1 0,-3-1 0,0 0 0,1 1 0,0-1 0,-1 0 0,-1 1 0,0 1 0,2-2 0,0 1 0,0-1 0,2 0 0,2 1 0,-1-1 0,1 0 0,1 0 0,-2 0 2,0 0-2,0 0 0,-2 0 0,0 0 1,1 0-2,0-1 1,-1 0 0,0 1 0,-3 0 1,1 0-2,3 0 1,-2 0 0,1 0-2,0-2 2,1 2 0,1 0 2,0-1-2,1 0 0,-2 0 0,2-1 0,-1 1 1,-1 1-1,0 0 0,-1 0-3,-1 0 5,-2 0-2,1 0 0,0 0 0,-1 0 0,0 0 0,2 0 0,-1 0 0,0 0 0,3 0 0,-2 0 0,2 0 0,1 0-2,-1 0 2,1 0 0,0 4 0,1-3 0,0 2 0,-1-1 0,1 1 0,-3-1 0,0 1 0,1-1 0,0 1-1,-2-1 2,0-1-1,1 1 0,-1 1 0,1 0-1,0 0 1,0 0 0,1 0 0,0 2 0,-1-2 0,-1-1 0,1 0 0,1 0 0,-4 1 0,3-2 0,1 0 0,-1 2 0,0-2 0,0 1 0,0-2 1,-2 2-1,2-1 0,1 0 0,-1 0 0,0 1 0,2-1 0,-3-1 0,6 1 2,-3-1-2,0 0 0,-1 0 0,2 0 1,0 0-1,3 0 0,-2 0 0,-1 0 1,-4 0-2,3 0 1,-2 0 0,0 0 0,0 0 1,-3 0-1,3 0 0,-1 0 0,0 0-1,0 0 1,1 0 0,-1 0 0,2 0 0,0 0 0,-1-1 0,1-2 1,0 3-1,-1-1 0,2 1 0,0-1 0,-1 1 0,0-3 0,-3 1 0,3 2 0,-3-1 0,-1 1 0,-1 0 0,4 0 0,-4 0 1,2 0-1,-1-3 0,0 3 1,1-1-2,0 0 1,-1 1 0,1 0 0,-2 0 1,2-1-1,-1 1 0,-2 0 0,1 0-1,1 0 1,-2 0 0,2 0 0,1 0 1,0 0-1,1 0 0,4-2 0,0 1-1,0 0 1,0 1 0,-3 0-1,2 0 3,-1 0-3,1 0 1,0 0 0,0 0 0,0 0 0,-1 0 0,-3 0 0,3 0 1,-2 0-2,-1 0 1,0 0 0,-1 0 0,-1 0 0,1 0 0,-2 0 0,1 0 1,1 0-1,1 0 0,-1 0 0,1 0-1,2 0 1,-1 0 0,-1 0 0,1 0 1,-2 0-1,-2 0 0,2 0 0,-1 0-1,3 0 1,-2 0 0,1 1 1,-1-1-1,1 0 0,0 1 0,0-1 0,-1 0 0,3 0 0,-3 0 0,2 0-1,-3 0 3,2 0-4,-1 0 2,-2 0 0,1 3 0,2-2 0,0 2-2,0-1-1,-1 0 5,2 1-4,-1 1 2,-1-2 0,0 0-1,2 1 1,-1-2 0,0 2 1,0-2-1,2 1 2,1 0-2,-2-1 0,-1 0 0,2 0 0,0 2 0,-1-2 1,0 2 0,0-3-2,0 1 1,-1 0 0,0 0 0,0-1 0,0 2 0,1-1 0,-2-1 1,3 1-1,-2 0 0,1-1 0,1 0 0,-1 0 0,3 0 0,-2 0 2,2 0-1,-2 0-1,1 0 0,1 0 0,-2 0 0,0 0 0,0 0 0,1 0 0,-1 0 1,-3 0-1,3 0 0,-3 0 0,2-1 1,0 0-1,0-2 0,1 2 2,2 0-1,-1 0-1,3-2 0,-1 2 0,1 0-1,1-2 1,0 1 0,-3 0 0,1 1 1,-2 0-1,0-2 0,-2 3 0,1-2 0,-1-1 0,-1 2 0,2 0 1,-2 0 0,2-2-1,-1 2 0,0 0 0,1 0-1,-1-1 1,1 0 0,-1 1-1,-1 0 3,1-1-2,-2 2 0,2-2 0,2 1-1,-2-2 1,2 0 0,1 1 0,0-1 2,-2 3-3,2-3 1,-2 1 0,0 0-1,-1 1 1,0 0 0,-1-1 1,0 1 0,-1-1-1,1-1 0,1 1 0,2-1 0,-1 1 0,3-3 0,-3 3-1,0-2 3,2 1-3,-2 1 1,0-1 0,1-1 0,0 1 0,-1 0 0,0 0 0,-1 0 1,2 1-1,-3-1 0,0 0 0,0 1 0,-2 0 0,1-1 0,-1 2 5,-1-3-5,0 3 3,2-3-3,-3 2 0,1-1 2,1 0-2,-1 0 0,0 1 4,1-1-3,-2 1 1,0-2-2,0 0 0,1 2-1,-1-2 1,0 2 0,1-3 0,0 2 2,0-1-3,0 1 1,-1-1 0,1 1-1,-1 1 1,2-2 0,-2 2 0,1-2 1,1 2-1,-2-1 0,0 0 0,0 0-1,0 1 1,0-2 0,0 1 2,0 1-1,0-1-1,0-2 0,0 3 0,0-1-1,0 0 1,0 1 0,0-1 0,0 0 2,0 1-4,0-2 2,0 1 0,0-1 0,0 1 0,0 1 0,0-2 0,0 0 1,0 3-1,0-1 0,0-1 0,0 1 0,0-1 0,0 1 0,0-1 0,0 2 1,-2-1 0,2-2-1,-1 2 0,-1-2 0,1 0 0,1 1 0,-1 1 4,0-1-4,0 0 2,-1 0-2,2 0 0,-2 1-2,1 1 2,1-1 0,-1 0 0,-1 1 1,1-1-1,0 0 0,1 1 0,-2 0 1,1 0-1,0 0 0,1-1 6,-2 1-6,1 0 4,-1 0-4,1-3 0,-2 3 0,2-2 0,0 2 0,0-1 2,-1 1-1,1 0-1,0 1 0,-1-1 0,-1 0-1,1-2 1,0 3 0,0-1-2,-1-2 3,0 2-2,-1 0 1,3 0 0,-2-1-1,1 1 1,-1 0 0,2 0 1,-1 0 0,1-1 1,-1 2-2,2-1 0,-1 1 1,1 0-1,0 0 0,0 0 1,0-1-1,-1 1 1,1 0-1,0 0 0,0 0 4,-2 0-4,2-1 0,0 1 2,0 0-1,0 0-1,0-2 0,-1 2 0,1 0 4,0 0-4,0 0 0,0 0 9,0-1-7,-1 0 1,0 1-3,0 0 1,1 0 6,-2 0-7,2-1 0,0 0 4,0 1-4,0-3 2,0 3-2,-1-1 0,0 1 1,-2 0-1,3 0 0,0 0-1,0 0 4,-2 0-6,2 0 3,0 0 0,0 0-1,0 0 1,0 0 0,0 0 0,0 0 1,0 0-2,0 0-3,0 0-30,0 0-11,0 0-52,5 0-79</inkml:trace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1023" units="cm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2.84167" units="1/cm"/>
        </inkml:channelProperties>
      </inkml:inkSource>
      <inkml:timestamp xml:id="ts0" timeString="2014-06-27T03:09:25.251"/>
    </inkml:context>
    <inkml:brush xml:id="br0">
      <inkml:brushProperty name="width" value="0.06667" units="cm"/>
      <inkml:brushProperty name="height" value="0.06667" units="cm"/>
      <inkml:brushProperty name="color" value="#ED1C24"/>
      <inkml:brushProperty name="fitToCurve" value="1"/>
    </inkml:brush>
  </inkml:definitions>
  <inkml:traceGroup>
    <inkml:annotationXML>
      <emma:emma xmlns:emma="http://www.w3.org/2003/04/emma" version="1.0">
        <emma:interpretation id="{0B965A8D-A00D-45BF-BCBE-12BF9F794C8C}" emma:medium="tactile" emma:mode="ink">
          <msink:context xmlns:msink="http://schemas.microsoft.com/ink/2010/main" type="inkDrawing" rotatedBoundingBox="14840,7229 17843,7171 17857,7900 14855,7958" hotPoints="18118,7571 16332,7869 14556,7517 16342,7219" semanticType="enclosure" shapeName="Ellipse"/>
        </emma:interpretation>
      </emma:emma>
    </inkml:annotationXML>
    <inkml:trace contextRef="#ctx0" brushRef="#br0">2974 291 18,'1'0'21,"-1"0"-10,0 0 5,0 0 7,0 0 2,0 0-14,0 0-10,0 0 5,0 0-1,0 0-2,0 0 10,0 0-9,0 0 1,0 0 5,0 0-1,0 0-1,0 0-3,0 0-3,0 0 5,0 0-7,0 0 0,0 0 2,0 0-2,0 0 4,0 0-1,0 0-1,0-1 8,0 0-10,0 1 4,0 0-1,0-1-1,0-1 0,-1 2-2,1-1 0,-1 1 2,-2-2-2,1 0 0,-1 1 1,2-3-1,-2 2 2,0-1-2,-1 0 2,-2-1 4,2 0-6,-1 1 1,3-4 15,-3 5-10,2-2 0,1 2-1,-2-1-4,2-1 8,0 3-7,-1-1-2,0-1 5,1 1-3,-2-2 0,1 2-2,0-2 0,-1 0 15,-1 1-14,0-2 7,1 1 2,2 1-7,0 1 1,-1 1-2,-1-2-1,2 0 5,-2 1-5,1 0-1,0-1 9,0 2-7,0 0 3,2 1-5,-2-3 2,1 3-1,-1 0-1,-1-2 0,0 1 0,1-1 0,-4 1 0,3 0-1,-2 0 1,-1-2-2,0 1 2,-1-1 0,-1 1-1,0-2 2,0 1 0,1 0-1,0 0 0,1 1 2,0-1-2,3 2 0,0 0 5,-1-2-4,1 2 1,-1 0-2,3 1 0,-2-1 0,1-2 0,0 1 0,-2-1-1,0 0 2,-1 0-1,0 1 0,-2-2 0,1 0-1,-1 2 1,1-1 0,1 0-1,0 1 2,2 1-1,-1 0 0,1-1 0,0 2 0,2-2 0,-1 2 0,1 0 0,1-1 1,-2 1-2,2-2 1,-3 2 0,0-1-1,0 0 1,-3 1 0,0 0-1,-4-2 2,0 0-2,-2 1 1,1 0 0,-1-2 0,0 1 0,0 0 0,0-2-1,0 1 3,3 1-3,-3-2 1,3 1 0,-1 1 1,1-1-1,0 2 0,2-1 0,0 1 0,-1 1 0,2-3-1,-2 2 1,1-2 0,-3 3 0,2-2 0,-1 1 0,-2 0 1,0-2-1,1 1 0,1-1 0,1 2-1,1 0 1,-1-2 0,1 2 1,-1 0 0,1-2-2,1 2 1,-2 0 0,1-2 2,-1 2-2,0 1 0,0 0 0,2 0 0,0 0 0,-1-1-1,1-1 1,0 1 1,-2 1-1,3 0 0,-2 0 0,-1 0 0,1-1 0,-1 1-1,-1 0 1,1 0 0,-2 0 0,-1 0 0,1 0-1,1 0 2,1 0-2,3 0 1,0 0 0,1 0 0,0 0 0,0 0 0,1 0 1,0-1-1,0 1 0,0 0 0,-3 0 0,2 0-1,-3 0 1,1 0 0,-2 0-1,-1 0 3,0 0-3,0 0 1,0 0 0,1 0 0,-2 0 0,2 1 0,0-1 0,-1 0 1,0 0-1,0 0 0,1 0 0,-1 0 0,-3 0 0,1 0 0,-1 0 1,-1 0-1,1 0 2,-3 0-2,0 0 0,0-1 1,0-1-1,-1 0 0,1 1 3,2 0-1,1 1 0,-1 0-2,2 0 0,0 0 0,2 0 0,1 0 0,-1-2 5,0 1-5,-1 1 1,1-1-1,0 1 0,0 0 2,2 0-2,-1 0 0,0 0-2,1 0 4,-1 0-2,2 0 0,-1 0 0,4 0 0,-3 0 0,1 0 0,0 0 0,-1 0 0,1 0 0,-1 1 0,-2-1 0,-1 1 0,-1 1 0,0-2 0,0 1 0,1-1 0,0 0 1,1 0-1,2 0 0,1 0 0,-3 0 0,2 0 0,-4 0 0,2 3 0,-1-3 0,0 0 0,0 0 0,1 0 0,2 0 0,-2 0 0,-2 0 1,3 0 0,-4 0 0,3 0-1,-1 0 0,-2 0 1,2 0-1,0 0 0,2 0 3,-2 0-2,1 0 3,2 0-4,-2 0 1,-1 0 2,1 0-3,2 0 0,-3 2 2,0-1-1,1-1-2,-2 2 1,2-2 0,0 2 0,1-1 0,2-1 0,0 0-1,-1 0 3,4 0-3,-3 1 1,0-1 0,-2 0-1,0 1 1,2-1 0,-1 2 0,2-2 1,-2 1-1,2-1 0,-1 0 0,-1 1 0,2 0 0,-2 2 0,2-3 0,-2 3 1,-1-1-2,1-1 1,-2 3 0,0 0-1,0-2 1,-1-1 0,-2 2 0,4-2 1,-2 0-2,1 2 1,1-2 0,-1 0 0,2 0 0,-1 0 0,2-1 1,-2 2-1,2-2 1,0 0-1,0 0 0,1 0 1,0 0-1,1 0 0,-1 0 0,0 1 1,-1-1-1,0 0 0,0 1 0,0 2-1,-2-3 1,2 1 0,0 0 1,-2-1-1,1 0 2,-1 1-2,1 1 0,0-2-1,-2 2 1,0 0 0,2-1 1,-3 0 1,1-1-2,-1 3 0,1-2 0,1 0 0,2 0 0,-2 0 0,1-1 0,-1 3 2,2-3-3,-1 2 1,-1 1 0,0-1 0,-2 1 0,1 0 0,1-1-1,-1 0 2,-1 0-1,-1 2 0,4-1 0,-1-1-1,-1 1 1,1-1 0,-1 1 0,-1 1 1,2-2-1,-1 0 0,0 1 0,2 1-3,-1-3 3,1 3 0,-2-1 2,-1 1-2,1 0 0,1-1 0,1 0 0,-1 1 0,0-2 0,3 1 0,-3-1 0,4-1 1,-1 1-1,1 0 0,-1-2 0,3 1-1,-2 1 1,2-1 0,-2 0 0,-1 3 1,0-2-1,0 1 0,-2 0 0,-1 0 0,1 1 0,0-1 0,2 1 0,-2-1 0,3-1 0,0 2 0,0-2 0,0 1-1,0-1 1,1 1 0,-2 0-2,0 0 4,2-1-2,0 1 0,0-1 0,-1 1 0,1 0 0,-1 0 0,-1 1-2,1-1 4,1 1-2,-1-1 0,2-1 0,0-2-2,0 2 2,0 0 0,0 0-1,-2 1 2,3 0-2,-2 0 1,0 0 0,0 0-1,2 0 1,-1-2 0,1 1-1,-2 1 2,1 2-2,-2-2 1,-1 2 0,1 0 0,0 0 0,2 0-1,-1 0 1,0-1 0,1 0 0,-1 1-1,0-3 1,2 1 0,0-1 0,-1 1 0,1-1-1,0 0 2,0 1-2,0 1 1,-2-1 0,1 1 0,0 1 0,0-1 0,-1 0 0,2-2 1,-1 1-1,0-1 0,-1 2 0,1-2 1,1 1-1,0-2 0,0 0-1,1 0 3,-1 0-4,1-1 2,-2 3 0,2-3 0,-1 1 0,1 2 0,-1-2 0,0 2 1,0 0-2,-1 1 1,1-2 0,0 2-5,-1 0 5,1-2 0,1 2 0,-1 0 3,0-2-3,1 2 0,-1-3 0,-1 1 0,1 0 0,1-1 0,0 1-3,0 1 6,0-2-6,0 2 2,-1-1 1,1 1-2,0-1 2,0 1 0,0-2-3,0 1 5,0 1-3,0-1 1,0 0 0,0 0 0,0 0 0,0 1 0,0-1 1,0 1-1,0-1 0,0 2 0,0-2 0,0 1 0,1 0 0,-1 0 0,1 0 0,1-3 1,-2 2-2,0 0 1,1-1 0,-1 0 0,0 0 0,0-1 0,1 0 0,-1 1 0,1 2 0,0-3 0,-1 3 0,2-2 0,0 0 0,1 0 0,-2 0 1,1 1-1,1-2 3,-2 1-3,0 1 0,0-2 3,1 1-3,-1 1 0,2-1 0,-2 0 1,0-1-1,-1 1 0,1-1 0,0 0 0,1 2 0,-2-2 0,2 1-1,-1 0 2,1-1-2,-1 0-2,2 1 3,-1 2-1,1-2 1,1 0 0,2 2 1,-2-2 2,1 1-1,0-1-2,-1 0 0,-2 0 1,1-1-1,-2 1 0,-1-1 0,1 0 1,1 2-1,-2-2 0,2 1 0,-1 0 0,1-1 0,-1 3 0,1-3-1,0 1 3,3 0-3,-3-1 1,0 0 0,2 0 0,0 1 0,0-1 0,-1 0 0,1 1 0,0 1 1,0-2-1,-2 0 0,0 1 1,1 0-1,-1-1 0,1 0 0,-1 1 1,1 1-1,0-1 0,0 0 0,1-1 2,-2 0-2,1 1 0,0 0-2,0-1 4,2 0-2,-1 2 0,-2-1 0,3-1 0,-3 1 0,4 0 0,-3 1 0,0 0 0,3-2 0,-1 3 0,-1-2 1,2-1-2,0 3 1,-1-3 0,0 2 0,-2-1 0,2 1 0,-1 0 0,0-2 1,-2 1-1,-1 0 0,1-1 0,-1 0-1,1 0 2,1 2-1,-2-1 0,3-1 0,0 1 1,-1-1-1,1 0 0,1 0-1,-1 3 2,-1-3-1,3 2 0,-2-1 0,1 0 0,-1 1 0,0-1 0,-2 0-1,0 0 2,2 1-1,-2-1 0,0 0 0,1-1 0,-1 0 0,2 0 0,0 0 0,1 0 2,-1 2-2,3-2 0,-2 2 0,-1-1 0,2 0 0,0 1 0,0-1 0,1 1 0,1-2 0,-1 3 0,2-3 0,-1 2 0,3-2 0,-2 0 0,3 2 0,-1-2 1,1 0-2,-2 0 1,0 0 0,0 0 0,-3 0 0,2 0 0,-2 0 0,2 0 1,-2 0-1,1 0 0,1 1 0,-1-1 0,3 0 0,-1 0 0,1 0 0,-2 0 0,1 0 1,-1 0-1,1-1 0,-2 1 0,1-2 0,0 1 0,-1 0 0,0 1 0,-2 0 0,0 0 0,2 0 0,-1 0 0,0 0 0,-2 0 0,2 0-1,-3 0 2,0 0-2,3 0 1,-2 0 0,2 0 0,0 0 0,2 0 0,-2 0 1,1 0-1,0 0 0,0 0 0,-2 0 0,3 0-1,-3 0 1,3 0 0,-3 0-1,1 0 1,-1 0 0,0 1-2,0 0 2,1-1-1,-1 2 1,1-2 0,1 0 1,-1 0-1,1 0 2,-2 0-2,0 0 0,2 0-2,-1 0 2,1 0 0,-1 0 0,0 0 2,-1 0-2,6 0 0,-3 0 0,-1 0 0,2 1 0,-1-1 0,-1 1 0,-1-1 0,-1 0 0,0 0 0,0 0 0,-1 1 0,0-1 0,-1 0 0,1 0 0,-3 0 0,3 0 0,0 0 0,0 0 1,0 0 1,2 0-2,4 0 0,-4 0 2,2 0-2,-2 2 0,2-1 0,-1-1 0,0 2 0,-1-2 0,2 3 0,-2-1 0,2-1 1,0-1 0,-2 2-1,2-1 0,-1 1 1,2-2-1,-1 3 0,-2-1-1,1-1 2,-2 1-1,1 0 0,1 1 0,-1-1 1,1 1-1,-1-2 0,1 2 3,0-1-3,1-1 3,0 3-3,-2-2 1,2 1 0,-2-1-1,2 1 0,-1-2 0,1 0 1,1 0-1,-2 1 0,2-1 0,-3 0 0,2 0 0,-2 2 0,0-3 0,-1 1 0,2 0 0,-2 0 0,4 1 1,0-1-1,0 0 0,0-1 0,0 0 1,-2 0-1,2 0 0,2 0 0,-2 2 1,2-2-3,-1 0 2,0 1 0,0 0 1,-1-1 0,2 1-1,-3-1 0,1 0 0,-1 0-1,0 0 1,0 0 0,0 0 3,1 0-3,-1 0 0,-3 0 0,0 0 0,-1 0 0,0 0 0,0 0 0,0 0 1,-2 0-1,2 0 0,-1 0 0,0 0 0,-2 0 1,2-1-1,0 1 0,0-1 0,1 1 0,2-1 0,0 1 0,2-2 0,-1 1 0,1 0 0,1 1 0,0 0 0,0 0 0,0-2 0,-4 2 0,2 0 0,-2-1-1,0 1 1,2 0 0,-1 0 1,0 0-1,0-1 0,3 0 0,-2 1 0,1 0 1,0 0-1,-1 0 0,0 0 0,0 0 0,-1-1 0,0-1 0,1 2 0,-3 0 1,-1 0-1,0-1 0,-1 1-1,-1 0 2,1 0-1,0 0 0,2-1 0,1 1 1,2-1-1,1-1 0,4 1 0,-1 0 1,3 0-1,1 0 0,0-1 0,1 0 1,-2 1-1,-1-1 0,-3 1-1,1 1 1,-4-1 0,1 0 0,-2-1 1,0 1-1,-3 1 0,-1 0 0,-1-1 0,1 0 0,-2 1 0,1-1 0,1-1 1,2 1 1,3-2-2,-1 1 0,3-1-2,1 2 2,1-1 0,1 0 0,0 1 2,1 1-4,-1 0 2,0 0 0,-4 0 2,2-1-2,-1 0 0,-2 1-2,3-1 4,-1 1-4,2 0 2,0 0 0,0 0 0,2 1 2,1 1-2,-3-1 0,2 2 0,-3-2 2,-3 0-2,1-1 0,-1 0 1,0 0 0,0 0-1,0 0 0,-1 0 0,1 0 2,4 0-2,-1 0 0,1 0 2,0 0 1,3 0-3,-1 0 0,1 0 1,0 0 0,-1 0-1,2 0 0,-1 0-1,3 0 1,-2 0 0,3 0 0,-3 0 1,1 0-2,-3 0 1,-2 0 0,-2 0 0,-2 0 0,-1 0 0,-1 0 0,0 0 0,1 0 0,1 0 0,0-1 0,0-1-4,1-1 4,-2 1 0,1-1 0,-2-2 3,-1 3-6,-1-2 3,0-1 0,3 2 0,-2-4 0,1 0 0,-2-1 0,1 1 0,-2 1-1,0 0 1,-1 0 0,1 1 0,1-1 0,-2 0 0,-1 1 0,1-1 1,1 3-1,-3-2 0,1 2 0,1 0 0,-2-3 4,1 4-4,-1-1 0,1 0 1,0 0-1,1-1 0,-1 1 0,0 2-1,0-3 1,0-1 0,-1 0 0,2 1 1,-1 2-1,-1-2 0,1 2 0,-1-2 1,0 2-1,0 0 0,2 0 0,-2 0 1,0 0-1,0-1 0,1 1 0,-1-1 0,0 0 0,0 0 0,0 1-1,0-1 2,1 0-1,-1 0 0,1-2 0,-1 1 1,0 1-1,0-2 0,1 1-1,-1 3 3,0-3 0,0 0-2,0 2 0,0 0 3,0-2-2,0 0-1,0-1 0,0 0 2,0-1 0,0 1-2,0-1 0,0 1 4,0 1-2,0 1-2,0 1 1,0 0 0,0 2 3,0-1-4,0 1 0,0-2 1,0 2 0,0-1-1,0 1 0,0 0 1,0-1 0,-1-1-1,1 2 0,-1-1 4,1 0-3,-1-2-1,0 2 0,-1-1 2,0-1 0,0 1-2,1 1 0,0-1 4,0 0-1,0 2-3,1-1 1,-2-1 1,1 1 0,1 0-2,-1 0 0,0-2 3,1 3-2,-2-2-1,1 2 1,1-1 1,-1-1 1,1 2-3,0-1 0,0 1 1,0 0-1,-2 0 0,2 0 0,0 0 2,0 0-2,-1 0 0,1 0 0,0 0-1,0 0 1,-1 0 0,1 0-1,0 0 2,0 0-1,0 0 0,0 0 0,0 0 0,0-1 0,0 1 0,0 0 0,0 0 1,0 0 0,0 0-1,0 0 0,0 0 2,0 0-2,0 0 0,0 0 0,0 0 1,0 0-2,0 0 1,0 0 0,0 0-4,0 0 4,0 0-4,-1 0-4,-3 0-28,-5 6-108,-7-6-160</inkml:trace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32767" units="cm"/>
          <inkml:channel name="Y" type="integer" max="32767" units="cm"/>
          <inkml:channel name="F" type="integer" max="1023" units="cm"/>
        </inkml:traceFormat>
        <inkml:channelProperties>
          <inkml:channelProperty channel="X" name="resolution" value="2155.72363" units="1/cm"/>
          <inkml:channelProperty channel="Y" name="resolution" value="3449.15796" units="1/cm"/>
          <inkml:channelProperty channel="F" name="resolution" value="2.84167" units="1/cm"/>
        </inkml:channelProperties>
      </inkml:inkSource>
      <inkml:timestamp xml:id="ts0" timeString="2014-05-13T16:57:10.026"/>
    </inkml:context>
    <inkml:brush xml:id="br0">
      <inkml:brushProperty name="width" value="0.06667" units="cm"/>
      <inkml:brushProperty name="height" value="0.06667" units="cm"/>
      <inkml:brushProperty name="color" value="#3165BB"/>
      <inkml:brushProperty name="fitToCurve" value="1"/>
    </inkml:brush>
  </inkml:definitions>
  <inkml:traceGroup>
    <inkml:annotationXML>
      <emma:emma xmlns:emma="http://www.w3.org/2003/04/emma" version="1.0">
        <emma:interpretation id="{AF9393F7-AA53-43DB-B8B5-4C58342E3CE8}" emma:medium="tactile" emma:mode="ink">
          <msink:context xmlns:msink="http://schemas.microsoft.com/ink/2010/main" type="writingRegion" rotatedBoundingBox="14546,10461 17526,10578 17479,11777 14499,11661"/>
        </emma:interpretation>
      </emma:emma>
    </inkml:annotationXML>
    <inkml:traceGroup>
      <inkml:annotationXML>
        <emma:emma xmlns:emma="http://www.w3.org/2003/04/emma" version="1.0">
          <emma:interpretation id="{8E2E407B-A488-4126-A9AB-F3291F15F2F0}" emma:medium="tactile" emma:mode="ink">
            <msink:context xmlns:msink="http://schemas.microsoft.com/ink/2010/main" type="paragraph" rotatedBoundingBox="14546,10461 17526,10578 17479,11777 14499,1166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7300ACDC-773C-4AFD-8482-6D7CBF922A53}" emma:medium="tactile" emma:mode="ink">
              <msink:context xmlns:msink="http://schemas.microsoft.com/ink/2010/main" type="line" rotatedBoundingBox="14546,10461 17526,10578 17479,11777 14499,11661"/>
            </emma:interpretation>
          </emma:emma>
        </inkml:annotationXML>
        <inkml:traceGroup>
          <inkml:annotationXML>
            <emma:emma xmlns:emma="http://www.w3.org/2003/04/emma" version="1.0">
              <emma:interpretation id="{F1AFEE8A-0A57-435C-B71B-55E42B0B3788}" emma:medium="tactile" emma:mode="ink">
                <msink:context xmlns:msink="http://schemas.microsoft.com/ink/2010/main" type="inkWord" rotatedBoundingBox="16559,10540 17526,10578 17482,11695 16515,11657"/>
              </emma:interpretation>
              <emma:one-of disjunction-type="recognition" id="oneOf0">
                <emma:interpretation id="interp0" emma:lang="en-US" emma:confidence="0">
                  <emma:literal>Z+bt,</emma:literal>
                </emma:interpretation>
                <emma:interpretation id="interp1" emma:lang="en-US" emma:confidence="0">
                  <emma:literal>Z+bt]</emma:literal>
                </emma:interpretation>
                <emma:interpretation id="interp2" emma:lang="en-US" emma:confidence="0">
                  <emma:literal>Z=bt]</emma:literal>
                </emma:interpretation>
                <emma:interpretation id="interp3" emma:lang="en-US" emma:confidence="0">
                  <emma:literal>Z+bt&gt;</emma:literal>
                </emma:interpretation>
                <emma:interpretation id="interp4" emma:lang="en-US" emma:confidence="0">
                  <emma:literal>Zaps</emma:literal>
                </emma:interpretation>
              </emma:one-of>
            </emma:emma>
          </inkml:annotationXML>
          <inkml:trace contextRef="#ctx0" brushRef="#br0">2007 62 14,'0'0'15,"0"0"10,0-3 3,0 3-8,0 0 1,0 0-1,0 0 3,0 0 3,0 0-1,0 0-2,0 0-3,0 0-4,0 0-3,0 0-1,0 0-4,0 0-2,0 0 1,0 0-2,0 0-1,0 0-4,0 0 0,0 0 0,-3 0-3,3 0 1,0 5-1,0 23-1,0 17 4,3 19 1,10 6 1,-2-3-1,1 0 0,-4-12 0,4-4 0,-5-7 3,0-10-2,-2-1 0,0-5-1,-2-6 2,1-5-1,-2-5-1,-2-10-1,3 4 1,-3-6 1,0 0 0,0 0-1,0 0 1,0 3-2,2 5 1,1 9-1,2 11 3,-1 8-1,1 3 0,0-3 0,-5-5 0,3 0 1,-3-9 10,0-8-1,0-6 0,0-5 0,0 0 1,0-3-2,0 0-2,0 0 2,0 0 0,0 0-3,0 0-1,0 0-1,0 0-2,0 0 0,0-6-4,0 0 0,0 4 0,0-7-6,0 7 0,-5-1 1,0-2 0,-4 1-7,3-4-7,-1 3-23,-2-1-30,9 0-79</inkml:trace>
          <inkml:trace contextRef="#ctx0" brushRef="#br0" timeOffset="1538.0878">2132 678 4,'0'0'20,"0"0"4,0 0 5,0 0-6,0 0-9,0 0-7,0 0-3,0 0-1,0 0 3,0 0-2,0 0-3,0 0-1,0-2 0,0-2 10,0 2-4,8-6-1,4 5 5,-4-3 3,6-2 2,3 2 2,-3-2-4,0 2-8,-1 1-4,-1 1 2,-1 2 1,0 2-1,-2 0 0,-4-3-1,0 3-1,2 0 2,-2 0-2,0 0 0,1 0 0,0 0 0,1 0 0,2 0 1,-1 0-2,1 0 0,-4 0 0,1 0 0,0 0 1,4 3-1,-3 3 3,3-6-3,-1 2 5,-1 1 0,-5 0-4,-1 2 0,-2-2-1,0-3 0,0 6 0,0-3 1,0-1-1,0 4 1,0-3 1,0 3 0,0-4-1,0 1-1,4-3 0,-4 5 1,0 1 0,3 3 1,-3-1 0,0-2-1,0 2-1,0 1 1,0-1-1,0 3 1,0-3 1,0 3 2,0 1-3,0-2 2,-7-1-2,5 2 1,-3 0-2,2-2 0,3-7 0,0 4 0,0-6 0,0 0 0,0 2 0,-7 2 0,5-2 1,-3 4 2,2-6 5,-2 0-1,1 3-1,-1-1-3,-3 4-2,-1-3 0,4 1-1,-4 6 2,1-10-1,5 2-1,-3-2 0,1 0 1,-3 0-1,-1 0 1,4 0-1,0 4 0,-4-2 0,3 1 0,4-3 0,-2 3 0,1-3-1,3 0 1,0 0 0,0 2 0,-5 1-1,0 3 1,-4 0 0,4-6 0,2 2 0,1-2 0,-5 0 0,2 0 0,0 3 1,-2 0-1,5-3 1,2 2-1,-3-2 0,3 0 0,0 4 1,0-4 0,0 0-1,0 0 2,-3 0 1,1 0 3,2 0-4,-3 0 0,3 0 0,0 0-2,0 0 0,0 0 0,0 0 0,0 0 1,-4 0 0,4 0 1,-2 0 0,2 2 4,0 1 0,0-3-2,0 0 1,0 0-4,0 0-1,-3 0 0,-2 0-8,5 0-39,0 0-122</inkml:trace>
          <inkml:trace contextRef="#ctx0" brushRef="#br0" timeOffset="7643.4362">2464-58 6,'0'0'25,"0"0"11,0 0-13,0 0-8,0 0-2,0 0 1,0 0-3,0 0 1,0 0 8,0 0 4,0 0-1,0 0-7,0 0-3,0 0 1,0 0-3,0 0-6,0 0-3,0 0 3,0 0-1,0 0 2,0 0-2,0 0 0,0 0 1,0 0-4,0 0-1,0 0-1,0 0-1,0 0 2,0 0 0,14 0 1,3 0 0,5 0 0,4 0 0,1 0 2,1 0-2,-6 0-1,3 0 0,-6 0 0,-2 0 0,0 0 1,-5-3 11,-5 3-2,0 0-3,-5-3-1,6 3-2,-1-3-1,-2 1-2,0 2-1,2 0 2,-7 0-2,0 0 0,0 0 0,0 0 0,2-4 1,3 2-1,4-1 0,2 0 0,0-2 0,0 2 0,-2 0 0,-1 0 0,-2 0 1,-3 3-1,-1 0 0,1-2 2,-1 2 2,1 0 2,1 0-2,-4 0-1,0 0-1,2 0 0,-2 0-1,0 0-1,0 0 2,0 0 0,0 0 1,0 0-2,0-3 2,0 3-3,0 0-20,0 0-88</inkml:trace>
          <inkml:trace contextRef="#ctx0" brushRef="#br0" timeOffset="3000.1716">2584 112 19,'0'-3'31,"0"3"2,0 0-2,0 0-2,0-3-10,0 3 2,0 0-2,0 0-6,0 0-5,0 0 0,0 0-5,0 0 3,-2 0-2,2 0 1,0 0-1,-3 0-3,3 0-1,0 0-3,0 19-1,0 12 4,0 14 2,0 5 3,8 9-3,1-3 0,-1-7 4,-3-6 6,1-4-1,-1-8-1,-2-4-2,0-7-3,-3-4-3,2 1 4,-2-9-2,0 4-3,0-4 1,0 6-1,0 3 0,0 0 3,0 5 0,0-6 0,0 1-2,0-5-1,0-4 2,0-5-3,0 3 1,0-4 2,0-2 2,0 0-2,0 0-1,0 0 0,0 3-2,0 2 0,0 4 0,0-1 2,0 0-2,0 4 1,0-7 0,0 1 1,0-6 1,0 0 2,0 0 1,0 0-1,0 0 0,0 0-3,0 0 1,0 0-2,0 0-1,0 0 2,0 0-2,0 0 0,0 0 0,0 0-2,0 0 2,0 0 2,0 0-2,0 0-15,0 0-50,0 0-66</inkml:trace>
          <inkml:trace contextRef="#ctx0" brushRef="#br0" timeOffset="5978.3419">2664 589 19,'0'0'28,"0"0"-5,0 0-11,0 0-5,0 0 8,0 0 5,0 0 0,0 0 2,0 0 0,0 0-3,0 0-4,0 0 1,0 0-5,0 0-4,0 0-1,0 0 2,0 0-1,0 0-2,0 0-3,0 0 1,0 0-3,0 0 1,0 0-1,0 0 0,4 0 0,4 0 0,6 0 1,-3 0-1,5 0 2,4 0 1,1-3 1,-5 0-1,-3 3 0,4-5-3,0 5 0,2-3 0,-2 3 0,-3 0 0,1 0 1,-5 0 0,-1 0-1,-4 0 0,-2 0 0,3 0-1,-1 0 0,-2 0 1,0 0-1,-1 0 0,-2 0 0,0 0-1,0 3 2,4-1 0,1 1 2,-2 0-1,-1 0-1,1-1 0,-3 4-1,0-3-2,0 0 2,0 0 1,0 5 1,0 3 0,0 6 2,0 0 3,-3 0-6,-2-1 5,0 1-5,-1-4 2,0 2-1,-3-4 0,4 0 1,-3 0-1,2-5 1,1 2-1,2-2 1,-2-1 0,5 1-1,-4 2-1,-1 1 0,2-3 0,1 4 0,-5-4 0,5-1 2,-1 1-1,1 0 0,-1-6 1,3 1 4,-3-1 1,3 0-2,0 0-2,0 0 1,-2 7 0,-5-7-2,0 3 0,-2-1-1,-2-2 1,0 4-1,-1-4 1,2 0 4,0 0-4,3 0 1,-2 0-1,3 0-2,1 0 0,3 2 0,-2-2 1,1 0-1,-2 0 0,2 0 0,1 0 0,-1 0 0,-1 3 0,-1-3 0,3 0 0,-1 0 0,-3 3 0,3-3 0,-5 2 0,3 1 0,1 0 0,-1-3 0,2 3 0,1-3 0,-1 3 0,-1-3 0,2 0 0,2 0 1,-3 0 0,3 0 2,0 0-1,0 0 0,0 0-2,0 0 0,0 0 0,0 0 0,0 0 0,0 0 0,0 0-11,0 0-85</inkml:trace>
          <inkml:trace contextRef="#ctx0" brushRef="#br0" timeOffset="-5893.3369">-6 42 33,'-2'0'25,"2"0"-6,0-3 3,0 3-7,0 0-9,0 0-5,0 0 1,0 0-1,0 0 3,0 0 4,0 0-1,0 0 2,0 0 4,0 0-5,0 0 1,0 0-2,0 0 2,0 0 4,0 0 3,0 0 1,0 0-3,-3 0-1,3 0-2,0 0-3,0 0-1,0 0-2,0 0-1,0 0-1,0 0 1,0 0 1,0 0-1,0 0-3,0 0 0,0 0 1,0 0 0,0 0 2,0 0-2,0 0 1,0 0-2,0 0-1,0 0 0,0 0-1,0 0-1,0 0 0,0 0 1,17 0 1,12-2 0,9-4 1,6 3 1,9-1 3,-5 3 2,3-5-4,-5 6 0,0-3-2,-7 3-1,5 0 1,-7 0 1,-7 0-2,-4-3 0,-9 0 0,-10 1 3,-4 2-2,-3 0 2,0 0 3,0 0 4,0 0-2,0 0-2,0-3-4,0 3-1,0 0 1,0-3-2,0 3 0,0 0 0,0 0 0,0 0 0,0 0 0,0 0 0,0 0 0,0 0 0,0 0 0,0 0 1,0 0-1,0 0 0,0 0 0,0 0 0,0 0 1,0 0-2,0 0 2,0 0-1,0 0 0,0 0-1,0 0 1,0 0-1,0 0-1,0 0 1,0 0 1,0 0-3,0 0 3,0 0 1,0 0-1,0 0-1,0 0 1,0 0 1,0 0-1,0 0 2,0 0-1,0 0 2,0 0-2,0 0-1,0 0 1,0 0-1,0 0 0,0 0 0,0 0 0,0 0 0,-5 8 0,-10 7 1,-1 10 5,-4 11-4,-7 9 0,1 11-2,-1-1 0,-7 4 0,8 2 3,-3-6-3,0-1 0,5-7 0,0-2 0,2-9 1,5-2 0,10-3-1,-8-4 1,6 4-1,7 0 0,-6-1 0,3-2 1,-2-5-1,2-6 1,-4 4-1,4-4 0,0 0 0,2 0 1,-3-3-1,-2 0 0,-4-3 0,5 3 0,0-6 3,7-2-3,0-3 2,0-3-2,0 0 2,0 0-2,0 0 0,0 0 0,0 0 0,0 0 0,0 0-2,0 0 0,0 0 2,0 0 0,0 0 0,0 0 1,0 0 0,0 0-1,0 0 0,0 0 0,0 0-1,7 0 1,3 0 0,7 0 0,6-3 1,-1-3 1,0 0-2,9 1 1,-6-3 1,3 2 1,2 0-2,4 1 0,-1 2 0,6-2 0,4 2 0,-4-6 0,-3 4 2,-5-1-1,-6 0 0,-6 6 0,-10 0 0,-6 0-1,-3 0-1,0 0 5,0 0 20,0 0 3,0 0-3,0 0-11,0 0-5,0 0-4,0 0-5,0 0-2,0 0 2,0 0 0,0 0-1,0 0-34,0 0-64,0 0-56</inkml:trace>
          <inkml:trace contextRef="#ctx0" brushRef="#br0" timeOffset="-4505.2572">173 410 5,'0'0'11,"0"0"-10,0 0-1,0 0-1,0 0-1,0 0 2,0 0-2,0 0 2,0 0 10,0 0 6,0 0 4,0 0-4,0 0-3,0 0-5,0 0-7,0 3 2,-5-3-3,2 5 2,-6 1 4,4 0-1,2-1 1,1 3-4,-1-4-1,3 1 3,0-2-3,0-3-1,0 3 0,0-3 2,0 0 2,0 0-2,0 0 2,0 0 2,0 0 7,0 0 1,-2 0 3,2 0 0,0 0 1,0 0-4,0 0-8,0 0 1,0 0 3,0 0 0,0 0-3,0 0-2,0 0 0,0 0-2,0 0-1,0 0 0,0 0-1,0 0 2,0 0-2,5 0-1,12 0 3,7 0 6,5 0 4,0 0 1,5 0-3,0-6 0,-3-5-6,-4 5 0,-6 1-2,3-1-3,-9 4 0,-2 2 3,1 0-2,-8 0-1,2 0 0,-5-4 0,-1 4 0,-2 0 1,0 0 0,0 0 1,0 0 6,0 0 5,0 0-3,0 0-3,0 0-4,0 0-3,0 0 0,0 0 0,0 0 0,0 0-1,0 0 1,0 0 0,0 0 0,0 0 0,0 0 0,0-3-1,7 1-2,3 2-14,13-3-39,-3 3-109</inkml:trace>
          <inkml:trace contextRef="#ctx0" brushRef="#br0" timeOffset="-3163.1801">904 603 20,'0'0'19,"0"0"-16,0 0 23,0 0 0,0 0-12,0-3-5,0 0 2,0 3 7,0 0 2,0 0-1,0 0-6,0 0-2,0 0 4,0 0-5,0 0 1,0 0 0,-2 0 3,2 0 3,0 0 0,0 0-5,0 0-3,0 0-3,0 0-3,0 0-3,0 0-2,0 0 1,0 0-2,5 0 3,21 0 0,-2 0 3,10-6 1,7 4 1,2-1 3,4 0-1,1 0-1,-4 1 0,-8-1-3,-3 1-2,1-1 4,-5-3 3,-7-3-4,-6 7 2,-8-1-1,-1 3-3,-5 0 1,-2 0 4,0 0 1,0 0-2,0 0-4,0 0 0,0 0-2,0 0 0,0 0 0,0 0 0,0 0 0,0 0 0,0 0 0,0 0 0,0 0 0,3-3 0,-3 3 0,0 0 1,0 0-1,0 0 1,0-3-1,0 3 0,0 0-6,0 0-36,0 0-33,0 0-96</inkml:trace>
          <inkml:trace contextRef="#ctx0" brushRef="#br0" timeOffset="-1805.1014">1264 415 16,'0'0'23,"0"0"0,0 0-2,0 0 4,0 0-3,-3 0-8,3 0-2,0 0 0,0 0 2,0 0 2,0 0 3,0 0 4,0 0-9,0 0-4,0 0 1,0 0-4,0 0-4,0 0 2,0 0-1,0 0 0,0 0 2,0 0-1,0 0-1,0 0-1,0 0-2,0 0-1,0 0 0,0 0-1,0 0 1,0 0 0,12 0 1,5 0 1,2 0-1,1 3 2,4 3 0,2 0-1,-1 5 0,-1-3 0,2 3 5,-4-2-4,0-1-1,-5 0 0,-3-2-1,1-3 0,-1 2 0,-4-2 0,2-3 2,-4 3-1,-2-3 3,-3 0-2,-3 0-1,0 0 0,0 0 0,0 0-2,0 0 1,0 0-1,0 0 0,0 0 1,0 3 0,0-3 0,0 0 2,0 0 0,0 0-1,0 0 3,0 0-2,0 0-3,0 0 0,0 0 0,0 0-1,2 0 1,-2 0 0,3 0 0,2 0 0,-5 3 0,0-3 1,0 0-1,0 0 2,0 0-2,0 0 1,0 0 1,0 0 0,0 0-2,0 0 0,0 0 0,0 0 1,0 0 1,0 0-2,0 0 1,0 0 0,0 0 0,0 0 2,0 3 1,0-1-3,-8 10-1,-11 10 0,-7 8 3,1 15 1,1-3-3,0 0 0,5-12 0,0-1 0,4-13-1,5-2 0,1-5 1,1-4 0,6-5-1,2 0 2,0 0-1,0 0 2,0 0-3,0 0 2,0 0 2,0 0-2,0 0 0,0 0 2,0 0-3,0 0 0,0 0 0,0 0-1,0 0 0,0 0 1,0 0-1,0 0 0,0 0 0,0 0 1,0 0-2,0 0 1,0 0-27,0 0-74,10 0-110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699" cy="47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defTabSz="966556"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843" y="0"/>
            <a:ext cx="3169699" cy="47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>
            <a:lvl1pPr algn="r" defTabSz="966556"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5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53" y="4560899"/>
            <a:ext cx="5851496" cy="4319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9" tIns="48330" rIns="96659" bIns="4833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5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56"/>
            <a:ext cx="3169699" cy="47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defTabSz="966556" eaLnBrk="0" hangingPunct="0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5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843" y="9120156"/>
            <a:ext cx="3169699" cy="479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59" tIns="48330" rIns="96659" bIns="48330" numCol="1" anchor="b" anchorCtr="0" compatLnSpc="1">
            <a:prstTxWarp prst="textNoShape">
              <a:avLst/>
            </a:prstTxWarp>
          </a:bodyPr>
          <a:lstStyle>
            <a:lvl1pPr algn="r" defTabSz="966556" eaLnBrk="0" hangingPunct="0">
              <a:defRPr sz="1200" smtClean="0"/>
            </a:lvl1pPr>
          </a:lstStyle>
          <a:p>
            <a:pPr>
              <a:defRPr/>
            </a:pPr>
            <a:fld id="{712DB02C-1217-4EB9-B351-1026CE44C9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0060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Lumi</a:t>
            </a:r>
            <a:r>
              <a:rPr lang="en-US" dirty="0" smtClean="0"/>
              <a:t> ratios</a:t>
            </a:r>
          </a:p>
          <a:p>
            <a:r>
              <a:rPr lang="en-US" dirty="0" smtClean="0"/>
              <a:t>96.0D0 21.0D0 5*0.0D0 2*3.125D0  = 123.25    95%,  5%</a:t>
            </a:r>
          </a:p>
          <a:p>
            <a:r>
              <a:rPr lang="en-US" dirty="0" smtClean="0"/>
              <a:t>6 –point</a:t>
            </a:r>
            <a:r>
              <a:rPr lang="en-US" baseline="0" dirty="0" smtClean="0"/>
              <a:t> scan  (160.6,  161.2, 161.4, 161.6, 162.2, 170.0)</a:t>
            </a:r>
          </a:p>
          <a:p>
            <a:r>
              <a:rPr lang="en-US" baseline="0" dirty="0" smtClean="0"/>
              <a:t>L ratios   1:5:5:5:1:6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892E9F-A4C9-46A0-A657-D8B8D72FC008}" type="slidenum">
              <a:rPr lang="en-CA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CA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890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DB02C-1217-4EB9-B351-1026CE44C91A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50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DB02C-1217-4EB9-B351-1026CE44C91A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42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Check. </a:t>
            </a:r>
          </a:p>
          <a:p>
            <a:endParaRPr lang="en-US" dirty="0" smtClean="0"/>
          </a:p>
          <a:p>
            <a:r>
              <a:rPr lang="en-US" dirty="0" err="1" smtClean="0"/>
              <a:t>Eqn</a:t>
            </a:r>
            <a:r>
              <a:rPr lang="en-US" dirty="0" smtClean="0"/>
              <a:t> 1 is 1.3.4 in </a:t>
            </a:r>
            <a:r>
              <a:rPr lang="en-US" dirty="0" err="1" smtClean="0"/>
              <a:t>Ch</a:t>
            </a:r>
            <a:r>
              <a:rPr lang="en-US" dirty="0" smtClean="0"/>
              <a:t> 1 of TESLA TDR Part</a:t>
            </a:r>
            <a:r>
              <a:rPr lang="en-US" baseline="0" dirty="0" smtClean="0"/>
              <a:t> II.</a:t>
            </a:r>
          </a:p>
          <a:p>
            <a:endParaRPr lang="en-US" baseline="0" dirty="0" smtClean="0"/>
          </a:p>
          <a:p>
            <a:r>
              <a:rPr lang="en-US" baseline="0" dirty="0" smtClean="0"/>
              <a:t>From p57 of my logbook. Seems to be based on TESLA CDR discussion and </a:t>
            </a:r>
            <a:r>
              <a:rPr lang="en-US" baseline="0" dirty="0" err="1" smtClean="0"/>
              <a:t>Yokoya</a:t>
            </a:r>
            <a:r>
              <a:rPr lang="en-US" baseline="0" dirty="0" smtClean="0"/>
              <a:t>-Chen.</a:t>
            </a:r>
          </a:p>
          <a:p>
            <a:r>
              <a:rPr lang="en-US" baseline="0" dirty="0" smtClean="0"/>
              <a:t>Looks like I missed a factor of gamma in the </a:t>
            </a:r>
            <a:r>
              <a:rPr lang="en-US" baseline="0" dirty="0" err="1" smtClean="0"/>
              <a:t>delta_E</a:t>
            </a:r>
            <a:r>
              <a:rPr lang="en-US" baseline="0" dirty="0" smtClean="0"/>
              <a:t> term previously.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P= beam power.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DB02C-1217-4EB9-B351-1026CE44C91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706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4892E9F-A4C9-46A0-A657-D8B8D72FC008}" type="slidenum">
              <a:rPr lang="en-CA" smtClean="0"/>
              <a:pPr>
                <a:defRPr/>
              </a:pPr>
              <a:t>27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1945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Include mean momentum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DB02C-1217-4EB9-B351-1026CE44C91A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753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required</a:t>
            </a:r>
            <a:r>
              <a:rPr lang="en-US" baseline="0" dirty="0" smtClean="0"/>
              <a:t> instantaneous luminosity is about 1/10</a:t>
            </a:r>
            <a:r>
              <a:rPr lang="en-US" baseline="30000" dirty="0" smtClean="0"/>
              <a:t>th</a:t>
            </a:r>
            <a:r>
              <a:rPr lang="en-US" baseline="0" dirty="0" smtClean="0"/>
              <a:t> of the 250 </a:t>
            </a:r>
            <a:r>
              <a:rPr lang="en-US" baseline="0" dirty="0" err="1" smtClean="0"/>
              <a:t>GeV</a:t>
            </a:r>
            <a:r>
              <a:rPr lang="en-US" baseline="0" dirty="0" smtClean="0"/>
              <a:t> Luminosity Upgrade when scaled down by a factor of gamma.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2DB02C-1217-4EB9-B351-1026CE44C91A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86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48525" y="0"/>
            <a:ext cx="1905000" cy="457200"/>
          </a:xfrm>
          <a:ln/>
        </p:spPr>
        <p:txBody>
          <a:bodyPr/>
          <a:lstStyle>
            <a:lvl1pPr>
              <a:defRPr>
                <a:solidFill>
                  <a:srgbClr val="00FF00"/>
                </a:solidFill>
              </a:defRPr>
            </a:lvl1pPr>
          </a:lstStyle>
          <a:p>
            <a:pPr>
              <a:defRPr/>
            </a:pPr>
            <a:fld id="{65D7B00E-C7FD-4CA4-88EE-147BEEFD465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5488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AF900-6F23-4AA1-B9DA-BD7FF7F77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642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609600"/>
            <a:ext cx="2095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609600"/>
            <a:ext cx="6134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E302C7-9CEC-44F8-8682-25A5BF3BAC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057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382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F73570-679A-4BBB-89DE-164A1A8E6E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263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04800" y="609600"/>
            <a:ext cx="8382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EBD80-03ED-40EB-81E7-A11584275B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252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382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47B70-BB47-4111-98B3-04DCBD0D96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66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382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CD4C6-AA7F-4835-8E48-58CBED9193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489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382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14C18-A5E6-41BB-A6CD-B02578D7F9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660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61575-2DEC-4E8A-9971-2B121411D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ED326E-09ED-4967-AAC1-AAA7101FAA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61575-2DEC-4E8A-9971-2B121411D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67FA2-E8E3-44D7-B1D6-B346D5A41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6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F827A-DF49-4472-B3C7-2E74119052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44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01167-E6A2-4725-BA9B-F1DB5728C2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953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CFABD-9FA2-40CA-B7AE-D4958778E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17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DB0C4D-C305-4812-9C57-4C250B82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9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088C1-28E9-48FF-864D-2F73AC9FF9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3735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162DA-73D4-464F-A7CA-2E0FCF12A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14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681B1-7A3E-4509-B627-BBD418679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145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609600"/>
            <a:ext cx="8382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-190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FF00"/>
                </a:solidFill>
              </a:defRPr>
            </a:lvl1pPr>
          </a:lstStyle>
          <a:p>
            <a:pPr>
              <a:defRPr/>
            </a:pPr>
            <a:fld id="{ADB3F520-EE45-447C-B9F7-A3DF37AAFC2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accent1">
              <a:lumMod val="60000"/>
              <a:lumOff val="40000"/>
            </a:schemeClr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FF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FF993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FF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FF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FF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FF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FF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315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FFFF"/>
                </a:solidFill>
                <a:latin typeface="+mn-lt"/>
              </a:defRPr>
            </a:lvl1pPr>
          </a:lstStyle>
          <a:p>
            <a:pPr>
              <a:defRPr/>
            </a:pPr>
            <a:fld id="{F96EFDDA-F14F-4172-BC2C-C12F2E0086D3}" type="slidenum">
              <a:rPr lang="en-US">
                <a:cs typeface="Times New Roman" pitchFamily="18" charset="0"/>
              </a:rPr>
              <a:pPr>
                <a:defRPr/>
              </a:pPr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rgbClr val="00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FFFF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66FF3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315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706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FFFF"/>
                </a:solidFill>
                <a:latin typeface="+mn-lt"/>
              </a:defRPr>
            </a:lvl1pPr>
          </a:lstStyle>
          <a:p>
            <a:pPr>
              <a:defRPr/>
            </a:pPr>
            <a:fld id="{F96EFDDA-F14F-4172-BC2C-C12F2E0086D3}" type="slidenum">
              <a:rPr lang="en-US">
                <a:cs typeface="Times New Roman" pitchFamily="18" charset="0"/>
              </a:rPr>
              <a:pPr>
                <a:defRPr/>
              </a:pPr>
              <a:t>‹#›</a:t>
            </a:fld>
            <a:endParaRPr lang="en-US"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FFFF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400">
          <a:solidFill>
            <a:srgbClr val="00FF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FFFF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66FF33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1.emf"/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11.emf"/><Relationship Id="rId5" Type="http://schemas.openxmlformats.org/officeDocument/2006/relationships/customXml" Target="../ink/ink3.xml"/><Relationship Id="rId10" Type="http://schemas.openxmlformats.org/officeDocument/2006/relationships/customXml" Target="../ink/ink4.xml"/><Relationship Id="rId4" Type="http://schemas.openxmlformats.org/officeDocument/2006/relationships/image" Target="../media/image40.png"/><Relationship Id="rId9" Type="http://schemas.openxmlformats.org/officeDocument/2006/relationships/image" Target="../media/image41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0.emf"/><Relationship Id="rId5" Type="http://schemas.openxmlformats.org/officeDocument/2006/relationships/customXml" Target="../ink/ink5.xml"/><Relationship Id="rId4" Type="http://schemas.openxmlformats.org/officeDocument/2006/relationships/image" Target="../media/image50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3" Type="http://schemas.openxmlformats.org/officeDocument/2006/relationships/image" Target="../media/image9.emf"/><Relationship Id="rId7" Type="http://schemas.openxmlformats.org/officeDocument/2006/relationships/customXml" Target="../ink/ink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70.emf"/><Relationship Id="rId5" Type="http://schemas.openxmlformats.org/officeDocument/2006/relationships/customXml" Target="../ink/ink1.xml"/><Relationship Id="rId4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52400"/>
            <a:ext cx="7315200" cy="1470025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Updated </a:t>
            </a:r>
            <a:r>
              <a:rPr lang="en-US" sz="3600" dirty="0" err="1" smtClean="0"/>
              <a:t>m</a:t>
            </a:r>
            <a:r>
              <a:rPr lang="en-US" sz="3600" baseline="-25000" dirty="0" err="1" smtClean="0"/>
              <a:t>W</a:t>
            </a:r>
            <a:r>
              <a:rPr lang="en-US" sz="3600" dirty="0" smtClean="0"/>
              <a:t> Measurement from Threshold Scan Using Polarized e</a:t>
            </a:r>
            <a:r>
              <a:rPr lang="en-US" sz="3600" baseline="30000" dirty="0" smtClean="0"/>
              <a:t>-</a:t>
            </a:r>
            <a:r>
              <a:rPr lang="en-US" sz="3600" dirty="0" smtClean="0"/>
              <a:t> and e</a:t>
            </a:r>
            <a:r>
              <a:rPr lang="en-US" sz="3600" baseline="30000" dirty="0" smtClean="0"/>
              <a:t>+</a:t>
            </a:r>
            <a:r>
              <a:rPr lang="en-US" sz="3600" dirty="0" smtClean="0"/>
              <a:t> at ILC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28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762000" y="5562600"/>
            <a:ext cx="6400800" cy="1752600"/>
          </a:xfrm>
        </p:spPr>
        <p:txBody>
          <a:bodyPr/>
          <a:lstStyle/>
          <a:p>
            <a:r>
              <a:rPr lang="en-US" sz="2000" dirty="0" smtClean="0">
                <a:solidFill>
                  <a:srgbClr val="33CCCC"/>
                </a:solidFill>
              </a:rPr>
              <a:t>Graham W. Wilson</a:t>
            </a:r>
          </a:p>
          <a:p>
            <a:r>
              <a:rPr lang="en-US" sz="2000" dirty="0" smtClean="0">
                <a:solidFill>
                  <a:srgbClr val="33CCCC"/>
                </a:solidFill>
              </a:rPr>
              <a:t>University of Kansas</a:t>
            </a:r>
          </a:p>
          <a:p>
            <a:r>
              <a:rPr lang="en-US" sz="2000" dirty="0" smtClean="0">
                <a:solidFill>
                  <a:srgbClr val="33CCCC"/>
                </a:solidFill>
              </a:rPr>
              <a:t>Nov 5</a:t>
            </a:r>
            <a:r>
              <a:rPr lang="en-US" sz="2000" baseline="30000" dirty="0" smtClean="0">
                <a:solidFill>
                  <a:srgbClr val="33CCCC"/>
                </a:solidFill>
              </a:rPr>
              <a:t>th</a:t>
            </a:r>
            <a:r>
              <a:rPr lang="en-US" sz="2000" dirty="0" smtClean="0">
                <a:solidFill>
                  <a:srgbClr val="33CCCC"/>
                </a:solidFill>
              </a:rPr>
              <a:t> 2015</a:t>
            </a:r>
            <a:endParaRPr lang="en-US" sz="2000" dirty="0">
              <a:solidFill>
                <a:srgbClr val="33CCC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ED326E-09ED-4967-AAC1-AAA7101FAAC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667000" y="4655403"/>
            <a:ext cx="541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LCWS2015  Meeting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Whistler, BC, Canada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0"/>
            <a:ext cx="2771775" cy="2008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057400"/>
            <a:ext cx="3008339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9800" y="52578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Old TESLA study re-visited.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(LC-PHSM-2001-09)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66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382000" cy="1143000"/>
          </a:xfrm>
        </p:spPr>
        <p:txBody>
          <a:bodyPr/>
          <a:lstStyle/>
          <a:p>
            <a:r>
              <a:rPr lang="en-US" dirty="0" smtClean="0"/>
              <a:t>Systematic on A</a:t>
            </a:r>
            <a:r>
              <a:rPr lang="en-US" baseline="-25000" dirty="0" smtClean="0"/>
              <a:t>LR</a:t>
            </a:r>
            <a:r>
              <a:rPr lang="en-US" baseline="30000" dirty="0" smtClean="0"/>
              <a:t>B</a:t>
            </a:r>
            <a:endParaRPr lang="en-US" baseline="3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153400" cy="4114800"/>
          </a:xfrm>
        </p:spPr>
        <p:txBody>
          <a:bodyPr/>
          <a:lstStyle/>
          <a:p>
            <a:r>
              <a:rPr lang="en-US" sz="2400" dirty="0" smtClean="0"/>
              <a:t>For current studies, I have assumed that this can be controlled to 2.5% (</a:t>
            </a:r>
            <a:r>
              <a:rPr lang="en-US" sz="2400" dirty="0" err="1" smtClean="0"/>
              <a:t>lvlv</a:t>
            </a:r>
            <a:r>
              <a:rPr lang="en-US" sz="2400" dirty="0" smtClean="0"/>
              <a:t>), 1.2% (</a:t>
            </a:r>
            <a:r>
              <a:rPr lang="en-US" sz="2400" dirty="0" err="1" smtClean="0"/>
              <a:t>qqlv</a:t>
            </a:r>
            <a:r>
              <a:rPr lang="en-US" sz="2400" dirty="0" smtClean="0"/>
              <a:t>) and 0.5% (</a:t>
            </a:r>
            <a:r>
              <a:rPr lang="en-US" sz="2400" dirty="0" err="1" smtClean="0"/>
              <a:t>qqqq</a:t>
            </a:r>
            <a:r>
              <a:rPr lang="en-US" sz="2400" dirty="0" smtClean="0"/>
              <a:t>).</a:t>
            </a:r>
          </a:p>
          <a:p>
            <a:pPr lvl="1"/>
            <a:r>
              <a:rPr lang="en-US" sz="2000" dirty="0" smtClean="0"/>
              <a:t>Previously this systematic was neglected.</a:t>
            </a:r>
          </a:p>
          <a:p>
            <a:r>
              <a:rPr lang="en-US" sz="2400" dirty="0" smtClean="0"/>
              <a:t>Numbers are based on the expected statistical uncertainty on A</a:t>
            </a:r>
            <a:r>
              <a:rPr lang="en-US" sz="2400" baseline="-25000" dirty="0" smtClean="0"/>
              <a:t>LR</a:t>
            </a:r>
            <a:r>
              <a:rPr lang="en-US" sz="2400" baseline="30000" dirty="0" smtClean="0"/>
              <a:t>B</a:t>
            </a:r>
            <a:r>
              <a:rPr lang="en-US" sz="2400" dirty="0" smtClean="0"/>
              <a:t> for a background side-band with the same statistics of background events as expected for 100 fb</a:t>
            </a:r>
            <a:r>
              <a:rPr lang="en-US" sz="2400" baseline="30000" dirty="0" smtClean="0"/>
              <a:t>-1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This needs more study to establish that these errors can be achieved. At this point, I am hesitant to assume that these errors will improve with more integrated luminosity.</a:t>
            </a:r>
          </a:p>
          <a:p>
            <a:r>
              <a:rPr lang="en-US" sz="2400" dirty="0" smtClean="0"/>
              <a:t>It is also not at all obvious that the background will only couple to LR and RL </a:t>
            </a:r>
            <a:r>
              <a:rPr lang="en-US" sz="2400" dirty="0" err="1" smtClean="0"/>
              <a:t>chiralities</a:t>
            </a:r>
            <a:r>
              <a:rPr lang="en-US" sz="2400" dirty="0"/>
              <a:t> </a:t>
            </a:r>
            <a:r>
              <a:rPr lang="en-US" sz="2400" dirty="0" smtClean="0"/>
              <a:t>(contributions from two-photon, single-W …)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05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r>
              <a:rPr lang="en-US" dirty="0" smtClean="0"/>
              <a:t>Example Fit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309" y="1143000"/>
            <a:ext cx="6885091" cy="5413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06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382000" cy="1143000"/>
          </a:xfrm>
        </p:spPr>
        <p:txBody>
          <a:bodyPr/>
          <a:lstStyle/>
          <a:p>
            <a:r>
              <a:rPr lang="en-US" dirty="0" smtClean="0"/>
              <a:t>Ensemble Tests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86" y="838200"/>
            <a:ext cx="5799014" cy="59344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19200" y="1828800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3.65 MeV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4415135"/>
            <a:ext cx="167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3.86 MeV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858000" y="3752433"/>
            <a:ext cx="19812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Use average error from fit in following.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sz="1600" dirty="0" smtClean="0">
                <a:solidFill>
                  <a:srgbClr val="FFFF00"/>
                </a:solidFill>
              </a:rPr>
              <a:t>(I just noticed that the empirical error is smaller than the error from the fit … should investigate further)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0" y="12192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1000 experiments.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99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382000" cy="990600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2617"/>
            <a:ext cx="7239000" cy="3121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909935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6-point scan, (90%, 60%)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58083"/>
              </p:ext>
            </p:extLst>
          </p:nvPr>
        </p:nvGraphicFramePr>
        <p:xfrm>
          <a:off x="1143000" y="5029200"/>
          <a:ext cx="4191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2209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Other systematics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smtClean="0"/>
                        <a:t>  M</a:t>
                      </a:r>
                      <a:r>
                        <a:rPr lang="en-US" baseline="-25000" dirty="0" smtClean="0"/>
                        <a:t>W</a:t>
                      </a:r>
                      <a:r>
                        <a:rPr lang="en-US" dirty="0" smtClean="0"/>
                        <a:t> [MeV]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ym typeface="Symbol"/>
                        </a:rPr>
                        <a:t></a:t>
                      </a:r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BS</a:t>
                      </a:r>
                      <a:r>
                        <a:rPr lang="en-US" baseline="0" dirty="0" smtClean="0"/>
                        <a:t> shape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small 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Theory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?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0" y="53340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Independent of </a:t>
            </a:r>
            <a:r>
              <a:rPr lang="en-US" dirty="0" err="1" smtClean="0">
                <a:solidFill>
                  <a:srgbClr val="FFFF00"/>
                </a:solidFill>
              </a:rPr>
              <a:t>m</a:t>
            </a:r>
            <a:r>
              <a:rPr lang="en-US" baseline="-25000" dirty="0" err="1" smtClean="0">
                <a:solidFill>
                  <a:srgbClr val="FFFF00"/>
                </a:solidFill>
              </a:rPr>
              <a:t>Z</a:t>
            </a:r>
            <a:endParaRPr lang="en-US" baseline="-25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07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382000" cy="1143000"/>
          </a:xfrm>
        </p:spPr>
        <p:txBody>
          <a:bodyPr/>
          <a:lstStyle/>
          <a:p>
            <a:r>
              <a:rPr lang="en-US" dirty="0" err="1" smtClean="0"/>
              <a:t>Beamstrahlung</a:t>
            </a:r>
            <a:r>
              <a:rPr lang="en-US" dirty="0" smtClean="0"/>
              <a:t> Effects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524000"/>
            <a:ext cx="4343400" cy="4114800"/>
          </a:xfrm>
        </p:spPr>
        <p:txBody>
          <a:bodyPr/>
          <a:lstStyle/>
          <a:p>
            <a:r>
              <a:rPr lang="en-US" sz="2400" dirty="0" smtClean="0"/>
              <a:t>Used Guinea-Pig to simulate </a:t>
            </a:r>
            <a:r>
              <a:rPr lang="en-US" sz="2400" dirty="0" err="1" smtClean="0"/>
              <a:t>beamstrahlung</a:t>
            </a:r>
            <a:r>
              <a:rPr lang="en-US" sz="2400" dirty="0" smtClean="0"/>
              <a:t> spectrum using scaled ILC TDR parameters.</a:t>
            </a:r>
          </a:p>
          <a:p>
            <a:r>
              <a:rPr lang="en-US" sz="2400" dirty="0" smtClean="0"/>
              <a:t>Energy-loss spectrum fitted with CIRCE1 parametrization.</a:t>
            </a:r>
          </a:p>
          <a:p>
            <a:r>
              <a:rPr lang="en-US" sz="2400" dirty="0" smtClean="0"/>
              <a:t>WW cross-sections from GENTLE2.0/4fan (Bardin, </a:t>
            </a:r>
            <a:r>
              <a:rPr lang="en-US" sz="2400" dirty="0" err="1" smtClean="0"/>
              <a:t>Leike</a:t>
            </a:r>
            <a:r>
              <a:rPr lang="en-US" sz="2400" dirty="0" smtClean="0"/>
              <a:t>, Riemann) convolved with beam-</a:t>
            </a:r>
            <a:r>
              <a:rPr lang="en-US" sz="2400" dirty="0" err="1" smtClean="0"/>
              <a:t>strahlung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Red (</a:t>
            </a:r>
            <a:r>
              <a:rPr lang="en-US" sz="2400" dirty="0" err="1" smtClean="0"/>
              <a:t>NoBS</a:t>
            </a:r>
            <a:r>
              <a:rPr lang="en-US" sz="2400" dirty="0" smtClean="0"/>
              <a:t>). Blue (With BS)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196873"/>
            <a:ext cx="4649616" cy="4518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52400" y="5715000"/>
            <a:ext cx="899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Modest change to threshold shape. Up to 6% reduction, +- 2% in shape.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53000" y="16002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Unpolarized</a:t>
            </a:r>
            <a:r>
              <a:rPr lang="en-US" dirty="0" smtClean="0"/>
              <a:t> cross-section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64008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(Mea culpa: my original TESLA study erroneously used cross-section with no BS (bug))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6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on Guinea-Pig +</a:t>
            </a:r>
            <a:r>
              <a:rPr lang="en-US" dirty="0"/>
              <a:t> </a:t>
            </a:r>
            <a:r>
              <a:rPr lang="en-US" dirty="0" smtClean="0"/>
              <a:t>Circe Settings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362200"/>
            <a:ext cx="4062001" cy="609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971800"/>
            <a:ext cx="5367682" cy="9456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09600" y="41910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Leading to Circe1 parameters of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4724400"/>
            <a:ext cx="3676650" cy="3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57200" y="57912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Guinea-Pig (D. Schulte)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Circe (T. </a:t>
            </a:r>
            <a:r>
              <a:rPr lang="en-US" dirty="0" err="1" smtClean="0">
                <a:solidFill>
                  <a:schemeClr val="bg1"/>
                </a:solidFill>
              </a:rPr>
              <a:t>Ohl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48400" y="4614208"/>
            <a:ext cx="2895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Note: A machine design with higher luminosity and worse </a:t>
            </a:r>
            <a:r>
              <a:rPr lang="en-US" sz="2000" dirty="0" err="1" smtClean="0">
                <a:solidFill>
                  <a:srgbClr val="FFFF00"/>
                </a:solidFill>
              </a:rPr>
              <a:t>beamstrahlung</a:t>
            </a:r>
            <a:r>
              <a:rPr lang="en-US" sz="2000" dirty="0" smtClean="0">
                <a:solidFill>
                  <a:srgbClr val="FFFF00"/>
                </a:solidFill>
              </a:rPr>
              <a:t> is likely to be preferred for this physics measurement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1800" y="17526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See backup slides 25&amp;26 for more details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92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Sensitivity to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W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05000"/>
            <a:ext cx="3970744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362200" y="2209800"/>
            <a:ext cx="228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Unpolarized</a:t>
            </a:r>
            <a:r>
              <a:rPr lang="en-US" dirty="0" smtClean="0"/>
              <a:t> cross-sections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4763869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No beam-</a:t>
            </a:r>
            <a:r>
              <a:rPr lang="en-US" sz="1800" dirty="0" err="1" smtClean="0">
                <a:solidFill>
                  <a:srgbClr val="FF0000"/>
                </a:solidFill>
              </a:rPr>
              <a:t>strahlung</a:t>
            </a:r>
            <a:r>
              <a:rPr lang="en-US" sz="1800" dirty="0" smtClean="0">
                <a:solidFill>
                  <a:srgbClr val="FF0000"/>
                </a:solidFill>
              </a:rPr>
              <a:t> (0, 0)</a:t>
            </a:r>
          </a:p>
          <a:p>
            <a:r>
              <a:rPr lang="en-US" sz="1800" dirty="0" smtClean="0">
                <a:solidFill>
                  <a:srgbClr val="3333FF"/>
                </a:solidFill>
              </a:rPr>
              <a:t>With ILC beam-</a:t>
            </a:r>
            <a:r>
              <a:rPr lang="en-US" sz="1800" dirty="0" err="1" smtClean="0">
                <a:solidFill>
                  <a:srgbClr val="3333FF"/>
                </a:solidFill>
              </a:rPr>
              <a:t>strahlung</a:t>
            </a:r>
            <a:r>
              <a:rPr lang="en-US" sz="1800" dirty="0" smtClean="0">
                <a:solidFill>
                  <a:srgbClr val="3333FF"/>
                </a:solidFill>
              </a:rPr>
              <a:t> (0, 0)</a:t>
            </a:r>
            <a:endParaRPr lang="en-US" sz="1800" dirty="0">
              <a:solidFill>
                <a:srgbClr val="3333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10200" y="4486869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Fairly negligible effect of beam-</a:t>
            </a:r>
            <a:r>
              <a:rPr lang="en-US" dirty="0" err="1" smtClean="0">
                <a:solidFill>
                  <a:schemeClr val="bg1"/>
                </a:solidFill>
              </a:rPr>
              <a:t>strahlung</a:t>
            </a:r>
            <a:r>
              <a:rPr lang="en-US" dirty="0" smtClean="0">
                <a:solidFill>
                  <a:schemeClr val="bg1"/>
                </a:solidFill>
              </a:rPr>
              <a:t> on statistical sensitivity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1876425"/>
            <a:ext cx="2543175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136" y="2851569"/>
            <a:ext cx="2505075" cy="54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465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76400"/>
            <a:ext cx="4793161" cy="4706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1143000"/>
          </a:xfrm>
        </p:spPr>
        <p:txBody>
          <a:bodyPr/>
          <a:lstStyle/>
          <a:p>
            <a:r>
              <a:rPr lang="en-US" dirty="0" smtClean="0"/>
              <a:t>Sensitivity to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W</a:t>
            </a:r>
            <a:endParaRPr lang="en-US" baseline="-25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86000" y="21336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No beam-</a:t>
            </a:r>
            <a:r>
              <a:rPr lang="en-US" sz="1800" dirty="0" err="1" smtClean="0">
                <a:solidFill>
                  <a:srgbClr val="FF0000"/>
                </a:solidFill>
              </a:rPr>
              <a:t>strahlung</a:t>
            </a:r>
            <a:r>
              <a:rPr lang="en-US" sz="1800" dirty="0" smtClean="0">
                <a:solidFill>
                  <a:srgbClr val="FF0000"/>
                </a:solidFill>
              </a:rPr>
              <a:t> (0,0)</a:t>
            </a:r>
          </a:p>
          <a:p>
            <a:r>
              <a:rPr lang="en-US" sz="1800" dirty="0" smtClean="0">
                <a:solidFill>
                  <a:srgbClr val="3333FF"/>
                </a:solidFill>
              </a:rPr>
              <a:t>With ILC beam-</a:t>
            </a:r>
            <a:r>
              <a:rPr lang="en-US" sz="1800" dirty="0" err="1" smtClean="0">
                <a:solidFill>
                  <a:srgbClr val="3333FF"/>
                </a:solidFill>
              </a:rPr>
              <a:t>strahlung</a:t>
            </a:r>
            <a:r>
              <a:rPr lang="en-US" sz="1800" dirty="0" smtClean="0">
                <a:solidFill>
                  <a:srgbClr val="3333FF"/>
                </a:solidFill>
              </a:rPr>
              <a:t> (0,0)</a:t>
            </a:r>
            <a:endParaRPr lang="en-US" sz="1800" dirty="0">
              <a:solidFill>
                <a:srgbClr val="3333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47800" y="50292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With BS (-80%,0)</a:t>
            </a:r>
          </a:p>
          <a:p>
            <a:r>
              <a:rPr lang="en-US" sz="1800" dirty="0" smtClean="0">
                <a:solidFill>
                  <a:srgbClr val="00FF00"/>
                </a:solidFill>
              </a:rPr>
              <a:t>With BS (-80%,+30%)</a:t>
            </a:r>
          </a:p>
          <a:p>
            <a:r>
              <a:rPr lang="en-US" sz="1800" dirty="0" smtClean="0">
                <a:solidFill>
                  <a:srgbClr val="D60093"/>
                </a:solidFill>
              </a:rPr>
              <a:t>With BS (-90%,+60%)</a:t>
            </a:r>
            <a:endParaRPr lang="en-US" sz="1800" dirty="0">
              <a:solidFill>
                <a:srgbClr val="D6009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77000" y="1735753"/>
            <a:ext cx="2590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Polarization of electron and positron beams at ILC (necessarily with </a:t>
            </a:r>
            <a:r>
              <a:rPr lang="en-US" dirty="0" err="1" smtClean="0">
                <a:solidFill>
                  <a:srgbClr val="FFFF00"/>
                </a:solidFill>
              </a:rPr>
              <a:t>beamstrahlung</a:t>
            </a:r>
            <a:r>
              <a:rPr lang="en-US" dirty="0" smtClean="0">
                <a:solidFill>
                  <a:srgbClr val="FFFF00"/>
                </a:solidFill>
              </a:rPr>
              <a:t>) offers MUCH better sensitivity per unit of integrated luminosity than the LEP-like </a:t>
            </a:r>
            <a:r>
              <a:rPr lang="en-US" dirty="0" err="1" smtClean="0">
                <a:solidFill>
                  <a:srgbClr val="FFFF00"/>
                </a:solidFill>
              </a:rPr>
              <a:t>unpolarized</a:t>
            </a:r>
            <a:r>
              <a:rPr lang="en-US" dirty="0" smtClean="0">
                <a:solidFill>
                  <a:srgbClr val="FFFF00"/>
                </a:solidFill>
              </a:rPr>
              <a:t> case.  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5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382000" cy="1143000"/>
          </a:xfrm>
        </p:spPr>
        <p:txBody>
          <a:bodyPr/>
          <a:lstStyle/>
          <a:p>
            <a:r>
              <a:rPr lang="en-US" dirty="0" smtClean="0"/>
              <a:t>Updated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9372600" cy="4114800"/>
          </a:xfrm>
        </p:spPr>
        <p:txBody>
          <a:bodyPr/>
          <a:lstStyle/>
          <a:p>
            <a:r>
              <a:rPr lang="en-US" sz="2400" dirty="0" smtClean="0"/>
              <a:t>Use re-optimized 2-point “scan</a:t>
            </a:r>
            <a:r>
              <a:rPr lang="en-US" sz="2400" dirty="0" smtClean="0"/>
              <a:t>”. Working on optimizing this analytically.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625" y="1828800"/>
            <a:ext cx="6505575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343400"/>
            <a:ext cx="6107906" cy="1872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876800" y="6324600"/>
            <a:ext cx="3581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Errors on </a:t>
            </a:r>
            <a:r>
              <a:rPr lang="en-US" dirty="0" err="1" smtClean="0">
                <a:solidFill>
                  <a:srgbClr val="FFFF00"/>
                </a:solidFill>
              </a:rPr>
              <a:t>m</a:t>
            </a:r>
            <a:r>
              <a:rPr lang="en-US" baseline="-25000" dirty="0" err="1" smtClean="0">
                <a:solidFill>
                  <a:srgbClr val="FFFF00"/>
                </a:solidFill>
              </a:rPr>
              <a:t>W</a:t>
            </a:r>
            <a:r>
              <a:rPr lang="en-US" dirty="0" smtClean="0">
                <a:solidFill>
                  <a:srgbClr val="FFFF00"/>
                </a:solidFill>
              </a:rPr>
              <a:t> (MeV)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57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382000" cy="1143000"/>
          </a:xfrm>
        </p:spPr>
        <p:txBody>
          <a:bodyPr/>
          <a:lstStyle/>
          <a:p>
            <a:r>
              <a:rPr lang="en-US" dirty="0" smtClean="0"/>
              <a:t>Summary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990600"/>
            <a:ext cx="8991600" cy="4114800"/>
          </a:xfrm>
        </p:spPr>
        <p:txBody>
          <a:bodyPr/>
          <a:lstStyle/>
          <a:p>
            <a:r>
              <a:rPr lang="en-US" sz="2400" dirty="0"/>
              <a:t>T</a:t>
            </a:r>
            <a:r>
              <a:rPr lang="en-US" sz="2400" dirty="0" smtClean="0"/>
              <a:t>hreshold scan can yield a precision measurement of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W</a:t>
            </a:r>
            <a:r>
              <a:rPr lang="en-US" sz="2400" dirty="0" smtClean="0"/>
              <a:t> at a linear collider with polarized electron AND positron beams.</a:t>
            </a:r>
          </a:p>
          <a:p>
            <a:pPr lvl="1"/>
            <a:r>
              <a:rPr lang="en-US" sz="2400" dirty="0" smtClean="0"/>
              <a:t>Errors at the few MeV level can be envisaged.</a:t>
            </a:r>
          </a:p>
          <a:p>
            <a:pPr lvl="1"/>
            <a:r>
              <a:rPr lang="en-US" sz="2000" dirty="0" smtClean="0"/>
              <a:t>With 100fb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, find 2.4 (stat.) </a:t>
            </a:r>
            <a:r>
              <a:rPr lang="en-US" sz="2000" dirty="0" smtClean="0">
                <a:sym typeface="Symbol"/>
              </a:rPr>
              <a:t></a:t>
            </a:r>
            <a:r>
              <a:rPr lang="en-US" sz="2000" dirty="0" smtClean="0"/>
              <a:t> 3.1 (syst.) </a:t>
            </a:r>
            <a:r>
              <a:rPr lang="en-US" sz="2000" dirty="0" smtClean="0">
                <a:sym typeface="Symbol"/>
              </a:rPr>
              <a:t></a:t>
            </a:r>
            <a:r>
              <a:rPr lang="en-US" sz="2000" dirty="0" smtClean="0"/>
              <a:t> 0.8 (</a:t>
            </a:r>
            <a:r>
              <a:rPr lang="en-US" sz="2000" dirty="0" smtClean="0">
                <a:sym typeface="Symbol"/>
              </a:rPr>
              <a:t></a:t>
            </a:r>
            <a:r>
              <a:rPr lang="en-US" sz="2000" dirty="0" smtClean="0"/>
              <a:t>s) </a:t>
            </a:r>
            <a:r>
              <a:rPr lang="en-US" sz="2000" dirty="0" smtClean="0">
                <a:sym typeface="Symbol"/>
              </a:rPr>
              <a:t> </a:t>
            </a:r>
            <a:r>
              <a:rPr lang="en-US" sz="2000" dirty="0" smtClean="0"/>
              <a:t>theory (MeV)</a:t>
            </a:r>
          </a:p>
          <a:p>
            <a:r>
              <a:rPr lang="en-US" sz="2400" dirty="0" smtClean="0"/>
              <a:t>ILC design can and should evolve to make this feasible (proof of concept is in the TESLA TDR).</a:t>
            </a:r>
          </a:p>
          <a:p>
            <a:pPr lvl="1"/>
            <a:r>
              <a:rPr lang="en-US" sz="2000" dirty="0" smtClean="0"/>
              <a:t>Supported machine parameters would be helpful.</a:t>
            </a:r>
          </a:p>
          <a:p>
            <a:pPr lvl="1"/>
            <a:r>
              <a:rPr lang="en-US" sz="2000" dirty="0" smtClean="0"/>
              <a:t>Better awareness of these issues by LCC management …</a:t>
            </a:r>
          </a:p>
          <a:p>
            <a:r>
              <a:rPr lang="en-US" sz="2400" dirty="0" smtClean="0"/>
              <a:t>Regressing to no positron polarization should be avoided!</a:t>
            </a:r>
          </a:p>
          <a:p>
            <a:pPr lvl="1"/>
            <a:r>
              <a:rPr lang="en-US" sz="2000" dirty="0" smtClean="0"/>
              <a:t>Controlling the background is very challenging without it.</a:t>
            </a:r>
          </a:p>
          <a:p>
            <a:pPr lvl="2"/>
            <a:r>
              <a:rPr lang="en-US" sz="2000" dirty="0" smtClean="0"/>
              <a:t>I am not confident that a useful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W</a:t>
            </a:r>
            <a:r>
              <a:rPr lang="en-US" sz="2000" dirty="0" smtClean="0"/>
              <a:t> measurement can be made at threshold with no positron </a:t>
            </a:r>
            <a:r>
              <a:rPr lang="en-US" sz="2000" dirty="0" smtClean="0"/>
              <a:t>polarization. Limited by absolute polarization measurement – 0.5% systematic.</a:t>
            </a:r>
            <a:endParaRPr lang="en-US" sz="2000" dirty="0" smtClean="0"/>
          </a:p>
          <a:p>
            <a:pPr lvl="2"/>
            <a:r>
              <a:rPr lang="en-US" sz="2000" dirty="0" smtClean="0"/>
              <a:t>I am certain that a competitive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W</a:t>
            </a:r>
            <a:r>
              <a:rPr lang="en-US" sz="2000" dirty="0" smtClean="0"/>
              <a:t> measurement at threshold is very challenging with no beam polarization at all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33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1143000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772400" cy="4114800"/>
          </a:xfrm>
        </p:spPr>
        <p:txBody>
          <a:bodyPr/>
          <a:lstStyle/>
          <a:p>
            <a:r>
              <a:rPr lang="en-US" dirty="0" smtClean="0"/>
              <a:t>Give overview of methodology of polarized threshold scan including recent updates.</a:t>
            </a:r>
          </a:p>
          <a:p>
            <a:r>
              <a:rPr lang="en-US" dirty="0" smtClean="0"/>
              <a:t>Address some of the issues related to the machine.</a:t>
            </a:r>
          </a:p>
          <a:p>
            <a:endParaRPr lang="en-US" dirty="0"/>
          </a:p>
          <a:p>
            <a:r>
              <a:rPr lang="en-US" sz="2400" dirty="0" smtClean="0"/>
              <a:t>(I will focus the talk on the above – and not motivation, other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W</a:t>
            </a:r>
            <a:r>
              <a:rPr lang="en-US" sz="2400" dirty="0" smtClean="0"/>
              <a:t> measurements, auxiliary measurements)</a:t>
            </a:r>
          </a:p>
          <a:p>
            <a:r>
              <a:rPr lang="en-US" sz="2400" dirty="0" smtClean="0"/>
              <a:t>See recent talks on </a:t>
            </a:r>
            <a:r>
              <a:rPr lang="en-US" sz="2400" dirty="0" smtClean="0">
                <a:sym typeface="Symbol"/>
              </a:rPr>
              <a:t></a:t>
            </a:r>
            <a:r>
              <a:rPr lang="en-US" sz="2400" dirty="0" err="1" smtClean="0"/>
              <a:t>s</a:t>
            </a:r>
            <a:r>
              <a:rPr lang="en-US" sz="2400" baseline="-25000" dirty="0" err="1" smtClean="0"/>
              <a:t>p</a:t>
            </a:r>
            <a:r>
              <a:rPr lang="en-US" sz="2400" dirty="0" smtClean="0"/>
              <a:t> method (Hamburg-2013),  momentum-scale calibration (Fermilab-2014) for absolute </a:t>
            </a:r>
            <a:r>
              <a:rPr lang="en-US" sz="2400" dirty="0" smtClean="0">
                <a:sym typeface="Symbol"/>
              </a:rPr>
              <a:t></a:t>
            </a:r>
            <a:r>
              <a:rPr lang="en-US" sz="2400" dirty="0" smtClean="0"/>
              <a:t>s determination, and </a:t>
            </a:r>
            <a:r>
              <a:rPr lang="en-US" sz="2400" dirty="0" err="1" smtClean="0"/>
              <a:t>m</a:t>
            </a:r>
            <a:r>
              <a:rPr lang="en-US" sz="2400" baseline="-25000" dirty="0" err="1" smtClean="0"/>
              <a:t>W</a:t>
            </a:r>
            <a:r>
              <a:rPr lang="en-US" sz="2400" dirty="0" smtClean="0"/>
              <a:t> generalities at </a:t>
            </a:r>
            <a:r>
              <a:rPr lang="en-US" sz="2400" dirty="0" smtClean="0"/>
              <a:t>ALCW2015 and backup slides.</a:t>
            </a:r>
            <a:endParaRPr lang="en-US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02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382000" cy="1143000"/>
          </a:xfrm>
        </p:spPr>
        <p:txBody>
          <a:bodyPr/>
          <a:lstStyle/>
          <a:p>
            <a:r>
              <a:rPr lang="en-US" dirty="0" smtClean="0"/>
              <a:t>Take-Home Messages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91600" cy="4114800"/>
          </a:xfrm>
        </p:spPr>
        <p:txBody>
          <a:bodyPr/>
          <a:lstStyle/>
          <a:p>
            <a:r>
              <a:rPr lang="en-US" sz="2000" dirty="0" smtClean="0"/>
              <a:t>ILC has very good prospects for measuring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W</a:t>
            </a:r>
            <a:r>
              <a:rPr lang="en-US" sz="2000" dirty="0" smtClean="0"/>
              <a:t> with very high precision</a:t>
            </a:r>
          </a:p>
          <a:p>
            <a:pPr lvl="1"/>
            <a:r>
              <a:rPr lang="en-US" sz="2000" dirty="0" smtClean="0"/>
              <a:t>Not much work yet on measurements at standard ILC </a:t>
            </a:r>
            <a:r>
              <a:rPr lang="en-US" sz="2000" dirty="0" smtClean="0">
                <a:sym typeface="Symbol"/>
              </a:rPr>
              <a:t></a:t>
            </a:r>
            <a:r>
              <a:rPr lang="en-US" sz="2000" dirty="0" smtClean="0"/>
              <a:t>s values (</a:t>
            </a:r>
            <a:r>
              <a:rPr lang="en-US" sz="2000" dirty="0" smtClean="0">
                <a:sym typeface="Symbol"/>
              </a:rPr>
              <a:t></a:t>
            </a:r>
            <a:r>
              <a:rPr lang="en-US" sz="2000" dirty="0" smtClean="0"/>
              <a:t>s </a:t>
            </a:r>
            <a:r>
              <a:rPr lang="en-US" sz="2000" dirty="0" smtClean="0">
                <a:sym typeface="Symbol"/>
              </a:rPr>
              <a:t></a:t>
            </a:r>
            <a:r>
              <a:rPr lang="en-US" sz="2000" dirty="0" smtClean="0"/>
              <a:t> 250 GeV). Needs more </a:t>
            </a:r>
            <a:r>
              <a:rPr lang="en-US" sz="2000" dirty="0" smtClean="0"/>
              <a:t>effort.</a:t>
            </a:r>
            <a:endParaRPr lang="en-US" sz="2000" dirty="0" smtClean="0"/>
          </a:p>
          <a:p>
            <a:pPr lvl="1"/>
            <a:r>
              <a:rPr lang="en-US" sz="2000" dirty="0" smtClean="0"/>
              <a:t>Measurement at threshold expected to be very robust with polarized electrons and polarized </a:t>
            </a:r>
            <a:r>
              <a:rPr lang="en-US" sz="2000" dirty="0" smtClean="0"/>
              <a:t>positrons </a:t>
            </a:r>
            <a:r>
              <a:rPr lang="en-US" sz="2000" dirty="0" smtClean="0"/>
              <a:t>(</a:t>
            </a:r>
            <a:r>
              <a:rPr lang="en-US" sz="2000" dirty="0" smtClean="0"/>
              <a:t>experimentally and theoretically).</a:t>
            </a:r>
            <a:endParaRPr lang="en-US" sz="2000" dirty="0" smtClean="0"/>
          </a:p>
          <a:p>
            <a:r>
              <a:rPr lang="en-US" sz="2000" dirty="0" smtClean="0"/>
              <a:t>Precision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W</a:t>
            </a:r>
            <a:r>
              <a:rPr lang="en-US" sz="2000" dirty="0" smtClean="0"/>
              <a:t> needs precision </a:t>
            </a:r>
            <a:r>
              <a:rPr lang="en-US" sz="2000" dirty="0" smtClean="0">
                <a:sym typeface="Symbol"/>
              </a:rPr>
              <a:t></a:t>
            </a:r>
            <a:r>
              <a:rPr lang="en-US" sz="2000" dirty="0" smtClean="0"/>
              <a:t>s.</a:t>
            </a:r>
          </a:p>
          <a:p>
            <a:pPr lvl="1"/>
            <a:r>
              <a:rPr lang="en-US" sz="2000" dirty="0" smtClean="0">
                <a:sym typeface="Symbol"/>
              </a:rPr>
              <a:t></a:t>
            </a:r>
            <a:r>
              <a:rPr lang="en-US" sz="2000" dirty="0" err="1" smtClean="0"/>
              <a:t>s</a:t>
            </a:r>
            <a:r>
              <a:rPr lang="en-US" sz="2000" baseline="-25000" dirty="0" err="1" smtClean="0"/>
              <a:t>P</a:t>
            </a:r>
            <a:r>
              <a:rPr lang="en-US" sz="2000" dirty="0" smtClean="0"/>
              <a:t> method very promising</a:t>
            </a:r>
          </a:p>
          <a:p>
            <a:pPr lvl="1"/>
            <a:r>
              <a:rPr lang="en-US" sz="2000" dirty="0" smtClean="0"/>
              <a:t>Need precise momentum scale.</a:t>
            </a:r>
          </a:p>
          <a:p>
            <a:pPr lvl="2"/>
            <a:r>
              <a:rPr lang="en-US" sz="2000" dirty="0" smtClean="0"/>
              <a:t>J/psi method using Z’s needs 40M </a:t>
            </a:r>
            <a:r>
              <a:rPr lang="en-US" sz="2000" dirty="0" smtClean="0"/>
              <a:t>Z’s…..</a:t>
            </a:r>
            <a:endParaRPr lang="en-US" sz="2000" dirty="0" smtClean="0"/>
          </a:p>
          <a:p>
            <a:pPr lvl="1"/>
            <a:r>
              <a:rPr lang="en-US" sz="2000" dirty="0" smtClean="0"/>
              <a:t>Error on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W</a:t>
            </a:r>
            <a:r>
              <a:rPr lang="en-US" sz="2000" dirty="0" smtClean="0"/>
              <a:t> from </a:t>
            </a:r>
            <a:r>
              <a:rPr lang="en-US" sz="2000" dirty="0" smtClean="0">
                <a:sym typeface="Symbol"/>
              </a:rPr>
              <a:t></a:t>
            </a:r>
            <a:r>
              <a:rPr lang="en-US" sz="2000" dirty="0" smtClean="0"/>
              <a:t>s knowledge of 0.8 MeV can be targeted.</a:t>
            </a:r>
          </a:p>
          <a:p>
            <a:r>
              <a:rPr lang="en-US" sz="2000" dirty="0" smtClean="0"/>
              <a:t>ILC accelerator </a:t>
            </a:r>
          </a:p>
          <a:p>
            <a:pPr lvl="1"/>
            <a:r>
              <a:rPr lang="en-US" sz="2000" dirty="0" smtClean="0"/>
              <a:t>Need to preserve the option to run with high L and highly polarized electrons </a:t>
            </a:r>
            <a:r>
              <a:rPr lang="en-US" sz="2000" b="1" dirty="0" smtClean="0"/>
              <a:t>AND POSITRONS</a:t>
            </a:r>
            <a:r>
              <a:rPr lang="en-US" sz="2000" dirty="0" smtClean="0"/>
              <a:t> at WW threshold. No experimental show-stoppers.</a:t>
            </a:r>
          </a:p>
          <a:p>
            <a:pPr lvl="2"/>
            <a:r>
              <a:rPr lang="en-US" sz="1600" dirty="0" smtClean="0"/>
              <a:t>This is a great advantage of ILC over other accelerator concepts.</a:t>
            </a:r>
          </a:p>
          <a:p>
            <a:pPr lvl="1"/>
            <a:r>
              <a:rPr lang="en-US" sz="2000" dirty="0" smtClean="0"/>
              <a:t>We should DEMAND capability for high luminosity for calibration at the Z.</a:t>
            </a:r>
          </a:p>
          <a:p>
            <a:pPr lvl="1"/>
            <a:r>
              <a:rPr lang="en-US" sz="2000" dirty="0" smtClean="0"/>
              <a:t>We should DEMAND capability for reasonable luminosity at the Z with polarized beams for physics.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18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1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76200"/>
            <a:ext cx="7315200" cy="914400"/>
          </a:xfrm>
        </p:spPr>
        <p:txBody>
          <a:bodyPr/>
          <a:lstStyle/>
          <a:p>
            <a:r>
              <a:rPr lang="en-US" dirty="0" smtClean="0"/>
              <a:t>W Production in </a:t>
            </a:r>
            <a:r>
              <a:rPr lang="en-US" dirty="0" err="1" smtClean="0"/>
              <a:t>e</a:t>
            </a:r>
            <a:r>
              <a:rPr lang="en-US" baseline="30000" dirty="0" err="1" smtClean="0"/>
              <a:t>+</a:t>
            </a:r>
            <a:r>
              <a:rPr lang="en-US" dirty="0" err="1" smtClean="0"/>
              <a:t>e</a:t>
            </a:r>
            <a:r>
              <a:rPr lang="en-US" baseline="30000" dirty="0" smtClean="0"/>
              <a:t>-</a:t>
            </a:r>
            <a:endParaRPr lang="en-US" baseline="30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61575-2DEC-4E8A-9971-2B121411D65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68895"/>
            <a:ext cx="3810000" cy="3608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00200" y="23622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e+e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- 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  <a:sym typeface="Symbol"/>
              </a:rPr>
              <a:t> 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W+W-</a:t>
            </a:r>
            <a:endParaRPr lang="en-US" sz="1800" dirty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065" y="2895600"/>
            <a:ext cx="3065535" cy="349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38" y="914400"/>
            <a:ext cx="4502662" cy="1319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750" y="838200"/>
            <a:ext cx="227965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229600" y="1447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e</a:t>
            </a:r>
            <a:r>
              <a:rPr lang="en-US" sz="18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tc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..</a:t>
            </a:r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9800" y="24384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e+e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- 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  <a:sym typeface="Symbol"/>
              </a:rPr>
              <a:t> 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W e </a:t>
            </a:r>
            <a:r>
              <a:rPr lang="en-US" sz="1800" dirty="0" smtClean="0">
                <a:solidFill>
                  <a:srgbClr val="FFFF00"/>
                </a:solidFill>
                <a:latin typeface="Symbol" pitchFamily="18" charset="2"/>
                <a:cs typeface="Times New Roman" pitchFamily="18" charset="0"/>
              </a:rPr>
              <a:t>n</a:t>
            </a:r>
            <a:endParaRPr lang="en-US" sz="1800" dirty="0">
              <a:solidFill>
                <a:srgbClr val="FFFF00"/>
              </a:solidFill>
              <a:latin typeface="Symbol" pitchFamily="18" charset="2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6096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CC0099"/>
                </a:solidFill>
                <a:latin typeface="Arial" charset="0"/>
                <a:cs typeface="Times New Roman" pitchFamily="18" charset="0"/>
              </a:rPr>
              <a:t>arXiv:1302.3415</a:t>
            </a:r>
            <a:endParaRPr lang="en-US" sz="1800" dirty="0">
              <a:solidFill>
                <a:srgbClr val="CC0099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7600" y="64770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unpolarized</a:t>
            </a:r>
            <a:r>
              <a:rPr lang="en-US" sz="1800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 cross-sections</a:t>
            </a:r>
            <a:endParaRPr lang="en-US" sz="1800" dirty="0">
              <a:solidFill>
                <a:srgbClr val="FFFF00"/>
              </a:solidFill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923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52400" y="-76200"/>
            <a:ext cx="9067800" cy="914400"/>
          </a:xfrm>
        </p:spPr>
        <p:txBody>
          <a:bodyPr/>
          <a:lstStyle/>
          <a:p>
            <a:r>
              <a:rPr lang="en-US" sz="3600" dirty="0" smtClean="0"/>
              <a:t>“New” </a:t>
            </a:r>
            <a:r>
              <a:rPr lang="en-US" sz="3600" dirty="0" smtClean="0">
                <a:sym typeface="Symbol"/>
              </a:rPr>
              <a:t></a:t>
            </a:r>
            <a:r>
              <a:rPr lang="en-US" sz="3600" dirty="0" err="1" smtClean="0"/>
              <a:t>s</a:t>
            </a:r>
            <a:r>
              <a:rPr lang="en-US" sz="3600" baseline="-25000" dirty="0" err="1" smtClean="0"/>
              <a:t>P</a:t>
            </a:r>
            <a:r>
              <a:rPr lang="en-US" sz="3600" dirty="0" smtClean="0"/>
              <a:t> In-Situ Beam Energy Method 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ED326E-09ED-4967-AAC1-AAA7101FAACB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401986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90599" y="1066800"/>
            <a:ext cx="3276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e</a:t>
            </a:r>
            <a:r>
              <a:rPr lang="en-US" sz="2800" baseline="300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+</a:t>
            </a:r>
            <a:r>
              <a:rPr lang="en-US" sz="2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e</a:t>
            </a:r>
            <a:r>
              <a:rPr lang="en-US" sz="2800" baseline="300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-</a:t>
            </a:r>
            <a:r>
              <a:rPr lang="en-US" sz="2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 </a:t>
            </a:r>
            <a:r>
              <a:rPr lang="en-US" sz="2800" dirty="0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</a:rPr>
              <a:t>m </a:t>
            </a:r>
            <a:r>
              <a:rPr lang="en-US" sz="2800" baseline="30000" dirty="0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</a:rPr>
              <a:t>+</a:t>
            </a:r>
            <a:r>
              <a:rPr lang="en-US" sz="2800" dirty="0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800" baseline="30000" dirty="0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</a:rPr>
              <a:t>-</a:t>
            </a:r>
            <a:r>
              <a:rPr lang="en-US" sz="2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(</a:t>
            </a:r>
            <a:r>
              <a:rPr lang="en-US" sz="2800" dirty="0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</a:rPr>
              <a:t>g</a:t>
            </a:r>
            <a:r>
              <a:rPr lang="en-US" sz="2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)</a:t>
            </a:r>
            <a:endParaRPr lang="en-US" sz="2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4325541"/>
            <a:ext cx="4495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Use </a:t>
            </a:r>
            <a:r>
              <a:rPr lang="en-US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muon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momenta. </a:t>
            </a:r>
          </a:p>
          <a:p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Measure E</a:t>
            </a:r>
            <a:r>
              <a:rPr lang="en-US" baseline="-250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1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+ E</a:t>
            </a:r>
            <a:r>
              <a:rPr lang="en-US" baseline="-250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+ |</a:t>
            </a:r>
            <a:r>
              <a:rPr lang="en-US" b="1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p</a:t>
            </a:r>
            <a:r>
              <a:rPr lang="en-US" baseline="-250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12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| as an estimator of 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  <a:sym typeface="Symbol"/>
              </a:rPr>
              <a:t>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s</a:t>
            </a:r>
          </a:p>
          <a:p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(no assumption that m</a:t>
            </a:r>
            <a:r>
              <a:rPr lang="en-US" baseline="-250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12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  <a:sym typeface="Symbol"/>
              </a:rPr>
              <a:t> </a:t>
            </a:r>
            <a:r>
              <a:rPr lang="en-US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  <a:sym typeface="Symbol"/>
              </a:rPr>
              <a:t>m</a:t>
            </a:r>
            <a:r>
              <a:rPr lang="en-US" baseline="-250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  <a:sym typeface="Symbol"/>
              </a:rPr>
              <a:t>Z</a:t>
            </a:r>
            <a:r>
              <a:rPr lang="en-US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  <a:sym typeface="Symbol"/>
              </a:rPr>
              <a:t>)</a:t>
            </a:r>
            <a:endParaRPr lang="en-US" dirty="0" smtClean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  <a:p>
            <a:endParaRPr lang="en-US" sz="1800" dirty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066800"/>
            <a:ext cx="4114800" cy="3452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2800" y="1066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with J. </a:t>
            </a:r>
            <a:r>
              <a:rPr lang="en-US" sz="18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Sekaric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62600" y="3124200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0" y="3124200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6400" y="1905000"/>
            <a:ext cx="1371600" cy="1371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6400" y="1447800"/>
            <a:ext cx="1295400" cy="2286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95800" y="4618672"/>
            <a:ext cx="4648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ILC detector momentum resolution (0.15%), gives beam energy to better than 5 ppm statistical for nominal luminosity. Momentum scale to 10 ppm =&gt; 0.8 MeV beam energy error projected on </a:t>
            </a:r>
            <a:r>
              <a:rPr lang="en-US" sz="18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m</a:t>
            </a:r>
            <a:r>
              <a:rPr lang="en-US" sz="1800" baseline="-25000" dirty="0" err="1" smtClean="0">
                <a:solidFill>
                  <a:srgbClr val="FFFFFF"/>
                </a:solidFill>
                <a:latin typeface="+mn-lt"/>
                <a:cs typeface="Times New Roman" pitchFamily="18" charset="0"/>
              </a:rPr>
              <a:t>W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 (J/psi)</a:t>
            </a:r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71600" y="6248400"/>
            <a:ext cx="716280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Beam Energy Uncertainty should be controlled for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Symbol"/>
              </a:rPr>
              <a:t>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 &lt;= 500 </a:t>
            </a:r>
            <a:r>
              <a:rPr lang="en-US" sz="18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GeV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62800" y="757535"/>
            <a:ext cx="1143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GWW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5486400" y="19812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preliminary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315200" y="2895600"/>
            <a:ext cx="4191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8229600" y="2895600"/>
            <a:ext cx="3048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685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-1981200" y="-304800"/>
            <a:ext cx="8382000" cy="1143000"/>
          </a:xfrm>
        </p:spPr>
        <p:txBody>
          <a:bodyPr/>
          <a:lstStyle/>
          <a:p>
            <a:r>
              <a:rPr lang="en-US" dirty="0" err="1" smtClean="0"/>
              <a:t>m</a:t>
            </a:r>
            <a:r>
              <a:rPr lang="en-US" baseline="-25000" dirty="0" err="1" smtClean="0"/>
              <a:t>W</a:t>
            </a:r>
            <a:r>
              <a:rPr lang="en-US" dirty="0" smtClean="0"/>
              <a:t> Prospects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3B8DDF-07D5-4DFB-83F5-F571F95AC050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585115"/>
            <a:ext cx="4546092" cy="2587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3867090"/>
            <a:ext cx="4171950" cy="2838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2400" y="609600"/>
            <a:ext cx="39624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16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Polarized Threshold Scan   (GWW)</a:t>
            </a:r>
          </a:p>
          <a:p>
            <a:pPr marL="342900" indent="-342900">
              <a:buFontTx/>
              <a:buAutoNum type="arabicPeriod"/>
            </a:pPr>
            <a:r>
              <a:rPr lang="en-US" sz="16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Kinematic Reconstruction</a:t>
            </a:r>
          </a:p>
          <a:p>
            <a:pPr marL="342900" indent="-342900">
              <a:buFontTx/>
              <a:buAutoNum type="arabicPeriod"/>
            </a:pPr>
            <a:r>
              <a:rPr lang="en-US" sz="16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Hadronic Mass (GWW, </a:t>
            </a:r>
            <a:r>
              <a:rPr lang="en-US" sz="16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BvD</a:t>
            </a:r>
            <a:r>
              <a:rPr lang="en-US" sz="16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, KT)</a:t>
            </a:r>
          </a:p>
          <a:p>
            <a:endParaRPr lang="en-US" sz="16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6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Method 1: Statistics limited.</a:t>
            </a:r>
          </a:p>
          <a:p>
            <a:endParaRPr lang="en-US" sz="1600" dirty="0" smtClean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6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Method 2: With up to 1000 the LEP statistics and much better detectors. Can target factor of 10 reduction in systematics.</a:t>
            </a:r>
          </a:p>
          <a:p>
            <a:endParaRPr lang="en-US" sz="16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6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Method 3: Depends on di-jet mass scale. Plenty Z’s for 3 MeV.</a:t>
            </a:r>
            <a:endParaRPr lang="en-US" sz="16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29200" y="152400"/>
            <a:ext cx="609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1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45508" y="6172200"/>
            <a:ext cx="45460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Snowmass document for more details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7" name="Ink 6"/>
              <p14:cNvContentPartPr/>
              <p14:nvPr/>
            </p14:nvContentPartPr>
            <p14:xfrm>
              <a:off x="507155" y="4919379"/>
              <a:ext cx="981000" cy="207000"/>
            </p14:xfrm>
          </p:contentPart>
        </mc:Choice>
        <mc:Fallback xmlns="">
          <p:pic>
            <p:nvPicPr>
              <p:cNvPr id="7" name="Ink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96355" y="4908579"/>
                <a:ext cx="1002960" cy="2286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83017"/>
            <a:ext cx="3619243" cy="3450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5" name="Ink 4"/>
              <p14:cNvContentPartPr/>
              <p14:nvPr/>
            </p14:nvContentPartPr>
            <p14:xfrm>
              <a:off x="5241720" y="2819400"/>
              <a:ext cx="1082880" cy="25992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231643" y="2809320"/>
                <a:ext cx="1104833" cy="28116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TextBox 9"/>
          <p:cNvSpPr txBox="1"/>
          <p:nvPr/>
        </p:nvSpPr>
        <p:spPr>
          <a:xfrm>
            <a:off x="4774692" y="152400"/>
            <a:ext cx="406908" cy="4572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1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95800" y="3581400"/>
            <a:ext cx="406908" cy="4572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99"/>
                </a:solidFill>
              </a:rPr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2400" y="3886200"/>
            <a:ext cx="406908" cy="45720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99"/>
                </a:solidFill>
              </a:rP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19600" y="6400800"/>
            <a:ext cx="4305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Bottom-line: 3 different methods with prospects to measure </a:t>
            </a:r>
            <a:r>
              <a:rPr lang="en-US" sz="1400" dirty="0" err="1" smtClean="0">
                <a:solidFill>
                  <a:schemeClr val="bg1"/>
                </a:solidFill>
              </a:rPr>
              <a:t>mW</a:t>
            </a:r>
            <a:r>
              <a:rPr lang="en-US" sz="1400" dirty="0" smtClean="0">
                <a:solidFill>
                  <a:schemeClr val="bg1"/>
                </a:solidFill>
              </a:rPr>
              <a:t> with error &lt; 5 MeV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20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5200" cy="914400"/>
          </a:xfrm>
        </p:spPr>
        <p:txBody>
          <a:bodyPr/>
          <a:lstStyle/>
          <a:p>
            <a:r>
              <a:rPr lang="en-US" dirty="0" smtClean="0"/>
              <a:t>ILC Accelerator Features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ED326E-09ED-4967-AAC1-AAA7101FAACB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90800"/>
            <a:ext cx="586740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05000" y="1307068"/>
            <a:ext cx="495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L ~ (P/E</a:t>
            </a:r>
            <a:r>
              <a:rPr lang="en-US" sz="1800" baseline="-250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CM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) 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(</a:t>
            </a:r>
            <a:r>
              <a:rPr lang="en-US" sz="1800" dirty="0" err="1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  <a:sym typeface="Symbol"/>
              </a:rPr>
              <a:t>d</a:t>
            </a:r>
            <a:r>
              <a:rPr lang="en-US" sz="1800" baseline="-250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E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 / </a:t>
            </a:r>
            <a:r>
              <a:rPr lang="en-US" sz="1800" dirty="0" err="1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  <a:sym typeface="Symbol"/>
              </a:rPr>
              <a:t>e</a:t>
            </a:r>
            <a:r>
              <a:rPr lang="en-US" sz="1800" baseline="-25000" dirty="0" err="1" smtClean="0">
                <a:solidFill>
                  <a:srgbClr val="FFFFFF"/>
                </a:solidFill>
                <a:latin typeface="Times New Roman"/>
                <a:cs typeface="Times New Roman" pitchFamily="18" charset="0"/>
                <a:sym typeface="Symbol"/>
              </a:rPr>
              <a:t>y,N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) H</a:t>
            </a:r>
            <a:r>
              <a:rPr lang="en-US" sz="1800" baseline="-250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D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 </a:t>
            </a:r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81200" y="1752600"/>
            <a:ext cx="25930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P 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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f</a:t>
            </a:r>
            <a:r>
              <a:rPr lang="en-US" sz="1800" baseline="-250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c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N</a:t>
            </a:r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3800" y="17526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n-US" sz="1800" baseline="-250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E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 (N</a:t>
            </a:r>
            <a:r>
              <a:rPr lang="en-US" sz="1800" baseline="300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2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 </a:t>
            </a:r>
            <a:r>
              <a:rPr lang="en-US" sz="1800" dirty="0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  <a:sym typeface="Symbol"/>
              </a:rPr>
              <a:t>g</a:t>
            </a:r>
            <a:r>
              <a:rPr lang="en-US" sz="1800" baseline="30000" dirty="0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  <a:sym typeface="Symbol"/>
              </a:rPr>
              <a:t>2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)/( </a:t>
            </a:r>
            <a:r>
              <a:rPr lang="en-US" sz="1800" dirty="0" err="1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  <a:sym typeface="Symbol"/>
              </a:rPr>
              <a:t>e</a:t>
            </a:r>
            <a:r>
              <a:rPr lang="en-US" sz="1800" baseline="-250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x,N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  <a:sym typeface="Symbol"/>
              </a:rPr>
              <a:t>b</a:t>
            </a:r>
            <a:r>
              <a:rPr lang="en-US" sz="1800" baseline="-250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x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 </a:t>
            </a:r>
            <a:r>
              <a:rPr lang="en-US" sz="1800" dirty="0" err="1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  <a:sym typeface="Symbol"/>
              </a:rPr>
              <a:t>s</a:t>
            </a:r>
            <a:r>
              <a:rPr lang="en-US" sz="1800" baseline="-250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z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) U</a:t>
            </a:r>
            <a:r>
              <a:rPr lang="en-US" sz="1800" baseline="-250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1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 (</a:t>
            </a:r>
            <a:r>
              <a:rPr lang="en-US" sz="1800" dirty="0" err="1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  <a:sym typeface="Symbol"/>
              </a:rPr>
              <a:t>Y</a:t>
            </a:r>
            <a:r>
              <a:rPr lang="en-US" sz="1800" baseline="-250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av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  <a:sym typeface="Symbol"/>
              </a:rPr>
              <a:t>)</a:t>
            </a:r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5103674"/>
            <a:ext cx="739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Scope for improving luminosity performance.</a:t>
            </a:r>
          </a:p>
          <a:p>
            <a:pPr marL="342900" indent="-342900">
              <a:buFontTx/>
              <a:buAutoNum type="arabicPeriod"/>
            </a:pP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Increase number of bunches (f</a:t>
            </a:r>
            <a:r>
              <a:rPr lang="en-US" sz="1800" baseline="-250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c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) </a:t>
            </a:r>
          </a:p>
          <a:p>
            <a:pPr marL="342900" indent="-342900">
              <a:buFontTx/>
              <a:buAutoNum type="arabicPeriod"/>
            </a:pP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Decrease vertical </a:t>
            </a:r>
            <a:r>
              <a:rPr lang="en-US" sz="18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emittance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(</a:t>
            </a:r>
            <a:r>
              <a:rPr lang="en-US" sz="1800" dirty="0" err="1" smtClean="0">
                <a:solidFill>
                  <a:srgbClr val="FFFFFF"/>
                </a:solidFill>
                <a:latin typeface="Symbol" panose="05050102010706020507" pitchFamily="18" charset="2"/>
                <a:cs typeface="Times New Roman" pitchFamily="18" charset="0"/>
              </a:rPr>
              <a:t>e</a:t>
            </a:r>
            <a:r>
              <a:rPr lang="en-US" sz="1800" baseline="-250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y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)</a:t>
            </a:r>
          </a:p>
          <a:p>
            <a:pPr marL="342900" indent="-342900">
              <a:buFontTx/>
              <a:buAutoNum type="arabicPeriod"/>
            </a:pP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Increase bunch charge (N)</a:t>
            </a:r>
          </a:p>
          <a:p>
            <a:pPr marL="342900" indent="-342900">
              <a:buFontTx/>
              <a:buAutoNum type="arabicPeriod"/>
            </a:pP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Decrease </a:t>
            </a:r>
            <a:r>
              <a:rPr lang="en-US" sz="1800" dirty="0" err="1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</a:rPr>
              <a:t>s</a:t>
            </a:r>
            <a:r>
              <a:rPr lang="en-US" sz="1800" baseline="-250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z</a:t>
            </a:r>
            <a:endParaRPr lang="en-US" sz="1800" baseline="-25000" dirty="0" smtClean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Decrease </a:t>
            </a:r>
            <a:r>
              <a:rPr lang="en-US" sz="1800" dirty="0" err="1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1800" baseline="-250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x</a:t>
            </a:r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05000" y="22098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Machine design has focused on 500 </a:t>
            </a:r>
            <a:r>
              <a:rPr lang="en-US" sz="18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GeV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baseline</a:t>
            </a:r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400" y="5791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3,4,5 =&gt; L, BS trade-off</a:t>
            </a:r>
          </a:p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Can trade more BS for more L or lower L for lower BS.</a:t>
            </a:r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29400" y="293506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d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p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/p same as LEP2 at 200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GeV</a:t>
            </a:r>
            <a:endParaRPr lang="en-US" sz="1800" dirty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05600" y="4114800"/>
            <a:ext cx="213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d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p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/p typically better than an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e</a:t>
            </a:r>
            <a:r>
              <a:rPr lang="en-US" sz="1800" baseline="300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+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e</a:t>
            </a:r>
            <a:r>
              <a:rPr lang="en-US" sz="1800" baseline="300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-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ring which worsens linearly with 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  <a:sym typeface="Symbol"/>
              </a:rPr>
              <a:t>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s</a:t>
            </a:r>
            <a:endParaRPr lang="en-US" sz="1800" dirty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37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315200" cy="914400"/>
          </a:xfrm>
        </p:spPr>
        <p:txBody>
          <a:bodyPr/>
          <a:lstStyle/>
          <a:p>
            <a:r>
              <a:rPr lang="en-US" dirty="0" err="1" smtClean="0"/>
              <a:t>Beamstrahlung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ED326E-09ED-4967-AAC1-AAA7101FAAC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1676400"/>
            <a:ext cx="4293697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95800" y="21452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161 </a:t>
            </a:r>
            <a:r>
              <a:rPr lang="en-US" sz="18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GeV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29400" y="2133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161 </a:t>
            </a:r>
            <a:r>
              <a:rPr lang="en-US" sz="18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GeV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19600" y="4267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500 </a:t>
            </a:r>
            <a:r>
              <a:rPr lang="en-US" sz="18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GeV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29400" y="4202668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500 </a:t>
            </a:r>
            <a:r>
              <a:rPr lang="en-US" sz="18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GeV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865287"/>
            <a:ext cx="3352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Average energy loss of beams is not what matters for physics.</a:t>
            </a:r>
          </a:p>
          <a:p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Average energy loss of colliding beams is factor of 2 smaller.</a:t>
            </a:r>
          </a:p>
          <a:p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Median energy loss per beam from </a:t>
            </a:r>
            <a:r>
              <a:rPr lang="en-US" sz="18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beamstrahlung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typically tiny compared to beam energy spread.</a:t>
            </a:r>
          </a:p>
          <a:p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8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Parametrized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with CIRCE functions.</a:t>
            </a:r>
          </a:p>
          <a:p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800" dirty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f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1800" dirty="0" smtClean="0">
                <a:solidFill>
                  <a:srgbClr val="FFFFFF"/>
                </a:solidFill>
                <a:latin typeface="Symbol" pitchFamily="18" charset="2"/>
                <a:cs typeface="Times New Roman" pitchFamily="18" charset="0"/>
              </a:rPr>
              <a:t>d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(1-x) + (1-f) Beta(a</a:t>
            </a:r>
            <a:r>
              <a:rPr lang="en-US" sz="1800" baseline="-250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2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,a</a:t>
            </a:r>
            <a:r>
              <a:rPr lang="en-US" sz="1800" baseline="-250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3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)</a:t>
            </a:r>
          </a:p>
          <a:p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Define t = (1 – x)</a:t>
            </a:r>
            <a:r>
              <a:rPr lang="en-US" sz="1800" baseline="300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1/5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</a:t>
            </a:r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72200" y="6172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t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=0.25 =&gt; x = 0.999</a:t>
            </a:r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" y="593467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In general </a:t>
            </a:r>
            <a:r>
              <a:rPr lang="en-US" sz="1800" dirty="0" err="1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beamstrahlung</a:t>
            </a:r>
            <a:r>
              <a:rPr lang="en-US" sz="1800" dirty="0" smtClean="0">
                <a:solidFill>
                  <a:srgbClr val="FFFFFF"/>
                </a:solidFill>
                <a:latin typeface="Arial" charset="0"/>
                <a:cs typeface="Times New Roman" pitchFamily="18" charset="0"/>
              </a:rPr>
              <a:t> is a less important issue than ISR. Worse BS could be tolerated in the WW threshold scan</a:t>
            </a:r>
            <a:endParaRPr lang="en-US" sz="1800" dirty="0">
              <a:solidFill>
                <a:srgbClr val="FFFFFF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48400" y="30596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71%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48400" y="51170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43%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72200" y="64770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x &gt;0.9999 in first bin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62400" y="1143000"/>
            <a:ext cx="4267200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</a:rPr>
              <a:t>Scaled energy of colliding beams</a:t>
            </a:r>
            <a:endParaRPr lang="en-US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1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839200" cy="914400"/>
          </a:xfrm>
        </p:spPr>
        <p:txBody>
          <a:bodyPr/>
          <a:lstStyle/>
          <a:p>
            <a:r>
              <a:rPr lang="en-US" sz="3600" dirty="0" err="1" smtClean="0"/>
              <a:t>m</a:t>
            </a:r>
            <a:r>
              <a:rPr lang="en-US" sz="3600" baseline="-25000" dirty="0" err="1" smtClean="0"/>
              <a:t>W</a:t>
            </a:r>
            <a:r>
              <a:rPr lang="en-US" sz="3600" baseline="-25000" dirty="0" smtClean="0"/>
              <a:t> </a:t>
            </a:r>
            <a:r>
              <a:rPr lang="en-US" sz="3600" dirty="0" smtClean="0"/>
              <a:t>Measurement Prospects Near Threshold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ED326E-09ED-4967-AAC1-AAA7101FAAC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1" y="1295400"/>
            <a:ext cx="5172106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990600"/>
            <a:ext cx="2882964" cy="2763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4286250"/>
            <a:ext cx="5476875" cy="89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876675"/>
            <a:ext cx="239077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5181600"/>
            <a:ext cx="571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Measure at 6 values of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s, in 3 channels, and with up to 9 different helicity combinations</a:t>
            </a:r>
            <a:r>
              <a:rPr lang="en-US" dirty="0" smtClean="0">
                <a:sym typeface="Symbol"/>
              </a:rPr>
              <a:t>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019800"/>
            <a:ext cx="6934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Estimate error of 6 MeV (includes </a:t>
            </a:r>
            <a:r>
              <a:rPr lang="en-US" sz="1800" dirty="0" err="1" smtClean="0">
                <a:solidFill>
                  <a:schemeClr val="bg1"/>
                </a:solidFill>
              </a:rPr>
              <a:t>Eb</a:t>
            </a:r>
            <a:r>
              <a:rPr lang="en-US" sz="1800" dirty="0" smtClean="0">
                <a:solidFill>
                  <a:schemeClr val="bg1"/>
                </a:solidFill>
              </a:rPr>
              <a:t> error of 2.5 MeV from Z </a:t>
            </a:r>
            <a:r>
              <a:rPr lang="en-US" sz="1800" dirty="0" smtClean="0">
                <a:solidFill>
                  <a:schemeClr val="bg1"/>
                </a:solidFill>
                <a:latin typeface="Symbol" pitchFamily="18" charset="2"/>
              </a:rPr>
              <a:t>g</a:t>
            </a:r>
            <a:r>
              <a:rPr lang="en-US" sz="1800" dirty="0" smtClean="0">
                <a:solidFill>
                  <a:schemeClr val="bg1"/>
                </a:solidFill>
              </a:rPr>
              <a:t>)  per 100 fb</a:t>
            </a:r>
            <a:r>
              <a:rPr lang="en-US" sz="1800" baseline="30000" dirty="0" smtClean="0">
                <a:solidFill>
                  <a:schemeClr val="bg1"/>
                </a:solidFill>
              </a:rPr>
              <a:t>-1</a:t>
            </a:r>
            <a:r>
              <a:rPr lang="en-US" sz="1800" dirty="0" smtClean="0">
                <a:solidFill>
                  <a:schemeClr val="bg1"/>
                </a:solidFill>
              </a:rPr>
              <a:t> polarized scan (assumed 60% e+ polarization)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10400" y="5562600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Use RR (100 </a:t>
            </a:r>
            <a:r>
              <a:rPr lang="en-US" sz="1800" dirty="0" err="1" smtClean="0">
                <a:solidFill>
                  <a:srgbClr val="FFFF00"/>
                </a:solidFill>
              </a:rPr>
              <a:t>pb</a:t>
            </a:r>
            <a:r>
              <a:rPr lang="en-US" sz="1800" dirty="0" smtClean="0">
                <a:solidFill>
                  <a:srgbClr val="FFFF00"/>
                </a:solidFill>
              </a:rPr>
              <a:t>) cross-section to control polarization</a:t>
            </a: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25" y="4035623"/>
            <a:ext cx="20478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LEP2 numbers</a:t>
            </a:r>
            <a:endParaRPr lang="en-US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12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4088C1-28E9-48FF-864D-2F73AC9FF93F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0059"/>
            <a:ext cx="7946289" cy="5659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66800" y="60198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Systematics are treated as nuisance parameters that can be fitted.  Errors should scale statistically.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93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Polarized Threshold Scan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495800"/>
          </a:xfrm>
        </p:spPr>
        <p:txBody>
          <a:bodyPr/>
          <a:lstStyle/>
          <a:p>
            <a:r>
              <a:rPr lang="en-US" dirty="0" smtClean="0"/>
              <a:t>conservative – viewed from + 15 years ....</a:t>
            </a:r>
          </a:p>
          <a:p>
            <a:r>
              <a:rPr lang="en-US" dirty="0" smtClean="0"/>
              <a:t>Non-</a:t>
            </a:r>
            <a:r>
              <a:rPr lang="en-US" dirty="0" err="1" smtClean="0"/>
              <a:t>Ebeam</a:t>
            </a:r>
            <a:r>
              <a:rPr lang="en-US" dirty="0" smtClean="0"/>
              <a:t> experimental error (stat + </a:t>
            </a:r>
            <a:r>
              <a:rPr lang="en-US" dirty="0" err="1" smtClean="0"/>
              <a:t>syst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5.2 MeV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ED326E-09ED-4967-AAC1-AAA7101FAAC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4283353"/>
              </p:ext>
            </p:extLst>
          </p:nvPr>
        </p:nvGraphicFramePr>
        <p:xfrm>
          <a:off x="1143000" y="3124200"/>
          <a:ext cx="6858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Scenario 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Scenario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Scenario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Scenario 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 (fb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160*3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Pol.</a:t>
                      </a:r>
                      <a:r>
                        <a:rPr lang="en-US" baseline="0" dirty="0" smtClean="0"/>
                        <a:t> (e</a:t>
                      </a:r>
                      <a:r>
                        <a:rPr lang="en-US" baseline="30000" dirty="0" smtClean="0"/>
                        <a:t>-</a:t>
                      </a:r>
                      <a:r>
                        <a:rPr lang="en-US" baseline="0" dirty="0" smtClean="0"/>
                        <a:t>/e</a:t>
                      </a:r>
                      <a:r>
                        <a:rPr lang="en-US" baseline="30000" dirty="0" smtClean="0"/>
                        <a:t>+</a:t>
                      </a:r>
                      <a:r>
                        <a:rPr lang="en-US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80/60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90/60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90/60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90/60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Inefficiency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0.5*LEP2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0.5*LEP2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0.5*LEP2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Background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0.5*LEP2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0.5*LEP2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0.5*LEP2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Effy</a:t>
                      </a:r>
                      <a:r>
                        <a:rPr lang="en-US" dirty="0" smtClean="0"/>
                        <a:t>/L </a:t>
                      </a:r>
                      <a:r>
                        <a:rPr lang="en-US" dirty="0" err="1" smtClean="0"/>
                        <a:t>syst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0.25%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latin typeface="Symbol" pitchFamily="18" charset="2"/>
                        </a:rPr>
                        <a:t>D</a:t>
                      </a:r>
                      <a:r>
                        <a:rPr lang="en-US" dirty="0" err="1" smtClean="0"/>
                        <a:t>m</a:t>
                      </a:r>
                      <a:r>
                        <a:rPr lang="en-US" baseline="-25000" dirty="0" err="1" smtClean="0"/>
                        <a:t>W</a:t>
                      </a:r>
                      <a:r>
                        <a:rPr lang="en-US" baseline="0" dirty="0" smtClean="0"/>
                        <a:t>(MeV)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91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382000" cy="1143000"/>
          </a:xfrm>
        </p:spPr>
        <p:txBody>
          <a:bodyPr/>
          <a:lstStyle/>
          <a:p>
            <a:r>
              <a:rPr lang="en-US" dirty="0" err="1" smtClean="0"/>
              <a:t>m</a:t>
            </a:r>
            <a:r>
              <a:rPr lang="en-US" baseline="-25000" dirty="0" err="1" smtClean="0"/>
              <a:t>W</a:t>
            </a:r>
            <a:r>
              <a:rPr lang="en-US" dirty="0" smtClean="0"/>
              <a:t> from cross-section close to threshold</a:t>
            </a:r>
            <a:endParaRPr lang="en-US" dirty="0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69039" y="3047914"/>
            <a:ext cx="2243522" cy="1981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30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394" y="4267200"/>
            <a:ext cx="2562249" cy="263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394211"/>
            <a:ext cx="3253107" cy="2872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600"/>
            <a:ext cx="4460077" cy="4544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219200" y="213360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Stirling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53200" y="4800600"/>
            <a:ext cx="2438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m</a:t>
            </a:r>
            <a:r>
              <a:rPr lang="en-US" sz="1400" baseline="-25000" dirty="0" err="1" smtClean="0"/>
              <a:t>W</a:t>
            </a:r>
            <a:r>
              <a:rPr lang="en-US" sz="1400" dirty="0" smtClean="0"/>
              <a:t>=80.23 GeV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1219200" y="25908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unpolarized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6362700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6362700"/>
            <a:ext cx="9429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19200" y="2971800"/>
            <a:ext cx="1447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Key: </a:t>
            </a:r>
            <a:r>
              <a:rPr lang="en-US" dirty="0" smtClean="0">
                <a:sym typeface="Symbol"/>
              </a:rPr>
              <a:t></a:t>
            </a:r>
            <a:r>
              <a:rPr lang="en-US" dirty="0" err="1" smtClean="0"/>
              <a:t>s,</a:t>
            </a:r>
            <a:r>
              <a:rPr lang="en-US" dirty="0" err="1" smtClean="0">
                <a:latin typeface="Symbol" panose="05050102010706020507" pitchFamily="18" charset="2"/>
              </a:rPr>
              <a:t>s</a:t>
            </a:r>
            <a:endParaRPr lang="en-US" dirty="0">
              <a:latin typeface="Symbol" panose="05050102010706020507" pitchFamily="18" charset="2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1426" y="6156848"/>
            <a:ext cx="2547938" cy="661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963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382000" cy="914400"/>
          </a:xfrm>
        </p:spPr>
        <p:txBody>
          <a:bodyPr/>
          <a:lstStyle/>
          <a:p>
            <a:r>
              <a:rPr lang="en-US" dirty="0" smtClean="0"/>
              <a:t>In-situ Physics Based Beam Energy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8229600" cy="4495800"/>
          </a:xfrm>
        </p:spPr>
        <p:txBody>
          <a:bodyPr/>
          <a:lstStyle/>
          <a:p>
            <a:r>
              <a:rPr lang="en-US" dirty="0" smtClean="0"/>
              <a:t>Potential Mass-Scale References for Energy Calibration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ED326E-09ED-4967-AAC1-AAA7101FAACB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8503823"/>
              </p:ext>
            </p:extLst>
          </p:nvPr>
        </p:nvGraphicFramePr>
        <p:xfrm>
          <a:off x="1066800" y="2667000"/>
          <a:ext cx="39624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/>
                <a:gridCol w="2971800"/>
              </a:tblGrid>
              <a:tr h="127000">
                <a:tc>
                  <a:txBody>
                    <a:bodyPr/>
                    <a:lstStyle/>
                    <a:p>
                      <a:r>
                        <a:rPr lang="en-US" dirty="0" smtClean="0"/>
                        <a:t>Particle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dirty="0" smtClean="0"/>
                        <a:t>M/M  (PDG)  (ppm)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J/psi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Upsilon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0" y="3002340"/>
            <a:ext cx="365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Conventional wisdom has been to use Z’s, but with ILC detector designs J/psi’s look attractive.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6800" y="5105400"/>
            <a:ext cx="7467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</a:t>
            </a:r>
            <a:r>
              <a:rPr lang="en-US" dirty="0" smtClean="0">
                <a:solidFill>
                  <a:schemeClr val="bg1"/>
                </a:solidFill>
              </a:rPr>
              <a:t>refer not to use something that one plans to measure better or something that will limit the precision.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Use J/psi from Z for momentum scale.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41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382000" cy="1143000"/>
          </a:xfrm>
        </p:spPr>
        <p:txBody>
          <a:bodyPr/>
          <a:lstStyle/>
          <a:p>
            <a:r>
              <a:rPr lang="en-US" dirty="0" smtClean="0"/>
              <a:t>Momentum Scale with J/psi</a:t>
            </a:r>
            <a:endParaRPr lang="en-US" dirty="0"/>
          </a:p>
        </p:txBody>
      </p:sp>
      <p:pic>
        <p:nvPicPr>
          <p:cNvPr id="716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5703" y="1457908"/>
            <a:ext cx="4485897" cy="4561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29200" y="1836003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ILD fast simulation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29200" y="2891135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7</a:t>
            </a:r>
            <a:r>
              <a:rPr lang="en-US" dirty="0" smtClean="0"/>
              <a:t> Z’s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838200"/>
            <a:ext cx="43434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With 10</a:t>
            </a:r>
            <a:r>
              <a:rPr lang="en-US" baseline="30000" dirty="0" smtClean="0">
                <a:solidFill>
                  <a:schemeClr val="bg1"/>
                </a:solidFill>
              </a:rPr>
              <a:t>9</a:t>
            </a:r>
            <a:r>
              <a:rPr lang="en-US" dirty="0" smtClean="0">
                <a:solidFill>
                  <a:schemeClr val="bg1"/>
                </a:solidFill>
              </a:rPr>
              <a:t> Z’s expect statistical error on mass scale of 1.7 ppm given ILD momentum resolution and </a:t>
            </a:r>
            <a:r>
              <a:rPr lang="en-US" dirty="0" err="1" smtClean="0">
                <a:solidFill>
                  <a:schemeClr val="bg1"/>
                </a:solidFill>
              </a:rPr>
              <a:t>vertexing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based on fast simulation.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Most of the J/psi’s are from B decays.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J/psi mass is known to 3.6 ppm. &lt; p &gt; = 20 GeV.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Can envisage also improving on the measurement of the Z mass (23 ppm error)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95800" y="6172200"/>
            <a:ext cx="4191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  Double-Gaussian + Linear Fit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91400" y="4919246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ymbol" panose="05050102010706020507" pitchFamily="18" charset="2"/>
              </a:rPr>
              <a:t>c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/</a:t>
            </a:r>
            <a:r>
              <a:rPr lang="en-US" sz="1600" dirty="0" err="1" smtClean="0"/>
              <a:t>dof</a:t>
            </a:r>
            <a:r>
              <a:rPr lang="en-US" sz="1600" dirty="0" smtClean="0"/>
              <a:t> = 90/93</a:t>
            </a:r>
            <a:endParaRPr lang="en-US" sz="16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5526122"/>
            <a:ext cx="1895477" cy="1292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29000" y="5943600"/>
            <a:ext cx="9144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CDF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91400" y="2133600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(no vertex fit)</a:t>
            </a:r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3" name="Ink 12"/>
              <p14:cNvContentPartPr/>
              <p14:nvPr/>
            </p14:nvContentPartPr>
            <p14:xfrm>
              <a:off x="5237358" y="3806562"/>
              <a:ext cx="1063440" cy="394200"/>
            </p14:xfrm>
          </p:contentPart>
        </mc:Choice>
        <mc:Fallback xmlns="">
          <p:pic>
            <p:nvPicPr>
              <p:cNvPr id="13" name="Ink 12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228358" y="3796473"/>
                <a:ext cx="1080720" cy="415099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TextBox 13"/>
          <p:cNvSpPr txBox="1"/>
          <p:nvPr/>
        </p:nvSpPr>
        <p:spPr>
          <a:xfrm>
            <a:off x="7599558" y="3352800"/>
            <a:ext cx="1011042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99"/>
                </a:solidFill>
                <a:sym typeface="Symbol"/>
              </a:rPr>
              <a:t></a:t>
            </a:r>
            <a:r>
              <a:rPr lang="en-US" dirty="0">
                <a:solidFill>
                  <a:srgbClr val="000099"/>
                </a:solidFill>
                <a:sym typeface="Symbol"/>
              </a:rPr>
              <a:t>s</a:t>
            </a:r>
            <a:r>
              <a:rPr lang="en-US" dirty="0" smtClean="0">
                <a:solidFill>
                  <a:srgbClr val="000099"/>
                </a:solidFill>
              </a:rPr>
              <a:t>=</a:t>
            </a:r>
            <a:r>
              <a:rPr lang="en-US" dirty="0" err="1" smtClean="0">
                <a:solidFill>
                  <a:srgbClr val="000099"/>
                </a:solidFill>
              </a:rPr>
              <a:t>m</a:t>
            </a:r>
            <a:r>
              <a:rPr lang="en-US" baseline="-25000" dirty="0" err="1" smtClean="0">
                <a:solidFill>
                  <a:srgbClr val="000099"/>
                </a:solidFill>
              </a:rPr>
              <a:t>Z</a:t>
            </a:r>
            <a:endParaRPr lang="en-US" baseline="-250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61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382000" cy="1143000"/>
          </a:xfrm>
        </p:spPr>
        <p:txBody>
          <a:bodyPr/>
          <a:lstStyle/>
          <a:p>
            <a:r>
              <a:rPr lang="en-US" dirty="0" smtClean="0"/>
              <a:t>Full Simulation + </a:t>
            </a:r>
            <a:r>
              <a:rPr lang="en-US" dirty="0" err="1" smtClean="0"/>
              <a:t>Kalman</a:t>
            </a:r>
            <a:r>
              <a:rPr lang="en-US" dirty="0" smtClean="0"/>
              <a:t>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3896" y="1905000"/>
            <a:ext cx="6073904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33800" y="39624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No vertex fit nor constraint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52400" y="1447800"/>
            <a:ext cx="426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10k “single particle events’’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" y="1981200"/>
            <a:ext cx="2819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Work in progress – likely need to pay attention to issues like energy loss model and FSR.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Preliminary statistical precision similar.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More realistic material, energy loss and multiple scattering.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00800" y="5943600"/>
            <a:ext cx="3048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Empirical </a:t>
            </a:r>
            <a:r>
              <a:rPr lang="en-US" sz="2000" dirty="0" err="1" smtClean="0">
                <a:solidFill>
                  <a:schemeClr val="bg1"/>
                </a:solidFill>
              </a:rPr>
              <a:t>Voigtian</a:t>
            </a:r>
            <a:r>
              <a:rPr lang="en-US" sz="2000" dirty="0" smtClean="0">
                <a:solidFill>
                  <a:schemeClr val="bg1"/>
                </a:solidFill>
              </a:rPr>
              <a:t> fit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0" y="4547175"/>
            <a:ext cx="15240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9"/>
                </a:solidFill>
              </a:rPr>
              <a:t>-46</a:t>
            </a:r>
            <a:r>
              <a:rPr lang="en-US" sz="2000" dirty="0" smtClean="0">
                <a:solidFill>
                  <a:srgbClr val="000099"/>
                </a:solidFill>
                <a:latin typeface="Times New Roman"/>
                <a:cs typeface="Times New Roman"/>
              </a:rPr>
              <a:t>±</a:t>
            </a:r>
            <a:r>
              <a:rPr lang="en-US" sz="2000" dirty="0" smtClean="0">
                <a:solidFill>
                  <a:srgbClr val="000099"/>
                </a:solidFill>
              </a:rPr>
              <a:t>13 ppm</a:t>
            </a:r>
            <a:endParaRPr lang="en-US" sz="2000" dirty="0">
              <a:solidFill>
                <a:srgbClr val="000099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1787" y="1371600"/>
            <a:ext cx="1116013" cy="652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133600" y="6381690"/>
            <a:ext cx="69342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9"/>
                </a:solidFill>
              </a:rPr>
              <a:t>Need consistent material model in simulation AND reconstruction</a:t>
            </a:r>
            <a:endParaRPr lang="en-US" sz="2000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7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1143000"/>
          </a:xfrm>
        </p:spPr>
        <p:txBody>
          <a:bodyPr/>
          <a:lstStyle/>
          <a:p>
            <a:r>
              <a:rPr lang="en-US" sz="4000" dirty="0" smtClean="0"/>
              <a:t>“Calibration” Run at </a:t>
            </a:r>
            <a:r>
              <a:rPr lang="en-US" sz="4000" dirty="0" smtClean="0">
                <a:sym typeface="Symbol"/>
              </a:rPr>
              <a:t></a:t>
            </a:r>
            <a:r>
              <a:rPr lang="en-US" sz="4000" dirty="0" smtClean="0"/>
              <a:t>s=</a:t>
            </a:r>
            <a:r>
              <a:rPr lang="en-US" sz="4000" dirty="0" err="1" smtClean="0"/>
              <a:t>m</a:t>
            </a:r>
            <a:r>
              <a:rPr lang="en-US" sz="4000" baseline="-25000" dirty="0" err="1" smtClean="0"/>
              <a:t>Z</a:t>
            </a:r>
            <a:r>
              <a:rPr lang="en-US" sz="4000" dirty="0" smtClean="0"/>
              <a:t> for detector p-scale calibration</a:t>
            </a:r>
            <a:endParaRPr lang="en-US" sz="4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176" y="1371600"/>
            <a:ext cx="4178371" cy="4265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191000" y="1642408"/>
            <a:ext cx="2514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Assume 2.0 ppm statistical for 10</a:t>
            </a:r>
            <a:r>
              <a:rPr lang="en-US" sz="2000" baseline="30000" dirty="0" smtClean="0"/>
              <a:t>9</a:t>
            </a:r>
            <a:r>
              <a:rPr lang="en-US" sz="2000" dirty="0" smtClean="0"/>
              <a:t> Z’s.</a:t>
            </a:r>
          </a:p>
          <a:p>
            <a:endParaRPr lang="en-US" sz="2000" dirty="0"/>
          </a:p>
          <a:p>
            <a:r>
              <a:rPr lang="en-US" sz="2000" dirty="0" smtClean="0"/>
              <a:t>Asymptotic error of 3.6 ppm driven by J/psi PDG mass uncertainty.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752600" y="5715000"/>
            <a:ext cx="67818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Symbol"/>
              <a:buChar char="Þ"/>
            </a:pPr>
            <a:r>
              <a:rPr lang="en-US" dirty="0" smtClean="0">
                <a:solidFill>
                  <a:srgbClr val="000099"/>
                </a:solidFill>
              </a:rPr>
              <a:t>Need at least 40 M </a:t>
            </a:r>
            <a:r>
              <a:rPr lang="en-US" dirty="0" err="1" smtClean="0">
                <a:solidFill>
                  <a:srgbClr val="000099"/>
                </a:solidFill>
              </a:rPr>
              <a:t>hadronic</a:t>
            </a:r>
            <a:r>
              <a:rPr lang="en-US" dirty="0" smtClean="0">
                <a:solidFill>
                  <a:srgbClr val="000099"/>
                </a:solidFill>
              </a:rPr>
              <a:t> Z’s for 10 ppm</a:t>
            </a:r>
          </a:p>
          <a:p>
            <a:pPr marL="342900" indent="-342900">
              <a:buFont typeface="Symbol"/>
              <a:buChar char="Þ"/>
            </a:pPr>
            <a:r>
              <a:rPr lang="en-US" dirty="0" smtClean="0">
                <a:solidFill>
                  <a:srgbClr val="000099"/>
                </a:solidFill>
              </a:rPr>
              <a:t>Corresponds to </a:t>
            </a:r>
            <a:r>
              <a:rPr lang="en-US" dirty="0" smtClean="0">
                <a:solidFill>
                  <a:srgbClr val="000099"/>
                </a:solidFill>
                <a:sym typeface="Symbol"/>
              </a:rPr>
              <a:t> </a:t>
            </a:r>
            <a:r>
              <a:rPr lang="en-US" dirty="0" smtClean="0">
                <a:solidFill>
                  <a:srgbClr val="000099"/>
                </a:solidFill>
              </a:rPr>
              <a:t>1.3 fb</a:t>
            </a:r>
            <a:r>
              <a:rPr lang="en-US" baseline="30000" dirty="0" smtClean="0">
                <a:solidFill>
                  <a:srgbClr val="000099"/>
                </a:solidFill>
              </a:rPr>
              <a:t>-1 </a:t>
            </a:r>
            <a:r>
              <a:rPr lang="en-US" dirty="0" smtClean="0">
                <a:solidFill>
                  <a:srgbClr val="000099"/>
                </a:solidFill>
              </a:rPr>
              <a:t>(L </a:t>
            </a:r>
            <a:r>
              <a:rPr lang="en-US" dirty="0" smtClean="0">
                <a:solidFill>
                  <a:srgbClr val="000099"/>
                </a:solidFill>
                <a:sym typeface="Symbol"/>
              </a:rPr>
              <a:t> </a:t>
            </a:r>
            <a:r>
              <a:rPr lang="en-US" dirty="0" smtClean="0">
                <a:solidFill>
                  <a:srgbClr val="000099"/>
                </a:solidFill>
              </a:rPr>
              <a:t>1.3 </a:t>
            </a:r>
            <a:r>
              <a:rPr lang="en-US" dirty="0" smtClean="0">
                <a:solidFill>
                  <a:srgbClr val="000099"/>
                </a:solidFill>
                <a:latin typeface="Calibri"/>
              </a:rPr>
              <a:t>×</a:t>
            </a:r>
            <a:r>
              <a:rPr lang="en-US" dirty="0" smtClean="0">
                <a:solidFill>
                  <a:srgbClr val="000099"/>
                </a:solidFill>
              </a:rPr>
              <a:t> 10</a:t>
            </a:r>
            <a:r>
              <a:rPr lang="en-US" baseline="30000" dirty="0" smtClean="0">
                <a:solidFill>
                  <a:srgbClr val="000099"/>
                </a:solidFill>
              </a:rPr>
              <a:t>33</a:t>
            </a:r>
            <a:r>
              <a:rPr lang="en-US" dirty="0" smtClean="0">
                <a:solidFill>
                  <a:srgbClr val="000099"/>
                </a:solidFill>
              </a:rPr>
              <a:t> for 10</a:t>
            </a:r>
            <a:r>
              <a:rPr lang="en-US" baseline="30000" dirty="0" smtClean="0">
                <a:solidFill>
                  <a:srgbClr val="000099"/>
                </a:solidFill>
              </a:rPr>
              <a:t>6</a:t>
            </a:r>
            <a:r>
              <a:rPr lang="en-US" dirty="0" smtClean="0">
                <a:solidFill>
                  <a:srgbClr val="000099"/>
                </a:solidFill>
              </a:rPr>
              <a:t>s) assuming </a:t>
            </a:r>
            <a:r>
              <a:rPr lang="en-US" dirty="0" err="1" smtClean="0">
                <a:solidFill>
                  <a:srgbClr val="000099"/>
                </a:solidFill>
              </a:rPr>
              <a:t>unpolarized</a:t>
            </a:r>
            <a:r>
              <a:rPr lang="en-US" dirty="0" smtClean="0">
                <a:solidFill>
                  <a:srgbClr val="000099"/>
                </a:solidFill>
              </a:rPr>
              <a:t> beams </a:t>
            </a: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3352801" y="3505200"/>
            <a:ext cx="154305" cy="154305"/>
          </a:xfrm>
          <a:prstGeom prst="ellipse">
            <a:avLst/>
          </a:prstGeom>
          <a:noFill/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200" y="2133600"/>
            <a:ext cx="2362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If detector is stable and not pushed, pulled and shaken, one could hope that such a calibration could be maintained long term at high energy.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76800" y="4038600"/>
            <a:ext cx="16764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Symbol"/>
              </a:rPr>
              <a:t></a:t>
            </a:r>
            <a:r>
              <a:rPr lang="en-US" dirty="0" smtClean="0"/>
              <a:t>s=91GeV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39000" y="2199144"/>
            <a:ext cx="1752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Plot assumes negligible systematics from tracking modeling …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38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382000" cy="1143000"/>
          </a:xfrm>
        </p:spPr>
        <p:txBody>
          <a:bodyPr/>
          <a:lstStyle/>
          <a:p>
            <a:r>
              <a:rPr lang="en-US" dirty="0" smtClean="0"/>
              <a:t>Positron Source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0352" y="1295400"/>
            <a:ext cx="5623296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81600" y="2667000"/>
            <a:ext cx="1447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231m </a:t>
            </a:r>
            <a:r>
              <a:rPr lang="en-US" dirty="0" err="1" smtClean="0"/>
              <a:t>undulator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90600" y="56388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For </a:t>
            </a:r>
            <a:r>
              <a:rPr lang="en-US" dirty="0" smtClean="0">
                <a:solidFill>
                  <a:schemeClr val="bg1"/>
                </a:solidFill>
                <a:sym typeface="Symbol"/>
              </a:rPr>
              <a:t></a:t>
            </a:r>
            <a:r>
              <a:rPr lang="en-US" dirty="0" smtClean="0">
                <a:solidFill>
                  <a:schemeClr val="bg1"/>
                </a:solidFill>
              </a:rPr>
              <a:t>s </a:t>
            </a:r>
            <a:r>
              <a:rPr lang="en-US" dirty="0" smtClean="0">
                <a:solidFill>
                  <a:schemeClr val="bg1"/>
                </a:solidFill>
                <a:sym typeface="Mathematica1"/>
              </a:rPr>
              <a:t></a:t>
            </a:r>
            <a:r>
              <a:rPr lang="en-US" dirty="0" smtClean="0">
                <a:solidFill>
                  <a:schemeClr val="bg1"/>
                </a:solidFill>
              </a:rPr>
              <a:t> 250 </a:t>
            </a:r>
            <a:r>
              <a:rPr lang="en-US" dirty="0" err="1" smtClean="0">
                <a:solidFill>
                  <a:schemeClr val="bg1"/>
                </a:solidFill>
              </a:rPr>
              <a:t>GeV</a:t>
            </a:r>
            <a:r>
              <a:rPr lang="en-US" dirty="0" smtClean="0">
                <a:solidFill>
                  <a:schemeClr val="bg1"/>
                </a:solidFill>
              </a:rPr>
              <a:t>, still need a high energy e</a:t>
            </a:r>
            <a:r>
              <a:rPr lang="en-US" baseline="30000" dirty="0" smtClean="0">
                <a:solidFill>
                  <a:schemeClr val="bg1"/>
                </a:solidFill>
              </a:rPr>
              <a:t>-</a:t>
            </a:r>
            <a:r>
              <a:rPr lang="en-US" dirty="0" smtClean="0">
                <a:solidFill>
                  <a:schemeClr val="bg1"/>
                </a:solidFill>
              </a:rPr>
              <a:t> beam for adequate e</a:t>
            </a:r>
            <a:r>
              <a:rPr lang="en-US" baseline="30000" dirty="0" smtClean="0">
                <a:solidFill>
                  <a:schemeClr val="bg1"/>
                </a:solidFill>
              </a:rPr>
              <a:t>+</a:t>
            </a:r>
            <a:r>
              <a:rPr lang="en-US" dirty="0" smtClean="0">
                <a:solidFill>
                  <a:schemeClr val="bg1"/>
                </a:solidFill>
              </a:rPr>
              <a:t> production.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38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66800" y="76200"/>
            <a:ext cx="7620000" cy="914400"/>
          </a:xfrm>
        </p:spPr>
        <p:txBody>
          <a:bodyPr/>
          <a:lstStyle/>
          <a:p>
            <a:r>
              <a:rPr lang="en-US" dirty="0" smtClean="0"/>
              <a:t>ILC Polarized Threshold Scan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61575-2DEC-4E8A-9971-2B121411D65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6354" y="971383"/>
            <a:ext cx="5676646" cy="5429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33800" y="1143000"/>
            <a:ext cx="243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GENTLE 2.0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with ILC 161 </a:t>
            </a:r>
            <a:r>
              <a:rPr lang="en-US" sz="1800" u="sng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beamstrahlung</a:t>
            </a:r>
            <a:r>
              <a:rPr lang="en-US" sz="1800" u="sng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*</a:t>
            </a:r>
          </a:p>
          <a:p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Each set of curves has </a:t>
            </a:r>
            <a:r>
              <a:rPr lang="en-US" sz="18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m</a:t>
            </a:r>
            <a:r>
              <a:rPr lang="en-US" sz="1800" baseline="-250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W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 = 80.29, 80.39, 80.49 </a:t>
            </a:r>
            <a:r>
              <a:rPr lang="en-US" sz="1800" dirty="0" err="1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GeV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.</a:t>
            </a:r>
          </a:p>
          <a:p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With |P| = 90% for e</a:t>
            </a:r>
            <a:r>
              <a:rPr lang="en-US" sz="1800" baseline="300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-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and  |P| = 60% for e</a:t>
            </a:r>
            <a:r>
              <a:rPr lang="en-US" sz="1800" baseline="300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+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.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2962275" cy="2185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686800" y="16880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- +</a:t>
            </a:r>
            <a:endParaRPr lang="en-US" sz="1800" dirty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6800" y="58028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+-</a:t>
            </a:r>
            <a:endParaRPr lang="en-US" sz="1800" dirty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686800" y="45074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0 0</a:t>
            </a:r>
            <a:endParaRPr lang="en-US" sz="1800" dirty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86800" y="4812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- -</a:t>
            </a:r>
            <a:endParaRPr lang="en-US" sz="1800" dirty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686800" y="5574268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++</a:t>
            </a:r>
            <a:endParaRPr lang="en-US" sz="1800" dirty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67600" y="45074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LEP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" y="3276600"/>
            <a:ext cx="28098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Use (-+)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helicity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combination of e</a:t>
            </a:r>
            <a:r>
              <a:rPr lang="en-US" sz="1800" baseline="300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-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and e</a:t>
            </a:r>
            <a:r>
              <a:rPr lang="en-US" sz="1800" baseline="300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+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to enhance WW.</a:t>
            </a:r>
          </a:p>
          <a:p>
            <a:endParaRPr lang="en-US" sz="1800" dirty="0" smtClean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Use (+-)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helicity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to suppress WW and measure background.</a:t>
            </a:r>
          </a:p>
          <a:p>
            <a:endParaRPr lang="en-US" sz="1800" dirty="0" smtClean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Use (--) and (++) to control polarization (also use 150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pb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</a:t>
            </a:r>
            <a:r>
              <a:rPr lang="en-US" sz="1800" dirty="0" err="1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qq</a:t>
            </a:r>
            <a:r>
              <a:rPr lang="en-US" sz="1800" dirty="0" smtClean="0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 events)</a:t>
            </a:r>
            <a:endParaRPr lang="en-US" sz="1800" dirty="0">
              <a:solidFill>
                <a:srgbClr val="FFFF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81137" y="6412468"/>
            <a:ext cx="598646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Experimentally very robust. Measure pol., bkg. in situ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254151" y="1143638"/>
            <a:ext cx="174684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Example 6  points in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  <a:sym typeface="Symbol"/>
              </a:rPr>
              <a:t>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s. 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78% (-+), </a:t>
            </a:r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Times New Roman" pitchFamily="18" charset="0"/>
              </a:rPr>
              <a:t>17% (+-) 2.5%(--), 2.5%(++)</a:t>
            </a:r>
          </a:p>
          <a:p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  <a:p>
            <a:endParaRPr lang="en-US" sz="1800" dirty="0">
              <a:solidFill>
                <a:srgbClr val="000000"/>
              </a:solidFill>
              <a:latin typeface="Arial" charset="0"/>
              <a:cs typeface="Times New Roman" pitchFamily="18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098" name="Ink 3097"/>
              <p14:cNvContentPartPr/>
              <p14:nvPr/>
            </p14:nvContentPartPr>
            <p14:xfrm>
              <a:off x="6224948" y="4336868"/>
              <a:ext cx="397080" cy="631800"/>
            </p14:xfrm>
          </p:contentPart>
        </mc:Choice>
        <mc:Fallback xmlns="">
          <p:pic>
            <p:nvPicPr>
              <p:cNvPr id="3098" name="Ink 3097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19548" y="4331465"/>
                <a:ext cx="407520" cy="64368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43" name="Ink 42"/>
              <p14:cNvContentPartPr/>
              <p14:nvPr/>
            </p14:nvContentPartPr>
            <p14:xfrm>
              <a:off x="8449928" y="1890668"/>
              <a:ext cx="36360" cy="36360"/>
            </p14:xfrm>
          </p:contentPart>
        </mc:Choice>
        <mc:Fallback xmlns="">
          <p:pic>
            <p:nvPicPr>
              <p:cNvPr id="43" name="Ink 42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446328" y="1887032"/>
                <a:ext cx="46440" cy="46541"/>
              </a:xfrm>
              <a:prstGeom prst="rect">
                <a:avLst/>
              </a:prstGeom>
            </p:spPr>
          </p:pic>
        </mc:Fallback>
      </mc:AlternateContent>
      <p:sp>
        <p:nvSpPr>
          <p:cNvPr id="3" name="TextBox 2"/>
          <p:cNvSpPr txBox="1"/>
          <p:nvPr/>
        </p:nvSpPr>
        <p:spPr>
          <a:xfrm>
            <a:off x="3733800" y="4038600"/>
            <a:ext cx="2286000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9"/>
                </a:solidFill>
              </a:rPr>
              <a:t>Need 10 ppm error on </a:t>
            </a:r>
            <a:r>
              <a:rPr lang="en-US" sz="2000" b="1" dirty="0" smtClean="0">
                <a:solidFill>
                  <a:srgbClr val="000099"/>
                </a:solidFill>
                <a:sym typeface="Symbol"/>
              </a:rPr>
              <a:t></a:t>
            </a:r>
            <a:r>
              <a:rPr lang="en-US" sz="2000" b="1" dirty="0" smtClean="0">
                <a:solidFill>
                  <a:srgbClr val="000099"/>
                </a:solidFill>
              </a:rPr>
              <a:t>s to target 2 MeV on </a:t>
            </a:r>
            <a:r>
              <a:rPr lang="en-US" sz="2000" b="1" dirty="0" err="1" smtClean="0">
                <a:solidFill>
                  <a:srgbClr val="000099"/>
                </a:solidFill>
              </a:rPr>
              <a:t>mW</a:t>
            </a:r>
            <a:endParaRPr lang="en-US" sz="20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72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7315200" cy="914400"/>
          </a:xfrm>
        </p:spPr>
        <p:txBody>
          <a:bodyPr/>
          <a:lstStyle/>
          <a:p>
            <a:r>
              <a:rPr lang="en-US" dirty="0" smtClean="0"/>
              <a:t>Counting Experiment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ED326E-09ED-4967-AAC1-AAA7101FAACB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2251030"/>
            <a:ext cx="5410200" cy="4606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" y="933271"/>
            <a:ext cx="8382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Example: 6 point scan (index </a:t>
            </a:r>
            <a:r>
              <a:rPr lang="en-US" sz="2000" dirty="0" err="1" smtClean="0">
                <a:solidFill>
                  <a:schemeClr val="bg1"/>
                </a:solidFill>
              </a:rPr>
              <a:t>i</a:t>
            </a:r>
            <a:r>
              <a:rPr lang="en-US" sz="2000" dirty="0" smtClean="0">
                <a:solidFill>
                  <a:schemeClr val="bg1"/>
                </a:solidFill>
              </a:rPr>
              <a:t>), (90% e-, 60% e+ polarization) with -+, +-, ++ and - - helicity combinations (index k)</a:t>
            </a:r>
          </a:p>
          <a:p>
            <a:r>
              <a:rPr lang="en-US" sz="2000" dirty="0" smtClean="0">
                <a:solidFill>
                  <a:schemeClr val="bg1"/>
                </a:solidFill>
              </a:rPr>
              <a:t>Count events in 3 WW candidate categories (</a:t>
            </a:r>
            <a:r>
              <a:rPr lang="en-US" sz="2000" dirty="0" err="1" smtClean="0">
                <a:solidFill>
                  <a:schemeClr val="bg1"/>
                </a:solidFill>
              </a:rPr>
              <a:t>lvlv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qqlv</a:t>
            </a:r>
            <a:r>
              <a:rPr lang="en-US" sz="2000" dirty="0" smtClean="0">
                <a:solidFill>
                  <a:schemeClr val="bg1"/>
                </a:solidFill>
              </a:rPr>
              <a:t>, </a:t>
            </a:r>
            <a:r>
              <a:rPr lang="en-US" sz="2000" dirty="0" err="1" smtClean="0">
                <a:solidFill>
                  <a:schemeClr val="bg1"/>
                </a:solidFill>
              </a:rPr>
              <a:t>qqqq</a:t>
            </a:r>
            <a:r>
              <a:rPr lang="en-US" sz="2000" dirty="0" smtClean="0">
                <a:solidFill>
                  <a:schemeClr val="bg1"/>
                </a:solidFill>
              </a:rPr>
              <a:t> – index j) with expectation </a:t>
            </a:r>
            <a:r>
              <a:rPr lang="en-US" sz="2000" dirty="0" err="1" smtClean="0">
                <a:solidFill>
                  <a:srgbClr val="FFFF00"/>
                </a:solidFill>
                <a:latin typeface="Symbol" panose="05050102010706020507" pitchFamily="18" charset="2"/>
              </a:rPr>
              <a:t>m</a:t>
            </a:r>
            <a:r>
              <a:rPr lang="en-US" sz="2000" baseline="-25000" dirty="0" err="1" smtClean="0">
                <a:solidFill>
                  <a:srgbClr val="FFFF00"/>
                </a:solidFill>
              </a:rPr>
              <a:t>ijk</a:t>
            </a:r>
            <a:r>
              <a:rPr lang="en-US" sz="2000" dirty="0" smtClean="0">
                <a:solidFill>
                  <a:schemeClr val="bg1"/>
                </a:solidFill>
              </a:rPr>
              <a:t> and one Z-like category (radiative return and f </a:t>
            </a:r>
            <a:r>
              <a:rPr lang="en-US" sz="2000" dirty="0" err="1" smtClean="0">
                <a:solidFill>
                  <a:schemeClr val="bg1"/>
                </a:solidFill>
              </a:rPr>
              <a:t>fbar</a:t>
            </a:r>
            <a:r>
              <a:rPr lang="en-US" sz="2000" dirty="0" smtClean="0">
                <a:solidFill>
                  <a:schemeClr val="bg1"/>
                </a:solidFill>
              </a:rPr>
              <a:t>) with expectation </a:t>
            </a:r>
            <a:r>
              <a:rPr lang="en-US" sz="2000" dirty="0" err="1" smtClean="0">
                <a:solidFill>
                  <a:srgbClr val="FFFF00"/>
                </a:solidFill>
                <a:latin typeface="Symbol" panose="05050102010706020507" pitchFamily="18" charset="2"/>
              </a:rPr>
              <a:t>n</a:t>
            </a:r>
            <a:r>
              <a:rPr lang="en-US" sz="2000" baseline="-25000" dirty="0" err="1" smtClean="0">
                <a:solidFill>
                  <a:srgbClr val="FFFF00"/>
                </a:solidFill>
              </a:rPr>
              <a:t>ik</a:t>
            </a:r>
            <a:r>
              <a:rPr lang="en-US" sz="2000" dirty="0" smtClean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3124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96 event counts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4831140"/>
            <a:ext cx="2362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Data could also be taken with other helicity combinations (00, -0,+0,0-,0+ ) if warranted. (</a:t>
            </a:r>
            <a:r>
              <a:rPr lang="en-US" sz="1600" dirty="0" err="1" smtClean="0">
                <a:solidFill>
                  <a:schemeClr val="bg1"/>
                </a:solidFill>
              </a:rPr>
              <a:t>eg</a:t>
            </a:r>
            <a:r>
              <a:rPr lang="en-US" sz="1600" dirty="0" smtClean="0">
                <a:solidFill>
                  <a:schemeClr val="bg1"/>
                </a:solidFill>
              </a:rPr>
              <a:t>. further checks of polarization </a:t>
            </a:r>
            <a:r>
              <a:rPr lang="en-US" sz="1600" dirty="0">
                <a:solidFill>
                  <a:schemeClr val="bg1"/>
                </a:solidFill>
              </a:rPr>
              <a:t>m</a:t>
            </a:r>
            <a:r>
              <a:rPr lang="en-US" sz="1600" dirty="0" smtClean="0">
                <a:solidFill>
                  <a:schemeClr val="bg1"/>
                </a:solidFill>
              </a:rPr>
              <a:t>odel)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56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r>
              <a:rPr lang="en-US" sz="2800" dirty="0" smtClean="0"/>
              <a:t>Fit the Event Counts to Model Expectations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ED326E-09ED-4967-AAC1-AAA7101FAAC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21" y="1981200"/>
            <a:ext cx="8757879" cy="1568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990600"/>
            <a:ext cx="37909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965" y="4114799"/>
            <a:ext cx="3097832" cy="20049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611" y="4114799"/>
            <a:ext cx="4114800" cy="2014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19003" y="6096000"/>
            <a:ext cx="37433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Assumes A=1 for WW (actually about 0.996)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003" y="1600200"/>
            <a:ext cx="3676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Event count expectations: 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657600"/>
            <a:ext cx="8010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Signal, background, and Z-control sample spin factors: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0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382000" cy="1143000"/>
          </a:xfrm>
        </p:spPr>
        <p:txBody>
          <a:bodyPr/>
          <a:lstStyle/>
          <a:p>
            <a:r>
              <a:rPr lang="en-US" dirty="0" smtClean="0"/>
              <a:t>Fit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26782"/>
            <a:ext cx="7373779" cy="4940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943600"/>
            <a:ext cx="3124200" cy="81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038600" y="6096000"/>
            <a:ext cx="3987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FF00"/>
                </a:solidFill>
              </a:rPr>
              <a:t>(Note: within the SM current uncertainty on </a:t>
            </a:r>
            <a:r>
              <a:rPr lang="en-US" sz="1800" dirty="0" err="1" smtClean="0">
                <a:solidFill>
                  <a:srgbClr val="FFFF00"/>
                </a:solidFill>
                <a:latin typeface="Symbol" panose="05050102010706020507" pitchFamily="18" charset="2"/>
              </a:rPr>
              <a:t>a</a:t>
            </a:r>
            <a:r>
              <a:rPr lang="en-US" sz="1800" baseline="-25000" dirty="0" err="1" smtClean="0">
                <a:solidFill>
                  <a:srgbClr val="FFFF00"/>
                </a:solidFill>
              </a:rPr>
              <a:t>S</a:t>
            </a:r>
            <a:r>
              <a:rPr lang="en-US" sz="1800" dirty="0" smtClean="0">
                <a:solidFill>
                  <a:srgbClr val="FFFF00"/>
                </a:solidFill>
              </a:rPr>
              <a:t> translates to 0.06 MeV on </a:t>
            </a:r>
            <a:r>
              <a:rPr lang="en-US" sz="1800" dirty="0" smtClean="0">
                <a:solidFill>
                  <a:srgbClr val="FFFF00"/>
                </a:solidFill>
                <a:latin typeface="Symbol" panose="05050102010706020507" pitchFamily="18" charset="2"/>
              </a:rPr>
              <a:t>G</a:t>
            </a:r>
            <a:r>
              <a:rPr lang="en-US" sz="1800" baseline="-25000" dirty="0" smtClean="0">
                <a:solidFill>
                  <a:srgbClr val="FFFF00"/>
                </a:solidFill>
              </a:rPr>
              <a:t>W</a:t>
            </a:r>
            <a:r>
              <a:rPr lang="en-US" sz="1800" dirty="0" smtClean="0">
                <a:solidFill>
                  <a:srgbClr val="FFFF00"/>
                </a:solidFill>
              </a:rPr>
              <a:t>)</a:t>
            </a:r>
            <a:endParaRPr lang="en-US" sz="18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10400" y="3497759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3333FF"/>
                </a:solidFill>
              </a:rPr>
              <a:t>NEW</a:t>
            </a:r>
          </a:p>
          <a:p>
            <a:r>
              <a:rPr lang="en-US" sz="1200" dirty="0" smtClean="0">
                <a:solidFill>
                  <a:srgbClr val="3333FF"/>
                </a:solidFill>
              </a:rPr>
              <a:t>(previously assumed  known perfectly)</a:t>
            </a:r>
            <a:endParaRPr lang="en-US" sz="1200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73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82000" cy="1143000"/>
          </a:xfrm>
        </p:spPr>
        <p:txBody>
          <a:bodyPr/>
          <a:lstStyle/>
          <a:p>
            <a:r>
              <a:rPr lang="en-US" sz="3200" dirty="0" smtClean="0"/>
              <a:t>Fit Details and Experimental Assumptions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077200" cy="4114800"/>
          </a:xfrm>
        </p:spPr>
        <p:txBody>
          <a:bodyPr/>
          <a:lstStyle/>
          <a:p>
            <a:r>
              <a:rPr lang="en-US" sz="2800" dirty="0" smtClean="0"/>
              <a:t>Use Poisson likelihood (also </a:t>
            </a:r>
            <a:r>
              <a:rPr lang="en-US" sz="2800" dirty="0" smtClean="0">
                <a:latin typeface="Symbol" panose="05050102010706020507" pitchFamily="18" charset="2"/>
              </a:rPr>
              <a:t>c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as cross-check)</a:t>
            </a:r>
          </a:p>
          <a:p>
            <a:r>
              <a:rPr lang="en-US" sz="2800" dirty="0" smtClean="0"/>
              <a:t>Include </a:t>
            </a:r>
            <a:r>
              <a:rPr lang="en-US" sz="2800" dirty="0" smtClean="0">
                <a:latin typeface="Symbol" panose="05050102010706020507" pitchFamily="18" charset="2"/>
              </a:rPr>
              <a:t>c</a:t>
            </a:r>
            <a:r>
              <a:rPr lang="en-US" sz="2800" baseline="30000" dirty="0" smtClean="0"/>
              <a:t>2</a:t>
            </a:r>
            <a:r>
              <a:rPr lang="en-US" sz="2800" dirty="0" smtClean="0"/>
              <a:t> penalty terms to constrain the systematic effects associated with integrated luminosity, signal efficiencies and background asymmetries.</a:t>
            </a:r>
          </a:p>
          <a:p>
            <a:r>
              <a:rPr lang="en-US" sz="2800" dirty="0" smtClean="0"/>
              <a:t>MEASURE background cross-sections</a:t>
            </a:r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400" dirty="0" smtClean="0"/>
              <a:t>NB. Assumed inefficiency and background is halved with respect to TESLA study – based on ILC style detector 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84" y="3733800"/>
            <a:ext cx="8925116" cy="1899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732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76200"/>
            <a:ext cx="8382000" cy="1143000"/>
          </a:xfrm>
        </p:spPr>
        <p:txBody>
          <a:bodyPr/>
          <a:lstStyle/>
          <a:p>
            <a:r>
              <a:rPr lang="en-US" dirty="0" smtClean="0"/>
              <a:t>4 </a:t>
            </a:r>
            <a:r>
              <a:rPr lang="en-US" dirty="0" err="1" smtClean="0"/>
              <a:t>eqns</a:t>
            </a:r>
            <a:r>
              <a:rPr lang="en-US" dirty="0" smtClean="0"/>
              <a:t>, 4 unknowns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7772400" cy="4114800"/>
          </a:xfrm>
        </p:spPr>
        <p:txBody>
          <a:bodyPr/>
          <a:lstStyle/>
          <a:p>
            <a:r>
              <a:rPr lang="en-US" sz="2400" dirty="0" smtClean="0"/>
              <a:t>Using the large statistics of Z-like events (150 </a:t>
            </a:r>
            <a:r>
              <a:rPr lang="en-US" sz="2400" dirty="0" err="1" smtClean="0"/>
              <a:t>pb</a:t>
            </a:r>
            <a:r>
              <a:rPr lang="en-US" sz="2400" dirty="0" smtClean="0"/>
              <a:t>).</a:t>
            </a:r>
          </a:p>
          <a:p>
            <a:r>
              <a:rPr lang="en-US" sz="2400" dirty="0" smtClean="0"/>
              <a:t>Can use the 4 measured Z-like event counts to determine the 4 related parameters (</a:t>
            </a:r>
            <a:r>
              <a:rPr lang="en-US" sz="2400" dirty="0" smtClean="0">
                <a:latin typeface="Symbol" panose="05050102010706020507" pitchFamily="18" charset="2"/>
              </a:rPr>
              <a:t>s</a:t>
            </a:r>
            <a:r>
              <a:rPr lang="en-US" sz="2400" dirty="0" smtClean="0"/>
              <a:t>, x, y, A).</a:t>
            </a:r>
          </a:p>
          <a:p>
            <a:pPr lvl="1"/>
            <a:r>
              <a:rPr lang="en-US" sz="2000" dirty="0" smtClean="0"/>
              <a:t>Precise determination of the polarization values, x and y, is key to the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W</a:t>
            </a:r>
            <a:r>
              <a:rPr lang="en-US" sz="2000" dirty="0" smtClean="0"/>
              <a:t> measurement</a:t>
            </a:r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Suitable event selection for </a:t>
            </a:r>
            <a:r>
              <a:rPr lang="en-US" sz="2400" dirty="0" err="1" smtClean="0"/>
              <a:t>qq+</a:t>
            </a:r>
            <a:r>
              <a:rPr lang="en-US" sz="2400" dirty="0" err="1" smtClean="0">
                <a:latin typeface="Symbol" panose="05050102010706020507" pitchFamily="18" charset="2"/>
              </a:rPr>
              <a:t>mm</a:t>
            </a:r>
            <a:r>
              <a:rPr lang="en-US" sz="2400" dirty="0" err="1" smtClean="0"/>
              <a:t>+</a:t>
            </a:r>
            <a:r>
              <a:rPr lang="en-US" sz="2400" dirty="0" err="1" smtClean="0">
                <a:latin typeface="Symbol" panose="05050102010706020507" pitchFamily="18" charset="2"/>
              </a:rPr>
              <a:t>tt</a:t>
            </a:r>
            <a:r>
              <a:rPr lang="en-US" sz="2400" dirty="0" smtClean="0"/>
              <a:t> should be straight-forward</a:t>
            </a:r>
          </a:p>
          <a:p>
            <a:pPr lvl="1"/>
            <a:r>
              <a:rPr lang="en-US" sz="2000" dirty="0" smtClean="0"/>
              <a:t>Include inclusively full energy events and radiative </a:t>
            </a:r>
            <a:r>
              <a:rPr lang="en-US" sz="2000" dirty="0" smtClean="0"/>
              <a:t>return</a:t>
            </a:r>
          </a:p>
          <a:p>
            <a:r>
              <a:rPr lang="en-US" sz="2000" dirty="0" smtClean="0"/>
              <a:t>Can also use data with one or both beams depolarized to check further/constrain beam polarization model.</a:t>
            </a:r>
            <a:endParaRPr lang="en-US" sz="2000" dirty="0"/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967FA2-E8E3-44D7-B1D6-B346D5A41FF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895600"/>
            <a:ext cx="4114800" cy="2012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952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832293825bfc1c12194462897853f874ba64525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8940</TotalTime>
  <Words>2386</Words>
  <Application>Microsoft Office PowerPoint</Application>
  <PresentationFormat>On-screen Show (4:3)</PresentationFormat>
  <Paragraphs>379</Paragraphs>
  <Slides>34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Default Design</vt:lpstr>
      <vt:lpstr>2_Default Design</vt:lpstr>
      <vt:lpstr>6_Default Design</vt:lpstr>
      <vt:lpstr> Updated mW Measurement from Threshold Scan Using Polarized e- and e+ at ILC </vt:lpstr>
      <vt:lpstr>Outline</vt:lpstr>
      <vt:lpstr>mW from cross-section close to threshold</vt:lpstr>
      <vt:lpstr>ILC Polarized Threshold Scan</vt:lpstr>
      <vt:lpstr>Counting Experiment</vt:lpstr>
      <vt:lpstr>Fit the Event Counts to Model Expectations</vt:lpstr>
      <vt:lpstr>Fit Parameters</vt:lpstr>
      <vt:lpstr>Fit Details and Experimental Assumptions</vt:lpstr>
      <vt:lpstr>4 eqns, 4 unknowns</vt:lpstr>
      <vt:lpstr>Systematic on ALRB</vt:lpstr>
      <vt:lpstr>Example Fit</vt:lpstr>
      <vt:lpstr>Ensemble Tests</vt:lpstr>
      <vt:lpstr>Results</vt:lpstr>
      <vt:lpstr>Beamstrahlung Effects</vt:lpstr>
      <vt:lpstr>Details on Guinea-Pig + Circe Settings</vt:lpstr>
      <vt:lpstr>Sensitivity to mW</vt:lpstr>
      <vt:lpstr>Sensitivity to mW</vt:lpstr>
      <vt:lpstr>Updated Results</vt:lpstr>
      <vt:lpstr>Summary I</vt:lpstr>
      <vt:lpstr>Take-Home Messages</vt:lpstr>
      <vt:lpstr>Backup Slides</vt:lpstr>
      <vt:lpstr>W Production in e+e-</vt:lpstr>
      <vt:lpstr>“New” sP In-Situ Beam Energy Method </vt:lpstr>
      <vt:lpstr>mW Prospects</vt:lpstr>
      <vt:lpstr>ILC Accelerator Features</vt:lpstr>
      <vt:lpstr>Beamstrahlung</vt:lpstr>
      <vt:lpstr>mW Measurement Prospects Near Threshold</vt:lpstr>
      <vt:lpstr>PowerPoint Presentation</vt:lpstr>
      <vt:lpstr>Polarized Threshold Scan Errors</vt:lpstr>
      <vt:lpstr>In-situ Physics Based Beam Energy Measurements</vt:lpstr>
      <vt:lpstr>Momentum Scale with J/psi</vt:lpstr>
      <vt:lpstr>Full Simulation + Kalman Filter</vt:lpstr>
      <vt:lpstr>“Calibration” Run at s=mZ for detector p-scale calibration</vt:lpstr>
      <vt:lpstr>Positron Source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</dc:creator>
  <cp:lastModifiedBy>G</cp:lastModifiedBy>
  <cp:revision>1404</cp:revision>
  <cp:lastPrinted>2013-09-16T20:30:10Z</cp:lastPrinted>
  <dcterms:created xsi:type="dcterms:W3CDTF">1601-01-01T00:00:00Z</dcterms:created>
  <dcterms:modified xsi:type="dcterms:W3CDTF">2015-11-05T13:09:19Z</dcterms:modified>
</cp:coreProperties>
</file>