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emf" ContentType="image/x-emf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7"/>
  </p:notesMasterIdLst>
  <p:handoutMasterIdLst>
    <p:handoutMasterId r:id="rId28"/>
  </p:handoutMasterIdLst>
  <p:sldIdLst>
    <p:sldId id="256" r:id="rId2"/>
    <p:sldId id="382" r:id="rId3"/>
    <p:sldId id="335" r:id="rId4"/>
    <p:sldId id="337" r:id="rId5"/>
    <p:sldId id="313" r:id="rId6"/>
    <p:sldId id="263" r:id="rId7"/>
    <p:sldId id="358" r:id="rId8"/>
    <p:sldId id="338" r:id="rId9"/>
    <p:sldId id="376" r:id="rId10"/>
    <p:sldId id="378" r:id="rId11"/>
    <p:sldId id="383" r:id="rId12"/>
    <p:sldId id="369" r:id="rId13"/>
    <p:sldId id="368" r:id="rId14"/>
    <p:sldId id="370" r:id="rId15"/>
    <p:sldId id="371" r:id="rId16"/>
    <p:sldId id="387" r:id="rId17"/>
    <p:sldId id="384" r:id="rId18"/>
    <p:sldId id="366" r:id="rId19"/>
    <p:sldId id="367" r:id="rId20"/>
    <p:sldId id="385" r:id="rId21"/>
    <p:sldId id="349" r:id="rId22"/>
    <p:sldId id="379" r:id="rId23"/>
    <p:sldId id="386" r:id="rId24"/>
    <p:sldId id="347" r:id="rId25"/>
    <p:sldId id="270" r:id="rId26"/>
  </p:sldIdLst>
  <p:sldSz cx="9144000" cy="6858000" type="screen4x3"/>
  <p:notesSz cx="9144000" cy="6858000"/>
  <p:defaultTextStyle>
    <a:defPPr>
      <a:defRPr lang="ja-JP"/>
    </a:defPPr>
    <a:lvl1pPr marL="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4" scaleToFitPaper="1" frameSlides="1"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338" autoAdjust="0"/>
    <p:restoredTop sz="84870" autoAdjust="0"/>
  </p:normalViewPr>
  <p:slideViewPr>
    <p:cSldViewPr snapToGrid="0" snapToObjects="1">
      <p:cViewPr varScale="1">
        <p:scale>
          <a:sx n="85" d="100"/>
          <a:sy n="85" d="100"/>
        </p:scale>
        <p:origin x="-128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4024"/>
    </p:cViewPr>
  </p:sorterViewPr>
  <p:notesViewPr>
    <p:cSldViewPr snapToGrid="0" snapToObjects="1">
      <p:cViewPr varScale="1">
        <p:scale>
          <a:sx n="77" d="100"/>
          <a:sy n="77" d="100"/>
        </p:scale>
        <p:origin x="-1544" y="-120"/>
      </p:cViewPr>
      <p:guideLst>
        <p:guide orient="horz" pos="2160"/>
        <p:guide pos="288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notesMaster" Target="notesMasters/notesMaster1.xml"/><Relationship Id="rId28" Type="http://schemas.openxmlformats.org/officeDocument/2006/relationships/handoutMaster" Target="handoutMasters/handoutMaster1.xml"/><Relationship Id="rId29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presProps" Target="presProps.xml"/><Relationship Id="rId31" Type="http://schemas.openxmlformats.org/officeDocument/2006/relationships/viewProps" Target="viewProps.xml"/><Relationship Id="rId32" Type="http://schemas.openxmlformats.org/officeDocument/2006/relationships/theme" Target="theme/theme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5179484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5BF5780-B09F-D544-8CC4-D5AF5DD51A18}" type="datetimeFigureOut">
              <a:rPr lang="ja-JP" altLang="en-US" smtClean="0"/>
              <a:t>05/11/15</a:t>
            </a:fld>
            <a:endParaRPr lang="en-GB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5179484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2ADAF42-E803-6A4C-89AA-8A6A810A057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5193031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5179484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2BA1AC3-D20F-7548-B41A-04AD03707D7A}" type="datetimeFigureOut">
              <a:rPr kumimoji="1" lang="ja-JP" altLang="en-US" smtClean="0"/>
              <a:t>05/11/15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4350"/>
            <a:ext cx="3429000" cy="2571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E5915F2-FFB4-B24B-B3B0-B69C2A7B5B6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66690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5915F2-FFB4-B24B-B3B0-B69C2A7B5B65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3411442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ja-JP" dirty="0" smtClean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5915F2-FFB4-B24B-B3B0-B69C2A7B5B65}" type="slidenum">
              <a:rPr kumimoji="1" lang="ja-JP" altLang="en-US" smtClean="0"/>
              <a:t>10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5382892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5915F2-FFB4-B24B-B3B0-B69C2A7B5B65}" type="slidenum">
              <a:rPr kumimoji="1" lang="ja-JP" altLang="en-US" smtClean="0"/>
              <a:t>11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1400383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altLang="ja-JP" dirty="0" smtClean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AB3AD7-5F3B-444D-8953-5CD104408207}" type="slidenum">
              <a:rPr kumimoji="1" lang="ja-JP" altLang="en-US" smtClean="0"/>
              <a:t>12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0171318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5915F2-FFB4-B24B-B3B0-B69C2A7B5B65}" type="slidenum">
              <a:rPr kumimoji="1" lang="ja-JP" altLang="en-US" smtClean="0"/>
              <a:t>13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8245687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5915F2-FFB4-B24B-B3B0-B69C2A7B5B65}" type="slidenum">
              <a:rPr kumimoji="1" lang="ja-JP" altLang="en-US" smtClean="0"/>
              <a:t>14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0533070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5915F2-FFB4-B24B-B3B0-B69C2A7B5B65}" type="slidenum">
              <a:rPr kumimoji="1" lang="ja-JP" altLang="en-US" smtClean="0"/>
              <a:t>15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2835874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5915F2-FFB4-B24B-B3B0-B69C2A7B5B65}" type="slidenum">
              <a:rPr kumimoji="1" lang="ja-JP" altLang="en-US" smtClean="0"/>
              <a:t>16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2835874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5915F2-FFB4-B24B-B3B0-B69C2A7B5B65}" type="slidenum">
              <a:rPr kumimoji="1" lang="ja-JP" altLang="en-US" smtClean="0"/>
              <a:t>17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1400383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5915F2-FFB4-B24B-B3B0-B69C2A7B5B65}" type="slidenum">
              <a:rPr kumimoji="1" lang="ja-JP" altLang="en-US" smtClean="0"/>
              <a:t>18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3237434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5915F2-FFB4-B24B-B3B0-B69C2A7B5B65}" type="slidenum">
              <a:rPr kumimoji="1" lang="ja-JP" altLang="en-US" smtClean="0"/>
              <a:t>19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450752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altLang="ja-JP" dirty="0" smtClean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3684FD-FCCC-1D42-B501-2CF477DD4771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9869246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5915F2-FFB4-B24B-B3B0-B69C2A7B5B65}" type="slidenum">
              <a:rPr kumimoji="1" lang="ja-JP" altLang="en-US" smtClean="0"/>
              <a:t>20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1400383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5915F2-FFB4-B24B-B3B0-B69C2A7B5B65}" type="slidenum">
              <a:rPr kumimoji="1" lang="ja-JP" altLang="en-US" smtClean="0"/>
              <a:t>21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900223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5915F2-FFB4-B24B-B3B0-B69C2A7B5B65}" type="slidenum">
              <a:rPr kumimoji="1" lang="ja-JP" altLang="en-US" smtClean="0"/>
              <a:t>22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39728165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5915F2-FFB4-B24B-B3B0-B69C2A7B5B65}" type="slidenum">
              <a:rPr kumimoji="1" lang="ja-JP" altLang="en-US" smtClean="0"/>
              <a:t>23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14003838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ja-JP" baseline="0" dirty="0" smtClean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5915F2-FFB4-B24B-B3B0-B69C2A7B5B65}" type="slidenum">
              <a:rPr kumimoji="1" lang="ja-JP" altLang="en-US" smtClean="0"/>
              <a:t>24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7492036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altLang="ja-JP" dirty="0" smtClean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3684FD-FCCC-1D42-B501-2CF477DD4771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9869246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baseline="0" dirty="0" smtClean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5915F2-FFB4-B24B-B3B0-B69C2A7B5B65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0354056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5915F2-FFB4-B24B-B3B0-B69C2A7B5B65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1400383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5915F2-FFB4-B24B-B3B0-B69C2A7B5B65}" type="slidenum">
              <a:rPr kumimoji="1" lang="ja-JP" altLang="en-US" smtClean="0"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0983437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5915F2-FFB4-B24B-B3B0-B69C2A7B5B65}" type="slidenum">
              <a:rPr kumimoji="1" lang="ja-JP" altLang="en-US" smtClean="0"/>
              <a:t>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817349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AB3AD7-5F3B-444D-8953-5CD104408207}" type="slidenum">
              <a:rPr kumimoji="1" lang="ja-JP" altLang="en-US" smtClean="0"/>
              <a:t>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5539343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ja-JP" dirty="0" smtClean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5915F2-FFB4-B24B-B3B0-B69C2A7B5B65}" type="slidenum">
              <a:rPr kumimoji="1" lang="ja-JP" altLang="en-US" smtClean="0"/>
              <a:t>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538289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07BD25-8316-8D43-93F7-CEF73A14802D}" type="datetimeFigureOut">
              <a:rPr kumimoji="1" lang="ja-JP" altLang="en-US" smtClean="0"/>
              <a:t>05/11/15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719208-231A-1C46-A465-282D2D848CD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811670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07BD25-8316-8D43-93F7-CEF73A14802D}" type="datetimeFigureOut">
              <a:rPr kumimoji="1" lang="ja-JP" altLang="en-US" smtClean="0"/>
              <a:t>05/11/15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719208-231A-1C46-A465-282D2D848CD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203068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07BD25-8316-8D43-93F7-CEF73A14802D}" type="datetimeFigureOut">
              <a:rPr kumimoji="1" lang="ja-JP" altLang="en-US" smtClean="0"/>
              <a:t>05/11/15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719208-231A-1C46-A465-282D2D848CD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323197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07BD25-8316-8D43-93F7-CEF73A14802D}" type="datetimeFigureOut">
              <a:rPr kumimoji="1" lang="ja-JP" altLang="en-US" smtClean="0"/>
              <a:t>05/11/15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719208-231A-1C46-A465-282D2D848CD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485470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07BD25-8316-8D43-93F7-CEF73A14802D}" type="datetimeFigureOut">
              <a:rPr kumimoji="1" lang="ja-JP" altLang="en-US" smtClean="0"/>
              <a:t>05/11/15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719208-231A-1C46-A465-282D2D848CD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247313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07BD25-8316-8D43-93F7-CEF73A14802D}" type="datetimeFigureOut">
              <a:rPr kumimoji="1" lang="ja-JP" altLang="en-US" smtClean="0"/>
              <a:t>05/11/15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719208-231A-1C46-A465-282D2D848CD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245828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07BD25-8316-8D43-93F7-CEF73A14802D}" type="datetimeFigureOut">
              <a:rPr kumimoji="1" lang="ja-JP" altLang="en-US" smtClean="0"/>
              <a:t>05/11/15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719208-231A-1C46-A465-282D2D848CD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242291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07BD25-8316-8D43-93F7-CEF73A14802D}" type="datetimeFigureOut">
              <a:rPr kumimoji="1" lang="ja-JP" altLang="en-US" smtClean="0"/>
              <a:t>05/11/15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719208-231A-1C46-A465-282D2D848CD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448663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07BD25-8316-8D43-93F7-CEF73A14802D}" type="datetimeFigureOut">
              <a:rPr kumimoji="1" lang="ja-JP" altLang="en-US" smtClean="0"/>
              <a:t>05/11/15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719208-231A-1C46-A465-282D2D848CD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148387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07BD25-8316-8D43-93F7-CEF73A14802D}" type="datetimeFigureOut">
              <a:rPr kumimoji="1" lang="ja-JP" altLang="en-US" smtClean="0"/>
              <a:t>05/11/15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719208-231A-1C46-A465-282D2D848CD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751343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07BD25-8316-8D43-93F7-CEF73A14802D}" type="datetimeFigureOut">
              <a:rPr kumimoji="1" lang="ja-JP" altLang="en-US" smtClean="0"/>
              <a:t>05/11/15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719208-231A-1C46-A465-282D2D848CD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304502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07BD25-8316-8D43-93F7-CEF73A14802D}" type="datetimeFigureOut">
              <a:rPr kumimoji="1" lang="ja-JP" altLang="en-US" smtClean="0"/>
              <a:t>05/11/15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719208-231A-1C46-A465-282D2D848CD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869614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gi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4" Type="http://schemas.openxmlformats.org/officeDocument/2006/relationships/image" Target="../media/image25.png"/><Relationship Id="rId5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4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4" Type="http://schemas.openxmlformats.org/officeDocument/2006/relationships/image" Target="../media/image30.png"/><Relationship Id="rId5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4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34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4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4" Type="http://schemas.openxmlformats.org/officeDocument/2006/relationships/image" Target="../media/image38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4" Type="http://schemas.openxmlformats.org/officeDocument/2006/relationships/image" Target="../media/image40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4" Type="http://schemas.openxmlformats.org/officeDocument/2006/relationships/image" Target="../media/image42.png"/><Relationship Id="rId5" Type="http://schemas.openxmlformats.org/officeDocument/2006/relationships/image" Target="../media/image43.png"/><Relationship Id="rId6" Type="http://schemas.openxmlformats.org/officeDocument/2006/relationships/image" Target="../media/image40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4.xml"/><Relationship Id="rId3" Type="http://schemas.openxmlformats.org/officeDocument/2006/relationships/image" Target="../media/image44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5" Type="http://schemas.openxmlformats.org/officeDocument/2006/relationships/image" Target="../media/image6.png"/><Relationship Id="rId6" Type="http://schemas.openxmlformats.org/officeDocument/2006/relationships/image" Target="../media/image7.png"/><Relationship Id="rId7" Type="http://schemas.openxmlformats.org/officeDocument/2006/relationships/image" Target="../media/image3.png"/><Relationship Id="rId8" Type="http://schemas.openxmlformats.org/officeDocument/2006/relationships/image" Target="../media/image8.png"/><Relationship Id="rId9" Type="http://schemas.openxmlformats.org/officeDocument/2006/relationships/image" Target="../media/image9.png"/><Relationship Id="rId10" Type="http://schemas.openxmlformats.org/officeDocument/2006/relationships/image" Target="../media/image10.png"/><Relationship Id="rId11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4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4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4" Type="http://schemas.openxmlformats.org/officeDocument/2006/relationships/image" Target="../media/image16.png"/><Relationship Id="rId5" Type="http://schemas.openxmlformats.org/officeDocument/2006/relationships/image" Target="../media/image17.png"/><Relationship Id="rId6" Type="http://schemas.openxmlformats.org/officeDocument/2006/relationships/image" Target="../media/image18.png"/><Relationship Id="rId7" Type="http://schemas.openxmlformats.org/officeDocument/2006/relationships/image" Target="../media/image19.png"/><Relationship Id="rId8" Type="http://schemas.openxmlformats.org/officeDocument/2006/relationships/image" Target="../media/image20.jpeg"/><Relationship Id="rId9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4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1388417"/>
            <a:ext cx="7772400" cy="2604239"/>
          </a:xfrm>
        </p:spPr>
        <p:txBody>
          <a:bodyPr>
            <a:normAutofit/>
          </a:bodyPr>
          <a:lstStyle/>
          <a:p>
            <a:r>
              <a:rPr lang="en-US" altLang="ja-JP" dirty="0"/>
              <a:t>A scale-invariant Higgs </a:t>
            </a:r>
            <a:r>
              <a:rPr lang="en-US" altLang="ja-JP" dirty="0" smtClean="0"/>
              <a:t>sector with </a:t>
            </a:r>
            <a:r>
              <a:rPr lang="en-US" altLang="ja-JP" dirty="0"/>
              <a:t>large anomalous 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en-US" altLang="ja-JP" dirty="0" smtClean="0"/>
              <a:t>Higgs self</a:t>
            </a:r>
            <a:r>
              <a:rPr lang="en-US" altLang="ja-JP" dirty="0"/>
              <a:t>-coupling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699516" y="5091339"/>
            <a:ext cx="7744968" cy="1489605"/>
          </a:xfrm>
        </p:spPr>
        <p:txBody>
          <a:bodyPr>
            <a:normAutofit/>
          </a:bodyPr>
          <a:lstStyle/>
          <a:p>
            <a:r>
              <a:rPr lang="en-US" altLang="ja-JP" dirty="0" smtClean="0"/>
              <a:t>Kazuhiro Endo (Tohoku U., Japan)</a:t>
            </a:r>
          </a:p>
          <a:p>
            <a:r>
              <a:rPr lang="en-US" altLang="ja-JP" sz="2400" dirty="0" smtClean="0"/>
              <a:t>@ LCWS 2015 (Whistler, Canada)</a:t>
            </a:r>
          </a:p>
          <a:p>
            <a:r>
              <a:rPr lang="en-US" altLang="ja-JP" sz="2400" dirty="0" smtClean="0"/>
              <a:t>3</a:t>
            </a:r>
            <a:r>
              <a:rPr lang="en-US" altLang="ja-JP" sz="2400" baseline="30000" dirty="0" smtClean="0"/>
              <a:t>rd</a:t>
            </a:r>
            <a:r>
              <a:rPr lang="en-US" altLang="ja-JP" sz="2400" dirty="0" smtClean="0"/>
              <a:t> November, 2015</a:t>
            </a:r>
            <a:endParaRPr lang="en-US" altLang="ja-JP" sz="2400" dirty="0"/>
          </a:p>
        </p:txBody>
      </p:sp>
      <p:pic>
        <p:nvPicPr>
          <p:cNvPr id="4" name="図 3" descr="Toh_E_L_N_RGB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4532" y="195002"/>
            <a:ext cx="1556623" cy="1556623"/>
          </a:xfrm>
          <a:prstGeom prst="rect">
            <a:avLst/>
          </a:prstGeom>
        </p:spPr>
      </p:pic>
      <p:sp>
        <p:nvSpPr>
          <p:cNvPr id="5" name="テキスト ボックス 4"/>
          <p:cNvSpPr txBox="1"/>
          <p:nvPr/>
        </p:nvSpPr>
        <p:spPr>
          <a:xfrm>
            <a:off x="499783" y="4170595"/>
            <a:ext cx="817872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000" dirty="0" smtClean="0"/>
              <a:t>K.E. and Y. Sumino (Tohoku U.), </a:t>
            </a:r>
            <a:r>
              <a:rPr kumimoji="1" lang="en-US" altLang="ja-JP" sz="2000" i="1" dirty="0" smtClean="0"/>
              <a:t>JHEP</a:t>
            </a:r>
            <a:r>
              <a:rPr kumimoji="1" lang="en-US" altLang="ja-JP" sz="2000" dirty="0" smtClean="0"/>
              <a:t> 1505 (2015) 030 [arXiv:1503.02819].</a:t>
            </a:r>
          </a:p>
          <a:p>
            <a:r>
              <a:rPr lang="en-US" altLang="ja-JP" sz="2000" dirty="0" smtClean="0"/>
              <a:t>K.E. and K. </a:t>
            </a:r>
            <a:r>
              <a:rPr lang="en-US" altLang="ja-JP" sz="2000" dirty="0" err="1" smtClean="0"/>
              <a:t>Ishiwata</a:t>
            </a:r>
            <a:r>
              <a:rPr lang="en-US" altLang="ja-JP" sz="2000" dirty="0" smtClean="0"/>
              <a:t> (Kanazawa U.), </a:t>
            </a:r>
            <a:r>
              <a:rPr lang="en-US" altLang="ja-JP" sz="2000" i="1" dirty="0" smtClean="0"/>
              <a:t>PLB</a:t>
            </a:r>
            <a:r>
              <a:rPr lang="en-US" altLang="ja-JP" sz="2000" dirty="0" smtClean="0"/>
              <a:t> 749 (2015) 583 [arXiv:1507.01739].</a:t>
            </a:r>
            <a:endParaRPr kumimoji="1" lang="ja-JP" altLang="en-US" sz="2000" dirty="0"/>
          </a:p>
        </p:txBody>
      </p:sp>
    </p:spTree>
    <p:extLst>
      <p:ext uri="{BB962C8B-B14F-4D97-AF65-F5344CB8AC3E}">
        <p14:creationId xmlns:p14="http://schemas.microsoft.com/office/powerpoint/2010/main" val="6136289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 smtClean="0"/>
              <a:t>Order-counting in perturbation</a:t>
            </a:r>
            <a:endParaRPr kumimoji="1" lang="ja-JP" altLang="en-US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1316182" y="3902364"/>
            <a:ext cx="18466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sz="2400" dirty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526608" y="6675998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535262" y="4203498"/>
            <a:ext cx="821548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/>
              <a:buChar char="•"/>
            </a:pPr>
            <a:r>
              <a:rPr lang="en-US" altLang="ja-JP" sz="2400" i="1" dirty="0" err="1" smtClean="0"/>
              <a:t>λ</a:t>
            </a:r>
            <a:r>
              <a:rPr lang="en-US" altLang="ja-JP" sz="2400" i="1" baseline="-25000" dirty="0" err="1" smtClean="0"/>
              <a:t>H</a:t>
            </a:r>
            <a:r>
              <a:rPr lang="en-US" altLang="ja-JP" sz="2400" dirty="0" smtClean="0"/>
              <a:t> needs to be counted as different orders from other couplings</a:t>
            </a:r>
            <a:r>
              <a:rPr lang="en-US" altLang="ja-JP" sz="2400" dirty="0"/>
              <a:t> </a:t>
            </a:r>
            <a:r>
              <a:rPr lang="en-US" altLang="ja-JP" sz="2400" dirty="0" smtClean="0"/>
              <a:t>because </a:t>
            </a:r>
            <a:r>
              <a:rPr lang="en-US" altLang="ja-JP" sz="2400" dirty="0"/>
              <a:t>|</a:t>
            </a:r>
            <a:r>
              <a:rPr lang="en-US" altLang="ja-JP" sz="2400" i="1" dirty="0" err="1" smtClean="0"/>
              <a:t>λ</a:t>
            </a:r>
            <a:r>
              <a:rPr lang="en-US" altLang="ja-JP" sz="2400" i="1" baseline="-25000" dirty="0" err="1" smtClean="0"/>
              <a:t>H</a:t>
            </a:r>
            <a:r>
              <a:rPr lang="en-US" altLang="ja-JP" sz="2400" dirty="0"/>
              <a:t>|</a:t>
            </a:r>
            <a:r>
              <a:rPr lang="en-US" altLang="ja-JP" sz="2400" i="1" dirty="0" smtClean="0"/>
              <a:t> &lt;&lt; </a:t>
            </a:r>
            <a:r>
              <a:rPr lang="en-US" altLang="ja-JP" sz="2400" dirty="0"/>
              <a:t>|</a:t>
            </a:r>
            <a:r>
              <a:rPr lang="en-US" altLang="ja-JP" sz="2400" i="1" dirty="0" err="1" smtClean="0"/>
              <a:t>λ</a:t>
            </a:r>
            <a:r>
              <a:rPr lang="en-US" altLang="ja-JP" sz="2400" i="1" baseline="-25000" dirty="0" err="1" smtClean="0"/>
              <a:t>HS</a:t>
            </a:r>
            <a:r>
              <a:rPr lang="en-US" altLang="ja-JP" sz="2400" dirty="0" smtClean="0"/>
              <a:t>|.</a:t>
            </a:r>
            <a:endParaRPr lang="en-GB" sz="2400" dirty="0" smtClean="0"/>
          </a:p>
          <a:p>
            <a:pPr marL="457200" indent="-457200">
              <a:buFont typeface="Arial"/>
              <a:buChar char="•"/>
            </a:pPr>
            <a:r>
              <a:rPr lang="en-GB" altLang="ja-JP" sz="2400" dirty="0" smtClean="0"/>
              <a:t>Thus correct </a:t>
            </a:r>
            <a:r>
              <a:rPr lang="en-GB" altLang="ja-JP" sz="2400" dirty="0" smtClean="0">
                <a:solidFill>
                  <a:srgbClr val="FF6600"/>
                </a:solidFill>
              </a:rPr>
              <a:t>order-counting</a:t>
            </a:r>
            <a:r>
              <a:rPr lang="en-GB" altLang="ja-JP" sz="2400" dirty="0" smtClean="0"/>
              <a:t> must be taken into account for the effective potential.</a:t>
            </a:r>
          </a:p>
          <a:p>
            <a:pPr marL="457200" indent="-457200">
              <a:buFont typeface="Arial"/>
              <a:buChar char="•"/>
            </a:pPr>
            <a:r>
              <a:rPr lang="en-US" altLang="ja-JP" sz="2400" dirty="0" smtClean="0"/>
              <a:t>By this requirement, </a:t>
            </a:r>
            <a:r>
              <a:rPr lang="ja-JP" altLang="ja-JP" sz="2400" i="1" dirty="0" smtClean="0"/>
              <a:t>N</a:t>
            </a:r>
            <a:r>
              <a:rPr lang="ja-JP" altLang="en-US" sz="2400" dirty="0" smtClean="0"/>
              <a:t> </a:t>
            </a:r>
            <a:r>
              <a:rPr lang="en-US" altLang="ja-JP" sz="2400" dirty="0" smtClean="0"/>
              <a:t>and</a:t>
            </a:r>
            <a:r>
              <a:rPr lang="ja-JP" altLang="en-US" sz="2400" dirty="0" smtClean="0"/>
              <a:t> </a:t>
            </a:r>
            <a:r>
              <a:rPr lang="en-US" altLang="ja-JP" sz="2400" i="1" dirty="0" err="1" smtClean="0"/>
              <a:t>λ</a:t>
            </a:r>
            <a:r>
              <a:rPr lang="en-US" altLang="ja-JP" sz="2400" i="1" baseline="-25000" dirty="0" err="1" smtClean="0"/>
              <a:t>HS</a:t>
            </a:r>
            <a:r>
              <a:rPr lang="ja-JP" altLang="en-US" sz="2400" dirty="0" smtClean="0"/>
              <a:t> </a:t>
            </a:r>
            <a:r>
              <a:rPr lang="en-US" altLang="ja-JP" sz="2400" dirty="0" smtClean="0"/>
              <a:t>are no longer independent.</a:t>
            </a:r>
            <a:endParaRPr lang="en-GB" altLang="ja-JP" sz="2400" dirty="0"/>
          </a:p>
        </p:txBody>
      </p:sp>
      <p:grpSp>
        <p:nvGrpSpPr>
          <p:cNvPr id="10" name="図形グループ 9"/>
          <p:cNvGrpSpPr/>
          <p:nvPr/>
        </p:nvGrpSpPr>
        <p:grpSpPr>
          <a:xfrm>
            <a:off x="1552829" y="3031866"/>
            <a:ext cx="4391115" cy="877836"/>
            <a:chOff x="2256052" y="4009798"/>
            <a:chExt cx="4830227" cy="965620"/>
          </a:xfrm>
        </p:grpSpPr>
        <p:pic>
          <p:nvPicPr>
            <p:cNvPr id="3" name="図 2" descr="order-count_relation_3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256052" y="4009798"/>
              <a:ext cx="4009422" cy="965620"/>
            </a:xfrm>
            <a:prstGeom prst="rect">
              <a:avLst/>
            </a:prstGeom>
          </p:spPr>
        </p:pic>
        <p:sp>
          <p:nvSpPr>
            <p:cNvPr id="17" name="テキスト ボックス 16"/>
            <p:cNvSpPr txBox="1"/>
            <p:nvPr/>
          </p:nvSpPr>
          <p:spPr>
            <a:xfrm>
              <a:off x="6280775" y="4217156"/>
              <a:ext cx="805504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800" dirty="0" smtClean="0"/>
                <a:t>&lt;&lt; 1</a:t>
              </a:r>
              <a:endParaRPr lang="en-GB" sz="2800" dirty="0"/>
            </a:p>
          </p:txBody>
        </p:sp>
      </p:grpSp>
      <p:pic>
        <p:nvPicPr>
          <p:cNvPr id="11" name="図 10" descr="graphs_NLO_02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1274" y="1417638"/>
            <a:ext cx="5161550" cy="1660386"/>
          </a:xfrm>
          <a:prstGeom prst="rect">
            <a:avLst/>
          </a:prstGeom>
        </p:spPr>
      </p:pic>
      <p:grpSp>
        <p:nvGrpSpPr>
          <p:cNvPr id="19" name="図形グループ 18"/>
          <p:cNvGrpSpPr/>
          <p:nvPr/>
        </p:nvGrpSpPr>
        <p:grpSpPr>
          <a:xfrm>
            <a:off x="6533342" y="1741999"/>
            <a:ext cx="2153458" cy="1477328"/>
            <a:chOff x="6533342" y="1741999"/>
            <a:chExt cx="2153458" cy="1477328"/>
          </a:xfrm>
        </p:grpSpPr>
        <p:sp>
          <p:nvSpPr>
            <p:cNvPr id="13" name="テキスト ボックス 12"/>
            <p:cNvSpPr txBox="1"/>
            <p:nvPr/>
          </p:nvSpPr>
          <p:spPr>
            <a:xfrm>
              <a:off x="6533342" y="1741999"/>
              <a:ext cx="2153458" cy="1477328"/>
            </a:xfrm>
            <a:prstGeom prst="rect">
              <a:avLst/>
            </a:prstGeom>
            <a:noFill/>
            <a:ln cap="rnd">
              <a:solidFill>
                <a:schemeClr val="tx1"/>
              </a:solidFill>
              <a:round/>
            </a:ln>
          </p:spPr>
          <p:txBody>
            <a:bodyPr wrap="square" rtlCol="0">
              <a:spAutoFit/>
            </a:bodyPr>
            <a:lstStyle/>
            <a:p>
              <a:r>
                <a:rPr lang="en-GB" dirty="0" smtClean="0"/>
                <a:t>Analogy of massless scalar QED:</a:t>
              </a:r>
            </a:p>
            <a:p>
              <a:endParaRPr lang="en-GB" dirty="0"/>
            </a:p>
            <a:p>
              <a:endParaRPr lang="en-GB" dirty="0" smtClean="0"/>
            </a:p>
            <a:p>
              <a:endParaRPr lang="en-GB" dirty="0" smtClean="0"/>
            </a:p>
          </p:txBody>
        </p:sp>
        <p:pic>
          <p:nvPicPr>
            <p:cNvPr id="22" name="図 21" descr="latex-image-3.png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27524" y="2411396"/>
              <a:ext cx="1655996" cy="63802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3859272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Contents</a:t>
            </a:r>
            <a:endParaRPr lang="en-GB" dirty="0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628452" y="1488911"/>
            <a:ext cx="6378669" cy="2677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GB" sz="2800" dirty="0" smtClean="0">
                <a:solidFill>
                  <a:schemeClr val="bg1">
                    <a:lumMod val="50000"/>
                  </a:schemeClr>
                </a:solidFill>
              </a:rPr>
              <a:t>Introduction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2800" dirty="0" smtClean="0">
                <a:solidFill>
                  <a:schemeClr val="bg1">
                    <a:lumMod val="50000"/>
                  </a:schemeClr>
                </a:solidFill>
              </a:rPr>
              <a:t>Model </a:t>
            </a:r>
            <a:r>
              <a:rPr lang="en-GB" sz="2000" dirty="0" smtClean="0">
                <a:solidFill>
                  <a:schemeClr val="bg1">
                    <a:lumMod val="50000"/>
                  </a:schemeClr>
                </a:solidFill>
              </a:rPr>
              <a:t>and</a:t>
            </a:r>
            <a:r>
              <a:rPr lang="en-GB" sz="28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altLang="ja-JP" sz="2800" dirty="0" smtClean="0">
                <a:solidFill>
                  <a:schemeClr val="bg1">
                    <a:lumMod val="50000"/>
                  </a:schemeClr>
                </a:solidFill>
              </a:rPr>
              <a:t>Our</a:t>
            </a:r>
            <a:r>
              <a:rPr lang="en-GB" sz="28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altLang="ja-JP" sz="2800" dirty="0" smtClean="0">
                <a:solidFill>
                  <a:schemeClr val="bg1">
                    <a:lumMod val="50000"/>
                  </a:schemeClr>
                </a:solidFill>
              </a:rPr>
              <a:t>method</a:t>
            </a:r>
            <a:r>
              <a:rPr lang="en-GB" sz="2800" dirty="0" smtClean="0">
                <a:solidFill>
                  <a:schemeClr val="bg1">
                    <a:lumMod val="50000"/>
                  </a:schemeClr>
                </a:solidFill>
              </a:rPr>
              <a:t> of analysis</a:t>
            </a:r>
          </a:p>
          <a:p>
            <a:pPr marL="514350" indent="-514350">
              <a:buFont typeface="+mj-lt"/>
              <a:buAutoNum type="arabicPeriod"/>
            </a:pPr>
            <a:r>
              <a:rPr lang="en-US" altLang="ja-JP" sz="2800" dirty="0"/>
              <a:t>C</a:t>
            </a:r>
            <a:r>
              <a:rPr lang="en-US" altLang="ja-JP" sz="2800" dirty="0" smtClean="0"/>
              <a:t>ouplings</a:t>
            </a:r>
            <a:r>
              <a:rPr lang="ja-JP" altLang="en-US" sz="2800" dirty="0" smtClean="0"/>
              <a:t> </a:t>
            </a:r>
            <a:r>
              <a:rPr lang="en-US" altLang="ja-JP" sz="2800" dirty="0" smtClean="0"/>
              <a:t>among </a:t>
            </a:r>
            <a:r>
              <a:rPr lang="ja-JP" altLang="ja-JP" sz="2800" dirty="0" smtClean="0"/>
              <a:t>t</a:t>
            </a:r>
            <a:r>
              <a:rPr lang="en-US" altLang="ja-JP" sz="2800" dirty="0" smtClean="0"/>
              <a:t>he</a:t>
            </a:r>
            <a:r>
              <a:rPr lang="ja-JP" altLang="en-US" sz="2800" dirty="0" smtClean="0"/>
              <a:t> </a:t>
            </a:r>
            <a:r>
              <a:rPr lang="en-US" altLang="ja-JP" sz="2800" dirty="0" smtClean="0"/>
              <a:t>scalar bosons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2800" dirty="0" err="1" smtClean="0"/>
              <a:t>Veltman’s</a:t>
            </a:r>
            <a:r>
              <a:rPr lang="en-GB" sz="2800" dirty="0" smtClean="0"/>
              <a:t> condition for the Higgs mass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2800" dirty="0" err="1" smtClean="0"/>
              <a:t>Singlets</a:t>
            </a:r>
            <a:r>
              <a:rPr lang="en-GB" sz="2800" dirty="0" smtClean="0"/>
              <a:t> as dark matter?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2800" dirty="0" smtClean="0"/>
              <a:t>Summary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13393167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Results: </a:t>
            </a:r>
            <a:r>
              <a:rPr kumimoji="1" lang="en-US" altLang="ja-JP" i="1" dirty="0" smtClean="0"/>
              <a:t>N</a:t>
            </a:r>
            <a:r>
              <a:rPr kumimoji="1" lang="en-US" altLang="ja-JP" dirty="0" smtClean="0"/>
              <a:t> = 1 case</a:t>
            </a:r>
            <a:endParaRPr kumimoji="1" lang="ja-JP" altLang="en-US" dirty="0"/>
          </a:p>
        </p:txBody>
      </p:sp>
      <p:pic>
        <p:nvPicPr>
          <p:cNvPr id="4" name="図 3" descr="n=1_2d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2195" y="1405731"/>
            <a:ext cx="4145191" cy="3199307"/>
          </a:xfrm>
          <a:prstGeom prst="rect">
            <a:avLst/>
          </a:prstGeom>
        </p:spPr>
      </p:pic>
      <p:sp>
        <p:nvSpPr>
          <p:cNvPr id="3" name="テキスト ボックス 2"/>
          <p:cNvSpPr txBox="1"/>
          <p:nvPr/>
        </p:nvSpPr>
        <p:spPr>
          <a:xfrm>
            <a:off x="4957560" y="4646315"/>
            <a:ext cx="18466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altLang="ja-JP" sz="2000" dirty="0" smtClean="0"/>
          </a:p>
        </p:txBody>
      </p:sp>
      <p:grpSp>
        <p:nvGrpSpPr>
          <p:cNvPr id="7" name="図形グループ 6"/>
          <p:cNvGrpSpPr/>
          <p:nvPr/>
        </p:nvGrpSpPr>
        <p:grpSpPr>
          <a:xfrm>
            <a:off x="743418" y="1268058"/>
            <a:ext cx="3181445" cy="3871161"/>
            <a:chOff x="554885" y="1518171"/>
            <a:chExt cx="3499590" cy="4258277"/>
          </a:xfrm>
        </p:grpSpPr>
        <p:pic>
          <p:nvPicPr>
            <p:cNvPr id="11" name="図 10" descr="tables_N=01.pn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54885" y="1518171"/>
              <a:ext cx="3499590" cy="4258277"/>
            </a:xfrm>
            <a:prstGeom prst="rect">
              <a:avLst/>
            </a:prstGeom>
          </p:spPr>
        </p:pic>
        <p:sp>
          <p:nvSpPr>
            <p:cNvPr id="6" name="正方形/長方形 5"/>
            <p:cNvSpPr/>
            <p:nvPr/>
          </p:nvSpPr>
          <p:spPr>
            <a:xfrm>
              <a:off x="902957" y="4118668"/>
              <a:ext cx="2912980" cy="1287043"/>
            </a:xfrm>
            <a:prstGeom prst="rect">
              <a:avLst/>
            </a:prstGeom>
            <a:noFill/>
            <a:ln w="28575" cmpd="sng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sp>
        <p:nvSpPr>
          <p:cNvPr id="5" name="テキスト ボックス 4"/>
          <p:cNvSpPr txBox="1"/>
          <p:nvPr/>
        </p:nvSpPr>
        <p:spPr>
          <a:xfrm>
            <a:off x="411300" y="5169628"/>
            <a:ext cx="8382607" cy="1569660"/>
          </a:xfrm>
          <a:prstGeom prst="rect">
            <a:avLst/>
          </a:prstGeom>
          <a:noFill/>
          <a:ln w="38100" cmpd="sng">
            <a:solidFill>
              <a:srgbClr val="FF6600"/>
            </a:solidFill>
          </a:ln>
        </p:spPr>
        <p:txBody>
          <a:bodyPr wrap="square" rtlCol="0">
            <a:spAutoFit/>
          </a:bodyPr>
          <a:lstStyle/>
          <a:p>
            <a:pPr marL="342900" indent="-342900">
              <a:buFont typeface="Arial"/>
              <a:buChar char="•"/>
            </a:pPr>
            <a:r>
              <a:rPr lang="en-GB" sz="2400" dirty="0" smtClean="0"/>
              <a:t>There is no mixing between Higgs and singlet.</a:t>
            </a:r>
          </a:p>
          <a:p>
            <a:pPr marL="342900" indent="-342900">
              <a:buFont typeface="Arial"/>
              <a:buChar char="•"/>
            </a:pPr>
            <a:r>
              <a:rPr lang="en-GB" sz="2400" dirty="0" smtClean="0"/>
              <a:t>Perturbation is valid at the vacuum.</a:t>
            </a:r>
          </a:p>
          <a:p>
            <a:pPr marL="342900" indent="-342900">
              <a:buFont typeface="Arial"/>
              <a:buChar char="•"/>
            </a:pPr>
            <a:r>
              <a:rPr lang="en-GB" sz="2400" dirty="0" smtClean="0"/>
              <a:t>Landau pole appears at </a:t>
            </a:r>
            <a:r>
              <a:rPr lang="en-GB" sz="2400" dirty="0" err="1" smtClean="0"/>
              <a:t>TeV</a:t>
            </a:r>
            <a:r>
              <a:rPr lang="en-GB" sz="2400" dirty="0" smtClean="0"/>
              <a:t>.</a:t>
            </a:r>
          </a:p>
          <a:p>
            <a:pPr marL="342900" indent="-342900">
              <a:buFont typeface="Arial"/>
              <a:buChar char="•"/>
            </a:pPr>
            <a:r>
              <a:rPr lang="en-US" altLang="ja-JP" sz="2400" dirty="0"/>
              <a:t>Consistent with the previous </a:t>
            </a:r>
            <a:r>
              <a:rPr lang="en-US" altLang="ja-JP" sz="2400" dirty="0" smtClean="0"/>
              <a:t>work </a:t>
            </a:r>
            <a:r>
              <a:rPr lang="en-US" altLang="ja-JP" sz="2000" dirty="0"/>
              <a:t>[</a:t>
            </a:r>
            <a:r>
              <a:rPr lang="en-US" altLang="ja-JP" sz="2000" dirty="0" smtClean="0"/>
              <a:t>R</a:t>
            </a:r>
            <a:r>
              <a:rPr lang="en-US" altLang="ja-JP" sz="2000" dirty="0"/>
              <a:t>. </a:t>
            </a:r>
            <a:r>
              <a:rPr lang="en-US" altLang="ja-JP" sz="2000" dirty="0" err="1"/>
              <a:t>Dermisck</a:t>
            </a:r>
            <a:r>
              <a:rPr lang="en-US" altLang="ja-JP" sz="2000" dirty="0"/>
              <a:t> </a:t>
            </a:r>
            <a:r>
              <a:rPr lang="en-US" altLang="ja-JP" sz="2000" dirty="0" err="1"/>
              <a:t>et.al</a:t>
            </a:r>
            <a:r>
              <a:rPr lang="en-US" altLang="ja-JP" sz="2000" dirty="0" smtClean="0"/>
              <a:t>., 1308.0891].</a:t>
            </a:r>
            <a:endParaRPr lang="en-US" altLang="ja-JP" sz="2000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3992932" y="4541957"/>
            <a:ext cx="19219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K.E. and Y. Sumino</a:t>
            </a:r>
            <a:endParaRPr lang="en-GB" u="sng" dirty="0" smtClean="0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7863725" y="2493817"/>
            <a:ext cx="52179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>
                <a:solidFill>
                  <a:srgbClr val="0000FF"/>
                </a:solidFill>
              </a:rPr>
              <a:t>SM</a:t>
            </a:r>
            <a:endParaRPr lang="en-GB" sz="2000" dirty="0">
              <a:solidFill>
                <a:srgbClr val="0000FF"/>
              </a:solidFill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6946449" y="1508354"/>
            <a:ext cx="83137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>
                <a:solidFill>
                  <a:srgbClr val="FF0000"/>
                </a:solidFill>
              </a:rPr>
              <a:t>Result</a:t>
            </a:r>
            <a:endParaRPr lang="en-GB" sz="2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36255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Results: </a:t>
            </a:r>
            <a:r>
              <a:rPr lang="en-US" altLang="ja-JP" i="1" dirty="0"/>
              <a:t>N</a:t>
            </a:r>
            <a:r>
              <a:rPr lang="en-US" altLang="ja-JP" dirty="0"/>
              <a:t> = 4 and 12 cases</a:t>
            </a:r>
            <a:endParaRPr lang="en-GB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616591" y="4919750"/>
            <a:ext cx="787090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dirty="0" smtClean="0"/>
              <a:t>As </a:t>
            </a:r>
            <a:r>
              <a:rPr kumimoji="1" lang="en-US" altLang="ja-JP" sz="2400" i="1" dirty="0" smtClean="0"/>
              <a:t>N</a:t>
            </a:r>
            <a:r>
              <a:rPr kumimoji="1" lang="en-US" altLang="ja-JP" sz="2400" dirty="0" smtClean="0"/>
              <a:t> increases</a:t>
            </a:r>
            <a:r>
              <a:rPr lang="en-US" altLang="ja-JP" sz="2400" dirty="0" smtClean="0"/>
              <a:t>…</a:t>
            </a:r>
            <a:endParaRPr kumimoji="1" lang="en-US" altLang="ja-JP" sz="2400" dirty="0" smtClean="0"/>
          </a:p>
          <a:p>
            <a:pPr marL="342900" indent="-342900">
              <a:buFont typeface="Arial"/>
              <a:buChar char="•"/>
            </a:pPr>
            <a:r>
              <a:rPr lang="en-US" altLang="ja-JP" sz="2400" i="1" dirty="0" err="1" smtClean="0"/>
              <a:t>λ</a:t>
            </a:r>
            <a:r>
              <a:rPr lang="en-US" altLang="ja-JP" sz="2400" i="1" baseline="-25000" dirty="0" err="1" smtClean="0"/>
              <a:t>HS</a:t>
            </a:r>
            <a:r>
              <a:rPr lang="en-US" altLang="ja-JP" sz="2400" dirty="0" smtClean="0"/>
              <a:t> becomes small.</a:t>
            </a:r>
          </a:p>
          <a:p>
            <a:pPr marL="342900" indent="-342900">
              <a:buFont typeface="Arial"/>
              <a:buChar char="•"/>
            </a:pPr>
            <a:r>
              <a:rPr lang="en-US" altLang="ja-JP" sz="2400" dirty="0" smtClean="0"/>
              <a:t>Singlet mass becomes small (</a:t>
            </a:r>
            <a:r>
              <a:rPr lang="ja-JP" altLang="en-US" sz="2400" dirty="0" smtClean="0"/>
              <a:t>　　</a:t>
            </a:r>
            <a:r>
              <a:rPr lang="en-US" altLang="ja-JP" sz="2400" dirty="0" smtClean="0"/>
              <a:t>  </a:t>
            </a:r>
            <a:r>
              <a:rPr lang="ja-JP" altLang="en-US" sz="2400" dirty="0" smtClean="0"/>
              <a:t>　　　　　　</a:t>
            </a:r>
            <a:r>
              <a:rPr lang="en-US" altLang="ja-JP" sz="2400" dirty="0" smtClean="0"/>
              <a:t> ).</a:t>
            </a:r>
          </a:p>
          <a:p>
            <a:pPr marL="342900" indent="-342900">
              <a:buFont typeface="Arial"/>
              <a:buChar char="•"/>
            </a:pPr>
            <a:r>
              <a:rPr lang="en-US" altLang="ja-JP" sz="2400" dirty="0"/>
              <a:t>Landau pole goes far away</a:t>
            </a:r>
            <a:r>
              <a:rPr lang="en-US" altLang="ja-JP" sz="2400" dirty="0" smtClean="0"/>
              <a:t>.</a:t>
            </a:r>
            <a:endParaRPr lang="en-US" altLang="ja-JP" sz="2400" dirty="0"/>
          </a:p>
        </p:txBody>
      </p:sp>
      <p:pic>
        <p:nvPicPr>
          <p:cNvPr id="3" name="図 2" descr="tables_N=12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8795" y="1242183"/>
            <a:ext cx="2888597" cy="3519237"/>
          </a:xfrm>
          <a:prstGeom prst="rect">
            <a:avLst/>
          </a:prstGeom>
        </p:spPr>
      </p:pic>
      <p:pic>
        <p:nvPicPr>
          <p:cNvPr id="5" name="図 4" descr="tables_N=04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4649" y="1257673"/>
            <a:ext cx="2907005" cy="3519237"/>
          </a:xfrm>
          <a:prstGeom prst="rect">
            <a:avLst/>
          </a:prstGeom>
        </p:spPr>
      </p:pic>
      <p:pic>
        <p:nvPicPr>
          <p:cNvPr id="12" name="図 11" descr="singlet_mass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4559" y="5737106"/>
            <a:ext cx="1853140" cy="299657"/>
          </a:xfrm>
          <a:prstGeom prst="rect">
            <a:avLst/>
          </a:prstGeom>
        </p:spPr>
      </p:pic>
      <p:sp>
        <p:nvSpPr>
          <p:cNvPr id="10" name="テキスト ボックス 9"/>
          <p:cNvSpPr txBox="1"/>
          <p:nvPr/>
        </p:nvSpPr>
        <p:spPr>
          <a:xfrm>
            <a:off x="4052696" y="4751131"/>
            <a:ext cx="19219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K.E. and Y. Sumino</a:t>
            </a:r>
            <a:endParaRPr lang="en-GB" u="sng" dirty="0" smtClean="0"/>
          </a:p>
        </p:txBody>
      </p:sp>
    </p:spTree>
    <p:extLst>
      <p:ext uri="{BB962C8B-B14F-4D97-AF65-F5344CB8AC3E}">
        <p14:creationId xmlns:p14="http://schemas.microsoft.com/office/powerpoint/2010/main" val="20866857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Results: </a:t>
            </a:r>
            <a:br>
              <a:rPr lang="en-GB" dirty="0" smtClean="0"/>
            </a:br>
            <a:r>
              <a:rPr lang="en-GB" dirty="0" smtClean="0"/>
              <a:t>Couplings of the Higgs and </a:t>
            </a:r>
            <a:r>
              <a:rPr lang="en-GB" smtClean="0"/>
              <a:t>Singlets</a:t>
            </a:r>
            <a:endParaRPr lang="en-GB" dirty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5233048" y="4556675"/>
            <a:ext cx="34477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K.E. and Y. Sumino, </a:t>
            </a:r>
            <a:r>
              <a:rPr lang="en-GB" u="sng" dirty="0" smtClean="0"/>
              <a:t>values from </a:t>
            </a:r>
            <a:r>
              <a:rPr lang="en-GB" i="1" u="sng" dirty="0" smtClean="0"/>
              <a:t>V</a:t>
            </a:r>
            <a:r>
              <a:rPr lang="en-GB" u="sng" baseline="-25000" dirty="0" smtClean="0"/>
              <a:t>LL</a:t>
            </a:r>
            <a:r>
              <a:rPr lang="en-GB" u="sng" dirty="0" smtClean="0"/>
              <a:t> </a:t>
            </a:r>
          </a:p>
        </p:txBody>
      </p:sp>
      <p:pic>
        <p:nvPicPr>
          <p:cNvPr id="4" name="図 3" descr="scalar_couplings_def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0097" y="5081302"/>
            <a:ext cx="6870024" cy="1325368"/>
          </a:xfrm>
          <a:prstGeom prst="rect">
            <a:avLst/>
          </a:prstGeom>
        </p:spPr>
      </p:pic>
      <p:pic>
        <p:nvPicPr>
          <p:cNvPr id="3" name="図 2" descr="self_coupling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0266" y="1916593"/>
            <a:ext cx="5677705" cy="26663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45495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altLang="ja-JP" dirty="0"/>
              <a:t>Comparison with </a:t>
            </a:r>
            <a:r>
              <a:rPr lang="en-GB" altLang="ja-JP" dirty="0" smtClean="0"/>
              <a:t>conventional </a:t>
            </a:r>
            <a:r>
              <a:rPr lang="en-US" altLang="ja-JP" dirty="0" smtClean="0"/>
              <a:t>method</a:t>
            </a:r>
            <a:endParaRPr lang="en-GB" dirty="0"/>
          </a:p>
        </p:txBody>
      </p:sp>
      <p:sp>
        <p:nvSpPr>
          <p:cNvPr id="3" name="正方形/長方形 2"/>
          <p:cNvSpPr/>
          <p:nvPr/>
        </p:nvSpPr>
        <p:spPr>
          <a:xfrm>
            <a:off x="689569" y="1965662"/>
            <a:ext cx="7707573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2400" dirty="0" smtClean="0"/>
              <a:t>There is the conventional ``</a:t>
            </a:r>
            <a:r>
              <a:rPr lang="en-US" altLang="ja-JP" sz="2400" dirty="0" err="1" smtClean="0"/>
              <a:t>Gildener</a:t>
            </a:r>
            <a:r>
              <a:rPr lang="en-US" altLang="ja-JP" sz="2400" dirty="0" smtClean="0"/>
              <a:t>-Weinberg's method''.</a:t>
            </a:r>
          </a:p>
          <a:p>
            <a:r>
              <a:rPr lang="en-US" altLang="ja-JP" sz="2400" dirty="0" smtClean="0"/>
              <a:t>                                                     </a:t>
            </a:r>
            <a:r>
              <a:rPr lang="en-US" altLang="ja-JP" dirty="0" smtClean="0"/>
              <a:t>[E</a:t>
            </a:r>
            <a:r>
              <a:rPr lang="en-US" altLang="ja-JP" dirty="0"/>
              <a:t>. </a:t>
            </a:r>
            <a:r>
              <a:rPr lang="en-US" altLang="ja-JP" dirty="0" err="1"/>
              <a:t>Gildener</a:t>
            </a:r>
            <a:r>
              <a:rPr lang="en-US" altLang="ja-JP" dirty="0"/>
              <a:t> and S. </a:t>
            </a:r>
            <a:r>
              <a:rPr lang="en-US" altLang="ja-JP" dirty="0" smtClean="0"/>
              <a:t>Weinberg, 1976]</a:t>
            </a:r>
          </a:p>
          <a:p>
            <a:r>
              <a:rPr lang="en-US" sz="2400" dirty="0" smtClean="0"/>
              <a:t>But couplings involving the singlet scalars, </a:t>
            </a:r>
            <a:r>
              <a:rPr lang="en-US" sz="2400" i="1" dirty="0" err="1" smtClean="0"/>
              <a:t>λ</a:t>
            </a:r>
            <a:r>
              <a:rPr lang="en-US" sz="2400" i="1" baseline="-25000" dirty="0" err="1" smtClean="0"/>
              <a:t>hss</a:t>
            </a:r>
            <a:r>
              <a:rPr lang="en-US" sz="2400" dirty="0" smtClean="0"/>
              <a:t> and </a:t>
            </a:r>
            <a:r>
              <a:rPr lang="en-US" altLang="ja-JP" sz="2400" i="1" dirty="0" err="1" smtClean="0"/>
              <a:t>λ</a:t>
            </a:r>
            <a:r>
              <a:rPr lang="en-US" altLang="ja-JP" sz="2400" i="1" baseline="-25000" dirty="0" err="1" smtClean="0"/>
              <a:t>hhss</a:t>
            </a:r>
            <a:r>
              <a:rPr lang="en-US" sz="2400" dirty="0" smtClean="0"/>
              <a:t>, are derived using tree-level interactions.</a:t>
            </a:r>
          </a:p>
          <a:p>
            <a:endParaRPr lang="en-US" sz="2400" dirty="0"/>
          </a:p>
        </p:txBody>
      </p:sp>
      <p:sp>
        <p:nvSpPr>
          <p:cNvPr id="12" name="正方形/長方形 11"/>
          <p:cNvSpPr/>
          <p:nvPr/>
        </p:nvSpPr>
        <p:spPr>
          <a:xfrm>
            <a:off x="689569" y="3987882"/>
            <a:ext cx="7707573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2400" dirty="0" smtClean="0"/>
              <a:t>By </a:t>
            </a:r>
            <a:r>
              <a:rPr lang="en-US" altLang="ja-JP" sz="2400" dirty="0"/>
              <a:t>our method</a:t>
            </a:r>
            <a:r>
              <a:rPr lang="en-US" altLang="ja-JP" sz="2400" dirty="0" smtClean="0"/>
              <a:t>,</a:t>
            </a:r>
            <a:endParaRPr lang="en-US" altLang="ja-JP" sz="2400" dirty="0"/>
          </a:p>
          <a:p>
            <a:pPr marL="342900" indent="-342900">
              <a:buFont typeface="Arial"/>
              <a:buChar char="•"/>
            </a:pPr>
            <a:r>
              <a:rPr lang="en-US" altLang="ja-JP" sz="2400" dirty="0" smtClean="0"/>
              <a:t>Loop </a:t>
            </a:r>
            <a:r>
              <a:rPr lang="en-US" altLang="ja-JP" sz="2400" dirty="0"/>
              <a:t>effects are included in all couplings.</a:t>
            </a:r>
          </a:p>
          <a:p>
            <a:pPr marL="342900" indent="-342900">
              <a:buFont typeface="Arial"/>
              <a:buChar char="•"/>
            </a:pPr>
            <a:r>
              <a:rPr lang="en-US" altLang="ja-JP" sz="2400" dirty="0" smtClean="0">
                <a:solidFill>
                  <a:srgbClr val="008000"/>
                </a:solidFill>
              </a:rPr>
              <a:t>Higgs </a:t>
            </a:r>
            <a:r>
              <a:rPr lang="en-US" altLang="ja-JP" sz="2400" dirty="0">
                <a:solidFill>
                  <a:srgbClr val="008000"/>
                </a:solidFill>
              </a:rPr>
              <a:t>self-couplings are consistent with GW.</a:t>
            </a:r>
          </a:p>
          <a:p>
            <a:pPr marL="342900" indent="-342900">
              <a:buFont typeface="Arial"/>
              <a:buChar char="•"/>
            </a:pPr>
            <a:r>
              <a:rPr lang="en-US" altLang="ja-JP" sz="2400" dirty="0" smtClean="0">
                <a:solidFill>
                  <a:srgbClr val="FF6600"/>
                </a:solidFill>
              </a:rPr>
              <a:t>Higgs-singlet </a:t>
            </a:r>
            <a:r>
              <a:rPr lang="en-US" altLang="ja-JP" sz="2400" dirty="0">
                <a:solidFill>
                  <a:srgbClr val="FF6600"/>
                </a:solidFill>
              </a:rPr>
              <a:t>couplings are correctly </a:t>
            </a:r>
            <a:r>
              <a:rPr lang="en-US" altLang="ja-JP" sz="2400" dirty="0" smtClean="0">
                <a:solidFill>
                  <a:srgbClr val="FF6600"/>
                </a:solidFill>
              </a:rPr>
              <a:t>determined</a:t>
            </a:r>
            <a:r>
              <a:rPr lang="en-US" altLang="ja-JP" sz="2400" dirty="0">
                <a:solidFill>
                  <a:srgbClr val="FF6600"/>
                </a:solidFill>
              </a:rPr>
              <a:t> </a:t>
            </a:r>
            <a:r>
              <a:rPr lang="en-US" altLang="ja-JP" sz="2400" dirty="0" smtClean="0">
                <a:solidFill>
                  <a:srgbClr val="FF6600"/>
                </a:solidFill>
              </a:rPr>
              <a:t>including loop effects.</a:t>
            </a:r>
            <a:endParaRPr lang="en-US" altLang="ja-JP" sz="2400" dirty="0">
              <a:solidFill>
                <a:srgbClr val="FF6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03592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altLang="ja-JP" dirty="0"/>
              <a:t>Comparison with </a:t>
            </a:r>
            <a:r>
              <a:rPr lang="en-GB" altLang="ja-JP" dirty="0" smtClean="0"/>
              <a:t>conventional </a:t>
            </a:r>
            <a:r>
              <a:rPr lang="en-US" altLang="ja-JP" dirty="0" smtClean="0"/>
              <a:t>method</a:t>
            </a:r>
            <a:endParaRPr lang="en-GB" dirty="0"/>
          </a:p>
        </p:txBody>
      </p:sp>
      <p:grpSp>
        <p:nvGrpSpPr>
          <p:cNvPr id="6" name="図形グループ 5"/>
          <p:cNvGrpSpPr/>
          <p:nvPr/>
        </p:nvGrpSpPr>
        <p:grpSpPr>
          <a:xfrm>
            <a:off x="736423" y="1600662"/>
            <a:ext cx="6870023" cy="4524815"/>
            <a:chOff x="757986" y="2250020"/>
            <a:chExt cx="6245475" cy="4113468"/>
          </a:xfrm>
        </p:grpSpPr>
        <p:pic>
          <p:nvPicPr>
            <p:cNvPr id="5" name="図 4" descr="scalar_coupling_deviation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57986" y="2250020"/>
              <a:ext cx="6245475" cy="4113468"/>
            </a:xfrm>
            <a:prstGeom prst="rect">
              <a:avLst/>
            </a:prstGeom>
          </p:spPr>
        </p:pic>
        <p:sp>
          <p:nvSpPr>
            <p:cNvPr id="8" name="正方形/長方形 7"/>
            <p:cNvSpPr/>
            <p:nvPr/>
          </p:nvSpPr>
          <p:spPr>
            <a:xfrm>
              <a:off x="2525058" y="2279902"/>
              <a:ext cx="1090707" cy="4083586"/>
            </a:xfrm>
            <a:prstGeom prst="rect">
              <a:avLst/>
            </a:prstGeom>
            <a:noFill/>
            <a:ln w="28575" cmpd="sng">
              <a:solidFill>
                <a:srgbClr val="008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正方形/長方形 8"/>
            <p:cNvSpPr/>
            <p:nvPr/>
          </p:nvSpPr>
          <p:spPr>
            <a:xfrm>
              <a:off x="3720353" y="2279902"/>
              <a:ext cx="3191186" cy="4083586"/>
            </a:xfrm>
            <a:prstGeom prst="rect">
              <a:avLst/>
            </a:prstGeom>
            <a:noFill/>
            <a:ln w="28575" cmpd="sng">
              <a:solidFill>
                <a:srgbClr val="FF66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1" name="テキスト ボックス 10"/>
          <p:cNvSpPr txBox="1"/>
          <p:nvPr/>
        </p:nvSpPr>
        <p:spPr>
          <a:xfrm>
            <a:off x="5233048" y="6138192"/>
            <a:ext cx="34477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K.E. and Y. Sumino, </a:t>
            </a:r>
            <a:r>
              <a:rPr lang="en-GB" u="sng" dirty="0" smtClean="0"/>
              <a:t>values from </a:t>
            </a:r>
            <a:r>
              <a:rPr lang="en-GB" i="1" u="sng" dirty="0" smtClean="0"/>
              <a:t>V</a:t>
            </a:r>
            <a:r>
              <a:rPr lang="en-GB" u="sng" baseline="-25000" dirty="0" smtClean="0"/>
              <a:t>LL</a:t>
            </a:r>
            <a:r>
              <a:rPr lang="en-GB" u="sng" dirty="0" smtClean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5692176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Contents</a:t>
            </a:r>
            <a:endParaRPr lang="en-GB" dirty="0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628452" y="1488911"/>
            <a:ext cx="6378669" cy="2677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GB" sz="2800" dirty="0" smtClean="0">
                <a:solidFill>
                  <a:schemeClr val="bg1">
                    <a:lumMod val="50000"/>
                  </a:schemeClr>
                </a:solidFill>
              </a:rPr>
              <a:t>Introduction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2800" dirty="0" smtClean="0">
                <a:solidFill>
                  <a:srgbClr val="7F7F7F"/>
                </a:solidFill>
              </a:rPr>
              <a:t>Model </a:t>
            </a:r>
            <a:r>
              <a:rPr lang="en-GB" sz="2000" dirty="0" smtClean="0">
                <a:solidFill>
                  <a:srgbClr val="7F7F7F"/>
                </a:solidFill>
              </a:rPr>
              <a:t>and</a:t>
            </a:r>
            <a:r>
              <a:rPr lang="en-GB" sz="2800" dirty="0" smtClean="0">
                <a:solidFill>
                  <a:srgbClr val="7F7F7F"/>
                </a:solidFill>
              </a:rPr>
              <a:t> </a:t>
            </a:r>
            <a:r>
              <a:rPr lang="en-US" altLang="ja-JP" sz="2800" dirty="0" smtClean="0">
                <a:solidFill>
                  <a:srgbClr val="7F7F7F"/>
                </a:solidFill>
              </a:rPr>
              <a:t>Our</a:t>
            </a:r>
            <a:r>
              <a:rPr lang="en-GB" sz="2800" dirty="0" smtClean="0">
                <a:solidFill>
                  <a:srgbClr val="7F7F7F"/>
                </a:solidFill>
              </a:rPr>
              <a:t> </a:t>
            </a:r>
            <a:r>
              <a:rPr lang="en-US" altLang="ja-JP" sz="2800" dirty="0" smtClean="0">
                <a:solidFill>
                  <a:srgbClr val="7F7F7F"/>
                </a:solidFill>
              </a:rPr>
              <a:t>method</a:t>
            </a:r>
            <a:r>
              <a:rPr lang="en-GB" sz="2800" dirty="0" smtClean="0">
                <a:solidFill>
                  <a:srgbClr val="7F7F7F"/>
                </a:solidFill>
              </a:rPr>
              <a:t> of analysis</a:t>
            </a:r>
          </a:p>
          <a:p>
            <a:pPr marL="514350" indent="-514350">
              <a:buFont typeface="+mj-lt"/>
              <a:buAutoNum type="arabicPeriod"/>
            </a:pPr>
            <a:r>
              <a:rPr lang="en-US" altLang="ja-JP" sz="2800" dirty="0">
                <a:solidFill>
                  <a:srgbClr val="7F7F7F"/>
                </a:solidFill>
              </a:rPr>
              <a:t>C</a:t>
            </a:r>
            <a:r>
              <a:rPr lang="en-US" altLang="ja-JP" sz="2800" dirty="0" smtClean="0">
                <a:solidFill>
                  <a:srgbClr val="7F7F7F"/>
                </a:solidFill>
              </a:rPr>
              <a:t>ouplings</a:t>
            </a:r>
            <a:r>
              <a:rPr lang="ja-JP" altLang="en-US" sz="2800" dirty="0" smtClean="0">
                <a:solidFill>
                  <a:srgbClr val="7F7F7F"/>
                </a:solidFill>
              </a:rPr>
              <a:t> </a:t>
            </a:r>
            <a:r>
              <a:rPr lang="en-US" altLang="ja-JP" sz="2800" dirty="0" smtClean="0">
                <a:solidFill>
                  <a:srgbClr val="7F7F7F"/>
                </a:solidFill>
              </a:rPr>
              <a:t>among </a:t>
            </a:r>
            <a:r>
              <a:rPr lang="ja-JP" altLang="ja-JP" sz="2800" dirty="0" smtClean="0">
                <a:solidFill>
                  <a:srgbClr val="7F7F7F"/>
                </a:solidFill>
              </a:rPr>
              <a:t>t</a:t>
            </a:r>
            <a:r>
              <a:rPr lang="en-US" altLang="ja-JP" sz="2800" dirty="0" smtClean="0">
                <a:solidFill>
                  <a:srgbClr val="7F7F7F"/>
                </a:solidFill>
              </a:rPr>
              <a:t>he</a:t>
            </a:r>
            <a:r>
              <a:rPr lang="ja-JP" altLang="en-US" sz="2800" dirty="0" smtClean="0">
                <a:solidFill>
                  <a:srgbClr val="7F7F7F"/>
                </a:solidFill>
              </a:rPr>
              <a:t> </a:t>
            </a:r>
            <a:r>
              <a:rPr lang="en-US" altLang="ja-JP" sz="2800" dirty="0" smtClean="0">
                <a:solidFill>
                  <a:srgbClr val="7F7F7F"/>
                </a:solidFill>
              </a:rPr>
              <a:t>scalar bosons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2800" dirty="0" err="1" smtClean="0"/>
              <a:t>Veltman’s</a:t>
            </a:r>
            <a:r>
              <a:rPr lang="en-GB" sz="2800" dirty="0" smtClean="0"/>
              <a:t> condition for the Higgs mass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2800" dirty="0" err="1" smtClean="0"/>
              <a:t>Singlets</a:t>
            </a:r>
            <a:r>
              <a:rPr lang="en-GB" sz="2800" dirty="0" smtClean="0"/>
              <a:t> as dark matter?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2800" dirty="0" smtClean="0"/>
              <a:t>Summary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13393167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Veltman’s</a:t>
            </a:r>
            <a:r>
              <a:rPr lang="en-GB" dirty="0" smtClean="0"/>
              <a:t> condition for Higgs mass</a:t>
            </a:r>
            <a:endParaRPr lang="en-GB" dirty="0"/>
          </a:p>
        </p:txBody>
      </p:sp>
      <p:sp>
        <p:nvSpPr>
          <p:cNvPr id="6" name="正方形/長方形 5"/>
          <p:cNvSpPr/>
          <p:nvPr/>
        </p:nvSpPr>
        <p:spPr>
          <a:xfrm>
            <a:off x="1014541" y="1250014"/>
            <a:ext cx="7595455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2400" dirty="0" smtClean="0"/>
              <a:t>[</a:t>
            </a:r>
            <a:r>
              <a:rPr lang="ja-JP" altLang="ja-JP" sz="2400" dirty="0" smtClean="0"/>
              <a:t>W</a:t>
            </a:r>
            <a:r>
              <a:rPr lang="en-US" altLang="ja-JP" sz="2400" dirty="0" smtClean="0"/>
              <a:t>hat</a:t>
            </a:r>
            <a:r>
              <a:rPr lang="ja-JP" altLang="en-US" sz="2400" dirty="0" smtClean="0"/>
              <a:t> </a:t>
            </a:r>
            <a:r>
              <a:rPr lang="en-US" altLang="ja-JP" sz="2400" dirty="0" smtClean="0"/>
              <a:t>is</a:t>
            </a:r>
            <a:r>
              <a:rPr lang="ja-JP" altLang="en-US" sz="2400" dirty="0" smtClean="0"/>
              <a:t> </a:t>
            </a:r>
            <a:r>
              <a:rPr lang="en-US" altLang="ja-JP" sz="2400" dirty="0" err="1" smtClean="0"/>
              <a:t>Veltman’s</a:t>
            </a:r>
            <a:r>
              <a:rPr lang="en-US" altLang="ja-JP" sz="2400" dirty="0" smtClean="0"/>
              <a:t> condition?]</a:t>
            </a:r>
          </a:p>
          <a:p>
            <a:r>
              <a:rPr lang="en-US" altLang="ja-JP" sz="2400" dirty="0" smtClean="0">
                <a:solidFill>
                  <a:srgbClr val="FF6600"/>
                </a:solidFill>
              </a:rPr>
              <a:t>Coefficient of quadratic divergence</a:t>
            </a:r>
            <a:r>
              <a:rPr lang="en-US" altLang="ja-JP" sz="2400" dirty="0" smtClean="0"/>
              <a:t> </a:t>
            </a:r>
            <a:r>
              <a:rPr lang="en-US" altLang="ja-JP" sz="2400" dirty="0" smtClean="0">
                <a:solidFill>
                  <a:srgbClr val="FF6600"/>
                </a:solidFill>
              </a:rPr>
              <a:t>vanishes</a:t>
            </a:r>
            <a:r>
              <a:rPr lang="ja-JP" altLang="en-US" sz="2400" dirty="0" smtClean="0">
                <a:solidFill>
                  <a:srgbClr val="FF6600"/>
                </a:solidFill>
              </a:rPr>
              <a:t> </a:t>
            </a:r>
            <a:endParaRPr lang="en-US" altLang="ja-JP" sz="2400" dirty="0" smtClean="0">
              <a:solidFill>
                <a:srgbClr val="FF6600"/>
              </a:solidFill>
            </a:endParaRPr>
          </a:p>
          <a:p>
            <a:r>
              <a:rPr lang="en-US" altLang="ja-JP" sz="2400" dirty="0"/>
              <a:t>in quantum corrections for Higgs </a:t>
            </a:r>
            <a:r>
              <a:rPr lang="en-US" altLang="ja-JP" sz="2400" dirty="0" smtClean="0"/>
              <a:t>mass.  </a:t>
            </a:r>
          </a:p>
          <a:p>
            <a:r>
              <a:rPr lang="en-US" altLang="ja-JP" sz="2400" dirty="0" smtClean="0">
                <a:solidFill>
                  <a:srgbClr val="FF6600"/>
                </a:solidFill>
              </a:rPr>
              <a:t>Then there is no fine-tuning</a:t>
            </a:r>
            <a:r>
              <a:rPr lang="en-US" altLang="ja-JP" sz="2400" dirty="0" smtClean="0"/>
              <a:t> if it is satisfied.</a:t>
            </a:r>
          </a:p>
        </p:txBody>
      </p:sp>
      <p:pic>
        <p:nvPicPr>
          <p:cNvPr id="3" name="図 2" descr="effective_pot_cutoff_reg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255" y="3338512"/>
            <a:ext cx="7557025" cy="522997"/>
          </a:xfrm>
          <a:prstGeom prst="rect">
            <a:avLst/>
          </a:prstGeom>
        </p:spPr>
      </p:pic>
      <p:sp>
        <p:nvSpPr>
          <p:cNvPr id="4" name="テキスト ボックス 3"/>
          <p:cNvSpPr txBox="1"/>
          <p:nvPr/>
        </p:nvSpPr>
        <p:spPr>
          <a:xfrm>
            <a:off x="644762" y="2969180"/>
            <a:ext cx="38699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 smtClean="0"/>
              <a:t>Cutoff</a:t>
            </a:r>
            <a:r>
              <a:rPr lang="en-GB" dirty="0" smtClean="0"/>
              <a:t>-regularised quantum correction:</a:t>
            </a:r>
            <a:endParaRPr lang="en-GB" dirty="0"/>
          </a:p>
        </p:txBody>
      </p:sp>
      <p:sp>
        <p:nvSpPr>
          <p:cNvPr id="7" name="正方形/長方形 6"/>
          <p:cNvSpPr/>
          <p:nvPr/>
        </p:nvSpPr>
        <p:spPr>
          <a:xfrm>
            <a:off x="4886361" y="3914320"/>
            <a:ext cx="362291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dirty="0"/>
              <a:t>[O. </a:t>
            </a:r>
            <a:r>
              <a:rPr lang="en-US" altLang="ja-JP" dirty="0" err="1"/>
              <a:t>Antipin</a:t>
            </a:r>
            <a:r>
              <a:rPr lang="en-US" altLang="ja-JP" dirty="0"/>
              <a:t> et. al, </a:t>
            </a:r>
            <a:r>
              <a:rPr lang="en-GB" altLang="ja-JP" dirty="0"/>
              <a:t>1310.0957v3] etc</a:t>
            </a:r>
            <a:r>
              <a:rPr lang="en-GB" altLang="ja-JP" dirty="0" smtClean="0"/>
              <a:t>.</a:t>
            </a:r>
            <a:endParaRPr lang="en-GB" altLang="ja-JP" dirty="0"/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809716" y="4744770"/>
            <a:ext cx="46424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dirty="0" smtClean="0"/>
              <a:t>Coefficient of quadratic divergence:</a:t>
            </a:r>
            <a:endParaRPr lang="en-GB" sz="2400" dirty="0"/>
          </a:p>
        </p:txBody>
      </p:sp>
      <p:pic>
        <p:nvPicPr>
          <p:cNvPr id="5" name="図 4" descr="veltman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255" y="5206435"/>
            <a:ext cx="6870023" cy="662810"/>
          </a:xfrm>
          <a:prstGeom prst="rect">
            <a:avLst/>
          </a:prstGeom>
        </p:spPr>
      </p:pic>
      <p:sp>
        <p:nvSpPr>
          <p:cNvPr id="8" name="テキスト ボックス 7"/>
          <p:cNvSpPr txBox="1"/>
          <p:nvPr/>
        </p:nvSpPr>
        <p:spPr>
          <a:xfrm>
            <a:off x="4562625" y="5883153"/>
            <a:ext cx="435768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/>
              <a:t>→ </a:t>
            </a:r>
            <a:r>
              <a:rPr lang="en-GB" sz="2400" u="sng" dirty="0" smtClean="0"/>
              <a:t>How much is it in our model?</a:t>
            </a:r>
          </a:p>
          <a:p>
            <a:r>
              <a:rPr lang="ja-JP" altLang="en-US" sz="2400" dirty="0"/>
              <a:t> </a:t>
            </a:r>
            <a:r>
              <a:rPr lang="ja-JP" altLang="en-US" sz="2400" dirty="0" smtClean="0"/>
              <a:t>                            </a:t>
            </a:r>
            <a:r>
              <a:rPr lang="en-US" altLang="ja-JP" sz="2400" dirty="0" smtClean="0"/>
              <a:t>(next</a:t>
            </a:r>
            <a:r>
              <a:rPr lang="ja-JP" altLang="en-US" sz="2400" dirty="0" smtClean="0"/>
              <a:t> </a:t>
            </a:r>
            <a:r>
              <a:rPr lang="en-US" altLang="ja-JP" sz="2400" dirty="0" smtClean="0"/>
              <a:t>slide)</a:t>
            </a:r>
            <a:endParaRPr lang="en-GB" sz="2400" dirty="0"/>
          </a:p>
        </p:txBody>
      </p:sp>
      <p:sp>
        <p:nvSpPr>
          <p:cNvPr id="9" name="円/楕円 8"/>
          <p:cNvSpPr/>
          <p:nvPr/>
        </p:nvSpPr>
        <p:spPr>
          <a:xfrm>
            <a:off x="4155263" y="3324706"/>
            <a:ext cx="1490926" cy="522997"/>
          </a:xfrm>
          <a:prstGeom prst="ellipse">
            <a:avLst/>
          </a:prstGeom>
          <a:noFill/>
          <a:ln w="28575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6" name="直線矢印コネクタ 15"/>
          <p:cNvCxnSpPr>
            <a:stCxn id="9" idx="3"/>
          </p:cNvCxnSpPr>
          <p:nvPr/>
        </p:nvCxnSpPr>
        <p:spPr>
          <a:xfrm flipH="1">
            <a:off x="3050876" y="3771112"/>
            <a:ext cx="1322728" cy="973658"/>
          </a:xfrm>
          <a:prstGeom prst="straightConnector1">
            <a:avLst/>
          </a:prstGeom>
          <a:ln w="28575" cmpd="sng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494996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8" grpId="0"/>
      <p:bldP spid="9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Is </a:t>
            </a:r>
            <a:r>
              <a:rPr lang="en-GB" dirty="0" err="1" smtClean="0"/>
              <a:t>Veltman’s</a:t>
            </a:r>
            <a:r>
              <a:rPr lang="en-GB" dirty="0" smtClean="0"/>
              <a:t> condition favoured?</a:t>
            </a:r>
            <a:endParaRPr lang="en-GB" dirty="0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911314" y="5345182"/>
            <a:ext cx="6689026" cy="830997"/>
          </a:xfrm>
          <a:prstGeom prst="rect">
            <a:avLst/>
          </a:prstGeom>
          <a:noFill/>
          <a:ln w="38100" cap="rnd" cmpd="sng">
            <a:solidFill>
              <a:srgbClr val="FF6600"/>
            </a:solidFill>
            <a:prstDash val="solid"/>
            <a:round/>
          </a:ln>
        </p:spPr>
        <p:txBody>
          <a:bodyPr wrap="none" rtlCol="0">
            <a:spAutoFit/>
          </a:bodyPr>
          <a:lstStyle/>
          <a:p>
            <a:r>
              <a:rPr lang="en-US" altLang="ja-JP" sz="2400" i="1" dirty="0" smtClean="0"/>
              <a:t>N</a:t>
            </a:r>
            <a:r>
              <a:rPr lang="ja-JP" altLang="en-US" sz="2400" dirty="0" smtClean="0"/>
              <a:t> </a:t>
            </a:r>
            <a:r>
              <a:rPr lang="en-US" altLang="ja-JP" sz="2400" dirty="0" smtClean="0"/>
              <a:t>=</a:t>
            </a:r>
            <a:r>
              <a:rPr lang="ja-JP" altLang="en-US" sz="2400" dirty="0" smtClean="0"/>
              <a:t> </a:t>
            </a:r>
            <a:r>
              <a:rPr lang="en-US" altLang="ja-JP" sz="2400" dirty="0" smtClean="0"/>
              <a:t>1 case seems to be relatively and approximately </a:t>
            </a:r>
          </a:p>
          <a:p>
            <a:r>
              <a:rPr lang="en-US" altLang="ja-JP" sz="2400" dirty="0" err="1" smtClean="0"/>
              <a:t>favoured</a:t>
            </a:r>
            <a:r>
              <a:rPr lang="ja-JP" altLang="ja-JP" sz="2400" dirty="0" smtClean="0"/>
              <a:t>,</a:t>
            </a:r>
            <a:r>
              <a:rPr lang="ja-JP" altLang="en-US" sz="2400" dirty="0" smtClean="0"/>
              <a:t> </a:t>
            </a:r>
            <a:r>
              <a:rPr lang="en-US" altLang="ja-JP" sz="2400" dirty="0" smtClean="0"/>
              <a:t>so that</a:t>
            </a:r>
            <a:r>
              <a:rPr lang="ja-JP" altLang="en-US" sz="2400" dirty="0" smtClean="0"/>
              <a:t> </a:t>
            </a:r>
            <a:r>
              <a:rPr lang="en-US" altLang="ja-JP" sz="2400" dirty="0" smtClean="0"/>
              <a:t>Fine-tuning</a:t>
            </a:r>
            <a:r>
              <a:rPr lang="ja-JP" altLang="en-US" sz="2400" dirty="0" smtClean="0"/>
              <a:t> </a:t>
            </a:r>
            <a:r>
              <a:rPr lang="en-US" altLang="ja-JP" sz="2400" dirty="0" smtClean="0"/>
              <a:t>seems to be relaxed.</a:t>
            </a:r>
          </a:p>
        </p:txBody>
      </p:sp>
      <p:grpSp>
        <p:nvGrpSpPr>
          <p:cNvPr id="3" name="図形グループ 2"/>
          <p:cNvGrpSpPr/>
          <p:nvPr/>
        </p:nvGrpSpPr>
        <p:grpSpPr>
          <a:xfrm>
            <a:off x="702488" y="1674922"/>
            <a:ext cx="7989180" cy="3382729"/>
            <a:chOff x="702488" y="1476035"/>
            <a:chExt cx="7989180" cy="3382729"/>
          </a:xfrm>
        </p:grpSpPr>
        <p:sp>
          <p:nvSpPr>
            <p:cNvPr id="6" name="テキスト ボックス 5"/>
            <p:cNvSpPr txBox="1"/>
            <p:nvPr/>
          </p:nvSpPr>
          <p:spPr>
            <a:xfrm>
              <a:off x="702488" y="1476035"/>
              <a:ext cx="1520669" cy="193899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400" u="sng" dirty="0" smtClean="0"/>
                <a:t>SM case</a:t>
              </a:r>
            </a:p>
            <a:p>
              <a:endParaRPr lang="en-GB" sz="2400" dirty="0"/>
            </a:p>
            <a:p>
              <a:endParaRPr lang="en-GB" sz="2400" dirty="0" smtClean="0"/>
            </a:p>
            <a:p>
              <a:endParaRPr lang="en-GB" sz="2400" dirty="0"/>
            </a:p>
            <a:p>
              <a:r>
                <a:rPr lang="en-GB" sz="2400" u="sng" dirty="0" smtClean="0"/>
                <a:t>Our model</a:t>
              </a:r>
            </a:p>
          </p:txBody>
        </p:sp>
        <p:pic>
          <p:nvPicPr>
            <p:cNvPr id="7" name="図 6" descr="veltman_sm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02488" y="1937700"/>
              <a:ext cx="5161550" cy="783813"/>
            </a:xfrm>
            <a:prstGeom prst="rect">
              <a:avLst/>
            </a:prstGeom>
          </p:spPr>
        </p:pic>
        <p:sp>
          <p:nvSpPr>
            <p:cNvPr id="10" name="テキスト ボックス 9"/>
            <p:cNvSpPr txBox="1"/>
            <p:nvPr/>
          </p:nvSpPr>
          <p:spPr>
            <a:xfrm>
              <a:off x="5864038" y="4489432"/>
              <a:ext cx="282763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based on K.E. and Y. Sumino</a:t>
              </a:r>
              <a:endParaRPr lang="en-GB" dirty="0"/>
            </a:p>
          </p:txBody>
        </p:sp>
        <p:pic>
          <p:nvPicPr>
            <p:cNvPr id="8" name="図 7" descr="veltman_ours.pn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02488" y="3364602"/>
              <a:ext cx="7557025" cy="1109340"/>
            </a:xfrm>
            <a:prstGeom prst="rect">
              <a:avLst/>
            </a:prstGeom>
          </p:spPr>
        </p:pic>
      </p:grpSp>
      <p:sp>
        <p:nvSpPr>
          <p:cNvPr id="9" name="正方形/長方形 8"/>
          <p:cNvSpPr/>
          <p:nvPr/>
        </p:nvSpPr>
        <p:spPr>
          <a:xfrm>
            <a:off x="4067463" y="1230102"/>
            <a:ext cx="461933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2400" dirty="0" smtClean="0"/>
              <a:t>Coefficient of quadratic divergence </a:t>
            </a:r>
          </a:p>
          <a:p>
            <a:r>
              <a:rPr lang="en-US" altLang="ja-JP" sz="2400" dirty="0" smtClean="0"/>
              <a:t>in correction for Higgs mass</a:t>
            </a:r>
          </a:p>
        </p:txBody>
      </p:sp>
    </p:spTree>
    <p:extLst>
      <p:ext uri="{BB962C8B-B14F-4D97-AF65-F5344CB8AC3E}">
        <p14:creationId xmlns:p14="http://schemas.microsoft.com/office/powerpoint/2010/main" val="24152402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kumimoji="1" lang="en-US" altLang="ja-JP" dirty="0" smtClean="0"/>
              <a:t>Higgs </a:t>
            </a:r>
            <a:r>
              <a:rPr lang="en-US" altLang="ja-JP" dirty="0"/>
              <a:t>s</a:t>
            </a:r>
            <a:r>
              <a:rPr kumimoji="1" lang="en-US" altLang="ja-JP" dirty="0" smtClean="0"/>
              <a:t>ector in the Standard Model</a:t>
            </a:r>
            <a:endParaRPr kumimoji="1" lang="ja-JP" altLang="en-US" dirty="0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627070" y="1251702"/>
            <a:ext cx="7902222" cy="1200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/>
              <a:buChar char="•"/>
            </a:pPr>
            <a:r>
              <a:rPr lang="en-US" altLang="ja-JP" sz="2400" dirty="0" smtClean="0"/>
              <a:t>Higgs boson was discovered in 2012.</a:t>
            </a:r>
          </a:p>
          <a:p>
            <a:pPr marL="342900" indent="-342900">
              <a:buFont typeface="Arial"/>
              <a:buChar char="•"/>
            </a:pPr>
            <a:r>
              <a:rPr lang="en-US" altLang="ja-JP" sz="2400" dirty="0" smtClean="0"/>
              <a:t>Its properties are </a:t>
            </a:r>
            <a:r>
              <a:rPr lang="en-US" altLang="ja-JP" sz="2400" u="sng" dirty="0" smtClean="0"/>
              <a:t>consistent with the Higgs boson in SM</a:t>
            </a:r>
            <a:r>
              <a:rPr lang="en-US" altLang="ja-JP" sz="2400" dirty="0" smtClean="0"/>
              <a:t>.</a:t>
            </a:r>
          </a:p>
          <a:p>
            <a:pPr marL="342900" indent="-342900">
              <a:buFont typeface="Arial"/>
              <a:buChar char="•"/>
            </a:pPr>
            <a:r>
              <a:rPr lang="en-US" altLang="ja-JP" sz="2400" dirty="0" smtClean="0"/>
              <a:t>Higgs sector is </a:t>
            </a:r>
            <a:r>
              <a:rPr lang="en-US" altLang="ja-JP" sz="2400" dirty="0" err="1" smtClean="0"/>
              <a:t>characterised</a:t>
            </a:r>
            <a:r>
              <a:rPr lang="en-US" altLang="ja-JP" sz="2400" dirty="0" smtClean="0"/>
              <a:t> by the </a:t>
            </a:r>
            <a:r>
              <a:rPr lang="en-US" altLang="ja-JP" sz="2400" dirty="0" smtClean="0">
                <a:solidFill>
                  <a:srgbClr val="008000"/>
                </a:solidFill>
              </a:rPr>
              <a:t>Higgs potential</a:t>
            </a:r>
            <a:r>
              <a:rPr lang="en-US" altLang="ja-JP" sz="2400" dirty="0" smtClean="0"/>
              <a:t>.</a:t>
            </a:r>
          </a:p>
        </p:txBody>
      </p:sp>
      <p:grpSp>
        <p:nvGrpSpPr>
          <p:cNvPr id="6" name="図形グループ 5"/>
          <p:cNvGrpSpPr/>
          <p:nvPr/>
        </p:nvGrpSpPr>
        <p:grpSpPr>
          <a:xfrm>
            <a:off x="407374" y="2474610"/>
            <a:ext cx="4441555" cy="3046988"/>
            <a:chOff x="122306" y="2113480"/>
            <a:chExt cx="4037778" cy="2769987"/>
          </a:xfrm>
        </p:grpSpPr>
        <p:sp>
          <p:nvSpPr>
            <p:cNvPr id="13" name="テキスト ボックス 12"/>
            <p:cNvSpPr txBox="1"/>
            <p:nvPr/>
          </p:nvSpPr>
          <p:spPr>
            <a:xfrm>
              <a:off x="122306" y="2113480"/>
              <a:ext cx="3973354" cy="27699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400" dirty="0" smtClean="0">
                  <a:solidFill>
                    <a:srgbClr val="008000"/>
                  </a:solidFill>
                </a:rPr>
                <a:t>Higgs potential</a:t>
              </a:r>
              <a:r>
                <a:rPr lang="en-GB" sz="2400" dirty="0" smtClean="0"/>
                <a:t>: </a:t>
              </a:r>
            </a:p>
            <a:p>
              <a:endParaRPr lang="en-GB" sz="2400" dirty="0" smtClean="0"/>
            </a:p>
            <a:p>
              <a:endParaRPr lang="en-GB" sz="2400" dirty="0" smtClean="0"/>
            </a:p>
            <a:p>
              <a:pPr marL="342900" indent="-342900">
                <a:buFont typeface="Arial"/>
                <a:buChar char="•"/>
              </a:pPr>
              <a:r>
                <a:rPr lang="en-GB" altLang="ja-JP" sz="2400" dirty="0" smtClean="0"/>
                <a:t>Induce EWSB</a:t>
              </a:r>
            </a:p>
            <a:p>
              <a:pPr marL="342900" indent="-342900">
                <a:buFont typeface="Arial"/>
                <a:buChar char="•"/>
              </a:pPr>
              <a:r>
                <a:rPr lang="en-GB" altLang="ja-JP" sz="2400" dirty="0" smtClean="0"/>
                <a:t>Origin of the EW scale as VEV</a:t>
              </a:r>
            </a:p>
            <a:p>
              <a:pPr marL="342900" indent="-342900">
                <a:buFont typeface="Arial"/>
                <a:buChar char="•"/>
              </a:pPr>
              <a:r>
                <a:rPr lang="en-GB" altLang="ja-JP" sz="2400" dirty="0" smtClean="0"/>
                <a:t>Origin of the Higgs boson as fluctuation of the Higgs field around the vacuum</a:t>
              </a:r>
            </a:p>
          </p:txBody>
        </p:sp>
        <p:pic>
          <p:nvPicPr>
            <p:cNvPr id="18" name="図 17" descr="higgs_potential_sm.pdf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7805" y="2568802"/>
              <a:ext cx="3982279" cy="331199"/>
            </a:xfrm>
            <a:prstGeom prst="rect">
              <a:avLst/>
            </a:prstGeom>
          </p:spPr>
        </p:pic>
      </p:grpSp>
      <p:grpSp>
        <p:nvGrpSpPr>
          <p:cNvPr id="25" name="図形グループ 24"/>
          <p:cNvGrpSpPr/>
          <p:nvPr/>
        </p:nvGrpSpPr>
        <p:grpSpPr>
          <a:xfrm>
            <a:off x="4969314" y="3969087"/>
            <a:ext cx="3825018" cy="2489456"/>
            <a:chOff x="3951111" y="3417570"/>
            <a:chExt cx="4628274" cy="3012242"/>
          </a:xfrm>
        </p:grpSpPr>
        <p:pic>
          <p:nvPicPr>
            <p:cNvPr id="32" name="図 31" descr="sm_higgs_potential.pn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951111" y="3589076"/>
              <a:ext cx="4572000" cy="2840736"/>
            </a:xfrm>
            <a:prstGeom prst="rect">
              <a:avLst/>
            </a:prstGeom>
          </p:spPr>
        </p:pic>
        <p:sp>
          <p:nvSpPr>
            <p:cNvPr id="34" name="テキスト ボックス 33"/>
            <p:cNvSpPr txBox="1"/>
            <p:nvPr/>
          </p:nvSpPr>
          <p:spPr>
            <a:xfrm>
              <a:off x="7894582" y="5147942"/>
              <a:ext cx="684803" cy="4616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400" dirty="0" smtClean="0"/>
                <a:t>&lt;</a:t>
              </a:r>
              <a:r>
                <a:rPr lang="en-GB" sz="2400" i="1" dirty="0" smtClean="0"/>
                <a:t>H</a:t>
              </a:r>
              <a:r>
                <a:rPr lang="en-GB" sz="2400" dirty="0" smtClean="0"/>
                <a:t>&gt;</a:t>
              </a:r>
              <a:endParaRPr lang="en-GB" sz="2400" dirty="0"/>
            </a:p>
          </p:txBody>
        </p:sp>
        <p:sp>
          <p:nvSpPr>
            <p:cNvPr id="35" name="テキスト ボックス 34"/>
            <p:cNvSpPr txBox="1"/>
            <p:nvPr/>
          </p:nvSpPr>
          <p:spPr>
            <a:xfrm>
              <a:off x="4063999" y="3417570"/>
              <a:ext cx="433745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400" i="1" dirty="0"/>
                <a:t>V</a:t>
              </a:r>
            </a:p>
          </p:txBody>
        </p:sp>
      </p:grpSp>
      <p:sp>
        <p:nvSpPr>
          <p:cNvPr id="2" name="円/楕円 1"/>
          <p:cNvSpPr/>
          <p:nvPr/>
        </p:nvSpPr>
        <p:spPr>
          <a:xfrm>
            <a:off x="4923907" y="5169647"/>
            <a:ext cx="277405" cy="259381"/>
          </a:xfrm>
          <a:prstGeom prst="ellipse">
            <a:avLst/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円/楕円 14"/>
          <p:cNvSpPr/>
          <p:nvPr/>
        </p:nvSpPr>
        <p:spPr>
          <a:xfrm>
            <a:off x="7002691" y="6042943"/>
            <a:ext cx="277405" cy="259381"/>
          </a:xfrm>
          <a:prstGeom prst="ellipse">
            <a:avLst/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フリーフォーム 6"/>
          <p:cNvSpPr/>
          <p:nvPr/>
        </p:nvSpPr>
        <p:spPr>
          <a:xfrm>
            <a:off x="5797176" y="5513294"/>
            <a:ext cx="732118" cy="433294"/>
          </a:xfrm>
          <a:custGeom>
            <a:avLst/>
            <a:gdLst>
              <a:gd name="connsiteX0" fmla="*/ 0 w 732118"/>
              <a:gd name="connsiteY0" fmla="*/ 0 h 433294"/>
              <a:gd name="connsiteX1" fmla="*/ 104589 w 732118"/>
              <a:gd name="connsiteY1" fmla="*/ 59765 h 433294"/>
              <a:gd name="connsiteX2" fmla="*/ 298824 w 732118"/>
              <a:gd name="connsiteY2" fmla="*/ 179294 h 433294"/>
              <a:gd name="connsiteX3" fmla="*/ 298824 w 732118"/>
              <a:gd name="connsiteY3" fmla="*/ 179294 h 433294"/>
              <a:gd name="connsiteX4" fmla="*/ 418353 w 732118"/>
              <a:gd name="connsiteY4" fmla="*/ 254000 h 433294"/>
              <a:gd name="connsiteX5" fmla="*/ 537883 w 732118"/>
              <a:gd name="connsiteY5" fmla="*/ 328706 h 433294"/>
              <a:gd name="connsiteX6" fmla="*/ 537883 w 732118"/>
              <a:gd name="connsiteY6" fmla="*/ 328706 h 433294"/>
              <a:gd name="connsiteX7" fmla="*/ 732118 w 732118"/>
              <a:gd name="connsiteY7" fmla="*/ 433294 h 433294"/>
              <a:gd name="connsiteX8" fmla="*/ 732118 w 732118"/>
              <a:gd name="connsiteY8" fmla="*/ 433294 h 433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32118" h="433294">
                <a:moveTo>
                  <a:pt x="0" y="0"/>
                </a:moveTo>
                <a:cubicBezTo>
                  <a:pt x="27392" y="14941"/>
                  <a:pt x="54785" y="29883"/>
                  <a:pt x="104589" y="59765"/>
                </a:cubicBezTo>
                <a:cubicBezTo>
                  <a:pt x="154393" y="89647"/>
                  <a:pt x="298824" y="179294"/>
                  <a:pt x="298824" y="179294"/>
                </a:cubicBezTo>
                <a:lnTo>
                  <a:pt x="298824" y="179294"/>
                </a:lnTo>
                <a:lnTo>
                  <a:pt x="418353" y="254000"/>
                </a:lnTo>
                <a:lnTo>
                  <a:pt x="537883" y="328706"/>
                </a:lnTo>
                <a:lnTo>
                  <a:pt x="537883" y="328706"/>
                </a:lnTo>
                <a:lnTo>
                  <a:pt x="732118" y="433294"/>
                </a:lnTo>
                <a:lnTo>
                  <a:pt x="732118" y="433294"/>
                </a:lnTo>
              </a:path>
            </a:pathLst>
          </a:custGeom>
          <a:ln>
            <a:solidFill>
              <a:srgbClr val="FF6600"/>
            </a:solidFill>
            <a:tailEnd type="stealth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14286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Contents</a:t>
            </a:r>
            <a:endParaRPr lang="en-GB" dirty="0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628452" y="1488911"/>
            <a:ext cx="6378669" cy="2677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GB" sz="2800" dirty="0" smtClean="0">
                <a:solidFill>
                  <a:schemeClr val="bg1">
                    <a:lumMod val="50000"/>
                  </a:schemeClr>
                </a:solidFill>
              </a:rPr>
              <a:t>Introduction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2800" dirty="0" smtClean="0">
                <a:solidFill>
                  <a:srgbClr val="7F7F7F"/>
                </a:solidFill>
              </a:rPr>
              <a:t>Model </a:t>
            </a:r>
            <a:r>
              <a:rPr lang="en-GB" sz="2000" dirty="0" smtClean="0">
                <a:solidFill>
                  <a:srgbClr val="7F7F7F"/>
                </a:solidFill>
              </a:rPr>
              <a:t>and</a:t>
            </a:r>
            <a:r>
              <a:rPr lang="en-GB" sz="2800" dirty="0" smtClean="0">
                <a:solidFill>
                  <a:srgbClr val="7F7F7F"/>
                </a:solidFill>
              </a:rPr>
              <a:t> </a:t>
            </a:r>
            <a:r>
              <a:rPr lang="en-US" altLang="ja-JP" sz="2800" dirty="0" smtClean="0">
                <a:solidFill>
                  <a:srgbClr val="7F7F7F"/>
                </a:solidFill>
              </a:rPr>
              <a:t>Our</a:t>
            </a:r>
            <a:r>
              <a:rPr lang="en-GB" sz="2800" dirty="0" smtClean="0">
                <a:solidFill>
                  <a:srgbClr val="7F7F7F"/>
                </a:solidFill>
              </a:rPr>
              <a:t> </a:t>
            </a:r>
            <a:r>
              <a:rPr lang="en-US" altLang="ja-JP" sz="2800" dirty="0" smtClean="0">
                <a:solidFill>
                  <a:srgbClr val="7F7F7F"/>
                </a:solidFill>
              </a:rPr>
              <a:t>method</a:t>
            </a:r>
            <a:r>
              <a:rPr lang="en-GB" sz="2800" dirty="0" smtClean="0">
                <a:solidFill>
                  <a:srgbClr val="7F7F7F"/>
                </a:solidFill>
              </a:rPr>
              <a:t> of analysis</a:t>
            </a:r>
          </a:p>
          <a:p>
            <a:pPr marL="514350" indent="-514350">
              <a:buFont typeface="+mj-lt"/>
              <a:buAutoNum type="arabicPeriod"/>
            </a:pPr>
            <a:r>
              <a:rPr lang="en-US" altLang="ja-JP" sz="2800" dirty="0">
                <a:solidFill>
                  <a:srgbClr val="7F7F7F"/>
                </a:solidFill>
              </a:rPr>
              <a:t>C</a:t>
            </a:r>
            <a:r>
              <a:rPr lang="en-US" altLang="ja-JP" sz="2800" dirty="0" smtClean="0">
                <a:solidFill>
                  <a:srgbClr val="7F7F7F"/>
                </a:solidFill>
              </a:rPr>
              <a:t>ouplings</a:t>
            </a:r>
            <a:r>
              <a:rPr lang="ja-JP" altLang="en-US" sz="2800" dirty="0" smtClean="0">
                <a:solidFill>
                  <a:srgbClr val="7F7F7F"/>
                </a:solidFill>
              </a:rPr>
              <a:t> </a:t>
            </a:r>
            <a:r>
              <a:rPr lang="en-US" altLang="ja-JP" sz="2800" dirty="0" smtClean="0">
                <a:solidFill>
                  <a:srgbClr val="7F7F7F"/>
                </a:solidFill>
              </a:rPr>
              <a:t>among </a:t>
            </a:r>
            <a:r>
              <a:rPr lang="ja-JP" altLang="ja-JP" sz="2800" dirty="0" smtClean="0">
                <a:solidFill>
                  <a:srgbClr val="7F7F7F"/>
                </a:solidFill>
              </a:rPr>
              <a:t>t</a:t>
            </a:r>
            <a:r>
              <a:rPr lang="en-US" altLang="ja-JP" sz="2800" dirty="0" smtClean="0">
                <a:solidFill>
                  <a:srgbClr val="7F7F7F"/>
                </a:solidFill>
              </a:rPr>
              <a:t>he</a:t>
            </a:r>
            <a:r>
              <a:rPr lang="ja-JP" altLang="en-US" sz="2800" dirty="0" smtClean="0">
                <a:solidFill>
                  <a:srgbClr val="7F7F7F"/>
                </a:solidFill>
              </a:rPr>
              <a:t> </a:t>
            </a:r>
            <a:r>
              <a:rPr lang="en-US" altLang="ja-JP" sz="2800" dirty="0" smtClean="0">
                <a:solidFill>
                  <a:srgbClr val="7F7F7F"/>
                </a:solidFill>
              </a:rPr>
              <a:t>scalar bosons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2800" dirty="0" err="1" smtClean="0">
                <a:solidFill>
                  <a:srgbClr val="7F7F7F"/>
                </a:solidFill>
              </a:rPr>
              <a:t>Veltman’s</a:t>
            </a:r>
            <a:r>
              <a:rPr lang="en-GB" sz="2800" dirty="0" smtClean="0">
                <a:solidFill>
                  <a:srgbClr val="7F7F7F"/>
                </a:solidFill>
              </a:rPr>
              <a:t> condition for the Higgs mass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2800" dirty="0" err="1" smtClean="0"/>
              <a:t>Singlets</a:t>
            </a:r>
            <a:r>
              <a:rPr lang="en-GB" sz="2800" dirty="0" smtClean="0"/>
              <a:t> as dark matter?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2800" dirty="0" smtClean="0"/>
              <a:t>Summary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13393167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ja-JP" dirty="0" err="1" smtClean="0"/>
              <a:t>Singlets</a:t>
            </a:r>
            <a:r>
              <a:rPr lang="ja-JP" altLang="en-US" dirty="0" smtClean="0"/>
              <a:t> </a:t>
            </a:r>
            <a:r>
              <a:rPr lang="en-US" altLang="ja-JP" dirty="0" smtClean="0"/>
              <a:t>as</a:t>
            </a:r>
            <a:r>
              <a:rPr lang="ja-JP" altLang="en-US" dirty="0" smtClean="0"/>
              <a:t> </a:t>
            </a:r>
            <a:r>
              <a:rPr lang="en-US" altLang="ja-JP" dirty="0" smtClean="0"/>
              <a:t>dark</a:t>
            </a:r>
            <a:r>
              <a:rPr lang="ja-JP" altLang="en-US" dirty="0" smtClean="0"/>
              <a:t> </a:t>
            </a:r>
            <a:r>
              <a:rPr lang="en-US" altLang="ja-JP" dirty="0" smtClean="0"/>
              <a:t>matter</a:t>
            </a:r>
            <a:r>
              <a:rPr lang="ja-JP" altLang="en-US" dirty="0" smtClean="0"/>
              <a:t> </a:t>
            </a:r>
            <a:endParaRPr kumimoji="1" lang="ja-JP" altLang="en-US" dirty="0"/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6140252" y="3345300"/>
            <a:ext cx="20078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K.E. and K. </a:t>
            </a:r>
            <a:r>
              <a:rPr kumimoji="1" lang="en-US" altLang="ja-JP" dirty="0" err="1" smtClean="0"/>
              <a:t>Ishiwata</a:t>
            </a:r>
            <a:endParaRPr kumimoji="1" lang="ja-JP" altLang="en-US" dirty="0"/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789690" y="4470873"/>
            <a:ext cx="7549811" cy="1877437"/>
          </a:xfrm>
          <a:prstGeom prst="rect">
            <a:avLst/>
          </a:prstGeom>
          <a:noFill/>
          <a:ln w="38100" cmpd="sng">
            <a:solidFill>
              <a:srgbClr val="FF6600"/>
            </a:solidFill>
          </a:ln>
        </p:spPr>
        <p:txBody>
          <a:bodyPr wrap="square" rtlCol="0">
            <a:spAutoFit/>
          </a:bodyPr>
          <a:lstStyle/>
          <a:p>
            <a:pPr marL="342900" indent="-342900">
              <a:buFont typeface="Arial"/>
              <a:buChar char="•"/>
            </a:pPr>
            <a:r>
              <a:rPr lang="en-US" sz="2400" dirty="0" smtClean="0"/>
              <a:t>Thermal relic abundance</a:t>
            </a:r>
            <a:r>
              <a:rPr lang="en-US" altLang="ja-JP" sz="2400" dirty="0" smtClean="0"/>
              <a:t>s</a:t>
            </a:r>
            <a:r>
              <a:rPr lang="en-US" sz="2400" dirty="0" smtClean="0"/>
              <a:t> </a:t>
            </a:r>
            <a:r>
              <a:rPr lang="en-GB" sz="2400" dirty="0" smtClean="0"/>
              <a:t>are very small.</a:t>
            </a:r>
            <a:endParaRPr lang="en-US" altLang="ja-JP" sz="2400" dirty="0" smtClean="0"/>
          </a:p>
          <a:p>
            <a:pPr marL="342900" indent="-342900">
              <a:buFont typeface="Arial"/>
              <a:buChar char="•"/>
            </a:pPr>
            <a:r>
              <a:rPr lang="en-US" altLang="ja-JP" sz="2400" dirty="0" smtClean="0">
                <a:solidFill>
                  <a:srgbClr val="FF0000"/>
                </a:solidFill>
              </a:rPr>
              <a:t>Spin-independent cross sections </a:t>
            </a:r>
            <a:r>
              <a:rPr lang="en-US" altLang="ja-JP" sz="2400" dirty="0" smtClean="0"/>
              <a:t>with proton</a:t>
            </a:r>
            <a:r>
              <a:rPr lang="ja-JP" altLang="en-US" sz="2400" dirty="0" smtClean="0"/>
              <a:t> </a:t>
            </a:r>
            <a:r>
              <a:rPr lang="en-US" altLang="ja-JP" sz="2400" dirty="0" smtClean="0"/>
              <a:t>are</a:t>
            </a:r>
            <a:r>
              <a:rPr lang="ja-JP" altLang="en-US" sz="2400" dirty="0" smtClean="0"/>
              <a:t> </a:t>
            </a:r>
            <a:r>
              <a:rPr lang="en-US" altLang="ja-JP" sz="2400" dirty="0" smtClean="0"/>
              <a:t>predicted in </a:t>
            </a:r>
            <a:r>
              <a:rPr lang="en-US" altLang="ja-JP" sz="2400" dirty="0" smtClean="0">
                <a:solidFill>
                  <a:srgbClr val="FF6600"/>
                </a:solidFill>
              </a:rPr>
              <a:t>detectable region</a:t>
            </a:r>
            <a:r>
              <a:rPr lang="en-US" altLang="ja-JP" sz="2400" dirty="0" smtClean="0"/>
              <a:t>.</a:t>
            </a:r>
            <a:r>
              <a:rPr lang="en-US" altLang="en-US" sz="2400" dirty="0" smtClean="0"/>
              <a:t> </a:t>
            </a:r>
            <a:r>
              <a:rPr lang="en-US" altLang="en-US" sz="2000" dirty="0" smtClean="0"/>
              <a:t>(next slide)</a:t>
            </a:r>
          </a:p>
          <a:p>
            <a:pPr marL="342900" indent="-342900">
              <a:buFont typeface="Arial"/>
              <a:buChar char="•"/>
            </a:pPr>
            <a:r>
              <a:rPr lang="en-US" altLang="ja-JP" sz="2400" dirty="0" smtClean="0"/>
              <a:t>Accurate calculation framework is used</a:t>
            </a:r>
            <a:r>
              <a:rPr lang="en-US" altLang="ja-JP" sz="2000" dirty="0" smtClean="0"/>
              <a:t> </a:t>
            </a:r>
            <a:r>
              <a:rPr lang="ja-JP" altLang="ja-JP" sz="2000" dirty="0"/>
              <a:t>[</a:t>
            </a:r>
            <a:r>
              <a:rPr lang="en-US" altLang="ja-JP" sz="2000" dirty="0" smtClean="0"/>
              <a:t>J.</a:t>
            </a:r>
            <a:r>
              <a:rPr lang="ja-JP" altLang="en-US" sz="2000" dirty="0" smtClean="0"/>
              <a:t> </a:t>
            </a:r>
            <a:r>
              <a:rPr lang="en-US" altLang="ja-JP" sz="2000" dirty="0" err="1" smtClean="0"/>
              <a:t>Hisano</a:t>
            </a:r>
            <a:r>
              <a:rPr lang="en-US" altLang="ja-JP" sz="2000" dirty="0" smtClean="0"/>
              <a:t>, K.</a:t>
            </a:r>
            <a:r>
              <a:rPr lang="ja-JP" altLang="en-US" sz="2000" dirty="0" smtClean="0"/>
              <a:t> </a:t>
            </a:r>
            <a:r>
              <a:rPr lang="en-US" altLang="ja-JP" sz="2000" dirty="0" err="1" smtClean="0"/>
              <a:t>Ishiwata</a:t>
            </a:r>
            <a:r>
              <a:rPr lang="en-US" altLang="ja-JP" sz="2000" dirty="0"/>
              <a:t> </a:t>
            </a:r>
            <a:r>
              <a:rPr lang="en-US" altLang="ja-JP" sz="2000" dirty="0" smtClean="0"/>
              <a:t>and N. Nagata, '15</a:t>
            </a:r>
            <a:r>
              <a:rPr lang="en-US" altLang="ja-JP" sz="2000" dirty="0"/>
              <a:t>]</a:t>
            </a:r>
            <a:r>
              <a:rPr lang="en-US" altLang="ja-JP" sz="2000" dirty="0" smtClean="0"/>
              <a:t>.</a:t>
            </a:r>
          </a:p>
        </p:txBody>
      </p:sp>
      <p:pic>
        <p:nvPicPr>
          <p:cNvPr id="3" name="図 2" descr="tab03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488" y="1620073"/>
            <a:ext cx="7557025" cy="1669427"/>
          </a:xfrm>
          <a:prstGeom prst="rect">
            <a:avLst/>
          </a:prstGeom>
        </p:spPr>
      </p:pic>
      <p:pic>
        <p:nvPicPr>
          <p:cNvPr id="8" name="図 7" descr="latex-image-1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690" y="3393338"/>
            <a:ext cx="2236672" cy="752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62132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ja-JP" dirty="0" smtClean="0"/>
              <a:t>Direct detection</a:t>
            </a:r>
            <a:endParaRPr kumimoji="1" lang="ja-JP" altLang="en-US" dirty="0"/>
          </a:p>
        </p:txBody>
      </p:sp>
      <p:pic>
        <p:nvPicPr>
          <p:cNvPr id="4" name="図 3" descr="fig01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56309" y="1417638"/>
            <a:ext cx="4893032" cy="4684105"/>
          </a:xfrm>
          <a:prstGeom prst="rect">
            <a:avLst/>
          </a:prstGeom>
        </p:spPr>
      </p:pic>
      <p:sp>
        <p:nvSpPr>
          <p:cNvPr id="11" name="テキスト ボックス 10"/>
          <p:cNvSpPr txBox="1"/>
          <p:nvPr/>
        </p:nvSpPr>
        <p:spPr>
          <a:xfrm>
            <a:off x="978349" y="1417638"/>
            <a:ext cx="154997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>
                <a:solidFill>
                  <a:srgbClr val="3366FF"/>
                </a:solidFill>
              </a:rPr>
              <a:t>LUX </a:t>
            </a:r>
            <a:r>
              <a:rPr lang="en-US" altLang="ja-JP" sz="2400" dirty="0" smtClean="0">
                <a:solidFill>
                  <a:srgbClr val="3366FF"/>
                </a:solidFill>
              </a:rPr>
              <a:t>bound</a:t>
            </a:r>
            <a:endParaRPr kumimoji="1" lang="ja-JP" altLang="en-US" sz="2400" dirty="0">
              <a:solidFill>
                <a:srgbClr val="3366FF"/>
              </a:solidFill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6089801" y="6212191"/>
            <a:ext cx="20078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K.E. and K. </a:t>
            </a:r>
            <a:r>
              <a:rPr kumimoji="1" lang="en-US" altLang="ja-JP" dirty="0" err="1" smtClean="0"/>
              <a:t>Ishiwata</a:t>
            </a:r>
            <a:endParaRPr kumimoji="1" lang="ja-JP" altLang="en-US" dirty="0"/>
          </a:p>
        </p:txBody>
      </p:sp>
      <p:grpSp>
        <p:nvGrpSpPr>
          <p:cNvPr id="14" name="図形グループ 13"/>
          <p:cNvGrpSpPr/>
          <p:nvPr/>
        </p:nvGrpSpPr>
        <p:grpSpPr>
          <a:xfrm>
            <a:off x="2155476" y="1205472"/>
            <a:ext cx="5402047" cy="5145436"/>
            <a:chOff x="1329222" y="1205472"/>
            <a:chExt cx="5402047" cy="5145436"/>
          </a:xfrm>
        </p:grpSpPr>
        <p:pic>
          <p:nvPicPr>
            <p:cNvPr id="8" name="図 7" descr="LUX_data_with_our_predictions_ShowExcluded.pn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02069" y="1205472"/>
              <a:ext cx="5029200" cy="4975555"/>
            </a:xfrm>
            <a:prstGeom prst="rect">
              <a:avLst/>
            </a:prstGeom>
          </p:spPr>
        </p:pic>
        <p:sp useBgFill="1">
          <p:nvSpPr>
            <p:cNvPr id="7" name="テキスト ボックス 6"/>
            <p:cNvSpPr txBox="1"/>
            <p:nvPr/>
          </p:nvSpPr>
          <p:spPr>
            <a:xfrm>
              <a:off x="1600794" y="2228225"/>
              <a:ext cx="401973" cy="2862323"/>
            </a:xfrm>
            <a:prstGeom prst="rect">
              <a:avLst/>
            </a:prstGeom>
          </p:spPr>
          <p:txBody>
            <a:bodyPr wrap="none" rtlCol="0">
              <a:spAutoFit/>
            </a:bodyPr>
            <a:lstStyle/>
            <a:p>
              <a:r>
                <a:rPr lang="en-GB" dirty="0" err="1" smtClean="0">
                  <a:solidFill>
                    <a:schemeClr val="bg1"/>
                  </a:solidFill>
                </a:rPr>
                <a:t>あ</a:t>
              </a:r>
              <a:endParaRPr lang="en-GB" dirty="0" smtClean="0">
                <a:solidFill>
                  <a:schemeClr val="bg1"/>
                </a:solidFill>
              </a:endParaRPr>
            </a:p>
            <a:p>
              <a:r>
                <a:rPr lang="en-GB" dirty="0" err="1" smtClean="0">
                  <a:solidFill>
                    <a:schemeClr val="bg1"/>
                  </a:solidFill>
                </a:rPr>
                <a:t>あ</a:t>
              </a:r>
              <a:endParaRPr lang="en-GB" dirty="0" smtClean="0">
                <a:solidFill>
                  <a:schemeClr val="bg1"/>
                </a:solidFill>
              </a:endParaRPr>
            </a:p>
            <a:p>
              <a:r>
                <a:rPr lang="en-GB" dirty="0" err="1" smtClean="0">
                  <a:solidFill>
                    <a:schemeClr val="bg1"/>
                  </a:solidFill>
                </a:rPr>
                <a:t>あ</a:t>
              </a:r>
              <a:endParaRPr lang="en-GB" dirty="0" smtClean="0">
                <a:solidFill>
                  <a:schemeClr val="bg1"/>
                </a:solidFill>
              </a:endParaRPr>
            </a:p>
            <a:p>
              <a:r>
                <a:rPr lang="en-GB" altLang="ja-JP" dirty="0" err="1">
                  <a:solidFill>
                    <a:schemeClr val="bg1"/>
                  </a:solidFill>
                </a:rPr>
                <a:t>あ</a:t>
              </a:r>
              <a:endParaRPr lang="en-GB" altLang="ja-JP" dirty="0">
                <a:solidFill>
                  <a:schemeClr val="bg1"/>
                </a:solidFill>
              </a:endParaRPr>
            </a:p>
            <a:p>
              <a:r>
                <a:rPr lang="en-GB" altLang="ja-JP" dirty="0" err="1">
                  <a:solidFill>
                    <a:schemeClr val="bg1"/>
                  </a:solidFill>
                </a:rPr>
                <a:t>あ</a:t>
              </a:r>
              <a:endParaRPr lang="en-GB" altLang="ja-JP" dirty="0">
                <a:solidFill>
                  <a:schemeClr val="bg1"/>
                </a:solidFill>
              </a:endParaRPr>
            </a:p>
            <a:p>
              <a:r>
                <a:rPr lang="en-GB" altLang="ja-JP" dirty="0" err="1">
                  <a:solidFill>
                    <a:schemeClr val="bg1"/>
                  </a:solidFill>
                </a:rPr>
                <a:t>あ</a:t>
              </a:r>
              <a:endParaRPr lang="en-GB" altLang="ja-JP" dirty="0">
                <a:solidFill>
                  <a:schemeClr val="bg1"/>
                </a:solidFill>
              </a:endParaRPr>
            </a:p>
            <a:p>
              <a:r>
                <a:rPr lang="en-GB" altLang="ja-JP" dirty="0" err="1">
                  <a:solidFill>
                    <a:schemeClr val="bg1"/>
                  </a:solidFill>
                </a:rPr>
                <a:t>あ</a:t>
              </a:r>
              <a:endParaRPr lang="en-GB" altLang="ja-JP" dirty="0">
                <a:solidFill>
                  <a:schemeClr val="bg1"/>
                </a:solidFill>
              </a:endParaRPr>
            </a:p>
            <a:p>
              <a:r>
                <a:rPr lang="en-GB" altLang="ja-JP" dirty="0" err="1">
                  <a:solidFill>
                    <a:schemeClr val="bg1"/>
                  </a:solidFill>
                </a:rPr>
                <a:t>あ</a:t>
              </a:r>
              <a:endParaRPr lang="en-GB" altLang="ja-JP" dirty="0">
                <a:solidFill>
                  <a:schemeClr val="bg1"/>
                </a:solidFill>
              </a:endParaRPr>
            </a:p>
            <a:p>
              <a:r>
                <a:rPr lang="en-GB" altLang="ja-JP" dirty="0" err="1">
                  <a:solidFill>
                    <a:schemeClr val="bg1"/>
                  </a:solidFill>
                </a:rPr>
                <a:t>あ</a:t>
              </a:r>
              <a:endParaRPr lang="en-GB" altLang="ja-JP" dirty="0">
                <a:solidFill>
                  <a:schemeClr val="bg1"/>
                </a:solidFill>
              </a:endParaRPr>
            </a:p>
            <a:p>
              <a:endParaRPr lang="en-GB" dirty="0" smtClean="0">
                <a:solidFill>
                  <a:schemeClr val="bg1"/>
                </a:solidFill>
              </a:endParaRPr>
            </a:p>
          </p:txBody>
        </p:sp>
        <p:sp useBgFill="1">
          <p:nvSpPr>
            <p:cNvPr id="3" name="テキスト ボックス 2"/>
            <p:cNvSpPr txBox="1"/>
            <p:nvPr/>
          </p:nvSpPr>
          <p:spPr>
            <a:xfrm>
              <a:off x="4034529" y="5889243"/>
              <a:ext cx="1313906" cy="461665"/>
            </a:xfrm>
            <a:prstGeom prst="rect">
              <a:avLst/>
            </a:prstGeom>
          </p:spPr>
          <p:txBody>
            <a:bodyPr wrap="none" rtlCol="0">
              <a:spAutoFit/>
            </a:bodyPr>
            <a:lstStyle/>
            <a:p>
              <a:r>
                <a:rPr lang="en-GB" sz="2400" i="1" dirty="0" err="1" smtClean="0"/>
                <a:t>m</a:t>
              </a:r>
              <a:r>
                <a:rPr lang="en-GB" sz="2400" i="1" baseline="-25000" dirty="0" err="1" smtClean="0"/>
                <a:t>s</a:t>
              </a:r>
              <a:r>
                <a:rPr lang="en-GB" sz="2400" dirty="0" smtClean="0"/>
                <a:t> [</a:t>
              </a:r>
              <a:r>
                <a:rPr lang="en-GB" sz="2400" dirty="0" err="1" smtClean="0"/>
                <a:t>GeV</a:t>
              </a:r>
              <a:r>
                <a:rPr lang="en-GB" sz="2400" dirty="0" smtClean="0"/>
                <a:t>]</a:t>
              </a:r>
              <a:endParaRPr lang="en-GB" sz="2400" dirty="0"/>
            </a:p>
          </p:txBody>
        </p:sp>
        <p:pic>
          <p:nvPicPr>
            <p:cNvPr id="6" name="図 5" descr="latex-image-1.png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29222" y="3131429"/>
              <a:ext cx="641896" cy="919473"/>
            </a:xfrm>
            <a:prstGeom prst="rect">
              <a:avLst/>
            </a:prstGeom>
          </p:spPr>
        </p:pic>
      </p:grpSp>
      <p:sp>
        <p:nvSpPr>
          <p:cNvPr id="15" name="テキスト ボックス 14"/>
          <p:cNvSpPr txBox="1"/>
          <p:nvPr/>
        </p:nvSpPr>
        <p:spPr>
          <a:xfrm>
            <a:off x="3782382" y="1922721"/>
            <a:ext cx="130726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u="sng" dirty="0" smtClean="0">
                <a:solidFill>
                  <a:schemeClr val="bg1">
                    <a:lumMod val="50000"/>
                  </a:schemeClr>
                </a:solidFill>
              </a:rPr>
              <a:t>Excluded</a:t>
            </a:r>
          </a:p>
        </p:txBody>
      </p:sp>
      <p:pic>
        <p:nvPicPr>
          <p:cNvPr id="5" name="図 4" descr="latex-image-1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651" y="4380962"/>
            <a:ext cx="2236672" cy="752725"/>
          </a:xfrm>
          <a:prstGeom prst="rect">
            <a:avLst/>
          </a:prstGeom>
        </p:spPr>
      </p:pic>
      <p:sp>
        <p:nvSpPr>
          <p:cNvPr id="10" name="テキスト ボックス 9"/>
          <p:cNvSpPr txBox="1"/>
          <p:nvPr/>
        </p:nvSpPr>
        <p:spPr>
          <a:xfrm>
            <a:off x="367210" y="2723311"/>
            <a:ext cx="181886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>
                <a:solidFill>
                  <a:srgbClr val="FF0000"/>
                </a:solidFill>
              </a:rPr>
              <a:t>spin-independent cross section with proton</a:t>
            </a:r>
            <a:endParaRPr lang="en-GB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29334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Contents</a:t>
            </a:r>
            <a:endParaRPr lang="en-GB" dirty="0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628452" y="1488911"/>
            <a:ext cx="6378669" cy="2677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GB" sz="2800" dirty="0" smtClean="0">
                <a:solidFill>
                  <a:schemeClr val="bg1">
                    <a:lumMod val="50000"/>
                  </a:schemeClr>
                </a:solidFill>
              </a:rPr>
              <a:t>Introduction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2800" dirty="0" smtClean="0">
                <a:solidFill>
                  <a:srgbClr val="7F7F7F"/>
                </a:solidFill>
              </a:rPr>
              <a:t>Model </a:t>
            </a:r>
            <a:r>
              <a:rPr lang="en-GB" sz="2000" dirty="0" smtClean="0">
                <a:solidFill>
                  <a:srgbClr val="7F7F7F"/>
                </a:solidFill>
              </a:rPr>
              <a:t>and</a:t>
            </a:r>
            <a:r>
              <a:rPr lang="en-GB" sz="2800" dirty="0" smtClean="0">
                <a:solidFill>
                  <a:srgbClr val="7F7F7F"/>
                </a:solidFill>
              </a:rPr>
              <a:t> </a:t>
            </a:r>
            <a:r>
              <a:rPr lang="en-US" altLang="ja-JP" sz="2800" dirty="0" smtClean="0">
                <a:solidFill>
                  <a:srgbClr val="7F7F7F"/>
                </a:solidFill>
              </a:rPr>
              <a:t>Our</a:t>
            </a:r>
            <a:r>
              <a:rPr lang="en-GB" sz="2800" dirty="0" smtClean="0">
                <a:solidFill>
                  <a:srgbClr val="7F7F7F"/>
                </a:solidFill>
              </a:rPr>
              <a:t> </a:t>
            </a:r>
            <a:r>
              <a:rPr lang="en-US" altLang="ja-JP" sz="2800" dirty="0" smtClean="0">
                <a:solidFill>
                  <a:srgbClr val="7F7F7F"/>
                </a:solidFill>
              </a:rPr>
              <a:t>method</a:t>
            </a:r>
            <a:r>
              <a:rPr lang="en-GB" sz="2800" dirty="0" smtClean="0">
                <a:solidFill>
                  <a:srgbClr val="7F7F7F"/>
                </a:solidFill>
              </a:rPr>
              <a:t> of analysis</a:t>
            </a:r>
          </a:p>
          <a:p>
            <a:pPr marL="514350" indent="-514350">
              <a:buFont typeface="+mj-lt"/>
              <a:buAutoNum type="arabicPeriod"/>
            </a:pPr>
            <a:r>
              <a:rPr lang="en-US" altLang="ja-JP" sz="2800" dirty="0">
                <a:solidFill>
                  <a:srgbClr val="7F7F7F"/>
                </a:solidFill>
              </a:rPr>
              <a:t>C</a:t>
            </a:r>
            <a:r>
              <a:rPr lang="en-US" altLang="ja-JP" sz="2800" dirty="0" smtClean="0">
                <a:solidFill>
                  <a:srgbClr val="7F7F7F"/>
                </a:solidFill>
              </a:rPr>
              <a:t>ouplings</a:t>
            </a:r>
            <a:r>
              <a:rPr lang="ja-JP" altLang="en-US" sz="2800" dirty="0" smtClean="0">
                <a:solidFill>
                  <a:srgbClr val="7F7F7F"/>
                </a:solidFill>
              </a:rPr>
              <a:t> </a:t>
            </a:r>
            <a:r>
              <a:rPr lang="en-US" altLang="ja-JP" sz="2800" dirty="0" smtClean="0">
                <a:solidFill>
                  <a:srgbClr val="7F7F7F"/>
                </a:solidFill>
              </a:rPr>
              <a:t>among </a:t>
            </a:r>
            <a:r>
              <a:rPr lang="ja-JP" altLang="ja-JP" sz="2800" dirty="0" smtClean="0">
                <a:solidFill>
                  <a:srgbClr val="7F7F7F"/>
                </a:solidFill>
              </a:rPr>
              <a:t>t</a:t>
            </a:r>
            <a:r>
              <a:rPr lang="en-US" altLang="ja-JP" sz="2800" dirty="0" smtClean="0">
                <a:solidFill>
                  <a:srgbClr val="7F7F7F"/>
                </a:solidFill>
              </a:rPr>
              <a:t>he</a:t>
            </a:r>
            <a:r>
              <a:rPr lang="ja-JP" altLang="en-US" sz="2800" dirty="0" smtClean="0">
                <a:solidFill>
                  <a:srgbClr val="7F7F7F"/>
                </a:solidFill>
              </a:rPr>
              <a:t> </a:t>
            </a:r>
            <a:r>
              <a:rPr lang="en-US" altLang="ja-JP" sz="2800" dirty="0" smtClean="0">
                <a:solidFill>
                  <a:srgbClr val="7F7F7F"/>
                </a:solidFill>
              </a:rPr>
              <a:t>scalar bosons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2800" dirty="0" err="1" smtClean="0">
                <a:solidFill>
                  <a:srgbClr val="7F7F7F"/>
                </a:solidFill>
              </a:rPr>
              <a:t>Veltman’s</a:t>
            </a:r>
            <a:r>
              <a:rPr lang="en-GB" sz="2800" dirty="0" smtClean="0">
                <a:solidFill>
                  <a:srgbClr val="7F7F7F"/>
                </a:solidFill>
              </a:rPr>
              <a:t> condition for the Higgs mass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2800" dirty="0" err="1" smtClean="0">
                <a:solidFill>
                  <a:srgbClr val="7F7F7F"/>
                </a:solidFill>
              </a:rPr>
              <a:t>Singlets</a:t>
            </a:r>
            <a:r>
              <a:rPr lang="en-GB" sz="2800" dirty="0" smtClean="0">
                <a:solidFill>
                  <a:srgbClr val="7F7F7F"/>
                </a:solidFill>
              </a:rPr>
              <a:t> as dark matter?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2800" dirty="0" smtClean="0"/>
              <a:t>Summary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13393167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Summary</a:t>
            </a:r>
            <a:endParaRPr kumimoji="1" lang="ja-JP" altLang="en-US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366376" y="1306128"/>
            <a:ext cx="8382538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dirty="0" smtClean="0"/>
              <a:t>・</a:t>
            </a:r>
            <a:r>
              <a:rPr kumimoji="1" lang="en-US" altLang="ja-JP" sz="2400" dirty="0" smtClean="0"/>
              <a:t>Can </a:t>
            </a:r>
            <a:r>
              <a:rPr lang="en-US" altLang="ja-JP" sz="2400" dirty="0"/>
              <a:t>o</a:t>
            </a:r>
            <a:r>
              <a:rPr kumimoji="1" lang="en-US" altLang="ja-JP" sz="2400" dirty="0" smtClean="0"/>
              <a:t>nly Higgs self cou</a:t>
            </a:r>
            <a:r>
              <a:rPr lang="en-US" altLang="ja-JP" sz="2400" dirty="0" smtClean="0"/>
              <a:t>plings deviate (significantly) from SM predictions? </a:t>
            </a:r>
            <a:r>
              <a:rPr lang="ja-JP" altLang="en-US" sz="2400" dirty="0" smtClean="0"/>
              <a:t> </a:t>
            </a:r>
            <a:r>
              <a:rPr lang="en-US" altLang="ja-JP" sz="2400" dirty="0" smtClean="0"/>
              <a:t>→ classically scale-inv. model</a:t>
            </a:r>
            <a:endParaRPr kumimoji="1" lang="en-US" altLang="ja-JP" sz="2400" dirty="0" smtClean="0"/>
          </a:p>
          <a:p>
            <a:r>
              <a:rPr kumimoji="1" lang="ja-JP" altLang="en-US" sz="2400" dirty="0" smtClean="0"/>
              <a:t>・</a:t>
            </a:r>
            <a:r>
              <a:rPr lang="en-US" altLang="ja-JP" sz="2400" dirty="0" smtClean="0"/>
              <a:t>We found </a:t>
            </a:r>
            <a:r>
              <a:rPr lang="en-US" altLang="ja-JP" sz="2400" dirty="0" err="1" smtClean="0"/>
              <a:t>perturbatively</a:t>
            </a:r>
            <a:r>
              <a:rPr lang="en-US" altLang="ja-JP" sz="2400" dirty="0" smtClean="0"/>
              <a:t> valid vacuum taking into account </a:t>
            </a:r>
            <a:r>
              <a:rPr lang="en-GB" altLang="ja-JP" sz="2400" dirty="0" smtClean="0"/>
              <a:t>consistent</a:t>
            </a:r>
            <a:r>
              <a:rPr lang="en-US" altLang="ja-JP" sz="2400" dirty="0" smtClean="0"/>
              <a:t> order counting.</a:t>
            </a:r>
          </a:p>
          <a:p>
            <a:endParaRPr lang="en-US" altLang="ja-JP" sz="2400" dirty="0" smtClean="0"/>
          </a:p>
          <a:p>
            <a:r>
              <a:rPr lang="ja-JP" altLang="en-US" sz="2400" dirty="0" smtClean="0"/>
              <a:t>・</a:t>
            </a:r>
            <a:r>
              <a:rPr lang="en-US" altLang="ja-JP" sz="2400" dirty="0" smtClean="0"/>
              <a:t>Higgs self couplings: </a:t>
            </a:r>
          </a:p>
          <a:p>
            <a:endParaRPr lang="en-US" altLang="ja-JP" sz="2400" dirty="0" smtClean="0"/>
          </a:p>
          <a:p>
            <a:r>
              <a:rPr lang="ja-JP" altLang="en-US" sz="2400" dirty="0" smtClean="0"/>
              <a:t>・</a:t>
            </a:r>
            <a:r>
              <a:rPr lang="en-US" altLang="ja-JP" sz="2400" dirty="0" smtClean="0"/>
              <a:t>Singlet scalars get mass around 300-500GeV </a:t>
            </a:r>
          </a:p>
          <a:p>
            <a:r>
              <a:rPr lang="en-US" altLang="ja-JP" sz="2400" dirty="0"/>
              <a:t> </a:t>
            </a:r>
            <a:r>
              <a:rPr lang="en-US" altLang="ja-JP" sz="2400" dirty="0" smtClean="0"/>
              <a:t> and are only pair-produced.</a:t>
            </a:r>
          </a:p>
          <a:p>
            <a:endParaRPr lang="en-US" altLang="ja-JP" sz="2400" dirty="0" smtClean="0"/>
          </a:p>
          <a:p>
            <a:r>
              <a:rPr lang="ja-JP" altLang="en-US" sz="2400" dirty="0" smtClean="0"/>
              <a:t>・</a:t>
            </a:r>
            <a:r>
              <a:rPr lang="en-US" altLang="ja-JP" sz="2400" i="1" dirty="0" smtClean="0"/>
              <a:t>N </a:t>
            </a:r>
            <a:r>
              <a:rPr lang="en-US" altLang="ja-JP" sz="2400" dirty="0" smtClean="0"/>
              <a:t>= 1 case </a:t>
            </a:r>
            <a:r>
              <a:rPr lang="ja-JP" altLang="en-US" sz="2400" dirty="0" smtClean="0"/>
              <a:t>・・</a:t>
            </a:r>
            <a:r>
              <a:rPr lang="en-US" altLang="ja-JP" sz="2400" dirty="0" smtClean="0"/>
              <a:t> Singlet can be dark matter; </a:t>
            </a:r>
          </a:p>
          <a:p>
            <a:r>
              <a:rPr lang="en-US" altLang="ja-JP" sz="2400" dirty="0" smtClean="0"/>
              <a:t>                           small relic abundance, but</a:t>
            </a:r>
            <a:r>
              <a:rPr lang="ja-JP" altLang="en-US" sz="2400" dirty="0" smtClean="0"/>
              <a:t> </a:t>
            </a:r>
            <a:r>
              <a:rPr lang="en-US" altLang="ja-JP" sz="2400" dirty="0" smtClean="0"/>
              <a:t>detectable.</a:t>
            </a:r>
          </a:p>
          <a:p>
            <a:r>
              <a:rPr lang="en-US" altLang="ja-JP" sz="2400" dirty="0" smtClean="0"/>
              <a:t>                     </a:t>
            </a:r>
            <a:r>
              <a:rPr lang="ja-JP" altLang="en-US" sz="2400" dirty="0" smtClean="0"/>
              <a:t>・・</a:t>
            </a:r>
            <a:r>
              <a:rPr lang="en-US" altLang="ja-JP" sz="2400" dirty="0" smtClean="0"/>
              <a:t> approximately satisfy </a:t>
            </a:r>
            <a:r>
              <a:rPr lang="en-US" altLang="ja-JP" sz="2400" dirty="0" err="1" smtClean="0"/>
              <a:t>Veltman’s</a:t>
            </a:r>
            <a:r>
              <a:rPr lang="en-US" altLang="ja-JP" sz="2400" dirty="0" smtClean="0"/>
              <a:t> condition.</a:t>
            </a:r>
          </a:p>
        </p:txBody>
      </p:sp>
      <p:pic>
        <p:nvPicPr>
          <p:cNvPr id="3" name="図 2" descr="self-coupling_deviation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63657" y="3256174"/>
            <a:ext cx="4534277" cy="3390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1851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 smtClean="0"/>
              <a:t>Thank you for </a:t>
            </a:r>
            <a:r>
              <a:rPr lang="en-GB" smtClean="0"/>
              <a:t>your attention.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76310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" name="図 47" descr="higgs_field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4035" y="2210892"/>
            <a:ext cx="2170196" cy="566988"/>
          </a:xfrm>
          <a:prstGeom prst="rect">
            <a:avLst/>
          </a:prstGeom>
        </p:spPr>
      </p:pic>
      <p:pic>
        <p:nvPicPr>
          <p:cNvPr id="46" name="図 45" descr="sm_potential_orange_red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103" y="2237989"/>
            <a:ext cx="5646161" cy="1096112"/>
          </a:xfrm>
          <a:prstGeom prst="rect">
            <a:avLst/>
          </a:prstGeom>
        </p:spPr>
      </p:pic>
      <p:pic>
        <p:nvPicPr>
          <p:cNvPr id="40" name="図 39" descr="latex-image-6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165" y="2237989"/>
            <a:ext cx="5646161" cy="1096112"/>
          </a:xfrm>
          <a:prstGeom prst="rect">
            <a:avLst/>
          </a:prstGeom>
        </p:spPr>
      </p:pic>
      <p:sp>
        <p:nvSpPr>
          <p:cNvPr id="27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kumimoji="1" lang="en-US" altLang="ja-JP" dirty="0" smtClean="0"/>
              <a:t>Higgs </a:t>
            </a:r>
            <a:r>
              <a:rPr lang="en-US" altLang="ja-JP" dirty="0"/>
              <a:t>s</a:t>
            </a:r>
            <a:r>
              <a:rPr kumimoji="1" lang="en-US" altLang="ja-JP" dirty="0" smtClean="0"/>
              <a:t>ector in the Standard Model</a:t>
            </a:r>
            <a:endParaRPr kumimoji="1" lang="ja-JP" altLang="en-US" dirty="0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340898" y="1370786"/>
            <a:ext cx="673819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dirty="0" smtClean="0">
                <a:solidFill>
                  <a:srgbClr val="000000"/>
                </a:solidFill>
              </a:rPr>
              <a:t>two parameters:  </a:t>
            </a:r>
            <a:r>
              <a:rPr lang="en-US" altLang="ja-JP" sz="2400" i="1" dirty="0" err="1" smtClean="0">
                <a:solidFill>
                  <a:srgbClr val="FF6600"/>
                </a:solidFill>
              </a:rPr>
              <a:t>μ</a:t>
            </a:r>
            <a:r>
              <a:rPr lang="en-US" altLang="ja-JP" sz="2400" i="1" baseline="-25000" dirty="0" err="1" smtClean="0">
                <a:solidFill>
                  <a:srgbClr val="FF6600"/>
                </a:solidFill>
              </a:rPr>
              <a:t>H</a:t>
            </a:r>
            <a:r>
              <a:rPr lang="en-US" altLang="ja-JP" sz="2400" dirty="0" smtClean="0">
                <a:solidFill>
                  <a:srgbClr val="FF6600"/>
                </a:solidFill>
              </a:rPr>
              <a:t>, </a:t>
            </a:r>
            <a:r>
              <a:rPr lang="en-US" altLang="ja-JP" sz="2400" i="1" dirty="0" err="1" smtClean="0">
                <a:solidFill>
                  <a:srgbClr val="FF6600"/>
                </a:solidFill>
              </a:rPr>
              <a:t>λ</a:t>
            </a:r>
            <a:r>
              <a:rPr lang="en-US" altLang="ja-JP" sz="2400" i="1" baseline="-25000" dirty="0" err="1" smtClean="0">
                <a:solidFill>
                  <a:srgbClr val="FF6600"/>
                </a:solidFill>
              </a:rPr>
              <a:t>H</a:t>
            </a:r>
            <a:r>
              <a:rPr lang="en-GB" sz="2400" dirty="0" smtClean="0">
                <a:solidFill>
                  <a:srgbClr val="FF6600"/>
                </a:solidFill>
              </a:rPr>
              <a:t> </a:t>
            </a:r>
            <a:r>
              <a:rPr lang="ja-JP" altLang="en-US" sz="2400" dirty="0" smtClean="0">
                <a:solidFill>
                  <a:srgbClr val="FF6600"/>
                </a:solidFill>
              </a:rPr>
              <a:t>  </a:t>
            </a:r>
            <a:r>
              <a:rPr lang="en-US" altLang="ja-JP" sz="2400" dirty="0" smtClean="0"/>
              <a:t>↔️</a:t>
            </a:r>
            <a:r>
              <a:rPr lang="ja-JP" altLang="en-US" sz="2400" dirty="0" smtClean="0">
                <a:solidFill>
                  <a:srgbClr val="FF6600"/>
                </a:solidFill>
              </a:rPr>
              <a:t>   </a:t>
            </a:r>
            <a:r>
              <a:rPr lang="en-GB" sz="2400" dirty="0" smtClean="0">
                <a:solidFill>
                  <a:srgbClr val="FF0000"/>
                </a:solidFill>
              </a:rPr>
              <a:t>VEV</a:t>
            </a:r>
            <a:r>
              <a:rPr lang="ja-JP" altLang="en-US" sz="2400" dirty="0" smtClean="0">
                <a:solidFill>
                  <a:srgbClr val="FF0000"/>
                </a:solidFill>
              </a:rPr>
              <a:t> </a:t>
            </a:r>
            <a:r>
              <a:rPr lang="en-US" altLang="ja-JP" sz="2400" i="1" dirty="0" err="1" smtClean="0">
                <a:solidFill>
                  <a:srgbClr val="FF0000"/>
                </a:solidFill>
              </a:rPr>
              <a:t>v</a:t>
            </a:r>
            <a:r>
              <a:rPr lang="en-US" altLang="ja-JP" sz="2400" i="1" baseline="-25000" dirty="0" err="1" smtClean="0">
                <a:solidFill>
                  <a:srgbClr val="FF0000"/>
                </a:solidFill>
              </a:rPr>
              <a:t>H</a:t>
            </a:r>
            <a:r>
              <a:rPr lang="ja-JP" altLang="en-US" sz="2400" dirty="0" smtClean="0">
                <a:solidFill>
                  <a:srgbClr val="FF0000"/>
                </a:solidFill>
              </a:rPr>
              <a:t> </a:t>
            </a:r>
            <a:r>
              <a:rPr lang="en-GB" sz="2400" dirty="0" smtClean="0">
                <a:solidFill>
                  <a:srgbClr val="FF0000"/>
                </a:solidFill>
              </a:rPr>
              <a:t>,</a:t>
            </a:r>
            <a:r>
              <a:rPr lang="en-GB" sz="2400" dirty="0" smtClean="0"/>
              <a:t> </a:t>
            </a:r>
            <a:r>
              <a:rPr lang="en-GB" sz="2400" dirty="0" smtClean="0">
                <a:solidFill>
                  <a:srgbClr val="FF0000"/>
                </a:solidFill>
              </a:rPr>
              <a:t>mass </a:t>
            </a:r>
            <a:r>
              <a:rPr lang="en-GB" sz="2400" i="1" dirty="0" err="1" smtClean="0">
                <a:solidFill>
                  <a:srgbClr val="FF0000"/>
                </a:solidFill>
              </a:rPr>
              <a:t>m</a:t>
            </a:r>
            <a:r>
              <a:rPr lang="en-GB" sz="2400" i="1" baseline="-25000" dirty="0" err="1" smtClean="0">
                <a:solidFill>
                  <a:srgbClr val="FF0000"/>
                </a:solidFill>
              </a:rPr>
              <a:t>h</a:t>
            </a:r>
            <a:endParaRPr lang="en-GB" sz="2400" i="1" baseline="-25000" dirty="0" smtClean="0"/>
          </a:p>
        </p:txBody>
      </p:sp>
      <p:pic>
        <p:nvPicPr>
          <p:cNvPr id="41" name="図 40" descr="latex-image-2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21751" y="1257603"/>
            <a:ext cx="2469985" cy="853741"/>
          </a:xfrm>
          <a:prstGeom prst="rect">
            <a:avLst/>
          </a:prstGeom>
        </p:spPr>
      </p:pic>
      <p:sp>
        <p:nvSpPr>
          <p:cNvPr id="22" name="テキスト ボックス 21"/>
          <p:cNvSpPr txBox="1"/>
          <p:nvPr/>
        </p:nvSpPr>
        <p:spPr>
          <a:xfrm>
            <a:off x="4528968" y="3660098"/>
            <a:ext cx="4479150" cy="3046988"/>
          </a:xfrm>
          <a:prstGeom prst="rect">
            <a:avLst/>
          </a:prstGeom>
          <a:noFill/>
          <a:ln w="28575" cap="rnd" cmpd="sng">
            <a:noFill/>
          </a:ln>
        </p:spPr>
        <p:txBody>
          <a:bodyPr wrap="square" rtlCol="0">
            <a:spAutoFit/>
          </a:bodyPr>
          <a:lstStyle/>
          <a:p>
            <a:pPr marL="342900" indent="-342900">
              <a:buFont typeface="Arial"/>
              <a:buChar char="•"/>
            </a:pPr>
            <a:r>
              <a:rPr lang="en-GB" sz="2400" dirty="0" smtClean="0">
                <a:solidFill>
                  <a:srgbClr val="3366FF"/>
                </a:solidFill>
              </a:rPr>
              <a:t>Higgs self-couplings</a:t>
            </a:r>
            <a:r>
              <a:rPr lang="en-GB" sz="2400" dirty="0" smtClean="0"/>
              <a:t> are also predicted in SM.</a:t>
            </a:r>
          </a:p>
          <a:p>
            <a:pPr marL="342900" indent="-342900">
              <a:buFont typeface="Arial"/>
              <a:buChar char="•"/>
            </a:pPr>
            <a:r>
              <a:rPr lang="en-GB" sz="2400" dirty="0" smtClean="0"/>
              <a:t>But they haven't been measured yet. = SM hasn't been confirmed yet.</a:t>
            </a:r>
          </a:p>
          <a:p>
            <a:pPr marL="342900" indent="-342900">
              <a:buFont typeface="Arial"/>
              <a:buChar char="•"/>
            </a:pPr>
            <a:r>
              <a:rPr lang="en-GB" sz="2400" u="sng" dirty="0" smtClean="0"/>
              <a:t>They give information about vicinity of our vacuum = shape of the potential.</a:t>
            </a:r>
            <a:endParaRPr lang="en-GB" sz="2400" u="sng" dirty="0"/>
          </a:p>
        </p:txBody>
      </p:sp>
      <p:grpSp>
        <p:nvGrpSpPr>
          <p:cNvPr id="9" name="図形グループ 8"/>
          <p:cNvGrpSpPr/>
          <p:nvPr/>
        </p:nvGrpSpPr>
        <p:grpSpPr>
          <a:xfrm>
            <a:off x="493899" y="3781646"/>
            <a:ext cx="3778509" cy="2489456"/>
            <a:chOff x="3951111" y="3615124"/>
            <a:chExt cx="4572000" cy="3012242"/>
          </a:xfrm>
        </p:grpSpPr>
        <p:grpSp>
          <p:nvGrpSpPr>
            <p:cNvPr id="25" name="図形グループ 24"/>
            <p:cNvGrpSpPr/>
            <p:nvPr/>
          </p:nvGrpSpPr>
          <p:grpSpPr>
            <a:xfrm>
              <a:off x="3951111" y="3615124"/>
              <a:ext cx="4572000" cy="3012242"/>
              <a:chOff x="3951111" y="3417570"/>
              <a:chExt cx="4572000" cy="3012242"/>
            </a:xfrm>
          </p:grpSpPr>
          <p:pic>
            <p:nvPicPr>
              <p:cNvPr id="32" name="図 31" descr="sm_higgs_potential.png"/>
              <p:cNvPicPr>
                <a:picLocks noChangeAspect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951111" y="3589076"/>
                <a:ext cx="4572000" cy="2840736"/>
              </a:xfrm>
              <a:prstGeom prst="rect">
                <a:avLst/>
              </a:prstGeom>
            </p:spPr>
          </p:pic>
          <p:sp>
            <p:nvSpPr>
              <p:cNvPr id="34" name="テキスト ボックス 33"/>
              <p:cNvSpPr txBox="1"/>
              <p:nvPr/>
            </p:nvSpPr>
            <p:spPr>
              <a:xfrm>
                <a:off x="7820524" y="5110918"/>
                <a:ext cx="684804" cy="46166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2400" dirty="0" smtClean="0"/>
                  <a:t>&lt;</a:t>
                </a:r>
                <a:r>
                  <a:rPr lang="en-GB" sz="2400" i="1" dirty="0" smtClean="0"/>
                  <a:t>H</a:t>
                </a:r>
                <a:r>
                  <a:rPr lang="en-GB" sz="2400" dirty="0" smtClean="0"/>
                  <a:t>&gt;</a:t>
                </a:r>
                <a:endParaRPr lang="en-GB" sz="2400" dirty="0"/>
              </a:p>
            </p:txBody>
          </p:sp>
          <p:sp>
            <p:nvSpPr>
              <p:cNvPr id="35" name="テキスト ボックス 34"/>
              <p:cNvSpPr txBox="1"/>
              <p:nvPr/>
            </p:nvSpPr>
            <p:spPr>
              <a:xfrm>
                <a:off x="4063999" y="3417570"/>
                <a:ext cx="433745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2400" i="1" dirty="0"/>
                  <a:t>V</a:t>
                </a:r>
              </a:p>
            </p:txBody>
          </p:sp>
        </p:grpSp>
        <p:cxnSp>
          <p:nvCxnSpPr>
            <p:cNvPr id="36" name="直線矢印コネクタ 35"/>
            <p:cNvCxnSpPr/>
            <p:nvPr/>
          </p:nvCxnSpPr>
          <p:spPr>
            <a:xfrm>
              <a:off x="4162778" y="5171625"/>
              <a:ext cx="2413000" cy="0"/>
            </a:xfrm>
            <a:prstGeom prst="straightConnector1">
              <a:avLst/>
            </a:prstGeom>
            <a:ln w="38100" cmpd="sng">
              <a:solidFill>
                <a:srgbClr val="FF0000"/>
              </a:solidFill>
              <a:headEnd type="stealth" w="lg" len="lg"/>
              <a:tail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37" name="図 36" descr="latex-image-4.png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76920" y="4787120"/>
              <a:ext cx="520700" cy="279400"/>
            </a:xfrm>
            <a:prstGeom prst="rect">
              <a:avLst/>
            </a:prstGeom>
          </p:spPr>
        </p:pic>
        <p:pic>
          <p:nvPicPr>
            <p:cNvPr id="38" name="図 37" descr="latex-image-3.png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323188" y="5781902"/>
              <a:ext cx="596900" cy="279400"/>
            </a:xfrm>
            <a:prstGeom prst="rect">
              <a:avLst/>
            </a:prstGeom>
          </p:spPr>
        </p:pic>
        <p:sp>
          <p:nvSpPr>
            <p:cNvPr id="39" name="フリーフォーム 38"/>
            <p:cNvSpPr/>
            <p:nvPr/>
          </p:nvSpPr>
          <p:spPr>
            <a:xfrm>
              <a:off x="6180667" y="6067778"/>
              <a:ext cx="846666" cy="296333"/>
            </a:xfrm>
            <a:custGeom>
              <a:avLst/>
              <a:gdLst>
                <a:gd name="connsiteX0" fmla="*/ 0 w 846666"/>
                <a:gd name="connsiteY0" fmla="*/ 42333 h 296333"/>
                <a:gd name="connsiteX1" fmla="*/ 98777 w 846666"/>
                <a:gd name="connsiteY1" fmla="*/ 155222 h 296333"/>
                <a:gd name="connsiteX2" fmla="*/ 381000 w 846666"/>
                <a:gd name="connsiteY2" fmla="*/ 296333 h 296333"/>
                <a:gd name="connsiteX3" fmla="*/ 733777 w 846666"/>
                <a:gd name="connsiteY3" fmla="*/ 155222 h 296333"/>
                <a:gd name="connsiteX4" fmla="*/ 846666 w 846666"/>
                <a:gd name="connsiteY4" fmla="*/ 0 h 296333"/>
                <a:gd name="connsiteX5" fmla="*/ 846666 w 846666"/>
                <a:gd name="connsiteY5" fmla="*/ 0 h 296333"/>
                <a:gd name="connsiteX6" fmla="*/ 846666 w 846666"/>
                <a:gd name="connsiteY6" fmla="*/ 0 h 2963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46666" h="296333">
                  <a:moveTo>
                    <a:pt x="0" y="42333"/>
                  </a:moveTo>
                  <a:cubicBezTo>
                    <a:pt x="17638" y="77611"/>
                    <a:pt x="35277" y="112889"/>
                    <a:pt x="98777" y="155222"/>
                  </a:cubicBezTo>
                  <a:cubicBezTo>
                    <a:pt x="162277" y="197555"/>
                    <a:pt x="275167" y="296333"/>
                    <a:pt x="381000" y="296333"/>
                  </a:cubicBezTo>
                  <a:cubicBezTo>
                    <a:pt x="486833" y="296333"/>
                    <a:pt x="656166" y="204611"/>
                    <a:pt x="733777" y="155222"/>
                  </a:cubicBezTo>
                  <a:cubicBezTo>
                    <a:pt x="811388" y="105833"/>
                    <a:pt x="846666" y="0"/>
                    <a:pt x="846666" y="0"/>
                  </a:cubicBezTo>
                  <a:lnTo>
                    <a:pt x="846666" y="0"/>
                  </a:lnTo>
                  <a:lnTo>
                    <a:pt x="846666" y="0"/>
                  </a:lnTo>
                </a:path>
              </a:pathLst>
            </a:custGeom>
            <a:ln w="38100" cmpd="sng">
              <a:solidFill>
                <a:srgbClr val="FF0000"/>
              </a:solidFill>
              <a:headEnd type="stealth" w="lg" len="lg"/>
              <a:tail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45" name="図形グループ 44"/>
          <p:cNvGrpSpPr/>
          <p:nvPr/>
        </p:nvGrpSpPr>
        <p:grpSpPr>
          <a:xfrm>
            <a:off x="2019179" y="6016719"/>
            <a:ext cx="2199158" cy="625414"/>
            <a:chOff x="2019179" y="6016719"/>
            <a:chExt cx="2199158" cy="625414"/>
          </a:xfrm>
        </p:grpSpPr>
        <p:sp>
          <p:nvSpPr>
            <p:cNvPr id="42" name="フリーフォーム 41"/>
            <p:cNvSpPr/>
            <p:nvPr/>
          </p:nvSpPr>
          <p:spPr>
            <a:xfrm>
              <a:off x="2187490" y="6016719"/>
              <a:ext cx="1024466" cy="244904"/>
            </a:xfrm>
            <a:custGeom>
              <a:avLst/>
              <a:gdLst>
                <a:gd name="connsiteX0" fmla="*/ 0 w 846666"/>
                <a:gd name="connsiteY0" fmla="*/ 42333 h 296333"/>
                <a:gd name="connsiteX1" fmla="*/ 98777 w 846666"/>
                <a:gd name="connsiteY1" fmla="*/ 155222 h 296333"/>
                <a:gd name="connsiteX2" fmla="*/ 381000 w 846666"/>
                <a:gd name="connsiteY2" fmla="*/ 296333 h 296333"/>
                <a:gd name="connsiteX3" fmla="*/ 733777 w 846666"/>
                <a:gd name="connsiteY3" fmla="*/ 155222 h 296333"/>
                <a:gd name="connsiteX4" fmla="*/ 846666 w 846666"/>
                <a:gd name="connsiteY4" fmla="*/ 0 h 296333"/>
                <a:gd name="connsiteX5" fmla="*/ 846666 w 846666"/>
                <a:gd name="connsiteY5" fmla="*/ 0 h 296333"/>
                <a:gd name="connsiteX6" fmla="*/ 846666 w 846666"/>
                <a:gd name="connsiteY6" fmla="*/ 0 h 2963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46666" h="296333">
                  <a:moveTo>
                    <a:pt x="0" y="42333"/>
                  </a:moveTo>
                  <a:cubicBezTo>
                    <a:pt x="17638" y="77611"/>
                    <a:pt x="35277" y="112889"/>
                    <a:pt x="98777" y="155222"/>
                  </a:cubicBezTo>
                  <a:cubicBezTo>
                    <a:pt x="162277" y="197555"/>
                    <a:pt x="275167" y="296333"/>
                    <a:pt x="381000" y="296333"/>
                  </a:cubicBezTo>
                  <a:cubicBezTo>
                    <a:pt x="486833" y="296333"/>
                    <a:pt x="656166" y="204611"/>
                    <a:pt x="733777" y="155222"/>
                  </a:cubicBezTo>
                  <a:cubicBezTo>
                    <a:pt x="811388" y="105833"/>
                    <a:pt x="846666" y="0"/>
                    <a:pt x="846666" y="0"/>
                  </a:cubicBezTo>
                  <a:lnTo>
                    <a:pt x="846666" y="0"/>
                  </a:lnTo>
                  <a:lnTo>
                    <a:pt x="846666" y="0"/>
                  </a:lnTo>
                </a:path>
              </a:pathLst>
            </a:custGeom>
            <a:noFill/>
            <a:ln w="38100" cmpd="sng">
              <a:solidFill>
                <a:srgbClr val="3366FF"/>
              </a:solidFill>
              <a:headEnd type="stealth" w="lg" len="lg"/>
              <a:tail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24" name="図 23" descr="self-coupling_triple.png"/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019179" y="6276880"/>
              <a:ext cx="658378" cy="305335"/>
            </a:xfrm>
            <a:prstGeom prst="rect">
              <a:avLst/>
            </a:prstGeom>
          </p:spPr>
        </p:pic>
        <p:pic>
          <p:nvPicPr>
            <p:cNvPr id="43" name="図 42" descr="self-coupling_quartic.png"/>
            <p:cNvPicPr>
              <a:picLocks noChangeAspect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62699" y="6280941"/>
              <a:ext cx="820586" cy="305335"/>
            </a:xfrm>
            <a:prstGeom prst="rect">
              <a:avLst/>
            </a:prstGeom>
          </p:spPr>
        </p:pic>
        <p:sp>
          <p:nvSpPr>
            <p:cNvPr id="44" name="テキスト ボックス 43"/>
            <p:cNvSpPr txBox="1"/>
            <p:nvPr/>
          </p:nvSpPr>
          <p:spPr>
            <a:xfrm>
              <a:off x="3687422" y="6272801"/>
              <a:ext cx="53091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ja-JP" altLang="en-US" dirty="0" smtClean="0">
                  <a:solidFill>
                    <a:srgbClr val="3366FF"/>
                  </a:solidFill>
                </a:rPr>
                <a:t>・・・</a:t>
              </a:r>
              <a:endParaRPr lang="en-GB" dirty="0">
                <a:solidFill>
                  <a:srgbClr val="3366FF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867607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Motivation</a:t>
            </a:r>
            <a:endParaRPr lang="en-GB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620934" y="2965364"/>
            <a:ext cx="7610770" cy="3552254"/>
          </a:xfrm>
          <a:prstGeom prst="rect">
            <a:avLst/>
          </a:prstGeom>
          <a:noFill/>
          <a:ln w="38100" cap="rnd" cmpd="sng">
            <a:solidFill>
              <a:srgbClr val="008000"/>
            </a:solidFill>
          </a:ln>
        </p:spPr>
        <p:txBody>
          <a:bodyPr wrap="square" rtlCol="0">
            <a:spAutoFit/>
          </a:bodyPr>
          <a:lstStyle/>
          <a:p>
            <a:pPr marL="457200" indent="-457200">
              <a:lnSpc>
                <a:spcPts val="3000"/>
              </a:lnSpc>
              <a:buFont typeface="Arial"/>
              <a:buChar char="•"/>
            </a:pPr>
            <a:r>
              <a:rPr lang="en-US" altLang="ja-JP" sz="2400" dirty="0" smtClean="0"/>
              <a:t>One candidate: </a:t>
            </a:r>
            <a:r>
              <a:rPr lang="en-US" altLang="ja-JP" sz="2400" dirty="0" smtClean="0">
                <a:solidFill>
                  <a:srgbClr val="FF6600"/>
                </a:solidFill>
              </a:rPr>
              <a:t>Scale</a:t>
            </a:r>
            <a:r>
              <a:rPr lang="en-US" altLang="ja-JP" sz="2400" dirty="0">
                <a:solidFill>
                  <a:srgbClr val="FF6600"/>
                </a:solidFill>
              </a:rPr>
              <a:t>-invariant </a:t>
            </a:r>
            <a:r>
              <a:rPr lang="en-US" altLang="ja-JP" sz="2400" dirty="0" smtClean="0">
                <a:solidFill>
                  <a:srgbClr val="FF6600"/>
                </a:solidFill>
              </a:rPr>
              <a:t>extension</a:t>
            </a:r>
          </a:p>
          <a:p>
            <a:pPr>
              <a:lnSpc>
                <a:spcPts val="3000"/>
              </a:lnSpc>
            </a:pPr>
            <a:r>
              <a:rPr lang="en-US" altLang="ja-JP" sz="2400" dirty="0"/>
              <a:t> </a:t>
            </a:r>
            <a:r>
              <a:rPr lang="en-US" altLang="ja-JP" sz="2400" dirty="0" smtClean="0"/>
              <a:t>                                 as a </a:t>
            </a:r>
            <a:r>
              <a:rPr lang="en-US" altLang="ja-JP" sz="2400" dirty="0" smtClean="0">
                <a:solidFill>
                  <a:srgbClr val="3366FF"/>
                </a:solidFill>
              </a:rPr>
              <a:t>phenomenological model</a:t>
            </a:r>
            <a:r>
              <a:rPr lang="ja-JP" altLang="en-US" sz="2400" dirty="0" smtClean="0">
                <a:solidFill>
                  <a:srgbClr val="3366FF"/>
                </a:solidFill>
              </a:rPr>
              <a:t> </a:t>
            </a:r>
            <a:r>
              <a:rPr lang="en-US" altLang="ja-JP" sz="2400" dirty="0" smtClean="0">
                <a:solidFill>
                  <a:srgbClr val="3366FF"/>
                </a:solidFill>
              </a:rPr>
              <a:t>near EW</a:t>
            </a:r>
            <a:r>
              <a:rPr lang="en-US" altLang="en-US" sz="2400" dirty="0" smtClean="0">
                <a:solidFill>
                  <a:srgbClr val="3366FF"/>
                </a:solidFill>
              </a:rPr>
              <a:t>.</a:t>
            </a:r>
            <a:endParaRPr lang="en-US" altLang="en-US" sz="2400" dirty="0"/>
          </a:p>
          <a:p>
            <a:pPr>
              <a:lnSpc>
                <a:spcPts val="3000"/>
              </a:lnSpc>
            </a:pPr>
            <a:r>
              <a:rPr lang="en-US" altLang="en-US" sz="2400" dirty="0"/>
              <a:t> </a:t>
            </a:r>
            <a:r>
              <a:rPr lang="en-US" altLang="en-US" sz="2400" dirty="0" smtClean="0"/>
              <a:t>   </a:t>
            </a:r>
            <a:r>
              <a:rPr lang="en-US" altLang="ja-JP" sz="2400" dirty="0" smtClean="0"/>
              <a:t>→ </a:t>
            </a:r>
            <a:r>
              <a:rPr lang="en-US" altLang="ja-JP" sz="2400" dirty="0"/>
              <a:t>EWSB </a:t>
            </a:r>
            <a:r>
              <a:rPr lang="en-US" altLang="ja-JP" sz="2400" dirty="0" smtClean="0"/>
              <a:t>via Coleman-Weinberg (CW) mechanism</a:t>
            </a:r>
            <a:endParaRPr lang="en-US" altLang="ja-JP" sz="2400" dirty="0"/>
          </a:p>
          <a:p>
            <a:pPr>
              <a:lnSpc>
                <a:spcPts val="3000"/>
              </a:lnSpc>
            </a:pPr>
            <a:r>
              <a:rPr lang="en-US" altLang="ja-JP" sz="2000" dirty="0" smtClean="0"/>
              <a:t>                                    [S. R. Coleman, E. J. Weinberg, </a:t>
            </a:r>
            <a:r>
              <a:rPr lang="en-US" altLang="ja-JP" sz="2000" i="1" dirty="0" smtClean="0"/>
              <a:t>PRD</a:t>
            </a:r>
            <a:r>
              <a:rPr lang="en-US" altLang="ja-JP" sz="2000" dirty="0" smtClean="0"/>
              <a:t> 7 </a:t>
            </a:r>
            <a:r>
              <a:rPr lang="en-US" altLang="ja-JP" sz="2000" dirty="0"/>
              <a:t>(1973) 1888]</a:t>
            </a:r>
            <a:endParaRPr lang="en-US" altLang="ja-JP" sz="2000" dirty="0" smtClean="0"/>
          </a:p>
          <a:p>
            <a:pPr>
              <a:lnSpc>
                <a:spcPts val="3000"/>
              </a:lnSpc>
            </a:pPr>
            <a:r>
              <a:rPr lang="en-US" altLang="ja-JP" sz="2400" dirty="0" smtClean="0"/>
              <a:t>    → Effective potential is like                </a:t>
            </a:r>
          </a:p>
          <a:p>
            <a:pPr>
              <a:lnSpc>
                <a:spcPts val="3000"/>
              </a:lnSpc>
            </a:pPr>
            <a:r>
              <a:rPr lang="en-US" altLang="ja-JP" sz="2000" dirty="0" smtClean="0"/>
              <a:t>                     </a:t>
            </a:r>
            <a:r>
              <a:rPr lang="ja-JP" altLang="en-US" sz="2000" dirty="0" smtClean="0"/>
              <a:t>・</a:t>
            </a:r>
            <a:r>
              <a:rPr lang="en-GB" sz="2000" dirty="0" smtClean="0"/>
              <a:t>irregular at the origin </a:t>
            </a:r>
            <a:r>
              <a:rPr lang="en-US" altLang="ja-JP" sz="2000" dirty="0"/>
              <a:t>(e.g. QCD, BCS theory)</a:t>
            </a:r>
            <a:endParaRPr lang="en-GB" sz="2000" dirty="0" smtClean="0"/>
          </a:p>
          <a:p>
            <a:pPr>
              <a:lnSpc>
                <a:spcPts val="3000"/>
              </a:lnSpc>
            </a:pPr>
            <a:r>
              <a:rPr lang="en-US" altLang="ja-JP" sz="2000" dirty="0" smtClean="0"/>
              <a:t>                     </a:t>
            </a:r>
            <a:r>
              <a:rPr lang="ja-JP" altLang="en-US" sz="2000" dirty="0" smtClean="0"/>
              <a:t>・</a:t>
            </a:r>
            <a:r>
              <a:rPr lang="en-GB" altLang="ja-JP" sz="2000" dirty="0" smtClean="0"/>
              <a:t>realise</a:t>
            </a:r>
            <a:r>
              <a:rPr lang="en-GB" sz="2000" dirty="0" smtClean="0"/>
              <a:t> correct VEV and mass of the Higgs,</a:t>
            </a:r>
            <a:endParaRPr lang="en-GB" sz="2000" dirty="0"/>
          </a:p>
          <a:p>
            <a:pPr>
              <a:lnSpc>
                <a:spcPts val="3000"/>
              </a:lnSpc>
            </a:pPr>
            <a:r>
              <a:rPr lang="en-US" altLang="ja-JP" sz="2000" dirty="0" smtClean="0"/>
              <a:t>                     </a:t>
            </a:r>
            <a:r>
              <a:rPr lang="ja-JP" altLang="en-US" sz="2000" dirty="0" smtClean="0"/>
              <a:t>・</a:t>
            </a:r>
            <a:r>
              <a:rPr lang="en-GB" sz="2000" dirty="0" smtClean="0"/>
              <a:t>large deviations in self</a:t>
            </a:r>
            <a:r>
              <a:rPr lang="en-US" altLang="ja-JP" sz="2000" dirty="0" smtClean="0"/>
              <a:t>-</a:t>
            </a:r>
            <a:r>
              <a:rPr lang="en-GB" sz="2000" dirty="0" smtClean="0"/>
              <a:t>couplings?</a:t>
            </a:r>
          </a:p>
          <a:p>
            <a:pPr marL="457200" indent="-457200">
              <a:lnSpc>
                <a:spcPts val="3000"/>
              </a:lnSpc>
              <a:buFont typeface="Arial"/>
              <a:buChar char="•"/>
            </a:pPr>
            <a:r>
              <a:rPr lang="en-US" altLang="ja-JP" sz="2400" dirty="0" smtClean="0"/>
              <a:t>We</a:t>
            </a:r>
            <a:r>
              <a:rPr lang="ja-JP" altLang="en-US" sz="2400" dirty="0" smtClean="0"/>
              <a:t> </a:t>
            </a:r>
            <a:r>
              <a:rPr lang="en-US" altLang="ja-JP" sz="2400" dirty="0" smtClean="0"/>
              <a:t>dealt</a:t>
            </a:r>
            <a:r>
              <a:rPr lang="ja-JP" altLang="en-US" sz="2400" dirty="0" smtClean="0"/>
              <a:t> </a:t>
            </a:r>
            <a:r>
              <a:rPr lang="en-US" altLang="ja-JP" sz="2400" dirty="0" smtClean="0"/>
              <a:t>with</a:t>
            </a:r>
            <a:r>
              <a:rPr lang="ja-JP" altLang="en-US" sz="2400" dirty="0" smtClean="0"/>
              <a:t> </a:t>
            </a:r>
            <a:r>
              <a:rPr lang="en-US" altLang="ja-JP" sz="2400" dirty="0" smtClean="0"/>
              <a:t>singlet</a:t>
            </a:r>
            <a:r>
              <a:rPr lang="en-US" altLang="en-US" sz="2400" dirty="0"/>
              <a:t>-</a:t>
            </a:r>
            <a:r>
              <a:rPr lang="en-US" altLang="ja-JP" sz="2400" dirty="0" smtClean="0"/>
              <a:t>extension.</a:t>
            </a:r>
            <a:endParaRPr lang="en-GB" sz="2400" dirty="0"/>
          </a:p>
        </p:txBody>
      </p:sp>
      <p:pic>
        <p:nvPicPr>
          <p:cNvPr id="3" name="図 2" descr="latex-image-1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94698" y="4587056"/>
            <a:ext cx="1064569" cy="323314"/>
          </a:xfrm>
          <a:prstGeom prst="rect">
            <a:avLst/>
          </a:prstGeom>
        </p:spPr>
      </p:pic>
      <p:sp>
        <p:nvSpPr>
          <p:cNvPr id="5" name="テキスト ボックス 4"/>
          <p:cNvSpPr txBox="1"/>
          <p:nvPr/>
        </p:nvSpPr>
        <p:spPr>
          <a:xfrm>
            <a:off x="620934" y="1457973"/>
            <a:ext cx="7262514" cy="1200328"/>
          </a:xfrm>
          <a:prstGeom prst="rect">
            <a:avLst/>
          </a:prstGeom>
          <a:noFill/>
          <a:ln w="38100" cap="rnd" cmpd="sng">
            <a:solidFill>
              <a:srgbClr val="FF6600"/>
            </a:solidFill>
          </a:ln>
        </p:spPr>
        <p:txBody>
          <a:bodyPr wrap="square" rtlCol="0">
            <a:spAutoFit/>
          </a:bodyPr>
          <a:lstStyle/>
          <a:p>
            <a:pPr marL="457200" indent="-457200">
              <a:buFont typeface="Arial"/>
              <a:buChar char="•"/>
            </a:pPr>
            <a:r>
              <a:rPr lang="en-US" altLang="ja-JP" sz="2400" dirty="0" smtClean="0"/>
              <a:t>Is there possibility that ONLY self couplings deviate (substantially) from SM predictions?</a:t>
            </a:r>
          </a:p>
          <a:p>
            <a:pPr marL="457200" indent="-457200">
              <a:buFont typeface="Arial"/>
              <a:buChar char="•"/>
            </a:pPr>
            <a:r>
              <a:rPr lang="en-US" altLang="ja-JP" sz="2400" dirty="0" smtClean="0"/>
              <a:t>which</a:t>
            </a:r>
            <a:r>
              <a:rPr lang="ja-JP" altLang="en-US" sz="2400" dirty="0" smtClean="0"/>
              <a:t> </a:t>
            </a:r>
            <a:r>
              <a:rPr lang="en-US" altLang="ja-JP" sz="2400" dirty="0" smtClean="0"/>
              <a:t>gives</a:t>
            </a:r>
            <a:r>
              <a:rPr lang="ja-JP" altLang="en-US" sz="2400" dirty="0" smtClean="0"/>
              <a:t> </a:t>
            </a:r>
            <a:r>
              <a:rPr lang="ja-JP" altLang="ja-JP" sz="2400" dirty="0" smtClean="0"/>
              <a:t>a</a:t>
            </a:r>
            <a:r>
              <a:rPr lang="en-US" altLang="ja-JP" sz="2400" dirty="0" smtClean="0"/>
              <a:t>n</a:t>
            </a:r>
            <a:r>
              <a:rPr lang="ja-JP" altLang="en-US" sz="2400" dirty="0" smtClean="0"/>
              <a:t> </a:t>
            </a:r>
            <a:r>
              <a:rPr lang="en-US" altLang="ja-JP" sz="2400" dirty="0" smtClean="0"/>
              <a:t>interesting</a:t>
            </a:r>
            <a:r>
              <a:rPr lang="ja-JP" altLang="en-US" sz="2400" dirty="0" smtClean="0"/>
              <a:t> </a:t>
            </a:r>
            <a:r>
              <a:rPr lang="en-US" altLang="ja-JP" sz="2400" dirty="0" smtClean="0"/>
              <a:t>shape</a:t>
            </a:r>
            <a:r>
              <a:rPr lang="ja-JP" altLang="en-US" sz="2400" dirty="0" smtClean="0"/>
              <a:t> </a:t>
            </a:r>
            <a:r>
              <a:rPr lang="en-US" altLang="ja-JP" sz="2400" dirty="0" smtClean="0"/>
              <a:t>of</a:t>
            </a:r>
            <a:r>
              <a:rPr lang="ja-JP" altLang="en-US" sz="2400" dirty="0" smtClean="0"/>
              <a:t> </a:t>
            </a:r>
            <a:r>
              <a:rPr lang="en-US" altLang="ja-JP" sz="2400" dirty="0" smtClean="0"/>
              <a:t>potential?</a:t>
            </a:r>
          </a:p>
        </p:txBody>
      </p:sp>
    </p:spTree>
    <p:extLst>
      <p:ext uri="{BB962C8B-B14F-4D97-AF65-F5344CB8AC3E}">
        <p14:creationId xmlns:p14="http://schemas.microsoft.com/office/powerpoint/2010/main" val="13636403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Contents</a:t>
            </a:r>
            <a:endParaRPr lang="en-GB" dirty="0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628452" y="1488911"/>
            <a:ext cx="6378669" cy="2677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GB" sz="2800" dirty="0" smtClean="0">
                <a:solidFill>
                  <a:schemeClr val="bg1">
                    <a:lumMod val="50000"/>
                  </a:schemeClr>
                </a:solidFill>
              </a:rPr>
              <a:t>Introduction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2800" dirty="0" smtClean="0"/>
              <a:t>Model </a:t>
            </a:r>
            <a:r>
              <a:rPr lang="en-GB" sz="2000" dirty="0" smtClean="0"/>
              <a:t>and</a:t>
            </a:r>
            <a:r>
              <a:rPr lang="en-GB" sz="2800" dirty="0" smtClean="0"/>
              <a:t> </a:t>
            </a:r>
            <a:r>
              <a:rPr lang="en-US" altLang="ja-JP" sz="2800" dirty="0" smtClean="0"/>
              <a:t>Our</a:t>
            </a:r>
            <a:r>
              <a:rPr lang="en-GB" sz="2800" dirty="0" smtClean="0"/>
              <a:t> </a:t>
            </a:r>
            <a:r>
              <a:rPr lang="en-US" altLang="ja-JP" sz="2800" dirty="0" smtClean="0"/>
              <a:t>method</a:t>
            </a:r>
            <a:r>
              <a:rPr lang="en-GB" sz="2800" dirty="0" smtClean="0"/>
              <a:t> of analysis</a:t>
            </a:r>
          </a:p>
          <a:p>
            <a:pPr marL="514350" indent="-514350">
              <a:buFont typeface="+mj-lt"/>
              <a:buAutoNum type="arabicPeriod"/>
            </a:pPr>
            <a:r>
              <a:rPr lang="en-US" altLang="ja-JP" sz="2800" dirty="0"/>
              <a:t>C</a:t>
            </a:r>
            <a:r>
              <a:rPr lang="en-US" altLang="ja-JP" sz="2800" dirty="0" smtClean="0"/>
              <a:t>ouplings</a:t>
            </a:r>
            <a:r>
              <a:rPr lang="ja-JP" altLang="en-US" sz="2800" dirty="0" smtClean="0"/>
              <a:t> </a:t>
            </a:r>
            <a:r>
              <a:rPr lang="en-US" altLang="ja-JP" sz="2800" dirty="0" smtClean="0"/>
              <a:t>among </a:t>
            </a:r>
            <a:r>
              <a:rPr lang="ja-JP" altLang="ja-JP" sz="2800" dirty="0" smtClean="0"/>
              <a:t>t</a:t>
            </a:r>
            <a:r>
              <a:rPr lang="en-US" altLang="ja-JP" sz="2800" dirty="0" smtClean="0"/>
              <a:t>he</a:t>
            </a:r>
            <a:r>
              <a:rPr lang="ja-JP" altLang="en-US" sz="2800" dirty="0" smtClean="0"/>
              <a:t> </a:t>
            </a:r>
            <a:r>
              <a:rPr lang="en-US" altLang="ja-JP" sz="2800" dirty="0" smtClean="0"/>
              <a:t>scalar bosons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2800" dirty="0" err="1" smtClean="0"/>
              <a:t>Veltman’s</a:t>
            </a:r>
            <a:r>
              <a:rPr lang="en-GB" sz="2800" dirty="0" smtClean="0"/>
              <a:t> condition for the Higgs mass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2800" dirty="0" err="1" smtClean="0"/>
              <a:t>Singlets</a:t>
            </a:r>
            <a:r>
              <a:rPr lang="en-GB" sz="2800" dirty="0" smtClean="0"/>
              <a:t> as dark matter?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2800" dirty="0" smtClean="0"/>
              <a:t>Summary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5959764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Model</a:t>
            </a:r>
            <a:endParaRPr kumimoji="1" lang="ja-JP" altLang="en-US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661258" y="4469262"/>
            <a:ext cx="7901223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/>
              <a:buChar char="•"/>
            </a:pPr>
            <a:r>
              <a:rPr lang="en-US" altLang="ja-JP" sz="2400" dirty="0" smtClean="0"/>
              <a:t>Singlet sector interacts through the portal coupling </a:t>
            </a:r>
            <a:r>
              <a:rPr lang="en-US" altLang="ja-JP" sz="2400" i="1" dirty="0" err="1" smtClean="0"/>
              <a:t>λ</a:t>
            </a:r>
            <a:r>
              <a:rPr lang="en-US" altLang="ja-JP" sz="2400" i="1" baseline="-25000" dirty="0" err="1" smtClean="0"/>
              <a:t>HS</a:t>
            </a:r>
            <a:r>
              <a:rPr lang="en-US" altLang="ja-JP" sz="2400" i="1" baseline="-25000" dirty="0" smtClean="0"/>
              <a:t> </a:t>
            </a:r>
            <a:r>
              <a:rPr lang="en-US" altLang="ja-JP" sz="2400" dirty="0" smtClean="0"/>
              <a:t>.</a:t>
            </a:r>
          </a:p>
          <a:p>
            <a:pPr marL="342900" indent="-342900">
              <a:buFont typeface="Arial"/>
              <a:buChar char="•"/>
            </a:pPr>
            <a:r>
              <a:rPr lang="en-US" altLang="ja-JP" sz="2400" dirty="0" smtClean="0"/>
              <a:t>We re-</a:t>
            </a:r>
            <a:r>
              <a:rPr lang="en-US" altLang="ja-JP" sz="2400" dirty="0" err="1" smtClean="0"/>
              <a:t>analysed</a:t>
            </a:r>
            <a:r>
              <a:rPr lang="en-US" altLang="ja-JP" sz="2400" dirty="0" smtClean="0"/>
              <a:t> the model and its effective potential,</a:t>
            </a:r>
          </a:p>
          <a:p>
            <a:pPr marL="342900" indent="-342900">
              <a:buFont typeface="Arial"/>
              <a:buChar char="•"/>
            </a:pPr>
            <a:r>
              <a:rPr lang="en-US" altLang="ja-JP" sz="2400" dirty="0" smtClean="0"/>
              <a:t>and found the consistent vacuum by more precise</a:t>
            </a:r>
            <a:r>
              <a:rPr lang="en-US" altLang="ja-JP" sz="2400" dirty="0"/>
              <a:t> </a:t>
            </a:r>
            <a:r>
              <a:rPr lang="en-US" altLang="ja-JP" sz="2400" dirty="0" smtClean="0"/>
              <a:t>perturbation.</a:t>
            </a:r>
          </a:p>
          <a:p>
            <a:r>
              <a:rPr lang="en-US" altLang="ja-JP" sz="2400" dirty="0" smtClean="0"/>
              <a:t> </a:t>
            </a:r>
            <a:r>
              <a:rPr lang="en-US" altLang="ja-JP" sz="2000" dirty="0" smtClean="0"/>
              <a:t> (cf. R. </a:t>
            </a:r>
            <a:r>
              <a:rPr lang="en-US" altLang="ja-JP" sz="2000" dirty="0" err="1" smtClean="0"/>
              <a:t>Dermisck</a:t>
            </a:r>
            <a:r>
              <a:rPr lang="en-US" altLang="ja-JP" sz="2000" dirty="0" smtClean="0"/>
              <a:t> </a:t>
            </a:r>
            <a:r>
              <a:rPr lang="en-US" altLang="ja-JP" sz="2000" dirty="0" err="1" smtClean="0"/>
              <a:t>et.al</a:t>
            </a:r>
            <a:r>
              <a:rPr lang="en-US" altLang="ja-JP" sz="2000" dirty="0" smtClean="0"/>
              <a:t>. [1308.0891], C. </a:t>
            </a:r>
            <a:r>
              <a:rPr lang="en-US" altLang="ja-JP" sz="2000" dirty="0" err="1" smtClean="0"/>
              <a:t>Tamarit</a:t>
            </a:r>
            <a:r>
              <a:rPr lang="en-US" altLang="ja-JP" sz="2000" dirty="0" smtClean="0"/>
              <a:t> [1404.7673])</a:t>
            </a:r>
          </a:p>
        </p:txBody>
      </p:sp>
      <p:sp>
        <p:nvSpPr>
          <p:cNvPr id="3" name="テキスト ボックス 2"/>
          <p:cNvSpPr txBox="1"/>
          <p:nvPr/>
        </p:nvSpPr>
        <p:spPr>
          <a:xfrm>
            <a:off x="4867851" y="3186791"/>
            <a:ext cx="387595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K. A. </a:t>
            </a:r>
            <a:r>
              <a:rPr lang="en-US" altLang="ja-JP" dirty="0" err="1" smtClean="0"/>
              <a:t>Meissner</a:t>
            </a:r>
            <a:r>
              <a:rPr lang="en-US" altLang="ja-JP" dirty="0" smtClean="0"/>
              <a:t> </a:t>
            </a:r>
            <a:r>
              <a:rPr lang="en-US" altLang="ja-JP" dirty="0" err="1" smtClean="0"/>
              <a:t>et.al</a:t>
            </a:r>
            <a:r>
              <a:rPr lang="en-US" altLang="ja-JP" dirty="0" smtClean="0"/>
              <a:t>. [</a:t>
            </a:r>
            <a:r>
              <a:rPr lang="en-US" altLang="ja-JP" dirty="0" err="1" smtClean="0"/>
              <a:t>hep-ph</a:t>
            </a:r>
            <a:r>
              <a:rPr lang="en-US" altLang="ja-JP" dirty="0" smtClean="0"/>
              <a:t>/0612165], </a:t>
            </a:r>
          </a:p>
          <a:p>
            <a:r>
              <a:rPr lang="en-US" altLang="ja-JP" dirty="0" smtClean="0"/>
              <a:t>R. Foot et. al. [0704.1165] </a:t>
            </a:r>
          </a:p>
          <a:p>
            <a:r>
              <a:rPr lang="en-US" altLang="ja-JP" dirty="0" smtClean="0"/>
              <a:t>etc.</a:t>
            </a:r>
            <a:endParaRPr kumimoji="1" lang="ja-JP" altLang="en-US" dirty="0"/>
          </a:p>
        </p:txBody>
      </p:sp>
      <p:pic>
        <p:nvPicPr>
          <p:cNvPr id="7" name="図 6" descr="model_lagrangian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8906" y="1444671"/>
            <a:ext cx="6870023" cy="540663"/>
          </a:xfrm>
          <a:prstGeom prst="rect">
            <a:avLst/>
          </a:prstGeom>
        </p:spPr>
      </p:pic>
      <p:grpSp>
        <p:nvGrpSpPr>
          <p:cNvPr id="9" name="図形グループ 8"/>
          <p:cNvGrpSpPr/>
          <p:nvPr/>
        </p:nvGrpSpPr>
        <p:grpSpPr>
          <a:xfrm>
            <a:off x="1057415" y="2252272"/>
            <a:ext cx="6580666" cy="734406"/>
            <a:chOff x="1057415" y="2252272"/>
            <a:chExt cx="6580666" cy="734406"/>
          </a:xfrm>
        </p:grpSpPr>
        <p:pic>
          <p:nvPicPr>
            <p:cNvPr id="4" name="図 3" descr="fields_def.pn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57415" y="2252272"/>
              <a:ext cx="6245475" cy="534799"/>
            </a:xfrm>
            <a:prstGeom prst="rect">
              <a:avLst/>
            </a:prstGeom>
          </p:spPr>
        </p:pic>
        <p:sp>
          <p:nvSpPr>
            <p:cNvPr id="5" name="テキスト ボックス 4"/>
            <p:cNvSpPr txBox="1"/>
            <p:nvPr/>
          </p:nvSpPr>
          <p:spPr>
            <a:xfrm>
              <a:off x="4362825" y="2617346"/>
              <a:ext cx="327525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SM-singlet, global-O(N) </a:t>
              </a:r>
              <a:r>
                <a:rPr lang="en-GB" dirty="0" err="1" smtClean="0"/>
                <a:t>multiplet</a:t>
              </a:r>
              <a:endParaRPr lang="en-GB" dirty="0"/>
            </a:p>
          </p:txBody>
        </p:sp>
      </p:grpSp>
      <p:sp>
        <p:nvSpPr>
          <p:cNvPr id="8" name="正方形/長方形 7"/>
          <p:cNvSpPr/>
          <p:nvPr/>
        </p:nvSpPr>
        <p:spPr>
          <a:xfrm>
            <a:off x="4108824" y="2283176"/>
            <a:ext cx="3529257" cy="721269"/>
          </a:xfrm>
          <a:prstGeom prst="rect">
            <a:avLst/>
          </a:prstGeom>
          <a:noFill/>
          <a:ln w="28575" cap="rnd" cmpd="sng">
            <a:solidFill>
              <a:srgbClr val="3366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3" name="直線コネクタ 12"/>
          <p:cNvCxnSpPr>
            <a:stCxn id="7" idx="2"/>
          </p:cNvCxnSpPr>
          <p:nvPr/>
        </p:nvCxnSpPr>
        <p:spPr>
          <a:xfrm>
            <a:off x="4463918" y="1985334"/>
            <a:ext cx="3435011" cy="0"/>
          </a:xfrm>
          <a:prstGeom prst="line">
            <a:avLst/>
          </a:prstGeom>
          <a:ln w="28575" cap="rnd" cmpd="sng">
            <a:solidFill>
              <a:srgbClr val="3366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直線コネクタ 13"/>
          <p:cNvCxnSpPr>
            <a:endCxn id="7" idx="2"/>
          </p:cNvCxnSpPr>
          <p:nvPr/>
        </p:nvCxnSpPr>
        <p:spPr>
          <a:xfrm>
            <a:off x="3197412" y="1985334"/>
            <a:ext cx="1266506" cy="0"/>
          </a:xfrm>
          <a:prstGeom prst="line">
            <a:avLst/>
          </a:prstGeom>
          <a:ln w="28575" cap="rnd" cmpd="sng">
            <a:solidFill>
              <a:srgbClr val="3366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305352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Particle content</a:t>
            </a:r>
            <a:endParaRPr lang="en-GB" dirty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832555" y="3474941"/>
            <a:ext cx="6442313" cy="280076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 smtClean="0"/>
              <a:t>SM particles </a:t>
            </a:r>
          </a:p>
          <a:p>
            <a:r>
              <a:rPr lang="en-GB" sz="3200" dirty="0" smtClean="0"/>
              <a:t>+ </a:t>
            </a:r>
          </a:p>
          <a:p>
            <a:r>
              <a:rPr lang="en-GB" sz="3200" i="1" dirty="0" smtClean="0"/>
              <a:t>N</a:t>
            </a:r>
            <a:r>
              <a:rPr lang="en-GB" sz="3200" dirty="0" smtClean="0"/>
              <a:t> real singlet scalar bosons</a:t>
            </a:r>
            <a:r>
              <a:rPr lang="ja-JP" altLang="en-US" sz="3200" dirty="0" smtClean="0"/>
              <a:t> </a:t>
            </a:r>
            <a:r>
              <a:rPr lang="en-US" altLang="ja-JP" sz="3200" dirty="0" smtClean="0"/>
              <a:t>(</a:t>
            </a:r>
            <a:r>
              <a:rPr lang="en-GB" sz="3200" i="1" dirty="0" err="1" smtClean="0"/>
              <a:t>s</a:t>
            </a:r>
            <a:r>
              <a:rPr lang="en-GB" sz="3200" i="1" baseline="-25000" dirty="0" err="1" smtClean="0"/>
              <a:t>i</a:t>
            </a:r>
            <a:r>
              <a:rPr lang="en-US" altLang="ja-JP" sz="3200" dirty="0" smtClean="0"/>
              <a:t>)</a:t>
            </a:r>
            <a:endParaRPr lang="en-GB" sz="3200" dirty="0" smtClean="0"/>
          </a:p>
          <a:p>
            <a:r>
              <a:rPr lang="en-GB" altLang="ja-JP" sz="2800" dirty="0"/>
              <a:t> </a:t>
            </a:r>
            <a:r>
              <a:rPr lang="en-GB" altLang="ja-JP" sz="2800" dirty="0" smtClean="0"/>
              <a:t>          </a:t>
            </a:r>
            <a:r>
              <a:rPr lang="ja-JP" altLang="en-US" sz="2800" dirty="0" smtClean="0"/>
              <a:t>・</a:t>
            </a:r>
            <a:r>
              <a:rPr lang="en-US" altLang="ja-JP" sz="2800" dirty="0" smtClean="0"/>
              <a:t>mass</a:t>
            </a:r>
            <a:r>
              <a:rPr lang="en-US" altLang="ja-JP" sz="2800" baseline="30000" dirty="0" smtClean="0"/>
              <a:t>2</a:t>
            </a:r>
            <a:r>
              <a:rPr lang="en-US" altLang="ja-JP" sz="2800" dirty="0" smtClean="0"/>
              <a:t> ~ </a:t>
            </a:r>
            <a:r>
              <a:rPr lang="en-US" altLang="ja-JP" sz="2800" i="1" dirty="0" err="1" smtClean="0"/>
              <a:t>λ</a:t>
            </a:r>
            <a:r>
              <a:rPr lang="en-US" altLang="ja-JP" sz="2800" i="1" baseline="-25000" dirty="0" err="1" smtClean="0"/>
              <a:t>HS</a:t>
            </a:r>
            <a:r>
              <a:rPr lang="ja-JP" altLang="ja-JP" sz="2800" i="1" dirty="0" smtClean="0"/>
              <a:t>v</a:t>
            </a:r>
            <a:r>
              <a:rPr lang="ja-JP" altLang="ja-JP" sz="2800" i="1" baseline="-25000" dirty="0" smtClean="0"/>
              <a:t>H</a:t>
            </a:r>
            <a:r>
              <a:rPr lang="en-US" altLang="ja-JP" sz="2800" baseline="30000" dirty="0" smtClean="0"/>
              <a:t>2</a:t>
            </a:r>
            <a:endParaRPr lang="en-US" altLang="ja-JP" sz="2800" baseline="-25000" dirty="0" smtClean="0"/>
          </a:p>
          <a:p>
            <a:r>
              <a:rPr lang="en-US" altLang="ja-JP" sz="2800" dirty="0" smtClean="0"/>
              <a:t>           </a:t>
            </a:r>
            <a:r>
              <a:rPr lang="ja-JP" altLang="en-US" sz="2800" dirty="0" smtClean="0"/>
              <a:t>・</a:t>
            </a:r>
            <a:r>
              <a:rPr lang="en-US" altLang="ja-JP" sz="2800" dirty="0" smtClean="0"/>
              <a:t>singlet</a:t>
            </a:r>
            <a:r>
              <a:rPr lang="ja-JP" altLang="en-US" sz="2800" dirty="0" smtClean="0"/>
              <a:t> </a:t>
            </a:r>
            <a:r>
              <a:rPr lang="en-US" altLang="ja-JP" sz="2800" dirty="0" smtClean="0"/>
              <a:t>field</a:t>
            </a:r>
            <a:r>
              <a:rPr lang="ja-JP" altLang="en-US" sz="2800" dirty="0" smtClean="0"/>
              <a:t> </a:t>
            </a:r>
            <a:r>
              <a:rPr lang="en-US" altLang="ja-JP" sz="2800" dirty="0" smtClean="0"/>
              <a:t>VEV &lt;</a:t>
            </a:r>
            <a:r>
              <a:rPr lang="en-US" altLang="ja-JP" sz="2800" i="1" dirty="0" smtClean="0"/>
              <a:t>S&gt;</a:t>
            </a:r>
            <a:r>
              <a:rPr lang="ja-JP" altLang="en-US" sz="2800" i="1" dirty="0" smtClean="0"/>
              <a:t> </a:t>
            </a:r>
            <a:r>
              <a:rPr lang="en-US" altLang="ja-JP" sz="2800" dirty="0" smtClean="0"/>
              <a:t>=</a:t>
            </a:r>
            <a:r>
              <a:rPr lang="ja-JP" altLang="en-US" sz="2800" dirty="0" smtClean="0"/>
              <a:t> </a:t>
            </a:r>
            <a:r>
              <a:rPr lang="en-US" altLang="ja-JP" sz="2800" dirty="0" smtClean="0"/>
              <a:t>0 eventually</a:t>
            </a:r>
          </a:p>
          <a:p>
            <a:r>
              <a:rPr lang="en-US" altLang="ja-JP" sz="2800" dirty="0" smtClean="0"/>
              <a:t>           </a:t>
            </a:r>
            <a:r>
              <a:rPr lang="ja-JP" altLang="en-US" sz="2800" dirty="0" smtClean="0"/>
              <a:t>・</a:t>
            </a:r>
            <a:r>
              <a:rPr lang="en-US" altLang="ja-JP" sz="2800" dirty="0" smtClean="0"/>
              <a:t>thus singlet cannot decay</a:t>
            </a:r>
            <a:r>
              <a:rPr lang="ja-JP" altLang="en-US" sz="2800" dirty="0"/>
              <a:t> </a:t>
            </a:r>
            <a:r>
              <a:rPr lang="en-US" altLang="ja-JP" sz="2800" dirty="0" smtClean="0"/>
              <a:t>(=</a:t>
            </a:r>
            <a:r>
              <a:rPr lang="ja-JP" altLang="en-US" sz="2800" dirty="0" smtClean="0"/>
              <a:t> </a:t>
            </a:r>
            <a:r>
              <a:rPr lang="en-US" altLang="ja-JP" sz="2800" dirty="0" smtClean="0"/>
              <a:t>stable)</a:t>
            </a:r>
            <a:endParaRPr lang="en-GB" sz="2800" dirty="0"/>
          </a:p>
        </p:txBody>
      </p:sp>
      <p:pic>
        <p:nvPicPr>
          <p:cNvPr id="4" name="図 3" descr="model_lagrangian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8906" y="1444671"/>
            <a:ext cx="6870023" cy="540663"/>
          </a:xfrm>
          <a:prstGeom prst="rect">
            <a:avLst/>
          </a:prstGeom>
        </p:spPr>
      </p:pic>
      <p:grpSp>
        <p:nvGrpSpPr>
          <p:cNvPr id="8" name="図形グループ 7"/>
          <p:cNvGrpSpPr/>
          <p:nvPr/>
        </p:nvGrpSpPr>
        <p:grpSpPr>
          <a:xfrm>
            <a:off x="1057415" y="2252272"/>
            <a:ext cx="6580666" cy="734406"/>
            <a:chOff x="1057415" y="2252272"/>
            <a:chExt cx="6580666" cy="734406"/>
          </a:xfrm>
        </p:grpSpPr>
        <p:pic>
          <p:nvPicPr>
            <p:cNvPr id="9" name="図 8" descr="fields_def.pn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57415" y="2252272"/>
              <a:ext cx="6245475" cy="534799"/>
            </a:xfrm>
            <a:prstGeom prst="rect">
              <a:avLst/>
            </a:prstGeom>
          </p:spPr>
        </p:pic>
        <p:sp>
          <p:nvSpPr>
            <p:cNvPr id="10" name="テキスト ボックス 9"/>
            <p:cNvSpPr txBox="1"/>
            <p:nvPr/>
          </p:nvSpPr>
          <p:spPr>
            <a:xfrm>
              <a:off x="4362825" y="2617346"/>
              <a:ext cx="327525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SM-singlet, global-O(N) </a:t>
              </a:r>
              <a:r>
                <a:rPr lang="en-GB" dirty="0" err="1" smtClean="0"/>
                <a:t>multiplet</a:t>
              </a:r>
              <a:endParaRPr lang="en-GB" dirty="0"/>
            </a:p>
          </p:txBody>
        </p:sp>
      </p:grpSp>
    </p:spTree>
    <p:extLst>
      <p:ext uri="{BB962C8B-B14F-4D97-AF65-F5344CB8AC3E}">
        <p14:creationId xmlns:p14="http://schemas.microsoft.com/office/powerpoint/2010/main" val="40534401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Effective potential</a:t>
            </a:r>
            <a:endParaRPr kumimoji="1" lang="ja-JP" altLang="en-US" dirty="0"/>
          </a:p>
        </p:txBody>
      </p:sp>
      <p:pic>
        <p:nvPicPr>
          <p:cNvPr id="15" name="図 14" descr="ms-bar_scheme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43465" y="4831674"/>
            <a:ext cx="1283871" cy="260685"/>
          </a:xfrm>
          <a:prstGeom prst="rect">
            <a:avLst/>
          </a:prstGeom>
        </p:spPr>
      </p:pic>
      <p:pic>
        <p:nvPicPr>
          <p:cNvPr id="5" name="図 4" descr="fields_classical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1462" y="2201922"/>
            <a:ext cx="4581527" cy="566988"/>
          </a:xfrm>
          <a:prstGeom prst="rect">
            <a:avLst/>
          </a:prstGeom>
        </p:spPr>
      </p:pic>
      <p:pic>
        <p:nvPicPr>
          <p:cNvPr id="7" name="図 6" descr="latex-image-3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44197" y="2346870"/>
            <a:ext cx="2609450" cy="250908"/>
          </a:xfrm>
          <a:prstGeom prst="rect">
            <a:avLst/>
          </a:prstGeom>
        </p:spPr>
      </p:pic>
      <p:pic>
        <p:nvPicPr>
          <p:cNvPr id="10" name="図 9" descr="latex-image-4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9632" y="5449107"/>
            <a:ext cx="3412595" cy="876847"/>
          </a:xfrm>
          <a:prstGeom prst="rect">
            <a:avLst/>
          </a:prstGeom>
        </p:spPr>
      </p:pic>
      <p:sp>
        <p:nvSpPr>
          <p:cNvPr id="11" name="テキスト ボックス 10"/>
          <p:cNvSpPr txBox="1"/>
          <p:nvPr/>
        </p:nvSpPr>
        <p:spPr>
          <a:xfrm>
            <a:off x="5391130" y="5376969"/>
            <a:ext cx="27075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← determined in tree level</a:t>
            </a:r>
            <a:endParaRPr lang="en-GB" dirty="0"/>
          </a:p>
        </p:txBody>
      </p:sp>
      <p:grpSp>
        <p:nvGrpSpPr>
          <p:cNvPr id="12" name="図形グループ 11"/>
          <p:cNvGrpSpPr/>
          <p:nvPr/>
        </p:nvGrpSpPr>
        <p:grpSpPr>
          <a:xfrm>
            <a:off x="1145442" y="3547827"/>
            <a:ext cx="6245476" cy="1784422"/>
            <a:chOff x="1145442" y="3383476"/>
            <a:chExt cx="6245476" cy="1784422"/>
          </a:xfrm>
        </p:grpSpPr>
        <p:pic>
          <p:nvPicPr>
            <p:cNvPr id="8" name="図 7" descr="latex-image-3.png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45442" y="3383476"/>
              <a:ext cx="6245476" cy="1784422"/>
            </a:xfrm>
            <a:prstGeom prst="rect">
              <a:avLst/>
            </a:prstGeom>
          </p:spPr>
        </p:pic>
        <p:pic>
          <p:nvPicPr>
            <p:cNvPr id="6" name="図 5" descr="2.jpeg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947000" y="4423257"/>
              <a:ext cx="88869" cy="148115"/>
            </a:xfrm>
            <a:prstGeom prst="rect">
              <a:avLst/>
            </a:prstGeom>
          </p:spPr>
        </p:pic>
        <p:pic>
          <p:nvPicPr>
            <p:cNvPr id="9" name="図 8" descr="4.jpeg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297560" y="4602546"/>
              <a:ext cx="100719" cy="148115"/>
            </a:xfrm>
            <a:prstGeom prst="rect">
              <a:avLst/>
            </a:prstGeom>
          </p:spPr>
        </p:pic>
      </p:grpSp>
      <p:sp>
        <p:nvSpPr>
          <p:cNvPr id="13" name="テキスト ボックス 12"/>
          <p:cNvSpPr txBox="1"/>
          <p:nvPr/>
        </p:nvSpPr>
        <p:spPr>
          <a:xfrm>
            <a:off x="4148030" y="5696853"/>
            <a:ext cx="36891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→ set to Higgs VEV 246GeV</a:t>
            </a:r>
            <a:r>
              <a:rPr lang="ja-JP" altLang="en-US" dirty="0" smtClean="0"/>
              <a:t> </a:t>
            </a:r>
            <a:r>
              <a:rPr lang="en-US" altLang="ja-JP" dirty="0" smtClean="0"/>
              <a:t>hereafter</a:t>
            </a:r>
            <a:endParaRPr lang="en-GB" dirty="0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457200" y="1800021"/>
            <a:ext cx="297439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/>
              <a:t>Definition of </a:t>
            </a:r>
            <a:r>
              <a:rPr lang="en-GB" sz="2000" dirty="0"/>
              <a:t>c</a:t>
            </a:r>
            <a:r>
              <a:rPr lang="en-GB" sz="2000" dirty="0" smtClean="0"/>
              <a:t>lassical fields</a:t>
            </a:r>
            <a:endParaRPr lang="en-GB" sz="2000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457200" y="3053820"/>
            <a:ext cx="239067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/>
              <a:t>Fixed-order potential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15152155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 smtClean="0"/>
              <a:t>Contributions to effective potential</a:t>
            </a:r>
            <a:endParaRPr kumimoji="1" lang="ja-JP" altLang="en-US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1316182" y="3902364"/>
            <a:ext cx="18466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sz="2400" dirty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526608" y="6675998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dirty="0"/>
          </a:p>
        </p:txBody>
      </p:sp>
      <p:grpSp>
        <p:nvGrpSpPr>
          <p:cNvPr id="12" name="図形グループ 11"/>
          <p:cNvGrpSpPr/>
          <p:nvPr/>
        </p:nvGrpSpPr>
        <p:grpSpPr>
          <a:xfrm>
            <a:off x="1317775" y="2930410"/>
            <a:ext cx="6689151" cy="1546134"/>
            <a:chOff x="1316182" y="2739972"/>
            <a:chExt cx="6689151" cy="1546134"/>
          </a:xfrm>
        </p:grpSpPr>
        <p:pic>
          <p:nvPicPr>
            <p:cNvPr id="2" name="図 1" descr="order_count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16182" y="2739972"/>
              <a:ext cx="6245476" cy="1546134"/>
            </a:xfrm>
            <a:prstGeom prst="rect">
              <a:avLst/>
            </a:prstGeom>
          </p:spPr>
        </p:pic>
        <p:sp>
          <p:nvSpPr>
            <p:cNvPr id="21" name="テキスト ボックス 20"/>
            <p:cNvSpPr txBox="1"/>
            <p:nvPr/>
          </p:nvSpPr>
          <p:spPr>
            <a:xfrm>
              <a:off x="7474418" y="3335092"/>
              <a:ext cx="53091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ja-JP" altLang="en-US" dirty="0" smtClean="0"/>
                <a:t>・・・</a:t>
              </a:r>
              <a:endParaRPr lang="en-GB" dirty="0"/>
            </a:p>
          </p:txBody>
        </p:sp>
      </p:grpSp>
      <p:sp>
        <p:nvSpPr>
          <p:cNvPr id="14" name="テキスト ボックス 13"/>
          <p:cNvSpPr txBox="1"/>
          <p:nvPr/>
        </p:nvSpPr>
        <p:spPr>
          <a:xfrm>
            <a:off x="711274" y="1557099"/>
            <a:ext cx="7571303" cy="1200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/>
              <a:t>It is known that quantum effects have to balance with </a:t>
            </a:r>
          </a:p>
          <a:p>
            <a:r>
              <a:rPr lang="en-GB" sz="2400" dirty="0" smtClean="0"/>
              <a:t>tree-level effects, otherwise CW mechanism </a:t>
            </a:r>
            <a:r>
              <a:rPr lang="en-GB" sz="2400" dirty="0" err="1" smtClean="0"/>
              <a:t>doesn</a:t>
            </a:r>
            <a:r>
              <a:rPr lang="en-US" altLang="ja-JP" sz="2400" dirty="0" smtClean="0"/>
              <a:t>'</a:t>
            </a:r>
            <a:r>
              <a:rPr lang="en-GB" sz="2400" dirty="0" smtClean="0"/>
              <a:t>t work </a:t>
            </a:r>
          </a:p>
          <a:p>
            <a:r>
              <a:rPr lang="en-GB" sz="2400" dirty="0" smtClean="0"/>
              <a:t>in </a:t>
            </a:r>
            <a:r>
              <a:rPr lang="en-GB" sz="2400" dirty="0" err="1" smtClean="0"/>
              <a:t>perturbative</a:t>
            </a:r>
            <a:r>
              <a:rPr lang="en-GB" sz="2400" dirty="0" smtClean="0"/>
              <a:t> regime. </a:t>
            </a:r>
            <a:endParaRPr lang="en-GB" sz="2400" dirty="0"/>
          </a:p>
        </p:txBody>
      </p:sp>
      <p:pic>
        <p:nvPicPr>
          <p:cNvPr id="27" name="図 26" descr="latex-image-8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3619" y="4484160"/>
            <a:ext cx="5104808" cy="877836"/>
          </a:xfrm>
          <a:prstGeom prst="rect">
            <a:avLst/>
          </a:prstGeom>
        </p:spPr>
      </p:pic>
      <p:sp>
        <p:nvSpPr>
          <p:cNvPr id="16" name="テキスト ボックス 15"/>
          <p:cNvSpPr txBox="1"/>
          <p:nvPr/>
        </p:nvSpPr>
        <p:spPr>
          <a:xfrm>
            <a:off x="7275078" y="4556196"/>
            <a:ext cx="98288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600" dirty="0" smtClean="0">
                <a:solidFill>
                  <a:srgbClr val="FF0000"/>
                </a:solidFill>
              </a:rPr>
              <a:t>&lt;&lt; 1</a:t>
            </a:r>
            <a:endParaRPr lang="en-GB" sz="3600" dirty="0">
              <a:solidFill>
                <a:srgbClr val="FF0000"/>
              </a:solidFill>
            </a:endParaRPr>
          </a:p>
        </p:txBody>
      </p:sp>
      <p:sp>
        <p:nvSpPr>
          <p:cNvPr id="18" name="正方形/長方形 17"/>
          <p:cNvSpPr/>
          <p:nvPr/>
        </p:nvSpPr>
        <p:spPr>
          <a:xfrm>
            <a:off x="2951642" y="2970409"/>
            <a:ext cx="1331123" cy="2601978"/>
          </a:xfrm>
          <a:prstGeom prst="rect">
            <a:avLst/>
          </a:prstGeom>
          <a:noFill/>
          <a:ln w="28575" cmpd="sng">
            <a:solidFill>
              <a:srgbClr val="3366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8" name="カギ線コネクタ 27"/>
          <p:cNvCxnSpPr>
            <a:stCxn id="18" idx="2"/>
            <a:endCxn id="5" idx="1"/>
          </p:cNvCxnSpPr>
          <p:nvPr/>
        </p:nvCxnSpPr>
        <p:spPr>
          <a:xfrm rot="16200000" flipH="1">
            <a:off x="3742235" y="5447355"/>
            <a:ext cx="415498" cy="665561"/>
          </a:xfrm>
          <a:prstGeom prst="bentConnector2">
            <a:avLst/>
          </a:prstGeom>
          <a:ln>
            <a:solidFill>
              <a:srgbClr val="3366FF"/>
            </a:solidFill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テキスト ボックス 4"/>
          <p:cNvSpPr txBox="1"/>
          <p:nvPr/>
        </p:nvSpPr>
        <p:spPr>
          <a:xfrm>
            <a:off x="4282765" y="5572386"/>
            <a:ext cx="362093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>
                <a:solidFill>
                  <a:srgbClr val="3366FF"/>
                </a:solidFill>
              </a:rPr>
              <a:t>becomes </a:t>
            </a:r>
            <a:r>
              <a:rPr lang="en-US" altLang="ja-JP" sz="2400" dirty="0" smtClean="0">
                <a:solidFill>
                  <a:srgbClr val="3366FF"/>
                </a:solidFill>
              </a:rPr>
              <a:t>a</a:t>
            </a:r>
            <a:r>
              <a:rPr lang="ja-JP" altLang="en-US" sz="2400" dirty="0" smtClean="0">
                <a:solidFill>
                  <a:srgbClr val="3366FF"/>
                </a:solidFill>
              </a:rPr>
              <a:t> </a:t>
            </a:r>
            <a:r>
              <a:rPr lang="en-GB" sz="2400" dirty="0" smtClean="0">
                <a:solidFill>
                  <a:srgbClr val="3366FF"/>
                </a:solidFill>
              </a:rPr>
              <a:t>higher-order contribution since </a:t>
            </a:r>
            <a:r>
              <a:rPr lang="en-GB" sz="2400" i="1" dirty="0" err="1" smtClean="0">
                <a:solidFill>
                  <a:srgbClr val="FF0000"/>
                </a:solidFill>
              </a:rPr>
              <a:t>λ</a:t>
            </a:r>
            <a:r>
              <a:rPr lang="en-GB" sz="2400" i="1" baseline="-25000" dirty="0" err="1" smtClean="0">
                <a:solidFill>
                  <a:srgbClr val="FF0000"/>
                </a:solidFill>
              </a:rPr>
              <a:t>H</a:t>
            </a:r>
            <a:r>
              <a:rPr lang="en-GB" sz="2400" dirty="0" smtClean="0">
                <a:solidFill>
                  <a:srgbClr val="FF0000"/>
                </a:solidFill>
              </a:rPr>
              <a:t> &lt;&lt; 1</a:t>
            </a:r>
            <a:endParaRPr lang="en-GB" sz="2400" dirty="0">
              <a:solidFill>
                <a:srgbClr val="FF0000"/>
              </a:solidFill>
            </a:endParaRPr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4649723" y="2662273"/>
            <a:ext cx="29961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(only dominant contributions)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565777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35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1"/>
      <p:bldP spid="18" grpId="0" animBg="1"/>
      <p:bldP spid="5" grpId="0"/>
      <p:bldP spid="20" grpId="0"/>
    </p:bldLst>
  </p:timing>
</p:sld>
</file>

<file path=ppt/theme/theme1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34823</TotalTime>
  <Words>1228</Words>
  <Application>Microsoft Macintosh PowerPoint</Application>
  <PresentationFormat>画面に合わせる (4:3)</PresentationFormat>
  <Paragraphs>214</Paragraphs>
  <Slides>25</Slides>
  <Notes>24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25</vt:i4>
      </vt:variant>
    </vt:vector>
  </HeadingPairs>
  <TitlesOfParts>
    <vt:vector size="26" baseType="lpstr">
      <vt:lpstr>ホワイト</vt:lpstr>
      <vt:lpstr>A scale-invariant Higgs sector with large anomalous  Higgs self-coupling</vt:lpstr>
      <vt:lpstr>Higgs sector in the Standard Model</vt:lpstr>
      <vt:lpstr>Higgs sector in the Standard Model</vt:lpstr>
      <vt:lpstr>Motivation</vt:lpstr>
      <vt:lpstr>Contents</vt:lpstr>
      <vt:lpstr>Model</vt:lpstr>
      <vt:lpstr>Particle content</vt:lpstr>
      <vt:lpstr>Effective potential</vt:lpstr>
      <vt:lpstr>Contributions to effective potential</vt:lpstr>
      <vt:lpstr>Order-counting in perturbation</vt:lpstr>
      <vt:lpstr>Contents</vt:lpstr>
      <vt:lpstr>Results: N = 1 case</vt:lpstr>
      <vt:lpstr>Results: N = 4 and 12 cases</vt:lpstr>
      <vt:lpstr>Results:  Couplings of the Higgs and Singlets</vt:lpstr>
      <vt:lpstr>Comparison with conventional method</vt:lpstr>
      <vt:lpstr>Comparison with conventional method</vt:lpstr>
      <vt:lpstr>Contents</vt:lpstr>
      <vt:lpstr>Veltman’s condition for Higgs mass</vt:lpstr>
      <vt:lpstr>Is Veltman’s condition favoured?</vt:lpstr>
      <vt:lpstr>Contents</vt:lpstr>
      <vt:lpstr>Singlets as dark matter </vt:lpstr>
      <vt:lpstr>Direct detection</vt:lpstr>
      <vt:lpstr>Contents</vt:lpstr>
      <vt:lpstr>Summary</vt:lpstr>
      <vt:lpstr>PowerPoint プレゼンテーション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Endo Kazuhiro</dc:creator>
  <cp:lastModifiedBy>Endo Kazuhiro</cp:lastModifiedBy>
  <cp:revision>1353</cp:revision>
  <dcterms:created xsi:type="dcterms:W3CDTF">2014-11-06T04:15:19Z</dcterms:created>
  <dcterms:modified xsi:type="dcterms:W3CDTF">2015-11-06T01:53:45Z</dcterms:modified>
</cp:coreProperties>
</file>