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648" r:id="rId4"/>
  </p:sldMasterIdLst>
  <p:notesMasterIdLst>
    <p:notesMasterId r:id="rId22"/>
  </p:notesMasterIdLst>
  <p:handoutMasterIdLst>
    <p:handoutMasterId r:id="rId23"/>
  </p:handoutMasterIdLst>
  <p:sldIdLst>
    <p:sldId id="333" r:id="rId5"/>
    <p:sldId id="355" r:id="rId6"/>
    <p:sldId id="382" r:id="rId7"/>
    <p:sldId id="383" r:id="rId8"/>
    <p:sldId id="384" r:id="rId9"/>
    <p:sldId id="385" r:id="rId10"/>
    <p:sldId id="386" r:id="rId11"/>
    <p:sldId id="387" r:id="rId12"/>
    <p:sldId id="388" r:id="rId13"/>
    <p:sldId id="389" r:id="rId14"/>
    <p:sldId id="390" r:id="rId15"/>
    <p:sldId id="391" r:id="rId16"/>
    <p:sldId id="392" r:id="rId17"/>
    <p:sldId id="394" r:id="rId18"/>
    <p:sldId id="393" r:id="rId19"/>
    <p:sldId id="395" r:id="rId20"/>
    <p:sldId id="396" r:id="rId21"/>
  </p:sldIdLst>
  <p:sldSz cx="9144000" cy="6858000" type="screen4x3"/>
  <p:notesSz cx="6858000" cy="9144000"/>
  <p:custDataLst>
    <p:tags r:id="rId2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1E32"/>
    <a:srgbClr val="FFFFFF"/>
    <a:srgbClr val="C75B12"/>
    <a:srgbClr val="E17000"/>
    <a:srgbClr val="5B8F22"/>
    <a:srgbClr val="D2C295"/>
    <a:srgbClr val="A79E70"/>
    <a:srgbClr val="4D4F53"/>
    <a:srgbClr val="0099CC"/>
    <a:srgbClr val="69BE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60" autoAdjust="0"/>
    <p:restoredTop sz="94634" autoAdjust="0"/>
  </p:normalViewPr>
  <p:slideViewPr>
    <p:cSldViewPr snapToObjects="1" showGuides="1">
      <p:cViewPr varScale="1">
        <p:scale>
          <a:sx n="78" d="100"/>
          <a:sy n="78" d="100"/>
        </p:scale>
        <p:origin x="-1056" y="-96"/>
      </p:cViewPr>
      <p:guideLst>
        <p:guide orient="horz" pos="326"/>
        <p:guide orient="horz" pos="1294"/>
        <p:guide orient="horz" pos="3745"/>
        <p:guide orient="horz" pos="3980"/>
        <p:guide orient="horz" pos="1052"/>
        <p:guide orient="horz" pos="1741"/>
        <p:guide orient="horz" pos="4183"/>
        <p:guide orient="horz" pos="566"/>
        <p:guide orient="horz" pos="2808"/>
        <p:guide pos="2880"/>
        <p:guide pos="363"/>
        <p:guide pos="5396"/>
        <p:guide pos="282"/>
        <p:guide pos="3784"/>
        <p:guide pos="3736"/>
        <p:guide pos="2179"/>
        <p:guide pos="5464"/>
        <p:guide pos="386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 showGuides="1">
      <p:cViewPr varScale="1">
        <p:scale>
          <a:sx n="85" d="100"/>
          <a:sy n="85" d="100"/>
        </p:scale>
        <p:origin x="-3138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gs" Target="tags/tag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367" tIns="45681" rIns="91367" bIns="45681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367" tIns="45681" rIns="91367" bIns="45681" rtlCol="0"/>
          <a:lstStyle>
            <a:lvl1pPr algn="r">
              <a:defRPr sz="1200"/>
            </a:lvl1pPr>
          </a:lstStyle>
          <a:p>
            <a:fld id="{4FEBF33E-D9A7-42CC-B598-9AD8356CBB5A}" type="datetimeFigureOut">
              <a:rPr lang="en-US" smtClean="0"/>
              <a:pPr/>
              <a:t>11/5/2015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367" tIns="45681" rIns="91367" bIns="45681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367" tIns="45681" rIns="91367" bIns="45681" rtlCol="0" anchor="b"/>
          <a:lstStyle>
            <a:lvl1pPr algn="r">
              <a:defRPr sz="1200"/>
            </a:lvl1pPr>
          </a:lstStyle>
          <a:p>
            <a:fld id="{4CEAAB5D-0CC4-45A8-B4B6-0B8B738A4E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28095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367" tIns="45681" rIns="91367" bIns="45681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367" tIns="45681" rIns="91367" bIns="45681" rtlCol="0"/>
          <a:lstStyle>
            <a:lvl1pPr algn="r">
              <a:defRPr sz="1200"/>
            </a:lvl1pPr>
          </a:lstStyle>
          <a:p>
            <a:fld id="{C3B58700-9FA2-48CE-AC88-D71D45EB490A}" type="datetimeFigureOut">
              <a:rPr lang="en-US" smtClean="0"/>
              <a:pPr/>
              <a:t>11/5/2015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67" tIns="45681" rIns="91367" bIns="45681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367" tIns="45681" rIns="91367" bIns="4568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367" tIns="45681" rIns="91367" bIns="45681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367" tIns="45681" rIns="91367" bIns="45681" rtlCol="0" anchor="b"/>
          <a:lstStyle>
            <a:lvl1pPr algn="r">
              <a:defRPr sz="1200"/>
            </a:lvl1pPr>
          </a:lstStyle>
          <a:p>
            <a:fld id="{FE9BC4E5-2BC1-4F43-85DD-A1B8F74CB7E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00429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8434" y="6196867"/>
            <a:ext cx="2275566" cy="66113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40195"/>
            <a:ext cx="1973584" cy="7178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7213" y="536575"/>
            <a:ext cx="8008937" cy="2246313"/>
          </a:xfrm>
        </p:spPr>
        <p:txBody>
          <a:bodyPr anchor="b" anchorCtr="0">
            <a:noAutofit/>
          </a:bodyPr>
          <a:lstStyle>
            <a:lvl1pPr>
              <a:defRPr sz="43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7213" y="3646170"/>
            <a:ext cx="7989887" cy="2187702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sz="16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 dirty="0" smtClean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557213" y="2755011"/>
            <a:ext cx="8008937" cy="635889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42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CA" dirty="0" smtClean="0"/>
              <a:t>Click to edit Master subtitle style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3500"/>
            <a:ext cx="9158400" cy="686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7518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810895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buSzPct val="120000"/>
              <a:defRPr/>
            </a:lvl2pPr>
            <a:lvl3pPr>
              <a:buClr>
                <a:srgbClr val="981E32"/>
              </a:buClr>
              <a:buSzPct val="120000"/>
              <a:defRPr b="0"/>
            </a:lvl3pPr>
            <a:lvl4pPr>
              <a:buClr>
                <a:srgbClr val="981E32"/>
              </a:buClr>
              <a:buSzPct val="120000"/>
              <a:defRPr/>
            </a:lvl4pPr>
            <a:lvl5pPr>
              <a:buClr>
                <a:srgbClr val="981E32"/>
              </a:buClr>
              <a:buSzPct val="120000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dirty="0"/>
          </a:p>
        </p:txBody>
      </p:sp>
      <p:sp>
        <p:nvSpPr>
          <p:cNvPr id="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3810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smtClean="0"/>
              <a:t>LCWS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32379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1822" y="129091"/>
            <a:ext cx="8103570" cy="75303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43584"/>
            <a:ext cx="8109919" cy="50292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6150" y="6318251"/>
            <a:ext cx="318932" cy="539750"/>
          </a:xfrm>
          <a:prstGeom prst="rect">
            <a:avLst/>
          </a:prstGeom>
        </p:spPr>
        <p:txBody>
          <a:bodyPr vert="horz" lIns="72000" tIns="57600" rIns="72000" bIns="45720" rtlCol="0" anchor="ctr"/>
          <a:lstStyle>
            <a:lvl1pPr algn="l">
              <a:defRPr sz="11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810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smtClean="0"/>
              <a:t>LCWS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1531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0" r:id="rId2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bg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Clr>
          <a:schemeClr val="tx1"/>
        </a:buClr>
        <a:buFont typeface="Arial" pitchFamily="34" charset="0"/>
        <a:buNone/>
        <a:defRPr sz="2400" b="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457200" indent="-223838" algn="l" defTabSz="914400" rtl="0" eaLnBrk="1" latinLnBrk="0" hangingPunct="1">
        <a:lnSpc>
          <a:spcPct val="120000"/>
        </a:lnSpc>
        <a:spcBef>
          <a:spcPts val="0"/>
        </a:spcBef>
        <a:spcAft>
          <a:spcPts val="0"/>
        </a:spcAft>
        <a:buClr>
          <a:schemeClr val="bg2"/>
        </a:buClr>
        <a:buSzPct val="120000"/>
        <a:buFont typeface="Arial" pitchFamily="34" charset="0"/>
        <a:buChar char="•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6905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20000"/>
        <a:buFont typeface="Arial" pitchFamily="34" charset="0"/>
        <a:buChar char="-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914400" indent="-223838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20000"/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1477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20000"/>
        <a:buFont typeface="Arial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624296"/>
            <a:ext cx="8008937" cy="1021874"/>
          </a:xfrm>
        </p:spPr>
        <p:txBody>
          <a:bodyPr/>
          <a:lstStyle/>
          <a:p>
            <a:r>
              <a:rPr lang="en-US" dirty="0" smtClean="0"/>
              <a:t>MDI Sessions </a:t>
            </a:r>
            <a:r>
              <a:rPr lang="en-US" dirty="0" smtClean="0"/>
              <a:t>Summary</a:t>
            </a:r>
            <a:br>
              <a:rPr lang="en-US" dirty="0" smtClean="0"/>
            </a:br>
            <a:r>
              <a:rPr lang="en-US" sz="1800" dirty="0" smtClean="0"/>
              <a:t>(a few points to take home)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endParaRPr lang="en-US" dirty="0" smtClean="0"/>
          </a:p>
          <a:p>
            <a:pPr algn="r"/>
            <a:endParaRPr lang="en-US" dirty="0"/>
          </a:p>
          <a:p>
            <a:pPr algn="r"/>
            <a:r>
              <a:rPr lang="en-US" dirty="0" smtClean="0"/>
              <a:t>T. Markiewicz/SLAC</a:t>
            </a:r>
          </a:p>
          <a:p>
            <a:pPr algn="r"/>
            <a:r>
              <a:rPr lang="en-US" dirty="0" smtClean="0"/>
              <a:t>LCWS 2015, Whistler CA</a:t>
            </a:r>
          </a:p>
          <a:p>
            <a:pPr algn="r"/>
            <a:r>
              <a:rPr lang="en-US" dirty="0" smtClean="0"/>
              <a:t>2015-11-06</a:t>
            </a:r>
          </a:p>
          <a:p>
            <a:pPr algn="r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400800" y="76200"/>
            <a:ext cx="2590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Karsten</a:t>
            </a:r>
            <a:r>
              <a:rPr lang="en-US" sz="1600" dirty="0"/>
              <a:t> Buesser (</a:t>
            </a:r>
            <a:r>
              <a:rPr lang="en-US" sz="1600" dirty="0" smtClean="0"/>
              <a:t>DESY)</a:t>
            </a:r>
          </a:p>
          <a:p>
            <a:r>
              <a:rPr lang="en-US" sz="1600" dirty="0" smtClean="0"/>
              <a:t>Lau</a:t>
            </a:r>
            <a:r>
              <a:rPr lang="en-US" sz="1600" dirty="0"/>
              <a:t> Gatignon (</a:t>
            </a:r>
            <a:r>
              <a:rPr lang="en-US" sz="1600" dirty="0" smtClean="0"/>
              <a:t>CERN)</a:t>
            </a:r>
          </a:p>
          <a:p>
            <a:r>
              <a:rPr lang="en-US" sz="1600" dirty="0" smtClean="0"/>
              <a:t>Sabine Riemann</a:t>
            </a:r>
            <a:r>
              <a:rPr lang="en-US" sz="1600" dirty="0"/>
              <a:t> (</a:t>
            </a:r>
            <a:r>
              <a:rPr lang="en-US" sz="1600" dirty="0" smtClean="0"/>
              <a:t>DESY)</a:t>
            </a:r>
          </a:p>
          <a:p>
            <a:r>
              <a:rPr lang="en-US" sz="1600" dirty="0" smtClean="0"/>
              <a:t>Marco</a:t>
            </a:r>
            <a:r>
              <a:rPr lang="en-US" sz="1600" dirty="0"/>
              <a:t> Oriunno (</a:t>
            </a:r>
            <a:r>
              <a:rPr lang="en-US" sz="1600" dirty="0" smtClean="0"/>
              <a:t>SLAC) Toshiaki</a:t>
            </a:r>
            <a:r>
              <a:rPr lang="en-US" sz="1600" dirty="0"/>
              <a:t> Tauchi (</a:t>
            </a:r>
            <a:r>
              <a:rPr lang="en-US" sz="1600" dirty="0" smtClean="0"/>
              <a:t>KEK)</a:t>
            </a:r>
          </a:p>
          <a:p>
            <a:r>
              <a:rPr lang="en-US" sz="1600" dirty="0" smtClean="0"/>
              <a:t>Tomoyuki</a:t>
            </a:r>
            <a:r>
              <a:rPr lang="en-US" sz="1600" dirty="0"/>
              <a:t> Sanuki (</a:t>
            </a:r>
            <a:r>
              <a:rPr lang="en-US" sz="1600" dirty="0" smtClean="0"/>
              <a:t>Tohoku)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3449465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129091"/>
            <a:ext cx="8103570" cy="753033"/>
          </a:xfrm>
        </p:spPr>
        <p:txBody>
          <a:bodyPr/>
          <a:lstStyle/>
          <a:p>
            <a:r>
              <a:rPr lang="en-US" dirty="0" smtClean="0"/>
              <a:t>VXD &amp; EC Occupancy versus L*</a:t>
            </a:r>
            <a:br>
              <a:rPr lang="en-US" dirty="0" smtClean="0"/>
            </a:br>
            <a:r>
              <a:rPr lang="en-US" dirty="0" err="1" smtClean="0"/>
              <a:t>AntiDID</a:t>
            </a:r>
            <a:r>
              <a:rPr lang="en-US" dirty="0" smtClean="0"/>
              <a:t> not necessary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318251"/>
            <a:ext cx="1265082" cy="539750"/>
          </a:xfrm>
        </p:spPr>
        <p:txBody>
          <a:bodyPr/>
          <a:lstStyle/>
          <a:p>
            <a:r>
              <a:rPr lang="en-US" dirty="0" smtClean="0"/>
              <a:t>LCWS 2015</a:t>
            </a:r>
            <a:endParaRPr lang="en-US" dirty="0"/>
          </a:p>
        </p:txBody>
      </p:sp>
      <p:sp>
        <p:nvSpPr>
          <p:cNvPr id="13" name="Slide Number Placeholder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CACFCA74-1C9E-4937-86F6-FF24BEA2C54D}" type="slidenum">
              <a:rPr lang="en-US" altLang="en-US" sz="1400"/>
              <a:pPr algn="r" eaLnBrk="1" hangingPunct="1">
                <a:spcBef>
                  <a:spcPct val="0"/>
                </a:spcBef>
                <a:buFontTx/>
                <a:buNone/>
              </a:pPr>
              <a:t>10</a:t>
            </a:fld>
            <a:endParaRPr lang="en-US" altLang="en-US" sz="140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43275"/>
            <a:ext cx="5181600" cy="351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696913"/>
            <a:ext cx="5715000" cy="3875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5"/>
          <p:cNvSpPr txBox="1">
            <a:spLocks noChangeArrowheads="1"/>
          </p:cNvSpPr>
          <p:nvPr/>
        </p:nvSpPr>
        <p:spPr bwMode="auto">
          <a:xfrm>
            <a:off x="4654550" y="2895600"/>
            <a:ext cx="1212850" cy="830263"/>
          </a:xfrm>
          <a:prstGeom prst="rect">
            <a:avLst/>
          </a:prstGeom>
          <a:solidFill>
            <a:srgbClr val="66FF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altLang="en-US" sz="2400" b="1"/>
              <a:t>30 x 30</a:t>
            </a:r>
          </a:p>
          <a:p>
            <a:pPr algn="ctr"/>
            <a:r>
              <a:rPr lang="en-US" altLang="en-US" sz="2400" b="1"/>
              <a:t>5 BX</a:t>
            </a:r>
          </a:p>
        </p:txBody>
      </p:sp>
      <p:sp>
        <p:nvSpPr>
          <p:cNvPr id="17" name="TextBox 7"/>
          <p:cNvSpPr txBox="1">
            <a:spLocks noChangeArrowheads="1"/>
          </p:cNvSpPr>
          <p:nvPr/>
        </p:nvSpPr>
        <p:spPr bwMode="auto">
          <a:xfrm>
            <a:off x="166688" y="3311525"/>
            <a:ext cx="765175" cy="40005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altLang="en-US" sz="2000" b="1"/>
              <a:t>x10</a:t>
            </a:r>
            <a:r>
              <a:rPr lang="en-US" altLang="en-US" sz="2000" b="1" baseline="30000"/>
              <a:t>-4</a:t>
            </a:r>
            <a:endParaRPr lang="en-US" altLang="en-US" sz="2000" b="1"/>
          </a:p>
        </p:txBody>
      </p:sp>
      <p:grpSp>
        <p:nvGrpSpPr>
          <p:cNvPr id="20" name="Group 19"/>
          <p:cNvGrpSpPr>
            <a:grpSpLocks/>
          </p:cNvGrpSpPr>
          <p:nvPr/>
        </p:nvGrpSpPr>
        <p:grpSpPr bwMode="auto">
          <a:xfrm>
            <a:off x="3886200" y="4464051"/>
            <a:ext cx="2555875" cy="885826"/>
            <a:chOff x="-842571" y="839373"/>
            <a:chExt cx="2555298" cy="885674"/>
          </a:xfrm>
        </p:grpSpPr>
        <p:sp>
          <p:nvSpPr>
            <p:cNvPr id="28" name="TextBox 24"/>
            <p:cNvSpPr txBox="1">
              <a:spLocks noChangeArrowheads="1"/>
            </p:cNvSpPr>
            <p:nvPr/>
          </p:nvSpPr>
          <p:spPr bwMode="auto">
            <a:xfrm>
              <a:off x="128114" y="839373"/>
              <a:ext cx="1584613" cy="461665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2400" b="1"/>
                <a:t>L</a:t>
              </a:r>
              <a:r>
                <a:rPr lang="en-US" altLang="en-US" sz="2400" b="1" baseline="30000"/>
                <a:t>*</a:t>
              </a:r>
              <a:r>
                <a:rPr lang="en-US" altLang="en-US" sz="2400" b="1"/>
                <a:t> = 4.1m</a:t>
              </a:r>
            </a:p>
          </p:txBody>
        </p:sp>
        <p:cxnSp>
          <p:nvCxnSpPr>
            <p:cNvPr id="29" name="Straight Arrow Connector 28"/>
            <p:cNvCxnSpPr/>
            <p:nvPr/>
          </p:nvCxnSpPr>
          <p:spPr>
            <a:xfrm flipH="1">
              <a:off x="-842571" y="1155232"/>
              <a:ext cx="971331" cy="569815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2" name="Straight Arrow Connector 21"/>
          <p:cNvCxnSpPr>
            <a:stCxn id="28" idx="0"/>
          </p:cNvCxnSpPr>
          <p:nvPr/>
        </p:nvCxnSpPr>
        <p:spPr>
          <a:xfrm flipV="1">
            <a:off x="5649913" y="2290763"/>
            <a:ext cx="196850" cy="217328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22"/>
          <p:cNvGrpSpPr/>
          <p:nvPr/>
        </p:nvGrpSpPr>
        <p:grpSpPr>
          <a:xfrm>
            <a:off x="1679904" y="1828800"/>
            <a:ext cx="1584613" cy="2935985"/>
            <a:chOff x="532533" y="1380373"/>
            <a:chExt cx="1584613" cy="2935985"/>
          </a:xfrm>
          <a:solidFill>
            <a:srgbClr val="FFFF00"/>
          </a:solidFill>
        </p:grpSpPr>
        <p:sp>
          <p:nvSpPr>
            <p:cNvPr id="26" name="TextBox 24"/>
            <p:cNvSpPr txBox="1">
              <a:spLocks noChangeArrowheads="1"/>
            </p:cNvSpPr>
            <p:nvPr/>
          </p:nvSpPr>
          <p:spPr bwMode="auto">
            <a:xfrm>
              <a:off x="532533" y="1380373"/>
              <a:ext cx="1584613" cy="461665"/>
            </a:xfrm>
            <a:prstGeom prst="rect">
              <a:avLst/>
            </a:prstGeom>
            <a:grpFill/>
            <a:ln>
              <a:noFill/>
            </a:ln>
          </p:spPr>
          <p:txBody>
            <a:bodyPr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  <a:defRPr/>
              </a:pPr>
              <a:r>
                <a:rPr lang="en-US" altLang="en-US" sz="2400" b="1" dirty="0" smtClean="0"/>
                <a:t>L</a:t>
              </a:r>
              <a:r>
                <a:rPr lang="en-US" altLang="en-US" sz="2400" b="1" baseline="30000" dirty="0" smtClean="0"/>
                <a:t>*</a:t>
              </a:r>
              <a:r>
                <a:rPr lang="en-US" altLang="en-US" sz="2400" b="1" dirty="0" smtClean="0"/>
                <a:t> = 3.5m</a:t>
              </a:r>
            </a:p>
          </p:txBody>
        </p:sp>
        <p:cxnSp>
          <p:nvCxnSpPr>
            <p:cNvPr id="27" name="Straight Arrow Connector 26"/>
            <p:cNvCxnSpPr/>
            <p:nvPr/>
          </p:nvCxnSpPr>
          <p:spPr>
            <a:xfrm flipH="1">
              <a:off x="1138629" y="1864124"/>
              <a:ext cx="304800" cy="2452234"/>
            </a:xfrm>
            <a:prstGeom prst="straightConnector1">
              <a:avLst/>
            </a:prstGeom>
            <a:grpFill/>
            <a:ln w="38100">
              <a:solidFill>
                <a:srgbClr val="FFF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4" name="Straight Arrow Connector 23"/>
          <p:cNvCxnSpPr/>
          <p:nvPr/>
        </p:nvCxnSpPr>
        <p:spPr>
          <a:xfrm flipV="1">
            <a:off x="3282950" y="2058988"/>
            <a:ext cx="1819275" cy="52387"/>
          </a:xfrm>
          <a:prstGeom prst="straightConnector1">
            <a:avLst/>
          </a:prstGeom>
          <a:solidFill>
            <a:srgbClr val="FFFF00"/>
          </a:solidFill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>
            <a:spLocks noChangeArrowheads="1"/>
          </p:cNvSpPr>
          <p:nvPr/>
        </p:nvSpPr>
        <p:spPr bwMode="auto">
          <a:xfrm>
            <a:off x="4876800" y="5245100"/>
            <a:ext cx="4187825" cy="1384300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2800" b="1">
                <a:solidFill>
                  <a:srgbClr val="FFFF00"/>
                </a:solidFill>
              </a:rPr>
              <a:t>Not much difference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2800" b="1">
                <a:solidFill>
                  <a:srgbClr val="FFFF00"/>
                </a:solidFill>
              </a:rPr>
              <a:t>Sign of difference depends on radius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286500" y="129091"/>
            <a:ext cx="1920239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Bruce Schumm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72683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45256" y="0"/>
            <a:ext cx="8103570" cy="753033"/>
          </a:xfrm>
        </p:spPr>
        <p:txBody>
          <a:bodyPr/>
          <a:lstStyle/>
          <a:p>
            <a:r>
              <a:rPr lang="en-US" dirty="0" smtClean="0"/>
              <a:t>VXD &amp; EC Occupancy versus anti-DID ON or OFF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318251"/>
            <a:ext cx="1265082" cy="539750"/>
          </a:xfrm>
        </p:spPr>
        <p:txBody>
          <a:bodyPr/>
          <a:lstStyle/>
          <a:p>
            <a:r>
              <a:rPr lang="en-US" dirty="0" smtClean="0"/>
              <a:t>LCWS 2015</a:t>
            </a:r>
            <a:endParaRPr lang="en-US" dirty="0"/>
          </a:p>
        </p:txBody>
      </p:sp>
      <p:sp>
        <p:nvSpPr>
          <p:cNvPr id="18" name="Slide Number Placeholder 5"/>
          <p:cNvSpPr txBox="1">
            <a:spLocks noGrp="1"/>
          </p:cNvSpPr>
          <p:nvPr/>
        </p:nvSpPr>
        <p:spPr bwMode="auto">
          <a:xfrm>
            <a:off x="6546056" y="59277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0FE996E8-0DB8-4094-9261-C33D1AF9BFD6}" type="slidenum">
              <a:rPr lang="en-US" altLang="en-US" sz="1400"/>
              <a:pPr algn="r" eaLnBrk="1" hangingPunct="1">
                <a:spcBef>
                  <a:spcPct val="0"/>
                </a:spcBef>
                <a:buFontTx/>
                <a:buNone/>
              </a:pPr>
              <a:t>11</a:t>
            </a:fld>
            <a:endParaRPr lang="en-US" altLang="en-US" sz="140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144" y="3035300"/>
            <a:ext cx="5167313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5656" y="317500"/>
            <a:ext cx="5805488" cy="393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TextBox 5"/>
          <p:cNvSpPr txBox="1">
            <a:spLocks noChangeArrowheads="1"/>
          </p:cNvSpPr>
          <p:nvPr/>
        </p:nvSpPr>
        <p:spPr bwMode="auto">
          <a:xfrm>
            <a:off x="4723606" y="2882900"/>
            <a:ext cx="1212850" cy="830263"/>
          </a:xfrm>
          <a:prstGeom prst="rect">
            <a:avLst/>
          </a:prstGeom>
          <a:solidFill>
            <a:srgbClr val="66FF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altLang="en-US" sz="2400" b="1"/>
              <a:t>30 x 30</a:t>
            </a:r>
          </a:p>
          <a:p>
            <a:pPr algn="ctr"/>
            <a:r>
              <a:rPr lang="en-US" altLang="en-US" sz="2400" b="1"/>
              <a:t>5 BX</a:t>
            </a:r>
          </a:p>
        </p:txBody>
      </p:sp>
      <p:sp>
        <p:nvSpPr>
          <p:cNvPr id="31" name="Rectangle 30"/>
          <p:cNvSpPr>
            <a:spLocks noChangeArrowheads="1"/>
          </p:cNvSpPr>
          <p:nvPr/>
        </p:nvSpPr>
        <p:spPr bwMode="auto">
          <a:xfrm>
            <a:off x="602456" y="977900"/>
            <a:ext cx="1898650" cy="1077913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b="1">
                <a:solidFill>
                  <a:srgbClr val="FF3300"/>
                </a:solidFill>
              </a:rPr>
              <a:t>Plug is in place!</a:t>
            </a:r>
          </a:p>
        </p:txBody>
      </p:sp>
      <p:sp>
        <p:nvSpPr>
          <p:cNvPr id="32" name="TextBox 8"/>
          <p:cNvSpPr txBox="1">
            <a:spLocks noChangeArrowheads="1"/>
          </p:cNvSpPr>
          <p:nvPr/>
        </p:nvSpPr>
        <p:spPr bwMode="auto">
          <a:xfrm>
            <a:off x="145256" y="2978150"/>
            <a:ext cx="765175" cy="401638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altLang="en-US" sz="2000" b="1"/>
              <a:t>x10</a:t>
            </a:r>
            <a:r>
              <a:rPr lang="en-US" altLang="en-US" sz="2000" b="1" baseline="30000"/>
              <a:t>-4</a:t>
            </a:r>
            <a:endParaRPr lang="en-US" altLang="en-US" sz="2000" b="1"/>
          </a:p>
        </p:txBody>
      </p:sp>
      <p:sp>
        <p:nvSpPr>
          <p:cNvPr id="33" name="Rectangle 32"/>
          <p:cNvSpPr>
            <a:spLocks noChangeArrowheads="1"/>
          </p:cNvSpPr>
          <p:nvPr/>
        </p:nvSpPr>
        <p:spPr bwMode="auto">
          <a:xfrm>
            <a:off x="4931569" y="4483100"/>
            <a:ext cx="4052887" cy="1816100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800" b="1">
                <a:solidFill>
                  <a:srgbClr val="FFFF00"/>
                </a:solidFill>
              </a:rPr>
              <a:t>Some improvements without antiDiD; but is occupancy low enough anyway?</a:t>
            </a:r>
          </a:p>
        </p:txBody>
      </p:sp>
      <p:sp>
        <p:nvSpPr>
          <p:cNvPr id="34" name="TextBox 10"/>
          <p:cNvSpPr txBox="1">
            <a:spLocks noChangeArrowheads="1"/>
          </p:cNvSpPr>
          <p:nvPr/>
        </p:nvSpPr>
        <p:spPr bwMode="auto">
          <a:xfrm>
            <a:off x="2032794" y="2425700"/>
            <a:ext cx="2009775" cy="461963"/>
          </a:xfrm>
          <a:prstGeom prst="rect">
            <a:avLst/>
          </a:prstGeom>
          <a:solidFill>
            <a:srgbClr val="66FF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altLang="en-US" sz="2400" b="1"/>
              <a:t>With antiDiD</a:t>
            </a:r>
          </a:p>
        </p:txBody>
      </p:sp>
      <p:cxnSp>
        <p:nvCxnSpPr>
          <p:cNvPr id="35" name="Straight Arrow Connector 34"/>
          <p:cNvCxnSpPr/>
          <p:nvPr/>
        </p:nvCxnSpPr>
        <p:spPr>
          <a:xfrm flipV="1">
            <a:off x="4031456" y="1816100"/>
            <a:ext cx="1128713" cy="685800"/>
          </a:xfrm>
          <a:prstGeom prst="straightConnector1">
            <a:avLst/>
          </a:prstGeom>
          <a:ln w="38100">
            <a:solidFill>
              <a:srgbClr val="66FF3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>
            <a:off x="1523206" y="2882900"/>
            <a:ext cx="1122363" cy="1905000"/>
          </a:xfrm>
          <a:prstGeom prst="straightConnector1">
            <a:avLst/>
          </a:prstGeom>
          <a:ln w="38100">
            <a:solidFill>
              <a:srgbClr val="66FF3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182436" y="457200"/>
            <a:ext cx="1920239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Bruce Schumm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57172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2580" y="135187"/>
            <a:ext cx="8103570" cy="753033"/>
          </a:xfrm>
        </p:spPr>
        <p:txBody>
          <a:bodyPr/>
          <a:lstStyle/>
          <a:p>
            <a:r>
              <a:rPr lang="en-US" dirty="0" smtClean="0"/>
              <a:t>ILD Yoke Design and Assembly</a:t>
            </a:r>
            <a:br>
              <a:rPr lang="en-US" dirty="0" smtClean="0"/>
            </a:br>
            <a:r>
              <a:rPr lang="en-US" sz="1800" dirty="0" smtClean="0"/>
              <a:t>Responding to road weight limits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 2015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81355"/>
            <a:ext cx="4713688" cy="294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089" y="3338199"/>
            <a:ext cx="4277912" cy="3519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5121495"/>
            <a:ext cx="1576899" cy="135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5959" y="609600"/>
            <a:ext cx="2337186" cy="2682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93689" y="1143000"/>
            <a:ext cx="69113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Bolted Assembly on Site, Many Truck Loads, </a:t>
            </a:r>
            <a:r>
              <a:rPr lang="en-US" dirty="0" smtClean="0"/>
              <a:t>Crane and Storage Requirements, Lots of Detailed Procedures developed……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181600" y="135187"/>
            <a:ext cx="304800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Uwe Schneekloth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29284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Kitakami Infrastructure and ILD Integration &amp; Scheduling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 2015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1822" y="1371600"/>
            <a:ext cx="84332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ILC Infrastructure Group: 31.08</a:t>
            </a:r>
            <a:r>
              <a:rPr lang="en-US" dirty="0"/>
              <a:t>.-01.09.2015 at </a:t>
            </a:r>
            <a:r>
              <a:rPr lang="en-US" dirty="0" smtClean="0"/>
              <a:t>KEK</a:t>
            </a:r>
          </a:p>
          <a:p>
            <a:r>
              <a:rPr lang="en-US" dirty="0"/>
              <a:t>Discussion on ILD </a:t>
            </a:r>
            <a:r>
              <a:rPr lang="en-US" dirty="0" smtClean="0"/>
              <a:t>construction, assembly </a:t>
            </a:r>
            <a:r>
              <a:rPr lang="en-US" dirty="0"/>
              <a:t>and maintenance in </a:t>
            </a:r>
            <a:r>
              <a:rPr lang="en-US" dirty="0" smtClean="0"/>
              <a:t>Kitakami </a:t>
            </a:r>
          </a:p>
          <a:p>
            <a:r>
              <a:rPr lang="en-US" dirty="0"/>
              <a:t>	</a:t>
            </a:r>
            <a:r>
              <a:rPr lang="en-US" dirty="0"/>
              <a:t> October 8-9, LAL </a:t>
            </a:r>
            <a:r>
              <a:rPr lang="en-US" dirty="0" err="1"/>
              <a:t>Orsay</a:t>
            </a:r>
            <a:r>
              <a:rPr lang="en-US" dirty="0"/>
              <a:t>, France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0480" y="2667000"/>
            <a:ext cx="385572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Various Labor Estimates</a:t>
            </a:r>
            <a:endParaRPr lang="en-US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0025" y="2438400"/>
            <a:ext cx="5133975" cy="3230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" y="3276600"/>
            <a:ext cx="4010025" cy="291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705028" y="5998686"/>
            <a:ext cx="304800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Karsten Buesser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92624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ILD Sequential Procedures and Schedules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LCWS 2015</a:t>
            </a:r>
            <a:endParaRPr lang="en-US" dirty="0"/>
          </a:p>
        </p:txBody>
      </p:sp>
      <p:pic>
        <p:nvPicPr>
          <p:cNvPr id="6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519787"/>
            <a:ext cx="8784976" cy="381842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705028" y="5998686"/>
            <a:ext cx="304800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Yasuhiro Sugimoto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590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ILD </a:t>
            </a:r>
            <a:r>
              <a:rPr lang="en-US" dirty="0" err="1" smtClean="0"/>
              <a:t>Cryo</a:t>
            </a:r>
            <a:r>
              <a:rPr lang="en-US" dirty="0" smtClean="0"/>
              <a:t>-Distribution Design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 2015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676400"/>
            <a:ext cx="6991350" cy="455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334000" y="304800"/>
            <a:ext cx="241935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Takahiro Okamura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09149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 Hall CRYO Distribution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 2015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25" y="1343025"/>
            <a:ext cx="7829550" cy="536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334000" y="304800"/>
            <a:ext cx="241935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Takahiro Okamura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51376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5486400" y="1371600"/>
            <a:ext cx="3232150" cy="3962400"/>
          </a:xfrm>
        </p:spPr>
        <p:txBody>
          <a:bodyPr>
            <a:normAutofit/>
          </a:bodyPr>
          <a:lstStyle/>
          <a:p>
            <a:r>
              <a:rPr lang="en-US" dirty="0" smtClean="0"/>
              <a:t>Not bad progress for organizations working with no resources who are waiting for approval from an organization who may have already said “no”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 2015</a:t>
            </a:r>
            <a:endParaRPr lang="en-US" dirty="0"/>
          </a:p>
        </p:txBody>
      </p:sp>
      <p:pic>
        <p:nvPicPr>
          <p:cNvPr id="6" name="Picture 2" descr="https://pathux.files.wordpress.com/2013/07/1001183_10200245318682835_1449064912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822" y="1219199"/>
            <a:ext cx="4501178" cy="5524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29051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IP Location Selected ~5km N of previous site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318251"/>
            <a:ext cx="1265082" cy="539750"/>
          </a:xfrm>
        </p:spPr>
        <p:txBody>
          <a:bodyPr/>
          <a:lstStyle/>
          <a:p>
            <a:r>
              <a:rPr lang="en-US" dirty="0" smtClean="0"/>
              <a:t>LCWS 2015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143000"/>
            <a:ext cx="847725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181600" y="41148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2014-09 IP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5907024" y="3429000"/>
            <a:ext cx="0" cy="68580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38200" y="41148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2015-10 IP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1563624" y="3429000"/>
            <a:ext cx="0" cy="68580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985222" y="5858470"/>
            <a:ext cx="77015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Vp</a:t>
            </a:r>
            <a:r>
              <a:rPr lang="en-US" dirty="0" smtClean="0"/>
              <a:t> and Resistivity Maps led to decision to take 1-bore sample at new site</a:t>
            </a:r>
          </a:p>
          <a:p>
            <a:r>
              <a:rPr lang="en-US" dirty="0" smtClean="0"/>
              <a:t>New site is also a “vertical shaft” access site</a:t>
            </a:r>
          </a:p>
          <a:p>
            <a:r>
              <a:rPr lang="en-US" dirty="0" smtClean="0"/>
              <a:t>ILC CFS ~transparent to this shift of IP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224" y="4495800"/>
            <a:ext cx="8372475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6461761" y="103258"/>
            <a:ext cx="167640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Tomo Sanuki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52490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Bore samples at new site look excellent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318251"/>
            <a:ext cx="1265082" cy="539750"/>
          </a:xfrm>
        </p:spPr>
        <p:txBody>
          <a:bodyPr/>
          <a:lstStyle/>
          <a:p>
            <a:r>
              <a:rPr lang="en-US" dirty="0" smtClean="0"/>
              <a:t>LCWS 2015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4085016"/>
            <a:ext cx="3686175" cy="2772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1327772"/>
            <a:ext cx="6257925" cy="3575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6461761" y="103258"/>
            <a:ext cx="167640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Tomo Sanuki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05087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Road weight limits even lower than previously thought</a:t>
            </a:r>
            <a:br>
              <a:rPr lang="en-US" dirty="0" smtClean="0"/>
            </a:br>
            <a:r>
              <a:rPr lang="en-US" dirty="0" smtClean="0"/>
              <a:t>&lt; ~24T payloads for normal transportation (was &lt;60T)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318251"/>
            <a:ext cx="1265082" cy="539750"/>
          </a:xfrm>
        </p:spPr>
        <p:txBody>
          <a:bodyPr/>
          <a:lstStyle/>
          <a:p>
            <a:r>
              <a:rPr lang="en-US" dirty="0" smtClean="0"/>
              <a:t>LCWS 2015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" y="1790700"/>
            <a:ext cx="8058150" cy="430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943600" y="6318251"/>
            <a:ext cx="167640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Tomo Sanuki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02545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SiD Iron Yoke Design Requires 5000 Ton Gantry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318251"/>
            <a:ext cx="1265082" cy="539750"/>
          </a:xfrm>
        </p:spPr>
        <p:txBody>
          <a:bodyPr/>
          <a:lstStyle/>
          <a:p>
            <a:r>
              <a:rPr lang="en-US" dirty="0" smtClean="0"/>
              <a:t>LCWS 2015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15" r="23805"/>
          <a:stretch/>
        </p:blipFill>
        <p:spPr>
          <a:xfrm>
            <a:off x="4762499" y="2438401"/>
            <a:ext cx="4076700" cy="4317825"/>
          </a:xfrm>
          <a:prstGeom prst="rect">
            <a:avLst/>
          </a:prstGeom>
        </p:spPr>
      </p:pic>
      <p:pic>
        <p:nvPicPr>
          <p:cNvPr id="7" name="Content Placeholder 4"/>
          <p:cNvPicPr>
            <a:picLocks noGrp="1"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22" r="27240"/>
          <a:stretch/>
        </p:blipFill>
        <p:spPr>
          <a:xfrm>
            <a:off x="304800" y="2423243"/>
            <a:ext cx="4038600" cy="4358557"/>
          </a:xfrm>
          <a:prstGeom prst="rect">
            <a:avLst/>
          </a:prstGeom>
        </p:spPr>
      </p:pic>
      <p:sp>
        <p:nvSpPr>
          <p:cNvPr id="8" name="TextBox 2"/>
          <p:cNvSpPr txBox="1"/>
          <p:nvPr/>
        </p:nvSpPr>
        <p:spPr>
          <a:xfrm>
            <a:off x="114301" y="1219200"/>
            <a:ext cx="41909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DBD:</a:t>
            </a:r>
          </a:p>
          <a:p>
            <a:pPr algn="ctr"/>
            <a:r>
              <a:rPr lang="en-US" dirty="0" smtClean="0"/>
              <a:t>Layers in Barrel Constant Length</a:t>
            </a:r>
          </a:p>
          <a:p>
            <a:pPr algn="ctr"/>
            <a:r>
              <a:rPr lang="en-US" dirty="0" smtClean="0"/>
              <a:t>8-sided in Phi</a:t>
            </a:r>
            <a:endParaRPr lang="en-US" dirty="0" smtClean="0"/>
          </a:p>
          <a:p>
            <a:pPr algn="ctr"/>
            <a:r>
              <a:rPr lang="en-US" dirty="0" smtClean="0"/>
              <a:t>Arches </a:t>
            </a:r>
            <a:r>
              <a:rPr lang="en-US" dirty="0" smtClean="0"/>
              <a:t>with Plates Joining Layers</a:t>
            </a:r>
            <a:endParaRPr lang="en-US" dirty="0"/>
          </a:p>
        </p:txBody>
      </p:sp>
      <p:sp>
        <p:nvSpPr>
          <p:cNvPr id="9" name="TextBox 17"/>
          <p:cNvSpPr txBox="1"/>
          <p:nvPr/>
        </p:nvSpPr>
        <p:spPr>
          <a:xfrm>
            <a:off x="4533900" y="1219200"/>
            <a:ext cx="4495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2015</a:t>
            </a:r>
          </a:p>
          <a:p>
            <a:pPr algn="ctr"/>
            <a:r>
              <a:rPr lang="en-US" dirty="0" smtClean="0"/>
              <a:t>Barrel Plates Mate with Door Plates at 30°</a:t>
            </a:r>
          </a:p>
          <a:p>
            <a:pPr algn="ctr"/>
            <a:r>
              <a:rPr lang="en-US" dirty="0" smtClean="0"/>
              <a:t>12-sided in Phi</a:t>
            </a:r>
          </a:p>
          <a:p>
            <a:pPr algn="ctr"/>
            <a:r>
              <a:rPr lang="en-US" dirty="0" smtClean="0"/>
              <a:t>Support </a:t>
            </a:r>
            <a:r>
              <a:rPr lang="en-US" dirty="0" smtClean="0"/>
              <a:t>Feet &amp; Plates with Connectors 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461760" y="103258"/>
            <a:ext cx="1920239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Marco Oriunno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34801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Fringe Field Improved in New Design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318251"/>
            <a:ext cx="1265082" cy="539750"/>
          </a:xfrm>
        </p:spPr>
        <p:txBody>
          <a:bodyPr/>
          <a:lstStyle/>
          <a:p>
            <a:r>
              <a:rPr lang="en-US" dirty="0" smtClean="0"/>
              <a:t>LCWS 2015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95400"/>
            <a:ext cx="3341307" cy="255555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6215" y="2483548"/>
            <a:ext cx="5121585" cy="334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2" name="Straight Connector 11"/>
          <p:cNvCxnSpPr/>
          <p:nvPr/>
        </p:nvCxnSpPr>
        <p:spPr>
          <a:xfrm>
            <a:off x="3479980" y="4328009"/>
            <a:ext cx="476580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6507007" y="1828800"/>
            <a:ext cx="808193" cy="2590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4572000" y="4328009"/>
            <a:ext cx="1219200" cy="222519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461760" y="103258"/>
            <a:ext cx="1920239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Marco Oriunno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63059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Mass Moves Doors to Barrel as Joint Angle 0°→45°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318251"/>
            <a:ext cx="1265082" cy="539750"/>
          </a:xfrm>
        </p:spPr>
        <p:txBody>
          <a:bodyPr/>
          <a:lstStyle/>
          <a:p>
            <a:r>
              <a:rPr lang="en-US" dirty="0" smtClean="0"/>
              <a:t>LCWS 2015</a:t>
            </a:r>
            <a:endParaRPr lang="en-US" dirty="0"/>
          </a:p>
        </p:txBody>
      </p:sp>
      <p:pic>
        <p:nvPicPr>
          <p:cNvPr id="13" name="Picture 1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77" r="30533"/>
          <a:stretch/>
        </p:blipFill>
        <p:spPr bwMode="auto">
          <a:xfrm>
            <a:off x="609600" y="2063496"/>
            <a:ext cx="3750621" cy="4794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28600" y="1447800"/>
            <a:ext cx="40439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Total Barrel with Coil, HCAL and Feet: Mass=4540 Tons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5635833" y="2063496"/>
            <a:ext cx="2593767" cy="4703064"/>
            <a:chOff x="2819400" y="609599"/>
            <a:chExt cx="3581400" cy="6036663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881" r="33274"/>
            <a:stretch/>
          </p:blipFill>
          <p:spPr>
            <a:xfrm>
              <a:off x="2819400" y="609599"/>
              <a:ext cx="3581400" cy="6036663"/>
            </a:xfrm>
            <a:prstGeom prst="rect">
              <a:avLst/>
            </a:prstGeom>
          </p:spPr>
        </p:pic>
        <p:sp>
          <p:nvSpPr>
            <p:cNvPr id="17" name="Down Arrow 16"/>
            <p:cNvSpPr/>
            <p:nvPr/>
          </p:nvSpPr>
          <p:spPr>
            <a:xfrm>
              <a:off x="4533901" y="3886200"/>
              <a:ext cx="381000" cy="1066800"/>
            </a:xfrm>
            <a:prstGeom prst="down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8" name="Oval 17"/>
            <p:cNvSpPr/>
            <p:nvPr/>
          </p:nvSpPr>
          <p:spPr>
            <a:xfrm>
              <a:off x="4648200" y="3657600"/>
              <a:ext cx="152400" cy="1524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9" name="TextBox 5"/>
            <p:cNvSpPr txBox="1"/>
            <p:nvPr/>
          </p:nvSpPr>
          <p:spPr>
            <a:xfrm>
              <a:off x="4495800" y="3200400"/>
              <a:ext cx="5650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 smtClean="0"/>
                <a:t>C.G.</a:t>
              </a:r>
              <a:endParaRPr lang="en-US" dirty="0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4947622" y="1447800"/>
            <a:ext cx="4043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Total Mass 2,312 tons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461760" y="103258"/>
            <a:ext cx="1920239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Marco Oriunno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558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838200" y="1219200"/>
            <a:ext cx="7725904" cy="5515899"/>
            <a:chOff x="351296" y="533400"/>
            <a:chExt cx="8441408" cy="6354099"/>
          </a:xfrm>
        </p:grpSpPr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7497" y="539004"/>
              <a:ext cx="8365207" cy="4490196"/>
            </a:xfrm>
            <a:prstGeom prst="rect">
              <a:avLst/>
            </a:prstGeom>
          </p:spPr>
        </p:pic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1296" y="4038600"/>
              <a:ext cx="5307481" cy="2848899"/>
            </a:xfrm>
            <a:prstGeom prst="rect">
              <a:avLst/>
            </a:prstGeom>
          </p:spPr>
        </p:pic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42297" y="533400"/>
              <a:ext cx="4171800" cy="2239299"/>
            </a:xfrm>
            <a:prstGeom prst="rect">
              <a:avLst/>
            </a:prstGeom>
          </p:spPr>
        </p:pic>
      </p:grp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Engineering Work for SiD for L*=4.1m has Begun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318251"/>
            <a:ext cx="1265082" cy="539750"/>
          </a:xfrm>
        </p:spPr>
        <p:txBody>
          <a:bodyPr/>
          <a:lstStyle/>
          <a:p>
            <a:r>
              <a:rPr lang="en-US" dirty="0" smtClean="0"/>
              <a:t>LCWS 2015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029200" y="48006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QD0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4648200" y="16764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QD0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7315200" y="1992868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Kicker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1828800" y="54864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BeamCal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343400" y="549806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BPM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505200" y="458366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BPM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1066800" y="4812268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PolyC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4800600" y="25908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Support Tube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6461760" y="103258"/>
            <a:ext cx="1920239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Marco Oriunno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25726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UCSC Study of SiD VXD &amp; EC Tracker Backgrounds</a:t>
            </a:r>
            <a:br>
              <a:rPr lang="en-US" dirty="0" smtClean="0"/>
            </a:br>
            <a:r>
              <a:rPr lang="en-US" dirty="0" smtClean="0"/>
              <a:t>Change to L*=4.1m (from 3.5m) looks OK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318251"/>
            <a:ext cx="1265082" cy="539750"/>
          </a:xfrm>
        </p:spPr>
        <p:txBody>
          <a:bodyPr/>
          <a:lstStyle/>
          <a:p>
            <a:r>
              <a:rPr lang="en-US" dirty="0" smtClean="0"/>
              <a:t>LCWS 2015</a:t>
            </a:r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438" y="1489075"/>
            <a:ext cx="7467600" cy="506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9" name="Group 18"/>
          <p:cNvGrpSpPr>
            <a:grpSpLocks/>
          </p:cNvGrpSpPr>
          <p:nvPr/>
        </p:nvGrpSpPr>
        <p:grpSpPr bwMode="auto">
          <a:xfrm>
            <a:off x="2679538" y="3538538"/>
            <a:ext cx="2654300" cy="461962"/>
            <a:chOff x="-555912" y="2124441"/>
            <a:chExt cx="2654875" cy="461665"/>
          </a:xfrm>
        </p:grpSpPr>
        <p:sp>
          <p:nvSpPr>
            <p:cNvPr id="34" name="TextBox 24"/>
            <p:cNvSpPr txBox="1">
              <a:spLocks noChangeArrowheads="1"/>
            </p:cNvSpPr>
            <p:nvPr/>
          </p:nvSpPr>
          <p:spPr bwMode="auto">
            <a:xfrm>
              <a:off x="514350" y="2124441"/>
              <a:ext cx="1584613" cy="461665"/>
            </a:xfrm>
            <a:prstGeom prst="rect">
              <a:avLst/>
            </a:prstGeom>
            <a:solidFill>
              <a:srgbClr val="00B0F0">
                <a:alpha val="6509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2400" b="1"/>
                <a:t>L</a:t>
              </a:r>
              <a:r>
                <a:rPr lang="en-US" altLang="en-US" sz="2400" b="1" baseline="30000"/>
                <a:t>*</a:t>
              </a:r>
              <a:r>
                <a:rPr lang="en-US" altLang="en-US" sz="2400" b="1"/>
                <a:t> = 3.5m</a:t>
              </a:r>
            </a:p>
          </p:txBody>
        </p:sp>
        <p:cxnSp>
          <p:nvCxnSpPr>
            <p:cNvPr id="35" name="Straight Arrow Connector 34"/>
            <p:cNvCxnSpPr>
              <a:stCxn id="34" idx="1"/>
            </p:cNvCxnSpPr>
            <p:nvPr/>
          </p:nvCxnSpPr>
          <p:spPr>
            <a:xfrm flipH="1" flipV="1">
              <a:off x="-555912" y="2124441"/>
              <a:ext cx="1070207" cy="231626"/>
            </a:xfrm>
            <a:prstGeom prst="straightConnector1">
              <a:avLst/>
            </a:prstGeom>
            <a:ln w="38100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/>
          <p:cNvGrpSpPr>
            <a:grpSpLocks/>
          </p:cNvGrpSpPr>
          <p:nvPr/>
        </p:nvGrpSpPr>
        <p:grpSpPr bwMode="auto">
          <a:xfrm>
            <a:off x="1023776" y="2106615"/>
            <a:ext cx="1584325" cy="788988"/>
            <a:chOff x="532533" y="1380373"/>
            <a:chExt cx="1584613" cy="788757"/>
          </a:xfrm>
        </p:grpSpPr>
        <p:sp>
          <p:nvSpPr>
            <p:cNvPr id="32" name="TextBox 24"/>
            <p:cNvSpPr txBox="1">
              <a:spLocks noChangeArrowheads="1"/>
            </p:cNvSpPr>
            <p:nvPr/>
          </p:nvSpPr>
          <p:spPr bwMode="auto">
            <a:xfrm>
              <a:off x="532533" y="1380373"/>
              <a:ext cx="1584613" cy="461665"/>
            </a:xfrm>
            <a:prstGeom prst="rect">
              <a:avLst/>
            </a:prstGeom>
            <a:solidFill>
              <a:srgbClr val="FF0000">
                <a:alpha val="6509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2400" b="1"/>
                <a:t>L</a:t>
              </a:r>
              <a:r>
                <a:rPr lang="en-US" altLang="en-US" sz="2400" b="1" baseline="30000"/>
                <a:t>*</a:t>
              </a:r>
              <a:r>
                <a:rPr lang="en-US" altLang="en-US" sz="2400" b="1"/>
                <a:t> = 4.1m</a:t>
              </a:r>
            </a:p>
          </p:txBody>
        </p:sp>
        <p:cxnSp>
          <p:nvCxnSpPr>
            <p:cNvPr id="33" name="Straight Arrow Connector 32"/>
            <p:cNvCxnSpPr/>
            <p:nvPr/>
          </p:nvCxnSpPr>
          <p:spPr>
            <a:xfrm>
              <a:off x="1324839" y="1842200"/>
              <a:ext cx="792307" cy="32693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TextBox 3"/>
          <p:cNvSpPr txBox="1"/>
          <p:nvPr/>
        </p:nvSpPr>
        <p:spPr>
          <a:xfrm>
            <a:off x="6028782" y="1489075"/>
            <a:ext cx="32005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to Identify 50 GeV e- </a:t>
            </a:r>
            <a:endParaRPr lang="en-US" sz="24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76200" y="1115598"/>
            <a:ext cx="1920239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Bruce Schumm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33331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ESENTER_VERSION" val="6"/>
  <p:tag name="ARTICULATE_PROJECT_CHECK" val="0"/>
  <p:tag name="ARTICULATE_PROJECT_OPEN" val="0"/>
</p:tagLst>
</file>

<file path=ppt/theme/theme1.xml><?xml version="1.0" encoding="utf-8"?>
<a:theme xmlns:a="http://schemas.openxmlformats.org/drawingml/2006/main" name="20130311-GARD-Template">
  <a:themeElements>
    <a:clrScheme name="SLAC_RevisedPalette_2012">
      <a:dk1>
        <a:srgbClr val="000000"/>
      </a:dk1>
      <a:lt1>
        <a:sysClr val="window" lastClr="FFFFFF"/>
      </a:lt1>
      <a:dk2>
        <a:srgbClr val="E17000"/>
      </a:dk2>
      <a:lt2>
        <a:srgbClr val="A4001D"/>
      </a:lt2>
      <a:accent1>
        <a:srgbClr val="A4001D"/>
      </a:accent1>
      <a:accent2>
        <a:srgbClr val="E17000"/>
      </a:accent2>
      <a:accent3>
        <a:srgbClr val="4D4F53"/>
      </a:accent3>
      <a:accent4>
        <a:srgbClr val="545455"/>
      </a:accent4>
      <a:accent5>
        <a:srgbClr val="0099CC"/>
      </a:accent5>
      <a:accent6>
        <a:srgbClr val="69BE28"/>
      </a:accent6>
      <a:hlink>
        <a:srgbClr val="A4001D"/>
      </a:hlink>
      <a:folHlink>
        <a:srgbClr val="A4001D"/>
      </a:folHlink>
    </a:clrScheme>
    <a:fontScheme name="TH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97082CF6BB5AF48A3FAB4D604BFE0D8" ma:contentTypeVersion="11" ma:contentTypeDescription="Create a new document." ma:contentTypeScope="" ma:versionID="94aa8fca34cceaa38b378a9d1a1f9099">
  <xsd:schema xmlns:xsd="http://www.w3.org/2001/XMLSchema" xmlns:xs="http://www.w3.org/2001/XMLSchema" xmlns:p="http://schemas.microsoft.com/office/2006/metadata/properties" xmlns:ns1="http://schemas.microsoft.com/sharepoint/v3" xmlns:ns2="http://schemas.microsoft.com/sharepoint/v4" xmlns:ns3="906365e3-82c9-49da-b774-55fbd5dc2703" targetNamespace="http://schemas.microsoft.com/office/2006/metadata/properties" ma:root="true" ma:fieldsID="d4efb17a830660db3d11059066a7142d" ns1:_="" ns2:_="" ns3:_="">
    <xsd:import namespace="http://schemas.microsoft.com/sharepoint/v3"/>
    <xsd:import namespace="http://schemas.microsoft.com/sharepoint/v4"/>
    <xsd:import namespace="906365e3-82c9-49da-b774-55fbd5dc2703"/>
    <xsd:element name="properties">
      <xsd:complexType>
        <xsd:sequence>
          <xsd:element name="documentManagement">
            <xsd:complexType>
              <xsd:all>
                <xsd:element ref="ns1:EmailSender" minOccurs="0"/>
                <xsd:element ref="ns1:EmailTo" minOccurs="0"/>
                <xsd:element ref="ns1:EmailCc" minOccurs="0"/>
                <xsd:element ref="ns1:EmailFrom" minOccurs="0"/>
                <xsd:element ref="ns1:EmailSubject" minOccurs="0"/>
                <xsd:element ref="ns2:EmailHeaders" minOccurs="0"/>
                <xsd:element ref="ns3:End_x0020_time" minOccurs="0"/>
                <xsd:element ref="ns3:Presenter" minOccurs="0"/>
                <xsd:element ref="ns3:Start_x0020_tim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EmailSender" ma:index="8" nillable="true" ma:displayName="E-Mail Sender" ma:hidden="true" ma:internalName="EmailSender">
      <xsd:simpleType>
        <xsd:restriction base="dms:Note">
          <xsd:maxLength value="255"/>
        </xsd:restriction>
      </xsd:simpleType>
    </xsd:element>
    <xsd:element name="EmailTo" ma:index="9" nillable="true" ma:displayName="E-Mail To" ma:hidden="true" ma:internalName="EmailTo">
      <xsd:simpleType>
        <xsd:restriction base="dms:Note">
          <xsd:maxLength value="255"/>
        </xsd:restriction>
      </xsd:simpleType>
    </xsd:element>
    <xsd:element name="EmailCc" ma:index="10" nillable="true" ma:displayName="E-Mail Cc" ma:hidden="true" ma:internalName="EmailCc">
      <xsd:simpleType>
        <xsd:restriction base="dms:Note">
          <xsd:maxLength value="255"/>
        </xsd:restriction>
      </xsd:simpleType>
    </xsd:element>
    <xsd:element name="EmailFrom" ma:index="11" nillable="true" ma:displayName="E-Mail From" ma:hidden="true" ma:internalName="EmailFrom">
      <xsd:simpleType>
        <xsd:restriction base="dms:Text"/>
      </xsd:simpleType>
    </xsd:element>
    <xsd:element name="EmailSubject" ma:index="12" nillable="true" ma:displayName="E-Mail Subject" ma:hidden="true" ma:internalName="EmailSubject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EmailHeaders" ma:index="13" nillable="true" ma:displayName="E-Mail Headers" ma:hidden="true" ma:internalName="EmailHeaders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06365e3-82c9-49da-b774-55fbd5dc2703" elementFormDefault="qualified">
    <xsd:import namespace="http://schemas.microsoft.com/office/2006/documentManagement/types"/>
    <xsd:import namespace="http://schemas.microsoft.com/office/infopath/2007/PartnerControls"/>
    <xsd:element name="End_x0020_time" ma:index="14" nillable="true" ma:displayName="End time" ma:default="2013-03-11T07:00:00Z" ma:format="DateTime" ma:internalName="End_x0020_time">
      <xsd:simpleType>
        <xsd:restriction base="dms:DateTime"/>
      </xsd:simpleType>
    </xsd:element>
    <xsd:element name="Presenter" ma:index="15" nillable="true" ma:displayName="Presenter" ma:internalName="Presenter">
      <xsd:simpleType>
        <xsd:restriction base="dms:Text">
          <xsd:maxLength value="255"/>
        </xsd:restriction>
      </xsd:simpleType>
    </xsd:element>
    <xsd:element name="Start_x0020_time" ma:index="16" nillable="true" ma:displayName="Start time" ma:default="2013-03-11T07:00:00Z" ma:format="DateTime" ma:internalName="Start_x0020_time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rt_x0020_time xmlns="906365e3-82c9-49da-b774-55fbd5dc2703">2013-03-12T06:20:00+00:00</Start_x0020_time>
    <End_x0020_time xmlns="906365e3-82c9-49da-b774-55fbd5dc2703">2013-03-11T16:40:00+00:00</End_x0020_time>
    <EmailTo xmlns="http://schemas.microsoft.com/sharepoint/v3" xsi:nil="true"/>
    <EmailHeaders xmlns="http://schemas.microsoft.com/sharepoint/v4" xsi:nil="true"/>
    <EmailSender xmlns="http://schemas.microsoft.com/sharepoint/v3" xsi:nil="true"/>
    <EmailFrom xmlns="http://schemas.microsoft.com/sharepoint/v3" xsi:nil="true"/>
    <EmailSubject xmlns="http://schemas.microsoft.com/sharepoint/v3" xsi:nil="true"/>
    <Presenter xmlns="906365e3-82c9-49da-b774-55fbd5dc2703" xsi:nil="true"/>
    <EmailCc xmlns="http://schemas.microsoft.com/sharepoint/v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5AE9116-9529-4DF1-811F-F34A695B9BC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sharepoint/v4"/>
    <ds:schemaRef ds:uri="906365e3-82c9-49da-b774-55fbd5dc270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ED362E8-5089-43BC-8741-F5BB2A820E43}">
  <ds:schemaRefs>
    <ds:schemaRef ds:uri="http://purl.org/dc/elements/1.1/"/>
    <ds:schemaRef ds:uri="http://schemas.microsoft.com/office/2006/metadata/properties"/>
    <ds:schemaRef ds:uri="http://purl.org/dc/dcmitype/"/>
    <ds:schemaRef ds:uri="http://purl.org/dc/terms/"/>
    <ds:schemaRef ds:uri="http://schemas.microsoft.com/sharepoint/v4"/>
    <ds:schemaRef ds:uri="http://schemas.microsoft.com/office/infopath/2007/PartnerControl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906365e3-82c9-49da-b774-55fbd5dc2703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F9CE53C2-B324-4250-AF6E-81A00C58066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20130311-GARD-Template</Template>
  <TotalTime>0</TotalTime>
  <Words>427</Words>
  <Application>Microsoft Office PowerPoint</Application>
  <PresentationFormat>On-screen Show (4:3)</PresentationFormat>
  <Paragraphs>119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20130311-GARD-Template</vt:lpstr>
      <vt:lpstr>MDI Sessions Summary (a few points to take home)</vt:lpstr>
      <vt:lpstr>New IP Location Selected ~5km N of previous site</vt:lpstr>
      <vt:lpstr>Bore samples at new site look excellent</vt:lpstr>
      <vt:lpstr>Road weight limits even lower than previously thought &lt; ~24T payloads for normal transportation (was &lt;60T)</vt:lpstr>
      <vt:lpstr>New SiD Iron Yoke Design Requires 5000 Ton Gantry</vt:lpstr>
      <vt:lpstr>Fringe Field Improved in New Design</vt:lpstr>
      <vt:lpstr>Mass Moves Doors to Barrel as Joint Angle 0°→45°</vt:lpstr>
      <vt:lpstr>Engineering Work for SiD for L*=4.1m has Begun</vt:lpstr>
      <vt:lpstr>UCSC Study of SiD VXD &amp; EC Tracker Backgrounds Change to L*=4.1m (from 3.5m) looks OK</vt:lpstr>
      <vt:lpstr>VXD &amp; EC Occupancy versus L* AntiDID not necessary</vt:lpstr>
      <vt:lpstr>VXD &amp; EC Occupancy versus anti-DID ON or OFF </vt:lpstr>
      <vt:lpstr>ILD Yoke Design and Assembly Responding to road weight limits</vt:lpstr>
      <vt:lpstr>Kitakami Infrastructure and ILD Integration &amp; Scheduling</vt:lpstr>
      <vt:lpstr>ILD Sequential Procedures and Schedules</vt:lpstr>
      <vt:lpstr>ILD Cryo-Distribution Design</vt:lpstr>
      <vt:lpstr>IR Hall CRYO Distribution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2013-03-07T01:32:13Z</dcterms:created>
  <dcterms:modified xsi:type="dcterms:W3CDTF">2015-11-06T02:34:49Z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0x010100897082CF6BB5AF48A3FAB4D604BFE0D8</vt:lpwstr>
  </property>
</Properties>
</file>