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4193" r:id="rId2"/>
  </p:sldMasterIdLst>
  <p:notesMasterIdLst>
    <p:notesMasterId r:id="rId27"/>
  </p:notesMasterIdLst>
  <p:handoutMasterIdLst>
    <p:handoutMasterId r:id="rId28"/>
  </p:handoutMasterIdLst>
  <p:sldIdLst>
    <p:sldId id="1447" r:id="rId3"/>
    <p:sldId id="1423" r:id="rId4"/>
    <p:sldId id="1340" r:id="rId5"/>
    <p:sldId id="1368" r:id="rId6"/>
    <p:sldId id="1438" r:id="rId7"/>
    <p:sldId id="1427" r:id="rId8"/>
    <p:sldId id="1448" r:id="rId9"/>
    <p:sldId id="1428" r:id="rId10"/>
    <p:sldId id="1424" r:id="rId11"/>
    <p:sldId id="1431" r:id="rId12"/>
    <p:sldId id="1433" r:id="rId13"/>
    <p:sldId id="1450" r:id="rId14"/>
    <p:sldId id="1451" r:id="rId15"/>
    <p:sldId id="1436" r:id="rId16"/>
    <p:sldId id="1439" r:id="rId17"/>
    <p:sldId id="1426" r:id="rId18"/>
    <p:sldId id="1444" r:id="rId19"/>
    <p:sldId id="1415" r:id="rId20"/>
    <p:sldId id="1445" r:id="rId21"/>
    <p:sldId id="1441" r:id="rId22"/>
    <p:sldId id="1379" r:id="rId23"/>
    <p:sldId id="1390" r:id="rId24"/>
    <p:sldId id="1449" r:id="rId25"/>
    <p:sldId id="1412" r:id="rId26"/>
  </p:sldIdLst>
  <p:sldSz cx="9144000" cy="6858000" type="screen4x3"/>
  <p:notesSz cx="6794500" cy="99314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–"/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5pPr>
    <a:lvl6pPr marL="22860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6pPr>
    <a:lvl7pPr marL="27432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7pPr>
    <a:lvl8pPr marL="32004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8pPr>
    <a:lvl9pPr marL="3657600" algn="l" defTabSz="914400" rtl="0" eaLnBrk="1" latinLnBrk="0" hangingPunct="1">
      <a:defRPr sz="2400" b="1" kern="1200">
        <a:solidFill>
          <a:schemeClr val="folHlink"/>
        </a:solidFill>
        <a:latin typeface="Arial" charset="0"/>
        <a:ea typeface="Arial Unicode MS" pitchFamily="34" charset="-128"/>
        <a:cs typeface="Arial Unicode MS" pitchFamily="34" charset="-128"/>
        <a:sym typeface="Wingdings" pitchFamily="2" charset="2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346C"/>
    <a:srgbClr val="800080"/>
    <a:srgbClr val="FF9933"/>
    <a:srgbClr val="CE85FB"/>
    <a:srgbClr val="EC5A2C"/>
    <a:srgbClr val="FFFFCC"/>
    <a:srgbClr val="F0202F"/>
    <a:srgbClr val="FF9999"/>
    <a:srgbClr val="FFABAB"/>
    <a:srgbClr val="DA5F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6742" autoAdjust="0"/>
  </p:normalViewPr>
  <p:slideViewPr>
    <p:cSldViewPr>
      <p:cViewPr>
        <p:scale>
          <a:sx n="80" d="100"/>
          <a:sy n="80" d="100"/>
        </p:scale>
        <p:origin x="-581" y="-1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39" y="5332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6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3128"/>
        <p:guide pos="214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674D844-F390-4D3D-81EA-B05216BDFA72}" type="datetimeFigureOut">
              <a:rPr lang="de-DE"/>
              <a:pPr>
                <a:defRPr/>
              </a:pPr>
              <a:t>13.11.2015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32925"/>
            <a:ext cx="2943225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ctr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2133854-8865-4502-B660-AC32C35700E9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60744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003AD59-CEE6-403D-A861-3DC6E62CBD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5524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pitchFamily="34" charset="-128"/>
        <a:cs typeface="Arial Unicode MS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97613"/>
            <a:ext cx="9144000" cy="1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152400" y="6477000"/>
            <a:ext cx="1905000" cy="4572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514600" y="6477000"/>
            <a:ext cx="4495800" cy="4572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b="1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15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F416F-6BF2-41BA-AD9B-48DB9F826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8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16C21-9296-4C98-80B4-FFDD68A8A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96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B6EF5-E40B-4DA6-BBCF-3D423B3895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641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Dietrich, Sievers, Ushakov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2015:  Status radiative thermal e+ target cooling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7359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Dietrich, Sievers, Ushakov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2015:  Status radiative thermal e+ target cooling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987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Dietrich, Sievers, Ushakov 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2015:  Status radiative thermal e+ target cooling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0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Dietrich, Sievers, Ushakov 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2015:  Status radiative thermal e+ target cooling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528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Dietrich, Sievers, Ushakov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2015:  Status radiative thermal e+ target cooling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2367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Dietrich, Sievers, Ushakov 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2015:  Status radiative thermal e+ target cooling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69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Dietrich, Sievers, Ushakov 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2015:  Status radiative thermal e+ target cooling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16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Dietrich, Sievers, Ushakov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2015:  Status radiative thermal e+ target cooling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3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55172"/>
            <a:ext cx="8305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5105400"/>
          </a:xfrm>
        </p:spPr>
        <p:txBody>
          <a:bodyPr/>
          <a:lstStyle>
            <a:lvl1pPr>
              <a:defRPr>
                <a:solidFill>
                  <a:srgbClr val="23346C"/>
                </a:solidFill>
              </a:defRPr>
            </a:lvl1pPr>
            <a:lvl2pPr>
              <a:defRPr>
                <a:solidFill>
                  <a:srgbClr val="23346C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553200"/>
            <a:ext cx="3124200" cy="457200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A52E8-C080-4E59-A24E-1140B62245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137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Riemann, Dietrich, Sievers, Ushakov 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LCWS 2015:  Status radiative thermal e+ target cooling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331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38976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07"/>
          <a:stretch/>
        </p:blipFill>
        <p:spPr bwMode="auto">
          <a:xfrm>
            <a:off x="0" y="4048827"/>
            <a:ext cx="9155545" cy="28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107"/>
          <a:stretch/>
        </p:blipFill>
        <p:spPr bwMode="auto">
          <a:xfrm>
            <a:off x="-659" y="1447800"/>
            <a:ext cx="9155545" cy="2809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pic>
        <p:nvPicPr>
          <p:cNvPr id="5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419" b="38467"/>
          <a:stretch/>
        </p:blipFill>
        <p:spPr bwMode="auto">
          <a:xfrm>
            <a:off x="0" y="-54428"/>
            <a:ext cx="9155545" cy="1502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09136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82487-473B-4392-93B4-883DF79052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503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15FDBC-15EF-49B1-A9E8-913989EF53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956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EF995-4D2F-4146-B436-D66A0CD578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080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B1D3D-BBB9-4E7C-8268-577C7103E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334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703E94-DF76-4AA4-9A7D-F6C4B1C75D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9046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AA74A-6550-4676-9FCA-80DD451F4E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7733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908D77-A5AB-4F8E-8DE8-84B806200B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816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338458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 smtClean="0"/>
              <a:t>Click to edit Master text styles</a:t>
            </a:r>
          </a:p>
          <a:p>
            <a:pPr lvl="1"/>
            <a:r>
              <a:rPr lang="en-US" altLang="en-US" dirty="0" smtClean="0"/>
              <a:t>Second level</a:t>
            </a:r>
          </a:p>
          <a:p>
            <a:pPr lvl="2"/>
            <a:r>
              <a:rPr lang="en-US" alt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000" b="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53200"/>
            <a:ext cx="4572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200" b="0">
                <a:solidFill>
                  <a:srgbClr val="23346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39000" y="65532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ct val="0"/>
              </a:spcBef>
              <a:buFontTx/>
              <a:buNone/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8658347-C03F-402E-B18B-581191FD6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2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sp>
        <p:nvSpPr>
          <p:cNvPr id="1033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ctr">
              <a:spcBef>
                <a:spcPct val="50000"/>
              </a:spcBef>
              <a:buFontTx/>
              <a:buNone/>
              <a:defRPr/>
            </a:pPr>
            <a:endParaRPr lang="en-GB" sz="2400" b="0" smtClean="0"/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33845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108856" y="6564088"/>
            <a:ext cx="89154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2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2" y="0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5" descr="ilccolor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0858" y="10886"/>
            <a:ext cx="60960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 bwMode="auto">
          <a:xfrm flipV="1">
            <a:off x="522514" y="354918"/>
            <a:ext cx="8153400" cy="3696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74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</a:pPr>
            <a:r>
              <a:rPr lang="en-US" b="0" smtClean="0">
                <a:ea typeface="ＭＳ Ｐゴシック" pitchFamily="-1" charset="-128"/>
              </a:rPr>
              <a:t>Riemann, Dietrich, Sievers, Ushakov </a:t>
            </a:r>
            <a:endParaRPr lang="en-US" b="0">
              <a:ea typeface="ＭＳ Ｐゴシック" pitchFamily="-1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577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  <a:defRPr/>
            </a:pPr>
            <a:r>
              <a:rPr lang="en-US" b="0" smtClean="0"/>
              <a:t>LCWS 2015:  Status radiative thermal e+ target cooling</a:t>
            </a:r>
            <a:endParaRPr lang="en-US" b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eaLnBrk="1" hangingPunct="1">
              <a:spcBef>
                <a:spcPct val="0"/>
              </a:spcBef>
              <a:buFontTx/>
              <a:buNone/>
            </a:pPr>
            <a:fld id="{339A1DDC-10C7-4B4B-849E-8ACE4C366D0B}" type="slidenum">
              <a:rPr lang="en-US" b="0">
                <a:ea typeface="ＭＳ Ｐゴシック" pitchFamily="-1" charset="-128"/>
              </a:rPr>
              <a:pPr defTabSz="456000" eaLnBrk="1" hangingPunct="1">
                <a:spcBef>
                  <a:spcPct val="0"/>
                </a:spcBef>
                <a:buFontTx/>
                <a:buNone/>
              </a:pPr>
              <a:t>‹#›</a:t>
            </a:fld>
            <a:endParaRPr lang="en-US" b="0">
              <a:ea typeface="ＭＳ Ｐゴシック" pitchFamily="-1" charset="-128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169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4" r:id="rId1"/>
    <p:sldLayoutId id="2147484195" r:id="rId2"/>
    <p:sldLayoutId id="2147484196" r:id="rId3"/>
    <p:sldLayoutId id="2147484197" r:id="rId4"/>
    <p:sldLayoutId id="2147484198" r:id="rId5"/>
    <p:sldLayoutId id="2147484199" r:id="rId6"/>
    <p:sldLayoutId id="2147484200" r:id="rId7"/>
    <p:sldLayoutId id="2147484201" r:id="rId8"/>
    <p:sldLayoutId id="2147484202" r:id="rId9"/>
    <p:sldLayoutId id="2147484203" r:id="rId10"/>
    <p:sldLayoutId id="2147484204" r:id="rId11"/>
  </p:sldLayoutIdLst>
  <p:hf hdr="0"/>
  <p:txStyles>
    <p:titleStyle>
      <a:lvl1pPr algn="ctr" defTabSz="4560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form-technik.biz/titan-material-eigenschaften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2.wmf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1774" y="2057400"/>
            <a:ext cx="8045792" cy="13111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Status: Cooling of the ILC e+ target </a:t>
            </a:r>
          </a:p>
          <a:p>
            <a:pPr algn="ctr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by thermal radiation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56099" y="3276600"/>
            <a:ext cx="7249701" cy="29115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/>
                </a:solidFill>
              </a:rPr>
              <a:t>LCWS</a:t>
            </a:r>
            <a:r>
              <a:rPr lang="en-US" b="0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2015</a:t>
            </a:r>
            <a:r>
              <a:rPr lang="en-US" b="0" dirty="0" smtClean="0">
                <a:solidFill>
                  <a:schemeClr val="bg1"/>
                </a:solidFill>
              </a:rPr>
              <a:t>, Whistler, Canada</a:t>
            </a:r>
          </a:p>
          <a:p>
            <a:pPr algn="ctr">
              <a:buNone/>
            </a:pPr>
            <a:r>
              <a:rPr lang="en-US" b="0" dirty="0" smtClean="0">
                <a:solidFill>
                  <a:schemeClr val="bg1"/>
                </a:solidFill>
              </a:rPr>
              <a:t>3</a:t>
            </a:r>
            <a:r>
              <a:rPr lang="en-US" b="0" baseline="30000" dirty="0" smtClean="0">
                <a:solidFill>
                  <a:schemeClr val="bg1"/>
                </a:solidFill>
              </a:rPr>
              <a:t>rd</a:t>
            </a:r>
            <a:r>
              <a:rPr lang="en-US" b="0" dirty="0" smtClean="0">
                <a:solidFill>
                  <a:schemeClr val="bg1"/>
                </a:solidFill>
              </a:rPr>
              <a:t>  November 2015</a:t>
            </a:r>
          </a:p>
          <a:p>
            <a:pPr>
              <a:buNone/>
            </a:pPr>
            <a:endParaRPr lang="en-US" b="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en-US" sz="2000" b="0" dirty="0" smtClean="0">
                <a:solidFill>
                  <a:schemeClr val="bg1"/>
                </a:solidFill>
              </a:rPr>
              <a:t>Felix Dietrich (DESY), </a:t>
            </a:r>
            <a:r>
              <a:rPr lang="en-US" sz="2000" b="0" u="sng" dirty="0" smtClean="0">
                <a:solidFill>
                  <a:schemeClr val="bg1"/>
                </a:solidFill>
              </a:rPr>
              <a:t>Sabine Riemann </a:t>
            </a:r>
            <a:r>
              <a:rPr lang="en-US" sz="2000" b="0" dirty="0" smtClean="0">
                <a:solidFill>
                  <a:schemeClr val="bg1"/>
                </a:solidFill>
              </a:rPr>
              <a:t>(DESY),                         Peter </a:t>
            </a:r>
            <a:r>
              <a:rPr lang="en-US" sz="2000" b="0" dirty="0" err="1" smtClean="0">
                <a:solidFill>
                  <a:schemeClr val="bg1"/>
                </a:solidFill>
              </a:rPr>
              <a:t>Sievers</a:t>
            </a:r>
            <a:r>
              <a:rPr lang="en-US" sz="2000" b="0" dirty="0" smtClean="0">
                <a:solidFill>
                  <a:schemeClr val="bg1"/>
                </a:solidFill>
              </a:rPr>
              <a:t> (CERN),  </a:t>
            </a:r>
            <a:r>
              <a:rPr lang="en-US" sz="2000" b="0" dirty="0" err="1" smtClean="0">
                <a:solidFill>
                  <a:schemeClr val="bg1"/>
                </a:solidFill>
              </a:rPr>
              <a:t>Andriy</a:t>
            </a:r>
            <a:r>
              <a:rPr lang="en-US" sz="2000" b="0" dirty="0" smtClean="0">
                <a:solidFill>
                  <a:schemeClr val="bg1"/>
                </a:solidFill>
              </a:rPr>
              <a:t> </a:t>
            </a:r>
            <a:r>
              <a:rPr lang="en-US" sz="2000" b="0" dirty="0" err="1" smtClean="0">
                <a:solidFill>
                  <a:schemeClr val="bg1"/>
                </a:solidFill>
              </a:rPr>
              <a:t>Ushakov</a:t>
            </a:r>
            <a:r>
              <a:rPr lang="en-US" sz="2000" b="0" dirty="0" smtClean="0">
                <a:solidFill>
                  <a:schemeClr val="bg1"/>
                </a:solidFill>
              </a:rPr>
              <a:t> (Hamburg U)</a:t>
            </a:r>
            <a:endParaRPr lang="en-US" sz="2000" b="0" dirty="0">
              <a:solidFill>
                <a:schemeClr val="bg1"/>
              </a:solidFill>
            </a:endParaRPr>
          </a:p>
          <a:p>
            <a:pPr>
              <a:buNone/>
            </a:pPr>
            <a:endParaRPr lang="en-US" b="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7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685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Heat flux through </a:t>
            </a:r>
            <a:r>
              <a:rPr lang="en-US" dirty="0" err="1">
                <a:solidFill>
                  <a:schemeClr val="tx1"/>
                </a:solidFill>
              </a:rPr>
              <a:t>Ti</a:t>
            </a:r>
            <a:r>
              <a:rPr lang="en-US" dirty="0">
                <a:solidFill>
                  <a:schemeClr val="tx1"/>
                </a:solidFill>
              </a:rPr>
              <a:t>-Cu contact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Consider 2 options: 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(see also Felix Dietrich’s talk at POSIPOL 2015)  </a:t>
            </a:r>
            <a:endParaRPr lang="en-US" sz="1200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a = 5cm</a:t>
            </a:r>
          </a:p>
          <a:p>
            <a:pPr marL="514350" indent="-514350">
              <a:buAutoNum type="arabicPeriod"/>
            </a:pPr>
            <a:r>
              <a:rPr lang="en-US" sz="2000" dirty="0" smtClean="0">
                <a:solidFill>
                  <a:schemeClr val="tx1"/>
                </a:solidFill>
              </a:rPr>
              <a:t>a = 4cm</a:t>
            </a:r>
          </a:p>
          <a:p>
            <a:pPr>
              <a:buFont typeface="Wingdings"/>
              <a:buChar char="è"/>
            </a:pPr>
            <a:r>
              <a:rPr lang="en-US" sz="2000" dirty="0" smtClean="0">
                <a:solidFill>
                  <a:schemeClr val="tx1"/>
                </a:solidFill>
              </a:rPr>
              <a:t>Temperature distribution along the target </a:t>
            </a:r>
          </a:p>
          <a:p>
            <a:pPr>
              <a:buFont typeface="Wingdings"/>
              <a:buChar char="è"/>
            </a:pPr>
            <a:r>
              <a:rPr lang="en-US" sz="2000" dirty="0" smtClean="0">
                <a:solidFill>
                  <a:schemeClr val="tx1"/>
                </a:solidFill>
              </a:rPr>
              <a:t>Temperature distribution along </a:t>
            </a:r>
            <a:r>
              <a:rPr lang="en-US" sz="2000" dirty="0" err="1" smtClean="0">
                <a:solidFill>
                  <a:schemeClr val="tx1"/>
                </a:solidFill>
              </a:rPr>
              <a:t>Ti</a:t>
            </a:r>
            <a:r>
              <a:rPr lang="en-US" sz="2000" dirty="0" smtClean="0">
                <a:solidFill>
                  <a:schemeClr val="tx1"/>
                </a:solidFill>
              </a:rPr>
              <a:t> – Cu contact</a:t>
            </a:r>
            <a:endParaRPr lang="en-US" sz="2000" dirty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24" name="Rectangle 23"/>
          <p:cNvSpPr/>
          <p:nvPr/>
        </p:nvSpPr>
        <p:spPr bwMode="auto">
          <a:xfrm>
            <a:off x="2744539" y="4064000"/>
            <a:ext cx="4037260" cy="201913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2319756" y="3987800"/>
            <a:ext cx="1261644" cy="232977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3581400" y="5147014"/>
            <a:ext cx="3280274" cy="1164886"/>
          </a:xfrm>
          <a:prstGeom prst="rect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Flowchart: Punched Tape 35"/>
          <p:cNvSpPr/>
          <p:nvPr/>
        </p:nvSpPr>
        <p:spPr bwMode="auto">
          <a:xfrm rot="16200000">
            <a:off x="6009046" y="4909388"/>
            <a:ext cx="1164886" cy="1640137"/>
          </a:xfrm>
          <a:prstGeom prst="flowChartPunchedTape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63067" y="3935968"/>
            <a:ext cx="1220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1"/>
                </a:solidFill>
              </a:rPr>
              <a:t>Ti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65524" y="5117068"/>
            <a:ext cx="163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</a:rPr>
              <a:t>Cu</a:t>
            </a:r>
            <a:endParaRPr lang="en-US" sz="1800" b="0" dirty="0">
              <a:solidFill>
                <a:schemeClr val="tx1"/>
              </a:solidFill>
            </a:endParaRPr>
          </a:p>
        </p:txBody>
      </p:sp>
      <p:cxnSp>
        <p:nvCxnSpPr>
          <p:cNvPr id="42" name="Straight Connector 41"/>
          <p:cNvCxnSpPr>
            <a:endCxn id="34" idx="1"/>
          </p:cNvCxnSpPr>
          <p:nvPr/>
        </p:nvCxnSpPr>
        <p:spPr bwMode="auto">
          <a:xfrm flipV="1">
            <a:off x="1676400" y="5152686"/>
            <a:ext cx="643356" cy="63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1066800" y="6311900"/>
            <a:ext cx="19374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 flipV="1">
            <a:off x="1905000" y="5133976"/>
            <a:ext cx="0" cy="11906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 rot="16200000">
            <a:off x="1221176" y="5348791"/>
            <a:ext cx="1065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2 cm</a:t>
            </a:r>
            <a:endParaRPr lang="en-US" sz="1600" b="0" dirty="0">
              <a:solidFill>
                <a:schemeClr val="tx1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>
            <a:off x="1143000" y="3987800"/>
            <a:ext cx="193741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 flipV="1">
            <a:off x="1447800" y="3987800"/>
            <a:ext cx="0" cy="23103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Box 47"/>
          <p:cNvSpPr txBox="1"/>
          <p:nvPr/>
        </p:nvSpPr>
        <p:spPr>
          <a:xfrm rot="16200000">
            <a:off x="680728" y="4528995"/>
            <a:ext cx="1108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chemeClr val="tx1"/>
                </a:solidFill>
              </a:rPr>
              <a:t>a</a:t>
            </a:r>
          </a:p>
        </p:txBody>
      </p:sp>
      <p:cxnSp>
        <p:nvCxnSpPr>
          <p:cNvPr id="49" name="Straight Connector 48"/>
          <p:cNvCxnSpPr/>
          <p:nvPr/>
        </p:nvCxnSpPr>
        <p:spPr bwMode="auto">
          <a:xfrm>
            <a:off x="2362200" y="5156200"/>
            <a:ext cx="1219616" cy="28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Isosceles Triangle 56"/>
          <p:cNvSpPr/>
          <p:nvPr/>
        </p:nvSpPr>
        <p:spPr bwMode="auto">
          <a:xfrm rot="5400000">
            <a:off x="2757695" y="3857043"/>
            <a:ext cx="408362" cy="1224751"/>
          </a:xfrm>
          <a:prstGeom prst="triangle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8128" name="Up-Down Arrow 48127"/>
          <p:cNvSpPr/>
          <p:nvPr/>
        </p:nvSpPr>
        <p:spPr bwMode="auto">
          <a:xfrm>
            <a:off x="2819399" y="4044434"/>
            <a:ext cx="443667" cy="2280166"/>
          </a:xfrm>
          <a:prstGeom prst="upDownArrow">
            <a:avLst/>
          </a:prstGeom>
          <a:gradFill flip="none" rotWithShape="1">
            <a:gsLst>
              <a:gs pos="0">
                <a:srgbClr val="EC5A2C">
                  <a:tint val="66000"/>
                  <a:satMod val="160000"/>
                </a:srgbClr>
              </a:gs>
              <a:gs pos="50000">
                <a:srgbClr val="EC5A2C">
                  <a:tint val="44500"/>
                  <a:satMod val="160000"/>
                </a:srgbClr>
              </a:gs>
              <a:gs pos="100000">
                <a:srgbClr val="EC5A2C">
                  <a:tint val="23500"/>
                  <a:satMod val="160000"/>
                </a:srgbClr>
              </a:gs>
            </a:gsLst>
            <a:lin ang="540000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8129" name="Left-Right Arrow 48128"/>
          <p:cNvSpPr/>
          <p:nvPr/>
        </p:nvSpPr>
        <p:spPr bwMode="auto">
          <a:xfrm>
            <a:off x="2362200" y="5729288"/>
            <a:ext cx="4876800" cy="353848"/>
          </a:xfrm>
          <a:prstGeom prst="leftRightArrow">
            <a:avLst/>
          </a:prstGeom>
          <a:gradFill flip="none" rotWithShape="1">
            <a:gsLst>
              <a:gs pos="0">
                <a:srgbClr val="CE85FB">
                  <a:tint val="66000"/>
                  <a:satMod val="160000"/>
                </a:srgbClr>
              </a:gs>
              <a:gs pos="50000">
                <a:srgbClr val="CE85FB">
                  <a:tint val="44500"/>
                  <a:satMod val="160000"/>
                </a:srgbClr>
              </a:gs>
              <a:gs pos="100000">
                <a:srgbClr val="CE85FB">
                  <a:tint val="23500"/>
                  <a:satMod val="160000"/>
                </a:srgbClr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9058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28" grpId="0" animBg="1"/>
      <p:bldP spid="481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700" b="1" dirty="0"/>
              <a:t>Temperature distribution in the </a:t>
            </a:r>
            <a:r>
              <a:rPr lang="en-US" sz="2700" b="1" dirty="0" smtClean="0"/>
              <a:t>target </a:t>
            </a:r>
            <a:r>
              <a:rPr lang="en-US" sz="2700" b="1" u="sng" dirty="0"/>
              <a:t>after </a:t>
            </a:r>
            <a:r>
              <a:rPr lang="en-US" sz="2700" b="1" u="sng" dirty="0" smtClean="0"/>
              <a:t>903s </a:t>
            </a: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sz="2200" dirty="0" smtClean="0"/>
              <a:t>(128 bunch trains hit the same target area, shortly before 129</a:t>
            </a:r>
            <a:r>
              <a:rPr lang="en-US" sz="2200" baseline="30000" dirty="0" smtClean="0"/>
              <a:t>th</a:t>
            </a:r>
            <a:r>
              <a:rPr lang="en-US" sz="2200" dirty="0" smtClean="0"/>
              <a:t>)</a:t>
            </a:r>
            <a:endParaRPr lang="en-US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grpSp>
        <p:nvGrpSpPr>
          <p:cNvPr id="7" name="Gruppieren 25"/>
          <p:cNvGrpSpPr/>
          <p:nvPr/>
        </p:nvGrpSpPr>
        <p:grpSpPr>
          <a:xfrm>
            <a:off x="381000" y="1482942"/>
            <a:ext cx="6360934" cy="4597223"/>
            <a:chOff x="1665316" y="1771411"/>
            <a:chExt cx="5863639" cy="4237814"/>
          </a:xfrm>
        </p:grpSpPr>
        <p:grpSp>
          <p:nvGrpSpPr>
            <p:cNvPr id="8" name="Gruppieren 7"/>
            <p:cNvGrpSpPr/>
            <p:nvPr/>
          </p:nvGrpSpPr>
          <p:grpSpPr>
            <a:xfrm>
              <a:off x="1665316" y="1771411"/>
              <a:ext cx="5863639" cy="4237814"/>
              <a:chOff x="498764" y="1069473"/>
              <a:chExt cx="5487083" cy="3965666"/>
            </a:xfrm>
          </p:grpSpPr>
          <p:pic>
            <p:nvPicPr>
              <p:cNvPr id="11" name="Grafik 8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8764" y="1069473"/>
                <a:ext cx="5486400" cy="1982709"/>
              </a:xfrm>
              <a:prstGeom prst="rect">
                <a:avLst/>
              </a:prstGeom>
            </p:spPr>
          </p:pic>
          <p:pic>
            <p:nvPicPr>
              <p:cNvPr id="12" name="Grafik 9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98764" y="3052183"/>
                <a:ext cx="5487083" cy="1982956"/>
              </a:xfrm>
              <a:prstGeom prst="rect">
                <a:avLst/>
              </a:prstGeom>
            </p:spPr>
          </p:pic>
        </p:grpSp>
        <p:cxnSp>
          <p:nvCxnSpPr>
            <p:cNvPr id="9" name="Gerade Verbindung mit Pfeil 14"/>
            <p:cNvCxnSpPr/>
            <p:nvPr/>
          </p:nvCxnSpPr>
          <p:spPr bwMode="auto">
            <a:xfrm>
              <a:off x="2987378" y="2553142"/>
              <a:ext cx="959215" cy="14528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Gerade Verbindung mit Pfeil 17"/>
            <p:cNvCxnSpPr/>
            <p:nvPr/>
          </p:nvCxnSpPr>
          <p:spPr bwMode="auto">
            <a:xfrm>
              <a:off x="2937865" y="4287482"/>
              <a:ext cx="890767" cy="39716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13" name="Textfeld 10"/>
          <p:cNvSpPr txBox="1"/>
          <p:nvPr/>
        </p:nvSpPr>
        <p:spPr>
          <a:xfrm>
            <a:off x="6869693" y="1949973"/>
            <a:ext cx="2055371" cy="1791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</a:rPr>
              <a:t>Target height</a:t>
            </a:r>
          </a:p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</a:rPr>
              <a:t>a = 5cm</a:t>
            </a:r>
          </a:p>
          <a:p>
            <a:pPr>
              <a:buNone/>
            </a:pPr>
            <a:r>
              <a:rPr lang="en-US" b="0" dirty="0" err="1" smtClean="0">
                <a:solidFill>
                  <a:schemeClr val="tx1"/>
                </a:solidFill>
              </a:rPr>
              <a:t>T</a:t>
            </a:r>
            <a:r>
              <a:rPr lang="en-US" b="0" baseline="-25000" dirty="0" err="1" smtClean="0">
                <a:solidFill>
                  <a:schemeClr val="tx1"/>
                </a:solidFill>
              </a:rPr>
              <a:t>max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smtClean="0">
                <a:solidFill>
                  <a:schemeClr val="tx1"/>
                </a:solidFill>
              </a:rPr>
              <a:t>= 414°C </a:t>
            </a:r>
            <a:endParaRPr lang="en-US" b="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4" name="Textfeld 10"/>
          <p:cNvSpPr txBox="1"/>
          <p:nvPr/>
        </p:nvSpPr>
        <p:spPr>
          <a:xfrm>
            <a:off x="6934200" y="4572000"/>
            <a:ext cx="2055371" cy="17912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</a:rPr>
              <a:t>Target height</a:t>
            </a:r>
          </a:p>
          <a:p>
            <a:pPr>
              <a:buNone/>
            </a:pPr>
            <a:r>
              <a:rPr lang="en-US" b="0" dirty="0" smtClean="0">
                <a:solidFill>
                  <a:schemeClr val="tx1"/>
                </a:solidFill>
              </a:rPr>
              <a:t>a = </a:t>
            </a:r>
            <a:r>
              <a:rPr lang="en-US" b="0" dirty="0">
                <a:solidFill>
                  <a:schemeClr val="tx1"/>
                </a:solidFill>
              </a:rPr>
              <a:t>4</a:t>
            </a:r>
            <a:r>
              <a:rPr lang="en-US" b="0" dirty="0" smtClean="0">
                <a:solidFill>
                  <a:schemeClr val="tx1"/>
                </a:solidFill>
              </a:rPr>
              <a:t>cm </a:t>
            </a:r>
          </a:p>
          <a:p>
            <a:pPr>
              <a:buNone/>
            </a:pPr>
            <a:r>
              <a:rPr lang="en-US" b="0" dirty="0" err="1" smtClean="0">
                <a:solidFill>
                  <a:schemeClr val="tx1"/>
                </a:solidFill>
              </a:rPr>
              <a:t>T</a:t>
            </a:r>
            <a:r>
              <a:rPr lang="en-US" b="0" baseline="-25000" dirty="0" err="1" smtClean="0">
                <a:solidFill>
                  <a:schemeClr val="tx1"/>
                </a:solidFill>
              </a:rPr>
              <a:t>max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smtClean="0">
                <a:solidFill>
                  <a:schemeClr val="tx1"/>
                </a:solidFill>
              </a:rPr>
              <a:t>= 307°C </a:t>
            </a:r>
            <a:endParaRPr lang="en-US" b="0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81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rafik 5"/>
          <p:cNvPicPr>
            <a:picLocks noChangeAspect="1"/>
          </p:cNvPicPr>
          <p:nvPr/>
        </p:nvPicPr>
        <p:blipFill rotWithShape="1">
          <a:blip r:embed="rId2"/>
          <a:srcRect l="9362" t="9786" r="13470" b="5619"/>
          <a:stretch/>
        </p:blipFill>
        <p:spPr>
          <a:xfrm>
            <a:off x="4659086" y="3438525"/>
            <a:ext cx="4304300" cy="3331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685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Heat </a:t>
            </a:r>
            <a:r>
              <a:rPr lang="en-US" dirty="0" smtClean="0">
                <a:solidFill>
                  <a:schemeClr val="tx1"/>
                </a:solidFill>
              </a:rPr>
              <a:t>distribution in </a:t>
            </a:r>
            <a:r>
              <a:rPr lang="en-US" dirty="0" err="1" smtClean="0">
                <a:solidFill>
                  <a:schemeClr val="tx1"/>
                </a:solidFill>
              </a:rPr>
              <a:t>Ti</a:t>
            </a:r>
            <a:r>
              <a:rPr lang="en-US" dirty="0" smtClean="0">
                <a:solidFill>
                  <a:schemeClr val="tx1"/>
                </a:solidFill>
              </a:rPr>
              <a:t> target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05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Consider 2 options </a:t>
            </a:r>
            <a:r>
              <a:rPr lang="en-US" sz="1800" dirty="0" smtClean="0">
                <a:solidFill>
                  <a:schemeClr val="tx1"/>
                </a:solidFill>
              </a:rPr>
              <a:t>(see also Felix Dietrich’s talk at POSIPOL 2015)  </a:t>
            </a:r>
            <a:endParaRPr lang="en-US" sz="1000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a = 5cm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a = </a:t>
            </a:r>
            <a:r>
              <a:rPr lang="en-US" sz="1800" dirty="0" smtClean="0">
                <a:solidFill>
                  <a:schemeClr val="tx1"/>
                </a:solidFill>
              </a:rPr>
              <a:t>4cm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Temp </a:t>
            </a:r>
            <a:r>
              <a:rPr lang="en-US" sz="2400" dirty="0">
                <a:solidFill>
                  <a:schemeClr val="tx1"/>
                </a:solidFill>
              </a:rPr>
              <a:t>along the target </a:t>
            </a:r>
            <a:r>
              <a:rPr lang="en-US" sz="2400" dirty="0" smtClean="0">
                <a:solidFill>
                  <a:schemeClr val="tx1"/>
                </a:solidFill>
              </a:rPr>
              <a:t>(896s)</a:t>
            </a:r>
            <a:r>
              <a:rPr lang="en-US" sz="240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                                              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128 pulses at same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target area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   </a:t>
            </a:r>
            <a:r>
              <a:rPr lang="en-US" sz="2000" dirty="0" smtClean="0"/>
              <a:t>P = 2.3 kW, </a:t>
            </a:r>
            <a:r>
              <a:rPr lang="en-US" sz="2000" dirty="0" err="1">
                <a:latin typeface="Symbol" panose="05050102010706020507" pitchFamily="18" charset="2"/>
              </a:rPr>
              <a:t>e</a:t>
            </a:r>
            <a:r>
              <a:rPr lang="en-US" sz="2000" baseline="-25000" dirty="0" err="1"/>
              <a:t>Cu</a:t>
            </a:r>
            <a:r>
              <a:rPr lang="en-US" sz="2000" dirty="0"/>
              <a:t> </a:t>
            </a:r>
            <a:r>
              <a:rPr lang="en-US" sz="2000" dirty="0" smtClean="0"/>
              <a:t>= </a:t>
            </a:r>
            <a:r>
              <a:rPr lang="en-US" sz="2000" dirty="0" err="1">
                <a:latin typeface="Symbol" panose="05050102010706020507" pitchFamily="18" charset="2"/>
              </a:rPr>
              <a:t>e</a:t>
            </a:r>
            <a:r>
              <a:rPr lang="en-US" sz="2000" baseline="-25000" dirty="0" err="1"/>
              <a:t>Ti</a:t>
            </a:r>
            <a:r>
              <a:rPr lang="en-US" sz="2000" dirty="0"/>
              <a:t> </a:t>
            </a:r>
            <a:r>
              <a:rPr lang="en-US" sz="2000" dirty="0" smtClean="0"/>
              <a:t>= 0.7 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30286" y="3842229"/>
            <a:ext cx="36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err="1">
                <a:solidFill>
                  <a:schemeClr val="tx1"/>
                </a:solidFill>
              </a:rPr>
              <a:t>Ti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6019800" y="2476500"/>
            <a:ext cx="990600" cy="571500"/>
          </a:xfrm>
          <a:prstGeom prst="rect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Flowchart: Punched Tape 35"/>
          <p:cNvSpPr/>
          <p:nvPr/>
        </p:nvSpPr>
        <p:spPr bwMode="auto">
          <a:xfrm rot="16200000">
            <a:off x="6705600" y="2514600"/>
            <a:ext cx="571500" cy="495300"/>
          </a:xfrm>
          <a:prstGeom prst="flowChartPunchedTape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715000" y="1611868"/>
            <a:ext cx="36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1"/>
                </a:solidFill>
              </a:rPr>
              <a:t>Ti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19826" y="245006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</a:rPr>
              <a:t>Cu</a:t>
            </a:r>
            <a:endParaRPr lang="en-US" sz="1800" b="0" dirty="0">
              <a:solidFill>
                <a:schemeClr val="tx1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5283152" y="2470150"/>
            <a:ext cx="372582" cy="111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 flipH="1">
            <a:off x="4732925" y="3200400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5427134" y="2486025"/>
            <a:ext cx="0" cy="5524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 rot="16200000">
            <a:off x="5046215" y="2623136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2 cm</a:t>
            </a:r>
            <a:endParaRPr lang="en-US" sz="1400" b="0" dirty="0">
              <a:solidFill>
                <a:schemeClr val="tx1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 flipH="1">
            <a:off x="4924425" y="1905000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>
            <a:off x="5054797" y="1905000"/>
            <a:ext cx="0" cy="11334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Box 47"/>
          <p:cNvSpPr txBox="1"/>
          <p:nvPr/>
        </p:nvSpPr>
        <p:spPr>
          <a:xfrm rot="16200000">
            <a:off x="4812463" y="2317442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chemeClr val="tx1"/>
                </a:solidFill>
              </a:rPr>
              <a:t>a</a:t>
            </a:r>
          </a:p>
        </p:txBody>
      </p:sp>
      <p:cxnSp>
        <p:nvCxnSpPr>
          <p:cNvPr id="33" name="Straight Connector 32"/>
          <p:cNvCxnSpPr/>
          <p:nvPr/>
        </p:nvCxnSpPr>
        <p:spPr bwMode="auto">
          <a:xfrm flipV="1">
            <a:off x="1841168" y="5352581"/>
            <a:ext cx="0" cy="9144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/>
          <p:nvPr/>
        </p:nvCxnSpPr>
        <p:spPr bwMode="auto">
          <a:xfrm flipV="1">
            <a:off x="5904500" y="3489805"/>
            <a:ext cx="0" cy="286702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51" name="Grafik 8"/>
          <p:cNvPicPr>
            <a:picLocks noChangeAspect="1"/>
          </p:cNvPicPr>
          <p:nvPr/>
        </p:nvPicPr>
        <p:blipFill rotWithShape="1">
          <a:blip r:embed="rId3"/>
          <a:srcRect l="9029" t="10101" r="12026" b="5619"/>
          <a:stretch/>
        </p:blipFill>
        <p:spPr>
          <a:xfrm>
            <a:off x="111230" y="3457725"/>
            <a:ext cx="4421996" cy="3333600"/>
          </a:xfrm>
          <a:prstGeom prst="rect">
            <a:avLst/>
          </a:prstGeom>
        </p:spPr>
      </p:pic>
      <p:cxnSp>
        <p:nvCxnSpPr>
          <p:cNvPr id="61" name="Straight Connector 60"/>
          <p:cNvCxnSpPr/>
          <p:nvPr/>
        </p:nvCxnSpPr>
        <p:spPr bwMode="auto">
          <a:xfrm flipV="1">
            <a:off x="1551214" y="3451705"/>
            <a:ext cx="0" cy="2867024"/>
          </a:xfrm>
          <a:prstGeom prst="line">
            <a:avLst/>
          </a:prstGeom>
          <a:solidFill>
            <a:schemeClr val="accent1"/>
          </a:solidFill>
          <a:ln w="28575" cap="flat" cmpd="thinThick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3" name="Rectangle 82"/>
          <p:cNvSpPr/>
          <p:nvPr/>
        </p:nvSpPr>
        <p:spPr bwMode="auto">
          <a:xfrm>
            <a:off x="5655731" y="1896533"/>
            <a:ext cx="381000" cy="1143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4" name="Straight Connector 83"/>
          <p:cNvCxnSpPr/>
          <p:nvPr/>
        </p:nvCxnSpPr>
        <p:spPr bwMode="auto">
          <a:xfrm flipV="1">
            <a:off x="5664247" y="2479674"/>
            <a:ext cx="389418" cy="95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" name="Isosceles Triangle 79"/>
          <p:cNvSpPr/>
          <p:nvPr/>
        </p:nvSpPr>
        <p:spPr bwMode="auto">
          <a:xfrm rot="5400000">
            <a:off x="5750317" y="1948784"/>
            <a:ext cx="200344" cy="389418"/>
          </a:xfrm>
          <a:prstGeom prst="triangle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5969001" y="1905000"/>
            <a:ext cx="0" cy="114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/>
          <p:nvPr/>
        </p:nvCxnSpPr>
        <p:spPr bwMode="auto">
          <a:xfrm flipV="1">
            <a:off x="5833532" y="1905000"/>
            <a:ext cx="8908" cy="114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 flipV="1">
            <a:off x="5715000" y="1905000"/>
            <a:ext cx="1451" cy="11430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TextBox 88"/>
          <p:cNvSpPr txBox="1"/>
          <p:nvPr/>
        </p:nvSpPr>
        <p:spPr>
          <a:xfrm>
            <a:off x="1752600" y="5975829"/>
            <a:ext cx="1024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23346C"/>
                </a:solidFill>
              </a:rPr>
              <a:t>a = 4cm</a:t>
            </a:r>
            <a:endParaRPr lang="en-US" sz="1800" b="0" dirty="0">
              <a:solidFill>
                <a:srgbClr val="23346C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096000" y="5975829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23346C"/>
                </a:solidFill>
              </a:rPr>
              <a:t>a = 5cm</a:t>
            </a:r>
            <a:endParaRPr lang="en-US" sz="1800" b="0" dirty="0">
              <a:solidFill>
                <a:srgbClr val="23346C"/>
              </a:solidFill>
            </a:endParaRPr>
          </a:p>
        </p:txBody>
      </p:sp>
      <p:pic>
        <p:nvPicPr>
          <p:cNvPr id="49" name="Grafik 1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" r="2123" b="66332"/>
          <a:stretch/>
        </p:blipFill>
        <p:spPr>
          <a:xfrm>
            <a:off x="7445828" y="1936874"/>
            <a:ext cx="1621972" cy="1034926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 bwMode="auto">
          <a:xfrm flipH="1">
            <a:off x="8719458" y="2099167"/>
            <a:ext cx="228602" cy="763775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/>
          <p:nvPr/>
        </p:nvCxnSpPr>
        <p:spPr bwMode="auto">
          <a:xfrm>
            <a:off x="8229600" y="1998858"/>
            <a:ext cx="0" cy="73384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 flipH="1">
            <a:off x="8741228" y="2100942"/>
            <a:ext cx="185486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80008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80597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rafik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" r="2123" b="66332"/>
          <a:stretch/>
        </p:blipFill>
        <p:spPr>
          <a:xfrm>
            <a:off x="7522028" y="1893332"/>
            <a:ext cx="1621972" cy="1034926"/>
          </a:xfrm>
          <a:prstGeom prst="rect">
            <a:avLst/>
          </a:prstGeom>
        </p:spPr>
      </p:pic>
      <p:pic>
        <p:nvPicPr>
          <p:cNvPr id="56" name="Grafik 5"/>
          <p:cNvPicPr>
            <a:picLocks noChangeAspect="1"/>
          </p:cNvPicPr>
          <p:nvPr/>
        </p:nvPicPr>
        <p:blipFill rotWithShape="1">
          <a:blip r:embed="rId3"/>
          <a:srcRect l="9139" t="9787" r="11361" b="6090"/>
          <a:stretch/>
        </p:blipFill>
        <p:spPr>
          <a:xfrm>
            <a:off x="76200" y="3372000"/>
            <a:ext cx="4461417" cy="3333600"/>
          </a:xfrm>
          <a:prstGeom prst="rect">
            <a:avLst/>
          </a:prstGeom>
        </p:spPr>
      </p:pic>
      <p:pic>
        <p:nvPicPr>
          <p:cNvPr id="55" name="Grafik 4"/>
          <p:cNvPicPr>
            <a:picLocks noChangeAspect="1"/>
          </p:cNvPicPr>
          <p:nvPr/>
        </p:nvPicPr>
        <p:blipFill rotWithShape="1">
          <a:blip r:embed="rId4"/>
          <a:srcRect l="8881" t="10362" r="11731" b="5846"/>
          <a:stretch/>
        </p:blipFill>
        <p:spPr>
          <a:xfrm>
            <a:off x="4597162" y="3352800"/>
            <a:ext cx="4470638" cy="33319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305800" cy="6858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Heat </a:t>
            </a:r>
            <a:r>
              <a:rPr lang="en-US" dirty="0" smtClean="0">
                <a:solidFill>
                  <a:schemeClr val="tx1"/>
                </a:solidFill>
              </a:rPr>
              <a:t>distribution along </a:t>
            </a:r>
            <a:r>
              <a:rPr lang="en-US" dirty="0" err="1" smtClean="0">
                <a:solidFill>
                  <a:schemeClr val="tx1"/>
                </a:solidFill>
              </a:rPr>
              <a:t>Ti</a:t>
            </a:r>
            <a:r>
              <a:rPr lang="en-US" dirty="0" smtClean="0">
                <a:solidFill>
                  <a:schemeClr val="tx1"/>
                </a:solidFill>
              </a:rPr>
              <a:t>-Cu 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51054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Consider 2 options </a:t>
            </a:r>
            <a:r>
              <a:rPr lang="en-US" sz="1800" dirty="0" smtClean="0">
                <a:solidFill>
                  <a:schemeClr val="tx1"/>
                </a:solidFill>
              </a:rPr>
              <a:t>(see also Felix Dietrich’s talk at POSIPOL 2015)  </a:t>
            </a:r>
            <a:endParaRPr lang="en-US" sz="1000" dirty="0" smtClean="0">
              <a:solidFill>
                <a:schemeClr val="tx1"/>
              </a:solidFill>
            </a:endParaRP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a = 5cm</a:t>
            </a:r>
          </a:p>
          <a:p>
            <a:pPr marL="514350" indent="-51435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a = </a:t>
            </a:r>
            <a:r>
              <a:rPr lang="en-US" sz="1800" dirty="0" smtClean="0">
                <a:solidFill>
                  <a:schemeClr val="tx1"/>
                </a:solidFill>
              </a:rPr>
              <a:t>4cm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Temp </a:t>
            </a:r>
            <a:r>
              <a:rPr lang="en-US" sz="2400" dirty="0">
                <a:solidFill>
                  <a:schemeClr val="tx1"/>
                </a:solidFill>
              </a:rPr>
              <a:t>along </a:t>
            </a:r>
            <a:r>
              <a:rPr lang="en-US" sz="2400" dirty="0" err="1" smtClean="0">
                <a:solidFill>
                  <a:schemeClr val="tx1"/>
                </a:solidFill>
              </a:rPr>
              <a:t>Ti</a:t>
            </a:r>
            <a:r>
              <a:rPr lang="en-US" sz="2400" dirty="0" smtClean="0">
                <a:solidFill>
                  <a:schemeClr val="tx1"/>
                </a:solidFill>
              </a:rPr>
              <a:t>-Cu contact (896s)</a:t>
            </a:r>
            <a:endParaRPr lang="en-US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128 </a:t>
            </a:r>
            <a:r>
              <a:rPr lang="en-US" sz="1600" dirty="0">
                <a:solidFill>
                  <a:schemeClr val="tx1"/>
                </a:solidFill>
                <a:sym typeface="Wingdings" panose="05000000000000000000" pitchFamily="2" charset="2"/>
              </a:rPr>
              <a:t>pulses at same target </a:t>
            </a:r>
            <a:r>
              <a:rPr lang="en-US" sz="1600" dirty="0" smtClean="0">
                <a:solidFill>
                  <a:schemeClr val="tx1"/>
                </a:solidFill>
                <a:sym typeface="Wingdings" panose="05000000000000000000" pitchFamily="2" charset="2"/>
              </a:rPr>
              <a:t>area</a:t>
            </a:r>
            <a:r>
              <a:rPr lang="en-US" sz="16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   </a:t>
            </a:r>
            <a:r>
              <a:rPr lang="en-US" sz="2000" dirty="0" smtClean="0"/>
              <a:t>P = 2.3 kW, </a:t>
            </a:r>
            <a:r>
              <a:rPr lang="en-US" sz="2000" dirty="0" err="1">
                <a:latin typeface="Symbol" panose="05050102010706020507" pitchFamily="18" charset="2"/>
              </a:rPr>
              <a:t>e</a:t>
            </a:r>
            <a:r>
              <a:rPr lang="en-US" sz="2000" baseline="-25000" dirty="0" err="1"/>
              <a:t>Cu</a:t>
            </a:r>
            <a:r>
              <a:rPr lang="en-US" sz="2000" dirty="0"/>
              <a:t> </a:t>
            </a:r>
            <a:r>
              <a:rPr lang="en-US" sz="2000" dirty="0" smtClean="0"/>
              <a:t>= </a:t>
            </a:r>
            <a:r>
              <a:rPr lang="en-US" sz="2000" dirty="0" err="1">
                <a:latin typeface="Symbol" panose="05050102010706020507" pitchFamily="18" charset="2"/>
              </a:rPr>
              <a:t>e</a:t>
            </a:r>
            <a:r>
              <a:rPr lang="en-US" sz="2000" baseline="-25000" dirty="0" err="1"/>
              <a:t>Ti</a:t>
            </a:r>
            <a:r>
              <a:rPr lang="en-US" sz="2000" dirty="0"/>
              <a:t> </a:t>
            </a:r>
            <a:r>
              <a:rPr lang="en-US" sz="2000" dirty="0" smtClean="0"/>
              <a:t>= 0.7 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dirty="0" smtClean="0"/>
              <a:t>Riemann, Dietrich, </a:t>
            </a:r>
            <a:r>
              <a:rPr lang="en-US" altLang="en-US" dirty="0" err="1" smtClean="0"/>
              <a:t>Sievers</a:t>
            </a:r>
            <a:r>
              <a:rPr lang="en-US" altLang="en-US" dirty="0" smtClean="0"/>
              <a:t>, </a:t>
            </a:r>
            <a:r>
              <a:rPr lang="en-US" altLang="en-US" dirty="0" err="1" smtClean="0"/>
              <a:t>Ushakov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35" name="Rectangle 34"/>
          <p:cNvSpPr/>
          <p:nvPr/>
        </p:nvSpPr>
        <p:spPr bwMode="auto">
          <a:xfrm>
            <a:off x="6172200" y="2388632"/>
            <a:ext cx="990600" cy="571500"/>
          </a:xfrm>
          <a:prstGeom prst="rect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6" name="Flowchart: Punched Tape 35"/>
          <p:cNvSpPr/>
          <p:nvPr/>
        </p:nvSpPr>
        <p:spPr bwMode="auto">
          <a:xfrm rot="16200000">
            <a:off x="6858000" y="2426732"/>
            <a:ext cx="571500" cy="495300"/>
          </a:xfrm>
          <a:prstGeom prst="flowChartPunchedTape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867400" y="1524000"/>
            <a:ext cx="36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1"/>
                </a:solidFill>
              </a:rPr>
              <a:t>Ti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822757" y="2121932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</a:rPr>
              <a:t>Cu</a:t>
            </a:r>
            <a:endParaRPr lang="en-US" sz="1800" b="0" dirty="0">
              <a:solidFill>
                <a:schemeClr val="tx1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 bwMode="auto">
          <a:xfrm>
            <a:off x="5435552" y="2382282"/>
            <a:ext cx="372582" cy="1111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 flipH="1">
            <a:off x="5029200" y="2950607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4" name="Straight Connector 43"/>
          <p:cNvCxnSpPr/>
          <p:nvPr/>
        </p:nvCxnSpPr>
        <p:spPr bwMode="auto">
          <a:xfrm>
            <a:off x="5579534" y="2398157"/>
            <a:ext cx="0" cy="5524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 rot="16200000">
            <a:off x="5198615" y="2535268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2 cm</a:t>
            </a:r>
            <a:endParaRPr lang="en-US" sz="1400" b="0" dirty="0">
              <a:solidFill>
                <a:schemeClr val="tx1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 bwMode="auto">
          <a:xfrm flipH="1">
            <a:off x="5076825" y="1817132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>
            <a:off x="5207197" y="1817132"/>
            <a:ext cx="0" cy="11334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8" name="TextBox 47"/>
          <p:cNvSpPr txBox="1"/>
          <p:nvPr/>
        </p:nvSpPr>
        <p:spPr>
          <a:xfrm rot="16200000">
            <a:off x="4964863" y="222957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chemeClr val="tx1"/>
                </a:solidFill>
              </a:rPr>
              <a:t>a</a:t>
            </a:r>
          </a:p>
        </p:txBody>
      </p:sp>
      <p:cxnSp>
        <p:nvCxnSpPr>
          <p:cNvPr id="52" name="Straight Connector 51"/>
          <p:cNvCxnSpPr/>
          <p:nvPr/>
        </p:nvCxnSpPr>
        <p:spPr bwMode="auto">
          <a:xfrm flipV="1">
            <a:off x="6553200" y="3414032"/>
            <a:ext cx="0" cy="2867024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3" name="TextBox 52"/>
          <p:cNvSpPr txBox="1"/>
          <p:nvPr/>
        </p:nvSpPr>
        <p:spPr>
          <a:xfrm>
            <a:off x="6015117" y="5833710"/>
            <a:ext cx="38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err="1">
                <a:solidFill>
                  <a:schemeClr val="tx1"/>
                </a:solidFill>
              </a:rPr>
              <a:t>Ti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822757" y="585729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Cu</a:t>
            </a: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61" name="Straight Connector 60"/>
          <p:cNvCxnSpPr/>
          <p:nvPr/>
        </p:nvCxnSpPr>
        <p:spPr bwMode="auto">
          <a:xfrm flipV="1">
            <a:off x="2002972" y="3430362"/>
            <a:ext cx="0" cy="2867024"/>
          </a:xfrm>
          <a:prstGeom prst="line">
            <a:avLst/>
          </a:prstGeom>
          <a:solidFill>
            <a:schemeClr val="accent1"/>
          </a:solidFill>
          <a:ln w="19050" cap="flat" cmpd="thinThick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3" name="Rectangle 82"/>
          <p:cNvSpPr/>
          <p:nvPr/>
        </p:nvSpPr>
        <p:spPr bwMode="auto">
          <a:xfrm>
            <a:off x="5808131" y="1808665"/>
            <a:ext cx="381000" cy="1143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84" name="Straight Connector 83"/>
          <p:cNvCxnSpPr/>
          <p:nvPr/>
        </p:nvCxnSpPr>
        <p:spPr bwMode="auto">
          <a:xfrm flipV="1">
            <a:off x="5816647" y="2391806"/>
            <a:ext cx="389418" cy="95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" name="Isosceles Triangle 79"/>
          <p:cNvSpPr/>
          <p:nvPr/>
        </p:nvSpPr>
        <p:spPr bwMode="auto">
          <a:xfrm rot="5400000">
            <a:off x="5902717" y="1860916"/>
            <a:ext cx="200344" cy="389418"/>
          </a:xfrm>
          <a:prstGeom prst="triangle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 flipH="1">
            <a:off x="5808131" y="2889766"/>
            <a:ext cx="158326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0" name="Straight Connector 39"/>
          <p:cNvCxnSpPr>
            <a:endCxn id="36" idx="2"/>
          </p:cNvCxnSpPr>
          <p:nvPr/>
        </p:nvCxnSpPr>
        <p:spPr bwMode="auto">
          <a:xfrm flipV="1">
            <a:off x="5816647" y="2674382"/>
            <a:ext cx="1525223" cy="1477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Straight Connector 38"/>
          <p:cNvCxnSpPr/>
          <p:nvPr/>
        </p:nvCxnSpPr>
        <p:spPr bwMode="auto">
          <a:xfrm>
            <a:off x="5808131" y="2491264"/>
            <a:ext cx="1430869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9" name="TextBox 88"/>
          <p:cNvSpPr txBox="1"/>
          <p:nvPr/>
        </p:nvSpPr>
        <p:spPr>
          <a:xfrm>
            <a:off x="3242496" y="5019098"/>
            <a:ext cx="1024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23346C"/>
                </a:solidFill>
              </a:rPr>
              <a:t>a = 4cm</a:t>
            </a:r>
            <a:endParaRPr lang="en-US" sz="1800" b="0" dirty="0">
              <a:solidFill>
                <a:srgbClr val="23346C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7751185" y="5019098"/>
            <a:ext cx="1011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rgbClr val="23346C"/>
                </a:solidFill>
              </a:rPr>
              <a:t>a = 5cm</a:t>
            </a:r>
            <a:endParaRPr lang="en-US" sz="1800" b="0" dirty="0">
              <a:solidFill>
                <a:srgbClr val="23346C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371600" y="5845630"/>
            <a:ext cx="385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err="1">
                <a:solidFill>
                  <a:schemeClr val="tx1"/>
                </a:solidFill>
              </a:rPr>
              <a:t>Ti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179240" y="586921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Cu</a:t>
            </a:r>
            <a:endParaRPr lang="en-US" sz="1800" dirty="0">
              <a:solidFill>
                <a:schemeClr val="tx1"/>
              </a:solidFill>
            </a:endParaRPr>
          </a:p>
        </p:txBody>
      </p:sp>
      <p:cxnSp>
        <p:nvCxnSpPr>
          <p:cNvPr id="60" name="Straight Connector 59"/>
          <p:cNvCxnSpPr/>
          <p:nvPr/>
        </p:nvCxnSpPr>
        <p:spPr bwMode="auto">
          <a:xfrm flipH="1">
            <a:off x="8795658" y="2055625"/>
            <a:ext cx="228602" cy="763775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/>
          <p:nvPr/>
        </p:nvCxnSpPr>
        <p:spPr bwMode="auto">
          <a:xfrm>
            <a:off x="8305800" y="1955316"/>
            <a:ext cx="0" cy="73384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800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3" name="Straight Connector 62"/>
          <p:cNvCxnSpPr/>
          <p:nvPr/>
        </p:nvCxnSpPr>
        <p:spPr bwMode="auto">
          <a:xfrm flipH="1">
            <a:off x="8795658" y="2057400"/>
            <a:ext cx="185486" cy="7620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80008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236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3"/>
          <p:cNvPicPr>
            <a:picLocks noChangeAspect="1"/>
          </p:cNvPicPr>
          <p:nvPr/>
        </p:nvPicPr>
        <p:blipFill rotWithShape="1">
          <a:blip r:embed="rId2"/>
          <a:srcRect l="9362" t="9629" r="13359" b="5777"/>
          <a:stretch/>
        </p:blipFill>
        <p:spPr>
          <a:xfrm>
            <a:off x="4136572" y="1709203"/>
            <a:ext cx="4953000" cy="39464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55172"/>
            <a:ext cx="8534400" cy="685800"/>
          </a:xfrm>
        </p:spPr>
        <p:txBody>
          <a:bodyPr/>
          <a:lstStyle/>
          <a:p>
            <a:r>
              <a:rPr lang="en-US" sz="3200" dirty="0" smtClean="0"/>
              <a:t>Equilibrium temperature in </a:t>
            </a:r>
            <a:r>
              <a:rPr lang="en-US" sz="3200" dirty="0" smtClean="0"/>
              <a:t>the target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93372"/>
            <a:ext cx="8534400" cy="5105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000" dirty="0" smtClean="0"/>
              <a:t>Temperature evolution over </a:t>
            </a:r>
            <a:r>
              <a:rPr lang="en-US" sz="2000" dirty="0"/>
              <a:t>time, ANSYS </a:t>
            </a:r>
            <a:r>
              <a:rPr lang="en-US" sz="2000" dirty="0" smtClean="0"/>
              <a:t> </a:t>
            </a:r>
          </a:p>
          <a:p>
            <a:pPr marL="285750"/>
            <a:r>
              <a:rPr lang="en-US" sz="2000" dirty="0" err="1" smtClean="0"/>
              <a:t>E</a:t>
            </a:r>
            <a:r>
              <a:rPr lang="en-US" sz="2000" baseline="-25000" dirty="0" err="1" smtClean="0"/>
              <a:t>cm</a:t>
            </a:r>
            <a:r>
              <a:rPr lang="en-US" sz="2000" dirty="0" smtClean="0"/>
              <a:t> = 500GeV;   </a:t>
            </a:r>
            <a:r>
              <a:rPr lang="en-US" sz="2000" dirty="0" err="1" smtClean="0"/>
              <a:t>E</a:t>
            </a:r>
            <a:r>
              <a:rPr lang="en-US" sz="2000" baseline="-25000" dirty="0" err="1" smtClean="0"/>
              <a:t>dep</a:t>
            </a:r>
            <a:r>
              <a:rPr lang="en-US" sz="2000" dirty="0" smtClean="0"/>
              <a:t> = 2.3 kW 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</a:p>
          <a:p>
            <a:pPr marL="285750"/>
            <a:r>
              <a:rPr lang="en-US" sz="2000" dirty="0" smtClean="0"/>
              <a:t>Radiator area ~2.8 m</a:t>
            </a:r>
            <a:r>
              <a:rPr lang="en-US" sz="2000" baseline="30000" dirty="0" smtClean="0"/>
              <a:t>2</a:t>
            </a:r>
            <a:endParaRPr lang="en-US" sz="2000" baseline="30000" dirty="0"/>
          </a:p>
          <a:p>
            <a:pPr marL="285750"/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pPr marL="285750"/>
            <a:endParaRPr lang="en-US" sz="2000" dirty="0" smtClean="0"/>
          </a:p>
          <a:p>
            <a:pPr marL="285750"/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285750"/>
            <a:r>
              <a:rPr lang="en-US" sz="2000" dirty="0" smtClean="0"/>
              <a:t>After ~</a:t>
            </a:r>
            <a:r>
              <a:rPr lang="en-US" sz="2000" dirty="0"/>
              <a:t>3 hours equilibrium  </a:t>
            </a:r>
            <a:r>
              <a:rPr lang="en-US" sz="2000" dirty="0" smtClean="0"/>
              <a:t>                                                                                            temperature distribution                                                                                            reached</a:t>
            </a:r>
            <a:endParaRPr lang="en-US" sz="1800" dirty="0"/>
          </a:p>
          <a:p>
            <a:pPr marL="285750"/>
            <a:r>
              <a:rPr lang="en-US" sz="2000" dirty="0" smtClean="0"/>
              <a:t>height a </a:t>
            </a:r>
            <a:r>
              <a:rPr lang="en-US" sz="2000" dirty="0" smtClean="0">
                <a:sym typeface="Wingdings" panose="05000000000000000000" pitchFamily="2" charset="2"/>
              </a:rPr>
              <a:t> max temperature</a:t>
            </a:r>
          </a:p>
          <a:p>
            <a:pPr marL="400050" lvl="1" indent="0">
              <a:buNone/>
            </a:pPr>
            <a:r>
              <a:rPr lang="en-US" sz="1600" dirty="0" smtClean="0"/>
              <a:t>     </a:t>
            </a:r>
            <a:r>
              <a:rPr lang="en-US" sz="1600" dirty="0" err="1" smtClean="0"/>
              <a:t>T</a:t>
            </a:r>
            <a:r>
              <a:rPr lang="en-US" sz="1600" baseline="-25000" dirty="0" err="1" smtClean="0"/>
              <a:t>max</a:t>
            </a:r>
            <a:r>
              <a:rPr lang="en-US" sz="1600" dirty="0" smtClean="0"/>
              <a:t> ≈ 680°C </a:t>
            </a:r>
            <a:r>
              <a:rPr lang="en-US" sz="1600" dirty="0"/>
              <a:t>(a = 5cm)</a:t>
            </a:r>
          </a:p>
          <a:p>
            <a:pPr marL="400050" lvl="1" indent="0">
              <a:buNone/>
            </a:pPr>
            <a:r>
              <a:rPr lang="en-US" sz="1600" dirty="0" smtClean="0"/>
              <a:t>     </a:t>
            </a:r>
            <a:r>
              <a:rPr lang="en-US" sz="1600" dirty="0" err="1" smtClean="0"/>
              <a:t>T</a:t>
            </a:r>
            <a:r>
              <a:rPr lang="en-US" sz="1600" baseline="-25000" dirty="0" err="1" smtClean="0"/>
              <a:t>max</a:t>
            </a:r>
            <a:r>
              <a:rPr lang="en-US" sz="1600" dirty="0" smtClean="0"/>
              <a:t> ≈ 570°C </a:t>
            </a:r>
            <a:r>
              <a:rPr lang="en-US" sz="1600" dirty="0"/>
              <a:t>(a = 4</a:t>
            </a:r>
            <a:r>
              <a:rPr lang="en-US" sz="1600" dirty="0" smtClean="0"/>
              <a:t>cm)</a:t>
            </a:r>
          </a:p>
          <a:p>
            <a:pPr marL="400050" lvl="1" indent="0">
              <a:buNone/>
            </a:pPr>
            <a:endParaRPr lang="en-US" sz="900" dirty="0" smtClean="0"/>
          </a:p>
          <a:p>
            <a:pPr marL="285750">
              <a:buFont typeface="Wingdings"/>
              <a:buChar char="à"/>
            </a:pPr>
            <a:r>
              <a:rPr lang="en-US" sz="2000" b="1" dirty="0" smtClean="0">
                <a:sym typeface="Wingdings" panose="05000000000000000000" pitchFamily="2" charset="2"/>
              </a:rPr>
              <a:t>Distance  beam path to </a:t>
            </a:r>
            <a:r>
              <a:rPr lang="en-US" sz="2000" b="1" dirty="0" err="1" smtClean="0">
                <a:sym typeface="Wingdings" panose="05000000000000000000" pitchFamily="2" charset="2"/>
              </a:rPr>
              <a:t>Ti</a:t>
            </a:r>
            <a:r>
              <a:rPr lang="en-US" sz="2000" b="1" dirty="0" smtClean="0">
                <a:sym typeface="Wingdings" panose="05000000000000000000" pitchFamily="2" charset="2"/>
              </a:rPr>
              <a:t>-Cu contact</a:t>
            </a:r>
            <a:r>
              <a:rPr lang="en-US" sz="1600" b="1" dirty="0" smtClean="0">
                <a:sym typeface="Wingdings" panose="05000000000000000000" pitchFamily="2" charset="2"/>
              </a:rPr>
              <a:t> </a:t>
            </a:r>
            <a:r>
              <a:rPr lang="en-US" sz="2100" b="1" dirty="0" smtClean="0">
                <a:sym typeface="Wingdings" panose="05000000000000000000" pitchFamily="2" charset="2"/>
              </a:rPr>
              <a:t>is important</a:t>
            </a:r>
            <a:endParaRPr lang="en-US" sz="2100" b="1" dirty="0" smtClean="0"/>
          </a:p>
          <a:p>
            <a:pPr marL="400050" lvl="1" indent="0">
              <a:buNone/>
            </a:pPr>
            <a:r>
              <a:rPr lang="en-US" sz="500" dirty="0" smtClean="0"/>
              <a:t> </a:t>
            </a:r>
          </a:p>
          <a:p>
            <a:pPr marL="285750"/>
            <a:r>
              <a:rPr lang="en-US" sz="2000" dirty="0" smtClean="0"/>
              <a:t>Temperature in Cu (near </a:t>
            </a:r>
            <a:r>
              <a:rPr lang="en-US" sz="2000" dirty="0" err="1" smtClean="0"/>
              <a:t>Ti</a:t>
            </a:r>
            <a:r>
              <a:rPr lang="en-US" sz="2000" dirty="0" smtClean="0"/>
              <a:t>) </a:t>
            </a:r>
            <a:r>
              <a:rPr lang="en-US" sz="2100" dirty="0" smtClean="0">
                <a:solidFill>
                  <a:srgbClr val="23346C"/>
                </a:solidFill>
              </a:rPr>
              <a:t>≈280°C (a = 5cm), ≈270°C </a:t>
            </a:r>
            <a:r>
              <a:rPr lang="en-US" sz="2100" dirty="0">
                <a:solidFill>
                  <a:srgbClr val="23346C"/>
                </a:solidFill>
              </a:rPr>
              <a:t>(a = </a:t>
            </a:r>
            <a:r>
              <a:rPr lang="en-US" sz="2100" dirty="0" smtClean="0">
                <a:solidFill>
                  <a:srgbClr val="23346C"/>
                </a:solidFill>
              </a:rPr>
              <a:t>4cm) </a:t>
            </a:r>
            <a:endParaRPr lang="en-US" sz="2100" dirty="0">
              <a:solidFill>
                <a:srgbClr val="23346C"/>
              </a:solidFill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1800224" y="2709446"/>
            <a:ext cx="381000" cy="1143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2171699" y="3280946"/>
            <a:ext cx="990600" cy="571500"/>
          </a:xfrm>
          <a:prstGeom prst="rect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Flowchart: Punched Tape 9"/>
          <p:cNvSpPr/>
          <p:nvPr/>
        </p:nvSpPr>
        <p:spPr bwMode="auto">
          <a:xfrm rot="16200000">
            <a:off x="2819400" y="3319046"/>
            <a:ext cx="571500" cy="495300"/>
          </a:xfrm>
          <a:prstGeom prst="flowChartPunchedTape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1333499" y="3280946"/>
            <a:ext cx="457200" cy="95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>
            <a:off x="952499" y="3810000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1485901" y="3289110"/>
            <a:ext cx="0" cy="55245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 rot="16200000">
            <a:off x="1131308" y="3417854"/>
            <a:ext cx="5180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0" dirty="0" smtClean="0">
                <a:solidFill>
                  <a:schemeClr val="tx1"/>
                </a:solidFill>
              </a:rPr>
              <a:t>2 cm</a:t>
            </a:r>
            <a:endParaRPr lang="en-US" sz="1200" b="0" dirty="0">
              <a:solidFill>
                <a:schemeClr val="tx1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 flipH="1">
            <a:off x="1028699" y="2676525"/>
            <a:ext cx="838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1159071" y="2675427"/>
            <a:ext cx="0" cy="113347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Box 26"/>
          <p:cNvSpPr txBox="1"/>
          <p:nvPr/>
        </p:nvSpPr>
        <p:spPr>
          <a:xfrm rot="16200000">
            <a:off x="909523" y="3074473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553200" y="3810000"/>
            <a:ext cx="2133600" cy="6340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a = 5cm</a:t>
            </a:r>
          </a:p>
          <a:p>
            <a:pPr>
              <a:buNone/>
            </a:pPr>
            <a:r>
              <a:rPr lang="en-US" sz="1600" dirty="0" smtClean="0">
                <a:solidFill>
                  <a:srgbClr val="FF0000"/>
                </a:solidFill>
              </a:rPr>
              <a:t>a = 4cm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9" name="Rounded Rectangle 28"/>
          <p:cNvSpPr/>
          <p:nvPr/>
        </p:nvSpPr>
        <p:spPr bwMode="auto">
          <a:xfrm>
            <a:off x="5812972" y="3813175"/>
            <a:ext cx="838200" cy="238125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5812972" y="4316939"/>
            <a:ext cx="838200" cy="238125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1" name="Rounded Rectangle 30"/>
          <p:cNvSpPr/>
          <p:nvPr/>
        </p:nvSpPr>
        <p:spPr bwMode="auto">
          <a:xfrm>
            <a:off x="5889172" y="3869611"/>
            <a:ext cx="228600" cy="548458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81200" y="2438400"/>
            <a:ext cx="36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1"/>
                </a:solidFill>
              </a:rPr>
              <a:t>Ti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95600" y="298346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</a:rPr>
              <a:t>Cu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94172" y="1447800"/>
            <a:ext cx="13676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Felix Dietrich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17" name="Up Arrow 16"/>
          <p:cNvSpPr/>
          <p:nvPr/>
        </p:nvSpPr>
        <p:spPr bwMode="auto">
          <a:xfrm>
            <a:off x="1828800" y="2387769"/>
            <a:ext cx="228600" cy="245477"/>
          </a:xfrm>
          <a:prstGeom prst="upArrow">
            <a:avLst/>
          </a:prstGeom>
          <a:solidFill>
            <a:schemeClr val="bg1"/>
          </a:solidFill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2286000" y="198120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6" name="TextBox 15"/>
          <p:cNvSpPr txBox="1"/>
          <p:nvPr/>
        </p:nvSpPr>
        <p:spPr>
          <a:xfrm>
            <a:off x="4746172" y="3157954"/>
            <a:ext cx="4207242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rgbClr val="23346C"/>
                </a:solidFill>
              </a:rPr>
              <a:t>Max average temperature in </a:t>
            </a:r>
            <a:r>
              <a:rPr lang="en-US" sz="1800" dirty="0" err="1" smtClean="0">
                <a:solidFill>
                  <a:srgbClr val="23346C"/>
                </a:solidFill>
              </a:rPr>
              <a:t>Ti</a:t>
            </a:r>
            <a:r>
              <a:rPr lang="en-US" sz="1800" dirty="0">
                <a:solidFill>
                  <a:srgbClr val="23346C"/>
                </a:solidFill>
              </a:rPr>
              <a:t> </a:t>
            </a:r>
            <a:r>
              <a:rPr lang="en-US" sz="1800" dirty="0" smtClean="0">
                <a:solidFill>
                  <a:srgbClr val="23346C"/>
                </a:solidFill>
              </a:rPr>
              <a:t>target</a:t>
            </a:r>
          </a:p>
          <a:p>
            <a:pPr>
              <a:buNone/>
            </a:pPr>
            <a:r>
              <a:rPr lang="en-US" sz="1800" b="0" dirty="0" smtClean="0">
                <a:solidFill>
                  <a:srgbClr val="23346C"/>
                </a:solidFill>
              </a:rPr>
              <a:t>(area along beam path)</a:t>
            </a:r>
            <a:endParaRPr lang="de-DE" sz="1800" b="0" dirty="0">
              <a:solidFill>
                <a:srgbClr val="23346C"/>
              </a:solidFill>
            </a:endParaRPr>
          </a:p>
        </p:txBody>
      </p:sp>
      <p:sp>
        <p:nvSpPr>
          <p:cNvPr id="32" name="Isosceles Triangle 31"/>
          <p:cNvSpPr/>
          <p:nvPr/>
        </p:nvSpPr>
        <p:spPr bwMode="auto">
          <a:xfrm rot="5400000">
            <a:off x="1902926" y="2788467"/>
            <a:ext cx="200344" cy="369859"/>
          </a:xfrm>
          <a:prstGeom prst="triangle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" name="Right Arrow 32"/>
          <p:cNvSpPr/>
          <p:nvPr/>
        </p:nvSpPr>
        <p:spPr bwMode="auto">
          <a:xfrm>
            <a:off x="2089284" y="3367562"/>
            <a:ext cx="371476" cy="468009"/>
          </a:xfrm>
          <a:prstGeom prst="rightArrow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1894114" y="3214770"/>
            <a:ext cx="207416" cy="501134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051955" y="3509076"/>
            <a:ext cx="114889" cy="19202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1724024" y="3290471"/>
            <a:ext cx="457200" cy="952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35862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T</a:t>
            </a:r>
            <a:r>
              <a:rPr lang="en-US" sz="3200" dirty="0" smtClean="0"/>
              <a:t>emperature distribution at the target rim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857" y="1387928"/>
            <a:ext cx="83058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adjust revolution frequency to distribute energy deposition almost uniformly over rim</a:t>
            </a:r>
          </a:p>
          <a:p>
            <a:r>
              <a:rPr lang="en-US" sz="2400" dirty="0" smtClean="0"/>
              <a:t>for example: </a:t>
            </a:r>
          </a:p>
          <a:p>
            <a:pPr lvl="1"/>
            <a:r>
              <a:rPr lang="en-US" sz="2000" b="0" dirty="0" smtClean="0"/>
              <a:t>bunch train occupies angular range </a:t>
            </a:r>
            <a:r>
              <a:rPr lang="en-US" sz="2000" b="0" dirty="0" err="1" smtClean="0">
                <a:latin typeface="Symbol" panose="05050102010706020507" pitchFamily="18" charset="2"/>
              </a:rPr>
              <a:t>q</a:t>
            </a:r>
            <a:r>
              <a:rPr lang="en-US" sz="2000" b="0" baseline="-25000" dirty="0" err="1" smtClean="0"/>
              <a:t>pulse</a:t>
            </a:r>
            <a:endParaRPr lang="en-US" sz="2000" b="0" baseline="-25000" dirty="0" smtClean="0"/>
          </a:p>
          <a:p>
            <a:pPr lvl="1"/>
            <a:r>
              <a:rPr lang="en-US" sz="2000" b="0" dirty="0" err="1">
                <a:sym typeface="Wingdings" panose="05000000000000000000" pitchFamily="2" charset="2"/>
              </a:rPr>
              <a:t>f</a:t>
            </a:r>
            <a:r>
              <a:rPr lang="en-US" sz="2000" b="0" baseline="-25000" dirty="0" err="1">
                <a:sym typeface="Wingdings" panose="05000000000000000000" pitchFamily="2" charset="2"/>
              </a:rPr>
              <a:t>rev</a:t>
            </a:r>
            <a:r>
              <a:rPr lang="en-US" sz="2000" b="0" dirty="0">
                <a:sym typeface="Wingdings" panose="05000000000000000000" pitchFamily="2" charset="2"/>
              </a:rPr>
              <a:t> = 1922rpm instead of </a:t>
            </a:r>
            <a:r>
              <a:rPr lang="en-US" sz="2000" b="0" dirty="0" smtClean="0">
                <a:sym typeface="Wingdings" panose="05000000000000000000" pitchFamily="2" charset="2"/>
              </a:rPr>
              <a:t>2000rpm</a:t>
            </a:r>
            <a:r>
              <a:rPr lang="en-US" sz="2000" b="0" dirty="0" smtClean="0"/>
              <a:t> </a:t>
            </a:r>
          </a:p>
          <a:p>
            <a:pPr marL="457200" lvl="1" indent="0">
              <a:buNone/>
            </a:pPr>
            <a:r>
              <a:rPr lang="en-US" sz="2000" b="0" dirty="0" smtClean="0">
                <a:sym typeface="Wingdings" panose="05000000000000000000" pitchFamily="2" charset="2"/>
              </a:rPr>
              <a:t> </a:t>
            </a:r>
            <a:r>
              <a:rPr lang="en-US" sz="2000" b="0" dirty="0" smtClean="0"/>
              <a:t>pattern:  </a:t>
            </a:r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second:    0,               144,    288,    72,      216, </a:t>
            </a:r>
          </a:p>
          <a:p>
            <a:pPr marL="45720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second:   0 +</a:t>
            </a:r>
            <a:r>
              <a:rPr lang="en-US" sz="2000" dirty="0" smtClean="0">
                <a:latin typeface="Symbol" panose="05050102010706020507" pitchFamily="18" charset="2"/>
              </a:rPr>
              <a:t> </a:t>
            </a:r>
            <a:r>
              <a:rPr lang="en-US" sz="2000" dirty="0" err="1" smtClean="0">
                <a:latin typeface="Symbol" panose="05050102010706020507" pitchFamily="18" charset="2"/>
              </a:rPr>
              <a:t>q</a:t>
            </a:r>
            <a:r>
              <a:rPr lang="en-US" sz="2000" baseline="-25000" dirty="0" err="1" smtClean="0"/>
              <a:t>pulse</a:t>
            </a:r>
            <a:r>
              <a:rPr lang="en-US" sz="2000" baseline="-25000" dirty="0" smtClean="0"/>
              <a:t>   </a:t>
            </a:r>
            <a:r>
              <a:rPr lang="en-US" sz="2000" dirty="0" smtClean="0"/>
              <a:t>….,</a:t>
            </a:r>
          </a:p>
          <a:p>
            <a:pPr marL="457200" lvl="1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             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second:   0 </a:t>
            </a:r>
            <a:r>
              <a:rPr lang="en-US" sz="2000" dirty="0"/>
              <a:t>+</a:t>
            </a:r>
            <a:r>
              <a:rPr lang="en-US" sz="2000" dirty="0">
                <a:latin typeface="Symbol" panose="05050102010706020507" pitchFamily="18" charset="2"/>
              </a:rPr>
              <a:t> </a:t>
            </a:r>
            <a:r>
              <a:rPr lang="en-US" sz="2000" dirty="0" smtClean="0"/>
              <a:t>2</a:t>
            </a:r>
            <a:r>
              <a:rPr lang="en-US" sz="2000" dirty="0" smtClean="0">
                <a:latin typeface="Symbol" panose="05050102010706020507" pitchFamily="18" charset="2"/>
              </a:rPr>
              <a:t>q</a:t>
            </a:r>
            <a:r>
              <a:rPr lang="en-US" sz="2000" baseline="-25000" dirty="0" smtClean="0"/>
              <a:t>pulse   </a:t>
            </a:r>
            <a:r>
              <a:rPr lang="en-US" sz="2000" dirty="0" smtClean="0"/>
              <a:t>….</a:t>
            </a:r>
            <a:endParaRPr lang="en-US" sz="2000" dirty="0"/>
          </a:p>
          <a:p>
            <a:pPr lvl="1">
              <a:buFont typeface="Wingdings"/>
              <a:buChar char="à"/>
            </a:pPr>
            <a:r>
              <a:rPr lang="en-US" sz="2000" b="0" dirty="0" smtClean="0">
                <a:sym typeface="Wingdings" panose="05000000000000000000" pitchFamily="2" charset="2"/>
              </a:rPr>
              <a:t>after ~7s the rim is                                                                         almost uniformly heated</a:t>
            </a:r>
          </a:p>
          <a:p>
            <a:pPr lvl="1">
              <a:buFont typeface="Wingdings"/>
              <a:buChar char="à"/>
            </a:pPr>
            <a:r>
              <a:rPr lang="en-US" sz="2000" b="0" dirty="0" smtClean="0">
                <a:sym typeface="Wingdings" panose="05000000000000000000" pitchFamily="2" charset="2"/>
              </a:rPr>
              <a:t>unbalances due to non-uniform heating                                                     are avoided                    </a:t>
            </a:r>
            <a:r>
              <a:rPr lang="en-US" b="0" dirty="0" smtClean="0">
                <a:sym typeface="Wingdings" panose="05000000000000000000" pitchFamily="2" charset="2"/>
              </a:rPr>
              <a:t>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7" name="Donut 6"/>
          <p:cNvSpPr/>
          <p:nvPr/>
        </p:nvSpPr>
        <p:spPr bwMode="auto">
          <a:xfrm>
            <a:off x="5867400" y="3733800"/>
            <a:ext cx="2971800" cy="2819400"/>
          </a:xfrm>
          <a:prstGeom prst="donut">
            <a:avLst>
              <a:gd name="adj" fmla="val 7984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8262254" y="5987148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965371" y="4844142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8577942" y="46482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324600" y="5987142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8654144" y="4844142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477000" y="60960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5998028" y="4637314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8153400" y="60960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543800" y="38100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Oval 19"/>
          <p:cNvSpPr/>
          <p:nvPr/>
        </p:nvSpPr>
        <p:spPr bwMode="auto">
          <a:xfrm>
            <a:off x="7336972" y="3788228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7772400" y="38862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8022772" y="619397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6096000" y="4441372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8686800" y="5029200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6662056" y="6226628"/>
            <a:ext cx="152400" cy="152400"/>
          </a:xfrm>
          <a:prstGeom prst="ellipse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621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46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00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300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5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Lower rotation speed?</a:t>
            </a:r>
          </a:p>
          <a:p>
            <a:pPr lvl="1"/>
            <a:r>
              <a:rPr lang="en-US" sz="2000" b="0" dirty="0" smtClean="0"/>
              <a:t>F. </a:t>
            </a:r>
            <a:r>
              <a:rPr lang="en-US" sz="2000" b="0" dirty="0" err="1" smtClean="0"/>
              <a:t>Staufenbiel</a:t>
            </a:r>
            <a:r>
              <a:rPr lang="en-US" sz="2000" b="0" dirty="0" smtClean="0"/>
              <a:t> et al.: assuming water cooling channels, 1500rpm or even 1000rpm seems possible in case of nominal luminosity @</a:t>
            </a:r>
            <a:r>
              <a:rPr lang="en-US" sz="2000" b="0" dirty="0" err="1" smtClean="0"/>
              <a:t>E</a:t>
            </a:r>
            <a:r>
              <a:rPr lang="en-US" sz="2000" b="0" baseline="-25000" dirty="0" err="1" smtClean="0"/>
              <a:t>cm</a:t>
            </a:r>
            <a:r>
              <a:rPr lang="en-US" sz="2000" b="0" dirty="0" smtClean="0"/>
              <a:t>=500GeV</a:t>
            </a:r>
          </a:p>
          <a:p>
            <a:pPr lvl="1"/>
            <a:r>
              <a:rPr lang="en-US" sz="2000" b="0" dirty="0" smtClean="0"/>
              <a:t>Radiative cooling is</a:t>
            </a:r>
            <a:r>
              <a:rPr lang="en-US" sz="2000" b="0" dirty="0">
                <a:sym typeface="Wingdings" panose="05000000000000000000" pitchFamily="2" charset="2"/>
              </a:rPr>
              <a:t> </a:t>
            </a:r>
            <a:r>
              <a:rPr lang="en-US" sz="2000" b="0" dirty="0" smtClean="0">
                <a:sym typeface="Wingdings" panose="05000000000000000000" pitchFamily="2" charset="2"/>
              </a:rPr>
              <a:t>slower due to </a:t>
            </a:r>
            <a:r>
              <a:rPr lang="en-US" sz="2000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l</a:t>
            </a:r>
            <a:r>
              <a:rPr lang="en-US" sz="2000" b="0" dirty="0" smtClean="0">
                <a:sym typeface="Wingdings" panose="05000000000000000000" pitchFamily="2" charset="2"/>
              </a:rPr>
              <a:t> value and  longer heat transfer </a:t>
            </a:r>
            <a:r>
              <a:rPr lang="en-US" sz="2000" b="0" smtClean="0">
                <a:sym typeface="Wingdings" panose="05000000000000000000" pitchFamily="2" charset="2"/>
              </a:rPr>
              <a:t>distances  even </a:t>
            </a:r>
            <a:r>
              <a:rPr lang="en-US" sz="2000" b="0" dirty="0" smtClean="0">
                <a:sym typeface="Wingdings" panose="05000000000000000000" pitchFamily="2" charset="2"/>
              </a:rPr>
              <a:t>higher average temperature in the rim for lower rotation speed</a:t>
            </a:r>
          </a:p>
          <a:p>
            <a:pPr marL="457200" lvl="1" indent="0">
              <a:buNone/>
            </a:pPr>
            <a:r>
              <a:rPr lang="en-US" sz="2000" b="0" dirty="0" smtClean="0">
                <a:sym typeface="Wingdings" panose="05000000000000000000" pitchFamily="2" charset="2"/>
              </a:rPr>
              <a:t> spinning with about 2000rpm for radiation cooling</a:t>
            </a:r>
          </a:p>
          <a:p>
            <a:pPr lvl="1"/>
            <a:r>
              <a:rPr lang="en-US" sz="2000" b="0" dirty="0" smtClean="0">
                <a:sym typeface="Wingdings" panose="05000000000000000000" pitchFamily="2" charset="2"/>
              </a:rPr>
              <a:t>M. Jenkins @ POSIPOL15 considered realistic </a:t>
            </a:r>
            <a:r>
              <a:rPr lang="en-US" sz="2000" b="0" dirty="0" err="1" smtClean="0">
                <a:sym typeface="Wingdings" panose="05000000000000000000" pitchFamily="2" charset="2"/>
              </a:rPr>
              <a:t>undulator</a:t>
            </a:r>
            <a:r>
              <a:rPr lang="en-US" sz="2000" b="0" dirty="0" smtClean="0">
                <a:sym typeface="Wingdings" panose="05000000000000000000" pitchFamily="2" charset="2"/>
              </a:rPr>
              <a:t>. Peak intensity of photon beam may be lower; this could help  studies needed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5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consideration in </a:t>
            </a:r>
            <a:r>
              <a:rPr lang="en-US" dirty="0" err="1" smtClean="0"/>
              <a:t>Ti</a:t>
            </a:r>
            <a:r>
              <a:rPr lang="en-US" dirty="0" smtClean="0"/>
              <a:t> rim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en-US" dirty="0" smtClean="0"/>
                  <a:t>Thermal due to energy deposition in </a:t>
                </a:r>
                <a:r>
                  <a:rPr lang="en-US" dirty="0" err="1" smtClean="0"/>
                  <a:t>Ti</a:t>
                </a:r>
                <a:r>
                  <a:rPr lang="en-US" dirty="0" smtClean="0"/>
                  <a:t> rim</a:t>
                </a:r>
              </a:p>
              <a:p>
                <a:pPr lvl="1"/>
                <a:r>
                  <a:rPr lang="en-US" dirty="0" smtClean="0"/>
                  <a:t>Cyclic load from photon beam:            </a:t>
                </a:r>
                <a:r>
                  <a:rPr lang="en-US" dirty="0" smtClean="0">
                    <a:latin typeface="Symbol" panose="05050102010706020507" pitchFamily="18" charset="2"/>
                  </a:rPr>
                  <a:t>s</a:t>
                </a:r>
                <a:r>
                  <a:rPr lang="en-US" dirty="0" smtClean="0"/>
                  <a:t> ~ 250MPa </a:t>
                </a:r>
                <a:endParaRPr lang="en-US" dirty="0" smtClean="0">
                  <a:solidFill>
                    <a:srgbClr val="FF0000"/>
                  </a:solidFill>
                </a:endParaRPr>
              </a:p>
              <a:p>
                <a:pPr lvl="1"/>
                <a:r>
                  <a:rPr lang="en-US" dirty="0" smtClean="0"/>
                  <a:t>Thermal </a:t>
                </a:r>
                <a:r>
                  <a:rPr lang="en-US" dirty="0" smtClean="0">
                    <a:sym typeface="Wingdings" panose="05000000000000000000" pitchFamily="2" charset="2"/>
                  </a:rPr>
                  <a:t>stress</a:t>
                </a:r>
                <a:r>
                  <a:rPr lang="en-US" dirty="0" smtClean="0">
                    <a:latin typeface="Symbol" panose="05050102010706020507" pitchFamily="18" charset="2"/>
                  </a:rPr>
                  <a:t>  </a:t>
                </a:r>
              </a:p>
              <a:p>
                <a:pPr lvl="2"/>
                <a:r>
                  <a:rPr lang="en-US" b="1" dirty="0" smtClean="0"/>
                  <a:t>ANSYS simulations (A. </a:t>
                </a:r>
                <a:r>
                  <a:rPr lang="en-US" b="1" dirty="0" err="1" smtClean="0"/>
                  <a:t>Ushakov</a:t>
                </a:r>
                <a:r>
                  <a:rPr lang="en-US" b="1" dirty="0" smtClean="0"/>
                  <a:t>): </a:t>
                </a:r>
                <a:r>
                  <a:rPr lang="en-US" b="1" dirty="0" err="1" smtClean="0">
                    <a:latin typeface="Symbol" panose="05050102010706020507" pitchFamily="18" charset="2"/>
                  </a:rPr>
                  <a:t>s</a:t>
                </a:r>
                <a:r>
                  <a:rPr lang="en-US" b="1" baseline="-25000" dirty="0" err="1" smtClean="0"/>
                  <a:t>thermal</a:t>
                </a:r>
                <a:r>
                  <a:rPr lang="en-US" b="1" baseline="-25000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US" b="1" dirty="0" smtClean="0"/>
                  <a:t> 10 - 20MPa</a:t>
                </a:r>
              </a:p>
              <a:p>
                <a:r>
                  <a:rPr lang="en-US" dirty="0" smtClean="0"/>
                  <a:t>Stress due to centrifugal force: </a:t>
                </a:r>
              </a:p>
              <a:p>
                <a:pPr lvl="1"/>
                <a:r>
                  <a:rPr lang="en-US" dirty="0" smtClean="0"/>
                  <a:t>Hoop stress in thin ring:        </a:t>
                </a:r>
                <a:r>
                  <a:rPr lang="en-US" dirty="0" err="1" smtClean="0">
                    <a:latin typeface="Symbol" panose="05050102010706020507" pitchFamily="18" charset="2"/>
                  </a:rPr>
                  <a:t>s</a:t>
                </a:r>
                <a:r>
                  <a:rPr lang="en-US" baseline="-25000" dirty="0" err="1" smtClean="0"/>
                  <a:t>H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 smtClean="0">
                    <a:latin typeface="Symbol" panose="05050102010706020507" pitchFamily="18" charset="2"/>
                  </a:rPr>
                  <a:t>r</a:t>
                </a:r>
                <a:r>
                  <a:rPr lang="en-US" dirty="0" smtClean="0"/>
                  <a:t> </a:t>
                </a:r>
                <a:r>
                  <a:rPr lang="en-US" dirty="0" smtClean="0">
                    <a:latin typeface="Symbol" panose="05050102010706020507" pitchFamily="18" charset="2"/>
                  </a:rPr>
                  <a:t>w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r</a:t>
                </a:r>
                <a:r>
                  <a:rPr lang="en-US" baseline="30000" dirty="0" smtClean="0"/>
                  <a:t>2</a:t>
                </a:r>
                <a:r>
                  <a:rPr lang="en-US" dirty="0" smtClean="0"/>
                  <a:t>  </a:t>
                </a:r>
                <a:r>
                  <a:rPr lang="en-US" b="0" dirty="0" smtClean="0"/>
                  <a:t>=</a:t>
                </a:r>
                <a:r>
                  <a:rPr lang="en-US" b="0" dirty="0">
                    <a:sym typeface="Wingdings" panose="05000000000000000000" pitchFamily="2" charset="2"/>
                  </a:rPr>
                  <a:t> </a:t>
                </a:r>
                <a:r>
                  <a:rPr lang="en-US" b="0" dirty="0" smtClean="0">
                    <a:sym typeface="Wingdings" panose="05000000000000000000" pitchFamily="2" charset="2"/>
                  </a:rPr>
                  <a:t>5</a:t>
                </a:r>
                <a:r>
                  <a:rPr lang="en-US" dirty="0" smtClean="0"/>
                  <a:t>0MPa</a:t>
                </a: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Properties of </a:t>
                </a:r>
                <a:r>
                  <a:rPr lang="en-US" dirty="0" err="1" smtClean="0"/>
                  <a:t>Ti</a:t>
                </a:r>
                <a:r>
                  <a:rPr lang="en-US" dirty="0" smtClean="0"/>
                  <a:t> alloy:</a:t>
                </a:r>
              </a:p>
              <a:p>
                <a:pPr lvl="1"/>
                <a:r>
                  <a:rPr lang="en-US" dirty="0" smtClean="0"/>
                  <a:t>Tensile yield strength:         880MPa</a:t>
                </a:r>
              </a:p>
              <a:p>
                <a:pPr lvl="1"/>
                <a:r>
                  <a:rPr lang="en-US" dirty="0" smtClean="0"/>
                  <a:t>Compressive yield strength: 970MPa</a:t>
                </a:r>
              </a:p>
              <a:p>
                <a:pPr lvl="1"/>
                <a:r>
                  <a:rPr lang="en-US" dirty="0" smtClean="0"/>
                  <a:t>Elongation at break: 14%</a:t>
                </a:r>
                <a:endParaRPr lang="en-US" dirty="0"/>
              </a:p>
              <a:p>
                <a:r>
                  <a:rPr lang="en-US" dirty="0" smtClean="0"/>
                  <a:t> fatigue strength at 10</a:t>
                </a:r>
                <a:r>
                  <a:rPr lang="en-US" baseline="30000" dirty="0" smtClean="0"/>
                  <a:t>7</a:t>
                </a:r>
                <a:r>
                  <a:rPr lang="en-US" dirty="0" smtClean="0"/>
                  <a:t> load cycles:  510MPa (</a:t>
                </a:r>
                <a:r>
                  <a:rPr lang="en-US" dirty="0" err="1" smtClean="0"/>
                  <a:t>unnotched</a:t>
                </a:r>
                <a:r>
                  <a:rPr lang="en-US" dirty="0" smtClean="0"/>
                  <a:t>)</a:t>
                </a:r>
              </a:p>
              <a:p>
                <a:pPr lvl="1"/>
                <a:r>
                  <a:rPr lang="en-US" dirty="0" smtClean="0"/>
                  <a:t>This value is based only mechanical load.                                  Material modification due to irradiation and heating are not taken into account </a:t>
                </a:r>
              </a:p>
              <a:p>
                <a:pPr lvl="1"/>
                <a:r>
                  <a:rPr lang="en-US" dirty="0" smtClean="0"/>
                  <a:t>Degradation of heated </a:t>
                </a:r>
                <a:r>
                  <a:rPr lang="en-US" dirty="0" err="1" smtClean="0"/>
                  <a:t>Ti</a:t>
                </a:r>
                <a:r>
                  <a:rPr lang="en-US" dirty="0" smtClean="0"/>
                  <a:t> alloy due to cyclic load should be tested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07" t="-1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644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Stress at </a:t>
            </a:r>
            <a:r>
              <a:rPr lang="en-US" dirty="0" err="1" smtClean="0"/>
              <a:t>Ti</a:t>
            </a:r>
            <a:r>
              <a:rPr lang="en-US" dirty="0" smtClean="0"/>
              <a:t>-Cu contact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5105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Thermal expansion and resulting distortion </a:t>
            </a:r>
            <a:r>
              <a:rPr lang="en-US" dirty="0" smtClean="0">
                <a:sym typeface="Wingdings" panose="05000000000000000000" pitchFamily="2" charset="2"/>
              </a:rPr>
              <a:t> </a:t>
            </a:r>
            <a:r>
              <a:rPr lang="en-US" dirty="0" smtClean="0"/>
              <a:t>stress at the </a:t>
            </a:r>
            <a:r>
              <a:rPr lang="en-US" dirty="0" err="1" smtClean="0"/>
              <a:t>Ti</a:t>
            </a:r>
            <a:r>
              <a:rPr lang="en-US" dirty="0" smtClean="0"/>
              <a:t>-Cu contact depends on temperature profile in radiator and target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</a:t>
            </a:r>
            <a:r>
              <a:rPr lang="en-US" dirty="0" err="1">
                <a:latin typeface="Symbol" panose="05050102010706020507" pitchFamily="18" charset="2"/>
              </a:rPr>
              <a:t>a</a:t>
            </a:r>
            <a:r>
              <a:rPr lang="en-US" baseline="-25000" dirty="0" err="1"/>
              <a:t>Ti</a:t>
            </a:r>
            <a:r>
              <a:rPr lang="en-US" dirty="0"/>
              <a:t> = 8.6 × </a:t>
            </a:r>
            <a:r>
              <a:rPr lang="en-US" dirty="0" smtClean="0"/>
              <a:t>10</a:t>
            </a:r>
            <a:r>
              <a:rPr lang="en-US" baseline="30000" dirty="0" smtClean="0"/>
              <a:t>-6</a:t>
            </a:r>
            <a:r>
              <a:rPr lang="en-US" dirty="0" smtClean="0"/>
              <a:t>/K         </a:t>
            </a:r>
            <a:r>
              <a:rPr lang="en-US" dirty="0" err="1" smtClean="0">
                <a:latin typeface="Symbol" panose="05050102010706020507" pitchFamily="18" charset="2"/>
              </a:rPr>
              <a:t>a</a:t>
            </a:r>
            <a:r>
              <a:rPr lang="en-US" baseline="-25000" dirty="0" err="1" smtClean="0"/>
              <a:t>Cu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16.5 </a:t>
            </a:r>
            <a:r>
              <a:rPr lang="en-US" dirty="0"/>
              <a:t>× </a:t>
            </a:r>
            <a:r>
              <a:rPr lang="en-US" dirty="0" smtClean="0"/>
              <a:t>10</a:t>
            </a:r>
            <a:r>
              <a:rPr lang="en-US" baseline="30000" dirty="0" smtClean="0"/>
              <a:t>-6</a:t>
            </a:r>
            <a:r>
              <a:rPr lang="en-US" dirty="0" smtClean="0"/>
              <a:t>/K</a:t>
            </a:r>
            <a:endParaRPr lang="en-US" dirty="0"/>
          </a:p>
          <a:p>
            <a:pPr lvl="1"/>
            <a:r>
              <a:rPr lang="en-US" dirty="0" smtClean="0"/>
              <a:t>Max temperature in </a:t>
            </a:r>
            <a:r>
              <a:rPr lang="en-US" dirty="0" err="1" smtClean="0"/>
              <a:t>Ti</a:t>
            </a:r>
            <a:r>
              <a:rPr lang="en-US" dirty="0" smtClean="0"/>
              <a:t> wheel ~500°C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dirty="0" smtClean="0">
                <a:sym typeface="Wingdings" panose="05000000000000000000" pitchFamily="2" charset="2"/>
              </a:rPr>
              <a:t>h ~ 0.43% (0.2mm)</a:t>
            </a:r>
          </a:p>
          <a:p>
            <a:pPr lvl="1"/>
            <a:r>
              <a:rPr lang="en-US" dirty="0" smtClean="0"/>
              <a:t>Max </a:t>
            </a:r>
            <a:r>
              <a:rPr lang="en-US" dirty="0"/>
              <a:t>temperature in Cu radiator (near </a:t>
            </a:r>
            <a:r>
              <a:rPr lang="en-US" dirty="0" err="1"/>
              <a:t>Ti</a:t>
            </a:r>
            <a:r>
              <a:rPr lang="en-US" dirty="0"/>
              <a:t>-Cu contact) </a:t>
            </a:r>
            <a:r>
              <a:rPr lang="en-US" dirty="0" smtClean="0"/>
              <a:t>is </a:t>
            </a:r>
            <a:r>
              <a:rPr lang="en-US" dirty="0"/>
              <a:t>~</a:t>
            </a:r>
            <a:r>
              <a:rPr lang="en-US" dirty="0" smtClean="0"/>
              <a:t>200°C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dirty="0" err="1" smtClean="0">
                <a:sym typeface="Wingdings" panose="05000000000000000000" pitchFamily="2" charset="2"/>
              </a:rPr>
              <a:t>r</a:t>
            </a:r>
            <a:r>
              <a:rPr lang="en-US" dirty="0" smtClean="0">
                <a:sym typeface="Wingdings" panose="05000000000000000000" pitchFamily="2" charset="2"/>
              </a:rPr>
              <a:t> ~ 0.33% (≤1mm)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 smtClean="0">
              <a:sym typeface="Wingdings" panose="05000000000000000000" pitchFamily="2" charset="2"/>
            </a:endParaRPr>
          </a:p>
          <a:p>
            <a:pPr lvl="1"/>
            <a:endParaRPr lang="en-US" dirty="0" smtClean="0"/>
          </a:p>
          <a:p>
            <a:r>
              <a:rPr lang="en-US" dirty="0" smtClean="0">
                <a:solidFill>
                  <a:schemeClr val="bg1"/>
                </a:solidFill>
              </a:rPr>
              <a:t>Additionally, stress due to centrifugal force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Not yet taken into </a:t>
            </a:r>
            <a:r>
              <a:rPr lang="en-US" dirty="0" err="1" smtClean="0">
                <a:solidFill>
                  <a:schemeClr val="bg1"/>
                </a:solidFill>
              </a:rPr>
              <a:t>accouSurface</a:t>
            </a:r>
            <a:r>
              <a:rPr lang="en-US" dirty="0" smtClean="0">
                <a:solidFill>
                  <a:schemeClr val="bg1"/>
                </a:solidFill>
              </a:rPr>
              <a:t> roughness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Contact pressure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Are there substances, vacuum-capable, to minimize thermal resistance?                        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                                   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8448"/>
          <a:stretch/>
        </p:blipFill>
        <p:spPr bwMode="auto">
          <a:xfrm>
            <a:off x="326571" y="3124200"/>
            <a:ext cx="3810000" cy="3118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4191000" y="3048000"/>
            <a:ext cx="4648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Tx/>
              <a:buNone/>
            </a:pPr>
            <a:r>
              <a:rPr lang="en-US" sz="1800" b="0" kern="0" dirty="0" smtClean="0"/>
              <a:t>ANSYS simulation (</a:t>
            </a:r>
            <a:r>
              <a:rPr lang="en-US" sz="1800" b="0" kern="0" dirty="0" err="1" smtClean="0"/>
              <a:t>prel</a:t>
            </a:r>
            <a:r>
              <a:rPr lang="en-US" sz="1800" b="0" kern="0" dirty="0" smtClean="0"/>
              <a:t>.) by A. </a:t>
            </a:r>
            <a:r>
              <a:rPr lang="en-US" sz="1800" b="0" kern="0" dirty="0" err="1" smtClean="0"/>
              <a:t>Ushakov</a:t>
            </a:r>
            <a:r>
              <a:rPr lang="en-US" sz="1800" b="0" kern="0" dirty="0" smtClean="0"/>
              <a:t>:</a:t>
            </a:r>
          </a:p>
          <a:p>
            <a:pPr marL="0" indent="0">
              <a:buNone/>
            </a:pPr>
            <a:r>
              <a:rPr lang="en-US" sz="1600" b="0" kern="0" dirty="0" smtClean="0"/>
              <a:t>    assumed brazed  </a:t>
            </a:r>
            <a:r>
              <a:rPr lang="en-US" sz="1600" b="0" kern="0" dirty="0" err="1" smtClean="0"/>
              <a:t>Ti</a:t>
            </a:r>
            <a:r>
              <a:rPr lang="en-US" sz="1600" b="0" kern="0" dirty="0" smtClean="0"/>
              <a:t>-Cu contact</a:t>
            </a:r>
          </a:p>
          <a:p>
            <a:endParaRPr lang="en-US" sz="1600" b="0" kern="0" dirty="0"/>
          </a:p>
        </p:txBody>
      </p:sp>
      <p:sp>
        <p:nvSpPr>
          <p:cNvPr id="9" name="TextBox 8"/>
          <p:cNvSpPr txBox="1"/>
          <p:nvPr/>
        </p:nvSpPr>
        <p:spPr>
          <a:xfrm>
            <a:off x="4452218" y="3657600"/>
            <a:ext cx="4387291" cy="60324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 P= 5170W,</a:t>
            </a:r>
          </a:p>
          <a:p>
            <a:pPr>
              <a:buNone/>
            </a:pPr>
            <a:r>
              <a:rPr lang="en-US" sz="1400" b="0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en-US" sz="1400" b="0" baseline="-25000" dirty="0" err="1" smtClean="0">
                <a:solidFill>
                  <a:schemeClr val="tx1"/>
                </a:solidFill>
              </a:rPr>
              <a:t>Cu</a:t>
            </a:r>
            <a:r>
              <a:rPr lang="en-US" sz="1400" b="0" dirty="0" smtClean="0">
                <a:solidFill>
                  <a:schemeClr val="tx1"/>
                </a:solidFill>
              </a:rPr>
              <a:t> = 0.7, </a:t>
            </a:r>
            <a:r>
              <a:rPr lang="en-US" sz="1400" b="0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en-US" sz="1400" b="0" baseline="-25000" dirty="0" err="1" smtClean="0">
                <a:solidFill>
                  <a:schemeClr val="tx1"/>
                </a:solidFill>
              </a:rPr>
              <a:t>Ti</a:t>
            </a:r>
            <a:r>
              <a:rPr lang="en-US" sz="1400" b="0" dirty="0" smtClean="0">
                <a:solidFill>
                  <a:schemeClr val="tx1"/>
                </a:solidFill>
              </a:rPr>
              <a:t> = 0.25   </a:t>
            </a:r>
            <a:r>
              <a:rPr lang="en-US" sz="1600" b="0" dirty="0" smtClean="0">
                <a:solidFill>
                  <a:srgbClr val="23346C"/>
                </a:solidFill>
              </a:rPr>
              <a:t> </a:t>
            </a:r>
            <a:r>
              <a:rPr lang="en-US" sz="1600" b="0" dirty="0" err="1" smtClean="0">
                <a:solidFill>
                  <a:srgbClr val="23346C"/>
                </a:solidFill>
              </a:rPr>
              <a:t>v.Mises</a:t>
            </a:r>
            <a:r>
              <a:rPr lang="en-US" sz="1600" b="0" dirty="0" smtClean="0">
                <a:solidFill>
                  <a:srgbClr val="23346C"/>
                </a:solidFill>
              </a:rPr>
              <a:t> stress &lt; 200MPa</a:t>
            </a:r>
            <a:endParaRPr lang="en-US" sz="1400" b="0" dirty="0">
              <a:solidFill>
                <a:srgbClr val="23346C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4191000" y="4572000"/>
            <a:ext cx="48006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>
              <a:buNone/>
            </a:pPr>
            <a:r>
              <a:rPr lang="en-US" sz="1800" b="0" kern="0" dirty="0" smtClean="0"/>
              <a:t>P. </a:t>
            </a:r>
            <a:r>
              <a:rPr lang="en-US" sz="1800" b="0" kern="0" dirty="0" err="1" smtClean="0"/>
              <a:t>Sievers</a:t>
            </a:r>
            <a:r>
              <a:rPr lang="en-US" sz="1800" b="0" kern="0" dirty="0" smtClean="0"/>
              <a:t>: </a:t>
            </a:r>
            <a:r>
              <a:rPr lang="en-US" sz="1800" b="0" dirty="0" smtClean="0"/>
              <a:t>bolting </a:t>
            </a:r>
            <a:r>
              <a:rPr lang="en-US" sz="1800" b="0" dirty="0"/>
              <a:t>at 10 MPa could allow frictionless, lateral thermal  expansion </a:t>
            </a:r>
            <a:r>
              <a:rPr lang="en-US" sz="1800" b="0" dirty="0" smtClean="0"/>
              <a:t>maintaining </a:t>
            </a:r>
            <a:r>
              <a:rPr lang="en-US" sz="1800" b="0" dirty="0"/>
              <a:t>the  thermal contact  </a:t>
            </a:r>
          </a:p>
          <a:p>
            <a:pPr marL="114300" lvl="1">
              <a:buNone/>
            </a:pPr>
            <a:r>
              <a:rPr lang="en-US" sz="1800" b="0" dirty="0" smtClean="0"/>
              <a:t> bolting is ok, brazing is not ok</a:t>
            </a:r>
            <a:endParaRPr lang="en-US" sz="1800" b="0" dirty="0"/>
          </a:p>
          <a:p>
            <a:pPr marL="114300" lvl="1">
              <a:buNone/>
            </a:pPr>
            <a:endParaRPr lang="en-US" sz="800" b="0" dirty="0"/>
          </a:p>
          <a:p>
            <a:pPr marL="0" indent="0">
              <a:buNone/>
            </a:pPr>
            <a:r>
              <a:rPr lang="en-US" sz="1800" b="0" u="sng" dirty="0" smtClean="0"/>
              <a:t>Still to </a:t>
            </a:r>
            <a:r>
              <a:rPr lang="en-US" sz="1800" b="0" u="sng" dirty="0"/>
              <a:t>be done</a:t>
            </a:r>
            <a:r>
              <a:rPr lang="en-US" sz="1800" b="0" dirty="0"/>
              <a:t>: implement </a:t>
            </a:r>
            <a:r>
              <a:rPr lang="en-US" sz="1800" b="0" dirty="0" smtClean="0"/>
              <a:t> ‘</a:t>
            </a:r>
            <a:r>
              <a:rPr lang="en-US" sz="1800" b="0" dirty="0"/>
              <a:t>real’ contact in ANSYS  simulations. </a:t>
            </a:r>
            <a:endParaRPr lang="en-US" sz="1600" b="0" dirty="0"/>
          </a:p>
          <a:p>
            <a:pPr marL="0" indent="0">
              <a:buNone/>
            </a:pPr>
            <a:r>
              <a:rPr lang="en-US" sz="1600" b="0" dirty="0"/>
              <a:t>                    </a:t>
            </a:r>
            <a:endParaRPr lang="en-US" sz="1600" b="0" kern="0" dirty="0"/>
          </a:p>
        </p:txBody>
      </p:sp>
    </p:spTree>
    <p:extLst>
      <p:ext uri="{BB962C8B-B14F-4D97-AF65-F5344CB8AC3E}">
        <p14:creationId xmlns:p14="http://schemas.microsoft.com/office/powerpoint/2010/main" val="53582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Radiator: Mechanical aspects and stress 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Mass </a:t>
                </a:r>
                <a:r>
                  <a:rPr lang="en-US" dirty="0"/>
                  <a:t>of the </a:t>
                </a:r>
                <a:r>
                  <a:rPr lang="en-US" dirty="0" smtClean="0"/>
                  <a:t>wheel (Cu radiator) </a:t>
                </a:r>
                <a:r>
                  <a:rPr lang="en-US" dirty="0"/>
                  <a:t>~100 </a:t>
                </a:r>
                <a:r>
                  <a:rPr lang="en-US" dirty="0" smtClean="0"/>
                  <a:t>kg</a:t>
                </a:r>
              </a:p>
              <a:p>
                <a:pPr lvl="1"/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For comparison: 1.5cm thick </a:t>
                </a:r>
                <a:r>
                  <a:rPr lang="en-US" dirty="0" err="1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Ti</a:t>
                </a:r>
                <a:r>
                  <a:rPr lang="en-US" dirty="0" smtClean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disk ~55kg</a:t>
                </a:r>
              </a:p>
              <a:p>
                <a:r>
                  <a:rPr lang="en-US" dirty="0" smtClean="0">
                    <a:solidFill>
                      <a:srgbClr val="002060"/>
                    </a:solidFill>
                    <a:sym typeface="Wingdings" panose="05000000000000000000" pitchFamily="2" charset="2"/>
                  </a:rPr>
                  <a:t>Energy E stored in the wheel  O( 0.5MJ)</a:t>
                </a:r>
                <a:endParaRPr lang="en-US" sz="1400" dirty="0" smtClean="0"/>
              </a:p>
              <a:p>
                <a:r>
                  <a:rPr lang="en-US" dirty="0" smtClean="0"/>
                  <a:t>Stress </a:t>
                </a:r>
                <a:r>
                  <a:rPr lang="en-US" dirty="0"/>
                  <a:t>at the </a:t>
                </a:r>
                <a:r>
                  <a:rPr lang="en-US" dirty="0" smtClean="0"/>
                  <a:t>(long) radiator fins </a:t>
                </a:r>
                <a:r>
                  <a:rPr lang="en-US" dirty="0"/>
                  <a:t>due to </a:t>
                </a:r>
                <a:r>
                  <a:rPr lang="en-US" dirty="0" smtClean="0"/>
                  <a:t>centrifugal </a:t>
                </a:r>
                <a:r>
                  <a:rPr lang="en-US" dirty="0"/>
                  <a:t>force</a:t>
                </a:r>
              </a:p>
              <a:p>
                <a:pPr lvl="1"/>
                <a:r>
                  <a:rPr lang="en-US" dirty="0"/>
                  <a:t> </a:t>
                </a:r>
                <a:r>
                  <a:rPr lang="en-US" dirty="0" smtClean="0"/>
                  <a:t>mass of one fin (3cm long):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US" dirty="0" smtClean="0"/>
                  <a:t>3kg</a:t>
                </a:r>
              </a:p>
              <a:p>
                <a:pPr lvl="1"/>
                <a:r>
                  <a:rPr lang="en-US" dirty="0" smtClean="0"/>
                  <a:t>Hoop stress in fins:</a:t>
                </a:r>
                <a:r>
                  <a:rPr lang="en-US" dirty="0"/>
                  <a:t> :    </a:t>
                </a:r>
                <a:r>
                  <a:rPr lang="en-US" dirty="0" err="1">
                    <a:latin typeface="Symbol" panose="05050102010706020507" pitchFamily="18" charset="2"/>
                  </a:rPr>
                  <a:t>s</a:t>
                </a:r>
                <a:r>
                  <a:rPr lang="en-US" baseline="-25000" dirty="0" err="1"/>
                  <a:t>H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=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en-US" dirty="0">
                    <a:latin typeface="Symbol" panose="05050102010706020507" pitchFamily="18" charset="2"/>
                  </a:rPr>
                  <a:t>r</a:t>
                </a:r>
                <a:r>
                  <a:rPr lang="en-US" dirty="0"/>
                  <a:t> </a:t>
                </a:r>
                <a:r>
                  <a:rPr lang="en-US" dirty="0">
                    <a:latin typeface="Symbol" panose="05050102010706020507" pitchFamily="18" charset="2"/>
                  </a:rPr>
                  <a:t>w</a:t>
                </a:r>
                <a:r>
                  <a:rPr lang="en-US" baseline="30000" dirty="0"/>
                  <a:t>2</a:t>
                </a:r>
                <a:r>
                  <a:rPr lang="en-US" dirty="0"/>
                  <a:t> r</a:t>
                </a:r>
                <a:r>
                  <a:rPr lang="en-US" baseline="30000" dirty="0"/>
                  <a:t>2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≈</m:t>
                    </m:r>
                  </m:oMath>
                </a14:m>
                <a:r>
                  <a:rPr lang="en-US" dirty="0" smtClean="0"/>
                  <a:t> 80MPa</a:t>
                </a:r>
              </a:p>
              <a:p>
                <a:pPr lvl="1"/>
                <a:r>
                  <a:rPr lang="en-US" dirty="0" smtClean="0"/>
                  <a:t>Stress at fin – disc connection </a:t>
                </a:r>
              </a:p>
              <a:p>
                <a:pPr lvl="2"/>
                <a:r>
                  <a:rPr lang="en-US" dirty="0" smtClean="0"/>
                  <a:t>Not yet considered: deformation of fins due  to thermal distribution and centrifugal force  </a:t>
                </a:r>
              </a:p>
              <a:p>
                <a:pPr lvl="2"/>
                <a:endParaRPr lang="en-US" dirty="0" smtClean="0"/>
              </a:p>
              <a:p>
                <a:r>
                  <a:rPr lang="en-US" dirty="0" smtClean="0"/>
                  <a:t>Under study: fins with trapezoidal shape</a:t>
                </a:r>
              </a:p>
              <a:p>
                <a:pPr lvl="1"/>
                <a:r>
                  <a:rPr lang="en-US" dirty="0" smtClean="0"/>
                  <a:t>Performance concerning cooling parameters</a:t>
                </a:r>
              </a:p>
              <a:p>
                <a:pPr lvl="1"/>
                <a:r>
                  <a:rPr lang="en-US" dirty="0" smtClean="0"/>
                  <a:t>Stress in radiator </a:t>
                </a:r>
                <a:endParaRPr lang="en-US" dirty="0"/>
              </a:p>
              <a:p>
                <a:pPr lvl="1"/>
                <a:endParaRPr lang="en-US" sz="1100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              </a:t>
                </a:r>
                <a:endParaRPr lang="en-US" sz="700" dirty="0" smtClean="0"/>
              </a:p>
              <a:p>
                <a:pPr marL="0" indent="0">
                  <a:buNone/>
                </a:pPr>
                <a:r>
                  <a:rPr lang="en-US" sz="700" dirty="0"/>
                  <a:t> </a:t>
                </a:r>
                <a:endParaRPr lang="en-US" sz="700" dirty="0" smtClean="0"/>
              </a:p>
              <a:p>
                <a:pPr marL="0" indent="0">
                  <a:buNone/>
                </a:pPr>
                <a:r>
                  <a:rPr lang="en-US" sz="700" dirty="0"/>
                  <a:t> </a:t>
                </a:r>
                <a:endParaRPr lang="en-US" sz="700" dirty="0" smtClean="0"/>
              </a:p>
              <a:p>
                <a:pPr marL="0" indent="0">
                  <a:buNone/>
                </a:pPr>
                <a:endParaRPr lang="en-US" sz="700" dirty="0"/>
              </a:p>
              <a:p>
                <a:pPr marL="0" indent="0">
                  <a:buNone/>
                </a:pPr>
                <a:r>
                  <a:rPr lang="en-US" sz="700" dirty="0" smtClean="0"/>
                  <a:t> </a:t>
                </a:r>
              </a:p>
              <a:p>
                <a:pPr marL="0" indent="0">
                  <a:buNone/>
                </a:pPr>
                <a:endParaRPr lang="en-US" sz="700" dirty="0"/>
              </a:p>
              <a:p>
                <a:pPr marL="0" indent="0">
                  <a:buNone/>
                </a:pPr>
                <a:endParaRPr lang="en-US" sz="2300" dirty="0" smtClean="0"/>
              </a:p>
              <a:p>
                <a:pPr lvl="1"/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954" t="-22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39000" y="6553200"/>
            <a:ext cx="1905000" cy="457200"/>
          </a:xfrm>
        </p:spPr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cxnSp>
        <p:nvCxnSpPr>
          <p:cNvPr id="63" name="Straight Connector 62"/>
          <p:cNvCxnSpPr/>
          <p:nvPr/>
        </p:nvCxnSpPr>
        <p:spPr bwMode="auto">
          <a:xfrm>
            <a:off x="6934200" y="2743200"/>
            <a:ext cx="0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5" name="Straight Connector 114"/>
          <p:cNvCxnSpPr/>
          <p:nvPr/>
        </p:nvCxnSpPr>
        <p:spPr bwMode="auto">
          <a:xfrm>
            <a:off x="6934200" y="3200400"/>
            <a:ext cx="0" cy="30480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7" name="Straight Connector 116"/>
          <p:cNvCxnSpPr/>
          <p:nvPr/>
        </p:nvCxnSpPr>
        <p:spPr bwMode="auto">
          <a:xfrm>
            <a:off x="6934200" y="3048000"/>
            <a:ext cx="1219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8" name="Straight Connector 117"/>
          <p:cNvCxnSpPr/>
          <p:nvPr/>
        </p:nvCxnSpPr>
        <p:spPr bwMode="auto">
          <a:xfrm>
            <a:off x="6934200" y="3219450"/>
            <a:ext cx="12192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0" name="Straight Connector 119"/>
          <p:cNvCxnSpPr/>
          <p:nvPr/>
        </p:nvCxnSpPr>
        <p:spPr bwMode="auto">
          <a:xfrm>
            <a:off x="8153400" y="3048000"/>
            <a:ext cx="0" cy="17145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1" name="Oval 120"/>
          <p:cNvSpPr/>
          <p:nvPr/>
        </p:nvSpPr>
        <p:spPr bwMode="auto">
          <a:xfrm>
            <a:off x="6781800" y="2895600"/>
            <a:ext cx="304800" cy="45720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7630886" y="4278086"/>
            <a:ext cx="9144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Rectangle 15"/>
          <p:cNvSpPr/>
          <p:nvPr/>
        </p:nvSpPr>
        <p:spPr bwMode="auto">
          <a:xfrm>
            <a:off x="8420100" y="3853544"/>
            <a:ext cx="266700" cy="685800"/>
          </a:xfrm>
          <a:prstGeom prst="rect">
            <a:avLst/>
          </a:prstGeom>
          <a:solidFill>
            <a:srgbClr val="5F5F5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>
            <a:off x="7620000" y="4267200"/>
            <a:ext cx="0" cy="21907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7772400" y="4953002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 flipV="1">
            <a:off x="7783286" y="4615544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7620000" y="4495800"/>
            <a:ext cx="3714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Connector 7"/>
          <p:cNvCxnSpPr/>
          <p:nvPr/>
        </p:nvCxnSpPr>
        <p:spPr bwMode="auto">
          <a:xfrm>
            <a:off x="7783286" y="4777469"/>
            <a:ext cx="0" cy="1755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>
            <a:off x="7969703" y="5127170"/>
            <a:ext cx="0" cy="11974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>
            <a:off x="7772400" y="5562598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Straight Connector 41"/>
          <p:cNvCxnSpPr/>
          <p:nvPr/>
        </p:nvCxnSpPr>
        <p:spPr bwMode="auto">
          <a:xfrm flipV="1">
            <a:off x="7783286" y="5248275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3" name="Straight Connector 42"/>
          <p:cNvCxnSpPr/>
          <p:nvPr/>
        </p:nvCxnSpPr>
        <p:spPr bwMode="auto">
          <a:xfrm>
            <a:off x="7783286" y="5410200"/>
            <a:ext cx="0" cy="1755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5" name="Straight Connector 44"/>
          <p:cNvCxnSpPr/>
          <p:nvPr/>
        </p:nvCxnSpPr>
        <p:spPr bwMode="auto">
          <a:xfrm>
            <a:off x="7969703" y="5715000"/>
            <a:ext cx="0" cy="11974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6" name="Straight Connector 45"/>
          <p:cNvCxnSpPr/>
          <p:nvPr/>
        </p:nvCxnSpPr>
        <p:spPr bwMode="auto">
          <a:xfrm>
            <a:off x="7772400" y="6151791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7" name="Straight Connector 46"/>
          <p:cNvCxnSpPr/>
          <p:nvPr/>
        </p:nvCxnSpPr>
        <p:spPr bwMode="auto">
          <a:xfrm flipV="1">
            <a:off x="7783286" y="5814333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Straight Connector 47"/>
          <p:cNvCxnSpPr/>
          <p:nvPr/>
        </p:nvCxnSpPr>
        <p:spPr bwMode="auto">
          <a:xfrm>
            <a:off x="7783286" y="5976258"/>
            <a:ext cx="0" cy="1755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Straight Connector 48"/>
          <p:cNvCxnSpPr/>
          <p:nvPr/>
        </p:nvCxnSpPr>
        <p:spPr bwMode="auto">
          <a:xfrm>
            <a:off x="7979228" y="4517570"/>
            <a:ext cx="0" cy="11974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0" name="Straight Connector 49"/>
          <p:cNvCxnSpPr/>
          <p:nvPr/>
        </p:nvCxnSpPr>
        <p:spPr bwMode="auto">
          <a:xfrm flipH="1">
            <a:off x="8229600" y="4963886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Straight Connector 50"/>
          <p:cNvCxnSpPr/>
          <p:nvPr/>
        </p:nvCxnSpPr>
        <p:spPr bwMode="auto">
          <a:xfrm flipH="1" flipV="1">
            <a:off x="8240486" y="4626428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Connector 51"/>
          <p:cNvCxnSpPr/>
          <p:nvPr/>
        </p:nvCxnSpPr>
        <p:spPr bwMode="auto">
          <a:xfrm flipH="1">
            <a:off x="8414658" y="4788353"/>
            <a:ext cx="0" cy="1755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Connector 52"/>
          <p:cNvCxnSpPr/>
          <p:nvPr/>
        </p:nvCxnSpPr>
        <p:spPr bwMode="auto">
          <a:xfrm flipH="1">
            <a:off x="8229600" y="5138054"/>
            <a:ext cx="0" cy="11974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" name="Straight Connector 53"/>
          <p:cNvCxnSpPr/>
          <p:nvPr/>
        </p:nvCxnSpPr>
        <p:spPr bwMode="auto">
          <a:xfrm flipH="1">
            <a:off x="8240486" y="5584368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5" name="Straight Connector 54"/>
          <p:cNvCxnSpPr/>
          <p:nvPr/>
        </p:nvCxnSpPr>
        <p:spPr bwMode="auto">
          <a:xfrm flipH="1" flipV="1">
            <a:off x="8240486" y="5259159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6" name="Straight Connector 55"/>
          <p:cNvCxnSpPr/>
          <p:nvPr/>
        </p:nvCxnSpPr>
        <p:spPr bwMode="auto">
          <a:xfrm flipH="1">
            <a:off x="8436428" y="5421084"/>
            <a:ext cx="0" cy="1755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7" name="Straight Connector 56"/>
          <p:cNvCxnSpPr/>
          <p:nvPr/>
        </p:nvCxnSpPr>
        <p:spPr bwMode="auto">
          <a:xfrm flipH="1">
            <a:off x="8251372" y="5725886"/>
            <a:ext cx="0" cy="11974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8229600" y="6173561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9" name="Straight Connector 58"/>
          <p:cNvCxnSpPr/>
          <p:nvPr/>
        </p:nvCxnSpPr>
        <p:spPr bwMode="auto">
          <a:xfrm flipH="1" flipV="1">
            <a:off x="8240486" y="5846989"/>
            <a:ext cx="190500" cy="161925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0" name="Straight Connector 59"/>
          <p:cNvCxnSpPr/>
          <p:nvPr/>
        </p:nvCxnSpPr>
        <p:spPr bwMode="auto">
          <a:xfrm flipH="1">
            <a:off x="8414658" y="5998028"/>
            <a:ext cx="0" cy="175533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Straight Connector 60"/>
          <p:cNvCxnSpPr/>
          <p:nvPr/>
        </p:nvCxnSpPr>
        <p:spPr bwMode="auto">
          <a:xfrm flipH="1">
            <a:off x="8262256" y="4528454"/>
            <a:ext cx="0" cy="11974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2" name="Straight Connector 61"/>
          <p:cNvCxnSpPr/>
          <p:nvPr/>
        </p:nvCxnSpPr>
        <p:spPr bwMode="auto">
          <a:xfrm>
            <a:off x="8239125" y="4517572"/>
            <a:ext cx="371475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17553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Radiative </a:t>
            </a:r>
            <a:r>
              <a:rPr lang="en-US" dirty="0"/>
              <a:t>thermal cooling of e+ </a:t>
            </a:r>
            <a:r>
              <a:rPr lang="en-US" dirty="0" smtClean="0"/>
              <a:t>target</a:t>
            </a:r>
            <a:endParaRPr lang="en-US" dirty="0"/>
          </a:p>
          <a:p>
            <a:r>
              <a:rPr lang="en-US" dirty="0"/>
              <a:t>Status  </a:t>
            </a:r>
          </a:p>
          <a:p>
            <a:pPr lvl="1"/>
            <a:r>
              <a:rPr lang="en-US" dirty="0"/>
              <a:t>Target temperature </a:t>
            </a:r>
            <a:r>
              <a:rPr lang="en-US" dirty="0" smtClean="0"/>
              <a:t>distribution</a:t>
            </a:r>
            <a:endParaRPr lang="en-US" dirty="0"/>
          </a:p>
          <a:p>
            <a:pPr lvl="1"/>
            <a:r>
              <a:rPr lang="en-US" dirty="0"/>
              <a:t>Design </a:t>
            </a:r>
            <a:r>
              <a:rPr lang="en-US" dirty="0" smtClean="0"/>
              <a:t>considerations</a:t>
            </a:r>
          </a:p>
          <a:p>
            <a:pPr lvl="2"/>
            <a:r>
              <a:rPr lang="en-US" dirty="0" smtClean="0"/>
              <a:t>mechanical issues</a:t>
            </a:r>
            <a:endParaRPr lang="en-US" dirty="0"/>
          </a:p>
          <a:p>
            <a:pPr lvl="1"/>
            <a:r>
              <a:rPr lang="en-US" dirty="0" smtClean="0"/>
              <a:t>Our next steps</a:t>
            </a:r>
          </a:p>
          <a:p>
            <a:r>
              <a:rPr lang="en-US" dirty="0" smtClean="0"/>
              <a:t>Summary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77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05800" cy="5105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Distribution, number and shape of fins is decisive for cooling power </a:t>
            </a:r>
          </a:p>
          <a:p>
            <a:r>
              <a:rPr lang="en-US" dirty="0" smtClean="0"/>
              <a:t>Design with long outer fins is  not the optimum concerning mechanical properties of the spinning wheel</a:t>
            </a:r>
          </a:p>
          <a:p>
            <a:endParaRPr lang="en-US" sz="900" dirty="0" smtClean="0"/>
          </a:p>
          <a:p>
            <a:r>
              <a:rPr lang="en-US" dirty="0" smtClean="0"/>
              <a:t>Example: distribute n fins (trapezoidal  shape) on radiator disk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 area for radiation cooling,                                                               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          mass of all fins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 smtClean="0">
                <a:sym typeface="Wingdings" panose="05000000000000000000" pitchFamily="2" charset="2"/>
              </a:rPr>
              <a:t> temperature distribution in target,                                        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mech. issues, …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6" t="25985" r="22213" b="22125"/>
          <a:stretch/>
        </p:blipFill>
        <p:spPr bwMode="auto">
          <a:xfrm>
            <a:off x="6515100" y="2844593"/>
            <a:ext cx="2057400" cy="203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416100"/>
              </p:ext>
            </p:extLst>
          </p:nvPr>
        </p:nvGraphicFramePr>
        <p:xfrm>
          <a:off x="533400" y="4267200"/>
          <a:ext cx="55626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/>
                <a:gridCol w="1981200"/>
                <a:gridCol w="14478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Trapez</a:t>
                      </a:r>
                      <a:r>
                        <a:rPr lang="en-US" dirty="0" smtClean="0"/>
                        <a:t> a/b/h</a:t>
                      </a:r>
                    </a:p>
                    <a:p>
                      <a:pPr algn="ctr"/>
                      <a:r>
                        <a:rPr lang="en-US" dirty="0" smtClean="0"/>
                        <a:t> [cm]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 </a:t>
                      </a:r>
                    </a:p>
                    <a:p>
                      <a:pPr algn="ctr"/>
                      <a:r>
                        <a:rPr lang="en-US" dirty="0" smtClean="0"/>
                        <a:t>[m2]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</a:t>
                      </a:r>
                      <a:r>
                        <a:rPr lang="en-US" baseline="-25000" dirty="0" smtClean="0"/>
                        <a:t>all Fins  </a:t>
                      </a:r>
                    </a:p>
                    <a:p>
                      <a:pPr algn="ctr"/>
                      <a:r>
                        <a:rPr lang="en-US" dirty="0" smtClean="0"/>
                        <a:t>[kg]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2.15 / 0.42 / 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1.3 /</a:t>
                      </a:r>
                      <a:r>
                        <a:rPr lang="en-US" baseline="0" dirty="0" smtClean="0"/>
                        <a:t> 0.4 / 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38.4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1.04 / 0.27 / 1.0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Straight Connector 9"/>
          <p:cNvCxnSpPr/>
          <p:nvPr/>
        </p:nvCxnSpPr>
        <p:spPr bwMode="auto">
          <a:xfrm flipV="1">
            <a:off x="6781800" y="5181600"/>
            <a:ext cx="304800" cy="457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7086600" y="5181600"/>
            <a:ext cx="4572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7543800" y="5181600"/>
            <a:ext cx="228600" cy="45720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>
            <a:off x="7772400" y="5638800"/>
            <a:ext cx="2286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Connector 17"/>
          <p:cNvCxnSpPr/>
          <p:nvPr/>
        </p:nvCxnSpPr>
        <p:spPr bwMode="auto">
          <a:xfrm>
            <a:off x="6553200" y="5638800"/>
            <a:ext cx="2286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>
            <a:off x="6781800" y="5638800"/>
            <a:ext cx="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7772400" y="5638800"/>
            <a:ext cx="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>
            <a:off x="7086600" y="5181600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Connector 23"/>
          <p:cNvCxnSpPr/>
          <p:nvPr/>
        </p:nvCxnSpPr>
        <p:spPr bwMode="auto">
          <a:xfrm>
            <a:off x="7522028" y="5246914"/>
            <a:ext cx="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Connector 24"/>
          <p:cNvCxnSpPr/>
          <p:nvPr/>
        </p:nvCxnSpPr>
        <p:spPr bwMode="auto">
          <a:xfrm>
            <a:off x="7086600" y="5638800"/>
            <a:ext cx="4572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7" name="Straight Connector 26"/>
          <p:cNvCxnSpPr/>
          <p:nvPr/>
        </p:nvCxnSpPr>
        <p:spPr bwMode="auto">
          <a:xfrm>
            <a:off x="6781800" y="6019800"/>
            <a:ext cx="990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TextBox 27"/>
          <p:cNvSpPr txBox="1"/>
          <p:nvPr/>
        </p:nvSpPr>
        <p:spPr>
          <a:xfrm>
            <a:off x="7169120" y="5757446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a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173686" y="535577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31" name="TextBox 30"/>
          <p:cNvSpPr txBox="1"/>
          <p:nvPr/>
        </p:nvSpPr>
        <p:spPr>
          <a:xfrm rot="16200000">
            <a:off x="7987283" y="525780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h</a:t>
            </a:r>
            <a:endParaRPr lang="en-US" sz="1600" b="0" dirty="0">
              <a:solidFill>
                <a:schemeClr val="tx1"/>
              </a:solidFill>
            </a:endParaRPr>
          </a:p>
        </p:txBody>
      </p:sp>
      <p:cxnSp>
        <p:nvCxnSpPr>
          <p:cNvPr id="54272" name="Straight Connector 54271"/>
          <p:cNvCxnSpPr/>
          <p:nvPr/>
        </p:nvCxnSpPr>
        <p:spPr bwMode="auto">
          <a:xfrm>
            <a:off x="8011884" y="5638800"/>
            <a:ext cx="46352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275" name="Straight Connector 54274"/>
          <p:cNvCxnSpPr/>
          <p:nvPr/>
        </p:nvCxnSpPr>
        <p:spPr bwMode="auto">
          <a:xfrm>
            <a:off x="7522028" y="5181600"/>
            <a:ext cx="953376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4277" name="Straight Connector 54276"/>
          <p:cNvCxnSpPr/>
          <p:nvPr/>
        </p:nvCxnSpPr>
        <p:spPr bwMode="auto">
          <a:xfrm>
            <a:off x="8243644" y="5181600"/>
            <a:ext cx="0" cy="457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451649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715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 </a:t>
            </a:r>
            <a:r>
              <a:rPr lang="en-US" dirty="0"/>
              <a:t>principle, </a:t>
            </a:r>
            <a:r>
              <a:rPr lang="en-US" dirty="0" err="1" smtClean="0"/>
              <a:t>Ti</a:t>
            </a:r>
            <a:r>
              <a:rPr lang="en-US" dirty="0" smtClean="0"/>
              <a:t>  </a:t>
            </a:r>
            <a:r>
              <a:rPr lang="en-US" dirty="0"/>
              <a:t>keeps its stability in the temperature range 200 - 635°C                                                              </a:t>
            </a:r>
            <a:r>
              <a:rPr lang="en-US" dirty="0" smtClean="0"/>
              <a:t>                         </a:t>
            </a:r>
            <a:r>
              <a:rPr lang="en-US" sz="2600" dirty="0" smtClean="0"/>
              <a:t>(</a:t>
            </a:r>
            <a:r>
              <a:rPr lang="en-US" sz="2600" dirty="0">
                <a:hlinkClick r:id="rId2"/>
              </a:rPr>
              <a:t>http://form-technik.biz/titan-material-eigenschaften</a:t>
            </a:r>
            <a:r>
              <a:rPr lang="en-US" sz="2600" dirty="0" smtClean="0">
                <a:hlinkClick r:id="rId2"/>
              </a:rPr>
              <a:t>/</a:t>
            </a:r>
            <a:r>
              <a:rPr lang="en-US" sz="2600" dirty="0" smtClean="0"/>
              <a:t>)</a:t>
            </a:r>
            <a:endParaRPr lang="en-US" sz="2600" dirty="0"/>
          </a:p>
          <a:p>
            <a:endParaRPr lang="en-US" sz="1100" dirty="0"/>
          </a:p>
          <a:p>
            <a:r>
              <a:rPr lang="en-US" dirty="0"/>
              <a:t>Stability of Cu decreases with temperature, but this shouldn’t be a problem for  T ~ 200 and choice of special alloy </a:t>
            </a:r>
          </a:p>
          <a:p>
            <a:pPr lvl="1"/>
            <a:r>
              <a:rPr lang="en-US" dirty="0" smtClean="0"/>
              <a:t>Permanent stress due to tangential force </a:t>
            </a:r>
            <a:r>
              <a:rPr lang="en-US" dirty="0" smtClean="0">
                <a:sym typeface="Wingdings" panose="05000000000000000000" pitchFamily="2" charset="2"/>
              </a:rPr>
              <a:t> creeping effects ?                           to be checked</a:t>
            </a:r>
            <a:endParaRPr lang="en-US" dirty="0" smtClean="0"/>
          </a:p>
          <a:p>
            <a:endParaRPr lang="en-US" sz="1000" dirty="0"/>
          </a:p>
          <a:p>
            <a:r>
              <a:rPr lang="en-US" dirty="0" smtClean="0"/>
              <a:t>Thermal </a:t>
            </a:r>
            <a:r>
              <a:rPr lang="en-US" dirty="0"/>
              <a:t>expansion </a:t>
            </a:r>
            <a:r>
              <a:rPr lang="en-US" dirty="0">
                <a:sym typeface="Wingdings" panose="05000000000000000000" pitchFamily="2" charset="2"/>
              </a:rPr>
              <a:t> slightly changed momentum of inertia   wheel slows </a:t>
            </a:r>
            <a:r>
              <a:rPr lang="en-US" dirty="0" smtClean="0">
                <a:sym typeface="Wingdings" panose="05000000000000000000" pitchFamily="2" charset="2"/>
              </a:rPr>
              <a:t>down slightly  </a:t>
            </a:r>
            <a:r>
              <a:rPr lang="en-US" dirty="0">
                <a:sym typeface="Wingdings" panose="05000000000000000000" pitchFamily="2" charset="2"/>
              </a:rPr>
              <a:t>if no </a:t>
            </a:r>
            <a:r>
              <a:rPr lang="en-US" dirty="0" smtClean="0">
                <a:sym typeface="Wingdings" panose="05000000000000000000" pitchFamily="2" charset="2"/>
              </a:rPr>
              <a:t>correction</a:t>
            </a:r>
          </a:p>
          <a:p>
            <a:endParaRPr lang="en-US" sz="1000" dirty="0" smtClean="0">
              <a:sym typeface="Wingdings" panose="05000000000000000000" pitchFamily="2" charset="2"/>
            </a:endParaRPr>
          </a:p>
          <a:p>
            <a:r>
              <a:rPr lang="en-US" dirty="0" smtClean="0"/>
              <a:t>Non-uniform </a:t>
            </a:r>
            <a:r>
              <a:rPr lang="en-US" dirty="0"/>
              <a:t>average </a:t>
            </a:r>
            <a:r>
              <a:rPr lang="en-US" dirty="0" smtClean="0"/>
              <a:t>temperatures, deformations </a:t>
            </a:r>
            <a:r>
              <a:rPr lang="en-US" dirty="0"/>
              <a:t>around the </a:t>
            </a:r>
            <a:r>
              <a:rPr lang="en-US" dirty="0" smtClean="0"/>
              <a:t>wheel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</a:t>
            </a:r>
            <a:r>
              <a:rPr lang="en-US" dirty="0" smtClean="0"/>
              <a:t> unbalances</a:t>
            </a:r>
            <a:endParaRPr lang="en-US" dirty="0" smtClean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All unbalances have to be monitored and corrected;  has to be discussed with engineers  </a:t>
            </a:r>
            <a:endParaRPr lang="en-US" dirty="0"/>
          </a:p>
          <a:p>
            <a:pPr marL="0" indent="0">
              <a:buNone/>
            </a:pPr>
            <a:endParaRPr lang="en-US" sz="1000" dirty="0"/>
          </a:p>
          <a:p>
            <a:r>
              <a:rPr lang="en-US" dirty="0" smtClean="0"/>
              <a:t>Long term material degradation due to irradiation  must be tested experimentally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Target material tests   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German </a:t>
            </a:r>
            <a:r>
              <a:rPr lang="en-US" dirty="0">
                <a:sym typeface="Wingdings" panose="05000000000000000000" pitchFamily="2" charset="2"/>
              </a:rPr>
              <a:t>Ministry of </a:t>
            </a:r>
            <a:r>
              <a:rPr lang="en-US" dirty="0" smtClean="0">
                <a:sym typeface="Wingdings" panose="05000000000000000000" pitchFamily="2" charset="2"/>
              </a:rPr>
              <a:t>Science supports work for intense sources; period</a:t>
            </a:r>
            <a:r>
              <a:rPr lang="en-US" dirty="0">
                <a:sym typeface="Wingdings" panose="05000000000000000000" pitchFamily="2" charset="2"/>
              </a:rPr>
              <a:t>: July 2015 – 2019 (manpower</a:t>
            </a:r>
            <a:r>
              <a:rPr lang="en-US" dirty="0" smtClean="0">
                <a:sym typeface="Wingdings" panose="05000000000000000000" pitchFamily="2" charset="2"/>
              </a:rPr>
              <a:t>), collaboration of U HH, U Mainz, U Darmstadt and DESY</a:t>
            </a:r>
            <a:endParaRPr lang="en-US" dirty="0">
              <a:sym typeface="Wingdings" panose="05000000000000000000" pitchFamily="2" charset="2"/>
            </a:endParaRP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Simulation of cyclic load at Mainz using e- beam (MAMI, later MESA facility)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Collaboration with Mainz U and Darmstadt U</a:t>
            </a: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95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Our next steps @ DESY/ U Hamburg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534400" cy="52578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400" dirty="0" smtClean="0"/>
              <a:t>Temperature evolution </a:t>
            </a:r>
            <a:r>
              <a:rPr lang="en-US" sz="2400" dirty="0"/>
              <a:t>in the whole </a:t>
            </a:r>
            <a:r>
              <a:rPr lang="en-US" sz="2400" dirty="0" smtClean="0"/>
              <a:t>system (including optimized shape of fins) </a:t>
            </a:r>
            <a:r>
              <a:rPr lang="en-US" sz="2400" dirty="0" smtClean="0">
                <a:sym typeface="Wingdings" panose="05000000000000000000" pitchFamily="2" charset="2"/>
              </a:rPr>
              <a:t> </a:t>
            </a:r>
            <a:endParaRPr lang="en-US" sz="2400" dirty="0" smtClean="0"/>
          </a:p>
          <a:p>
            <a:r>
              <a:rPr lang="en-US" sz="2400" dirty="0" smtClean="0"/>
              <a:t>stress at the target + radiator wheel  </a:t>
            </a:r>
            <a:endParaRPr lang="en-US" sz="2400" dirty="0"/>
          </a:p>
          <a:p>
            <a:r>
              <a:rPr lang="en-US" sz="2400" dirty="0" smtClean="0"/>
              <a:t>optimize system to be flexible for all energies and luminosities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Thermal contact target-radiator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Aspects important for  magnetic bearings (forces, imbalances,…)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Figure out safety factors for long-term operation</a:t>
            </a:r>
          </a:p>
          <a:p>
            <a:pPr marL="457200" lvl="1" indent="0">
              <a:buNone/>
            </a:pPr>
            <a:endParaRPr lang="en-US" sz="2000" dirty="0" smtClean="0"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Material tests in collaboration with U Mainz</a:t>
            </a:r>
          </a:p>
          <a:p>
            <a:pPr marL="0" indent="0">
              <a:buNone/>
            </a:pPr>
            <a:endParaRPr lang="en-US" b="0" dirty="0" smtClean="0"/>
          </a:p>
          <a:p>
            <a:pPr lvl="1"/>
            <a:endParaRPr lang="en-US" sz="1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1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Radiative cooling will work, no showstopper identified</a:t>
            </a:r>
          </a:p>
          <a:p>
            <a:pPr lvl="2"/>
            <a:r>
              <a:rPr lang="en-US" sz="1600" dirty="0" smtClean="0"/>
              <a:t>see also POSIPOL15 </a:t>
            </a:r>
            <a:endParaRPr lang="en-US" sz="1200" dirty="0" smtClean="0"/>
          </a:p>
          <a:p>
            <a:pPr lvl="0"/>
            <a:r>
              <a:rPr lang="en-US" sz="2400" dirty="0" smtClean="0"/>
              <a:t>Scheme is under study &amp; optimization</a:t>
            </a:r>
            <a:r>
              <a:rPr lang="en-US" sz="2100" dirty="0" smtClean="0"/>
              <a:t> </a:t>
            </a:r>
          </a:p>
          <a:p>
            <a:pPr lvl="1"/>
            <a:r>
              <a:rPr lang="en-US" sz="2100" dirty="0" smtClean="0"/>
              <a:t>Prototyping:</a:t>
            </a:r>
            <a:endParaRPr lang="en-US" sz="2100" dirty="0">
              <a:sym typeface="Wingdings" panose="05000000000000000000" pitchFamily="2" charset="2"/>
            </a:endParaRPr>
          </a:p>
          <a:p>
            <a:pPr lvl="2"/>
            <a:r>
              <a:rPr lang="en-US" sz="2000" dirty="0" smtClean="0"/>
              <a:t>Desired: design an </a:t>
            </a:r>
            <a:r>
              <a:rPr lang="en-US" sz="2000" dirty="0"/>
              <a:t>experimental mock up in real </a:t>
            </a:r>
            <a:r>
              <a:rPr lang="en-US" sz="2000" dirty="0" smtClean="0"/>
              <a:t>size  </a:t>
            </a:r>
          </a:p>
          <a:p>
            <a:pPr lvl="2"/>
            <a:r>
              <a:rPr lang="en-US" dirty="0" smtClean="0"/>
              <a:t>DESY/</a:t>
            </a:r>
            <a:r>
              <a:rPr lang="en-US" dirty="0" err="1" smtClean="0"/>
              <a:t>Uni</a:t>
            </a:r>
            <a:r>
              <a:rPr lang="en-US" dirty="0" smtClean="0"/>
              <a:t> HH: no hardware resources </a:t>
            </a:r>
          </a:p>
          <a:p>
            <a:pPr lvl="3"/>
            <a:r>
              <a:rPr lang="en-US" b="0" dirty="0" smtClean="0">
                <a:sym typeface="Wingdings" panose="05000000000000000000" pitchFamily="2" charset="2"/>
              </a:rPr>
              <a:t>Experience of ANL/China R&amp;D is very helpful</a:t>
            </a:r>
          </a:p>
          <a:p>
            <a:pPr lvl="1" indent="-342900"/>
            <a:r>
              <a:rPr lang="en-US" sz="2000" dirty="0" smtClean="0">
                <a:sym typeface="Wingdings" panose="05000000000000000000" pitchFamily="2" charset="2"/>
              </a:rPr>
              <a:t>Material tests at Mainz (e- beam)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Also important and has to be done: </a:t>
            </a:r>
            <a:r>
              <a:rPr lang="en-US" sz="2400" u="sng" dirty="0" smtClean="0">
                <a:sym typeface="Wingdings" panose="05000000000000000000" pitchFamily="2" charset="2"/>
              </a:rPr>
              <a:t>polarization issues</a:t>
            </a:r>
          </a:p>
          <a:p>
            <a:pPr lvl="1"/>
            <a:r>
              <a:rPr lang="en-US" sz="1900" dirty="0" smtClean="0">
                <a:sym typeface="Wingdings" panose="05000000000000000000" pitchFamily="2" charset="2"/>
              </a:rPr>
              <a:t>Upgrade to higher polarization: photon collimation</a:t>
            </a:r>
          </a:p>
          <a:p>
            <a:pPr lvl="1"/>
            <a:r>
              <a:rPr lang="en-US" sz="1900" dirty="0" smtClean="0">
                <a:sym typeface="Wingdings" panose="05000000000000000000" pitchFamily="2" charset="2"/>
              </a:rPr>
              <a:t>Realistic </a:t>
            </a:r>
            <a:r>
              <a:rPr lang="en-US" sz="1900" dirty="0" err="1" smtClean="0">
                <a:sym typeface="Wingdings" panose="05000000000000000000" pitchFamily="2" charset="2"/>
              </a:rPr>
              <a:t>undulator</a:t>
            </a:r>
            <a:r>
              <a:rPr lang="en-US" sz="1900" dirty="0" smtClean="0">
                <a:sym typeface="Wingdings" panose="05000000000000000000" pitchFamily="2" charset="2"/>
              </a:rPr>
              <a:t> B field  (  PEDD in target, polarization)</a:t>
            </a:r>
            <a:endParaRPr lang="en-US" sz="20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sz="800" dirty="0" smtClean="0"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Our Resources at DESY and </a:t>
            </a:r>
            <a:r>
              <a:rPr lang="en-US" sz="2400" dirty="0" err="1" smtClean="0">
                <a:sym typeface="Wingdings" panose="05000000000000000000" pitchFamily="2" charset="2"/>
              </a:rPr>
              <a:t>Uni</a:t>
            </a:r>
            <a:r>
              <a:rPr lang="en-US" sz="2400" dirty="0" smtClean="0">
                <a:sym typeface="Wingdings" panose="05000000000000000000" pitchFamily="2" charset="2"/>
              </a:rPr>
              <a:t> HH  are unchanged since POSIPOL15 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Ideas and support are highly welcome</a:t>
            </a:r>
            <a:endParaRPr lang="en-US" dirty="0"/>
          </a:p>
          <a:p>
            <a:pPr marL="0" lvl="0" indent="0">
              <a:buNone/>
            </a:pPr>
            <a:endParaRPr lang="en-US" sz="24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219991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  Thank you!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43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e+ target for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= 250 … 500GeV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and luminosity determine energy </a:t>
            </a:r>
            <a:r>
              <a:rPr lang="en-US" dirty="0" err="1" smtClean="0"/>
              <a:t>depsited</a:t>
            </a:r>
            <a:r>
              <a:rPr lang="en-US" dirty="0" smtClean="0"/>
              <a:t> in target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                           </a:t>
            </a:r>
            <a:r>
              <a:rPr lang="en-US" sz="2400" dirty="0" smtClean="0"/>
              <a:t>(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e</a:t>
            </a:r>
            <a:r>
              <a:rPr lang="en-US" sz="2400" baseline="-25000" dirty="0" smtClean="0"/>
              <a:t>+ </a:t>
            </a:r>
            <a:r>
              <a:rPr lang="en-US" sz="2400" dirty="0"/>
              <a:t>≤</a:t>
            </a:r>
            <a:r>
              <a:rPr lang="en-US" sz="2400" dirty="0" smtClean="0"/>
              <a:t>30%)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Target wheel design appropriate for all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cm</a:t>
            </a:r>
            <a:r>
              <a:rPr lang="en-US" dirty="0" smtClean="0"/>
              <a:t> ?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</a:p>
          <a:p>
            <a:pPr lvl="1"/>
            <a:r>
              <a:rPr lang="en-US" b="0" dirty="0" smtClean="0">
                <a:sym typeface="Wingdings" panose="05000000000000000000" pitchFamily="2" charset="2"/>
              </a:rPr>
              <a:t>radiative surface A sufficient  to remove deposited energies W for all </a:t>
            </a:r>
            <a:r>
              <a:rPr lang="en-US" b="0" dirty="0" err="1" smtClean="0">
                <a:sym typeface="Wingdings" panose="05000000000000000000" pitchFamily="2" charset="2"/>
              </a:rPr>
              <a:t>E</a:t>
            </a:r>
            <a:r>
              <a:rPr lang="en-US" b="0" baseline="-25000" dirty="0" err="1" smtClean="0">
                <a:sym typeface="Wingdings" panose="05000000000000000000" pitchFamily="2" charset="2"/>
              </a:rPr>
              <a:t>cm</a:t>
            </a:r>
            <a:r>
              <a:rPr lang="en-US" b="0" dirty="0" smtClean="0">
                <a:sym typeface="Wingdings" panose="05000000000000000000" pitchFamily="2" charset="2"/>
              </a:rPr>
              <a:t>? </a:t>
            </a:r>
          </a:p>
          <a:p>
            <a:pPr marL="457200" lvl="1" indent="0">
              <a:buNone/>
            </a:pPr>
            <a:endParaRPr lang="en-US" b="0" dirty="0" smtClean="0">
              <a:sym typeface="Wingdings" panose="05000000000000000000" pitchFamily="2" charset="2"/>
            </a:endParaRPr>
          </a:p>
          <a:p>
            <a:pPr lvl="1"/>
            <a:r>
              <a:rPr lang="en-US" b="0" dirty="0" smtClean="0">
                <a:sym typeface="Wingdings" panose="05000000000000000000" pitchFamily="2" charset="2"/>
              </a:rPr>
              <a:t>Thermal contact </a:t>
            </a:r>
            <a:r>
              <a:rPr lang="en-US" b="0" dirty="0" err="1" smtClean="0">
                <a:sym typeface="Wingdings" panose="05000000000000000000" pitchFamily="2" charset="2"/>
              </a:rPr>
              <a:t>Ti</a:t>
            </a:r>
            <a:r>
              <a:rPr lang="en-US" b="0" dirty="0" smtClean="0">
                <a:sym typeface="Wingdings" panose="05000000000000000000" pitchFamily="2" charset="2"/>
              </a:rPr>
              <a:t>-Cu radiator is important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807371"/>
              </p:ext>
            </p:extLst>
          </p:nvPr>
        </p:nvGraphicFramePr>
        <p:xfrm>
          <a:off x="457200" y="2209800"/>
          <a:ext cx="830580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61160"/>
                <a:gridCol w="1661160"/>
                <a:gridCol w="1661160"/>
                <a:gridCol w="1661160"/>
                <a:gridCol w="1661160"/>
              </a:tblGrid>
              <a:tr h="304800">
                <a:tc rowSpan="2"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beam</a:t>
                      </a:r>
                      <a:r>
                        <a:rPr lang="en-US" dirty="0" smtClean="0"/>
                        <a:t> [GeV]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/>
                        <a:t>E</a:t>
                      </a:r>
                      <a:r>
                        <a:rPr lang="en-US" sz="1600" baseline="-25000" dirty="0" err="1" smtClean="0"/>
                        <a:t>dep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[kW]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600" dirty="0" err="1" smtClean="0"/>
                        <a:t>T</a:t>
                      </a:r>
                      <a:r>
                        <a:rPr lang="en-US" sz="1600" baseline="-25000" dirty="0" err="1" smtClean="0"/>
                        <a:t>max</a:t>
                      </a:r>
                      <a:r>
                        <a:rPr lang="en-US" sz="1600" baseline="0" dirty="0" smtClean="0"/>
                        <a:t>/pulse [K]</a:t>
                      </a:r>
                      <a:endParaRPr lang="en-US" sz="1600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E</a:t>
                      </a:r>
                      <a:r>
                        <a:rPr lang="en-US" sz="1600" baseline="-25000" dirty="0" err="1" smtClean="0"/>
                        <a:t>dep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[kW]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600" dirty="0" err="1" smtClean="0"/>
                        <a:t>T</a:t>
                      </a:r>
                      <a:r>
                        <a:rPr lang="en-US" sz="1600" baseline="-25000" dirty="0" err="1" smtClean="0"/>
                        <a:t>max</a:t>
                      </a:r>
                      <a:r>
                        <a:rPr lang="en-US" sz="1600" baseline="0" dirty="0" smtClean="0"/>
                        <a:t>/pulse [K]</a:t>
                      </a:r>
                      <a:endParaRPr lang="en-US" sz="1600" baseline="-250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</a:tr>
              <a:tr h="30480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Nominal luminosity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sz="1400" baseline="-250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aseline="0" dirty="0" smtClean="0"/>
                        <a:t>High luminosity</a:t>
                      </a:r>
                      <a:endParaRPr lang="en-US" sz="1600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sz="1400" baseline="-25000" dirty="0"/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175    </a:t>
                      </a:r>
                      <a:r>
                        <a:rPr lang="en-US" sz="1050" b="1" dirty="0" smtClean="0"/>
                        <a:t>(ILC EDMS)</a:t>
                      </a:r>
                      <a:endParaRPr lang="en-US" sz="105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250    </a:t>
                      </a:r>
                      <a:r>
                        <a:rPr lang="en-US" sz="1050" b="1" dirty="0" smtClean="0"/>
                        <a:t>(ILC EDMS)</a:t>
                      </a:r>
                      <a:endParaRPr lang="en-US" sz="105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250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8881371"/>
              </p:ext>
            </p:extLst>
          </p:nvPr>
        </p:nvGraphicFramePr>
        <p:xfrm>
          <a:off x="4406900" y="5334000"/>
          <a:ext cx="2819400" cy="487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41" name="Equation" r:id="rId3" imgW="1396800" imgH="241200" progId="Equation.3">
                  <p:embed/>
                </p:oleObj>
              </mc:Choice>
              <mc:Fallback>
                <p:oleObj name="Equation" r:id="rId3" imgW="1396800" imgH="2412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6900" y="5334000"/>
                        <a:ext cx="2819400" cy="487362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064821" y="4018357"/>
            <a:ext cx="992579" cy="4647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>
                <a:solidFill>
                  <a:schemeClr val="tx1"/>
                </a:solidFill>
              </a:rPr>
              <a:t>A. </a:t>
            </a:r>
            <a:r>
              <a:rPr lang="en-US" sz="1050" dirty="0" err="1" smtClean="0">
                <a:solidFill>
                  <a:schemeClr val="tx1"/>
                </a:solidFill>
              </a:rPr>
              <a:t>Ushakov</a:t>
            </a:r>
            <a:r>
              <a:rPr lang="en-US" sz="1050" dirty="0" smtClean="0">
                <a:solidFill>
                  <a:schemeClr val="tx1"/>
                </a:solidFill>
              </a:rPr>
              <a:t>, </a:t>
            </a:r>
          </a:p>
          <a:p>
            <a:pPr>
              <a:buNone/>
            </a:pPr>
            <a:r>
              <a:rPr lang="en-US" sz="1050" dirty="0" smtClean="0">
                <a:solidFill>
                  <a:schemeClr val="tx1"/>
                </a:solidFill>
              </a:rPr>
              <a:t>Update 2015</a:t>
            </a:r>
            <a:endParaRPr lang="de-DE" sz="105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3000" y="2857500"/>
            <a:ext cx="992579" cy="4647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>
                <a:solidFill>
                  <a:schemeClr val="tx1"/>
                </a:solidFill>
              </a:rPr>
              <a:t>A. </a:t>
            </a:r>
            <a:r>
              <a:rPr lang="en-US" sz="1050" dirty="0" err="1" smtClean="0">
                <a:solidFill>
                  <a:schemeClr val="tx1"/>
                </a:solidFill>
              </a:rPr>
              <a:t>Ushakov</a:t>
            </a:r>
            <a:r>
              <a:rPr lang="en-US" sz="1050" dirty="0" smtClean="0">
                <a:solidFill>
                  <a:schemeClr val="tx1"/>
                </a:solidFill>
              </a:rPr>
              <a:t>, </a:t>
            </a:r>
          </a:p>
          <a:p>
            <a:pPr>
              <a:buNone/>
            </a:pPr>
            <a:r>
              <a:rPr lang="en-US" sz="1050" dirty="0" smtClean="0">
                <a:solidFill>
                  <a:schemeClr val="tx1"/>
                </a:solidFill>
              </a:rPr>
              <a:t> 2015</a:t>
            </a:r>
            <a:endParaRPr lang="de-DE" sz="105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214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358965"/>
            <a:ext cx="6210300" cy="4143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3429000" y="2435165"/>
            <a:ext cx="3200400" cy="3080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305800" cy="5105400"/>
          </a:xfrm>
        </p:spPr>
        <p:txBody>
          <a:bodyPr>
            <a:normAutofit fontScale="85000" lnSpcReduction="20000"/>
          </a:bodyPr>
          <a:lstStyle/>
          <a:p>
            <a:pPr marL="400050" lvl="1" indent="0">
              <a:buNone/>
            </a:pPr>
            <a:endParaRPr lang="en-US" sz="19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en-US" sz="1900" dirty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en-US" sz="1900" dirty="0" smtClean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sz="1900" dirty="0" smtClean="0">
                <a:latin typeface="Symbol" panose="05050102010706020507" pitchFamily="18" charset="2"/>
                <a:sym typeface="Wingdings" panose="05000000000000000000" pitchFamily="2" charset="2"/>
              </a:rPr>
              <a:t>                                                      s</a:t>
            </a:r>
            <a:r>
              <a:rPr lang="en-US" sz="1900" dirty="0" smtClean="0">
                <a:sym typeface="Wingdings" panose="05000000000000000000" pitchFamily="2" charset="2"/>
              </a:rPr>
              <a:t> </a:t>
            </a:r>
            <a:r>
              <a:rPr lang="en-US" sz="1900" b="0" dirty="0">
                <a:sym typeface="Wingdings" panose="05000000000000000000" pitchFamily="2" charset="2"/>
              </a:rPr>
              <a:t>= Stefan-Boltzmann constant = 5.67 × 10</a:t>
            </a:r>
            <a:r>
              <a:rPr lang="en-US" sz="1900" b="0" baseline="30000" dirty="0">
                <a:sym typeface="Wingdings" panose="05000000000000000000" pitchFamily="2" charset="2"/>
              </a:rPr>
              <a:t>-8</a:t>
            </a:r>
            <a:r>
              <a:rPr lang="en-US" sz="1900" b="0" dirty="0">
                <a:sym typeface="Wingdings" panose="05000000000000000000" pitchFamily="2" charset="2"/>
              </a:rPr>
              <a:t> W/(m</a:t>
            </a:r>
            <a:r>
              <a:rPr lang="en-US" sz="1900" b="0" baseline="30000" dirty="0">
                <a:sym typeface="Wingdings" panose="05000000000000000000" pitchFamily="2" charset="2"/>
              </a:rPr>
              <a:t>2</a:t>
            </a:r>
            <a:r>
              <a:rPr lang="en-US" sz="1900" b="0" dirty="0">
                <a:sym typeface="Wingdings" panose="05000000000000000000" pitchFamily="2" charset="2"/>
              </a:rPr>
              <a:t>K</a:t>
            </a:r>
            <a:r>
              <a:rPr lang="en-US" sz="1900" b="0" baseline="30000" dirty="0">
                <a:sym typeface="Wingdings" panose="05000000000000000000" pitchFamily="2" charset="2"/>
              </a:rPr>
              <a:t>4</a:t>
            </a:r>
            <a:r>
              <a:rPr lang="en-US" sz="1900" b="0" dirty="0">
                <a:sym typeface="Wingdings" panose="05000000000000000000" pitchFamily="2" charset="2"/>
              </a:rPr>
              <a:t>) </a:t>
            </a:r>
          </a:p>
          <a:p>
            <a:pPr marL="400050" lvl="1" indent="0">
              <a:buNone/>
            </a:pPr>
            <a:r>
              <a:rPr lang="en-US" sz="1900" b="0" dirty="0" smtClean="0">
                <a:latin typeface="Symbol" panose="05050102010706020507" pitchFamily="18" charset="2"/>
                <a:sym typeface="Wingdings" panose="05000000000000000000" pitchFamily="2" charset="2"/>
              </a:rPr>
              <a:t>                                                      e</a:t>
            </a:r>
            <a:r>
              <a:rPr lang="en-US" sz="1900" b="0" dirty="0" smtClean="0">
                <a:sym typeface="Wingdings" panose="05000000000000000000" pitchFamily="2" charset="2"/>
              </a:rPr>
              <a:t> = </a:t>
            </a:r>
            <a:r>
              <a:rPr lang="en-US" sz="1900" b="0" dirty="0">
                <a:sym typeface="Wingdings" panose="05000000000000000000" pitchFamily="2" charset="2"/>
              </a:rPr>
              <a:t>emissivity  </a:t>
            </a:r>
            <a:r>
              <a:rPr lang="en-US" sz="1900" b="0" dirty="0" smtClean="0">
                <a:sym typeface="Wingdings" panose="05000000000000000000" pitchFamily="2" charset="2"/>
              </a:rPr>
              <a:t>= 0.7  </a:t>
            </a:r>
          </a:p>
          <a:p>
            <a:pPr marL="400050" lvl="1" indent="0">
              <a:buNone/>
            </a:pPr>
            <a:r>
              <a:rPr lang="en-US" sz="1900" b="0" dirty="0" smtClean="0">
                <a:sym typeface="Wingdings" panose="05000000000000000000" pitchFamily="2" charset="2"/>
              </a:rPr>
              <a:t>                                               G = geometric form factor = 1</a:t>
            </a:r>
          </a:p>
          <a:p>
            <a:pPr marL="400050" lvl="1" indent="0">
              <a:buNone/>
            </a:pPr>
            <a:endParaRPr lang="en-US" sz="1900" b="0" dirty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en-US" sz="1900" b="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en-US" sz="1900" dirty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en-US" sz="190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en-US" sz="1900" dirty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en-US" sz="190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sz="1900" dirty="0">
                <a:sym typeface="Wingdings" panose="05000000000000000000" pitchFamily="2" charset="2"/>
              </a:rPr>
              <a:t> </a:t>
            </a:r>
            <a:endParaRPr lang="en-US" sz="190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sz="1900" dirty="0">
                <a:sym typeface="Wingdings" panose="05000000000000000000" pitchFamily="2" charset="2"/>
              </a:rPr>
              <a:t> </a:t>
            </a:r>
            <a:endParaRPr lang="en-US" sz="190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sz="1900" dirty="0">
                <a:sym typeface="Wingdings" panose="05000000000000000000" pitchFamily="2" charset="2"/>
              </a:rPr>
              <a:t> </a:t>
            </a:r>
            <a:endParaRPr lang="en-US" sz="190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sz="1900" dirty="0">
                <a:sym typeface="Wingdings" panose="05000000000000000000" pitchFamily="2" charset="2"/>
              </a:rPr>
              <a:t> </a:t>
            </a:r>
            <a:endParaRPr lang="en-US" sz="190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sz="1900" dirty="0">
                <a:sym typeface="Wingdings" panose="05000000000000000000" pitchFamily="2" charset="2"/>
              </a:rPr>
              <a:t> </a:t>
            </a:r>
            <a:endParaRPr lang="en-US" sz="190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sz="1900" dirty="0">
                <a:sym typeface="Wingdings" panose="05000000000000000000" pitchFamily="2" charset="2"/>
              </a:rPr>
              <a:t> </a:t>
            </a:r>
            <a:endParaRPr lang="en-US" sz="190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r>
              <a:rPr lang="en-US" sz="1900" dirty="0">
                <a:sym typeface="Wingdings" panose="05000000000000000000" pitchFamily="2" charset="2"/>
              </a:rPr>
              <a:t> </a:t>
            </a:r>
            <a:endParaRPr lang="en-US" sz="1900" dirty="0" smtClean="0">
              <a:sym typeface="Wingdings" panose="05000000000000000000" pitchFamily="2" charset="2"/>
            </a:endParaRPr>
          </a:p>
          <a:p>
            <a:pPr marL="400050" lvl="1" indent="0">
              <a:buNone/>
            </a:pPr>
            <a:endParaRPr lang="en-US" sz="1900" dirty="0" smtClean="0">
              <a:sym typeface="Wingdings" panose="05000000000000000000" pitchFamily="2" charset="2"/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Area A of thermal radiation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36398769"/>
              </p:ext>
            </p:extLst>
          </p:nvPr>
        </p:nvGraphicFramePr>
        <p:xfrm>
          <a:off x="3494087" y="1249363"/>
          <a:ext cx="3668713" cy="496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05" name="Equation" r:id="rId4" imgW="1777680" imgH="241200" progId="Equation.3">
                  <p:embed/>
                </p:oleObj>
              </mc:Choice>
              <mc:Fallback>
                <p:oleObj name="Equation" r:id="rId4" imgW="1777680" imgH="2412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4087" y="1249363"/>
                        <a:ext cx="3668713" cy="496887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 w="9525">
                        <a:solidFill>
                          <a:srgbClr val="C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 rot="16200000">
            <a:off x="-49795" y="3094166"/>
            <a:ext cx="713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>
                <a:solidFill>
                  <a:schemeClr val="tx1"/>
                </a:solidFill>
              </a:rPr>
              <a:t>T[°C]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885286" y="6107668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</a:rPr>
              <a:t>A[m</a:t>
            </a:r>
            <a:r>
              <a:rPr lang="en-US" sz="1800" b="0" baseline="30000" dirty="0" smtClean="0">
                <a:solidFill>
                  <a:schemeClr val="tx1"/>
                </a:solidFill>
              </a:rPr>
              <a:t>2</a:t>
            </a:r>
            <a:r>
              <a:rPr lang="en-US" sz="1800" b="0" dirty="0" smtClean="0">
                <a:solidFill>
                  <a:schemeClr val="tx1"/>
                </a:solidFill>
              </a:rPr>
              <a:t>]</a:t>
            </a:r>
            <a:endParaRPr lang="en-US" sz="1800" b="0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 bwMode="auto">
          <a:xfrm>
            <a:off x="1257300" y="2435165"/>
            <a:ext cx="0" cy="3635435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>
            <a:off x="1219200" y="6019800"/>
            <a:ext cx="4572000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6934200" y="2895600"/>
            <a:ext cx="1931491" cy="1569660"/>
          </a:xfrm>
          <a:prstGeom prst="rect">
            <a:avLst/>
          </a:prstGeom>
          <a:noFill/>
          <a:ln>
            <a:solidFill>
              <a:srgbClr val="23346C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0" dirty="0" smtClean="0">
                <a:solidFill>
                  <a:srgbClr val="23346C"/>
                </a:solidFill>
              </a:rPr>
              <a:t>Target wheel</a:t>
            </a:r>
          </a:p>
          <a:p>
            <a:pPr>
              <a:buNone/>
            </a:pPr>
            <a:r>
              <a:rPr lang="en-US" sz="2000" b="0" dirty="0" smtClean="0">
                <a:solidFill>
                  <a:srgbClr val="23346C"/>
                </a:solidFill>
              </a:rPr>
              <a:t>r = 0.5m</a:t>
            </a:r>
          </a:p>
          <a:p>
            <a:pPr>
              <a:buNone/>
            </a:pPr>
            <a:r>
              <a:rPr lang="en-US" sz="2000" b="0" dirty="0" smtClean="0">
                <a:solidFill>
                  <a:srgbClr val="23346C"/>
                </a:solidFill>
              </a:rPr>
              <a:t>Simple full disk</a:t>
            </a:r>
          </a:p>
          <a:p>
            <a:pPr>
              <a:buNone/>
            </a:pPr>
            <a:r>
              <a:rPr lang="en-US" sz="2000" b="0" dirty="0" smtClean="0">
                <a:solidFill>
                  <a:srgbClr val="23346C"/>
                </a:solidFill>
              </a:rPr>
              <a:t> 1.6m</a:t>
            </a:r>
            <a:r>
              <a:rPr lang="en-US" sz="2000" b="0" baseline="30000" dirty="0" smtClean="0">
                <a:solidFill>
                  <a:srgbClr val="23346C"/>
                </a:solidFill>
              </a:rPr>
              <a:t>2</a:t>
            </a:r>
            <a:r>
              <a:rPr lang="en-US" sz="2000" b="0" dirty="0" smtClean="0">
                <a:solidFill>
                  <a:srgbClr val="23346C"/>
                </a:solidFill>
              </a:rPr>
              <a:t> </a:t>
            </a:r>
            <a:endParaRPr lang="en-US" sz="2000" b="0" dirty="0">
              <a:solidFill>
                <a:srgbClr val="2334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00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://www-zeuthen.desy.de/~riemanns/target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" t="12080" r="23763" b="3080"/>
          <a:stretch/>
        </p:blipFill>
        <p:spPr bwMode="auto">
          <a:xfrm>
            <a:off x="1905000" y="800100"/>
            <a:ext cx="7239000" cy="575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Arrow Connector 20"/>
          <p:cNvCxnSpPr/>
          <p:nvPr/>
        </p:nvCxnSpPr>
        <p:spPr bwMode="auto">
          <a:xfrm flipH="1">
            <a:off x="6858000" y="762000"/>
            <a:ext cx="838200" cy="533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6877050" y="1028700"/>
            <a:ext cx="1409700" cy="8763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 flipH="1">
            <a:off x="5257800" y="685800"/>
            <a:ext cx="838200" cy="5334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Left Arrow 23"/>
          <p:cNvSpPr/>
          <p:nvPr/>
        </p:nvSpPr>
        <p:spPr bwMode="auto">
          <a:xfrm rot="19724360">
            <a:off x="5783202" y="628362"/>
            <a:ext cx="1524000" cy="457200"/>
          </a:xfrm>
          <a:prstGeom prst="leftArrow">
            <a:avLst/>
          </a:prstGeom>
          <a:solidFill>
            <a:srgbClr val="FFCC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 rot="19596344">
            <a:off x="5058283" y="660244"/>
            <a:ext cx="1026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Ti6Al4V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rot="19658288">
            <a:off x="6494984" y="673958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Radiator (Cu)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9596344">
            <a:off x="6978577" y="1090310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Cooler (Cu)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9664924">
            <a:off x="6280244" y="572299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 smtClean="0">
                <a:solidFill>
                  <a:schemeClr val="tx1"/>
                </a:solidFill>
              </a:rPr>
              <a:t>photons</a:t>
            </a:r>
            <a:endParaRPr lang="en-US" sz="1600" b="0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304800" y="685800"/>
            <a:ext cx="36576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>
              <a:buNone/>
            </a:pPr>
            <a:r>
              <a:rPr lang="en-US" sz="2800" b="1" kern="0" dirty="0" smtClean="0"/>
              <a:t>Radiative  cooling – considered so far</a:t>
            </a:r>
            <a:endParaRPr lang="en-US" sz="2800" b="1" kern="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 bwMode="auto">
          <a:xfrm>
            <a:off x="304800" y="1600200"/>
            <a:ext cx="38862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25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kern="0" dirty="0" smtClean="0"/>
              <a:t>e</a:t>
            </a:r>
            <a:r>
              <a:rPr lang="en-US" b="0" kern="0" dirty="0"/>
              <a:t>+ target located very close to </a:t>
            </a:r>
            <a:r>
              <a:rPr lang="en-US" b="0" kern="0" dirty="0" smtClean="0"/>
              <a:t>the optical matching </a:t>
            </a:r>
            <a:r>
              <a:rPr lang="en-US" b="0" kern="0" dirty="0"/>
              <a:t>device</a:t>
            </a:r>
          </a:p>
          <a:p>
            <a:r>
              <a:rPr lang="en-US" b="0" kern="0" dirty="0" smtClean="0"/>
              <a:t>Rotating target wheel consists of </a:t>
            </a:r>
            <a:r>
              <a:rPr lang="en-US" b="0" kern="0" dirty="0" err="1" smtClean="0"/>
              <a:t>Ti</a:t>
            </a:r>
            <a:r>
              <a:rPr lang="en-US" b="0" kern="0" dirty="0" smtClean="0"/>
              <a:t> rim (e+ target) and Cu (radiator)</a:t>
            </a:r>
          </a:p>
          <a:p>
            <a:r>
              <a:rPr lang="en-US" b="0" kern="0" dirty="0" smtClean="0"/>
              <a:t>Heat path:  </a:t>
            </a:r>
          </a:p>
          <a:p>
            <a:pPr lvl="1"/>
            <a:r>
              <a:rPr lang="en-US" kern="0" dirty="0" smtClean="0"/>
              <a:t>thermal conduction                    </a:t>
            </a:r>
            <a:r>
              <a:rPr lang="en-US" kern="0" dirty="0" err="1" smtClean="0"/>
              <a:t>Ti</a:t>
            </a:r>
            <a:r>
              <a:rPr lang="en-US" kern="0" dirty="0" smtClean="0"/>
              <a:t> </a:t>
            </a:r>
            <a:r>
              <a:rPr lang="en-US" kern="0" dirty="0" smtClean="0">
                <a:sym typeface="Wingdings" panose="05000000000000000000" pitchFamily="2" charset="2"/>
              </a:rPr>
              <a:t> </a:t>
            </a:r>
            <a:r>
              <a:rPr lang="en-US" kern="0" dirty="0" smtClean="0"/>
              <a:t> Cu wheel </a:t>
            </a:r>
          </a:p>
          <a:p>
            <a:pPr lvl="1"/>
            <a:r>
              <a:rPr lang="en-US" kern="0" dirty="0" smtClean="0"/>
              <a:t>Thermal radiation from  Cu  to stationary water cooled coolers </a:t>
            </a:r>
          </a:p>
          <a:p>
            <a:r>
              <a:rPr lang="en-US" b="0" kern="0" dirty="0" smtClean="0"/>
              <a:t>Target, radiator and cooler are in vacuum </a:t>
            </a:r>
            <a:endParaRPr lang="en-US" sz="1300" b="0" kern="0" dirty="0" smtClean="0"/>
          </a:p>
          <a:p>
            <a:r>
              <a:rPr lang="en-US" b="0" kern="0" dirty="0" smtClean="0"/>
              <a:t>Cooling area can be easily increased by additional fins </a:t>
            </a:r>
          </a:p>
          <a:p>
            <a:r>
              <a:rPr lang="en-US" b="0" kern="0" dirty="0" smtClean="0"/>
              <a:t>Target position must be close to OMD</a:t>
            </a:r>
          </a:p>
          <a:p>
            <a:pPr marL="0" indent="0">
              <a:buFontTx/>
              <a:buNone/>
            </a:pPr>
            <a:endParaRPr lang="en-US" b="0" kern="0" dirty="0" smtClean="0"/>
          </a:p>
          <a:p>
            <a:pPr marL="0" indent="0">
              <a:buFontTx/>
              <a:buNone/>
            </a:pPr>
            <a:endParaRPr lang="en-US" b="0" kern="0" dirty="0" smtClean="0"/>
          </a:p>
          <a:p>
            <a:pPr marL="457200" lvl="1" indent="0">
              <a:buFontTx/>
              <a:buNone/>
            </a:pPr>
            <a:r>
              <a:rPr lang="en-US" kern="0" dirty="0" smtClean="0"/>
              <a:t>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999994" y="6245423"/>
            <a:ext cx="1220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 smtClean="0">
                <a:solidFill>
                  <a:schemeClr val="tx1"/>
                </a:solidFill>
              </a:rPr>
              <a:t>Felix Dietrich</a:t>
            </a:r>
            <a:endParaRPr lang="en-US" sz="14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53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376" y="1521064"/>
            <a:ext cx="3131024" cy="46511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So far, Felix considered a cooling area </a:t>
            </a:r>
            <a:r>
              <a:rPr lang="en-US" dirty="0"/>
              <a:t> </a:t>
            </a:r>
            <a:r>
              <a:rPr lang="en-US" dirty="0" smtClean="0"/>
              <a:t>of 2.8 m</a:t>
            </a:r>
            <a:r>
              <a:rPr lang="en-US" baseline="30000" dirty="0" smtClean="0"/>
              <a:t>2</a:t>
            </a:r>
            <a:r>
              <a:rPr lang="en-US" dirty="0" smtClean="0"/>
              <a:t> near the target created by 2×7 fins (length of fin is 3cm, height 0.5cm)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chemeClr val="bg1"/>
                </a:solidFill>
              </a:rPr>
              <a:t>Including  </a:t>
            </a:r>
            <a:r>
              <a:rPr lang="en-US" dirty="0">
                <a:solidFill>
                  <a:schemeClr val="bg1"/>
                </a:solidFill>
              </a:rPr>
              <a:t>almost full disc </a:t>
            </a:r>
            <a:r>
              <a:rPr lang="en-US" dirty="0" smtClean="0">
                <a:solidFill>
                  <a:schemeClr val="bg1"/>
                </a:solidFill>
              </a:rPr>
              <a:t>in </a:t>
            </a:r>
            <a:r>
              <a:rPr lang="en-US" dirty="0">
                <a:solidFill>
                  <a:schemeClr val="bg1"/>
                </a:solidFill>
              </a:rPr>
              <a:t>radiative </a:t>
            </a:r>
            <a:r>
              <a:rPr lang="en-US" dirty="0" smtClean="0">
                <a:solidFill>
                  <a:schemeClr val="bg1"/>
                </a:solidFill>
              </a:rPr>
              <a:t>cooling, max temperature in target decreases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Max average temperature in target goes down with area:</a:t>
            </a: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Design (fins) must be optimized to avoid mechanical problems/stress at high rotation speed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0" t="21261" r="35237"/>
          <a:stretch/>
        </p:blipFill>
        <p:spPr>
          <a:xfrm>
            <a:off x="3733800" y="1521064"/>
            <a:ext cx="4648200" cy="4651136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 bwMode="auto">
          <a:xfrm>
            <a:off x="7696200" y="2895600"/>
            <a:ext cx="457200" cy="951032"/>
          </a:xfrm>
          <a:prstGeom prst="rightArrow">
            <a:avLst/>
          </a:prstGeom>
          <a:solidFill>
            <a:srgbClr val="D076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9" name="Right Arrow 8"/>
          <p:cNvSpPr/>
          <p:nvPr/>
        </p:nvSpPr>
        <p:spPr bwMode="auto">
          <a:xfrm flipH="1">
            <a:off x="6705600" y="2895600"/>
            <a:ext cx="457200" cy="951032"/>
          </a:xfrm>
          <a:prstGeom prst="rightArrow">
            <a:avLst/>
          </a:prstGeom>
          <a:solidFill>
            <a:srgbClr val="D07676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6324600" y="1981200"/>
            <a:ext cx="2286000" cy="2819400"/>
          </a:xfrm>
          <a:prstGeom prst="rect">
            <a:avLst/>
          </a:prstGeom>
          <a:noFill/>
          <a:ln w="38100" cap="flat" cmpd="sng" algn="ctr">
            <a:solidFill>
              <a:srgbClr val="D0767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03970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376" y="1521064"/>
            <a:ext cx="3131024" cy="465113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So far, Felix considered a cooling area </a:t>
            </a:r>
            <a:r>
              <a:rPr lang="en-US" dirty="0"/>
              <a:t> </a:t>
            </a:r>
            <a:r>
              <a:rPr lang="en-US" dirty="0" smtClean="0"/>
              <a:t>of 2.8 m</a:t>
            </a:r>
            <a:r>
              <a:rPr lang="en-US" baseline="30000" dirty="0" smtClean="0"/>
              <a:t>2</a:t>
            </a:r>
            <a:r>
              <a:rPr lang="en-US" dirty="0" smtClean="0"/>
              <a:t> near the target created by 2×7 fins (length of fin is 3cm, height 0.5cm)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smtClean="0"/>
              <a:t>Including  </a:t>
            </a:r>
            <a:r>
              <a:rPr lang="en-US" dirty="0"/>
              <a:t>almost full disc </a:t>
            </a:r>
            <a:r>
              <a:rPr lang="en-US" dirty="0" smtClean="0"/>
              <a:t>in </a:t>
            </a:r>
            <a:r>
              <a:rPr lang="en-US" dirty="0"/>
              <a:t>radiative </a:t>
            </a:r>
            <a:r>
              <a:rPr lang="en-US" dirty="0" smtClean="0"/>
              <a:t>cooling, max temperature in target decreases</a:t>
            </a:r>
            <a:endParaRPr lang="en-US" dirty="0"/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/>
              <a:t>Max average temperature in target goes down with area: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</a:t>
            </a:r>
          </a:p>
          <a:p>
            <a:pPr marL="0" indent="0">
              <a:buNone/>
            </a:pPr>
            <a:r>
              <a:rPr lang="en-US" dirty="0" smtClean="0"/>
              <a:t>Design (fins) must be optimized to avoid mechanical problems/stress at high rotation speed</a:t>
            </a:r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90" t="21261" r="35237"/>
          <a:stretch/>
        </p:blipFill>
        <p:spPr>
          <a:xfrm>
            <a:off x="3733800" y="1521064"/>
            <a:ext cx="4648200" cy="4651136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 bwMode="auto">
          <a:xfrm>
            <a:off x="7620000" y="2992949"/>
            <a:ext cx="457200" cy="2569651"/>
          </a:xfrm>
          <a:prstGeom prst="rightArrow">
            <a:avLst/>
          </a:prstGeom>
          <a:solidFill>
            <a:srgbClr val="D0767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Right Arrow 11"/>
          <p:cNvSpPr/>
          <p:nvPr/>
        </p:nvSpPr>
        <p:spPr bwMode="auto">
          <a:xfrm flipH="1">
            <a:off x="6781800" y="2971800"/>
            <a:ext cx="457200" cy="2569651"/>
          </a:xfrm>
          <a:prstGeom prst="rightArrow">
            <a:avLst/>
          </a:prstGeom>
          <a:solidFill>
            <a:srgbClr val="D07676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324600" y="1981200"/>
            <a:ext cx="2286000" cy="4495800"/>
          </a:xfrm>
          <a:prstGeom prst="rect">
            <a:avLst/>
          </a:prstGeom>
          <a:noFill/>
          <a:ln w="38100" cap="flat" cmpd="sng" algn="ctr">
            <a:solidFill>
              <a:srgbClr val="D0767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6694418"/>
              </p:ext>
            </p:extLst>
          </p:nvPr>
        </p:nvGraphicFramePr>
        <p:xfrm>
          <a:off x="1142999" y="3810000"/>
          <a:ext cx="122452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286" name="Formel" r:id="rId4" imgW="774360" imgH="393480" progId="Equation.3">
                  <p:embed/>
                </p:oleObj>
              </mc:Choice>
              <mc:Fallback>
                <p:oleObj name="Formel" r:id="rId4" imgW="7743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42999" y="3810000"/>
                        <a:ext cx="1224525" cy="622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813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issues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Temperature </a:t>
            </a:r>
            <a:r>
              <a:rPr lang="en-US" dirty="0" err="1" smtClean="0"/>
              <a:t>distrubution</a:t>
            </a:r>
            <a:endParaRPr lang="en-US" dirty="0" smtClean="0"/>
          </a:p>
          <a:p>
            <a:pPr lvl="1"/>
            <a:r>
              <a:rPr lang="en-US" dirty="0" smtClean="0"/>
              <a:t>Heat transfer from target to radiator </a:t>
            </a:r>
          </a:p>
          <a:p>
            <a:pPr lvl="2" indent="-342900"/>
            <a:r>
              <a:rPr lang="en-US" dirty="0" smtClean="0"/>
              <a:t>Titanium has a low heat conductivity</a:t>
            </a:r>
          </a:p>
          <a:p>
            <a:pPr lvl="1"/>
            <a:r>
              <a:rPr lang="en-US" dirty="0" smtClean="0"/>
              <a:t>maximum and average temperatures in </a:t>
            </a:r>
            <a:r>
              <a:rPr lang="en-US" dirty="0" err="1" smtClean="0"/>
              <a:t>Ti</a:t>
            </a:r>
            <a:endParaRPr lang="en-US" dirty="0"/>
          </a:p>
          <a:p>
            <a:pPr lvl="1"/>
            <a:r>
              <a:rPr lang="en-US" dirty="0" err="1" smtClean="0"/>
              <a:t>Ti</a:t>
            </a:r>
            <a:r>
              <a:rPr lang="en-US" dirty="0" smtClean="0"/>
              <a:t>-Cu contact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Stress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Stress </a:t>
            </a:r>
            <a:r>
              <a:rPr lang="en-US" dirty="0">
                <a:sym typeface="Wingdings" panose="05000000000000000000" pitchFamily="2" charset="2"/>
              </a:rPr>
              <a:t>in </a:t>
            </a:r>
            <a:r>
              <a:rPr lang="en-US" dirty="0" err="1">
                <a:sym typeface="Wingdings" panose="05000000000000000000" pitchFamily="2" charset="2"/>
              </a:rPr>
              <a:t>Ti</a:t>
            </a:r>
            <a:r>
              <a:rPr lang="en-US" dirty="0">
                <a:sym typeface="Wingdings" panose="05000000000000000000" pitchFamily="2" charset="2"/>
              </a:rPr>
              <a:t> target rim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thermal expansion of </a:t>
            </a:r>
            <a:r>
              <a:rPr lang="en-US" dirty="0" err="1" smtClean="0">
                <a:sym typeface="Wingdings" panose="05000000000000000000" pitchFamily="2" charset="2"/>
              </a:rPr>
              <a:t>Ti</a:t>
            </a:r>
            <a:r>
              <a:rPr lang="en-US" dirty="0" smtClean="0">
                <a:sym typeface="Wingdings" panose="05000000000000000000" pitchFamily="2" charset="2"/>
              </a:rPr>
              <a:t>, Cu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Optimum design of radiator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0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transfer in the target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51466"/>
            <a:ext cx="8458200" cy="545413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3300" dirty="0" smtClean="0"/>
              <a:t>Temperature distribution in </a:t>
            </a:r>
            <a:r>
              <a:rPr lang="en-US" sz="3300" dirty="0"/>
              <a:t>t</a:t>
            </a:r>
            <a:r>
              <a:rPr lang="en-US" sz="3300" dirty="0" smtClean="0"/>
              <a:t>arget depends on</a:t>
            </a:r>
          </a:p>
          <a:p>
            <a:pPr lvl="1" indent="-342900"/>
            <a:r>
              <a:rPr lang="en-US" sz="2600" dirty="0" smtClean="0"/>
              <a:t>deposited energy  </a:t>
            </a:r>
          </a:p>
          <a:p>
            <a:pPr lvl="1" indent="-342900"/>
            <a:r>
              <a:rPr lang="en-US" sz="2600" dirty="0" smtClean="0"/>
              <a:t>Target parameters (material, size,..)</a:t>
            </a:r>
          </a:p>
          <a:p>
            <a:pPr lvl="1" indent="-342900"/>
            <a:r>
              <a:rPr lang="en-US" sz="2600" dirty="0" smtClean="0"/>
              <a:t>PEDD </a:t>
            </a:r>
            <a:r>
              <a:rPr lang="en-US" sz="2600" dirty="0" smtClean="0">
                <a:sym typeface="Wingdings" panose="05000000000000000000" pitchFamily="2" charset="2"/>
              </a:rPr>
              <a:t> </a:t>
            </a:r>
            <a:r>
              <a:rPr lang="en-US" sz="26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sz="2600" dirty="0" err="1" smtClean="0">
                <a:sym typeface="Wingdings" panose="05000000000000000000" pitchFamily="2" charset="2"/>
              </a:rPr>
              <a:t>T</a:t>
            </a:r>
            <a:r>
              <a:rPr lang="en-US" sz="2600" baseline="-25000" dirty="0" err="1" smtClean="0">
                <a:sym typeface="Wingdings" panose="05000000000000000000" pitchFamily="2" charset="2"/>
              </a:rPr>
              <a:t>max</a:t>
            </a:r>
            <a:r>
              <a:rPr lang="en-US" sz="2600" dirty="0" smtClean="0">
                <a:sym typeface="Wingdings" panose="05000000000000000000" pitchFamily="2" charset="2"/>
              </a:rPr>
              <a:t> = 120K / 200K </a:t>
            </a:r>
            <a:r>
              <a:rPr lang="en-US" sz="2600" b="0" dirty="0" smtClean="0">
                <a:sym typeface="Wingdings" panose="05000000000000000000" pitchFamily="2" charset="2"/>
              </a:rPr>
              <a:t>(nominal / high </a:t>
            </a:r>
            <a:r>
              <a:rPr lang="en-US" sz="2600" b="0" dirty="0" err="1" smtClean="0">
                <a:sym typeface="Wingdings" panose="05000000000000000000" pitchFamily="2" charset="2"/>
              </a:rPr>
              <a:t>lumi</a:t>
            </a:r>
            <a:r>
              <a:rPr lang="en-US" sz="2600" b="0" dirty="0" smtClean="0">
                <a:sym typeface="Wingdings" panose="05000000000000000000" pitchFamily="2" charset="2"/>
              </a:rPr>
              <a:t>)</a:t>
            </a:r>
            <a:endParaRPr lang="en-US" sz="3300" b="0" dirty="0" smtClean="0"/>
          </a:p>
          <a:p>
            <a:pPr lvl="8"/>
            <a:endParaRPr lang="en-US" sz="400" dirty="0" smtClean="0"/>
          </a:p>
          <a:p>
            <a:r>
              <a:rPr lang="en-US" sz="3300" dirty="0" smtClean="0"/>
              <a:t>Speed of heat transfer</a:t>
            </a:r>
          </a:p>
          <a:p>
            <a:pPr lvl="1"/>
            <a:r>
              <a:rPr lang="en-US" sz="2900" dirty="0" smtClean="0"/>
              <a:t>determines </a:t>
            </a:r>
          </a:p>
          <a:p>
            <a:pPr lvl="2"/>
            <a:r>
              <a:rPr lang="en-US" sz="2500" dirty="0" smtClean="0"/>
              <a:t>Average temperature in target </a:t>
            </a:r>
          </a:p>
          <a:p>
            <a:pPr lvl="2"/>
            <a:r>
              <a:rPr lang="en-US" sz="2500" dirty="0" smtClean="0"/>
              <a:t>time until equilibrium temperature </a:t>
            </a:r>
            <a:r>
              <a:rPr lang="en-US" sz="2500" dirty="0"/>
              <a:t>is </a:t>
            </a:r>
            <a:r>
              <a:rPr lang="en-US" sz="2500" dirty="0" smtClean="0"/>
              <a:t>reached</a:t>
            </a:r>
          </a:p>
          <a:p>
            <a:pPr lvl="1"/>
            <a:r>
              <a:rPr lang="en-US" sz="2900" dirty="0" smtClean="0"/>
              <a:t>Depends on thermal conductivity </a:t>
            </a:r>
            <a:r>
              <a:rPr lang="en-US" sz="2900" dirty="0" smtClean="0">
                <a:latin typeface="Symbol" panose="05050102010706020507" pitchFamily="18" charset="2"/>
              </a:rPr>
              <a:t> l</a:t>
            </a:r>
            <a:r>
              <a:rPr lang="en-US" sz="2900" dirty="0" smtClean="0"/>
              <a:t>:  </a:t>
            </a:r>
          </a:p>
          <a:p>
            <a:r>
              <a:rPr lang="en-US" sz="3300" dirty="0" err="1" smtClean="0"/>
              <a:t>Ti</a:t>
            </a:r>
            <a:r>
              <a:rPr lang="en-US" sz="3300" dirty="0" smtClean="0"/>
              <a:t> target</a:t>
            </a:r>
          </a:p>
          <a:p>
            <a:pPr marL="400050" lvl="1" indent="0">
              <a:buNone/>
            </a:pPr>
            <a:r>
              <a:rPr lang="en-US" sz="700" dirty="0" smtClean="0"/>
              <a:t>  </a:t>
            </a:r>
            <a:endParaRPr lang="en-US" sz="400" dirty="0"/>
          </a:p>
          <a:p>
            <a:pPr lvl="1"/>
            <a:r>
              <a:rPr lang="en-US" sz="2600" dirty="0"/>
              <a:t>Photon beam hits after </a:t>
            </a:r>
            <a:r>
              <a:rPr lang="en-US" sz="2600" dirty="0" smtClean="0"/>
              <a:t>~7seconds  </a:t>
            </a:r>
            <a:r>
              <a:rPr lang="en-US" sz="2600" dirty="0"/>
              <a:t>the same position at the target </a:t>
            </a:r>
          </a:p>
          <a:p>
            <a:pPr lvl="1"/>
            <a:r>
              <a:rPr lang="en-US" sz="2600" dirty="0"/>
              <a:t>Thermal diffusion vs time:</a:t>
            </a:r>
          </a:p>
          <a:p>
            <a:pPr lvl="2"/>
            <a:r>
              <a:rPr lang="en-US" sz="2200" b="0" dirty="0" err="1"/>
              <a:t>x</a:t>
            </a:r>
            <a:r>
              <a:rPr lang="en-US" sz="2200" b="0" baseline="-25000" dirty="0" err="1"/>
              <a:t>Ti</a:t>
            </a:r>
            <a:r>
              <a:rPr lang="en-US" sz="2200" b="0" dirty="0"/>
              <a:t> = 0.68 cm  for 7s;     </a:t>
            </a:r>
            <a:r>
              <a:rPr lang="en-US" sz="2200" b="0" dirty="0" smtClean="0"/>
              <a:t>  2.2 cm </a:t>
            </a:r>
            <a:r>
              <a:rPr lang="en-US" sz="2200" b="0" dirty="0"/>
              <a:t>for 70s </a:t>
            </a:r>
          </a:p>
          <a:p>
            <a:pPr lvl="2"/>
            <a:r>
              <a:rPr lang="en-US" sz="2200" b="0" dirty="0" err="1"/>
              <a:t>x</a:t>
            </a:r>
            <a:r>
              <a:rPr lang="en-US" sz="2200" b="0" baseline="-25000" dirty="0" err="1"/>
              <a:t>Cu</a:t>
            </a:r>
            <a:r>
              <a:rPr lang="en-US" sz="2200" b="0" dirty="0"/>
              <a:t> =  2.8 cm  for 7s;     </a:t>
            </a:r>
            <a:r>
              <a:rPr lang="en-US" sz="2200" b="0" dirty="0" smtClean="0"/>
              <a:t>  9.0 cm </a:t>
            </a:r>
            <a:r>
              <a:rPr lang="en-US" sz="2200" b="0" dirty="0"/>
              <a:t>for </a:t>
            </a:r>
            <a:r>
              <a:rPr lang="en-US" sz="2200" b="0" dirty="0" smtClean="0"/>
              <a:t>70s     </a:t>
            </a:r>
            <a:endParaRPr lang="en-US" sz="2200" b="0" dirty="0"/>
          </a:p>
          <a:p>
            <a:pPr lvl="1"/>
            <a:r>
              <a:rPr lang="en-US" sz="2600" dirty="0"/>
              <a:t>7s are not sufficient to remove the </a:t>
            </a:r>
            <a:r>
              <a:rPr lang="en-US" sz="2600" dirty="0" smtClean="0"/>
              <a:t>heat from target</a:t>
            </a:r>
          </a:p>
          <a:p>
            <a:pPr lvl="1"/>
            <a:r>
              <a:rPr lang="en-US" sz="2600" dirty="0" smtClean="0"/>
              <a:t>temperature </a:t>
            </a:r>
            <a:r>
              <a:rPr lang="en-US" sz="2600" dirty="0"/>
              <a:t>accumulates </a:t>
            </a:r>
            <a:r>
              <a:rPr lang="en-US" sz="2600" dirty="0" smtClean="0"/>
              <a:t>over  </a:t>
            </a:r>
            <a:r>
              <a:rPr lang="en-US" sz="2600" dirty="0"/>
              <a:t>many bunch trains up to </a:t>
            </a:r>
            <a:r>
              <a:rPr lang="en-US" sz="2600" dirty="0" smtClean="0"/>
              <a:t>equilibrium</a:t>
            </a:r>
          </a:p>
          <a:p>
            <a:pPr marL="57150" indent="0">
              <a:buNone/>
            </a:pPr>
            <a:r>
              <a:rPr lang="en-US" sz="3000" dirty="0" smtClean="0">
                <a:sym typeface="Wingdings" panose="05000000000000000000" pitchFamily="2" charset="2"/>
              </a:rPr>
              <a:t> </a:t>
            </a:r>
            <a:r>
              <a:rPr lang="en-US" sz="3000" dirty="0" smtClean="0"/>
              <a:t>Temperature gradient from beam path area to contact surface to radiator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Riemann, Dietrich, Sievers, Ushakov </a:t>
            </a:r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LCWS 2015:  Status radiative thermal e+ target cooling</a:t>
            </a:r>
            <a:endParaRPr lang="en-US" altLang="en-US" sz="16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6934200" y="762000"/>
            <a:ext cx="705957" cy="17526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620000" y="1719942"/>
            <a:ext cx="990600" cy="794658"/>
          </a:xfrm>
          <a:prstGeom prst="rect">
            <a:avLst/>
          </a:prstGeom>
          <a:solidFill>
            <a:srgbClr val="CC99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Flowchart: Punched Tape 10"/>
          <p:cNvSpPr/>
          <p:nvPr/>
        </p:nvSpPr>
        <p:spPr bwMode="auto">
          <a:xfrm rot="16200000">
            <a:off x="8197850" y="1873250"/>
            <a:ext cx="787400" cy="495300"/>
          </a:xfrm>
          <a:prstGeom prst="flowChartPunchedTape">
            <a:avLst/>
          </a:prstGeom>
          <a:solidFill>
            <a:srgbClr val="CC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86600" y="457200"/>
            <a:ext cx="33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1"/>
                </a:solidFill>
              </a:rPr>
              <a:t>Ti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29600" y="1420688"/>
            <a:ext cx="492443" cy="4468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 smtClean="0">
                <a:solidFill>
                  <a:schemeClr val="tx1"/>
                </a:solidFill>
              </a:rPr>
              <a:t>Cu</a:t>
            </a:r>
            <a:endParaRPr lang="en-US" sz="1800" b="0" dirty="0">
              <a:solidFill>
                <a:schemeClr val="tx1"/>
              </a:solidFill>
            </a:endParaRPr>
          </a:p>
        </p:txBody>
      </p:sp>
      <p:sp>
        <p:nvSpPr>
          <p:cNvPr id="23" name="Right Arrow 22"/>
          <p:cNvSpPr/>
          <p:nvPr/>
        </p:nvSpPr>
        <p:spPr bwMode="auto">
          <a:xfrm>
            <a:off x="7273924" y="1930400"/>
            <a:ext cx="371476" cy="468009"/>
          </a:xfrm>
          <a:prstGeom prst="rightArrow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" name="Isosceles Triangle 11"/>
          <p:cNvSpPr/>
          <p:nvPr/>
        </p:nvSpPr>
        <p:spPr bwMode="auto">
          <a:xfrm rot="5400000">
            <a:off x="7091916" y="832885"/>
            <a:ext cx="381000" cy="696433"/>
          </a:xfrm>
          <a:prstGeom prst="triangle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lin ang="162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" name="Left Arrow 13"/>
          <p:cNvSpPr/>
          <p:nvPr/>
        </p:nvSpPr>
        <p:spPr bwMode="auto">
          <a:xfrm>
            <a:off x="7696200" y="1104900"/>
            <a:ext cx="908703" cy="152400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7010400" y="1403866"/>
            <a:ext cx="272016" cy="882134"/>
          </a:xfrm>
          <a:prstGeom prst="rect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7226300" y="2081276"/>
            <a:ext cx="114889" cy="19202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78310283"/>
              </p:ext>
            </p:extLst>
          </p:nvPr>
        </p:nvGraphicFramePr>
        <p:xfrm>
          <a:off x="5871791" y="3581400"/>
          <a:ext cx="1291009" cy="448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9" name="Formel" r:id="rId3" imgW="736560" imgH="253800" progId="Equation.3">
                  <p:embed/>
                </p:oleObj>
              </mc:Choice>
              <mc:Fallback>
                <p:oleObj name="Formel" r:id="rId3" imgW="736560" imgH="2538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1791" y="3581400"/>
                        <a:ext cx="1291009" cy="44805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45349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2349</Words>
  <Application>Microsoft Office PowerPoint</Application>
  <PresentationFormat>On-screen Show (4:3)</PresentationFormat>
  <Paragraphs>464</Paragraphs>
  <Slides>24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Blank Presentation</vt:lpstr>
      <vt:lpstr>LLC_PowerPoint_example</vt:lpstr>
      <vt:lpstr>Equation</vt:lpstr>
      <vt:lpstr>Formel</vt:lpstr>
      <vt:lpstr>PowerPoint Presentation</vt:lpstr>
      <vt:lpstr>Outline  </vt:lpstr>
      <vt:lpstr>e+ target for Ecm = 250 … 500GeV</vt:lpstr>
      <vt:lpstr>Area A of thermal radiation</vt:lpstr>
      <vt:lpstr>PowerPoint Presentation</vt:lpstr>
      <vt:lpstr>PowerPoint Presentation</vt:lpstr>
      <vt:lpstr>PowerPoint Presentation</vt:lpstr>
      <vt:lpstr>Design issues </vt:lpstr>
      <vt:lpstr>Heat transfer in the target  </vt:lpstr>
      <vt:lpstr>Heat flux through Ti-Cu contact  </vt:lpstr>
      <vt:lpstr>Temperature distribution in the target after 903s  (128 bunch trains hit the same target area, shortly before 129th)</vt:lpstr>
      <vt:lpstr>Heat distribution in Ti target</vt:lpstr>
      <vt:lpstr>Heat distribution along Ti-Cu contact</vt:lpstr>
      <vt:lpstr>Equilibrium temperature in the target</vt:lpstr>
      <vt:lpstr>Temperature distribution at the target rim</vt:lpstr>
      <vt:lpstr>PowerPoint Presentation</vt:lpstr>
      <vt:lpstr>Stress consideration in Ti rim</vt:lpstr>
      <vt:lpstr>Stress at Ti-Cu contact</vt:lpstr>
      <vt:lpstr>Radiator: Mechanical aspects and stress </vt:lpstr>
      <vt:lpstr>PowerPoint Presentation</vt:lpstr>
      <vt:lpstr>PowerPoint Presentation</vt:lpstr>
      <vt:lpstr>Our next steps @ DESY/ U Hamburg</vt:lpstr>
      <vt:lpstr>Summary</vt:lpstr>
      <vt:lpstr>PowerPoint Presentation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Riemann, Sabine</cp:lastModifiedBy>
  <cp:revision>1391</cp:revision>
  <cp:lastPrinted>2013-08-30T15:59:16Z</cp:lastPrinted>
  <dcterms:created xsi:type="dcterms:W3CDTF">2005-11-21T04:08:26Z</dcterms:created>
  <dcterms:modified xsi:type="dcterms:W3CDTF">2015-11-13T16:15:50Z</dcterms:modified>
</cp:coreProperties>
</file>