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435" r:id="rId3"/>
    <p:sldId id="538" r:id="rId4"/>
    <p:sldId id="520" r:id="rId5"/>
    <p:sldId id="536" r:id="rId6"/>
    <p:sldId id="526" r:id="rId7"/>
    <p:sldId id="527" r:id="rId8"/>
    <p:sldId id="533" r:id="rId9"/>
    <p:sldId id="537" r:id="rId10"/>
    <p:sldId id="530" r:id="rId11"/>
    <p:sldId id="534" r:id="rId12"/>
    <p:sldId id="531" r:id="rId13"/>
    <p:sldId id="535" r:id="rId14"/>
    <p:sldId id="539" r:id="rId15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7"/>
      <p:bold r:id="rId18"/>
      <p:italic r:id="rId19"/>
      <p:boldItalic r:id="rId20"/>
    </p:embeddedFont>
    <p:embeddedFont>
      <p:font typeface="Cambria Math" panose="02040503050406030204" pitchFamily="18" charset="0"/>
      <p:regular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0000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4" autoAdjust="0"/>
    <p:restoredTop sz="94645" autoAdjust="0"/>
  </p:normalViewPr>
  <p:slideViewPr>
    <p:cSldViewPr>
      <p:cViewPr varScale="1">
        <p:scale>
          <a:sx n="94" d="100"/>
          <a:sy n="94" d="100"/>
        </p:scale>
        <p:origin x="-121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feedback</a:t>
            </a:r>
            <a:br>
              <a:rPr lang="en-GB" dirty="0" smtClean="0"/>
            </a:br>
            <a:r>
              <a:rPr lang="en-GB" dirty="0" smtClean="0"/>
              <a:t>performance prediction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5013176"/>
            <a:ext cx="1830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aist </a:t>
            </a:r>
            <a:r>
              <a:rPr lang="en-GB" dirty="0" smtClean="0"/>
              <a:t>expected at 136.7 A 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372200" y="414908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3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1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2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sz="3200" dirty="0" smtClean="0">
                <a:ea typeface="+mn-ea"/>
                <a:cs typeface="Arial"/>
              </a:rPr>
              <a:t>Feedback-on jitters largely agree with prediction from feedback-off jitters and bunch-to-bunch position correlations</a:t>
            </a:r>
          </a:p>
          <a:p>
            <a:r>
              <a:rPr lang="en-GB" altLang="en-US" dirty="0" smtClean="0">
                <a:cs typeface="Arial"/>
              </a:rPr>
              <a:t>Feedback performance uniform across</a:t>
            </a:r>
            <a:br>
              <a:rPr lang="en-GB" altLang="en-US" dirty="0" smtClean="0">
                <a:cs typeface="Arial"/>
              </a:rPr>
            </a:br>
            <a:r>
              <a:rPr lang="en-GB" altLang="en-US" dirty="0" smtClean="0">
                <a:cs typeface="Arial"/>
              </a:rPr>
              <a:t>~7</a:t>
            </a:r>
            <a:r>
              <a:rPr lang="en-GB" altLang="en-US" dirty="0" smtClean="0"/>
              <a:t> </a:t>
            </a:r>
            <a:r>
              <a:rPr lang="en-GB" altLang="en-US" dirty="0" smtClean="0">
                <a:cs typeface="Arial"/>
              </a:rPr>
              <a:t>um dynamic range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755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Sample number check</a:t>
            </a:r>
          </a:p>
          <a:p>
            <a:r>
              <a:rPr lang="en-GB" altLang="en-US" dirty="0" smtClean="0"/>
              <a:t>Histograms </a:t>
            </a:r>
            <a:r>
              <a:rPr lang="en-GB" altLang="en-US" dirty="0" smtClean="0"/>
              <a:t>for best feedback </a:t>
            </a:r>
            <a:r>
              <a:rPr lang="en-GB" altLang="en-US" dirty="0" smtClean="0"/>
              <a:t>run</a:t>
            </a:r>
          </a:p>
          <a:p>
            <a:r>
              <a:rPr lang="en-GB" altLang="en-US" dirty="0" smtClean="0"/>
              <a:t>Bunch-to-bunch correlations</a:t>
            </a:r>
          </a:p>
          <a:p>
            <a:r>
              <a:rPr lang="en-GB" altLang="en-US" dirty="0" smtClean="0"/>
              <a:t>Position and measured &amp; predicted jitter:</a:t>
            </a:r>
          </a:p>
          <a:p>
            <a:pPr lvl="1"/>
            <a:r>
              <a:rPr lang="en-GB" altLang="en-US" dirty="0" smtClean="0"/>
              <a:t>over </a:t>
            </a:r>
            <a:r>
              <a:rPr lang="en-GB" altLang="en-US" dirty="0" smtClean="0"/>
              <a:t>QD0FF current scan</a:t>
            </a:r>
          </a:p>
          <a:p>
            <a:pPr lvl="1"/>
            <a:r>
              <a:rPr lang="en-GB" altLang="en-US" dirty="0" smtClean="0"/>
              <a:t>over </a:t>
            </a:r>
            <a:r>
              <a:rPr lang="en-GB" altLang="en-US" dirty="0" smtClean="0"/>
              <a:t>K1B2 offset </a:t>
            </a:r>
            <a:r>
              <a:rPr lang="en-GB" altLang="en-US" dirty="0" smtClean="0"/>
              <a:t>(‘banana’ correction) scan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Sample numbers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Analysis uses single point sampling like firmware</a:t>
            </a:r>
          </a:p>
          <a:p>
            <a:r>
              <a:rPr lang="en-GB" altLang="en-US" dirty="0" smtClean="0"/>
              <a:t>Analysis omitted 5 sample delay on Q signal for IP feedback data on 191214</a:t>
            </a:r>
          </a:p>
          <a:p>
            <a:r>
              <a:rPr lang="en-GB" altLang="en-US" dirty="0" smtClean="0"/>
              <a:t>5 sample delay re-introduced into analysis now – effect is small</a:t>
            </a:r>
            <a:endParaRPr lang="en-GB" dirty="0" smtClean="0">
              <a:latin typeface="+mj-lt"/>
            </a:endParaRPr>
          </a:p>
          <a:p>
            <a:pPr lvl="1"/>
            <a:endParaRPr lang="en-GB" altLang="en-US" dirty="0">
              <a:latin typeface="+mj-lt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9012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Sample numbers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439829"/>
              </p:ext>
            </p:extLst>
          </p:nvPr>
        </p:nvGraphicFramePr>
        <p:xfrm>
          <a:off x="539552" y="1659984"/>
          <a:ext cx="806489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ADC channel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Sample number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Before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Now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24, 101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24, 101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Q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24, 101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29, 106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Ref (bank I)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24, 101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24, 101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Ref (bank Q)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29, 106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29, 106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2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Result changes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789595"/>
              </p:ext>
            </p:extLst>
          </p:nvPr>
        </p:nvGraphicFramePr>
        <p:xfrm>
          <a:off x="539552" y="1659984"/>
          <a:ext cx="8064896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2016224"/>
                <a:gridCol w="2016224"/>
              </a:tblGrid>
              <a:tr h="259080">
                <a:tc row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Result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Before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Now</a:t>
                      </a:r>
                      <a:endParaRPr lang="en-GB" sz="2800" b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l-GR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θ</a:t>
                      </a:r>
                      <a:r>
                        <a:rPr lang="en-GB" sz="2800" b="0" baseline="-25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IQ</a:t>
                      </a: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for bunch 1</a:t>
                      </a:r>
                      <a:r>
                        <a:rPr lang="en-GB" sz="2800" b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GB" sz="2800" b="0" baseline="0" dirty="0" err="1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deg</a:t>
                      </a:r>
                      <a:r>
                        <a:rPr lang="en-GB" sz="2800" b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)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-24.8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-23.6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spc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Kicker calib. </a:t>
                      </a:r>
                      <a:r>
                        <a:rPr lang="en-GB" sz="2800" b="0" spc="-12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((ADC/ADC)/DAC)</a:t>
                      </a:r>
                      <a:endParaRPr lang="en-GB" sz="2800" b="0" spc="-120" baseline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0.00519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0.00518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Gain for I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-175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-177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Gain for Q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81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77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Lowest</a:t>
                      </a:r>
                      <a:r>
                        <a:rPr lang="en-GB" sz="2800" b="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jitter (nm)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67±5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73</a:t>
                      </a: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±5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7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feedback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sz="3200" dirty="0" smtClean="0">
                <a:ea typeface="+mn-ea"/>
                <a:cs typeface="Arial"/>
              </a:rPr>
              <a:t>IP feedback results</a:t>
            </a:r>
            <a:r>
              <a:rPr lang="en-GB" altLang="en-US" dirty="0">
                <a:cs typeface="Arial"/>
              </a:rPr>
              <a:t> </a:t>
            </a:r>
            <a:r>
              <a:rPr lang="en-GB" altLang="en-US" dirty="0" smtClean="0">
                <a:cs typeface="Arial"/>
              </a:rPr>
              <a:t>for best run</a:t>
            </a:r>
          </a:p>
          <a:p>
            <a:pPr lvl="1"/>
            <a:r>
              <a:rPr lang="en-GB" altLang="en-US" sz="2800" dirty="0" smtClean="0">
                <a:ea typeface="+mn-ea"/>
                <a:cs typeface="Arial"/>
              </a:rPr>
              <a:t>Histograms</a:t>
            </a:r>
          </a:p>
          <a:p>
            <a:pPr lvl="1"/>
            <a:r>
              <a:rPr lang="en-GB" altLang="en-US" sz="2800" dirty="0" smtClean="0">
                <a:ea typeface="+mn-ea"/>
                <a:cs typeface="Arial"/>
              </a:rPr>
              <a:t>Bunch-to-bunch position correlation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5556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3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3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jitter prediction</a:t>
            </a:r>
            <a:endParaRPr lang="en-GB" altLang="en-US" dirty="0">
              <a:cs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sz="3200" dirty="0" smtClean="0">
                    <a:ea typeface="+mn-ea"/>
                    <a:cs typeface="Arial"/>
                  </a:rPr>
                  <a:t>Bunch 2 feedback on jitter prediction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𝑌</m:t>
                            </m:r>
                          </m:e>
                          <m:sub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2</m:t>
                            </m:r>
                          </m:sub>
                        </m:sSub>
                      </m:sub>
                      <m:sup/>
                    </m:sSubSup>
                  </m:oMath>
                </a14:m>
                <a:r>
                  <a:rPr lang="en-GB" altLang="en-US" sz="3200" dirty="0" smtClean="0">
                    <a:ea typeface="+mn-ea"/>
                    <a:cs typeface="Arial"/>
                  </a:rPr>
                  <a:t>:</a:t>
                </a:r>
                <a:r>
                  <a:rPr lang="en-GB" altLang="en-US" dirty="0">
                    <a:cs typeface="Arial"/>
                  </a:rPr>
                  <a:t/>
                </a:r>
                <a:br>
                  <a:rPr lang="en-GB" altLang="en-US" dirty="0">
                    <a:cs typeface="Arial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altLang="en-US" b="0" i="1" smtClean="0">
                            <a:latin typeface="Cambria Math"/>
                            <a:cs typeface="Arial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(</m:t>
                            </m:r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  <m:t>2</m:t>
                                </m:r>
                              </m:sub>
                            </m:sSub>
                          </m:sub>
                          <m:sup/>
                        </m:sSubSup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)</m:t>
                        </m:r>
                      </m:e>
                      <m:sup>
                        <m:r>
                          <a:rPr lang="en-GB" altLang="en-US" b="0" i="1" smtClean="0">
                            <a:latin typeface="Cambria Math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  <a:cs typeface="Arial"/>
                      </a:rPr>
                      <m:t>=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(</m:t>
                            </m:r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  <a:cs typeface="Arial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b="0" i="1" smtClean="0">
                                    <a:latin typeface="Cambria Math"/>
                                    <a:cs typeface="Arial"/>
                                  </a:rPr>
                                  <m:t>1</m:t>
                                </m:r>
                              </m:sub>
                            </m:sSub>
                          </m:sub>
                          <m:sup/>
                        </m:sSubSup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)</m:t>
                        </m:r>
                      </m:e>
                      <m:sup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  <a:cs typeface="Arial"/>
                      </a:rPr>
                      <m:t>+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Sup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(</m:t>
                            </m:r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  <a:cs typeface="Arial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i="1">
                                    <a:latin typeface="Cambria Math"/>
                                    <a:cs typeface="Arial"/>
                                  </a:rPr>
                                  <m:t>2</m:t>
                                </m:r>
                              </m:sub>
                            </m:sSub>
                          </m:sub>
                          <m:sup/>
                        </m:sSubSup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)</m:t>
                        </m:r>
                      </m:e>
                      <m:sup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  <a:cs typeface="Arial"/>
                      </a:rPr>
                      <m:t>−2</m:t>
                    </m:r>
                    <m:sSubSup>
                      <m:sSub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1</m:t>
                            </m:r>
                          </m:sub>
                        </m:sSub>
                      </m:sub>
                      <m:sup/>
                    </m:sSubSup>
                    <m:sSubSup>
                      <m:sSub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  <a:cs typeface="Arial"/>
                              </a:rPr>
                              <m:t>2</m:t>
                            </m:r>
                          </m:sub>
                        </m:sSub>
                      </m:sub>
                      <m:sup/>
                    </m:sSubSup>
                    <m:sSub>
                      <m:sSubPr>
                        <m:ctrlPr>
                          <a:rPr lang="en-GB" altLang="en-US" b="0" i="1" smtClean="0">
                            <a:latin typeface="Cambria Math"/>
                            <a:cs typeface="Arial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  <a:cs typeface="Arial"/>
                          </a:rPr>
                          <m:t>𝜌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  <a:cs typeface="Arial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altLang="en-US" sz="3200" dirty="0" smtClean="0">
                    <a:ea typeface="+mn-ea"/>
                    <a:cs typeface="Arial"/>
                  </a:rPr>
                  <a:t/>
                </a:r>
                <a:br>
                  <a:rPr lang="en-GB" altLang="en-US" sz="3200" dirty="0" smtClean="0">
                    <a:ea typeface="+mn-ea"/>
                    <a:cs typeface="Arial"/>
                  </a:rPr>
                </a:br>
                <a:r>
                  <a:rPr lang="en-GB" altLang="en-US" sz="3200" dirty="0" smtClean="0">
                    <a:ea typeface="+mn-ea"/>
                    <a:cs typeface="Arial"/>
                  </a:rPr>
                  <a:t>where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1</m:t>
                            </m:r>
                          </m:sub>
                        </m:sSub>
                      </m:sub>
                      <m:sup/>
                    </m:sSubSup>
                  </m:oMath>
                </a14:m>
                <a:r>
                  <a:rPr lang="en-GB" altLang="en-US" sz="2800" dirty="0" smtClean="0">
                    <a:ea typeface="+mn-ea"/>
                    <a:cs typeface="Arial"/>
                  </a:rPr>
                  <a:t> is the bunch 1 feedback off jitter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Sup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  <a:cs typeface="Arial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  <a:cs typeface="Arial"/>
                              </a:rPr>
                              <m:t>2</m:t>
                            </m:r>
                          </m:sub>
                        </m:sSub>
                      </m:sub>
                      <m:sup/>
                    </m:sSubSup>
                  </m:oMath>
                </a14:m>
                <a:r>
                  <a:rPr lang="en-GB" altLang="en-US" dirty="0">
                    <a:cs typeface="Arial"/>
                  </a:rPr>
                  <a:t> is the bunch </a:t>
                </a:r>
                <a:r>
                  <a:rPr lang="en-GB" altLang="en-US" dirty="0" smtClean="0">
                    <a:cs typeface="Arial"/>
                  </a:rPr>
                  <a:t>2 </a:t>
                </a:r>
                <a:r>
                  <a:rPr lang="en-GB" altLang="en-US" dirty="0">
                    <a:cs typeface="Arial"/>
                  </a:rPr>
                  <a:t>feedback off jitter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/>
                            <a:cs typeface="Arial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𝜌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  <a:cs typeface="Arial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altLang="en-US" sz="2800" dirty="0" smtClean="0">
                    <a:ea typeface="+mn-ea"/>
                    <a:cs typeface="Arial"/>
                  </a:rPr>
                  <a:t> is the bunch 1 to 2 feedback off correlation</a:t>
                </a:r>
              </a:p>
              <a:p>
                <a:pPr marL="342000" indent="0">
                  <a:buNone/>
                </a:pPr>
                <a:r>
                  <a:rPr lang="en-GB" altLang="en-US" dirty="0" smtClean="0">
                    <a:cs typeface="Arial"/>
                  </a:rPr>
                  <a:t>(adapted from Doug’s thesis)</a:t>
                </a:r>
                <a:endParaRPr lang="en-GB" altLang="en-US" dirty="0" smtClean="0">
                  <a:cs typeface="Arial"/>
                </a:endParaRPr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887" r="-1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542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4695</TotalTime>
  <Words>299</Words>
  <Application>Microsoft Office PowerPoint</Application>
  <PresentationFormat>On-screen Show (4:3)</PresentationFormat>
  <Paragraphs>109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 Narrow</vt:lpstr>
      <vt:lpstr>Cambria Math</vt:lpstr>
      <vt:lpstr>Default Design</vt:lpstr>
      <vt:lpstr>IP feedback performance prediction</vt:lpstr>
      <vt:lpstr>Contents</vt:lpstr>
      <vt:lpstr>Sample numbers</vt:lpstr>
      <vt:lpstr>Sample numbers</vt:lpstr>
      <vt:lpstr>Result changes</vt:lpstr>
      <vt:lpstr>IP feedback</vt:lpstr>
      <vt:lpstr>PowerPoint Presentation</vt:lpstr>
      <vt:lpstr>PowerPoint Presentation</vt:lpstr>
      <vt:lpstr>Feedback jitter prediction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241</cp:revision>
  <dcterms:created xsi:type="dcterms:W3CDTF">2009-05-21T13:39:04Z</dcterms:created>
  <dcterms:modified xsi:type="dcterms:W3CDTF">2015-02-12T23:22:44Z</dcterms:modified>
</cp:coreProperties>
</file>