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85" r:id="rId3"/>
    <p:sldId id="299" r:id="rId4"/>
    <p:sldId id="300" r:id="rId5"/>
    <p:sldId id="301" r:id="rId6"/>
    <p:sldId id="302" r:id="rId7"/>
    <p:sldId id="303" r:id="rId8"/>
    <p:sldId id="284" r:id="rId9"/>
    <p:sldId id="304" r:id="rId10"/>
    <p:sldId id="305" r:id="rId11"/>
    <p:sldId id="28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81" autoAdjust="0"/>
    <p:restoredTop sz="94661" autoAdjust="0"/>
  </p:normalViewPr>
  <p:slideViewPr>
    <p:cSldViewPr showGuides="1">
      <p:cViewPr varScale="1">
        <p:scale>
          <a:sx n="77" d="100"/>
          <a:sy n="77" d="100"/>
        </p:scale>
        <p:origin x="-102" y="-10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803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20DEB0-D72E-4F6E-8255-3653A3E61294}" type="datetimeFigureOut">
              <a:rPr lang="en-GB" smtClean="0"/>
              <a:t>19/02/2015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19B526-5E88-4ABB-AED0-CE8E868C89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60882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3763108" y="6293046"/>
            <a:ext cx="15266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fld id="{34F35A17-1139-4B36-ABBB-E541DBC7A464}" type="datetime3">
              <a:rPr lang="en-GB" smtClean="0"/>
              <a:t>19 February, 2015</a:t>
            </a:fld>
            <a:endParaRPr lang="en-GB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89776" y="629304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GB" smtClean="0"/>
              <a:t>Jack Roberts, FONT Group Meeting</a:t>
            </a:r>
            <a:endParaRPr lang="en-GB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293046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fld id="{14A02DD9-C9A7-4894-916F-9E635877AA1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3713870" y="6293045"/>
            <a:ext cx="15759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fld id="{06F776D2-1086-4059-9486-D67C4A348E10}" type="datetime3">
              <a:rPr lang="en-GB" smtClean="0"/>
              <a:t>19 February, 2015</a:t>
            </a:fld>
            <a:endParaRPr lang="en-GB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89776" y="629304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GB" smtClean="0"/>
              <a:t>Jack Roberts, FONT Group Meeting</a:t>
            </a:r>
            <a:endParaRPr lang="en-GB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293045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fld id="{14A02DD9-C9A7-4894-916F-9E635877AA1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3685734" y="6286011"/>
            <a:ext cx="16040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fld id="{0E116772-0119-4446-BF01-48498709B44F}" type="datetime3">
              <a:rPr lang="en-GB" smtClean="0"/>
              <a:t>19 February, 2015</a:t>
            </a:fld>
            <a:endParaRPr lang="en-GB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89776" y="628601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GB" smtClean="0"/>
              <a:t>Jack Roberts, FONT Group Meeting</a:t>
            </a:r>
            <a:endParaRPr lang="en-GB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286011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fld id="{14A02DD9-C9A7-4894-916F-9E635877AA1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Click to edit Master title style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04CE-6AA5-49E7-9799-45C594D26E3D}" type="datetime3">
              <a:rPr lang="en-GB" smtClean="0"/>
              <a:t>19 February, 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Roberts, FONT Group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8051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2" name="Date Placeholder 1"/>
          <p:cNvSpPr>
            <a:spLocks noGrp="1"/>
          </p:cNvSpPr>
          <p:nvPr>
            <p:ph type="dt" sz="half" idx="2"/>
          </p:nvPr>
        </p:nvSpPr>
        <p:spPr>
          <a:xfrm>
            <a:off x="3826412" y="6340035"/>
            <a:ext cx="14633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fld id="{3359B2CC-D1DE-4431-BABF-9138E29D1935}" type="datetime3">
              <a:rPr lang="en-GB" smtClean="0"/>
              <a:t>19 February, 2015</a:t>
            </a:fld>
            <a:endParaRPr lang="en-GB"/>
          </a:p>
        </p:txBody>
      </p:sp>
      <p:sp>
        <p:nvSpPr>
          <p:cNvPr id="1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89776" y="634003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GB" smtClean="0"/>
              <a:t>Jack Roberts, FONT Group Meeting</a:t>
            </a:r>
            <a:endParaRPr lang="en-GB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40035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fld id="{14A02DD9-C9A7-4894-916F-9E635877AA1B}" type="slidenum">
              <a:rPr lang="en-GB" smtClean="0"/>
              <a:t>‹#›</a:t>
            </a:fld>
            <a:endParaRPr lang="en-GB"/>
          </a:p>
        </p:txBody>
      </p:sp>
      <p:sp>
        <p:nvSpPr>
          <p:cNvPr id="15" name="Espace réservé du texte 2"/>
          <p:cNvSpPr>
            <a:spLocks noGrp="1"/>
          </p:cNvSpPr>
          <p:nvPr>
            <p:ph type="body" idx="11" hasCustomPrompt="1"/>
          </p:nvPr>
        </p:nvSpPr>
        <p:spPr>
          <a:xfrm>
            <a:off x="457198" y="1972062"/>
            <a:ext cx="4236081" cy="471352"/>
          </a:xfrm>
        </p:spPr>
        <p:txBody>
          <a:bodyPr lIns="45720" tIns="0" rIns="45720" bIns="0" anchor="t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kumimoji="0" lang="en-US" sz="1800" b="1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Click to edit Master title style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3819378" y="6300079"/>
            <a:ext cx="14676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fld id="{308C19C8-48A9-4BD1-B67A-EB6649A35530}" type="datetime3">
              <a:rPr lang="en-GB" smtClean="0"/>
              <a:t>19 February, 2015</a:t>
            </a:fld>
            <a:endParaRPr lang="en-GB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87030" y="630007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GB" smtClean="0"/>
              <a:t>Jack Roberts, FONT Group Meeting</a:t>
            </a:r>
            <a:endParaRPr lang="en-GB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2630" y="6300079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fld id="{14A02DD9-C9A7-4894-916F-9E635877AA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3805310" y="6333002"/>
            <a:ext cx="14844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fld id="{3241E2A3-7DC9-4DC0-8D32-985130165770}" type="datetime3">
              <a:rPr lang="en-GB" smtClean="0"/>
              <a:t>19 February, 2015</a:t>
            </a:fld>
            <a:endParaRPr lang="en-GB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89776" y="633300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GB" smtClean="0"/>
              <a:t>Jack Roberts, FONT Group Meeting</a:t>
            </a:r>
            <a:endParaRPr lang="en-GB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3300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fld id="{14A02DD9-C9A7-4894-916F-9E635877AA1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Date Placeholder 1"/>
          <p:cNvSpPr>
            <a:spLocks noGrp="1"/>
          </p:cNvSpPr>
          <p:nvPr>
            <p:ph type="dt" sz="half" idx="10"/>
          </p:nvPr>
        </p:nvSpPr>
        <p:spPr>
          <a:xfrm>
            <a:off x="3770142" y="6300079"/>
            <a:ext cx="15196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fld id="{D75F3384-DEA2-4E50-8B0C-CEDE1771DE51}" type="datetime3">
              <a:rPr lang="en-GB" smtClean="0"/>
              <a:t>19 February, 2015</a:t>
            </a:fld>
            <a:endParaRPr lang="en-GB"/>
          </a:p>
        </p:txBody>
      </p:sp>
      <p:sp>
        <p:nvSpPr>
          <p:cNvPr id="14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289776" y="630007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GB" smtClean="0"/>
              <a:t>Jack Roberts, FONT Group Meeting</a:t>
            </a:r>
            <a:endParaRPr lang="en-GB"/>
          </a:p>
        </p:txBody>
      </p:sp>
      <p:sp>
        <p:nvSpPr>
          <p:cNvPr id="1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00079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fld id="{14A02DD9-C9A7-4894-916F-9E635877AA1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2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745" y="6206826"/>
            <a:ext cx="2081750" cy="595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826412" y="6321833"/>
            <a:ext cx="14633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fld id="{AD9C33B5-A377-4EFE-B7A9-ED33F7897117}" type="datetime3">
              <a:rPr lang="en-GB" smtClean="0"/>
              <a:t>19 February, 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89776" y="632183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GB" smtClean="0"/>
              <a:t>Jack Roberts, FONT Group Meeting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21833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fld id="{14A02DD9-C9A7-4894-916F-9E635877AA1B}" type="slidenum">
              <a:rPr lang="en-GB" smtClean="0"/>
              <a:t>‹#›</a:t>
            </a:fld>
            <a:endParaRPr lang="en-GB"/>
          </a:p>
        </p:txBody>
      </p:sp>
      <p:cxnSp>
        <p:nvCxnSpPr>
          <p:cNvPr id="11" name="Straight Connector 10"/>
          <p:cNvCxnSpPr/>
          <p:nvPr/>
        </p:nvCxnSpPr>
        <p:spPr>
          <a:xfrm>
            <a:off x="2286000" y="6233596"/>
            <a:ext cx="0" cy="541606"/>
          </a:xfrm>
          <a:prstGeom prst="line">
            <a:avLst/>
          </a:prstGeom>
          <a:ln w="9525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825303" y="6223044"/>
            <a:ext cx="0" cy="541606"/>
          </a:xfrm>
          <a:prstGeom prst="line">
            <a:avLst/>
          </a:prstGeom>
          <a:ln w="9525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3043324" y="6224214"/>
            <a:ext cx="0" cy="541606"/>
          </a:xfrm>
          <a:prstGeom prst="line">
            <a:avLst/>
          </a:prstGeom>
          <a:ln w="9525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8835" y="6243845"/>
            <a:ext cx="506437" cy="590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2130425"/>
            <a:ext cx="864096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Phase Propagation in CTF3: Correlation Between Phase and </a:t>
            </a:r>
            <a:r>
              <a:rPr lang="en-GB" dirty="0" smtClean="0"/>
              <a:t>BPMs (Update)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Jack Roberts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A9DBC-6105-435A-A0F2-DB3804E71BC6}" type="datetime3">
              <a:rPr lang="en-GB" smtClean="0"/>
              <a:t>19 February, 2015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Jack Roberts, FONT Group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4343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573" y="116632"/>
            <a:ext cx="8226854" cy="940443"/>
          </a:xfrm>
        </p:spPr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6854" cy="4940291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/>
              <a:t>Effect of energy on Mon3 phase is now clearly demonstrated.</a:t>
            </a:r>
          </a:p>
          <a:p>
            <a:pPr lvl="1"/>
            <a:r>
              <a:rPr lang="en-GB" dirty="0" smtClean="0"/>
              <a:t>Will run simulations to compare expected results.</a:t>
            </a:r>
          </a:p>
          <a:p>
            <a:pPr lvl="1"/>
            <a:r>
              <a:rPr lang="en-GB" dirty="0" smtClean="0"/>
              <a:t>Suggestion from Piotr is that we can move to non-zero R56 in the </a:t>
            </a:r>
            <a:r>
              <a:rPr lang="en-GB" dirty="0" err="1" smtClean="0"/>
              <a:t>Frascati</a:t>
            </a:r>
            <a:r>
              <a:rPr lang="en-GB" dirty="0" smtClean="0"/>
              <a:t> chicane so the energy effects are also seen in Mon2.</a:t>
            </a:r>
          </a:p>
          <a:p>
            <a:r>
              <a:rPr lang="en-GB" dirty="0" smtClean="0"/>
              <a:t>There are some effects in Mon2 as well, but they are less clear.</a:t>
            </a:r>
          </a:p>
          <a:p>
            <a:r>
              <a:rPr lang="en-GB" dirty="0" smtClean="0"/>
              <a:t>Meeting to discuss ideas was postponed to next week, but:</a:t>
            </a:r>
          </a:p>
          <a:p>
            <a:pPr lvl="1"/>
            <a:r>
              <a:rPr lang="en-GB" dirty="0" smtClean="0"/>
              <a:t>Stephane will be looking at the phase monitor electronics.</a:t>
            </a:r>
          </a:p>
          <a:p>
            <a:pPr lvl="1"/>
            <a:r>
              <a:rPr lang="en-GB" dirty="0"/>
              <a:t>~</a:t>
            </a:r>
            <a:r>
              <a:rPr lang="en-GB" dirty="0" smtClean="0"/>
              <a:t>No possibility to install additional phase monitor now, but looks likely that we’ll have support to do it in May.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08C19C8-48A9-4BD1-B67A-EB6649A35530}" type="datetime3">
              <a:rPr lang="en-GB" smtClean="0"/>
              <a:t>19 February, 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Jack Roberts, FONT Group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42934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Phase </a:t>
            </a:r>
            <a:r>
              <a:rPr lang="en-GB" dirty="0" err="1" smtClean="0"/>
              <a:t>Feedforward</a:t>
            </a:r>
            <a:r>
              <a:rPr lang="en-GB" dirty="0" smtClean="0"/>
              <a:t> Layout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3B3C351-9747-4C6F-A37D-7CFC969C879B}" type="datetime3">
              <a:rPr lang="en-GB" smtClean="0"/>
              <a:t>19 February, 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Jack Roberts, FONT Group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11</a:t>
            </a:fld>
            <a:endParaRPr lang="en-GB"/>
          </a:p>
        </p:txBody>
      </p:sp>
      <p:pic>
        <p:nvPicPr>
          <p:cNvPr id="7" name="Picture 3" descr="\\cern.ch\dfs\Users\j\jarobert\Documents\My Pictures\ctfpfflayout_jan2015_2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3485" y="1998044"/>
            <a:ext cx="5341185" cy="268098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139401" y="2017456"/>
            <a:ext cx="702436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</a:rPr>
              <a:t>MON1</a:t>
            </a:r>
            <a:endParaRPr lang="en-GB" sz="1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31489" y="2015967"/>
            <a:ext cx="702436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</a:rPr>
              <a:t>MON2</a:t>
            </a:r>
            <a:endParaRPr lang="en-GB" sz="1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38647" y="4116460"/>
            <a:ext cx="702436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</a:rPr>
              <a:t>MON3</a:t>
            </a:r>
            <a:endParaRPr lang="en-GB" sz="1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61885" y="4114971"/>
            <a:ext cx="654346" cy="307777"/>
          </a:xfrm>
          <a:prstGeom prst="rect">
            <a:avLst/>
          </a:prstGeom>
          <a:solidFill>
            <a:srgbClr val="9966FF"/>
          </a:solidFill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</a:rPr>
              <a:t>PETS</a:t>
            </a:r>
            <a:endParaRPr lang="en-GB" sz="1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13" name="Straight Arrow Connector 12"/>
          <p:cNvCxnSpPr>
            <a:stCxn id="8" idx="2"/>
          </p:cNvCxnSpPr>
          <p:nvPr/>
        </p:nvCxnSpPr>
        <p:spPr>
          <a:xfrm>
            <a:off x="2490619" y="2325233"/>
            <a:ext cx="224846" cy="423075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3241083" y="2323744"/>
            <a:ext cx="41624" cy="424564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2787473" y="3684412"/>
            <a:ext cx="341187" cy="430559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1932479" y="3612404"/>
            <a:ext cx="62906" cy="504057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808854" y="4890165"/>
            <a:ext cx="553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NB: Prefix CB is for TBL in CLEX (Mon3 and PETS).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4602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Recap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Looked at the correlation of the phase with the BPMs for a dataset with what we thought was optimal R56 in TL1 </a:t>
            </a:r>
            <a:r>
              <a:rPr lang="en-GB" dirty="0" err="1" smtClean="0"/>
              <a:t>tyo</a:t>
            </a:r>
            <a:r>
              <a:rPr lang="en-GB" dirty="0" smtClean="0"/>
              <a:t> compensate for TL2.</a:t>
            </a:r>
          </a:p>
          <a:p>
            <a:r>
              <a:rPr lang="en-GB" dirty="0" smtClean="0"/>
              <a:t>Results looked like this….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DC13358-58DA-44A1-A37E-79ABB9C91883}" type="datetime3">
              <a:rPr lang="en-GB" smtClean="0"/>
              <a:t>19 February, 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Jack Roberts, FONT Group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1345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1958" y="416955"/>
            <a:ext cx="7269493" cy="756980"/>
          </a:xfrm>
        </p:spPr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1958" y="2236133"/>
            <a:ext cx="7269493" cy="3756894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27566" y="6371308"/>
            <a:ext cx="1296861" cy="293896"/>
          </a:xfrm>
        </p:spPr>
        <p:txBody>
          <a:bodyPr/>
          <a:lstStyle/>
          <a:p>
            <a:fld id="{308C19C8-48A9-4BD1-B67A-EB6649A35530}" type="datetime3">
              <a:rPr lang="en-GB" smtClean="0"/>
              <a:t>19 February, 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61388" y="6371308"/>
            <a:ext cx="2558639" cy="293896"/>
          </a:xfrm>
        </p:spPr>
        <p:txBody>
          <a:bodyPr/>
          <a:lstStyle/>
          <a:p>
            <a:r>
              <a:rPr lang="en-GB" smtClean="0"/>
              <a:t>Jack Roberts, FONT Group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78378" y="6371308"/>
            <a:ext cx="443074" cy="293896"/>
          </a:xfrm>
        </p:spPr>
        <p:txBody>
          <a:bodyPr/>
          <a:lstStyle/>
          <a:p>
            <a:fld id="{14A02DD9-C9A7-4894-916F-9E635877AA1B}" type="slidenum">
              <a:rPr lang="en-GB" smtClean="0"/>
              <a:t>3</a:t>
            </a:fld>
            <a:endParaRPr lang="en-GB"/>
          </a:p>
        </p:txBody>
      </p:sp>
      <p:pic>
        <p:nvPicPr>
          <p:cNvPr id="7" name="Picture 2" descr="\\cernhomej.cern.ch\j\jarobert\CorrelationAnalysis\horizontalBPMVsPhaseCorrelation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0" r="14424"/>
          <a:stretch/>
        </p:blipFill>
        <p:spPr bwMode="auto">
          <a:xfrm>
            <a:off x="1187624" y="86520"/>
            <a:ext cx="7127540" cy="2118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\\cernhomej.cern.ch\j\jarobert\CorrelationAnalysis\verticalBPMVsPhaseCorrelation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72" r="15376"/>
          <a:stretch/>
        </p:blipFill>
        <p:spPr bwMode="auto">
          <a:xfrm>
            <a:off x="1300009" y="2276872"/>
            <a:ext cx="7015154" cy="2159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\\cernhomej.cern.ch\j\jarobert\CorrelationAnalysis\transmissionBPMVsPhaseCorrelation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50" r="11457"/>
          <a:stretch/>
        </p:blipFill>
        <p:spPr bwMode="auto">
          <a:xfrm>
            <a:off x="1301659" y="4509120"/>
            <a:ext cx="7003267" cy="2162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5684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Recap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High correlation points roughly correspond to dispersive regions -&gt; still looks like an energy effect.</a:t>
            </a:r>
          </a:p>
          <a:p>
            <a:endParaRPr lang="en-GB" dirty="0"/>
          </a:p>
          <a:p>
            <a:r>
              <a:rPr lang="en-GB" dirty="0" smtClean="0"/>
              <a:t>To verify this I’ve compared the correlations with the phase to correlations with position in a dispersive BPM in the </a:t>
            </a:r>
            <a:r>
              <a:rPr lang="en-GB" dirty="0" err="1" smtClean="0"/>
              <a:t>Frascati</a:t>
            </a:r>
            <a:r>
              <a:rPr lang="en-GB" dirty="0" smtClean="0"/>
              <a:t> chicane (CT.0285), i.e.</a:t>
            </a:r>
          </a:p>
          <a:p>
            <a:pPr lvl="1"/>
            <a:r>
              <a:rPr lang="en-GB" dirty="0" smtClean="0"/>
              <a:t>Before: Mon2/Mon3 Phase vs. BPM H/V/S</a:t>
            </a:r>
          </a:p>
          <a:p>
            <a:pPr lvl="1"/>
            <a:r>
              <a:rPr lang="en-GB" dirty="0" smtClean="0"/>
              <a:t>Now added: CT.0285 H vs. BPM H/V/S</a:t>
            </a:r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08C19C8-48A9-4BD1-B67A-EB6649A35530}" type="datetime3">
              <a:rPr lang="en-GB" smtClean="0"/>
              <a:t>19 February, 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Jack Roberts, FONT Group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2453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Results: Horizontal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08C19C8-48A9-4BD1-B67A-EB6649A35530}" type="datetime3">
              <a:rPr lang="en-GB" smtClean="0"/>
              <a:t>19 February, 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Jack Roberts, FONT Group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5</a:t>
            </a:fld>
            <a:endParaRPr lang="en-GB"/>
          </a:p>
        </p:txBody>
      </p:sp>
      <p:pic>
        <p:nvPicPr>
          <p:cNvPr id="1030" name="Picture 6" descr="https://wikis.cern.ch/download/attachments/80970847/bpmH_CORR_Mon3_CT285H.png?api=v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5363" y="3894223"/>
            <a:ext cx="3118940" cy="2339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wikis.cern.ch/download/attachments/80970847/corrBPMH_CT285H.png?api=v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800" y="980727"/>
            <a:ext cx="8172400" cy="2872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3" y="3873774"/>
            <a:ext cx="3173469" cy="23801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969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Results: Vertical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08C19C8-48A9-4BD1-B67A-EB6649A35530}" type="datetime3">
              <a:rPr lang="en-GB" smtClean="0"/>
              <a:t>19 February, 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Jack Roberts, FONT Group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6</a:t>
            </a:fld>
            <a:endParaRPr lang="en-GB"/>
          </a:p>
        </p:txBody>
      </p:sp>
      <p:pic>
        <p:nvPicPr>
          <p:cNvPr id="10" name="Picture 2" descr="https://wikis.cern.ch/download/attachments/80970847/corrBPMV_CT285H.png?api=v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041037"/>
            <a:ext cx="7790225" cy="2738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s://wikis.cern.ch/download/attachments/80970847/bpmV_CORR_Mon3_CT285H.png?api=v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1176" y="3767542"/>
            <a:ext cx="3335080" cy="2501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2599" y="3779301"/>
            <a:ext cx="3319401" cy="248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3502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Results: Sum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08C19C8-48A9-4BD1-B67A-EB6649A35530}" type="datetime3">
              <a:rPr lang="en-GB" smtClean="0"/>
              <a:t>19 February, 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Jack Roberts, FONT Group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7</a:t>
            </a:fld>
            <a:endParaRPr lang="en-GB"/>
          </a:p>
        </p:txBody>
      </p:sp>
      <p:pic>
        <p:nvPicPr>
          <p:cNvPr id="2052" name="Picture 4" descr="https://wikis.cern.ch/download/attachments/80970847/corrBPMS_CT285H.png?api=v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548" y="1077196"/>
            <a:ext cx="8136904" cy="2860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wikis.cern.ch/download/attachments/80970847/bpmS_CORR_Mon3_CT285H.png?api=v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983080"/>
            <a:ext cx="3204356" cy="2403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5998" y="3983078"/>
            <a:ext cx="3204356" cy="24032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3502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600" dirty="0" smtClean="0"/>
              <a:t>Summary</a:t>
            </a:r>
            <a:endParaRPr lang="en-GB" sz="360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correlation patterns of CT.0285H and Mon3 (CLEX) match perfectly.</a:t>
            </a:r>
          </a:p>
          <a:p>
            <a:pPr lvl="1"/>
            <a:r>
              <a:rPr lang="en-GB" dirty="0" smtClean="0"/>
              <a:t>We are definitely seeing energy effects.</a:t>
            </a:r>
          </a:p>
          <a:p>
            <a:pPr lvl="1"/>
            <a:endParaRPr lang="en-GB" dirty="0"/>
          </a:p>
          <a:p>
            <a:r>
              <a:rPr lang="en-GB" dirty="0" smtClean="0"/>
              <a:t>The correlation with Mon2 is much lower, so the energy effects are at least reasonably well controlled up to that point. However, it does correlate well with some other signals, </a:t>
            </a:r>
            <a:r>
              <a:rPr lang="en-GB" dirty="0" err="1" smtClean="0"/>
              <a:t>e.g</a:t>
            </a:r>
            <a:r>
              <a:rPr lang="en-GB" dirty="0" smtClean="0"/>
              <a:t>…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646D574-516F-471A-9F92-8A4171DD9535}" type="datetime3">
              <a:rPr lang="en-GB" smtClean="0"/>
              <a:t>19 February, 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Jack Roberts, FONT Group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0793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GB" sz="3600" dirty="0" smtClean="0"/>
              <a:t>Correlation with Vertical: Mon2 vs. CT.0285 Sum signal.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08C19C8-48A9-4BD1-B67A-EB6649A35530}" type="datetime3">
              <a:rPr lang="en-GB" smtClean="0"/>
              <a:t>19 February, 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Jack Roberts, FONT Group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9</a:t>
            </a:fld>
            <a:endParaRPr lang="en-GB"/>
          </a:p>
        </p:txBody>
      </p:sp>
      <p:pic>
        <p:nvPicPr>
          <p:cNvPr id="4098" name="Picture 2" descr="https://wikis.cern.ch/download/attachments/80970847/corrBPMV_CT285S.png?api=v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926" y="1227057"/>
            <a:ext cx="8108148" cy="2850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wikis.cern.ch/download/attachments/80970847/bpmV_CORR_Mon2_CT285S.png?api=v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047585"/>
            <a:ext cx="3085105" cy="2313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56221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branding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Roberts_PhaseFeedforward_JAIAdvisoryBoard_2014</Template>
  <TotalTime>201</TotalTime>
  <Words>400</Words>
  <Application>Microsoft Office PowerPoint</Application>
  <PresentationFormat>On-screen Show (4:3)</PresentationFormat>
  <Paragraphs>67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CERNCobranding4-3</vt:lpstr>
      <vt:lpstr>Phase Propagation in CTF3: Correlation Between Phase and BPMs (Update)</vt:lpstr>
      <vt:lpstr>Recap</vt:lpstr>
      <vt:lpstr>PowerPoint Presentation</vt:lpstr>
      <vt:lpstr>Recap</vt:lpstr>
      <vt:lpstr>Results: Horizontal</vt:lpstr>
      <vt:lpstr>Results: Vertical</vt:lpstr>
      <vt:lpstr>Results: Sum</vt:lpstr>
      <vt:lpstr>Summary</vt:lpstr>
      <vt:lpstr>Correlation with Vertical: Mon2 vs. CT.0285 Sum signal.</vt:lpstr>
      <vt:lpstr>Conclusions</vt:lpstr>
      <vt:lpstr>Phase Feedforward Layout</vt:lpstr>
    </vt:vector>
  </TitlesOfParts>
  <Company>Oxford University Department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Initial Summary of Phase Feedforward Tests 16th-20th June 2014</dc:title>
  <dc:creator>Windows User</dc:creator>
  <cp:lastModifiedBy>Jack Roberts</cp:lastModifiedBy>
  <cp:revision>29</cp:revision>
  <dcterms:created xsi:type="dcterms:W3CDTF">2014-06-23T08:17:24Z</dcterms:created>
  <dcterms:modified xsi:type="dcterms:W3CDTF">2015-02-19T16:10:23Z</dcterms:modified>
</cp:coreProperties>
</file>