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6" r:id="rId10"/>
    <p:sldId id="267" r:id="rId11"/>
    <p:sldId id="264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4DD5F-93B0-E14B-92E2-DDDA368F234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15573-9AA7-1B4A-B914-12C53005E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4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5573-9AA7-1B4A-B914-12C53005E3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74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1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7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54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38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9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58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91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81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78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8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14667-075A-2B4E-84C1-22553FCAB95D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1BEFC-5891-9B44-8FAE-D0FA6E90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76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Transverse Beam Phase-Space Tomography at CTF3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Alexandra Rollings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3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5330"/>
          <a:stretch/>
        </p:blipFill>
        <p:spPr>
          <a:xfrm>
            <a:off x="904300" y="2088921"/>
            <a:ext cx="7275180" cy="31721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118" y="5261077"/>
            <a:ext cx="8073092" cy="317500"/>
          </a:xfrm>
          <a:prstGeom prst="rect">
            <a:avLst/>
          </a:prstGeom>
        </p:spPr>
        <p:txBody>
          <a:bodyPr/>
          <a:lstStyle/>
          <a:p>
            <a:r>
              <a:rPr lang="en-US" sz="1400" i="0" baseline="0" dirty="0">
                <a:latin typeface="Arial"/>
              </a:rPr>
              <a:t> Fig. 3 (a) </a:t>
            </a:r>
            <a:r>
              <a:rPr lang="en-US" sz="1400" i="0" baseline="0" dirty="0" err="1">
                <a:latin typeface="Arial"/>
              </a:rPr>
              <a:t>Normalised</a:t>
            </a:r>
            <a:r>
              <a:rPr lang="en-US" sz="1400" i="0" baseline="0" dirty="0">
                <a:latin typeface="Arial"/>
              </a:rPr>
              <a:t> phase space with rays at uniform angular intervals. (b) Real phase space.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2005" y="5651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 dirty="0">
                <a:latin typeface="Arial"/>
              </a:rPr>
              <a:t>K.M.  Hock , M.G.  </a:t>
            </a:r>
            <a:r>
              <a:rPr lang="en-US" sz="1000" dirty="0" err="1">
                <a:latin typeface="Arial"/>
              </a:rPr>
              <a:t>Ibison</a:t>
            </a:r>
            <a:r>
              <a:rPr lang="en-US" sz="1000" dirty="0">
                <a:latin typeface="Arial"/>
              </a:rPr>
              <a:t> , D.J.  Holder , A.  </a:t>
            </a:r>
            <a:r>
              <a:rPr lang="en-US" sz="1000" dirty="0" err="1">
                <a:latin typeface="Arial"/>
              </a:rPr>
              <a:t>Wolski</a:t>
            </a:r>
            <a:r>
              <a:rPr lang="en-US" sz="1000" dirty="0">
                <a:latin typeface="Arial"/>
              </a:rPr>
              <a:t> , B.D.  </a:t>
            </a:r>
            <a:r>
              <a:rPr lang="en-US" sz="1000" dirty="0" err="1">
                <a:latin typeface="Arial"/>
              </a:rPr>
              <a:t>Muratori</a:t>
            </a:r>
            <a:endParaRPr lang="en-US" sz="1000" dirty="0"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005" y="5905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 b="1" i="0" baseline="0">
                <a:latin typeface="Arial"/>
              </a:rPr>
              <a:t> Beam tomography in transverse normalised phase space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2005" y="6159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 dirty="0">
                <a:latin typeface="Arial"/>
              </a:rPr>
              <a:t>Nuclear Instruments and Methods in Physics Research Section A: Accelerators, Spectrometers, Detectors and Associated Equipment, Volume 642, Issue 1, 2011, 36 - 44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2005" y="6540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http://dx.doi.org/10.1016/j.nima.2011.04.002</a:t>
            </a:r>
          </a:p>
        </p:txBody>
      </p:sp>
      <p:pic>
        <p:nvPicPr>
          <p:cNvPr id="8" name="Content Placeholder 3" descr="Screen Shot 2015-01-20 at 20.42.3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4" t="48171" r="40156" b="42424"/>
          <a:stretch/>
        </p:blipFill>
        <p:spPr>
          <a:xfrm>
            <a:off x="2701192" y="958913"/>
            <a:ext cx="3618350" cy="99807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17385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000090"/>
                </a:solidFill>
              </a:rPr>
              <a:t>Normalised</a:t>
            </a:r>
            <a:r>
              <a:rPr lang="en-US" dirty="0" smtClean="0">
                <a:solidFill>
                  <a:srgbClr val="000090"/>
                </a:solidFill>
              </a:rPr>
              <a:t> Phase-Space</a:t>
            </a:r>
            <a:endParaRPr lang="en-US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mVsReRotAngle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9" t="1248" r="2562" b="3233"/>
          <a:stretch/>
        </p:blipFill>
        <p:spPr>
          <a:xfrm>
            <a:off x="302363" y="40312"/>
            <a:ext cx="8526673" cy="6550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61926" y="6187825"/>
            <a:ext cx="584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</a:t>
            </a:r>
            <a:r>
              <a:rPr lang="en-US" sz="1400" dirty="0" smtClean="0"/>
              <a:t>T)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36002" y="2040043"/>
            <a:ext cx="1082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(Degrees)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959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3" descr="FinalTomography20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63" y="274637"/>
            <a:ext cx="8502353" cy="637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5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ngeOfThe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14" y="166286"/>
            <a:ext cx="8922286" cy="669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0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753" t="33530" r="5869" b="29059"/>
          <a:stretch/>
        </p:blipFill>
        <p:spPr>
          <a:xfrm>
            <a:off x="40316" y="2015576"/>
            <a:ext cx="9144000" cy="283297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87376" y="51930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90"/>
                </a:solidFill>
              </a:rPr>
              <a:t>CLIC Design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72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TF3-LAYOUT-3_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19" y="534326"/>
            <a:ext cx="8433281" cy="613077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6566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CTF3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418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553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Motion in Transverse Phase Space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6" name="Picture 5" descr="Screen Shot 2014-11-29 at 18.16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28" y="2320150"/>
            <a:ext cx="5354252" cy="3737326"/>
          </a:xfrm>
          <a:prstGeom prst="rect">
            <a:avLst/>
          </a:prstGeom>
        </p:spPr>
      </p:pic>
      <p:pic>
        <p:nvPicPr>
          <p:cNvPr id="7" name="Picture 6" descr="Screen Shot 2014-11-29 at 18.38.2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6" t="63931" r="8410" b="21387"/>
          <a:stretch/>
        </p:blipFill>
        <p:spPr>
          <a:xfrm>
            <a:off x="833528" y="1001262"/>
            <a:ext cx="7541443" cy="8730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53000" y="3076037"/>
            <a:ext cx="232197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i="1" dirty="0" smtClean="0"/>
              <a:t>Invariant Area</a:t>
            </a:r>
            <a:endParaRPr lang="en-US" sz="2400" i="1" dirty="0"/>
          </a:p>
        </p:txBody>
      </p:sp>
      <p:pic>
        <p:nvPicPr>
          <p:cNvPr id="9" name="Picture 8" descr="Screen Shot 2014-11-29 at 18.38.2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9" t="84952" r="39012" b="4457"/>
          <a:stretch/>
        </p:blipFill>
        <p:spPr>
          <a:xfrm>
            <a:off x="6489610" y="3537702"/>
            <a:ext cx="1885361" cy="62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38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464" y="5065086"/>
            <a:ext cx="503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X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13718" y="2312788"/>
            <a:ext cx="826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X’</a:t>
            </a:r>
            <a:endParaRPr lang="en-US" sz="3600" dirty="0"/>
          </a:p>
        </p:txBody>
      </p:sp>
      <p:pic>
        <p:nvPicPr>
          <p:cNvPr id="3" name="Picture 2" descr="Screen Shot 2015-02-18 at 18.47.4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0" t="24878" r="47335" b="10428"/>
          <a:stretch/>
        </p:blipFill>
        <p:spPr>
          <a:xfrm>
            <a:off x="4999099" y="1270065"/>
            <a:ext cx="4023761" cy="5336903"/>
          </a:xfrm>
          <a:prstGeom prst="rect">
            <a:avLst/>
          </a:prstGeom>
        </p:spPr>
      </p:pic>
      <p:pic>
        <p:nvPicPr>
          <p:cNvPr id="7" name="Picture 6" descr="PhaseSpac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8" t="9148" r="26166" b="24659"/>
          <a:stretch/>
        </p:blipFill>
        <p:spPr>
          <a:xfrm>
            <a:off x="806315" y="1561620"/>
            <a:ext cx="3761832" cy="36642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75673" y="5391236"/>
            <a:ext cx="3471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395585" y="5607812"/>
            <a:ext cx="72348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ΔX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363435" y="2320161"/>
            <a:ext cx="72348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ΔX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727109" y="3107836"/>
            <a:ext cx="54663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1165" y="5308748"/>
            <a:ext cx="54663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45054" y="5035866"/>
            <a:ext cx="54663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70436" y="3372877"/>
            <a:ext cx="54663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6553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Motion in Transverse Phase Space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70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Tomography Method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7135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Generate </a:t>
            </a:r>
            <a:r>
              <a:rPr lang="en-US" sz="2800" dirty="0"/>
              <a:t>beam (bi-gaussianly </a:t>
            </a:r>
            <a:r>
              <a:rPr lang="en-US" sz="2800" dirty="0" smtClean="0"/>
              <a:t>distributed) </a:t>
            </a:r>
            <a:r>
              <a:rPr lang="en-US" sz="2800" dirty="0" smtClean="0"/>
              <a:t>at location 1 with specified </a:t>
            </a:r>
            <a:r>
              <a:rPr lang="en-US" sz="2800" dirty="0" err="1" smtClean="0"/>
              <a:t>Twiss</a:t>
            </a:r>
            <a:r>
              <a:rPr lang="en-US" sz="2800" dirty="0" smtClean="0"/>
              <a:t> parameters.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Transport the particles at location 1 downstream to location 2 using the Transfer Matrix.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Calculate the projection onto the x-axis of the particles at 2 as would be measured by a beam profile monitor.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  <p:pic>
        <p:nvPicPr>
          <p:cNvPr id="6" name="Picture 5" descr="TransferMatri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8" t="44085" r="28655" b="44453"/>
          <a:stretch/>
        </p:blipFill>
        <p:spPr>
          <a:xfrm>
            <a:off x="2066157" y="3124143"/>
            <a:ext cx="5190588" cy="208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58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4. 	Calculate the angle of rotation and scaling factor 	needed in order to transform the projection at 2 	onto the projection at 1.</a:t>
            </a:r>
            <a:endParaRPr lang="en-US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Tomography Method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Picture 4" descr="TranslationFigur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9" b="20104"/>
          <a:stretch/>
        </p:blipFill>
        <p:spPr>
          <a:xfrm>
            <a:off x="0" y="2962898"/>
            <a:ext cx="6985000" cy="2786535"/>
          </a:xfrm>
          <a:prstGeom prst="rect">
            <a:avLst/>
          </a:prstGeom>
        </p:spPr>
      </p:pic>
      <p:pic>
        <p:nvPicPr>
          <p:cNvPr id="6" name="Picture 5" descr="Screen Shot 2015-01-20 at 20.17.3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0" t="27032" r="42023" b="66267"/>
          <a:stretch/>
        </p:blipFill>
        <p:spPr>
          <a:xfrm>
            <a:off x="6791984" y="2984911"/>
            <a:ext cx="1775005" cy="864666"/>
          </a:xfrm>
          <a:prstGeom prst="rect">
            <a:avLst/>
          </a:prstGeom>
        </p:spPr>
      </p:pic>
      <p:pic>
        <p:nvPicPr>
          <p:cNvPr id="7" name="Picture 6" descr="Screen Shot 2015-01-20 at 20.17.3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8" t="40434" r="41361" b="53218"/>
          <a:stretch/>
        </p:blipFill>
        <p:spPr>
          <a:xfrm>
            <a:off x="6752846" y="3849763"/>
            <a:ext cx="2210619" cy="846542"/>
          </a:xfrm>
          <a:prstGeom prst="rect">
            <a:avLst/>
          </a:prstGeom>
        </p:spPr>
      </p:pic>
      <p:pic>
        <p:nvPicPr>
          <p:cNvPr id="9" name="Picture 8" descr="Screen Shot 2015-01-20 at 20.17.3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1" t="63358" r="37393" b="30294"/>
          <a:stretch/>
        </p:blipFill>
        <p:spPr>
          <a:xfrm>
            <a:off x="4112155" y="5749433"/>
            <a:ext cx="4989010" cy="110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94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340987" cy="4525963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 startAt="5"/>
            </a:pPr>
            <a:r>
              <a:rPr lang="en-US" sz="2800" dirty="0" smtClean="0"/>
              <a:t>Repeat processes 2-3 over a range of rotation angles using a scan over different quadrupole strengths.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0665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Tomography Method – Quad Scan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5" name="Picture 4" descr="plot_m25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1031" y="1249657"/>
            <a:ext cx="5888613" cy="5473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74536" y="6369223"/>
            <a:ext cx="403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4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Tomography Method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 startAt="6"/>
            </a:pPr>
            <a:r>
              <a:rPr lang="en-US" sz="2800" dirty="0" smtClean="0"/>
              <a:t>Reconstruct the distribution at position 1 using an inverse radon transform and compare it to the image of the distribution of initial, generated particles.</a:t>
            </a:r>
          </a:p>
          <a:p>
            <a:pPr marL="514350" indent="-514350">
              <a:buAutoNum type="arabicPeriod" startAt="6"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000090"/>
                </a:solidFill>
              </a:rPr>
              <a:t>An inverse radon transform reconstructs the image using the method of Filtered Back Projection.</a:t>
            </a:r>
            <a:endParaRPr lang="en-US" sz="2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522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227</Words>
  <Application>Microsoft Macintosh PowerPoint</Application>
  <PresentationFormat>On-screen Show (4:3)</PresentationFormat>
  <Paragraphs>38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Transverse Beam Phase-Space Tomography at CTF3</vt:lpstr>
      <vt:lpstr>PowerPoint Presentation</vt:lpstr>
      <vt:lpstr>CTF3</vt:lpstr>
      <vt:lpstr>Motion in Transverse Phase Space</vt:lpstr>
      <vt:lpstr>Motion in Transverse Phase Space</vt:lpstr>
      <vt:lpstr>Tomography Method</vt:lpstr>
      <vt:lpstr>Tomography Method</vt:lpstr>
      <vt:lpstr>Tomography Method – Quad Scan</vt:lpstr>
      <vt:lpstr>Tomography Method </vt:lpstr>
      <vt:lpstr>PowerPoint Presentation</vt:lpstr>
      <vt:lpstr>PowerPoint Presentation</vt:lpstr>
      <vt:lpstr>Results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Rollings</dc:creator>
  <cp:lastModifiedBy>Alexandra Rollings</cp:lastModifiedBy>
  <cp:revision>19</cp:revision>
  <dcterms:created xsi:type="dcterms:W3CDTF">2015-01-20T19:29:04Z</dcterms:created>
  <dcterms:modified xsi:type="dcterms:W3CDTF">2015-02-19T19:21:16Z</dcterms:modified>
</cp:coreProperties>
</file>