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27"/>
  </p:notesMasterIdLst>
  <p:sldIdLst>
    <p:sldId id="256" r:id="rId2"/>
    <p:sldId id="435" r:id="rId3"/>
    <p:sldId id="538" r:id="rId4"/>
    <p:sldId id="554" r:id="rId5"/>
    <p:sldId id="541" r:id="rId6"/>
    <p:sldId id="542" r:id="rId7"/>
    <p:sldId id="567" r:id="rId8"/>
    <p:sldId id="564" r:id="rId9"/>
    <p:sldId id="556" r:id="rId10"/>
    <p:sldId id="545" r:id="rId11"/>
    <p:sldId id="546" r:id="rId12"/>
    <p:sldId id="549" r:id="rId13"/>
    <p:sldId id="558" r:id="rId14"/>
    <p:sldId id="543" r:id="rId15"/>
    <p:sldId id="544" r:id="rId16"/>
    <p:sldId id="561" r:id="rId17"/>
    <p:sldId id="560" r:id="rId18"/>
    <p:sldId id="559" r:id="rId19"/>
    <p:sldId id="547" r:id="rId20"/>
    <p:sldId id="548" r:id="rId21"/>
    <p:sldId id="550" r:id="rId22"/>
    <p:sldId id="539" r:id="rId23"/>
    <p:sldId id="566" r:id="rId24"/>
    <p:sldId id="562" r:id="rId25"/>
    <p:sldId id="563" r:id="rId26"/>
  </p:sldIdLst>
  <p:sldSz cx="9144000" cy="6858000" type="screen4x3"/>
  <p:notesSz cx="6858000" cy="9144000"/>
  <p:embeddedFontLst>
    <p:embeddedFont>
      <p:font typeface="Arial Narrow" panose="020B0606020202030204" pitchFamily="34" charset="0"/>
      <p:regular r:id="rId28"/>
      <p:bold r:id="rId29"/>
      <p:italic r:id="rId30"/>
      <p:boldItalic r:id="rId31"/>
    </p:embeddedFont>
  </p:embeddedFont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99"/>
    <a:srgbClr val="FF0000"/>
    <a:srgbClr val="89A4A7"/>
    <a:srgbClr val="BCE292"/>
    <a:srgbClr val="C9E7A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204" autoAdjust="0"/>
    <p:restoredTop sz="94645" autoAdjust="0"/>
  </p:normalViewPr>
  <p:slideViewPr>
    <p:cSldViewPr>
      <p:cViewPr varScale="1">
        <p:scale>
          <a:sx n="94" d="100"/>
          <a:sy n="94" d="100"/>
        </p:scale>
        <p:origin x="-1200" y="-5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font" Target="fonts/font2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font" Target="fonts/font1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4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font" Target="fonts/font3.fntdata"/><Relationship Id="rId35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17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9E16AB1A-9F1C-49A7-BF5D-C42C84EAB51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5651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N. Blaskovic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FONT Meeting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D4FC8B-120B-418F-A26A-A0844A938A1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05901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N. Blaskovic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FONT Meeting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3A6006-CB38-4559-A8F7-D045DAEDB1E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65386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N. Blaskovic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FONT Meeting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7060A9-341D-4991-BAC6-AD137A998EB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70171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N. Blaskovic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FONT Meeting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AD8993-E1B9-49F9-9A3C-1971EA5979B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5774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N. Blaskovic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FONT Meeting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0A7DF1-85B8-49AA-80A5-F17AEA7965A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70199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N. Blaskovic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FONT Meeting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DE568B-70A5-4D80-B0CD-553FE60D1AE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05100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N. Blaskovic</a:t>
            </a: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FONT Meeting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933FD7-1DF5-46B9-ADF9-05F53689232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10180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N. Blaskovic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FONT Meeting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D03212-0C69-4E0B-A2DE-BCA3CF1372C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63394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N. Blaskovic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FONT Meeting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97EAF9-AB53-43F5-A214-4724746FF17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41985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N. Blaskovic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FONT Meeting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02902A-7536-45A8-9D62-C4BD7C44DF7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37336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N. Blaskovic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FONT Meeting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77A11D-46F8-4E0C-871B-5793486939F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02890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07950" y="6453188"/>
            <a:ext cx="1295400" cy="28892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2000"/>
            </a:lvl1pPr>
          </a:lstStyle>
          <a:p>
            <a:pPr>
              <a:defRPr/>
            </a:pPr>
            <a:r>
              <a:rPr lang="en-US" smtClean="0"/>
              <a:t>N. Blaskovic</a:t>
            </a: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403350" y="6453188"/>
            <a:ext cx="6192838" cy="28892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2000"/>
            </a:lvl1pPr>
          </a:lstStyle>
          <a:p>
            <a:pPr>
              <a:defRPr/>
            </a:pPr>
            <a:r>
              <a:rPr lang="en-US"/>
              <a:t>FONT Meeting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459788" y="6453188"/>
            <a:ext cx="503237" cy="28892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2000"/>
            </a:lvl1pPr>
          </a:lstStyle>
          <a:p>
            <a:pPr>
              <a:defRPr/>
            </a:pPr>
            <a:fld id="{DA191FB2-A100-4088-984A-34F4F6BE535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031" name="Rectangle 7"/>
          <p:cNvSpPr>
            <a:spLocks noChangeArrowheads="1"/>
          </p:cNvSpPr>
          <p:nvPr userDrawn="1"/>
        </p:nvSpPr>
        <p:spPr bwMode="auto">
          <a:xfrm>
            <a:off x="179388" y="188913"/>
            <a:ext cx="8785225" cy="61928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Footer Placeholder 4"/>
          <p:cNvSpPr>
            <a:spLocks noGrp="1"/>
          </p:cNvSpPr>
          <p:nvPr>
            <p:ph type="ftr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mtClean="0"/>
              <a:t>FONT Meeting</a:t>
            </a:r>
          </a:p>
        </p:txBody>
      </p:sp>
      <p:sp>
        <p:nvSpPr>
          <p:cNvPr id="205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3F923046-FA5A-4FF6-A63A-BDDC3BDC6041}" type="slidenum">
              <a:rPr lang="en-US" smtClean="0"/>
              <a:pPr eaLnBrk="1" hangingPunct="1"/>
              <a:t>1</a:t>
            </a:fld>
            <a:endParaRPr lang="en-US" smtClean="0"/>
          </a:p>
        </p:txBody>
      </p:sp>
      <p:sp>
        <p:nvSpPr>
          <p:cNvPr id="205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28005" y="2130425"/>
            <a:ext cx="8087990" cy="1470025"/>
          </a:xfrm>
        </p:spPr>
        <p:txBody>
          <a:bodyPr/>
          <a:lstStyle/>
          <a:p>
            <a:pPr eaLnBrk="1" hangingPunct="1"/>
            <a:r>
              <a:rPr lang="en-GB" dirty="0" smtClean="0"/>
              <a:t>Limitations to IP feedback performance</a:t>
            </a:r>
            <a:endParaRPr lang="en-GB" dirty="0" smtClean="0"/>
          </a:p>
        </p:txBody>
      </p:sp>
      <p:sp>
        <p:nvSpPr>
          <p:cNvPr id="2054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N. Blaskovic</a:t>
            </a:r>
            <a:endParaRPr lang="en-GB" dirty="0" smtClean="0"/>
          </a:p>
        </p:txBody>
      </p:sp>
      <p:sp>
        <p:nvSpPr>
          <p:cNvPr id="2055" name="Rectangle 4"/>
          <p:cNvSpPr>
            <a:spLocks noChangeArrowheads="1"/>
          </p:cNvSpPr>
          <p:nvPr/>
        </p:nvSpPr>
        <p:spPr bwMode="auto">
          <a:xfrm>
            <a:off x="179388" y="188913"/>
            <a:ext cx="8785225" cy="61928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9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FONT Meeting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91B9D229-858B-4958-B8F4-B90CA594837D}" type="slidenum">
              <a:rPr lang="en-US" altLang="en-US" smtClean="0"/>
              <a:pPr eaLnBrk="1" hangingPunct="1">
                <a:defRPr/>
              </a:pPr>
              <a:t>10</a:t>
            </a:fld>
            <a:endParaRPr lang="en-US" altLang="en-US" smtClean="0"/>
          </a:p>
        </p:txBody>
      </p:sp>
      <p:sp>
        <p:nvSpPr>
          <p:cNvPr id="7172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  <p:pic>
        <p:nvPicPr>
          <p:cNvPr id="7173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1345" y="260702"/>
            <a:ext cx="8061297" cy="60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92530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FONT Meeting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91B9D229-858B-4958-B8F4-B90CA594837D}" type="slidenum">
              <a:rPr lang="en-US" altLang="en-US" smtClean="0"/>
              <a:pPr eaLnBrk="1" hangingPunct="1">
                <a:defRPr/>
              </a:pPr>
              <a:t>11</a:t>
            </a:fld>
            <a:endParaRPr lang="en-US" altLang="en-US" smtClean="0"/>
          </a:p>
        </p:txBody>
      </p:sp>
      <p:sp>
        <p:nvSpPr>
          <p:cNvPr id="7172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  <p:pic>
        <p:nvPicPr>
          <p:cNvPr id="7173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1345" y="260702"/>
            <a:ext cx="8061296" cy="60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13784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FONT Meeting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91B9D229-858B-4958-B8F4-B90CA594837D}" type="slidenum">
              <a:rPr lang="en-US" altLang="en-US" smtClean="0"/>
              <a:pPr eaLnBrk="1" hangingPunct="1">
                <a:defRPr/>
              </a:pPr>
              <a:t>12</a:t>
            </a:fld>
            <a:endParaRPr lang="en-US" altLang="en-US" smtClean="0"/>
          </a:p>
        </p:txBody>
      </p:sp>
      <p:sp>
        <p:nvSpPr>
          <p:cNvPr id="7172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  <p:pic>
        <p:nvPicPr>
          <p:cNvPr id="7173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1345" y="260702"/>
            <a:ext cx="8061296" cy="60476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61197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 smtClean="0"/>
              <a:t>Feedback for K1B2 offset scan</a:t>
            </a:r>
            <a:endParaRPr lang="en-GB" altLang="en-US" dirty="0" smtClean="0"/>
          </a:p>
        </p:txBody>
      </p:sp>
      <p:sp>
        <p:nvSpPr>
          <p:cNvPr id="3075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35950" cy="4525963"/>
          </a:xfrm>
        </p:spPr>
        <p:txBody>
          <a:bodyPr/>
          <a:lstStyle/>
          <a:p>
            <a:r>
              <a:rPr lang="en-GB" altLang="en-US" dirty="0" smtClean="0"/>
              <a:t>Position </a:t>
            </a:r>
            <a:r>
              <a:rPr lang="en-GB" altLang="en-US" dirty="0" smtClean="0"/>
              <a:t>and </a:t>
            </a:r>
            <a:r>
              <a:rPr lang="en-GB" altLang="en-US" dirty="0" smtClean="0"/>
              <a:t>jitter for K1B2 offset scan</a:t>
            </a:r>
          </a:p>
          <a:p>
            <a:pPr lvl="1"/>
            <a:r>
              <a:rPr lang="en-GB" altLang="en-US" dirty="0" smtClean="0"/>
              <a:t>Bunch 1</a:t>
            </a:r>
          </a:p>
          <a:p>
            <a:pPr lvl="1"/>
            <a:r>
              <a:rPr lang="en-GB" altLang="en-US" dirty="0" smtClean="0"/>
              <a:t>Bunch 2 with predicted correction</a:t>
            </a:r>
          </a:p>
        </p:txBody>
      </p:sp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FONT Meeting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11C7E2B3-EEBE-4754-B988-3577340AA46C}" type="slidenum">
              <a:rPr lang="en-US" altLang="en-US" smtClean="0"/>
              <a:pPr eaLnBrk="1" hangingPunct="1">
                <a:defRPr/>
              </a:pPr>
              <a:t>13</a:t>
            </a:fld>
            <a:endParaRPr lang="en-US" altLang="en-US" smtClean="0"/>
          </a:p>
        </p:txBody>
      </p:sp>
      <p:sp>
        <p:nvSpPr>
          <p:cNvPr id="3078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</p:spTree>
    <p:extLst>
      <p:ext uri="{BB962C8B-B14F-4D97-AF65-F5344CB8AC3E}">
        <p14:creationId xmlns:p14="http://schemas.microsoft.com/office/powerpoint/2010/main" val="3105241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FONT Meeting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91B9D229-858B-4958-B8F4-B90CA594837D}" type="slidenum">
              <a:rPr lang="en-US" altLang="en-US" smtClean="0"/>
              <a:pPr eaLnBrk="1" hangingPunct="1">
                <a:defRPr/>
              </a:pPr>
              <a:t>14</a:t>
            </a:fld>
            <a:endParaRPr lang="en-US" altLang="en-US" smtClean="0"/>
          </a:p>
        </p:txBody>
      </p:sp>
      <p:sp>
        <p:nvSpPr>
          <p:cNvPr id="7172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  <p:pic>
        <p:nvPicPr>
          <p:cNvPr id="7173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1345" y="260702"/>
            <a:ext cx="8061297" cy="60476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28347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FONT Meeting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91B9D229-858B-4958-B8F4-B90CA594837D}" type="slidenum">
              <a:rPr lang="en-US" altLang="en-US" smtClean="0"/>
              <a:pPr eaLnBrk="1" hangingPunct="1">
                <a:defRPr/>
              </a:pPr>
              <a:t>15</a:t>
            </a:fld>
            <a:endParaRPr lang="en-US" altLang="en-US" smtClean="0"/>
          </a:p>
        </p:txBody>
      </p:sp>
      <p:sp>
        <p:nvSpPr>
          <p:cNvPr id="7172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  <p:pic>
        <p:nvPicPr>
          <p:cNvPr id="7173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1345" y="260702"/>
            <a:ext cx="8061297" cy="60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65488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 smtClean="0"/>
              <a:t>Kicker saturation</a:t>
            </a:r>
            <a:endParaRPr lang="en-GB" altLang="en-US" dirty="0" smtClean="0"/>
          </a:p>
        </p:txBody>
      </p:sp>
      <p:sp>
        <p:nvSpPr>
          <p:cNvPr id="3075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35950" cy="4525963"/>
          </a:xfrm>
        </p:spPr>
        <p:txBody>
          <a:bodyPr/>
          <a:lstStyle/>
          <a:p>
            <a:r>
              <a:rPr lang="en-GB" altLang="en-US" dirty="0" smtClean="0"/>
              <a:t>Feedback performance does not reach predicted levels for K1B2 offset settings of -600 and -700</a:t>
            </a:r>
          </a:p>
          <a:p>
            <a:r>
              <a:rPr lang="en-GB" altLang="en-US" dirty="0" smtClean="0"/>
              <a:t>DAC outputs are more negative than -400 DAC counts for these files</a:t>
            </a:r>
          </a:p>
          <a:p>
            <a:r>
              <a:rPr lang="en-GB" altLang="en-US" dirty="0" smtClean="0"/>
              <a:t>Kicker scan only linear in range of -400 to 400 DAC counts</a:t>
            </a:r>
          </a:p>
          <a:p>
            <a:endParaRPr lang="en-GB" altLang="en-US" dirty="0" smtClean="0"/>
          </a:p>
          <a:p>
            <a:endParaRPr lang="en-GB" altLang="en-US" dirty="0" smtClean="0"/>
          </a:p>
        </p:txBody>
      </p:sp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FONT Meeting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11C7E2B3-EEBE-4754-B988-3577340AA46C}" type="slidenum">
              <a:rPr lang="en-US" altLang="en-US" smtClean="0"/>
              <a:pPr eaLnBrk="1" hangingPunct="1">
                <a:defRPr/>
              </a:pPr>
              <a:t>16</a:t>
            </a:fld>
            <a:endParaRPr lang="en-US" altLang="en-US" smtClean="0"/>
          </a:p>
        </p:txBody>
      </p:sp>
      <p:sp>
        <p:nvSpPr>
          <p:cNvPr id="3078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</p:spTree>
    <p:extLst>
      <p:ext uri="{BB962C8B-B14F-4D97-AF65-F5344CB8AC3E}">
        <p14:creationId xmlns:p14="http://schemas.microsoft.com/office/powerpoint/2010/main" val="2979845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FONT Meeting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91B9D229-858B-4958-B8F4-B90CA594837D}" type="slidenum">
              <a:rPr lang="en-US" altLang="en-US" smtClean="0"/>
              <a:pPr eaLnBrk="1" hangingPunct="1">
                <a:defRPr/>
              </a:pPr>
              <a:t>17</a:t>
            </a:fld>
            <a:endParaRPr lang="en-US" altLang="en-US" smtClean="0"/>
          </a:p>
        </p:txBody>
      </p:sp>
      <p:sp>
        <p:nvSpPr>
          <p:cNvPr id="7172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  <p:pic>
        <p:nvPicPr>
          <p:cNvPr id="7173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1346" y="260702"/>
            <a:ext cx="8061294" cy="60476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90066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 smtClean="0"/>
              <a:t>Charge and phase stability</a:t>
            </a:r>
            <a:endParaRPr lang="en-GB" altLang="en-US" dirty="0" smtClean="0"/>
          </a:p>
        </p:txBody>
      </p:sp>
      <p:sp>
        <p:nvSpPr>
          <p:cNvPr id="3075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35950" cy="4525963"/>
          </a:xfrm>
        </p:spPr>
        <p:txBody>
          <a:bodyPr/>
          <a:lstStyle/>
          <a:p>
            <a:r>
              <a:rPr lang="en-GB" altLang="en-US" dirty="0" smtClean="0"/>
              <a:t>Plots as for QD0FF scan</a:t>
            </a:r>
          </a:p>
          <a:p>
            <a:r>
              <a:rPr lang="en-GB" altLang="en-US" dirty="0" smtClean="0"/>
              <a:t>Charge jitter: reference cavity signal gives double the jitter than stripline </a:t>
            </a:r>
            <a:r>
              <a:rPr lang="el-GR" altLang="en-US" dirty="0" smtClean="0"/>
              <a:t>Σ</a:t>
            </a:r>
            <a:r>
              <a:rPr lang="en-GB" altLang="en-US" baseline="-25000" dirty="0" smtClean="0"/>
              <a:t>I</a:t>
            </a:r>
            <a:r>
              <a:rPr lang="en-GB" altLang="en-US" dirty="0" smtClean="0"/>
              <a:t> signal</a:t>
            </a:r>
            <a:endParaRPr lang="en-GB" altLang="en-US" dirty="0" smtClean="0"/>
          </a:p>
        </p:txBody>
      </p:sp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FONT Meeting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11C7E2B3-EEBE-4754-B988-3577340AA46C}" type="slidenum">
              <a:rPr lang="en-US" altLang="en-US" smtClean="0"/>
              <a:pPr eaLnBrk="1" hangingPunct="1">
                <a:defRPr/>
              </a:pPr>
              <a:t>18</a:t>
            </a:fld>
            <a:endParaRPr lang="en-US" altLang="en-US" smtClean="0"/>
          </a:p>
        </p:txBody>
      </p:sp>
      <p:sp>
        <p:nvSpPr>
          <p:cNvPr id="3078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</p:spTree>
    <p:extLst>
      <p:ext uri="{BB962C8B-B14F-4D97-AF65-F5344CB8AC3E}">
        <p14:creationId xmlns:p14="http://schemas.microsoft.com/office/powerpoint/2010/main" val="1313329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FONT Meeting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91B9D229-858B-4958-B8F4-B90CA594837D}" type="slidenum">
              <a:rPr lang="en-US" altLang="en-US" smtClean="0"/>
              <a:pPr eaLnBrk="1" hangingPunct="1">
                <a:defRPr/>
              </a:pPr>
              <a:t>19</a:t>
            </a:fld>
            <a:endParaRPr lang="en-US" altLang="en-US" smtClean="0"/>
          </a:p>
        </p:txBody>
      </p:sp>
      <p:sp>
        <p:nvSpPr>
          <p:cNvPr id="7172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  <p:pic>
        <p:nvPicPr>
          <p:cNvPr id="7173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1345" y="260702"/>
            <a:ext cx="8061296" cy="60476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72082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 smtClean="0"/>
              <a:t>Introduction</a:t>
            </a:r>
            <a:endParaRPr lang="en-GB" altLang="en-US" dirty="0" smtClean="0"/>
          </a:p>
        </p:txBody>
      </p:sp>
      <p:sp>
        <p:nvSpPr>
          <p:cNvPr id="3075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35950" cy="4525963"/>
          </a:xfrm>
        </p:spPr>
        <p:txBody>
          <a:bodyPr/>
          <a:lstStyle/>
          <a:p>
            <a:r>
              <a:rPr lang="en-GB" altLang="en-US" dirty="0" smtClean="0"/>
              <a:t>Feedback over QD0FF and K1B2 offset scans taken on 19 December 2014</a:t>
            </a:r>
            <a:endParaRPr lang="en-GB" altLang="en-US" dirty="0"/>
          </a:p>
          <a:p>
            <a:r>
              <a:rPr lang="en-GB" altLang="en-US" dirty="0" smtClean="0"/>
              <a:t>Try to identify limitations to IP feedback performance in terms of:</a:t>
            </a:r>
          </a:p>
          <a:p>
            <a:pPr lvl="1"/>
            <a:r>
              <a:rPr lang="en-GB" altLang="en-US" dirty="0" smtClean="0"/>
              <a:t>True bunch-to-bunch correlation degradation</a:t>
            </a:r>
          </a:p>
          <a:p>
            <a:pPr lvl="1"/>
            <a:r>
              <a:rPr lang="en-GB" altLang="en-US" dirty="0" smtClean="0"/>
              <a:t>Dependence on bunch charge and phase</a:t>
            </a:r>
          </a:p>
          <a:p>
            <a:pPr lvl="1"/>
            <a:r>
              <a:rPr lang="en-GB" altLang="en-US" dirty="0" smtClean="0"/>
              <a:t>Kicker system saturation</a:t>
            </a:r>
          </a:p>
          <a:p>
            <a:r>
              <a:rPr lang="en-GB" altLang="en-US" dirty="0" smtClean="0"/>
              <a:t>Thanks to Glenn for helpful e-mails</a:t>
            </a:r>
          </a:p>
        </p:txBody>
      </p:sp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FONT Meeting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11C7E2B3-EEBE-4754-B988-3577340AA46C}" type="slidenum">
              <a:rPr lang="en-US" altLang="en-US" smtClean="0"/>
              <a:pPr eaLnBrk="1" hangingPunct="1">
                <a:defRPr/>
              </a:pPr>
              <a:t>2</a:t>
            </a:fld>
            <a:endParaRPr lang="en-US" altLang="en-US" smtClean="0"/>
          </a:p>
        </p:txBody>
      </p:sp>
      <p:sp>
        <p:nvSpPr>
          <p:cNvPr id="3078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</p:spTree>
    <p:extLst>
      <p:ext uri="{BB962C8B-B14F-4D97-AF65-F5344CB8AC3E}">
        <p14:creationId xmlns:p14="http://schemas.microsoft.com/office/powerpoint/2010/main" val="1395360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FONT Meeting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91B9D229-858B-4958-B8F4-B90CA594837D}" type="slidenum">
              <a:rPr lang="en-US" altLang="en-US" smtClean="0"/>
              <a:pPr eaLnBrk="1" hangingPunct="1">
                <a:defRPr/>
              </a:pPr>
              <a:t>20</a:t>
            </a:fld>
            <a:endParaRPr lang="en-US" altLang="en-US" smtClean="0"/>
          </a:p>
        </p:txBody>
      </p:sp>
      <p:sp>
        <p:nvSpPr>
          <p:cNvPr id="7172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  <p:pic>
        <p:nvPicPr>
          <p:cNvPr id="7173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1345" y="260702"/>
            <a:ext cx="8061296" cy="60476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72082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FONT Meeting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91B9D229-858B-4958-B8F4-B90CA594837D}" type="slidenum">
              <a:rPr lang="en-US" altLang="en-US" smtClean="0"/>
              <a:pPr eaLnBrk="1" hangingPunct="1">
                <a:defRPr/>
              </a:pPr>
              <a:t>21</a:t>
            </a:fld>
            <a:endParaRPr lang="en-US" altLang="en-US" smtClean="0"/>
          </a:p>
        </p:txBody>
      </p:sp>
      <p:sp>
        <p:nvSpPr>
          <p:cNvPr id="7172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  <p:pic>
        <p:nvPicPr>
          <p:cNvPr id="7173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1346" y="260702"/>
            <a:ext cx="8061294" cy="60476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53119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 smtClean="0"/>
              <a:t>Conclusions</a:t>
            </a:r>
            <a:endParaRPr lang="en-GB" altLang="en-US" dirty="0">
              <a:cs typeface="Arial"/>
            </a:endParaRPr>
          </a:p>
        </p:txBody>
      </p:sp>
      <p:sp>
        <p:nvSpPr>
          <p:cNvPr id="3075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35950" cy="4525963"/>
          </a:xfrm>
        </p:spPr>
        <p:txBody>
          <a:bodyPr/>
          <a:lstStyle/>
          <a:p>
            <a:r>
              <a:rPr lang="en-GB" altLang="en-US" dirty="0" smtClean="0">
                <a:cs typeface="Arial"/>
              </a:rPr>
              <a:t>Achieved &amp; predicted feedback jitter drops from 250 to 80 nm in QD0FF current scan:</a:t>
            </a:r>
          </a:p>
          <a:p>
            <a:pPr lvl="1"/>
            <a:r>
              <a:rPr lang="en-GB" altLang="en-US" dirty="0" smtClean="0">
                <a:cs typeface="Arial"/>
              </a:rPr>
              <a:t>P2 &amp; P3 do not see relevant bunch-to-bunch correlation changes</a:t>
            </a:r>
          </a:p>
          <a:p>
            <a:pPr lvl="1"/>
            <a:r>
              <a:rPr lang="en-GB" altLang="en-US" dirty="0" smtClean="0">
                <a:cs typeface="Arial"/>
              </a:rPr>
              <a:t>Dependence on bunch charge and phase unclear</a:t>
            </a:r>
          </a:p>
          <a:p>
            <a:r>
              <a:rPr lang="en-GB" altLang="en-US" dirty="0" smtClean="0">
                <a:cs typeface="Arial"/>
              </a:rPr>
              <a:t>Limited feedback performance at large K1B2 offset settings due to the kicker system saturation at large DAC settings</a:t>
            </a:r>
            <a:endParaRPr lang="en-GB" altLang="en-US" dirty="0" smtClean="0">
              <a:cs typeface="Arial"/>
            </a:endParaRPr>
          </a:p>
        </p:txBody>
      </p:sp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FONT Meeting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11C7E2B3-EEBE-4754-B988-3577340AA46C}" type="slidenum">
              <a:rPr lang="en-US" altLang="en-US" smtClean="0"/>
              <a:pPr eaLnBrk="1" hangingPunct="1">
                <a:defRPr/>
              </a:pPr>
              <a:t>22</a:t>
            </a:fld>
            <a:endParaRPr lang="en-US" altLang="en-US" smtClean="0"/>
          </a:p>
        </p:txBody>
      </p:sp>
      <p:sp>
        <p:nvSpPr>
          <p:cNvPr id="3078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</p:spTree>
    <p:extLst>
      <p:ext uri="{BB962C8B-B14F-4D97-AF65-F5344CB8AC3E}">
        <p14:creationId xmlns:p14="http://schemas.microsoft.com/office/powerpoint/2010/main" val="1775512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Footer Placeholder 4"/>
          <p:cNvSpPr>
            <a:spLocks noGrp="1"/>
          </p:cNvSpPr>
          <p:nvPr>
            <p:ph type="ftr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mtClean="0"/>
              <a:t>FONT Meeting</a:t>
            </a:r>
          </a:p>
        </p:txBody>
      </p:sp>
      <p:sp>
        <p:nvSpPr>
          <p:cNvPr id="205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3F923046-FA5A-4FF6-A63A-BDDC3BDC6041}" type="slidenum">
              <a:rPr lang="en-US" smtClean="0"/>
              <a:pPr eaLnBrk="1" hangingPunct="1"/>
              <a:t>23</a:t>
            </a:fld>
            <a:endParaRPr lang="en-US" smtClean="0"/>
          </a:p>
        </p:txBody>
      </p:sp>
      <p:sp>
        <p:nvSpPr>
          <p:cNvPr id="205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28005" y="2130425"/>
            <a:ext cx="8087990" cy="1470025"/>
          </a:xfrm>
        </p:spPr>
        <p:txBody>
          <a:bodyPr/>
          <a:lstStyle/>
          <a:p>
            <a:pPr eaLnBrk="1" hangingPunct="1"/>
            <a:r>
              <a:rPr lang="en-GB" dirty="0" smtClean="0"/>
              <a:t>Appendix</a:t>
            </a:r>
            <a:endParaRPr lang="en-GB" dirty="0" smtClean="0"/>
          </a:p>
        </p:txBody>
      </p:sp>
      <p:sp>
        <p:nvSpPr>
          <p:cNvPr id="2054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051560" y="3886200"/>
            <a:ext cx="7040880" cy="1752600"/>
          </a:xfrm>
        </p:spPr>
        <p:txBody>
          <a:bodyPr/>
          <a:lstStyle/>
          <a:p>
            <a:pPr eaLnBrk="1" hangingPunct="1"/>
            <a:r>
              <a:rPr lang="en-US" dirty="0" smtClean="0"/>
              <a:t>Position and jitter for both bunches</a:t>
            </a:r>
            <a:br>
              <a:rPr lang="en-US" dirty="0" smtClean="0"/>
            </a:br>
            <a:r>
              <a:rPr lang="en-US" dirty="0" smtClean="0"/>
              <a:t>for all feedback runs at 0 dB</a:t>
            </a:r>
            <a:br>
              <a:rPr lang="en-US" dirty="0" smtClean="0"/>
            </a:br>
            <a:r>
              <a:rPr lang="en-US" dirty="0" smtClean="0"/>
              <a:t>on 19 December 2014</a:t>
            </a:r>
            <a:endParaRPr lang="en-GB" dirty="0" smtClean="0"/>
          </a:p>
        </p:txBody>
      </p:sp>
      <p:sp>
        <p:nvSpPr>
          <p:cNvPr id="2055" name="Rectangle 4"/>
          <p:cNvSpPr>
            <a:spLocks noChangeArrowheads="1"/>
          </p:cNvSpPr>
          <p:nvPr/>
        </p:nvSpPr>
        <p:spPr bwMode="auto">
          <a:xfrm>
            <a:off x="179388" y="188913"/>
            <a:ext cx="8785225" cy="61928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9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</p:spTree>
    <p:extLst>
      <p:ext uri="{BB962C8B-B14F-4D97-AF65-F5344CB8AC3E}">
        <p14:creationId xmlns:p14="http://schemas.microsoft.com/office/powerpoint/2010/main" val="188095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FONT Meeting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91B9D229-858B-4958-B8F4-B90CA594837D}" type="slidenum">
              <a:rPr lang="en-US" altLang="en-US" smtClean="0"/>
              <a:pPr eaLnBrk="1" hangingPunct="1">
                <a:defRPr/>
              </a:pPr>
              <a:t>24</a:t>
            </a:fld>
            <a:endParaRPr lang="en-US" altLang="en-US" smtClean="0"/>
          </a:p>
        </p:txBody>
      </p:sp>
      <p:sp>
        <p:nvSpPr>
          <p:cNvPr id="7172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  <p:pic>
        <p:nvPicPr>
          <p:cNvPr id="7173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1346" y="260702"/>
            <a:ext cx="8061293" cy="60476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29191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FONT Meeting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91B9D229-858B-4958-B8F4-B90CA594837D}" type="slidenum">
              <a:rPr lang="en-US" altLang="en-US" smtClean="0"/>
              <a:pPr eaLnBrk="1" hangingPunct="1">
                <a:defRPr/>
              </a:pPr>
              <a:t>25</a:t>
            </a:fld>
            <a:endParaRPr lang="en-US" altLang="en-US" smtClean="0"/>
          </a:p>
        </p:txBody>
      </p:sp>
      <p:sp>
        <p:nvSpPr>
          <p:cNvPr id="7172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  <p:pic>
        <p:nvPicPr>
          <p:cNvPr id="7173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1346" y="260702"/>
            <a:ext cx="8061293" cy="60476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39666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 smtClean="0"/>
              <a:t>Sample numbers</a:t>
            </a:r>
          </a:p>
        </p:txBody>
      </p:sp>
      <p:sp>
        <p:nvSpPr>
          <p:cNvPr id="3075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35950" cy="4525963"/>
          </a:xfrm>
        </p:spPr>
        <p:txBody>
          <a:bodyPr/>
          <a:lstStyle/>
          <a:p>
            <a:r>
              <a:rPr lang="en-GB" altLang="en-US" dirty="0" smtClean="0">
                <a:latin typeface="+mj-lt"/>
              </a:rPr>
              <a:t>Sample numbers used for analysis are as used by FONT5 board feedback firmware:</a:t>
            </a:r>
            <a:endParaRPr lang="en-GB" altLang="en-US" dirty="0">
              <a:latin typeface="+mj-lt"/>
            </a:endParaRPr>
          </a:p>
        </p:txBody>
      </p:sp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FONT Meeting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11C7E2B3-EEBE-4754-B988-3577340AA46C}" type="slidenum">
              <a:rPr lang="en-US" altLang="en-US" smtClean="0"/>
              <a:pPr eaLnBrk="1" hangingPunct="1">
                <a:defRPr/>
              </a:pPr>
              <a:t>3</a:t>
            </a:fld>
            <a:endParaRPr lang="en-US" altLang="en-US" smtClean="0"/>
          </a:p>
        </p:txBody>
      </p:sp>
      <p:sp>
        <p:nvSpPr>
          <p:cNvPr id="3078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82152214"/>
              </p:ext>
            </p:extLst>
          </p:nvPr>
        </p:nvGraphicFramePr>
        <p:xfrm>
          <a:off x="539552" y="2998440"/>
          <a:ext cx="8064897" cy="2590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88299"/>
                <a:gridCol w="2688299"/>
                <a:gridCol w="2688299"/>
              </a:tblGrid>
              <a:tr h="259080">
                <a:tc>
                  <a:txBody>
                    <a:bodyPr/>
                    <a:lstStyle/>
                    <a:p>
                      <a:pPr algn="ctr"/>
                      <a:endParaRPr lang="en-GB" sz="28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anchor="b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r>
                        <a:rPr lang="en-GB" sz="2800" b="1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ADC channel</a:t>
                      </a:r>
                    </a:p>
                  </a:txBody>
                  <a:tcPr anchor="b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r>
                        <a:rPr lang="en-GB" sz="2800" b="1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Sample number</a:t>
                      </a: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59080">
                <a:tc>
                  <a:txBody>
                    <a:bodyPr/>
                    <a:lstStyle/>
                    <a:p>
                      <a:pPr algn="ctr"/>
                      <a:r>
                        <a:rPr lang="en-GB" sz="2800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I</a:t>
                      </a:r>
                      <a:endParaRPr lang="en-GB" sz="28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anchor="b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r>
                        <a:rPr lang="en-GB" sz="2800" b="0" dirty="0" smtClean="0">
                          <a:solidFill>
                            <a:schemeClr val="tx1"/>
                          </a:solidFill>
                          <a:latin typeface="+mj-lt"/>
                        </a:rPr>
                        <a:t>5</a:t>
                      </a: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GB" sz="28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24, 101</a:t>
                      </a: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59080">
                <a:tc>
                  <a:txBody>
                    <a:bodyPr/>
                    <a:lstStyle/>
                    <a:p>
                      <a:pPr algn="ctr"/>
                      <a:r>
                        <a:rPr lang="en-GB" sz="2800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Q</a:t>
                      </a:r>
                      <a:endParaRPr lang="en-GB" sz="28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anchor="b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r>
                        <a:rPr lang="en-GB" sz="2800" b="0" dirty="0" smtClean="0">
                          <a:solidFill>
                            <a:schemeClr val="tx1"/>
                          </a:solidFill>
                          <a:latin typeface="+mj-lt"/>
                        </a:rPr>
                        <a:t>8</a:t>
                      </a: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r>
                        <a:rPr lang="en-GB" sz="28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29, 106</a:t>
                      </a:r>
                      <a:endParaRPr lang="en-GB" sz="2800" b="0" dirty="0" smtClean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59080">
                <a:tc>
                  <a:txBody>
                    <a:bodyPr/>
                    <a:lstStyle/>
                    <a:p>
                      <a:pPr algn="ctr"/>
                      <a:r>
                        <a:rPr lang="en-GB" sz="2800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Ref (bank I)</a:t>
                      </a:r>
                      <a:endParaRPr lang="en-GB" sz="28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anchor="b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r>
                        <a:rPr lang="en-GB" sz="2800" b="0" dirty="0" smtClean="0">
                          <a:solidFill>
                            <a:schemeClr val="tx1"/>
                          </a:solidFill>
                          <a:latin typeface="+mj-lt"/>
                        </a:rPr>
                        <a:t>6</a:t>
                      </a: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GB" sz="28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24, 101</a:t>
                      </a: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59080">
                <a:tc>
                  <a:txBody>
                    <a:bodyPr/>
                    <a:lstStyle/>
                    <a:p>
                      <a:pPr algn="ctr"/>
                      <a:r>
                        <a:rPr lang="en-GB" sz="2800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Ref (bank Q)</a:t>
                      </a:r>
                      <a:endParaRPr lang="en-GB" sz="28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anchor="b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r>
                        <a:rPr lang="en-GB" sz="2800" b="0" dirty="0" smtClean="0">
                          <a:solidFill>
                            <a:schemeClr val="tx1"/>
                          </a:solidFill>
                          <a:latin typeface="+mj-lt"/>
                        </a:rPr>
                        <a:t>9</a:t>
                      </a: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r>
                        <a:rPr lang="en-GB" sz="28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29, 106</a:t>
                      </a:r>
                      <a:endParaRPr lang="en-GB" sz="2800" b="0" dirty="0" smtClean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01260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 smtClean="0"/>
              <a:t>Feedback for QD0FF scan</a:t>
            </a:r>
            <a:endParaRPr lang="en-GB" altLang="en-US" dirty="0" smtClean="0"/>
          </a:p>
        </p:txBody>
      </p:sp>
      <p:sp>
        <p:nvSpPr>
          <p:cNvPr id="3075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35950" cy="4525963"/>
          </a:xfrm>
        </p:spPr>
        <p:txBody>
          <a:bodyPr/>
          <a:lstStyle/>
          <a:p>
            <a:r>
              <a:rPr lang="en-GB" altLang="en-US" dirty="0" smtClean="0"/>
              <a:t>Position </a:t>
            </a:r>
            <a:r>
              <a:rPr lang="en-GB" altLang="en-US" dirty="0" smtClean="0"/>
              <a:t>and </a:t>
            </a:r>
            <a:r>
              <a:rPr lang="en-GB" altLang="en-US" dirty="0" smtClean="0"/>
              <a:t>jitter for QD0FF </a:t>
            </a:r>
            <a:r>
              <a:rPr lang="en-GB" altLang="en-US" dirty="0" smtClean="0"/>
              <a:t>current </a:t>
            </a:r>
            <a:r>
              <a:rPr lang="en-GB" altLang="en-US" dirty="0" smtClean="0"/>
              <a:t>scan</a:t>
            </a:r>
          </a:p>
          <a:p>
            <a:pPr lvl="1"/>
            <a:r>
              <a:rPr lang="en-GB" altLang="en-US" dirty="0" smtClean="0"/>
              <a:t>Bunch 1</a:t>
            </a:r>
          </a:p>
          <a:p>
            <a:pPr lvl="1"/>
            <a:r>
              <a:rPr lang="en-GB" altLang="en-US" dirty="0" smtClean="0"/>
              <a:t>Bunch 2 with predicted correction</a:t>
            </a:r>
          </a:p>
          <a:p>
            <a:r>
              <a:rPr lang="en-GB" altLang="en-US" dirty="0" smtClean="0"/>
              <a:t>Bunch 1 re-centred at each setting</a:t>
            </a:r>
          </a:p>
          <a:p>
            <a:r>
              <a:rPr lang="en-GB" altLang="en-US" dirty="0" smtClean="0"/>
              <a:t>Bunch 2 position offset changes because bunch-to-bunch offset varies with QD0FF current setting</a:t>
            </a:r>
          </a:p>
        </p:txBody>
      </p:sp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FONT Meeting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11C7E2B3-EEBE-4754-B988-3577340AA46C}" type="slidenum">
              <a:rPr lang="en-US" altLang="en-US" smtClean="0"/>
              <a:pPr eaLnBrk="1" hangingPunct="1">
                <a:defRPr/>
              </a:pPr>
              <a:t>4</a:t>
            </a:fld>
            <a:endParaRPr lang="en-US" altLang="en-US" smtClean="0"/>
          </a:p>
        </p:txBody>
      </p:sp>
      <p:sp>
        <p:nvSpPr>
          <p:cNvPr id="3078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</p:spTree>
    <p:extLst>
      <p:ext uri="{BB962C8B-B14F-4D97-AF65-F5344CB8AC3E}">
        <p14:creationId xmlns:p14="http://schemas.microsoft.com/office/powerpoint/2010/main" val="2176586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FONT Meeting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91B9D229-858B-4958-B8F4-B90CA594837D}" type="slidenum">
              <a:rPr lang="en-US" altLang="en-US" smtClean="0"/>
              <a:pPr eaLnBrk="1" hangingPunct="1">
                <a:defRPr/>
              </a:pPr>
              <a:t>5</a:t>
            </a:fld>
            <a:endParaRPr lang="en-US" altLang="en-US" smtClean="0"/>
          </a:p>
        </p:txBody>
      </p:sp>
      <p:sp>
        <p:nvSpPr>
          <p:cNvPr id="7172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  <p:pic>
        <p:nvPicPr>
          <p:cNvPr id="7173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1345" y="260702"/>
            <a:ext cx="8061298" cy="60476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562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FONT Meeting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91B9D229-858B-4958-B8F4-B90CA594837D}" type="slidenum">
              <a:rPr lang="en-US" altLang="en-US" smtClean="0"/>
              <a:pPr eaLnBrk="1" hangingPunct="1">
                <a:defRPr/>
              </a:pPr>
              <a:t>6</a:t>
            </a:fld>
            <a:endParaRPr lang="en-US" altLang="en-US" smtClean="0"/>
          </a:p>
        </p:txBody>
      </p:sp>
      <p:sp>
        <p:nvSpPr>
          <p:cNvPr id="7172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  <p:pic>
        <p:nvPicPr>
          <p:cNvPr id="7173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1345" y="260702"/>
            <a:ext cx="8061298" cy="60476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276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 smtClean="0"/>
              <a:t>P2 and P3 propagation to IP</a:t>
            </a:r>
            <a:endParaRPr lang="en-GB" altLang="en-US" dirty="0" smtClean="0"/>
          </a:p>
        </p:txBody>
      </p:sp>
      <p:sp>
        <p:nvSpPr>
          <p:cNvPr id="3075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35950" cy="4525963"/>
          </a:xfrm>
        </p:spPr>
        <p:txBody>
          <a:bodyPr/>
          <a:lstStyle/>
          <a:p>
            <a:r>
              <a:rPr lang="en-GB" altLang="en-US" dirty="0" smtClean="0"/>
              <a:t>P2 and P3 data propagated to IP using set14dec19_2009</a:t>
            </a:r>
            <a:endParaRPr lang="en-GB" altLang="en-US" dirty="0"/>
          </a:p>
          <a:p>
            <a:r>
              <a:rPr lang="en-GB" altLang="en-US" dirty="0" smtClean="0"/>
              <a:t>Waist located in model as point where jitter is minimised</a:t>
            </a:r>
          </a:p>
          <a:p>
            <a:r>
              <a:rPr lang="en-GB" altLang="en-US" dirty="0" smtClean="0"/>
              <a:t>On-waist vertical jitter is 6 nm</a:t>
            </a:r>
          </a:p>
          <a:p>
            <a:r>
              <a:rPr lang="en-GB" altLang="en-US" dirty="0" smtClean="0"/>
              <a:t>On-waist bunch-to-bunch offset is 10 nm</a:t>
            </a:r>
          </a:p>
          <a:p>
            <a:r>
              <a:rPr lang="en-GB" altLang="en-US" dirty="0" smtClean="0"/>
              <a:t>Bunch-to-bunch vertical offset varies at</a:t>
            </a:r>
            <a:br>
              <a:rPr lang="en-GB" altLang="en-US" dirty="0" smtClean="0"/>
            </a:br>
            <a:r>
              <a:rPr lang="en-GB" altLang="en-US" dirty="0" smtClean="0"/>
              <a:t>~8 um per 1 A change in QD0FF current</a:t>
            </a:r>
          </a:p>
          <a:p>
            <a:endParaRPr lang="en-GB" altLang="en-US" dirty="0" smtClean="0"/>
          </a:p>
        </p:txBody>
      </p:sp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FONT Meeting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11C7E2B3-EEBE-4754-B988-3577340AA46C}" type="slidenum">
              <a:rPr lang="en-US" altLang="en-US" smtClean="0"/>
              <a:pPr eaLnBrk="1" hangingPunct="1">
                <a:defRPr/>
              </a:pPr>
              <a:t>7</a:t>
            </a:fld>
            <a:endParaRPr lang="en-US" altLang="en-US" smtClean="0"/>
          </a:p>
        </p:txBody>
      </p:sp>
      <p:sp>
        <p:nvSpPr>
          <p:cNvPr id="3078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</p:spTree>
    <p:extLst>
      <p:ext uri="{BB962C8B-B14F-4D97-AF65-F5344CB8AC3E}">
        <p14:creationId xmlns:p14="http://schemas.microsoft.com/office/powerpoint/2010/main" val="2243407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 smtClean="0"/>
              <a:t>Feedback for QD0FF scan</a:t>
            </a:r>
            <a:endParaRPr lang="en-GB" altLang="en-US" dirty="0" smtClean="0"/>
          </a:p>
        </p:txBody>
      </p:sp>
      <p:sp>
        <p:nvSpPr>
          <p:cNvPr id="3075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35950" cy="4525963"/>
          </a:xfrm>
        </p:spPr>
        <p:txBody>
          <a:bodyPr/>
          <a:lstStyle/>
          <a:p>
            <a:r>
              <a:rPr lang="en-GB" altLang="en-US" dirty="0" smtClean="0"/>
              <a:t>Achieved and predicted feedback-on jitter improves greatly over range of scan</a:t>
            </a:r>
          </a:p>
          <a:p>
            <a:r>
              <a:rPr lang="en-GB" altLang="en-US" dirty="0" smtClean="0"/>
              <a:t>Upstream bunch-to-bunch correlation:</a:t>
            </a:r>
            <a:endParaRPr lang="en-GB" altLang="en-US" dirty="0"/>
          </a:p>
          <a:p>
            <a:pPr lvl="1"/>
            <a:r>
              <a:rPr lang="en-GB" altLang="en-US" dirty="0" smtClean="0"/>
              <a:t>95 % at P2 when QD0FF current is 136.8 A</a:t>
            </a:r>
          </a:p>
          <a:p>
            <a:pPr lvl="1"/>
            <a:r>
              <a:rPr lang="en-GB" altLang="en-US" dirty="0" smtClean="0"/>
              <a:t>83 % at P2 when QD0FF current is 137.2 A</a:t>
            </a:r>
          </a:p>
          <a:p>
            <a:r>
              <a:rPr lang="en-GB" altLang="en-US" dirty="0" smtClean="0"/>
              <a:t>If true beam conditions remain unchanged over scan then IP BPM resolution changed</a:t>
            </a:r>
          </a:p>
        </p:txBody>
      </p:sp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FONT Meeting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11C7E2B3-EEBE-4754-B988-3577340AA46C}" type="slidenum">
              <a:rPr lang="en-US" altLang="en-US" smtClean="0"/>
              <a:pPr eaLnBrk="1" hangingPunct="1">
                <a:defRPr/>
              </a:pPr>
              <a:t>8</a:t>
            </a:fld>
            <a:endParaRPr lang="en-US" altLang="en-US" smtClean="0"/>
          </a:p>
        </p:txBody>
      </p:sp>
      <p:sp>
        <p:nvSpPr>
          <p:cNvPr id="3078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</p:spTree>
    <p:extLst>
      <p:ext uri="{BB962C8B-B14F-4D97-AF65-F5344CB8AC3E}">
        <p14:creationId xmlns:p14="http://schemas.microsoft.com/office/powerpoint/2010/main" val="3232796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 smtClean="0"/>
              <a:t>Charge and phase stability</a:t>
            </a:r>
            <a:endParaRPr lang="en-GB" altLang="en-US" dirty="0" smtClean="0"/>
          </a:p>
        </p:txBody>
      </p:sp>
      <p:sp>
        <p:nvSpPr>
          <p:cNvPr id="3075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35950" cy="4525963"/>
          </a:xfrm>
        </p:spPr>
        <p:txBody>
          <a:bodyPr/>
          <a:lstStyle/>
          <a:p>
            <a:r>
              <a:rPr lang="en-GB" altLang="en-US" dirty="0" smtClean="0"/>
              <a:t>Both bunches seem to have stable charge</a:t>
            </a:r>
          </a:p>
          <a:p>
            <a:r>
              <a:rPr lang="en-GB" altLang="en-US" dirty="0" smtClean="0"/>
              <a:t>Charge jitter is 1 % of mean charge</a:t>
            </a:r>
          </a:p>
          <a:p>
            <a:r>
              <a:rPr lang="en-GB" altLang="en-US" dirty="0" smtClean="0"/>
              <a:t>Bunch phase jitter varies from 0.5° to 0.3°</a:t>
            </a:r>
          </a:p>
          <a:p>
            <a:r>
              <a:rPr lang="en-GB" altLang="en-US" dirty="0" smtClean="0"/>
              <a:t>Bunch-to-bunch charge correlation:</a:t>
            </a:r>
          </a:p>
          <a:p>
            <a:pPr lvl="1"/>
            <a:r>
              <a:rPr lang="en-GB" altLang="en-US" dirty="0" smtClean="0"/>
              <a:t>Stripline </a:t>
            </a:r>
            <a:r>
              <a:rPr lang="el-GR" altLang="en-US" dirty="0" smtClean="0"/>
              <a:t>Σ</a:t>
            </a:r>
            <a:r>
              <a:rPr lang="en-GB" altLang="en-US" baseline="-25000" dirty="0" smtClean="0"/>
              <a:t>I</a:t>
            </a:r>
            <a:r>
              <a:rPr lang="en-GB" altLang="en-US" dirty="0" smtClean="0"/>
              <a:t> reports low charge correlation</a:t>
            </a:r>
          </a:p>
          <a:p>
            <a:pPr lvl="1"/>
            <a:r>
              <a:rPr lang="en-GB" altLang="en-US" dirty="0" smtClean="0"/>
              <a:t>Reference signal reports higher correlation</a:t>
            </a:r>
          </a:p>
          <a:p>
            <a:r>
              <a:rPr lang="en-GB" altLang="en-US" dirty="0" smtClean="0"/>
              <a:t>Bunch-to-bunch phase correlation &gt; 90 %</a:t>
            </a:r>
            <a:endParaRPr lang="en-GB" altLang="en-US" dirty="0"/>
          </a:p>
          <a:p>
            <a:endParaRPr lang="en-GB" altLang="en-US" dirty="0" smtClean="0"/>
          </a:p>
        </p:txBody>
      </p:sp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FONT Meeting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11C7E2B3-EEBE-4754-B988-3577340AA46C}" type="slidenum">
              <a:rPr lang="en-US" altLang="en-US" smtClean="0"/>
              <a:pPr eaLnBrk="1" hangingPunct="1">
                <a:defRPr/>
              </a:pPr>
              <a:t>9</a:t>
            </a:fld>
            <a:endParaRPr lang="en-US" altLang="en-US" smtClean="0"/>
          </a:p>
        </p:txBody>
      </p:sp>
      <p:sp>
        <p:nvSpPr>
          <p:cNvPr id="3078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</p:spTree>
    <p:extLst>
      <p:ext uri="{BB962C8B-B14F-4D97-AF65-F5344CB8AC3E}">
        <p14:creationId xmlns:p14="http://schemas.microsoft.com/office/powerpoint/2010/main" val="1268018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5247</TotalTime>
  <Words>579</Words>
  <Application>Microsoft Office PowerPoint</Application>
  <PresentationFormat>On-screen Show (4:3)</PresentationFormat>
  <Paragraphs>144</Paragraphs>
  <Slides>25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8" baseType="lpstr">
      <vt:lpstr>Arial</vt:lpstr>
      <vt:lpstr>Arial Narrow</vt:lpstr>
      <vt:lpstr>Default Design</vt:lpstr>
      <vt:lpstr>Limitations to IP feedback performance</vt:lpstr>
      <vt:lpstr>Introduction</vt:lpstr>
      <vt:lpstr>Sample numbers</vt:lpstr>
      <vt:lpstr>Feedback for QD0FF scan</vt:lpstr>
      <vt:lpstr>PowerPoint Presentation</vt:lpstr>
      <vt:lpstr>PowerPoint Presentation</vt:lpstr>
      <vt:lpstr>P2 and P3 propagation to IP</vt:lpstr>
      <vt:lpstr>Feedback for QD0FF scan</vt:lpstr>
      <vt:lpstr>Charge and phase stability</vt:lpstr>
      <vt:lpstr>PowerPoint Presentation</vt:lpstr>
      <vt:lpstr>PowerPoint Presentation</vt:lpstr>
      <vt:lpstr>PowerPoint Presentation</vt:lpstr>
      <vt:lpstr>Feedback for K1B2 offset scan</vt:lpstr>
      <vt:lpstr>PowerPoint Presentation</vt:lpstr>
      <vt:lpstr>PowerPoint Presentation</vt:lpstr>
      <vt:lpstr>Kicker saturation</vt:lpstr>
      <vt:lpstr>PowerPoint Presentation</vt:lpstr>
      <vt:lpstr>Charge and phase stability</vt:lpstr>
      <vt:lpstr>PowerPoint Presentation</vt:lpstr>
      <vt:lpstr>PowerPoint Presentation</vt:lpstr>
      <vt:lpstr>PowerPoint Presentation</vt:lpstr>
      <vt:lpstr>Conclusions</vt:lpstr>
      <vt:lpstr>Appendix</vt:lpstr>
      <vt:lpstr>PowerPoint Presentation</vt:lpstr>
      <vt:lpstr>PowerPoint Presentation</vt:lpstr>
    </vt:vector>
  </TitlesOfParts>
  <Company>Oxford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Windows User</cp:lastModifiedBy>
  <cp:revision>254</cp:revision>
  <dcterms:created xsi:type="dcterms:W3CDTF">2009-05-21T13:39:04Z</dcterms:created>
  <dcterms:modified xsi:type="dcterms:W3CDTF">2015-02-19T22:34:52Z</dcterms:modified>
</cp:coreProperties>
</file>