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65" r:id="rId5"/>
    <p:sldId id="259" r:id="rId6"/>
    <p:sldId id="260" r:id="rId7"/>
    <p:sldId id="261" r:id="rId8"/>
    <p:sldId id="262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DDE3E9-5120-C944-A251-F9E603353F2A}" type="doc">
      <dgm:prSet loTypeId="urn:microsoft.com/office/officeart/2008/layout/NameandTitleOrganizationalChart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AC47649-CDA7-FB42-BCC3-44B8E0DBA879}" type="pres">
      <dgm:prSet presAssocID="{17DDE3E9-5120-C944-A251-F9E603353F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ACBB68B-5472-2B41-B1D1-069A9C6E537F}" type="presOf" srcId="{17DDE3E9-5120-C944-A251-F9E603353F2A}" destId="{8AC47649-CDA7-FB42-BCC3-44B8E0DBA879}" srcOrd="0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D5CB5-E0A7-EE45-9609-A3AFA35ABCE6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86D01-3E40-2541-85C4-BA576E6929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51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4902-804D-7940-B616-BEB29D63D6D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444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4902-804D-7940-B616-BEB29D63D6D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444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4902-804D-7940-B616-BEB29D63D6D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444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03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97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197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3405" y="1443550"/>
            <a:ext cx="8177747" cy="4659556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1790" y="6383758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altLang="ja-JP" smtClean="0"/>
              <a:t>2015/3/2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/>
              <a:t>KEK-LC-Meeting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786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7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+mn-lt"/>
                <a:cs typeface="Arial"/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7831" y="636291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44817" y="6362911"/>
            <a:ext cx="23318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LCB-150226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1246" y="636291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36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20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65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4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34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109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51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38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6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561CA-3090-8E42-9B80-456FA0CFA95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72B9-6D55-F542-A54B-E9B8B0EE3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15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LCB/ICFA meeting </a:t>
            </a:r>
            <a:r>
              <a:rPr lang="en-US" altLang="ja-JP" b="1" dirty="0" smtClean="0"/>
              <a:t>at Newport News </a:t>
            </a:r>
            <a:r>
              <a:rPr lang="en-US" altLang="ja-JP" b="1" dirty="0" smtClean="0">
                <a:solidFill>
                  <a:srgbClr val="3366FF"/>
                </a:solidFill>
              </a:rPr>
              <a:t>with full snow, 26-27 February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pic>
        <p:nvPicPr>
          <p:cNvPr id="5" name="コンテンツ プレースホルダー 4" descr="IMG_649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275772" y="1781629"/>
            <a:ext cx="5058229" cy="2781831"/>
          </a:xfrm>
        </p:spPr>
      </p:pic>
      <p:pic>
        <p:nvPicPr>
          <p:cNvPr id="6" name="図 5" descr="IMG_64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856" y="3415391"/>
            <a:ext cx="4354287" cy="3265716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907143" y="5297714"/>
            <a:ext cx="2649659" cy="92333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This is only for TB meeting</a:t>
            </a:r>
          </a:p>
          <a:p>
            <a:r>
              <a:rPr lang="en-US" altLang="ja-JP" dirty="0" smtClean="0"/>
              <a:t>Presentation and not for </a:t>
            </a:r>
          </a:p>
          <a:p>
            <a:r>
              <a:rPr kumimoji="1" lang="en-US" altLang="ja-JP" dirty="0" smtClean="0"/>
              <a:t>Distribution. (2015-3-3)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184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3166" y="28113"/>
            <a:ext cx="7903633" cy="59630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2400" b="1" dirty="0" smtClean="0"/>
              <a:t>Progress in MEXT Academic Expert Committee for the ILC</a:t>
            </a:r>
            <a:r>
              <a:rPr lang="en-US" altLang="ja-JP" sz="2400" b="1" dirty="0"/>
              <a:t/>
            </a:r>
            <a:br>
              <a:rPr lang="en-US" altLang="ja-JP" sz="2400" b="1" dirty="0"/>
            </a:b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http://</a:t>
            </a:r>
            <a:r>
              <a:rPr lang="en-US" altLang="ja-JP" sz="1400" dirty="0" err="1">
                <a:solidFill>
                  <a:schemeClr val="bg1">
                    <a:lumMod val="50000"/>
                  </a:schemeClr>
                </a:solidFill>
              </a:rPr>
              <a:t>www.mext.go.jp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altLang="ja-JP" sz="1400" dirty="0" err="1">
                <a:solidFill>
                  <a:schemeClr val="bg1">
                    <a:lumMod val="50000"/>
                  </a:schemeClr>
                </a:solidFill>
              </a:rPr>
              <a:t>b_menu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altLang="ja-JP" sz="1400" dirty="0" err="1">
                <a:solidFill>
                  <a:schemeClr val="bg1">
                    <a:lumMod val="50000"/>
                  </a:schemeClr>
                </a:solidFill>
              </a:rPr>
              <a:t>shingi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altLang="ja-JP" sz="1400" dirty="0" err="1">
                <a:solidFill>
                  <a:schemeClr val="bg1">
                    <a:lumMod val="50000"/>
                  </a:schemeClr>
                </a:solidFill>
              </a:rPr>
              <a:t>chousa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altLang="ja-JP" sz="1400" dirty="0" err="1">
                <a:solidFill>
                  <a:schemeClr val="bg1">
                    <a:lumMod val="50000"/>
                  </a:schemeClr>
                </a:solidFill>
              </a:rPr>
              <a:t>shinkou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</a:rPr>
              <a:t>/038/attach/1353571.htm</a:t>
            </a:r>
            <a:endParaRPr kumimoji="1" lang="ja-JP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707708"/>
              </p:ext>
            </p:extLst>
          </p:nvPr>
        </p:nvGraphicFramePr>
        <p:xfrm>
          <a:off x="234675" y="884245"/>
          <a:ext cx="8758687" cy="5608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571"/>
                <a:gridCol w="3011714"/>
                <a:gridCol w="1101876"/>
                <a:gridCol w="3556526"/>
              </a:tblGrid>
              <a:tr h="294001"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Particle</a:t>
                      </a:r>
                      <a:r>
                        <a:rPr kumimoji="1" lang="en-US" altLang="ja-JP" sz="1600" baseline="0" dirty="0" smtClean="0">
                          <a:solidFill>
                            <a:srgbClr val="FFFF00"/>
                          </a:solidFill>
                        </a:rPr>
                        <a:t> and Nuclear Physics WG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TDR</a:t>
                      </a:r>
                      <a:r>
                        <a:rPr kumimoji="1" lang="en-US" altLang="ja-JP" sz="1600" baseline="0" dirty="0" smtClean="0">
                          <a:solidFill>
                            <a:srgbClr val="FFFF00"/>
                          </a:solidFill>
                        </a:rPr>
                        <a:t> Verification WG </a:t>
                      </a:r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 (*</a:t>
                      </a:r>
                      <a:r>
                        <a:rPr kumimoji="1" lang="en-US" altLang="ja-JP" sz="1600" baseline="0" dirty="0" smtClean="0">
                          <a:solidFill>
                            <a:srgbClr val="FFFF00"/>
                          </a:solidFill>
                        </a:rPr>
                        <a:t> closed </a:t>
                      </a:r>
                      <a:r>
                        <a:rPr kumimoji="1" lang="en-US" altLang="ja-JP" sz="1600" baseline="0" dirty="0" err="1" smtClean="0">
                          <a:solidFill>
                            <a:srgbClr val="FFFF00"/>
                          </a:solidFill>
                        </a:rPr>
                        <a:t>mtg</a:t>
                      </a:r>
                      <a:r>
                        <a:rPr kumimoji="1" lang="ja-JP" altLang="en-US" sz="1600" dirty="0" smtClean="0">
                          <a:solidFill>
                            <a:srgbClr val="FFFF00"/>
                          </a:solidFill>
                        </a:rPr>
                        <a:t>）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294001">
                <a:tc gridSpan="4">
                  <a:txBody>
                    <a:bodyPr/>
                    <a:lstStyle/>
                    <a:p>
                      <a:pPr defTabSz="420688"/>
                      <a:r>
                        <a:rPr kumimoji="1" lang="en-US" altLang="ja-JP" sz="2000" b="1" u="sng" baseline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kumimoji="1" lang="en-US" altLang="ja-JP" sz="2000" b="1" u="sng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kumimoji="1" lang="en-US" altLang="ja-JP" sz="2000" b="1" u="sng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2000" b="1" u="sng" baseline="0" dirty="0" smtClean="0">
                          <a:solidFill>
                            <a:schemeClr val="tx1"/>
                          </a:solidFill>
                        </a:rPr>
                        <a:t>Academic Expert Committee (14/05/08)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1st : 6/24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Status and Prospect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for Particle Physics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ILC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Project and the Physics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6/30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TDR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and the cost, generally reported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2nd :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7/29</a:t>
                      </a:r>
                      <a:endParaRPr kumimoji="1" lang="ja-JP" altLang="en-US" sz="1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Strategies at EU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kumimoji="1" lang="en-US" altLang="ja-JP" sz="1400" b="1" baseline="0" dirty="0" err="1" smtClean="0">
                          <a:solidFill>
                            <a:schemeClr val="tx1"/>
                          </a:solidFill>
                        </a:rPr>
                        <a:t>Ams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</a:rPr>
                        <a:t>nd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 :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7/28* 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SRF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kumimoji="1" lang="en-US" altLang="ja-JP" sz="16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the cost </a:t>
                      </a:r>
                      <a:endParaRPr kumimoji="1" lang="en-US" altLang="ja-JP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3rd :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8/27</a:t>
                      </a:r>
                      <a:endParaRPr kumimoji="1" lang="ja-JP" altLang="en-US" sz="1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Cosmic-ray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and astrophysics 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ILC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Science Objectives 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9/8*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SRF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and the cost (continued) </a:t>
                      </a:r>
                      <a:endParaRPr kumimoji="1" lang="en-US" altLang="ja-JP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CFS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4th :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9/22</a:t>
                      </a:r>
                      <a:endParaRPr kumimoji="1" lang="ja-JP" altLang="en-US" sz="1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Flavor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kumimoji="1" lang="en-US" altLang="ja-JP" sz="1400" b="1" baseline="0" dirty="0" err="1" smtClean="0">
                          <a:solidFill>
                            <a:schemeClr val="tx1"/>
                          </a:solidFill>
                        </a:rPr>
                        <a:t>Neutrion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Physics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IILC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Science Objectives 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11/4*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ILC construction cost </a:t>
                      </a:r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5th :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10/21</a:t>
                      </a:r>
                      <a:endParaRPr kumimoji="1" lang="ja-JP" altLang="en-US" sz="1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Summary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discussion for a report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4001">
                <a:tc gridSpan="4">
                  <a:txBody>
                    <a:bodyPr/>
                    <a:lstStyle/>
                    <a:p>
                      <a:r>
                        <a:rPr kumimoji="1" lang="en-US" altLang="ja-JP" sz="2000" b="1" u="sng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kumimoji="1" lang="en-US" altLang="ja-JP" sz="2000" b="1" u="sng" baseline="30000" dirty="0" smtClean="0">
                          <a:solidFill>
                            <a:srgbClr val="FF0000"/>
                          </a:solidFill>
                        </a:rPr>
                        <a:t>nd</a:t>
                      </a:r>
                      <a:r>
                        <a:rPr kumimoji="1" lang="en-US" altLang="ja-JP" sz="2000" b="1" u="sng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2000" b="1" u="sng" baseline="0" dirty="0" smtClean="0">
                          <a:solidFill>
                            <a:schemeClr val="tx1"/>
                          </a:solidFill>
                        </a:rPr>
                        <a:t> Academic Expert Committee (14/11/14)</a:t>
                      </a:r>
                      <a:endParaRPr kumimoji="1" lang="ja-JP" altLang="en-US" sz="20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7F7F7F"/>
                          </a:solidFill>
                        </a:rPr>
                        <a:t>6th :</a:t>
                      </a:r>
                      <a:r>
                        <a:rPr kumimoji="1" lang="en-US" altLang="ja-JP" sz="1400" b="1" baseline="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  <a:r>
                        <a:rPr kumimoji="1" lang="en-US" altLang="ja-JP" sz="1400" b="1" dirty="0" smtClean="0">
                          <a:solidFill>
                            <a:srgbClr val="7F7F7F"/>
                          </a:solidFill>
                        </a:rPr>
                        <a:t>1/8</a:t>
                      </a:r>
                      <a:endParaRPr kumimoji="1" lang="ja-JP" altLang="en-US" sz="1400" b="1" dirty="0" smtClean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</a:rPr>
                        <a:t>Experience from SSC</a:t>
                      </a:r>
                    </a:p>
                    <a:p>
                      <a:pPr marL="0" marR="0" indent="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</a:rPr>
                        <a:t>ILC</a:t>
                      </a:r>
                      <a:r>
                        <a:rPr kumimoji="1" lang="en-US" altLang="ja-JP" sz="1400" b="1" baseline="0" dirty="0" smtClean="0">
                          <a:solidFill>
                            <a:srgbClr val="000000"/>
                          </a:solidFill>
                        </a:rPr>
                        <a:t> Science Objectives </a:t>
                      </a:r>
                      <a:endParaRPr kumimoji="1" lang="ja-JP" altLang="en-US" sz="14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en-US" altLang="ja-JP" sz="1600" b="1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1/26*</a:t>
                      </a:r>
                      <a:endParaRPr kumimoji="1" lang="ja-JP" altLang="en-US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ILC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Accelerator and human resources </a:t>
                      </a:r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7th :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2/17</a:t>
                      </a:r>
                      <a:endParaRPr kumimoji="1" lang="ja-JP" altLang="en-US" sz="1400" dirty="0" smtClean="0">
                        <a:solidFill>
                          <a:srgbClr val="7F7F7F"/>
                        </a:solidFill>
                      </a:endParaRPr>
                    </a:p>
                    <a:p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</a:rPr>
                        <a:t>Science</a:t>
                      </a:r>
                      <a:r>
                        <a:rPr kumimoji="1" lang="en-US" altLang="ja-JP" sz="1400" b="1" baseline="0" dirty="0" smtClean="0">
                          <a:solidFill>
                            <a:srgbClr val="000000"/>
                          </a:solidFill>
                        </a:rPr>
                        <a:t> Objectives per </a:t>
                      </a:r>
                      <a:r>
                        <a:rPr kumimoji="1" lang="ja-JP" altLang="en-US" sz="1400" b="1" dirty="0" smtClean="0">
                          <a:solidFill>
                            <a:srgbClr val="000000"/>
                          </a:solidFill>
                        </a:rPr>
                        <a:t>　</a:t>
                      </a:r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kumimoji="1" lang="ja-JP" alt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6</a:t>
                      </a:r>
                      <a:r>
                        <a:rPr kumimoji="1" lang="en-US" altLang="ja-JP" sz="1600" b="1" baseline="30000" dirty="0" smtClean="0">
                          <a:solidFill>
                            <a:srgbClr val="3366FF"/>
                          </a:solidFill>
                        </a:rPr>
                        <a:t>th</a:t>
                      </a: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ja-JP" altLang="en-US" sz="1600" b="1" dirty="0" smtClean="0">
                          <a:solidFill>
                            <a:srgbClr val="3366FF"/>
                          </a:solidFill>
                        </a:rPr>
                        <a:t>：</a:t>
                      </a: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3/2*</a:t>
                      </a:r>
                      <a:endParaRPr kumimoji="1" lang="ja-JP" altLang="en-US" sz="1600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Summary</a:t>
                      </a:r>
                      <a:r>
                        <a:rPr kumimoji="1" lang="en-US" altLang="ja-JP" sz="1600" b="1" baseline="0" dirty="0" smtClean="0">
                          <a:solidFill>
                            <a:srgbClr val="3366FF"/>
                          </a:solidFill>
                        </a:rPr>
                        <a:t> discussions 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2940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8th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: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3/30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000000"/>
                          </a:solidFill>
                        </a:rPr>
                        <a:t>Summary</a:t>
                      </a:r>
                      <a:r>
                        <a:rPr kumimoji="1" lang="en-US" altLang="ja-JP" sz="1400" b="1" baseline="0" dirty="0" smtClean="0">
                          <a:solidFill>
                            <a:srgbClr val="000000"/>
                          </a:solidFill>
                        </a:rPr>
                        <a:t> discussion for a report </a:t>
                      </a:r>
                      <a:endParaRPr kumimoji="1" lang="ja-JP" altLang="en-US" sz="1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294001">
                <a:tc gridSpan="4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u="sng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kumimoji="1" lang="en-US" altLang="ja-JP" sz="2000" b="1" u="sng" baseline="30000" dirty="0" smtClean="0">
                          <a:solidFill>
                            <a:srgbClr val="FF0000"/>
                          </a:solidFill>
                        </a:rPr>
                        <a:t>rd</a:t>
                      </a:r>
                      <a:r>
                        <a:rPr kumimoji="1" lang="en-US" altLang="ja-JP" sz="2000" b="1" u="sng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kumimoji="1" lang="en-US" altLang="ja-JP" sz="2000" b="1" u="sng" baseline="0" dirty="0" smtClean="0">
                          <a:solidFill>
                            <a:srgbClr val="000000"/>
                          </a:solidFill>
                        </a:rPr>
                        <a:t>Academic Expert Committee (15/4/21)</a:t>
                      </a:r>
                      <a:endParaRPr kumimoji="1" lang="ja-JP" altLang="en-US" sz="2000" b="1" u="sng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706346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10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0935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ICFA Meeting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3100" dirty="0" smtClean="0">
                <a:solidFill>
                  <a:srgbClr val="3366FF"/>
                </a:solidFill>
              </a:rPr>
              <a:t>at </a:t>
            </a:r>
            <a:r>
              <a:rPr lang="en-US" altLang="ja-JP" sz="3100" dirty="0" err="1" smtClean="0">
                <a:solidFill>
                  <a:srgbClr val="3366FF"/>
                </a:solidFill>
              </a:rPr>
              <a:t>JLab</a:t>
            </a:r>
            <a:r>
              <a:rPr lang="en-US" altLang="ja-JP" sz="3100" dirty="0" smtClean="0">
                <a:solidFill>
                  <a:srgbClr val="3366FF"/>
                </a:solidFill>
              </a:rPr>
              <a:t>, 2015/2/26~27</a:t>
            </a:r>
            <a:endParaRPr kumimoji="1" lang="ja-JP" altLang="en-US" sz="3600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292" y="1600205"/>
            <a:ext cx="8903453" cy="4665128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FALC Report (</a:t>
            </a:r>
            <a:r>
              <a:rPr lang="en-US" altLang="ja-JP" dirty="0" err="1"/>
              <a:t>Lockyer</a:t>
            </a:r>
            <a:r>
              <a:rPr lang="en-US" altLang="ja-JP" dirty="0"/>
              <a:t>, 15 + 5)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ILC Progress in Japan (Nozaki; 20 +5)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Discussion on ICFA and accelerator science (</a:t>
            </a:r>
            <a:r>
              <a:rPr lang="en-US" altLang="ja-JP" dirty="0" err="1"/>
              <a:t>Mnich</a:t>
            </a:r>
            <a:r>
              <a:rPr lang="en-US" altLang="ja-JP" dirty="0"/>
              <a:t>; 45</a:t>
            </a:r>
            <a:r>
              <a:rPr lang="en-US" altLang="ja-JP" dirty="0" smtClean="0"/>
              <a:t>)</a:t>
            </a:r>
          </a:p>
          <a:p>
            <a:pPr marL="514350" lvl="0" indent="-514350">
              <a:buFont typeface="+mj-lt"/>
              <a:buAutoNum type="arabicPeriod"/>
            </a:pP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Proposal for a new ICFA Panel on Sustainable </a:t>
            </a:r>
            <a:r>
              <a:rPr lang="en-US" altLang="ja-JP" dirty="0" smtClean="0"/>
              <a:t>Acc./</a:t>
            </a:r>
            <a:r>
              <a:rPr lang="en-US" altLang="ja-JP" dirty="0"/>
              <a:t>Colliders (Nozaki; 15 + 5)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Global Planning for HEP, including a 100 </a:t>
            </a:r>
            <a:r>
              <a:rPr lang="en-US" altLang="ja-JP" dirty="0" err="1"/>
              <a:t>TeV</a:t>
            </a:r>
            <a:r>
              <a:rPr lang="en-US" altLang="ja-JP" dirty="0"/>
              <a:t> Collider (</a:t>
            </a:r>
            <a:r>
              <a:rPr lang="en-US" altLang="ja-JP" dirty="0" err="1"/>
              <a:t>Mnich</a:t>
            </a:r>
            <a:r>
              <a:rPr lang="en-US" altLang="ja-JP" dirty="0"/>
              <a:t>; 45)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ICFA Seminar—lessons learned and any suggestions for changes (Wang; 10 + 5)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 err="1"/>
              <a:t>InterAction</a:t>
            </a:r>
            <a:r>
              <a:rPr lang="en-US" altLang="ja-JP" dirty="0"/>
              <a:t> Report (</a:t>
            </a:r>
            <a:r>
              <a:rPr lang="en-US" altLang="ja-JP" dirty="0" err="1"/>
              <a:t>Yurkewicz</a:t>
            </a:r>
            <a:r>
              <a:rPr lang="en-US" altLang="ja-JP" dirty="0"/>
              <a:t>; 20 + 5</a:t>
            </a:r>
            <a:r>
              <a:rPr lang="en-US" altLang="ja-JP" dirty="0" smtClean="0"/>
              <a:t>)</a:t>
            </a:r>
          </a:p>
          <a:p>
            <a:pPr marL="514350" lvl="0" indent="-514350">
              <a:buFont typeface="+mj-lt"/>
              <a:buAutoNum type="arabicPeriod"/>
            </a:pP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Report on ICFA-ICUIL activities (Tajima; 10 + 5)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Linear Collider School (</a:t>
            </a:r>
            <a:r>
              <a:rPr lang="en-US" altLang="ja-JP" dirty="0" err="1"/>
              <a:t>Stapnes</a:t>
            </a:r>
            <a:r>
              <a:rPr lang="en-US" altLang="ja-JP" dirty="0"/>
              <a:t>; 10 + 5)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ICFA Panel Reports (n x 10 where n ≤ 6)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>
                <a:solidFill>
                  <a:srgbClr val="3366FF"/>
                </a:solidFill>
              </a:rPr>
              <a:t>Reports from Labs and </a:t>
            </a:r>
            <a:r>
              <a:rPr lang="en-US" altLang="ja-JP" dirty="0" smtClean="0">
                <a:solidFill>
                  <a:srgbClr val="3366FF"/>
                </a:solidFill>
              </a:rPr>
              <a:t>Regions  </a:t>
            </a:r>
          </a:p>
          <a:p>
            <a:pPr marL="400050" lvl="1" indent="0">
              <a:buNone/>
            </a:pP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 M. Yamauchi (new DG expected)  attend ICFA, first </a:t>
            </a:r>
            <a:r>
              <a:rPr lang="en-US" altLang="ja-JP" dirty="0" err="1" smtClean="0">
                <a:solidFill>
                  <a:srgbClr val="3366FF"/>
                </a:solidFill>
                <a:sym typeface="Wingdings"/>
              </a:rPr>
              <a:t>tiem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. 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endParaRPr lang="ja-JP" altLang="ja-JP" dirty="0">
              <a:solidFill>
                <a:srgbClr val="3366FF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Future ICFA </a:t>
            </a:r>
            <a:r>
              <a:rPr lang="en-US" altLang="ja-JP" dirty="0" smtClean="0"/>
              <a:t>Meetings (8/19, </a:t>
            </a:r>
            <a:r>
              <a:rPr lang="en-US" altLang="ja-JP" dirty="0" err="1" smtClean="0"/>
              <a:t>Selvia</a:t>
            </a:r>
            <a:r>
              <a:rPr lang="en-US" altLang="ja-JP" dirty="0" smtClean="0"/>
              <a:t>?)</a:t>
            </a:r>
            <a:endParaRPr lang="ja-JP" altLang="ja-JP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ja-JP" dirty="0"/>
              <a:t>Any Other Business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2015/3/2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37902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36154"/>
            <a:ext cx="8229600" cy="118771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Linear Collider Board Meeting: </a:t>
            </a:r>
            <a:br>
              <a:rPr kumimoji="1" lang="en-US" altLang="ja-JP" b="1" dirty="0" smtClean="0"/>
            </a:br>
            <a:r>
              <a:rPr kumimoji="1" lang="en-US" altLang="ja-JP" sz="3600" b="1" dirty="0" smtClean="0"/>
              <a:t>at </a:t>
            </a:r>
            <a:r>
              <a:rPr kumimoji="1" lang="en-US" altLang="ja-JP" sz="3600" b="1" dirty="0" err="1" smtClean="0"/>
              <a:t>JLab</a:t>
            </a:r>
            <a:r>
              <a:rPr kumimoji="1" lang="en-US" altLang="ja-JP" sz="3600" b="1" dirty="0" smtClean="0"/>
              <a:t>, 15-02-26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7212" y="1704261"/>
            <a:ext cx="8446253" cy="455382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ja-JP" sz="3800" dirty="0"/>
              <a:t>09:00 </a:t>
            </a:r>
            <a:r>
              <a:rPr lang="en-US" altLang="ja-JP" sz="3800" dirty="0" smtClean="0"/>
              <a:t>– 	Linear </a:t>
            </a:r>
            <a:r>
              <a:rPr lang="en-US" altLang="ja-JP" sz="3800" dirty="0"/>
              <a:t>Collider Overview (Evans; 30 + 10)</a:t>
            </a:r>
            <a:endParaRPr lang="ja-JP" altLang="ja-JP" sz="3800" dirty="0"/>
          </a:p>
          <a:p>
            <a:pPr marL="0" indent="0">
              <a:buNone/>
            </a:pPr>
            <a:r>
              <a:rPr lang="en-US" altLang="ja-JP" sz="3800" dirty="0"/>
              <a:t>09:40 </a:t>
            </a:r>
            <a:r>
              <a:rPr lang="en-US" altLang="ja-JP" sz="3800" dirty="0" smtClean="0"/>
              <a:t>–	</a:t>
            </a:r>
            <a:r>
              <a:rPr lang="en-US" altLang="ja-JP" sz="3800" dirty="0" smtClean="0">
                <a:solidFill>
                  <a:srgbClr val="3366FF"/>
                </a:solidFill>
              </a:rPr>
              <a:t>ILC </a:t>
            </a:r>
            <a:r>
              <a:rPr lang="en-US" altLang="ja-JP" sz="3800" dirty="0">
                <a:solidFill>
                  <a:srgbClr val="3366FF"/>
                </a:solidFill>
              </a:rPr>
              <a:t>Status (</a:t>
            </a:r>
            <a:r>
              <a:rPr lang="en-US" altLang="ja-JP" sz="3800" dirty="0" smtClean="0">
                <a:solidFill>
                  <a:srgbClr val="3366FF"/>
                </a:solidFill>
              </a:rPr>
              <a:t>Evans/Harrison </a:t>
            </a:r>
            <a:r>
              <a:rPr lang="en-US" altLang="ja-JP" sz="3800" u="sng" dirty="0" smtClean="0">
                <a:solidFill>
                  <a:srgbClr val="3366FF"/>
                </a:solidFill>
                <a:sym typeface="Wingdings"/>
              </a:rPr>
              <a:t> </a:t>
            </a:r>
            <a:r>
              <a:rPr lang="en-US" altLang="ja-JP" sz="3800" u="sng" dirty="0" smtClean="0">
                <a:solidFill>
                  <a:srgbClr val="3366FF"/>
                </a:solidFill>
                <a:sym typeface="Wingdings"/>
              </a:rPr>
              <a:t>Yamamoto</a:t>
            </a:r>
            <a:r>
              <a:rPr lang="en-US" altLang="ja-JP" sz="3800" dirty="0" smtClean="0">
                <a:solidFill>
                  <a:srgbClr val="3366FF"/>
                </a:solidFill>
              </a:rPr>
              <a:t>; </a:t>
            </a:r>
            <a:r>
              <a:rPr lang="en-US" altLang="ja-JP" sz="3800" dirty="0">
                <a:solidFill>
                  <a:srgbClr val="3366FF"/>
                </a:solidFill>
              </a:rPr>
              <a:t>50 + 10</a:t>
            </a:r>
            <a:r>
              <a:rPr lang="en-US" altLang="ja-JP" sz="3800" dirty="0" smtClean="0">
                <a:solidFill>
                  <a:srgbClr val="3366FF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ja-JP" sz="3800" i="1" dirty="0" smtClean="0">
                <a:solidFill>
                  <a:schemeClr val="bg1">
                    <a:lumMod val="65000"/>
                  </a:schemeClr>
                </a:solidFill>
              </a:rPr>
              <a:t>10</a:t>
            </a:r>
            <a:r>
              <a:rPr lang="en-US" altLang="ja-JP" sz="3800" i="1" dirty="0">
                <a:solidFill>
                  <a:schemeClr val="bg1">
                    <a:lumMod val="65000"/>
                  </a:schemeClr>
                </a:solidFill>
              </a:rPr>
              <a:t>:40 </a:t>
            </a:r>
            <a:r>
              <a:rPr lang="en-US" altLang="ja-JP" sz="3800" i="1" dirty="0" smtClean="0">
                <a:solidFill>
                  <a:schemeClr val="bg1">
                    <a:lumMod val="65000"/>
                  </a:schemeClr>
                </a:solidFill>
              </a:rPr>
              <a:t>–	Break</a:t>
            </a:r>
          </a:p>
          <a:p>
            <a:pPr marL="0" indent="0">
              <a:buNone/>
            </a:pPr>
            <a:r>
              <a:rPr lang="en-US" altLang="ja-JP" sz="3800" dirty="0" smtClean="0"/>
              <a:t>11</a:t>
            </a:r>
            <a:r>
              <a:rPr lang="en-US" altLang="ja-JP" sz="3800" dirty="0"/>
              <a:t>:00 </a:t>
            </a:r>
            <a:r>
              <a:rPr lang="en-US" altLang="ja-JP" sz="3800" dirty="0" smtClean="0"/>
              <a:t>–	CLIC </a:t>
            </a:r>
            <a:r>
              <a:rPr lang="en-US" altLang="ja-JP" sz="3800" dirty="0"/>
              <a:t>Status (</a:t>
            </a:r>
            <a:r>
              <a:rPr lang="en-US" altLang="ja-JP" sz="3800" dirty="0" err="1"/>
              <a:t>Stapnes</a:t>
            </a:r>
            <a:r>
              <a:rPr lang="en-US" altLang="ja-JP" sz="3800" dirty="0"/>
              <a:t>; 30 + 10)</a:t>
            </a:r>
            <a:endParaRPr lang="ja-JP" altLang="ja-JP" sz="3800" dirty="0"/>
          </a:p>
          <a:p>
            <a:pPr marL="0" indent="0">
              <a:buNone/>
            </a:pPr>
            <a:r>
              <a:rPr lang="en-US" altLang="ja-JP" sz="3800" dirty="0"/>
              <a:t>11:40 </a:t>
            </a:r>
            <a:r>
              <a:rPr lang="en-US" altLang="ja-JP" sz="3800" dirty="0" smtClean="0"/>
              <a:t>–	Linear </a:t>
            </a:r>
            <a:r>
              <a:rPr lang="en-US" altLang="ja-JP" sz="3800" dirty="0"/>
              <a:t>Collider Detector Status (H. Yamamoto; 50 + 10</a:t>
            </a:r>
            <a:r>
              <a:rPr lang="en-US" altLang="ja-JP" sz="3800" dirty="0" smtClean="0"/>
              <a:t>)</a:t>
            </a:r>
          </a:p>
          <a:p>
            <a:pPr marL="0" indent="0">
              <a:buNone/>
            </a:pPr>
            <a:r>
              <a:rPr lang="en-US" altLang="ja-JP" sz="3800" i="1" dirty="0" smtClean="0">
                <a:solidFill>
                  <a:srgbClr val="A6A6A6"/>
                </a:solidFill>
              </a:rPr>
              <a:t>12</a:t>
            </a:r>
            <a:r>
              <a:rPr lang="en-US" altLang="ja-JP" sz="3800" i="1" dirty="0">
                <a:solidFill>
                  <a:srgbClr val="A6A6A6"/>
                </a:solidFill>
              </a:rPr>
              <a:t>:40 </a:t>
            </a:r>
            <a:r>
              <a:rPr lang="en-US" altLang="ja-JP" sz="3800" i="1" dirty="0" smtClean="0">
                <a:solidFill>
                  <a:srgbClr val="A6A6A6"/>
                </a:solidFill>
              </a:rPr>
              <a:t>–	Lunch</a:t>
            </a:r>
            <a:endParaRPr lang="en-US" altLang="ja-JP" sz="3800" i="1" dirty="0" smtClean="0"/>
          </a:p>
          <a:p>
            <a:pPr marL="0" indent="0">
              <a:buNone/>
            </a:pPr>
            <a:r>
              <a:rPr lang="en-US" altLang="ja-JP" sz="3800" dirty="0" smtClean="0"/>
              <a:t>14</a:t>
            </a:r>
            <a:r>
              <a:rPr lang="en-US" altLang="ja-JP" sz="3800" dirty="0"/>
              <a:t>:00 </a:t>
            </a:r>
            <a:r>
              <a:rPr lang="en-US" altLang="ja-JP" sz="3800" dirty="0" smtClean="0"/>
              <a:t>–	April </a:t>
            </a:r>
            <a:r>
              <a:rPr lang="en-US" altLang="ja-JP" sz="3800" dirty="0"/>
              <a:t>2015 PAC Meeting (</a:t>
            </a:r>
            <a:r>
              <a:rPr lang="en-US" altLang="ja-JP" sz="3800" dirty="0" err="1"/>
              <a:t>Komamiya</a:t>
            </a:r>
            <a:r>
              <a:rPr lang="en-US" altLang="ja-JP" sz="3800" dirty="0"/>
              <a:t>; 15 + 5)</a:t>
            </a:r>
            <a:endParaRPr lang="ja-JP" altLang="ja-JP" sz="3800" dirty="0"/>
          </a:p>
          <a:p>
            <a:pPr marL="0" indent="0">
              <a:buNone/>
            </a:pPr>
            <a:r>
              <a:rPr lang="en-US" altLang="ja-JP" sz="3800" dirty="0"/>
              <a:t>14:20 </a:t>
            </a:r>
            <a:r>
              <a:rPr lang="en-US" altLang="ja-JP" sz="3800" dirty="0" smtClean="0"/>
              <a:t>–	</a:t>
            </a:r>
            <a:r>
              <a:rPr lang="en-US" altLang="ja-JP" sz="3800" dirty="0" smtClean="0">
                <a:solidFill>
                  <a:srgbClr val="3366FF"/>
                </a:solidFill>
              </a:rPr>
              <a:t>LCB </a:t>
            </a:r>
            <a:r>
              <a:rPr lang="en-US" altLang="ja-JP" sz="3800" dirty="0">
                <a:solidFill>
                  <a:srgbClr val="3366FF"/>
                </a:solidFill>
              </a:rPr>
              <a:t>Subcommittee 1 on Governance (Foster; 30 + 5)</a:t>
            </a:r>
            <a:endParaRPr lang="ja-JP" altLang="ja-JP" sz="38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3800" dirty="0"/>
              <a:t>14:55 </a:t>
            </a:r>
            <a:r>
              <a:rPr lang="en-US" altLang="ja-JP" sz="3800" dirty="0" smtClean="0"/>
              <a:t>–	LCB </a:t>
            </a:r>
            <a:r>
              <a:rPr lang="en-US" altLang="ja-JP" sz="3800" dirty="0"/>
              <a:t>Subcommittee 2 on an International Agreement </a:t>
            </a:r>
            <a:endParaRPr lang="en-US" altLang="ja-JP" sz="3800" dirty="0" smtClean="0"/>
          </a:p>
          <a:p>
            <a:pPr marL="0" indent="0">
              <a:buNone/>
            </a:pPr>
            <a:r>
              <a:rPr lang="en-US" altLang="ja-JP" sz="3800" dirty="0"/>
              <a:t>	</a:t>
            </a:r>
            <a:r>
              <a:rPr lang="en-US" altLang="ja-JP" sz="3800" dirty="0" smtClean="0"/>
              <a:t>		for </a:t>
            </a:r>
            <a:r>
              <a:rPr lang="en-US" altLang="ja-JP" sz="3800" dirty="0"/>
              <a:t>the ILC Project (</a:t>
            </a:r>
            <a:r>
              <a:rPr lang="en-US" altLang="ja-JP" sz="3800" dirty="0" err="1"/>
              <a:t>Komamiya</a:t>
            </a:r>
            <a:r>
              <a:rPr lang="en-US" altLang="ja-JP" sz="3800" dirty="0"/>
              <a:t> 15+ 5</a:t>
            </a:r>
            <a:r>
              <a:rPr lang="en-US" altLang="ja-JP" sz="3800" dirty="0" smtClean="0"/>
              <a:t>)</a:t>
            </a:r>
          </a:p>
          <a:p>
            <a:pPr marL="0" indent="0">
              <a:buNone/>
            </a:pPr>
            <a:r>
              <a:rPr lang="en-US" altLang="ja-JP" sz="3800" i="1" dirty="0" smtClean="0">
                <a:solidFill>
                  <a:srgbClr val="A6A6A6"/>
                </a:solidFill>
              </a:rPr>
              <a:t>15</a:t>
            </a:r>
            <a:r>
              <a:rPr lang="en-US" altLang="ja-JP" sz="3800" i="1" dirty="0">
                <a:solidFill>
                  <a:srgbClr val="A6A6A6"/>
                </a:solidFill>
              </a:rPr>
              <a:t>:15 </a:t>
            </a:r>
            <a:r>
              <a:rPr lang="en-US" altLang="ja-JP" sz="3800" i="1" dirty="0" smtClean="0">
                <a:solidFill>
                  <a:srgbClr val="A6A6A6"/>
                </a:solidFill>
              </a:rPr>
              <a:t>– 	Break</a:t>
            </a:r>
          </a:p>
          <a:p>
            <a:pPr marL="0" indent="0">
              <a:buNone/>
            </a:pPr>
            <a:r>
              <a:rPr lang="en-US" altLang="ja-JP" sz="3800" dirty="0" smtClean="0"/>
              <a:t>15</a:t>
            </a:r>
            <a:r>
              <a:rPr lang="en-US" altLang="ja-JP" sz="3800" dirty="0"/>
              <a:t>:35 </a:t>
            </a:r>
            <a:r>
              <a:rPr lang="en-US" altLang="ja-JP" sz="3800" dirty="0" smtClean="0"/>
              <a:t>–	Regional </a:t>
            </a:r>
            <a:r>
              <a:rPr lang="en-US" altLang="ja-JP" sz="3800" dirty="0"/>
              <a:t>Reports (</a:t>
            </a:r>
            <a:r>
              <a:rPr lang="en-US" altLang="ja-JP" sz="3800" dirty="0" err="1"/>
              <a:t>Gao</a:t>
            </a:r>
            <a:r>
              <a:rPr lang="en-US" altLang="ja-JP" sz="3800" dirty="0"/>
              <a:t>, Le </a:t>
            </a:r>
            <a:r>
              <a:rPr lang="en-US" altLang="ja-JP" sz="3800" dirty="0" err="1"/>
              <a:t>Diberder</a:t>
            </a:r>
            <a:r>
              <a:rPr lang="en-US" altLang="ja-JP" sz="3800" dirty="0"/>
              <a:t>, </a:t>
            </a:r>
            <a:r>
              <a:rPr lang="en-US" altLang="ja-JP" sz="3800" dirty="0" err="1"/>
              <a:t>Weerts</a:t>
            </a:r>
            <a:r>
              <a:rPr lang="en-US" altLang="ja-JP" sz="3800" dirty="0"/>
              <a:t>; 3 x 10</a:t>
            </a:r>
            <a:r>
              <a:rPr lang="en-US" altLang="ja-JP" sz="3800" dirty="0" smtClean="0"/>
              <a:t>)</a:t>
            </a:r>
            <a:endParaRPr lang="ja-JP" altLang="ja-JP" sz="3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2015/3/2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KEK-LC-Meeting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91581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831277" y="1372768"/>
            <a:ext cx="7481455" cy="2362653"/>
          </a:xfrm>
        </p:spPr>
        <p:txBody>
          <a:bodyPr/>
          <a:lstStyle/>
          <a:p>
            <a:pPr algn="ctr"/>
            <a:r>
              <a:rPr lang="en-US" altLang="ja-JP" sz="4800" dirty="0">
                <a:solidFill>
                  <a:schemeClr val="tx1"/>
                </a:solidFill>
              </a:rPr>
              <a:t>ILC Accelerator </a:t>
            </a:r>
            <a:r>
              <a:rPr lang="en-US" altLang="ja-JP" sz="4800" dirty="0" smtClean="0">
                <a:solidFill>
                  <a:schemeClr val="tx1"/>
                </a:solidFill>
              </a:rPr>
              <a:t>Status</a:t>
            </a:r>
            <a:endParaRPr lang="en-US" altLang="ja-JP" sz="4000" dirty="0">
              <a:solidFill>
                <a:schemeClr val="tx1"/>
              </a:solidFill>
            </a:endParaRPr>
          </a:p>
          <a:p>
            <a:pPr algn="ctr"/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Akira </a:t>
            </a:r>
            <a:r>
              <a:rPr lang="en-US" altLang="ja-JP" sz="2800" dirty="0">
                <a:solidFill>
                  <a:schemeClr val="tx1"/>
                </a:solidFill>
              </a:rPr>
              <a:t>Yamamoto (LCC, KEK/CERN) 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for L. Evans and M. Harrison </a:t>
            </a:r>
          </a:p>
          <a:p>
            <a:pPr algn="ctr"/>
            <a:endParaRPr lang="en-US" altLang="ja-JP" sz="2800" dirty="0">
              <a:solidFill>
                <a:schemeClr val="tx1"/>
              </a:solidFill>
            </a:endParaRPr>
          </a:p>
          <a:p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20520" y="4333064"/>
            <a:ext cx="6975510" cy="10156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04" tIns="45702" rIns="91404" bIns="45702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Technical Advances in 2014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Post-TDR Design Updates based on a specific model-site,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TDR Verification ongoing by MEXT-WG</a:t>
            </a:r>
            <a:endParaRPr lang="en-US" sz="20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A. Yamamoto, LCB-150226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7321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7" y="101175"/>
            <a:ext cx="7481455" cy="500303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Technical Highlights in 2014  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73232" y="1070002"/>
            <a:ext cx="8424154" cy="465955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ja-JP" dirty="0"/>
              <a:t>Nano-beam </a:t>
            </a:r>
          </a:p>
          <a:p>
            <a:pPr marL="845798" lvl="2" indent="-457200"/>
            <a:r>
              <a:rPr kumimoji="1" lang="en-US" altLang="ja-JP" b="1" dirty="0">
                <a:solidFill>
                  <a:srgbClr val="FF0000"/>
                </a:solidFill>
              </a:rPr>
              <a:t>ATF2</a:t>
            </a:r>
            <a:r>
              <a:rPr kumimoji="1" lang="en-US" altLang="ja-JP" dirty="0"/>
              <a:t>: reached </a:t>
            </a:r>
            <a:r>
              <a:rPr kumimoji="1" lang="en-US" altLang="ja-JP" u="sng" dirty="0">
                <a:solidFill>
                  <a:srgbClr val="008000"/>
                </a:solidFill>
              </a:rPr>
              <a:t>44 nm</a:t>
            </a:r>
            <a:r>
              <a:rPr kumimoji="1" lang="en-US" altLang="ja-JP" u="sng" dirty="0"/>
              <a:t> </a:t>
            </a:r>
            <a:r>
              <a:rPr kumimoji="1" lang="en-US" altLang="ja-JP" dirty="0"/>
              <a:t>at the final focus, closing the primary goal of 37 nm</a:t>
            </a:r>
          </a:p>
          <a:p>
            <a:pPr marL="1153043" lvl="3" indent="-457200"/>
            <a:r>
              <a:rPr kumimoji="1" lang="en-US" altLang="ja-JP" dirty="0"/>
              <a:t>Corresponding to 7 nm at the ILC energy (250 </a:t>
            </a:r>
            <a:r>
              <a:rPr kumimoji="1" lang="en-US" altLang="ja-JP" dirty="0" err="1"/>
              <a:t>GeV</a:t>
            </a:r>
            <a:r>
              <a:rPr kumimoji="1" lang="en-US" altLang="ja-JP" dirty="0"/>
              <a:t>/beam) with the goal of 6 nm  </a:t>
            </a:r>
            <a:endParaRPr kumimoji="1" lang="en-US" altLang="ja-JP" dirty="0" smtClean="0"/>
          </a:p>
          <a:p>
            <a:pPr marL="457200" indent="-457200">
              <a:buFont typeface="Arial"/>
              <a:buChar char="•"/>
            </a:pPr>
            <a:r>
              <a:rPr kumimoji="1" lang="en-US" altLang="ja-JP" dirty="0" smtClean="0"/>
              <a:t>SRF 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FF0000"/>
                </a:solidFill>
              </a:rPr>
              <a:t>EXFEL</a:t>
            </a:r>
            <a:r>
              <a:rPr kumimoji="1" lang="en-US" altLang="ja-JP" dirty="0" smtClean="0"/>
              <a:t>: exceeded </a:t>
            </a:r>
            <a:r>
              <a:rPr kumimoji="1" lang="en-US" altLang="ja-JP" u="sng" dirty="0" smtClean="0">
                <a:solidFill>
                  <a:srgbClr val="008000"/>
                </a:solidFill>
              </a:rPr>
              <a:t>50 %</a:t>
            </a:r>
            <a:r>
              <a:rPr kumimoji="1" lang="en-US" altLang="ja-JP" u="sng" dirty="0" smtClean="0"/>
              <a:t> ( 400/800) cavity production</a:t>
            </a:r>
            <a:r>
              <a:rPr kumimoji="1" lang="en-US" altLang="ja-JP" dirty="0" smtClean="0"/>
              <a:t>, and 10 % (10/100 ) </a:t>
            </a:r>
            <a:r>
              <a:rPr kumimoji="1" lang="en-US" altLang="ja-JP" dirty="0" err="1" smtClean="0"/>
              <a:t>cryomodule</a:t>
            </a:r>
            <a:r>
              <a:rPr kumimoji="1" lang="en-US" altLang="ja-JP" dirty="0" smtClean="0"/>
              <a:t> assembly and test      </a:t>
            </a:r>
          </a:p>
          <a:p>
            <a:pPr marL="845798" lvl="2" indent="-457200"/>
            <a:r>
              <a:rPr kumimoji="1" lang="en-US" altLang="ja-JP" b="1" dirty="0" err="1" smtClean="0">
                <a:solidFill>
                  <a:srgbClr val="FF0000"/>
                </a:solidFill>
              </a:rPr>
              <a:t>Fermilab</a:t>
            </a:r>
            <a:r>
              <a:rPr kumimoji="1" lang="en-US" altLang="ja-JP" dirty="0" smtClean="0"/>
              <a:t>-ASTA: </a:t>
            </a:r>
            <a:r>
              <a:rPr kumimoji="1" lang="en-US" altLang="ja-JP" u="sng" dirty="0" smtClean="0"/>
              <a:t>reached the ILC specification </a:t>
            </a:r>
            <a:r>
              <a:rPr kumimoji="1" lang="en-US" altLang="ja-JP" dirty="0" smtClean="0"/>
              <a:t>gradient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SLAC</a:t>
            </a:r>
            <a:r>
              <a:rPr kumimoji="1" lang="en-US" altLang="ja-JP" dirty="0" smtClean="0"/>
              <a:t>-LCLS:  </a:t>
            </a:r>
            <a:r>
              <a:rPr kumimoji="1" lang="en-US" altLang="ja-JP" u="sng" dirty="0" smtClean="0"/>
              <a:t>started the project </a:t>
            </a:r>
            <a:r>
              <a:rPr kumimoji="1" lang="en-US" altLang="ja-JP" dirty="0" smtClean="0"/>
              <a:t>in consortium with the US SRF laboratories 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KEK</a:t>
            </a:r>
            <a:r>
              <a:rPr kumimoji="1" lang="en-US" altLang="ja-JP" dirty="0" smtClean="0"/>
              <a:t>-STF2: </a:t>
            </a:r>
            <a:r>
              <a:rPr kumimoji="1" lang="en-US" altLang="ja-JP" u="sng" dirty="0" smtClean="0"/>
              <a:t>completed CM1+CM2a </a:t>
            </a:r>
            <a:r>
              <a:rPr kumimoji="1" lang="en-US" altLang="ja-JP" dirty="0" smtClean="0"/>
              <a:t>installation into the beam line  </a:t>
            </a:r>
            <a:endParaRPr kumimoji="1" lang="en-US" altLang="ja-JP" dirty="0"/>
          </a:p>
          <a:p>
            <a:pPr marL="457200" indent="-457200">
              <a:buFont typeface="Arial"/>
              <a:buChar char="•"/>
            </a:pPr>
            <a:r>
              <a:rPr kumimoji="1" lang="en-US" altLang="ja-JP" dirty="0" smtClean="0"/>
              <a:t>Accelerator Design and Integration (ADI)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LCC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: </a:t>
            </a:r>
            <a:r>
              <a:rPr kumimoji="1" lang="en-US" altLang="ja-JP" dirty="0" smtClean="0">
                <a:solidFill>
                  <a:srgbClr val="000000"/>
                </a:solidFill>
              </a:rPr>
              <a:t>processed </a:t>
            </a:r>
            <a:r>
              <a:rPr kumimoji="1" lang="en-US" altLang="ja-JP" dirty="0" smtClean="0"/>
              <a:t>Post-TDR design update with a model-site assumption </a:t>
            </a:r>
          </a:p>
          <a:p>
            <a:pPr marL="1153043" lvl="3" indent="-457200"/>
            <a:r>
              <a:rPr kumimoji="1" lang="en-US" altLang="ja-JP" u="sng" dirty="0" smtClean="0"/>
              <a:t>Common L*</a:t>
            </a:r>
            <a:r>
              <a:rPr kumimoji="1" lang="en-US" altLang="ja-JP" dirty="0" smtClean="0"/>
              <a:t> for both detectors of ILD and </a:t>
            </a:r>
            <a:r>
              <a:rPr kumimoji="1" lang="en-US" altLang="ja-JP" dirty="0" err="1" smtClean="0"/>
              <a:t>SiD</a:t>
            </a:r>
            <a:endParaRPr kumimoji="1" lang="en-US" altLang="ja-JP" dirty="0"/>
          </a:p>
          <a:p>
            <a:pPr marL="1153043" lvl="3" indent="-457200"/>
            <a:r>
              <a:rPr kumimoji="1" lang="en-US" altLang="ja-JP" u="sng" dirty="0" smtClean="0"/>
              <a:t>Vertical access </a:t>
            </a:r>
            <a:r>
              <a:rPr kumimoji="1" lang="en-US" altLang="ja-JP" dirty="0" smtClean="0"/>
              <a:t>at Detector Hall at IR points</a:t>
            </a:r>
          </a:p>
          <a:p>
            <a:pPr marL="1153043" lvl="3" indent="-457200"/>
            <a:r>
              <a:rPr kumimoji="1" lang="en-US" altLang="ja-JP" u="sng" dirty="0" smtClean="0"/>
              <a:t>Extension of ML tunnel</a:t>
            </a:r>
            <a:r>
              <a:rPr kumimoji="1" lang="en-US" altLang="ja-JP" dirty="0" smtClean="0"/>
              <a:t> for optimizing </a:t>
            </a:r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 collision timing and for redundancy of ML SRF cavity gradient integration   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LCC</a:t>
            </a:r>
            <a:r>
              <a:rPr kumimoji="1" lang="en-US" altLang="ja-JP" dirty="0" smtClean="0"/>
              <a:t>: is continuing to seek for potential </a:t>
            </a:r>
            <a:r>
              <a:rPr kumimoji="1" lang="en-US" altLang="ja-JP" u="sng" dirty="0" smtClean="0"/>
              <a:t>cost saving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in balance to necessary increase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A. Yamamoto, LCB-150226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068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6074" y="45747"/>
            <a:ext cx="7863655" cy="575093"/>
          </a:xfrm>
          <a:solidFill>
            <a:srgbClr val="FFFFFF"/>
          </a:solidFill>
        </p:spPr>
        <p:txBody>
          <a:bodyPr anchor="ctr"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rgbClr val="000000"/>
                </a:solidFill>
              </a:rPr>
              <a:t>Plan to prepare for ILC realization</a:t>
            </a:r>
            <a:r>
              <a:rPr lang="en-US" altLang="ja-JP" sz="3600" b="1" dirty="0" smtClean="0"/>
              <a:t> </a:t>
            </a:r>
            <a:endParaRPr kumimoji="1" lang="ja-JP" altLang="en-US" sz="36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638657"/>
              </p:ext>
            </p:extLst>
          </p:nvPr>
        </p:nvGraphicFramePr>
        <p:xfrm>
          <a:off x="11602" y="1184564"/>
          <a:ext cx="9132399" cy="550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447"/>
                <a:gridCol w="702500"/>
                <a:gridCol w="860973"/>
                <a:gridCol w="743134"/>
                <a:gridCol w="134791"/>
                <a:gridCol w="844024"/>
                <a:gridCol w="860973"/>
                <a:gridCol w="699023"/>
                <a:gridCol w="197997"/>
                <a:gridCol w="129087"/>
                <a:gridCol w="860973"/>
                <a:gridCol w="371314"/>
                <a:gridCol w="438171"/>
                <a:gridCol w="485034"/>
                <a:gridCol w="784958"/>
              </a:tblGrid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Stage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rgbClr val="C6D9F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b="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  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1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2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3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</a:rPr>
                        <a:t>Construction  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Year</a:t>
                      </a:r>
                    </a:p>
                    <a:p>
                      <a:r>
                        <a:rPr kumimoji="1" lang="en-US" altLang="ja-JP" sz="1200" b="0" baseline="0" dirty="0" smtClean="0"/>
                        <a:t>(anticipated)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We</a:t>
                      </a:r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are</a:t>
                      </a:r>
                    </a:p>
                    <a:p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Here</a:t>
                      </a:r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sym typeface="Wingdings"/>
                        </a:rPr>
                        <a:t></a:t>
                      </a:r>
                      <a:endParaRPr kumimoji="1" lang="en-US" altLang="ja-JP" sz="1200" b="0" i="1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1</a:t>
                      </a:r>
                      <a:r>
                        <a:rPr kumimoji="1" lang="en-US" altLang="ja-JP" sz="1400" b="1" baseline="30000" dirty="0" smtClean="0">
                          <a:solidFill>
                            <a:srgbClr val="3366FF"/>
                          </a:solidFill>
                        </a:rPr>
                        <a:t>st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kumimoji="1" lang="ja-JP" altLang="en-US" sz="1400" b="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3</a:t>
                      </a:r>
                      <a:r>
                        <a:rPr kumimoji="1" lang="en-US" altLang="ja-JP" sz="1400" b="1" baseline="30000" dirty="0" smtClean="0"/>
                        <a:t>rd</a:t>
                      </a:r>
                      <a:endParaRPr kumimoji="1" lang="en-US" altLang="ja-JP" sz="1400" b="1" dirty="0" smtClean="0"/>
                    </a:p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7</a:t>
                      </a:r>
                      <a:r>
                        <a:rPr kumimoji="1" lang="en-US" altLang="ja-JP" sz="1400" b="1" baseline="30000" dirty="0" smtClean="0"/>
                        <a:t>th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b="1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</a:t>
                      </a:r>
                      <a:r>
                        <a:rPr kumimoji="1" lang="en-US" altLang="ja-JP" sz="1400" baseline="30000" dirty="0" smtClean="0"/>
                        <a:t>th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(~2030)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JP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008000"/>
                          </a:solidFill>
                        </a:rPr>
                        <a:t>Committee/WGs </a:t>
                      </a:r>
                      <a:endParaRPr kumimoji="1" lang="ja-JP" alt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ILC Stage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Pre-prep</a:t>
                      </a:r>
                      <a:r>
                        <a:rPr kumimoji="1" lang="en-US" altLang="ja-JP" sz="1400" b="0" dirty="0" smtClean="0"/>
                        <a:t>.</a:t>
                      </a:r>
                      <a:r>
                        <a:rPr kumimoji="1" lang="en-US" altLang="ja-JP" sz="1400" b="0" baseline="0" dirty="0" smtClean="0"/>
                        <a:t> 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(w/o </a:t>
                      </a:r>
                      <a:r>
                        <a:rPr kumimoji="1" lang="en-US" altLang="ja-JP" sz="1400" b="0" baseline="0" dirty="0" err="1" smtClean="0">
                          <a:solidFill>
                            <a:srgbClr val="7F7F7F"/>
                          </a:solidFill>
                        </a:rPr>
                        <a:t>ded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. Fund. ) </a:t>
                      </a:r>
                      <a:endParaRPr kumimoji="1" lang="ja-JP" altLang="en-US" sz="14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baseline="0" dirty="0" smtClean="0">
                          <a:solidFill>
                            <a:srgbClr val="FF0000"/>
                          </a:solidFill>
                        </a:rPr>
                        <a:t>Preparation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(w/ dedicated funding) </a:t>
                      </a:r>
                      <a:endParaRPr kumimoji="1" lang="ja-JP" alt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Construction</a:t>
                      </a:r>
                      <a:r>
                        <a:rPr kumimoji="1" lang="en-US" altLang="ja-JP" sz="1400" b="1" baseline="0" dirty="0" smtClean="0"/>
                        <a:t> </a:t>
                      </a:r>
                    </a:p>
                    <a:p>
                      <a:r>
                        <a:rPr kumimoji="1" lang="en-US" altLang="ja-JP" sz="1400" b="1" baseline="0" dirty="0" smtClean="0"/>
                        <a:t>   </a:t>
                      </a:r>
                      <a:r>
                        <a:rPr kumimoji="1" lang="en-US" altLang="ja-JP" sz="1400" b="1" dirty="0" smtClean="0"/>
                        <a:t>(9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baseline="0" dirty="0" err="1" smtClean="0"/>
                        <a:t>yrs</a:t>
                      </a:r>
                      <a:r>
                        <a:rPr kumimoji="1" lang="en-US" altLang="ja-JP" sz="1400" b="1" baseline="0" dirty="0" smtClean="0"/>
                        <a:t>)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Beam</a:t>
                      </a:r>
                      <a:r>
                        <a:rPr kumimoji="1" lang="en-US" altLang="ja-JP" sz="1400" baseline="0" dirty="0" smtClean="0"/>
                        <a:t> op.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CFS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Pre. Land-survey, &amp; Localization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L. survey, Assess.,  Eng. plan &amp; design/drawing</a:t>
                      </a:r>
                      <a:endParaRPr kumimoji="1" lang="en-US" altLang="ja-JP" sz="1400" b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05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ADI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Acc.  Parameters fixed, 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Engineering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Design optimized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452211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SRF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kumimoji="1" lang="en-US" altLang="ja-JP" sz="1400" b="1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Prod. Technology, &amp; stabilization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Cost-effect. Production.,  Hub-lab functioning,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Nano-beam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FF beam size demonstration</a:t>
                      </a:r>
                      <a:endParaRPr kumimoji="1" lang="en-US" altLang="ja-JP" sz="1400" b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FF:</a:t>
                      </a:r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 beams stability </a:t>
                      </a:r>
                      <a:endParaRPr kumimoji="1" lang="en-US" altLang="ja-JP" sz="1400" b="0" dirty="0" smtClean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FFFF"/>
                          </a:solidFill>
                        </a:rPr>
                        <a:t>Sources</a:t>
                      </a:r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e+ source tech.   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Prototype</a:t>
                      </a:r>
                      <a:r>
                        <a:rPr kumimoji="1" lang="en-US" altLang="ja-JP" sz="1400" b="0" baseline="0" dirty="0" smtClean="0">
                          <a:solidFill>
                            <a:srgbClr val="FFFFFF"/>
                          </a:solidFill>
                        </a:rPr>
                        <a:t> demonstrated 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247362">
                <a:tc gridSpan="15">
                  <a:txBody>
                    <a:bodyPr/>
                    <a:lstStyle/>
                    <a:p>
                      <a:r>
                        <a:rPr kumimoji="1" lang="en-US" altLang="ja-JP" sz="1200" b="0" u="sng" dirty="0" smtClean="0">
                          <a:solidFill>
                            <a:srgbClr val="FFFFFF"/>
                          </a:solidFill>
                        </a:rPr>
                        <a:t>SRF-</a:t>
                      </a:r>
                      <a:r>
                        <a:rPr kumimoji="1" lang="en-US" altLang="ja-JP" sz="1200" b="0" u="sng" baseline="0" dirty="0" err="1" smtClean="0">
                          <a:solidFill>
                            <a:srgbClr val="FFFFFF"/>
                          </a:solidFill>
                        </a:rPr>
                        <a:t>Linac</a:t>
                      </a:r>
                      <a:r>
                        <a:rPr kumimoji="1" lang="en-US" altLang="ja-JP" sz="1200" b="0" u="sng" baseline="0" dirty="0" smtClean="0">
                          <a:solidFill>
                            <a:srgbClr val="FFFFFF"/>
                          </a:solidFill>
                        </a:rPr>
                        <a:t> worldwide  (for photon science):   </a:t>
                      </a:r>
                      <a:endParaRPr kumimoji="1" lang="ja-JP" altLang="en-US" sz="1200" b="0" u="sng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EXFEL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EXFEL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construction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EXFEL beam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operation (2016 E)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LCLS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LCLS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tech. feasibility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rgbClr val="FFFFFF"/>
                          </a:solidFill>
                        </a:rPr>
                        <a:t>　</a:t>
                      </a:r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LCLS Construction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LCLS beam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operation  (2019 E)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47362">
                <a:tc gridSpan="15">
                  <a:txBody>
                    <a:bodyPr/>
                    <a:lstStyle/>
                    <a:p>
                      <a:r>
                        <a:rPr kumimoji="1" lang="en-US" altLang="ja-JP" sz="1200" b="0" u="sng" dirty="0" smtClean="0">
                          <a:solidFill>
                            <a:srgbClr val="FFFFFF"/>
                          </a:solidFill>
                        </a:rPr>
                        <a:t>CERN-LHC  (hadron)</a:t>
                      </a:r>
                      <a:endParaRPr kumimoji="1" lang="ja-JP" altLang="en-US" sz="1200" b="0" u="sng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HL-LHC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LS1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LHC-Run2  (2015-2017)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LS2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Run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3 (2020 - ) 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200" b="0" dirty="0" smtClean="0">
                          <a:solidFill>
                            <a:srgbClr val="FFFFFF"/>
                          </a:solidFill>
                        </a:rPr>
                        <a:t>LS3</a:t>
                      </a:r>
                      <a:endParaRPr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Run 4 (2024-)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94352" y="815291"/>
            <a:ext cx="2522644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b="1" u="sng" dirty="0" smtClean="0">
                <a:solidFill>
                  <a:srgbClr val="008000"/>
                </a:solidFill>
              </a:rPr>
              <a:t>Pre. Green-Sign</a:t>
            </a:r>
            <a:r>
              <a:rPr kumimoji="1" lang="en-US" altLang="ja-JP" sz="1400" b="1" u="sng" dirty="0" smtClean="0">
                <a:solidFill>
                  <a:srgbClr val="008000"/>
                </a:solidFill>
              </a:rPr>
              <a:t> </a:t>
            </a:r>
            <a:r>
              <a:rPr lang="en-US" altLang="ja-JP" sz="1400" b="1" dirty="0" smtClean="0">
                <a:solidFill>
                  <a:srgbClr val="3366FF"/>
                </a:solidFill>
              </a:rPr>
              <a:t>for preparation</a:t>
            </a:r>
            <a:r>
              <a:rPr kumimoji="1" lang="en-US" altLang="ja-JP" sz="1400" b="1" dirty="0" smtClean="0">
                <a:solidFill>
                  <a:srgbClr val="3366FF"/>
                </a:solidFill>
              </a:rPr>
              <a:t> </a:t>
            </a:r>
            <a:endParaRPr kumimoji="1" lang="ja-JP" altLang="en-US" sz="1400" b="1" dirty="0">
              <a:solidFill>
                <a:srgbClr val="3366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81850" y="815291"/>
            <a:ext cx="2826415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 </a:t>
            </a:r>
            <a:r>
              <a:rPr lang="en-US" altLang="ja-JP" sz="1400" b="1" u="sng" dirty="0" smtClean="0">
                <a:solidFill>
                  <a:srgbClr val="008000"/>
                </a:solidFill>
              </a:rPr>
              <a:t>Green-Sign</a:t>
            </a:r>
            <a:r>
              <a:rPr lang="en-US" altLang="ja-JP" sz="1400" b="1" u="sng" dirty="0"/>
              <a:t> </a:t>
            </a:r>
            <a:r>
              <a:rPr lang="en-US" altLang="ja-JP" sz="1400" b="1" u="sng" dirty="0" smtClean="0"/>
              <a:t>for</a:t>
            </a:r>
            <a:r>
              <a:rPr kumimoji="1" lang="en-US" altLang="ja-JP" sz="1400" b="1" dirty="0" smtClean="0"/>
              <a:t> Int’l ILC Lab </a:t>
            </a:r>
            <a:r>
              <a:rPr lang="en-US" altLang="ja-JP" sz="1400" b="1" dirty="0" smtClean="0"/>
              <a:t>starting</a:t>
            </a:r>
            <a:r>
              <a:rPr kumimoji="1" lang="en-US" altLang="ja-JP" sz="1400" b="1" dirty="0" smtClean="0"/>
              <a:t> </a:t>
            </a:r>
            <a:endParaRPr kumimoji="1" lang="ja-JP" altLang="en-US" sz="1400" b="1" dirty="0"/>
          </a:p>
        </p:txBody>
      </p:sp>
      <p:sp>
        <p:nvSpPr>
          <p:cNvPr id="5" name="山形 4"/>
          <p:cNvSpPr/>
          <p:nvPr/>
        </p:nvSpPr>
        <p:spPr>
          <a:xfrm>
            <a:off x="2786508" y="1639755"/>
            <a:ext cx="708182" cy="246580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山形 11"/>
          <p:cNvSpPr/>
          <p:nvPr/>
        </p:nvSpPr>
        <p:spPr>
          <a:xfrm>
            <a:off x="6307407" y="1652084"/>
            <a:ext cx="708182" cy="234251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7612673" y="1639755"/>
            <a:ext cx="708182" cy="234251"/>
          </a:xfrm>
          <a:prstGeom prst="chevron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12148" y="6379020"/>
            <a:ext cx="2023549" cy="365125"/>
          </a:xfrm>
        </p:spPr>
        <p:txBody>
          <a:bodyPr/>
          <a:lstStyle/>
          <a:p>
            <a:r>
              <a:rPr kumimoji="1" lang="en-US" altLang="ja-JP" smtClean="0">
                <a:solidFill>
                  <a:srgbClr val="7F7F7F"/>
                </a:solidFill>
              </a:rPr>
              <a:t>2015/3/2</a:t>
            </a:r>
            <a:endParaRPr kumimoji="1" lang="ja-JP" altLang="en-US" dirty="0">
              <a:solidFill>
                <a:srgbClr val="7F7F7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85042" y="6379020"/>
            <a:ext cx="1639455" cy="365125"/>
          </a:xfrm>
        </p:spPr>
        <p:txBody>
          <a:bodyPr/>
          <a:lstStyle/>
          <a:p>
            <a:pPr algn="ctr"/>
            <a:r>
              <a:rPr kumimoji="1" lang="en-US" altLang="ja-JP" smtClean="0">
                <a:solidFill>
                  <a:srgbClr val="7F7F7F"/>
                </a:solidFill>
              </a:rPr>
              <a:t>KEK-LC-Meeting</a:t>
            </a:r>
            <a:endParaRPr kumimoji="1" lang="ja-JP" altLang="en-US" dirty="0">
              <a:solidFill>
                <a:srgbClr val="7F7F7F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6921547" y="6355489"/>
            <a:ext cx="2133023" cy="365125"/>
          </a:xfrm>
        </p:spPr>
        <p:txBody>
          <a:bodyPr/>
          <a:lstStyle/>
          <a:p>
            <a:pPr algn="r"/>
            <a:fld id="{9C292503-2A34-6B45-86F3-FD842F0053F2}" type="slidenum">
              <a:rPr kumimoji="1" lang="ja-JP" altLang="en-US" smtClean="0">
                <a:solidFill>
                  <a:srgbClr val="7F7F7F"/>
                </a:solidFill>
              </a:rPr>
              <a:pPr algn="r"/>
              <a:t>5</a:t>
            </a:fld>
            <a:endParaRPr kumimoji="1" lang="ja-JP" alt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5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6074" y="45747"/>
            <a:ext cx="7863655" cy="575093"/>
          </a:xfrm>
          <a:solidFill>
            <a:srgbClr val="FFFFFF"/>
          </a:solidFill>
        </p:spPr>
        <p:txBody>
          <a:bodyPr anchor="ctr"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rgbClr val="000000"/>
                </a:solidFill>
              </a:rPr>
              <a:t>Plan to prepare for ILC realization</a:t>
            </a:r>
            <a:r>
              <a:rPr lang="en-US" altLang="ja-JP" sz="3600" b="1" dirty="0" smtClean="0"/>
              <a:t> </a:t>
            </a:r>
            <a:endParaRPr kumimoji="1" lang="ja-JP" altLang="en-US" sz="36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629464"/>
              </p:ext>
            </p:extLst>
          </p:nvPr>
        </p:nvGraphicFramePr>
        <p:xfrm>
          <a:off x="29488" y="1184564"/>
          <a:ext cx="9132399" cy="550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447"/>
                <a:gridCol w="702500"/>
                <a:gridCol w="860973"/>
                <a:gridCol w="743134"/>
                <a:gridCol w="134791"/>
                <a:gridCol w="844024"/>
                <a:gridCol w="860973"/>
                <a:gridCol w="699023"/>
                <a:gridCol w="197997"/>
                <a:gridCol w="129087"/>
                <a:gridCol w="860973"/>
                <a:gridCol w="371314"/>
                <a:gridCol w="438171"/>
                <a:gridCol w="485034"/>
                <a:gridCol w="784958"/>
              </a:tblGrid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Stage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rgbClr val="C6D9F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b="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  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1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2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3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</a:rPr>
                        <a:t>Construction  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Year</a:t>
                      </a:r>
                    </a:p>
                    <a:p>
                      <a:r>
                        <a:rPr kumimoji="1" lang="en-US" altLang="ja-JP" sz="1200" b="0" baseline="0" dirty="0" smtClean="0"/>
                        <a:t>(anticipated)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We</a:t>
                      </a:r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are</a:t>
                      </a:r>
                    </a:p>
                    <a:p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Here</a:t>
                      </a:r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sym typeface="Wingdings"/>
                        </a:rPr>
                        <a:t></a:t>
                      </a:r>
                      <a:endParaRPr kumimoji="1" lang="en-US" altLang="ja-JP" sz="1200" b="0" i="1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1</a:t>
                      </a:r>
                      <a:r>
                        <a:rPr kumimoji="1" lang="en-US" altLang="ja-JP" sz="1400" b="1" baseline="30000" dirty="0" smtClean="0">
                          <a:solidFill>
                            <a:srgbClr val="3366FF"/>
                          </a:solidFill>
                        </a:rPr>
                        <a:t>st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kumimoji="1" lang="ja-JP" altLang="en-US" sz="1400" b="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3</a:t>
                      </a:r>
                      <a:r>
                        <a:rPr kumimoji="1" lang="en-US" altLang="ja-JP" sz="1400" b="1" baseline="30000" dirty="0" smtClean="0"/>
                        <a:t>rd</a:t>
                      </a:r>
                      <a:endParaRPr kumimoji="1" lang="en-US" altLang="ja-JP" sz="1400" b="1" dirty="0" smtClean="0"/>
                    </a:p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7</a:t>
                      </a:r>
                      <a:r>
                        <a:rPr kumimoji="1" lang="en-US" altLang="ja-JP" sz="1400" b="1" baseline="30000" dirty="0" smtClean="0"/>
                        <a:t>th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b="1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</a:t>
                      </a:r>
                      <a:r>
                        <a:rPr kumimoji="1" lang="en-US" altLang="ja-JP" sz="1400" baseline="30000" dirty="0" smtClean="0"/>
                        <a:t>th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(~2030)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JP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008000"/>
                          </a:solidFill>
                        </a:rPr>
                        <a:t>Committee/WGs </a:t>
                      </a:r>
                      <a:endParaRPr kumimoji="1" lang="ja-JP" alt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ILC Stage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Pre-prep</a:t>
                      </a:r>
                      <a:r>
                        <a:rPr kumimoji="1" lang="en-US" altLang="ja-JP" sz="1400" b="0" dirty="0" smtClean="0"/>
                        <a:t>.</a:t>
                      </a:r>
                      <a:r>
                        <a:rPr kumimoji="1" lang="en-US" altLang="ja-JP" sz="1400" b="0" baseline="0" dirty="0" smtClean="0"/>
                        <a:t> 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(w/o </a:t>
                      </a:r>
                      <a:r>
                        <a:rPr kumimoji="1" lang="en-US" altLang="ja-JP" sz="1400" b="0" baseline="0" dirty="0" err="1" smtClean="0">
                          <a:solidFill>
                            <a:srgbClr val="7F7F7F"/>
                          </a:solidFill>
                        </a:rPr>
                        <a:t>ded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. Fund. ) </a:t>
                      </a:r>
                      <a:endParaRPr kumimoji="1" lang="ja-JP" altLang="en-US" sz="14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baseline="0" dirty="0" smtClean="0">
                          <a:solidFill>
                            <a:srgbClr val="FF0000"/>
                          </a:solidFill>
                        </a:rPr>
                        <a:t>Preparation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(w/ dedicated funding) </a:t>
                      </a:r>
                      <a:endParaRPr kumimoji="1" lang="ja-JP" alt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Construction</a:t>
                      </a:r>
                      <a:r>
                        <a:rPr kumimoji="1" lang="en-US" altLang="ja-JP" sz="1400" b="1" baseline="0" dirty="0" smtClean="0"/>
                        <a:t> </a:t>
                      </a:r>
                    </a:p>
                    <a:p>
                      <a:r>
                        <a:rPr kumimoji="1" lang="en-US" altLang="ja-JP" sz="1400" b="1" baseline="0" dirty="0" smtClean="0"/>
                        <a:t>   </a:t>
                      </a:r>
                      <a:r>
                        <a:rPr kumimoji="1" lang="en-US" altLang="ja-JP" sz="1400" b="1" dirty="0" smtClean="0"/>
                        <a:t>(9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baseline="0" dirty="0" err="1" smtClean="0"/>
                        <a:t>yrs</a:t>
                      </a:r>
                      <a:r>
                        <a:rPr kumimoji="1" lang="en-US" altLang="ja-JP" sz="1400" b="1" baseline="0" dirty="0" smtClean="0"/>
                        <a:t>)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Beam</a:t>
                      </a:r>
                      <a:r>
                        <a:rPr kumimoji="1" lang="en-US" altLang="ja-JP" sz="1400" baseline="0" dirty="0" smtClean="0"/>
                        <a:t> op.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CFS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Pre. Land-survey, &amp; Localization</a:t>
                      </a:r>
                      <a:endParaRPr kumimoji="1" lang="ja-JP" altLang="en-US" sz="14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L. survey, Assess.,  Eng. plan &amp; design/drawing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05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dirty="0" smtClean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ADI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Acc.  Parameters fixed, </a:t>
                      </a:r>
                      <a:endParaRPr kumimoji="1" lang="ja-JP" altLang="en-US" sz="1400" b="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Engineering</a:t>
                      </a:r>
                      <a:r>
                        <a:rPr kumimoji="1" lang="en-US" altLang="ja-JP" sz="1400" b="1" baseline="0" dirty="0" smtClean="0"/>
                        <a:t> Design optimized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dirty="0" smtClean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52211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SRF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dirty="0" smtClean="0"/>
                        <a:t> 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Prod. Technology, &amp; stabilization</a:t>
                      </a:r>
                    </a:p>
                  </a:txBody>
                  <a:tcPr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Cost-effect. Production.,  Hub-lab functioning,</a:t>
                      </a:r>
                    </a:p>
                  </a:txBody>
                  <a:tcPr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Nano-beam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FF beam size demonstration</a:t>
                      </a:r>
                      <a:endParaRPr kumimoji="1" lang="en-US" altLang="ja-JP" sz="1400" b="0" dirty="0" smtClean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</a:rPr>
                        <a:t>FF: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 beams stability 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Sources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e+ source tech.   </a:t>
                      </a:r>
                      <a:endParaRPr kumimoji="1" lang="ja-JP" altLang="en-US" sz="14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</a:rPr>
                        <a:t>Prototype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 demonstrated 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47362">
                <a:tc gridSpan="15">
                  <a:txBody>
                    <a:bodyPr/>
                    <a:lstStyle/>
                    <a:p>
                      <a:r>
                        <a:rPr kumimoji="1" lang="en-US" altLang="ja-JP" sz="1200" b="0" u="sng" dirty="0" smtClean="0">
                          <a:solidFill>
                            <a:srgbClr val="FFFFFF"/>
                          </a:solidFill>
                        </a:rPr>
                        <a:t>SRF-</a:t>
                      </a:r>
                      <a:r>
                        <a:rPr kumimoji="1" lang="en-US" altLang="ja-JP" sz="1200" b="0" u="sng" baseline="0" dirty="0" err="1" smtClean="0">
                          <a:solidFill>
                            <a:srgbClr val="FFFFFF"/>
                          </a:solidFill>
                        </a:rPr>
                        <a:t>Linac</a:t>
                      </a:r>
                      <a:r>
                        <a:rPr kumimoji="1" lang="en-US" altLang="ja-JP" sz="1200" b="0" u="sng" baseline="0" dirty="0" smtClean="0">
                          <a:solidFill>
                            <a:srgbClr val="FFFFFF"/>
                          </a:solidFill>
                        </a:rPr>
                        <a:t> worldwide  (for photon science):   </a:t>
                      </a:r>
                      <a:endParaRPr kumimoji="1" lang="ja-JP" altLang="en-US" sz="1200" b="0" u="sng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EXFEL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EXFEL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construction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EXFEL beam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operation (2016 E)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LCLS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LCLS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tech. feasibility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rgbClr val="FFFFFF"/>
                          </a:solidFill>
                        </a:rPr>
                        <a:t>　</a:t>
                      </a:r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LCLS Construction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LCLS beam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operation  (2019 E)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47362">
                <a:tc gridSpan="15">
                  <a:txBody>
                    <a:bodyPr/>
                    <a:lstStyle/>
                    <a:p>
                      <a:r>
                        <a:rPr kumimoji="1" lang="en-US" altLang="ja-JP" sz="1200" b="0" u="sng" dirty="0" smtClean="0">
                          <a:solidFill>
                            <a:srgbClr val="FFFFFF"/>
                          </a:solidFill>
                        </a:rPr>
                        <a:t>CER</a:t>
                      </a:r>
                      <a:endParaRPr kumimoji="1" lang="ja-JP" altLang="en-US" sz="1200" b="0" u="sng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FFFFFF"/>
                          </a:solidFill>
                        </a:rPr>
                        <a:t>HL-LHC</a:t>
                      </a:r>
                      <a:endParaRPr kumimoji="1" lang="ja-JP" altLang="en-US" sz="14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LS1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LHC-Run2  (2015-2017)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LS2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Run</a:t>
                      </a:r>
                      <a:r>
                        <a:rPr kumimoji="1" lang="en-US" altLang="ja-JP" sz="1200" b="0" baseline="0" dirty="0" smtClean="0">
                          <a:solidFill>
                            <a:srgbClr val="FFFFFF"/>
                          </a:solidFill>
                        </a:rPr>
                        <a:t> 3 (2020 - )  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200" b="0" dirty="0" smtClean="0">
                          <a:solidFill>
                            <a:srgbClr val="FFFFFF"/>
                          </a:solidFill>
                        </a:rPr>
                        <a:t>LS3</a:t>
                      </a:r>
                      <a:endParaRPr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FFFFFF"/>
                          </a:solidFill>
                        </a:rPr>
                        <a:t>Run 4 (2024-)</a:t>
                      </a:r>
                      <a:endParaRPr kumimoji="1" lang="ja-JP" alt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94352" y="815291"/>
            <a:ext cx="2522644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b="1" u="sng" dirty="0" smtClean="0">
                <a:solidFill>
                  <a:srgbClr val="008000"/>
                </a:solidFill>
              </a:rPr>
              <a:t>Pre. Green-Sign</a:t>
            </a:r>
            <a:r>
              <a:rPr kumimoji="1" lang="en-US" altLang="ja-JP" sz="1400" b="1" u="sng" dirty="0" smtClean="0">
                <a:solidFill>
                  <a:srgbClr val="008000"/>
                </a:solidFill>
              </a:rPr>
              <a:t> </a:t>
            </a:r>
            <a:r>
              <a:rPr lang="en-US" altLang="ja-JP" sz="1400" b="1" dirty="0" smtClean="0">
                <a:solidFill>
                  <a:srgbClr val="3366FF"/>
                </a:solidFill>
              </a:rPr>
              <a:t>for preparation</a:t>
            </a:r>
            <a:r>
              <a:rPr kumimoji="1" lang="en-US" altLang="ja-JP" sz="1400" b="1" dirty="0" smtClean="0">
                <a:solidFill>
                  <a:srgbClr val="3366FF"/>
                </a:solidFill>
              </a:rPr>
              <a:t> </a:t>
            </a:r>
            <a:endParaRPr kumimoji="1" lang="ja-JP" altLang="en-US" sz="1400" b="1" dirty="0">
              <a:solidFill>
                <a:srgbClr val="3366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81850" y="815291"/>
            <a:ext cx="2826415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 </a:t>
            </a:r>
            <a:r>
              <a:rPr lang="en-US" altLang="ja-JP" sz="1400" b="1" u="sng" dirty="0" smtClean="0">
                <a:solidFill>
                  <a:srgbClr val="008000"/>
                </a:solidFill>
              </a:rPr>
              <a:t>Green-Sign</a:t>
            </a:r>
            <a:r>
              <a:rPr lang="en-US" altLang="ja-JP" sz="1400" b="1" u="sng" dirty="0"/>
              <a:t> </a:t>
            </a:r>
            <a:r>
              <a:rPr lang="en-US" altLang="ja-JP" sz="1400" b="1" u="sng" dirty="0" smtClean="0"/>
              <a:t>for</a:t>
            </a:r>
            <a:r>
              <a:rPr kumimoji="1" lang="en-US" altLang="ja-JP" sz="1400" b="1" dirty="0" smtClean="0"/>
              <a:t> Int’l ILC Lab </a:t>
            </a:r>
            <a:r>
              <a:rPr lang="en-US" altLang="ja-JP" sz="1400" b="1" dirty="0" smtClean="0"/>
              <a:t>starting</a:t>
            </a:r>
            <a:r>
              <a:rPr kumimoji="1" lang="en-US" altLang="ja-JP" sz="1400" b="1" dirty="0" smtClean="0"/>
              <a:t> </a:t>
            </a:r>
            <a:endParaRPr kumimoji="1" lang="ja-JP" altLang="en-US" sz="14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7077819" y="1290260"/>
            <a:ext cx="2079352" cy="3829845"/>
          </a:xfrm>
          <a:prstGeom prst="rect">
            <a:avLst/>
          </a:prstGeom>
          <a:solidFill>
            <a:schemeClr val="accent5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山形 4"/>
          <p:cNvSpPr/>
          <p:nvPr/>
        </p:nvSpPr>
        <p:spPr>
          <a:xfrm>
            <a:off x="2786508" y="1639755"/>
            <a:ext cx="708182" cy="246580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山形 11"/>
          <p:cNvSpPr/>
          <p:nvPr/>
        </p:nvSpPr>
        <p:spPr>
          <a:xfrm>
            <a:off x="6307407" y="1652084"/>
            <a:ext cx="708182" cy="234251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7612673" y="1639755"/>
            <a:ext cx="708182" cy="234251"/>
          </a:xfrm>
          <a:prstGeom prst="chevron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08379" y="1184565"/>
            <a:ext cx="2472943" cy="3935540"/>
          </a:xfrm>
          <a:prstGeom prst="rect">
            <a:avLst/>
          </a:prstGeom>
          <a:noFill/>
          <a:ln w="12700" cmpd="sng">
            <a:solidFill>
              <a:srgbClr val="FF66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12148" y="6379020"/>
            <a:ext cx="2023549" cy="365125"/>
          </a:xfrm>
        </p:spPr>
        <p:txBody>
          <a:bodyPr/>
          <a:lstStyle/>
          <a:p>
            <a:r>
              <a:rPr kumimoji="1" lang="en-US" altLang="ja-JP" smtClean="0">
                <a:solidFill>
                  <a:srgbClr val="7F7F7F"/>
                </a:solidFill>
              </a:rPr>
              <a:t>2015/3/2</a:t>
            </a:r>
            <a:endParaRPr kumimoji="1" lang="ja-JP" altLang="en-US" dirty="0">
              <a:solidFill>
                <a:srgbClr val="7F7F7F"/>
              </a:solidFill>
            </a:endParaRPr>
          </a:p>
        </p:txBody>
      </p:sp>
      <p:sp>
        <p:nvSpPr>
          <p:cNvPr id="15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85042" y="6379020"/>
            <a:ext cx="1639455" cy="365125"/>
          </a:xfrm>
        </p:spPr>
        <p:txBody>
          <a:bodyPr/>
          <a:lstStyle/>
          <a:p>
            <a:pPr algn="ctr"/>
            <a:r>
              <a:rPr kumimoji="1" lang="en-US" altLang="ja-JP" smtClean="0">
                <a:solidFill>
                  <a:srgbClr val="7F7F7F"/>
                </a:solidFill>
              </a:rPr>
              <a:t>KEK-LC-Meeting</a:t>
            </a:r>
            <a:endParaRPr kumimoji="1" lang="ja-JP" altLang="en-US" dirty="0">
              <a:solidFill>
                <a:srgbClr val="7F7F7F"/>
              </a:solidFill>
            </a:endParaRPr>
          </a:p>
        </p:txBody>
      </p:sp>
      <p:sp>
        <p:nvSpPr>
          <p:cNvPr id="16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6921547" y="6355489"/>
            <a:ext cx="2133023" cy="365125"/>
          </a:xfrm>
        </p:spPr>
        <p:txBody>
          <a:bodyPr/>
          <a:lstStyle/>
          <a:p>
            <a:pPr algn="r"/>
            <a:fld id="{9C292503-2A34-6B45-86F3-FD842F0053F2}" type="slidenum">
              <a:rPr kumimoji="1" lang="ja-JP" altLang="en-US" smtClean="0">
                <a:solidFill>
                  <a:srgbClr val="7F7F7F"/>
                </a:solidFill>
              </a:rPr>
              <a:pPr algn="r"/>
              <a:t>6</a:t>
            </a:fld>
            <a:endParaRPr kumimoji="1" lang="ja-JP" alt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8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6074" y="45747"/>
            <a:ext cx="7863655" cy="575093"/>
          </a:xfrm>
          <a:solidFill>
            <a:srgbClr val="FFFFFF"/>
          </a:solidFill>
        </p:spPr>
        <p:txBody>
          <a:bodyPr anchor="ctr">
            <a:noAutofit/>
          </a:bodyPr>
          <a:lstStyle/>
          <a:p>
            <a:pPr algn="l"/>
            <a:r>
              <a:rPr lang="en-US" altLang="ja-JP" sz="3600" b="1" dirty="0" smtClean="0">
                <a:solidFill>
                  <a:srgbClr val="000000"/>
                </a:solidFill>
              </a:rPr>
              <a:t>Plan to prepare for ILC realization</a:t>
            </a:r>
            <a:r>
              <a:rPr lang="en-US" altLang="ja-JP" sz="3600" b="1" dirty="0" smtClean="0"/>
              <a:t> </a:t>
            </a:r>
            <a:endParaRPr kumimoji="1" lang="ja-JP" altLang="en-US" sz="36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669864"/>
              </p:ext>
            </p:extLst>
          </p:nvPr>
        </p:nvGraphicFramePr>
        <p:xfrm>
          <a:off x="11602" y="1184564"/>
          <a:ext cx="9132399" cy="550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447"/>
                <a:gridCol w="702500"/>
                <a:gridCol w="860973"/>
                <a:gridCol w="743134"/>
                <a:gridCol w="134791"/>
                <a:gridCol w="844024"/>
                <a:gridCol w="860973"/>
                <a:gridCol w="699023"/>
                <a:gridCol w="197997"/>
                <a:gridCol w="129087"/>
                <a:gridCol w="860973"/>
                <a:gridCol w="371314"/>
                <a:gridCol w="438171"/>
                <a:gridCol w="485034"/>
                <a:gridCol w="784958"/>
              </a:tblGrid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Stage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rgbClr val="C6D9F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b="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  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1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2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3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Prep.</a:t>
                      </a:r>
                      <a:r>
                        <a:rPr kumimoji="1" lang="en-US" altLang="ja-JP" sz="1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bg1"/>
                          </a:solidFill>
                        </a:rPr>
                        <a:t>Construction  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Year</a:t>
                      </a:r>
                    </a:p>
                    <a:p>
                      <a:r>
                        <a:rPr kumimoji="1" lang="en-US" altLang="ja-JP" sz="1200" b="0" baseline="0" dirty="0" smtClean="0"/>
                        <a:t>(anticipated)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i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We</a:t>
                      </a:r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are</a:t>
                      </a:r>
                    </a:p>
                    <a:p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Here</a:t>
                      </a:r>
                      <a:r>
                        <a:rPr kumimoji="1" lang="en-US" altLang="ja-JP" sz="1200" b="0" i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sym typeface="Wingdings"/>
                        </a:rPr>
                        <a:t></a:t>
                      </a:r>
                      <a:endParaRPr kumimoji="1" lang="en-US" altLang="ja-JP" sz="1200" b="0" i="1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1</a:t>
                      </a:r>
                      <a:r>
                        <a:rPr kumimoji="1" lang="en-US" altLang="ja-JP" sz="1400" b="1" baseline="30000" dirty="0" smtClean="0">
                          <a:solidFill>
                            <a:srgbClr val="3366FF"/>
                          </a:solidFill>
                        </a:rPr>
                        <a:t>st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kumimoji="1" lang="ja-JP" altLang="en-US" sz="1400" b="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3</a:t>
                      </a:r>
                      <a:r>
                        <a:rPr kumimoji="1" lang="en-US" altLang="ja-JP" sz="1400" b="1" baseline="30000" dirty="0" smtClean="0"/>
                        <a:t>rd</a:t>
                      </a:r>
                      <a:endParaRPr kumimoji="1" lang="en-US" altLang="ja-JP" sz="1400" b="1" dirty="0" smtClean="0"/>
                    </a:p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7</a:t>
                      </a:r>
                      <a:r>
                        <a:rPr kumimoji="1" lang="en-US" altLang="ja-JP" sz="1400" b="1" baseline="30000" dirty="0" smtClean="0"/>
                        <a:t>th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b="1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</a:t>
                      </a:r>
                      <a:r>
                        <a:rPr kumimoji="1" lang="en-US" altLang="ja-JP" sz="1400" baseline="30000" dirty="0" smtClean="0"/>
                        <a:t>th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(~2030)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JP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rgbClr val="008000"/>
                          </a:solidFill>
                        </a:rPr>
                        <a:t>Committee/WGs </a:t>
                      </a:r>
                      <a:endParaRPr kumimoji="1" lang="ja-JP" alt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ILC Stage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Pre-prep</a:t>
                      </a:r>
                      <a:r>
                        <a:rPr kumimoji="1" lang="en-US" altLang="ja-JP" sz="1400" b="0" dirty="0" smtClean="0"/>
                        <a:t>.</a:t>
                      </a:r>
                      <a:r>
                        <a:rPr kumimoji="1" lang="en-US" altLang="ja-JP" sz="1400" b="0" baseline="0" dirty="0" smtClean="0"/>
                        <a:t> 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(w/o </a:t>
                      </a:r>
                      <a:r>
                        <a:rPr kumimoji="1" lang="en-US" altLang="ja-JP" sz="1400" b="0" baseline="0" dirty="0" err="1" smtClean="0">
                          <a:solidFill>
                            <a:srgbClr val="7F7F7F"/>
                          </a:solidFill>
                        </a:rPr>
                        <a:t>ded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. Fund. ) </a:t>
                      </a:r>
                      <a:endParaRPr kumimoji="1" lang="ja-JP" altLang="en-US" sz="14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baseline="0" dirty="0" smtClean="0">
                          <a:solidFill>
                            <a:srgbClr val="FF0000"/>
                          </a:solidFill>
                        </a:rPr>
                        <a:t>Preparation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(w/ dedicated funding) </a:t>
                      </a:r>
                      <a:endParaRPr kumimoji="1" lang="ja-JP" alt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Construction</a:t>
                      </a:r>
                      <a:r>
                        <a:rPr kumimoji="1" lang="en-US" altLang="ja-JP" sz="1400" b="1" baseline="0" dirty="0" smtClean="0"/>
                        <a:t> </a:t>
                      </a:r>
                    </a:p>
                    <a:p>
                      <a:r>
                        <a:rPr kumimoji="1" lang="en-US" altLang="ja-JP" sz="1400" b="1" baseline="0" dirty="0" smtClean="0"/>
                        <a:t>   </a:t>
                      </a:r>
                      <a:r>
                        <a:rPr kumimoji="1" lang="en-US" altLang="ja-JP" sz="1400" b="1" dirty="0" smtClean="0"/>
                        <a:t>(9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baseline="0" dirty="0" err="1" smtClean="0"/>
                        <a:t>yrs</a:t>
                      </a:r>
                      <a:r>
                        <a:rPr kumimoji="1" lang="en-US" altLang="ja-JP" sz="1400" b="1" baseline="0" dirty="0" smtClean="0"/>
                        <a:t>)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Beam</a:t>
                      </a:r>
                      <a:r>
                        <a:rPr kumimoji="1" lang="en-US" altLang="ja-JP" sz="1400" baseline="0" dirty="0" smtClean="0"/>
                        <a:t> op.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CFS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Pre. Land-survey, &amp; Localization</a:t>
                      </a:r>
                      <a:endParaRPr kumimoji="1" lang="ja-JP" altLang="en-US" sz="14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L. survey, Assess.,  Eng. plan &amp; design/drawing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05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dirty="0" smtClean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ADI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Acc.  Parameters fixed, </a:t>
                      </a:r>
                      <a:endParaRPr kumimoji="1" lang="ja-JP" altLang="en-US" sz="1400" b="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Engineering</a:t>
                      </a:r>
                      <a:r>
                        <a:rPr kumimoji="1" lang="en-US" altLang="ja-JP" sz="1400" b="1" baseline="0" dirty="0" smtClean="0"/>
                        <a:t> Design optimized</a:t>
                      </a:r>
                      <a:endParaRPr kumimoji="1" lang="ja-JP" altLang="en-US" sz="1400" b="1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b="1" dirty="0" smtClean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52211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SRF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dirty="0" smtClean="0"/>
                        <a:t> 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Prod. Technology, &amp; stabilization</a:t>
                      </a:r>
                    </a:p>
                  </a:txBody>
                  <a:tcPr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Cost-effect. Production.,  Hub-lab functioning,</a:t>
                      </a:r>
                    </a:p>
                  </a:txBody>
                  <a:tcPr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Nano-beam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FF beam size demonstration</a:t>
                      </a:r>
                      <a:endParaRPr kumimoji="1" lang="en-US" altLang="ja-JP" sz="1400" b="0" dirty="0" smtClean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</a:rPr>
                        <a:t>FF: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 beams stability 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Sources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baseline="0" dirty="0" smtClean="0"/>
                        <a:t>e+ source tech.   </a:t>
                      </a:r>
                      <a:endParaRPr kumimoji="1" lang="ja-JP" altLang="en-US" sz="14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</a:rPr>
                        <a:t>Prototype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 demonstrated 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4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47362">
                <a:tc gridSpan="15">
                  <a:txBody>
                    <a:bodyPr/>
                    <a:lstStyle/>
                    <a:p>
                      <a:r>
                        <a:rPr kumimoji="1" lang="en-US" altLang="ja-JP" sz="1200" b="0" u="sng" dirty="0" smtClean="0">
                          <a:solidFill>
                            <a:srgbClr val="3366FF"/>
                          </a:solidFill>
                        </a:rPr>
                        <a:t>SRF-</a:t>
                      </a:r>
                      <a:r>
                        <a:rPr kumimoji="1" lang="en-US" altLang="ja-JP" sz="1200" b="0" u="sng" baseline="0" dirty="0" err="1" smtClean="0">
                          <a:solidFill>
                            <a:srgbClr val="3366FF"/>
                          </a:solidFill>
                        </a:rPr>
                        <a:t>Linac</a:t>
                      </a:r>
                      <a:r>
                        <a:rPr kumimoji="1" lang="en-US" altLang="ja-JP" sz="1200" b="0" u="sng" baseline="0" dirty="0" smtClean="0">
                          <a:solidFill>
                            <a:srgbClr val="3366FF"/>
                          </a:solidFill>
                        </a:rPr>
                        <a:t> worldwide  (for photon science):   </a:t>
                      </a:r>
                      <a:endParaRPr kumimoji="1" lang="ja-JP" altLang="en-US" sz="1200" b="0" u="sng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3366FF"/>
                          </a:solidFill>
                        </a:rPr>
                        <a:t>EXFEL</a:t>
                      </a:r>
                      <a:endParaRPr kumimoji="1" lang="ja-JP" altLang="en-US" sz="1400" b="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EXFEL</a:t>
                      </a:r>
                      <a:r>
                        <a:rPr kumimoji="1" lang="en-US" altLang="ja-JP" sz="12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construction </a:t>
                      </a:r>
                      <a:endParaRPr kumimoji="1" lang="ja-JP" altLang="en-US" sz="12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EXFEL beam</a:t>
                      </a:r>
                      <a:r>
                        <a:rPr kumimoji="1" lang="en-US" altLang="ja-JP" sz="12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operation (2016 E) </a:t>
                      </a:r>
                      <a:endParaRPr kumimoji="1" lang="ja-JP" altLang="en-US" sz="12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3366FF"/>
                          </a:solidFill>
                        </a:rPr>
                        <a:t>LCLS</a:t>
                      </a:r>
                      <a:endParaRPr kumimoji="1" lang="ja-JP" altLang="en-US" sz="1400" b="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LCLS</a:t>
                      </a:r>
                      <a:r>
                        <a:rPr kumimoji="1" lang="en-US" altLang="ja-JP" sz="12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tech. feasibility</a:t>
                      </a:r>
                      <a:endParaRPr kumimoji="1" lang="ja-JP" altLang="en-US" sz="12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　</a:t>
                      </a:r>
                      <a:r>
                        <a:rPr kumimoji="1" lang="en-US" altLang="ja-JP" sz="12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LCLS Construction</a:t>
                      </a:r>
                      <a:r>
                        <a:rPr kumimoji="1" lang="en-US" altLang="ja-JP" sz="12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endParaRPr kumimoji="1" lang="ja-JP" altLang="en-US" sz="12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LCLS beam</a:t>
                      </a:r>
                      <a:r>
                        <a:rPr kumimoji="1" lang="en-US" altLang="ja-JP" sz="12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operation  (2019 E)</a:t>
                      </a:r>
                      <a:endParaRPr kumimoji="1" lang="ja-JP" altLang="en-US" sz="12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47362">
                <a:tc gridSpan="15">
                  <a:txBody>
                    <a:bodyPr/>
                    <a:lstStyle/>
                    <a:p>
                      <a:r>
                        <a:rPr kumimoji="1" lang="en-US" altLang="ja-JP" sz="1200" b="0" u="sng" dirty="0" smtClean="0">
                          <a:solidFill>
                            <a:srgbClr val="984807"/>
                          </a:solidFill>
                        </a:rPr>
                        <a:t>CERN-LHC  (hadron)</a:t>
                      </a:r>
                      <a:endParaRPr kumimoji="1" lang="ja-JP" altLang="en-US" sz="1200" b="0" u="sng" dirty="0">
                        <a:solidFill>
                          <a:srgbClr val="984807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HL-LHC</a:t>
                      </a:r>
                      <a:endParaRPr kumimoji="1" lang="ja-JP" altLang="en-US" sz="1400" b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7F7F7F"/>
                          </a:solidFill>
                        </a:rPr>
                        <a:t>LS1</a:t>
                      </a:r>
                      <a:endParaRPr kumimoji="1" lang="ja-JP" altLang="en-US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984807"/>
                          </a:solidFill>
                        </a:rPr>
                        <a:t>LHC-Run2  (2015-2017) </a:t>
                      </a:r>
                      <a:endParaRPr kumimoji="1" lang="ja-JP" altLang="en-US" sz="1200" b="0" dirty="0">
                        <a:solidFill>
                          <a:srgbClr val="984807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7F7F7F"/>
                          </a:solidFill>
                        </a:rPr>
                        <a:t>LS2 </a:t>
                      </a:r>
                      <a:endParaRPr kumimoji="1" lang="ja-JP" altLang="en-US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984807"/>
                          </a:solidFill>
                        </a:rPr>
                        <a:t>Run</a:t>
                      </a:r>
                      <a:r>
                        <a:rPr kumimoji="1" lang="en-US" altLang="ja-JP" sz="1200" b="0" baseline="0" dirty="0" smtClean="0">
                          <a:solidFill>
                            <a:srgbClr val="984807"/>
                          </a:solidFill>
                        </a:rPr>
                        <a:t> 3 (2020 - )  </a:t>
                      </a:r>
                      <a:endParaRPr kumimoji="1" lang="ja-JP" altLang="en-US" sz="1200" b="0" dirty="0">
                        <a:solidFill>
                          <a:srgbClr val="984807"/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200" b="0" dirty="0" smtClean="0">
                          <a:solidFill>
                            <a:srgbClr val="7F7F7F"/>
                          </a:solidFill>
                        </a:rPr>
                        <a:t>LS3</a:t>
                      </a:r>
                      <a:endParaRPr lang="ja-JP" altLang="en-US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984807"/>
                          </a:solidFill>
                        </a:rPr>
                        <a:t>Run 4 (2024-)</a:t>
                      </a:r>
                      <a:endParaRPr kumimoji="1" lang="ja-JP" altLang="en-US" sz="1200" b="0" dirty="0">
                        <a:solidFill>
                          <a:srgbClr val="984807"/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94352" y="815291"/>
            <a:ext cx="2522644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b="1" u="sng" dirty="0" smtClean="0">
                <a:solidFill>
                  <a:srgbClr val="008000"/>
                </a:solidFill>
              </a:rPr>
              <a:t>Pre. Green-Sign</a:t>
            </a:r>
            <a:r>
              <a:rPr kumimoji="1" lang="en-US" altLang="ja-JP" sz="1400" b="1" u="sng" dirty="0" smtClean="0">
                <a:solidFill>
                  <a:srgbClr val="008000"/>
                </a:solidFill>
              </a:rPr>
              <a:t> </a:t>
            </a:r>
            <a:r>
              <a:rPr lang="en-US" altLang="ja-JP" sz="1400" b="1" dirty="0" smtClean="0">
                <a:solidFill>
                  <a:srgbClr val="3366FF"/>
                </a:solidFill>
              </a:rPr>
              <a:t>for preparation</a:t>
            </a:r>
            <a:r>
              <a:rPr kumimoji="1" lang="en-US" altLang="ja-JP" sz="1400" b="1" dirty="0" smtClean="0">
                <a:solidFill>
                  <a:srgbClr val="3366FF"/>
                </a:solidFill>
              </a:rPr>
              <a:t> </a:t>
            </a:r>
            <a:endParaRPr kumimoji="1" lang="ja-JP" altLang="en-US" sz="1400" b="1" dirty="0">
              <a:solidFill>
                <a:srgbClr val="3366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81850" y="815291"/>
            <a:ext cx="2826415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 </a:t>
            </a:r>
            <a:r>
              <a:rPr lang="en-US" altLang="ja-JP" sz="1400" b="1" u="sng" dirty="0" smtClean="0">
                <a:solidFill>
                  <a:srgbClr val="008000"/>
                </a:solidFill>
              </a:rPr>
              <a:t>Green-Sign</a:t>
            </a:r>
            <a:r>
              <a:rPr lang="en-US" altLang="ja-JP" sz="1400" b="1" u="sng" dirty="0"/>
              <a:t> </a:t>
            </a:r>
            <a:r>
              <a:rPr lang="en-US" altLang="ja-JP" sz="1400" b="1" u="sng" dirty="0" smtClean="0"/>
              <a:t>for</a:t>
            </a:r>
            <a:r>
              <a:rPr kumimoji="1" lang="en-US" altLang="ja-JP" sz="1400" b="1" dirty="0" smtClean="0"/>
              <a:t> Int’l ILC Lab </a:t>
            </a:r>
            <a:r>
              <a:rPr lang="en-US" altLang="ja-JP" sz="1400" b="1" dirty="0" smtClean="0"/>
              <a:t>starting</a:t>
            </a:r>
            <a:r>
              <a:rPr kumimoji="1" lang="en-US" altLang="ja-JP" sz="1400" b="1" dirty="0" smtClean="0"/>
              <a:t> </a:t>
            </a:r>
            <a:endParaRPr kumimoji="1" lang="ja-JP" altLang="en-US" sz="1400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7077819" y="1290260"/>
            <a:ext cx="2079352" cy="3829845"/>
          </a:xfrm>
          <a:prstGeom prst="rect">
            <a:avLst/>
          </a:prstGeom>
          <a:solidFill>
            <a:schemeClr val="accent5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山形 4"/>
          <p:cNvSpPr/>
          <p:nvPr/>
        </p:nvSpPr>
        <p:spPr>
          <a:xfrm>
            <a:off x="2786508" y="1639755"/>
            <a:ext cx="708182" cy="246580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山形 11"/>
          <p:cNvSpPr/>
          <p:nvPr/>
        </p:nvSpPr>
        <p:spPr>
          <a:xfrm>
            <a:off x="6307407" y="1652084"/>
            <a:ext cx="708182" cy="234251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7612673" y="1639755"/>
            <a:ext cx="708182" cy="234251"/>
          </a:xfrm>
          <a:prstGeom prst="chevron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08379" y="1184565"/>
            <a:ext cx="2472943" cy="3935540"/>
          </a:xfrm>
          <a:prstGeom prst="rect">
            <a:avLst/>
          </a:prstGeom>
          <a:noFill/>
          <a:ln w="12700" cmpd="sng">
            <a:solidFill>
              <a:srgbClr val="FF66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2015/3/2</a:t>
            </a:r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KEK-LC-Meeting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2503-2A34-6B45-86F3-FD842F0053F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879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83784" y="1346788"/>
            <a:ext cx="8177747" cy="15824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ja-JP" sz="2000" dirty="0" smtClean="0"/>
              <a:t>Objectives: :</a:t>
            </a:r>
            <a:endParaRPr kumimoji="1" lang="en-US" altLang="ja-JP" sz="2000" dirty="0"/>
          </a:p>
          <a:p>
            <a:pPr marL="845798" lvl="2" indent="-457200"/>
            <a:r>
              <a:rPr kumimoji="1" lang="en-US" altLang="ja-JP" sz="1600" dirty="0" smtClean="0"/>
              <a:t>Further optimize the ILC accelerator design parameters, assuming a site model in Japan, and to seek for the best cost-effective construction,</a:t>
            </a:r>
            <a:endParaRPr kumimoji="1" lang="en-US" altLang="ja-JP" sz="2000" dirty="0" smtClean="0"/>
          </a:p>
          <a:p>
            <a:pPr marL="457200" indent="-457200">
              <a:buFont typeface="Arial"/>
              <a:buChar char="•"/>
            </a:pPr>
            <a:r>
              <a:rPr kumimoji="1" lang="en-US" altLang="ja-JP" sz="2000" dirty="0" smtClean="0"/>
              <a:t>Process for the Change Management:</a:t>
            </a:r>
          </a:p>
          <a:p>
            <a:pPr marL="845798" lvl="2" indent="-457200"/>
            <a:r>
              <a:rPr kumimoji="1" lang="en-US" altLang="ja-JP" sz="1600" dirty="0" smtClean="0"/>
              <a:t>Changes 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7" y="523398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ILC Accelerator Design: Post-TDR Updates 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498398"/>
              </p:ext>
            </p:extLst>
          </p:nvPr>
        </p:nvGraphicFramePr>
        <p:xfrm>
          <a:off x="208270" y="3136205"/>
          <a:ext cx="8517487" cy="2961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94"/>
                <a:gridCol w="2863999"/>
                <a:gridCol w="1301817"/>
                <a:gridCol w="1026288"/>
                <a:gridCol w="1209163"/>
                <a:gridCol w="1329526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Propose</a:t>
                      </a:r>
                    </a:p>
                    <a:p>
                      <a:r>
                        <a:rPr kumimoji="1" lang="en-US" altLang="ja-JP" sz="1400" dirty="0" smtClean="0"/>
                        <a:t>(Creator)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Review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Decide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Implement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CR-001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Add</a:t>
                      </a:r>
                      <a:r>
                        <a:rPr kumimoji="1" lang="en-US" altLang="ja-JP" sz="1400" baseline="0" dirty="0" smtClean="0"/>
                        <a:t> return “Dogleg” to target by-pass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2014/08/27</a:t>
                      </a:r>
                    </a:p>
                    <a:p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(</a:t>
                      </a:r>
                      <a:r>
                        <a:rPr kumimoji="1" lang="en-US" altLang="ja-JP" sz="140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K.Yokoya</a:t>
                      </a:r>
                      <a:r>
                        <a:rPr kumimoji="1" lang="en-US" altLang="ja-JP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)</a:t>
                      </a:r>
                      <a:endParaRPr kumimoji="1" lang="ja-JP" altLang="en-US" sz="14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done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Rejected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CR-002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Adapt</a:t>
                      </a:r>
                      <a:r>
                        <a:rPr kumimoji="1" lang="en-US" altLang="ja-JP" sz="1400" baseline="0" dirty="0" smtClean="0"/>
                        <a:t> equal L* for both detectors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2014/09/02</a:t>
                      </a:r>
                    </a:p>
                    <a:p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A6A6A6"/>
                          </a:solidFill>
                        </a:rPr>
                        <a:t> (G. White)</a:t>
                      </a:r>
                      <a:endParaRPr kumimoji="1" lang="ja-JP" altLang="en-US" sz="14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done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Differed</a:t>
                      </a:r>
                      <a:r>
                        <a:rPr kumimoji="1" lang="en-US" altLang="ja-JP" sz="1400" baseline="0" dirty="0" smtClean="0"/>
                        <a:t> to Review Panel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L* to be settled to ~</a:t>
                      </a:r>
                      <a:r>
                        <a:rPr kumimoji="1" lang="en-US" altLang="ja-JP" sz="1400" baseline="0" dirty="0" smtClean="0"/>
                        <a:t> 4 m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008000"/>
                          </a:solidFill>
                        </a:rPr>
                        <a:t>CR-003</a:t>
                      </a:r>
                      <a:endParaRPr kumimoji="1" lang="ja-JP" altLang="en-US" sz="14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Detector</a:t>
                      </a:r>
                      <a:r>
                        <a:rPr kumimoji="1" lang="en-US" altLang="ja-JP" sz="1400" baseline="0" dirty="0" smtClean="0"/>
                        <a:t> hall with vertical shaft access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2014/09/16</a:t>
                      </a:r>
                    </a:p>
                    <a:p>
                      <a:r>
                        <a:rPr kumimoji="1" lang="en-US" altLang="ja-JP" sz="1400" dirty="0" smtClean="0"/>
                        <a:t>  </a:t>
                      </a:r>
                      <a:r>
                        <a:rPr kumimoji="1" lang="en-US" altLang="ja-JP" sz="1400" dirty="0" smtClean="0">
                          <a:solidFill>
                            <a:srgbClr val="A6A6A6"/>
                          </a:solidFill>
                        </a:rPr>
                        <a:t>(K. </a:t>
                      </a:r>
                      <a:r>
                        <a:rPr kumimoji="1" lang="en-US" altLang="ja-JP" sz="1400" dirty="0" err="1" smtClean="0">
                          <a:solidFill>
                            <a:srgbClr val="A6A6A6"/>
                          </a:solidFill>
                        </a:rPr>
                        <a:t>Buesser</a:t>
                      </a:r>
                      <a:r>
                        <a:rPr kumimoji="1" lang="en-US" altLang="ja-JP" sz="1400" dirty="0" smtClean="0">
                          <a:solidFill>
                            <a:srgbClr val="A6A6A6"/>
                          </a:solidFill>
                        </a:rPr>
                        <a:t>) </a:t>
                      </a:r>
                      <a:endParaRPr kumimoji="1" lang="ja-JP" altLang="en-US" sz="14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done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008000"/>
                          </a:solidFill>
                        </a:rPr>
                        <a:t>Accepted</a:t>
                      </a:r>
                      <a:endParaRPr kumimoji="1" lang="ja-JP" altLang="en-US" sz="14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In progress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CR-004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Extension</a:t>
                      </a:r>
                      <a:r>
                        <a:rPr kumimoji="1" lang="en-US" altLang="ja-JP" sz="1400" baseline="0" dirty="0" smtClean="0"/>
                        <a:t> of the e-e+ ML tunnels by about 1.5 km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2014/12/18</a:t>
                      </a:r>
                    </a:p>
                    <a:p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dirty="0" smtClean="0">
                          <a:solidFill>
                            <a:srgbClr val="A6A6A6"/>
                          </a:solidFill>
                        </a:rPr>
                        <a:t> (N. Walker)</a:t>
                      </a:r>
                      <a:r>
                        <a:rPr kumimoji="1" lang="en-US" altLang="ja-JP" sz="1400" baseline="0" dirty="0" smtClean="0">
                          <a:solidFill>
                            <a:srgbClr val="A6A6A6"/>
                          </a:solidFill>
                        </a:rPr>
                        <a:t> </a:t>
                      </a:r>
                      <a:endParaRPr kumimoji="1" lang="ja-JP" altLang="en-US" sz="14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In progress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CR-005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…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2015/3/2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KEK-LC-Meeting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8432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795617" y="120316"/>
            <a:ext cx="7293472" cy="454535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 algn="l"/>
            <a:r>
              <a:rPr kumimoji="1" lang="en-US" altLang="ja-JP" sz="3600" b="1" dirty="0" smtClean="0"/>
              <a:t>MEXT’s Organization for Studying ILC</a:t>
            </a:r>
            <a:endParaRPr kumimoji="1" lang="ja-JP" altLang="en-US" sz="28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18774" y="6492875"/>
            <a:ext cx="2133600" cy="365125"/>
          </a:xfrm>
        </p:spPr>
        <p:txBody>
          <a:bodyPr/>
          <a:lstStyle/>
          <a:p>
            <a:fld id="{6976F06D-5F63-7841-8CD3-C5E7D7548C67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9" name="図表 8"/>
          <p:cNvGraphicFramePr/>
          <p:nvPr>
            <p:extLst>
              <p:ext uri="{D42A27DB-BD31-4B8C-83A1-F6EECF244321}">
                <p14:modId xmlns:p14="http://schemas.microsoft.com/office/powerpoint/2010/main" val="1489254160"/>
              </p:ext>
            </p:extLst>
          </p:nvPr>
        </p:nvGraphicFramePr>
        <p:xfrm>
          <a:off x="4300505" y="1696656"/>
          <a:ext cx="736099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2222418" y="1965695"/>
            <a:ext cx="6219055" cy="359828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81390" y="1287978"/>
            <a:ext cx="1544012" cy="769441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4400" b="1" dirty="0" smtClean="0"/>
              <a:t>MEXT</a:t>
            </a:r>
            <a:endParaRPr kumimoji="1" lang="ja-JP" altLang="en-US" sz="4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24384" y="4397172"/>
            <a:ext cx="2690110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/>
              <a:t>Particle &amp; Nuclear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Phys.</a:t>
            </a:r>
            <a:r>
              <a:rPr lang="en-US" altLang="ja-JP" sz="2000" dirty="0" smtClean="0"/>
              <a:t> </a:t>
            </a:r>
          </a:p>
          <a:p>
            <a:pPr algn="ctr"/>
            <a:r>
              <a:rPr kumimoji="1" lang="en-US" altLang="ja-JP" sz="2000" dirty="0" smtClean="0"/>
              <a:t>Working Group</a:t>
            </a:r>
          </a:p>
          <a:p>
            <a:pPr algn="ctr"/>
            <a:r>
              <a:rPr lang="en-US" altLang="ja-JP" sz="1600" dirty="0">
                <a:solidFill>
                  <a:srgbClr val="3366FF"/>
                </a:solidFill>
              </a:rPr>
              <a:t>f</a:t>
            </a:r>
            <a:r>
              <a:rPr lang="en-US" altLang="ja-JP" sz="1600" dirty="0" smtClean="0">
                <a:solidFill>
                  <a:srgbClr val="3366FF"/>
                </a:solidFill>
              </a:rPr>
              <a:t>ormed in 2014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  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85915" y="4397172"/>
            <a:ext cx="2403174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TDR</a:t>
            </a:r>
            <a:r>
              <a:rPr lang="en-US" altLang="ja-JP" sz="2000" dirty="0" smtClean="0"/>
              <a:t> Validation </a:t>
            </a:r>
          </a:p>
          <a:p>
            <a:pPr algn="ctr"/>
            <a:r>
              <a:rPr kumimoji="1" lang="en-US" altLang="ja-JP" sz="2000" dirty="0" smtClean="0"/>
              <a:t>Working Group</a:t>
            </a:r>
          </a:p>
          <a:p>
            <a:pPr algn="ctr"/>
            <a:r>
              <a:rPr lang="en-US" altLang="ja-JP" sz="1600" dirty="0" smtClean="0">
                <a:solidFill>
                  <a:srgbClr val="3366FF"/>
                </a:solidFill>
              </a:rPr>
              <a:t>formed </a:t>
            </a:r>
            <a:r>
              <a:rPr lang="en-US" altLang="ja-JP" sz="1600" dirty="0">
                <a:solidFill>
                  <a:srgbClr val="3366FF"/>
                </a:solidFill>
              </a:rPr>
              <a:t>in 2014  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3089" y="1249423"/>
            <a:ext cx="135651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dirty="0" smtClean="0"/>
              <a:t> </a:t>
            </a:r>
            <a:r>
              <a:rPr kumimoji="1" lang="en-US" altLang="ja-JP" sz="4800" b="1" dirty="0" smtClean="0"/>
              <a:t>SCJ </a:t>
            </a:r>
            <a:r>
              <a:rPr kumimoji="1" lang="en-US" altLang="ja-JP" sz="4800" dirty="0" smtClean="0"/>
              <a:t>   </a:t>
            </a:r>
            <a:endParaRPr kumimoji="1" lang="ja-JP" altLang="en-US" sz="4800" dirty="0"/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1659602" y="1650492"/>
            <a:ext cx="3021789" cy="7777"/>
          </a:xfrm>
          <a:prstGeom prst="straightConnector1">
            <a:avLst/>
          </a:prstGeom>
          <a:ln w="38100" cmpd="sng">
            <a:solidFill>
              <a:srgbClr val="FF6600"/>
            </a:solidFill>
            <a:prstDash val="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11" idx="2"/>
          </p:cNvCxnSpPr>
          <p:nvPr/>
        </p:nvCxnSpPr>
        <p:spPr>
          <a:xfrm flipH="1">
            <a:off x="5440573" y="2057419"/>
            <a:ext cx="12823" cy="20635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414788" y="2252376"/>
            <a:ext cx="2103986" cy="769441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ILC Taskforce</a:t>
            </a:r>
          </a:p>
          <a:p>
            <a:pPr algn="ctr"/>
            <a:r>
              <a:rPr lang="en-US" altLang="ja-JP" sz="1600" dirty="0">
                <a:solidFill>
                  <a:srgbClr val="3366FF"/>
                </a:solidFill>
              </a:rPr>
              <a:t>f</a:t>
            </a:r>
            <a:r>
              <a:rPr lang="en-US" altLang="ja-JP" sz="1600" dirty="0" smtClean="0">
                <a:solidFill>
                  <a:srgbClr val="3366FF"/>
                </a:solidFill>
              </a:rPr>
              <a:t>ormed in 2013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05624" y="3218668"/>
            <a:ext cx="3860402" cy="707886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Academic Experts Committee</a:t>
            </a:r>
          </a:p>
          <a:p>
            <a:pPr algn="ctr"/>
            <a:r>
              <a:rPr lang="en-US" altLang="ja-JP" sz="1600" dirty="0">
                <a:solidFill>
                  <a:srgbClr val="3366FF"/>
                </a:solidFill>
              </a:rPr>
              <a:t>f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ormed in 2014 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 flipV="1">
            <a:off x="3867581" y="4120823"/>
            <a:ext cx="3034353" cy="1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6887502" y="4120959"/>
            <a:ext cx="0" cy="2617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 flipV="1">
            <a:off x="3867581" y="4120823"/>
            <a:ext cx="1859" cy="276349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1832788" y="1263851"/>
            <a:ext cx="259916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Recommendation </a:t>
            </a:r>
            <a:r>
              <a:rPr kumimoji="1" lang="en-US" altLang="ja-JP" dirty="0" smtClean="0">
                <a:solidFill>
                  <a:srgbClr val="3366FF"/>
                </a:solidFill>
              </a:rPr>
              <a:t>in 2013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57370" y="0"/>
            <a:ext cx="886631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140913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LCB-150226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Acc. Status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083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1633</Words>
  <Application>Microsoft Macintosh PowerPoint</Application>
  <PresentationFormat>画面に合わせる (4:3)</PresentationFormat>
  <Paragraphs>362</Paragraphs>
  <Slides>11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ホワイト</vt:lpstr>
      <vt:lpstr>LCB/ICFA meeting at Newport News with full snow, 26-27 February</vt:lpstr>
      <vt:lpstr>Linear Collider Board Meeting:  at JLab, 15-02-26</vt:lpstr>
      <vt:lpstr>PowerPoint プレゼンテーション</vt:lpstr>
      <vt:lpstr>Technical Highlights in 2014  </vt:lpstr>
      <vt:lpstr>Plan to prepare for ILC realization </vt:lpstr>
      <vt:lpstr>Plan to prepare for ILC realization </vt:lpstr>
      <vt:lpstr>Plan to prepare for ILC realization </vt:lpstr>
      <vt:lpstr>ILC Accelerator Design: Post-TDR Updates </vt:lpstr>
      <vt:lpstr>MEXT’s Organization for Studying ILC</vt:lpstr>
      <vt:lpstr>Progress in MEXT Academic Expert Committee for the ILC http://www.mext.go.jp/b_menu/shingi/chousa/shinkou/038/attach/1353571.htm</vt:lpstr>
      <vt:lpstr>ICFA Meeting  at JLab, 2015/2/26~27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LCB/ICFA meeting at Newport News with full snow, 26-27 February</dc:title>
  <dc:creator>Yamamoto Akira</dc:creator>
  <cp:lastModifiedBy>Yamamoto Akira</cp:lastModifiedBy>
  <cp:revision>4</cp:revision>
  <dcterms:created xsi:type="dcterms:W3CDTF">2015-03-03T14:20:03Z</dcterms:created>
  <dcterms:modified xsi:type="dcterms:W3CDTF">2015-03-03T15:09:40Z</dcterms:modified>
</cp:coreProperties>
</file>