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5" r:id="rId3"/>
    <p:sldId id="289" r:id="rId4"/>
    <p:sldId id="286" r:id="rId5"/>
    <p:sldId id="287" r:id="rId6"/>
    <p:sldId id="288" r:id="rId7"/>
    <p:sldId id="290" r:id="rId8"/>
    <p:sldId id="291" r:id="rId9"/>
    <p:sldId id="292" r:id="rId10"/>
    <p:sldId id="293" r:id="rId11"/>
    <p:sldId id="294" r:id="rId12"/>
    <p:sldId id="295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1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7400"/>
    <a:srgbClr val="FF9933"/>
    <a:srgbClr val="EBEB2D"/>
    <a:srgbClr val="19DF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661" autoAdjust="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42" y="80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1" d="100"/>
          <a:sy n="101" d="100"/>
        </p:scale>
        <p:origin x="-35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AAB80-7DA0-43D2-B123-ABF2FEB684EF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31C91-A92A-4A06-BBF8-A89A902C2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606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0DEB0-D72E-4F6E-8255-3653A3E61294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9B526-5E88-4ABB-AED0-CE8E868C8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8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763108" y="6448251"/>
            <a:ext cx="1526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1D03E2F-55B9-4518-8B53-263B8208DBE3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Jack Roberts, FONT Group Meeting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482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4A02DD9-C9A7-4894-916F-9E635877AA1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713870" y="6293045"/>
            <a:ext cx="1575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2299981-2D7E-4A75-B988-48CA730D000C}" type="datetime3">
              <a:rPr lang="en-GB" smtClean="0"/>
              <a:t>10 March, 2015</a:t>
            </a:fld>
            <a:endParaRPr lang="en-GB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685734" y="6286011"/>
            <a:ext cx="1604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C0594857-2143-488E-BEB8-C7B90D469E98}" type="datetime3">
              <a:rPr lang="en-GB" smtClean="0"/>
              <a:t>10 March,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8601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8601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D74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032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2EF3-479B-47A3-93DD-9FFC9F80705B}" type="datetime3">
              <a:rPr lang="en-GB" smtClean="0"/>
              <a:t>10 March,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Espace réservé du titre 8"/>
          <p:cNvSpPr txBox="1">
            <a:spLocks/>
          </p:cNvSpPr>
          <p:nvPr userDrawn="1"/>
        </p:nvSpPr>
        <p:spPr>
          <a:xfrm>
            <a:off x="458573" y="188640"/>
            <a:ext cx="8226854" cy="504056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69703" y="5301208"/>
            <a:ext cx="7604593" cy="874433"/>
            <a:chOff x="107504" y="4719741"/>
            <a:chExt cx="8941306" cy="1028138"/>
          </a:xfrm>
        </p:grpSpPr>
        <p:pic>
          <p:nvPicPr>
            <p:cNvPr id="9" name="Picture 8" descr="https://clic-study.web.cern.ch/clic-study/CLIC%20logo/CLIC%20logo_color/CLIC-Logo-Color-72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72" t="14562" r="12175" b="12564"/>
            <a:stretch/>
          </p:blipFill>
          <p:spPr bwMode="auto">
            <a:xfrm>
              <a:off x="6039617" y="4719741"/>
              <a:ext cx="980655" cy="959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112" y="4725144"/>
              <a:ext cx="1364968" cy="1005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1694" y="4719741"/>
              <a:ext cx="1028138" cy="102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 descr="\\cern.ch\dfs\Users\j\jarobert\Documents\My Pictures\logo_red1-rgb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4725144"/>
              <a:ext cx="948418" cy="9484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C:\Users\jarobert\Downloads\CERN-LogoPack\CERN-LogoPack\Badge\PNG\LogoBadge-04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719741"/>
              <a:ext cx="1028138" cy="1028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23850" y="116632"/>
            <a:ext cx="8496300" cy="648543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80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198" y="1972062"/>
            <a:ext cx="4236081" cy="471352"/>
          </a:xfrm>
        </p:spPr>
        <p:txBody>
          <a:bodyPr lIns="45720" tIns="0" rIns="45720" bIns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/>
            </a:lvl1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819378" y="6453336"/>
            <a:ext cx="1467652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7030" y="6453336"/>
            <a:ext cx="2895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53336"/>
            <a:ext cx="501424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4A02DD9-C9A7-4894-916F-9E635877AA1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67600" cy="648072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807615" y="6448251"/>
            <a:ext cx="1484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03996332-7CDD-4B4A-8F1A-3D304404E2BD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Jack Roberts, FONT Group Meeting</a:t>
            </a:r>
            <a:endParaRPr lang="en-GB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482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14A02DD9-C9A7-4894-916F-9E635877AA1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64807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770142" y="6448251"/>
            <a:ext cx="1519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0550C1A-4800-45D1-B22E-A62F684D0CB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Jack Roberts, FONT Group Meeting</a:t>
            </a:r>
            <a:endParaRPr lang="en-GB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4482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4A02DD9-C9A7-4894-916F-9E635877AA1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14619" y="908720"/>
            <a:ext cx="8496944" cy="540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 userDrawn="1"/>
        </p:nvSpPr>
        <p:spPr>
          <a:xfrm>
            <a:off x="3779913" y="6453336"/>
            <a:ext cx="5031650" cy="334294"/>
          </a:xfrm>
          <a:prstGeom prst="rect">
            <a:avLst/>
          </a:prstGeom>
          <a:solidFill>
            <a:srgbClr val="FD740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14619" y="116632"/>
            <a:ext cx="8496944" cy="648072"/>
          </a:xfrm>
          <a:prstGeom prst="rect">
            <a:avLst/>
          </a:prstGeom>
          <a:solidFill>
            <a:srgbClr val="FD740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8573" y="188640"/>
            <a:ext cx="8226854" cy="50405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6854" cy="54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512471"/>
            <a:ext cx="1463364" cy="228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BD3EF94B-74DF-4F3C-9D6C-84F147E6A61F}" type="datetime3">
              <a:rPr lang="en-GB" smtClean="0"/>
              <a:t>10 March, 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512471"/>
            <a:ext cx="2895600" cy="228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Jack Roberts, FONT Group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512471"/>
            <a:ext cx="501424" cy="2339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14A02DD9-C9A7-4894-916F-9E635877AA1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36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FD7400"/>
        </a:buClr>
        <a:buSzPct val="80000"/>
        <a:buFont typeface="Wingdings" panose="05000000000000000000" pitchFamily="2" charset="2"/>
        <a:buChar char="q"/>
        <a:defRPr kumimoji="0" sz="30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FD7400"/>
        </a:buClr>
        <a:buSzPct val="90000"/>
        <a:buFont typeface="Courier New" panose="02070309020205020404" pitchFamily="49" charset="0"/>
        <a:buChar char="o"/>
        <a:defRPr kumimoji="0" sz="26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FD7400"/>
        </a:buClr>
        <a:buSzPct val="85000"/>
        <a:buFont typeface="Wingdings" panose="05000000000000000000" pitchFamily="2" charset="2"/>
        <a:buChar char="§"/>
        <a:defRPr kumimoji="0" sz="24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rgbClr val="FD7400"/>
        </a:buClr>
        <a:buSzPct val="90000"/>
        <a:buFont typeface="Arial"/>
        <a:buChar char="•"/>
        <a:defRPr kumimoji="0" sz="20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rgbClr val="FD7400"/>
        </a:buClr>
        <a:buSzPct val="100000"/>
        <a:buFont typeface="Arial" panose="020B0604020202020204" pitchFamily="34" charset="0"/>
        <a:buChar char="•"/>
        <a:defRPr kumimoji="0" sz="2000" kern="1200">
          <a:solidFill>
            <a:schemeClr val="tx1">
              <a:lumMod val="75000"/>
            </a:schemeClr>
          </a:solidFill>
          <a:latin typeface="Century Gothic" panose="020B050202020202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0425"/>
            <a:ext cx="7920880" cy="1470025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R56, Resolution </a:t>
            </a:r>
            <a:r>
              <a:rPr lang="en-GB" dirty="0" smtClean="0"/>
              <a:t>Simulations and Calculations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8B81-32DA-4090-AEE5-25682E916A5A}" type="datetime3">
              <a:rPr lang="en-GB" smtClean="0"/>
              <a:t>10 March, 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Roberts, FONT Group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504056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/>
              <a:t>Simulations: </a:t>
            </a:r>
            <a:r>
              <a:rPr lang="en-GB" sz="2800" dirty="0"/>
              <a:t>Effect of R56 on </a:t>
            </a:r>
            <a:r>
              <a:rPr lang="en-GB" sz="2800" dirty="0" smtClean="0"/>
              <a:t>Jitter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5122" name="Picture 2" descr="\\cernhomej.cern.ch\j\jarobert\Simulations\Simulation\CorrelationVsR56\jitterVsR56_stdCT_0.01_stdEN_1.10e-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195" y="980728"/>
            <a:ext cx="5879610" cy="450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2201" y="56519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More than double the phase jitter with residual R56 = 0.1 m.</a:t>
            </a:r>
          </a:p>
        </p:txBody>
      </p:sp>
    </p:spTree>
    <p:extLst>
      <p:ext uri="{BB962C8B-B14F-4D97-AF65-F5344CB8AC3E}">
        <p14:creationId xmlns:p14="http://schemas.microsoft.com/office/powerpoint/2010/main" val="113338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504056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/>
              <a:t>Simulations: </a:t>
            </a:r>
            <a:r>
              <a:rPr lang="en-GB" sz="2800" dirty="0"/>
              <a:t>Effect of R56 on </a:t>
            </a:r>
            <a:r>
              <a:rPr lang="en-GB" sz="2800" dirty="0" smtClean="0"/>
              <a:t>Correlation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6146" name="Picture 2" descr="\\cernhomej.cern.ch\j\jarobert\Simulations\Simulation\CorrelationVsR56\correlationVsR56_stdCT_0.01_stdEN_1.10e-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19"/>
            <a:ext cx="6013823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56519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Correlation &gt;90% requires R56 to be controlled to better than 0.03 m.</a:t>
            </a:r>
          </a:p>
        </p:txBody>
      </p:sp>
    </p:spTree>
    <p:extLst>
      <p:ext uri="{BB962C8B-B14F-4D97-AF65-F5344CB8AC3E}">
        <p14:creationId xmlns:p14="http://schemas.microsoft.com/office/powerpoint/2010/main" val="203292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3" cy="5040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Optimal Energy Gain in </a:t>
            </a:r>
            <a:r>
              <a:rPr lang="en-GB" dirty="0" err="1" smtClean="0"/>
              <a:t>Feedforward</a:t>
            </a:r>
            <a:r>
              <a:rPr lang="en-GB" dirty="0" smtClean="0"/>
              <a:t> Input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What is the optimal combination of the upstream phase and energy (position in CT.285) that maximises correlation with the downstream phase?</a:t>
            </a:r>
          </a:p>
          <a:p>
            <a:endParaRPr lang="en-GB" sz="2400" dirty="0"/>
          </a:p>
          <a:p>
            <a:r>
              <a:rPr lang="en-GB" sz="2400" dirty="0" smtClean="0"/>
              <a:t>Scanned through different values of g in this equation, correlated it with downstream phase: 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12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699792" y="3341598"/>
                <a:ext cx="3463705" cy="567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</m:ctrlPr>
                        </m:sSubPr>
                        <m:e>
                          <m:r>
                            <a:rPr lang="en-GB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𝐹𝐹</m:t>
                          </m:r>
                        </m:e>
                        <m:sub>
                          <m:r>
                            <a:rPr lang="en-GB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𝑖𝑛𝑝𝑢𝑡</m:t>
                          </m:r>
                        </m:sub>
                      </m:sSub>
                      <m:r>
                        <a:rPr lang="en-GB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</m:ctrlPr>
                        </m:sSubPr>
                        <m:e>
                          <m:r>
                            <a:rPr lang="en-GB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𝜙</m:t>
                          </m:r>
                        </m:e>
                        <m:sub>
                          <m:r>
                            <a:rPr lang="en-GB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𝐶𝑇</m:t>
                          </m:r>
                        </m:sub>
                      </m:sSub>
                      <m:r>
                        <a:rPr lang="en-GB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+</m:t>
                      </m:r>
                      <m:r>
                        <a:rPr lang="en-GB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𝑔</m:t>
                      </m:r>
                      <m:r>
                        <m:rPr>
                          <m:sty m:val="p"/>
                        </m:rPr>
                        <a:rPr lang="el-GR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Δ</m:t>
                      </m:r>
                      <m:r>
                        <a:rPr lang="en-GB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𝑥</m:t>
                      </m:r>
                    </m:oMath>
                  </m:oMathPara>
                </a14:m>
                <a:endParaRPr lang="en-GB" sz="2800" dirty="0">
                  <a:solidFill>
                    <a:schemeClr val="tx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341598"/>
                <a:ext cx="3463705" cy="5670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185686" y="4293096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Simulated input to </a:t>
            </a:r>
            <a:r>
              <a:rPr lang="en-GB" sz="1400" dirty="0" err="1" smtClean="0">
                <a:latin typeface="Century Gothic" panose="020B0502020202020204" pitchFamily="34" charset="0"/>
              </a:rPr>
              <a:t>feedforward</a:t>
            </a:r>
            <a:r>
              <a:rPr lang="en-GB" sz="1400" dirty="0" smtClean="0">
                <a:latin typeface="Century Gothic" panose="020B0502020202020204" pitchFamily="34" charset="0"/>
              </a:rPr>
              <a:t> system.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V="1">
            <a:off x="3013778" y="3861048"/>
            <a:ext cx="334086" cy="432048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59932" y="440081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Upstream phase.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526760" y="3861048"/>
            <a:ext cx="117248" cy="584448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84068" y="440081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Gain factor.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5508104" y="3908613"/>
            <a:ext cx="134780" cy="536884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8274" y="4016377"/>
            <a:ext cx="936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Position in CT.285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985392" y="3747935"/>
            <a:ext cx="602832" cy="536884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978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20141215_1411_allForStability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5362" name="Picture 2" descr="\\cernhomej.cern.ch\j\jarobert\Simulations\Simulation\OptimumPhaseEnergyMix\20141215_1411_allForStability_R56_+0.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875462" cy="540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198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20141205_1330_R56_+0.3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6386" name="Picture 2" descr="\\cernhomej.cern.ch\j\jarobert\Simulations\Simulation\OptimumPhaseEnergyMix\20141205_1330_R56_+0.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875462" cy="540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215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20141216_1915_Wiggle23Average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7410" name="Picture 2" descr="\\cernhomej.cern.ch\j\jarobert\Simulations\Simulation\OptimumPhaseEnergyMix\20141216_1915_Gain0_Wiggle23Aver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875462" cy="540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49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20141215_1823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8434" name="Picture 2" descr="\\cernhomej.cern.ch\j\jarobert\Simulations\Simulation\OptimumPhaseEnergyMix\20141215_1823_FFGain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875462" cy="540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586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20141205_1125_R56_+0.4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19458" name="Picture 2" descr="\\cernhomej.cern.ch\j\jarobert\Simulations\Simulation\OptimumPhaseEnergyMix\20141205_1125_R56_+0.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5367"/>
            <a:ext cx="6875461" cy="540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82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20141205_1125_R56_+0.5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20482" name="Picture 2" descr="\\cernhomej.cern.ch\j\jarobert\Simulations\Simulation\OptimumPhaseEnergyMix\20141205_1125_R56_+0.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875462" cy="540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106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Optimal Energy Gain in </a:t>
            </a:r>
            <a:r>
              <a:rPr lang="en-GB" sz="2800" dirty="0" err="1"/>
              <a:t>Feedforward</a:t>
            </a:r>
            <a:r>
              <a:rPr lang="en-GB" sz="2800" dirty="0"/>
              <a:t>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Increase in correlation compared to only using phase or position is quite small, 10% maximum.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Expected </a:t>
            </a:r>
            <a:r>
              <a:rPr lang="en-GB" sz="2400" dirty="0" smtClean="0"/>
              <a:t>optimal gain factor </a:t>
            </a:r>
            <a:r>
              <a:rPr lang="en-GB" sz="2400" dirty="0"/>
              <a:t>to be R56/</a:t>
            </a:r>
            <a:r>
              <a:rPr lang="en-GB" sz="2400" dirty="0" err="1"/>
              <a:t>Dx</a:t>
            </a:r>
            <a:r>
              <a:rPr lang="en-GB" sz="2400" dirty="0"/>
              <a:t>, but this is not the case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en-GB" sz="2400" dirty="0" smtClean="0"/>
              <a:t>It should be possible to derive an equation that determines the optimal gain for given correlations etc.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12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Residual </a:t>
            </a:r>
            <a:r>
              <a:rPr lang="en-GB" dirty="0"/>
              <a:t>R56 calculation.</a:t>
            </a:r>
          </a:p>
          <a:p>
            <a:r>
              <a:rPr lang="en-GB" dirty="0" smtClean="0"/>
              <a:t>Correlation vs. R56.</a:t>
            </a:r>
          </a:p>
          <a:p>
            <a:r>
              <a:rPr lang="en-GB" dirty="0" smtClean="0"/>
              <a:t>Optimum Phase/energy mix for </a:t>
            </a:r>
            <a:r>
              <a:rPr lang="en-GB" dirty="0" err="1" smtClean="0"/>
              <a:t>feedforward</a:t>
            </a:r>
            <a:r>
              <a:rPr lang="en-GB" dirty="0" smtClean="0"/>
              <a:t> input.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Correlation </a:t>
            </a:r>
            <a:r>
              <a:rPr lang="en-GB" dirty="0"/>
              <a:t>vs. monitor resolution.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8C5DBB-617E-4C17-B95F-8028D01CBDE1}" type="datetime3">
              <a:rPr lang="en-GB" smtClean="0"/>
              <a:t>10 March,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34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Correlation vs. Monitor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6854" cy="525658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What correlation should we expect between the two upstream phase monitors given their resolution?</a:t>
            </a:r>
          </a:p>
          <a:p>
            <a:endParaRPr lang="en-GB" sz="2400" dirty="0"/>
          </a:p>
          <a:p>
            <a:r>
              <a:rPr lang="en-GB" sz="2400" dirty="0" smtClean="0"/>
              <a:t>Simulations again assuming 0.8 degree real beam phase jitter: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20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671233" y="4551511"/>
                <a:ext cx="1957459" cy="499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</m:ctrlPr>
                        </m:sSubPr>
                        <m:e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𝜙</m:t>
                          </m:r>
                        </m:e>
                        <m:sub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𝑚</m:t>
                          </m:r>
                        </m:sub>
                      </m:sSub>
                      <m:r>
                        <a:rPr lang="en-GB" sz="24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</m:ctrlPr>
                        </m:sSubPr>
                        <m:e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𝜙</m:t>
                          </m:r>
                        </m:e>
                        <m:sub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entury Gothic" panose="020B0502020202020204" pitchFamily="34" charset="0"/>
                            </a:rPr>
                            <m:t>𝑏</m:t>
                          </m:r>
                        </m:sub>
                      </m:sSub>
                      <m:r>
                        <a:rPr lang="en-GB" sz="24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+</m:t>
                      </m:r>
                      <m:r>
                        <a:rPr lang="en-GB" sz="24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entury Gothic" panose="020B0502020202020204" pitchFamily="34" charset="0"/>
                        </a:rPr>
                        <m:t>𝛿</m:t>
                      </m:r>
                    </m:oMath>
                  </m:oMathPara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233" y="4551511"/>
                <a:ext cx="1957459" cy="499239"/>
              </a:xfrm>
              <a:prstGeom prst="rect">
                <a:avLst/>
              </a:prstGeom>
              <a:blipFill rotWithShape="1">
                <a:blip r:embed="rId2"/>
                <a:stretch>
                  <a:fillRect b="-8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331360" y="5127575"/>
                <a:ext cx="26300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σ</m:t>
                      </m:r>
                      <m:d>
                        <m:dPr>
                          <m:ctrlPr>
                            <a:rPr lang="el-GR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l-GR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</m:d>
                      <m:r>
                        <a:rPr lang="en-GB" sz="24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GB" sz="24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/>
                        </a:rPr>
                        <m:t>resolution</m:t>
                      </m:r>
                    </m:oMath>
                  </m:oMathPara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360" y="5127575"/>
                <a:ext cx="2630079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195736" y="4057327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Measured phase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19872" y="4365104"/>
            <a:ext cx="432048" cy="360040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07920" y="4001604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Beam phase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716142" y="4309381"/>
            <a:ext cx="0" cy="343755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96136" y="41498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Measurement error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508104" y="4411422"/>
            <a:ext cx="576064" cy="280701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760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0.1 degree resolution, 98% 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7170" name="Picture 2" descr="\\cernhomej.cern.ch\j\jarobert\Simulations\Simulation\CorrelationVsResolution\_PhaseJitter_0.80_ResMon1_0.10_ResMon2_0.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951" y="908720"/>
            <a:ext cx="704744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5536" y="5576303"/>
            <a:ext cx="1656184" cy="707886"/>
          </a:xfrm>
          <a:prstGeom prst="rect">
            <a:avLst/>
          </a:prstGeom>
          <a:solidFill>
            <a:srgbClr val="FD74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Best Possible</a:t>
            </a:r>
            <a:endParaRPr lang="en-GB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02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0.2 degree resolution, 94% 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8194" name="Picture 2" descr="\\cernhomej.cern.ch\j\jarobert\Simulations\Simulation\CorrelationVsResolution\_PhaseJitter_0.80_ResMon1_0.20_ResMon2_0.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84" y="908720"/>
            <a:ext cx="704744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89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0.3 degree resolution, 88% 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9218" name="Picture 2" descr="\\cernhomej.cern.ch\j\jarobert\Simulations\Simulation\CorrelationVsResolution\_PhaseJitter_0.80_ResMon1_0.30_ResMon2_0.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794" y="927794"/>
            <a:ext cx="7072606" cy="541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809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0.4 degree resolution, 80% 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10242" name="Picture 2" descr="\\cernhomej.cern.ch\j\jarobert\Simulations\Simulation\CorrelationVsResolution\_PhaseJitter_0.80_ResMon1_0.40_ResMon2_0.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61" y="908720"/>
            <a:ext cx="7075539" cy="542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39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0.5 degree resolution, 72% 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11266" name="Picture 2" descr="\\cernhomej.cern.ch\j\jarobert\Simulations\Simulation\CorrelationVsResolution\_PhaseJitter_0.80_ResMon1_0.50_ResMon2_0.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20150"/>
            <a:ext cx="7032534" cy="538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656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Resolution: Mon1 0.15</a:t>
            </a:r>
            <a:r>
              <a:rPr lang="en-GB" sz="2800" baseline="30000" dirty="0" smtClean="0"/>
              <a:t>o</a:t>
            </a:r>
            <a:r>
              <a:rPr lang="en-GB" sz="2800" dirty="0" smtClean="0"/>
              <a:t>, Mon2 0.35</a:t>
            </a:r>
            <a:r>
              <a:rPr lang="en-GB" sz="2800" baseline="30000" dirty="0" smtClean="0"/>
              <a:t>o</a:t>
            </a:r>
            <a:r>
              <a:rPr lang="en-GB" sz="2800" dirty="0" smtClean="0"/>
              <a:t>, 90% </a:t>
            </a:r>
            <a:r>
              <a:rPr lang="en-GB" sz="2800" dirty="0" err="1" smtClean="0"/>
              <a:t>correl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12290" name="Picture 2" descr="\\cernhomej.cern.ch\j\jarobert\Simulations\Simulation\CorrelationVsResolution\_PhaseJitter_0.80_ResMon1_0.15_ResMon2_0.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079948" cy="542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9761" y="5560408"/>
            <a:ext cx="2520280" cy="707886"/>
          </a:xfrm>
          <a:prstGeom prst="rect">
            <a:avLst/>
          </a:prstGeom>
          <a:solidFill>
            <a:srgbClr val="FD74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Estimated 2014 Conditions</a:t>
            </a:r>
            <a:endParaRPr lang="en-GB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9142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Residual R56 between Mon1 and Mon3 during data taking last year calculated to be 0.1 – 0.2 m.</a:t>
            </a:r>
          </a:p>
          <a:p>
            <a:endParaRPr lang="en-GB" sz="2400" dirty="0" smtClean="0"/>
          </a:p>
          <a:p>
            <a:r>
              <a:rPr lang="en-GB" sz="2400" dirty="0" smtClean="0"/>
              <a:t>To achieve correlation &gt;90% between upstream and downstream phase R56 must be controlled to better than 0.03 m.</a:t>
            </a:r>
          </a:p>
          <a:p>
            <a:endParaRPr lang="en-GB" sz="2400" dirty="0" smtClean="0"/>
          </a:p>
          <a:p>
            <a:r>
              <a:rPr lang="en-GB" sz="2400" dirty="0" smtClean="0"/>
              <a:t>Benefit from using a combination of phase/energy in the </a:t>
            </a:r>
            <a:r>
              <a:rPr lang="en-GB" sz="2400" dirty="0" err="1" smtClean="0"/>
              <a:t>feedforward</a:t>
            </a:r>
            <a:r>
              <a:rPr lang="en-GB" sz="2400" dirty="0" smtClean="0"/>
              <a:t> input maybe not as large as I expected.</a:t>
            </a:r>
          </a:p>
          <a:p>
            <a:endParaRPr lang="en-GB" sz="2400" dirty="0"/>
          </a:p>
          <a:p>
            <a:r>
              <a:rPr lang="en-GB" sz="2400" dirty="0" smtClean="0"/>
              <a:t>All these results for pulse mean, I want to do some checks sample by sample as well.</a:t>
            </a:r>
          </a:p>
          <a:p>
            <a:endParaRPr lang="en-GB" sz="2400" dirty="0"/>
          </a:p>
          <a:p>
            <a:r>
              <a:rPr lang="en-GB" sz="2400" dirty="0" smtClean="0"/>
              <a:t>IPAC abstract accepted for poster presentation. Still waiting for confirmation of student grant.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74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Residual R56 Calculation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6854" cy="525658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What residual value of R56 between the upstream and downstream phase monitors is needed to explain the increase in phase jitter?</a:t>
            </a:r>
          </a:p>
          <a:p>
            <a:endParaRPr lang="en-GB" sz="2400" dirty="0"/>
          </a:p>
          <a:p>
            <a:r>
              <a:rPr lang="en-GB" sz="2400" dirty="0" smtClean="0"/>
              <a:t>Sanity check that first order energy effects are a feasible source of the problem.</a:t>
            </a:r>
          </a:p>
          <a:p>
            <a:endParaRPr lang="en-GB" sz="2400" dirty="0"/>
          </a:p>
          <a:p>
            <a:r>
              <a:rPr lang="en-GB" sz="2400" dirty="0" smtClean="0"/>
              <a:t>Fairly easy to calculate/estimate from the data…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034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88882"/>
            <a:ext cx="7658938" cy="104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21053" b="12203"/>
          <a:stretch/>
        </p:blipFill>
        <p:spPr bwMode="auto">
          <a:xfrm>
            <a:off x="2274992" y="1021446"/>
            <a:ext cx="4961304" cy="82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Residual R56 Calculation - Derivation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Final phase</a:t>
            </a:r>
          </a:p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[12GHz radians]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1784845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Initial phase</a:t>
            </a:r>
          </a:p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[12GHz radians]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53152" y="1916832"/>
            <a:ext cx="2550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Transfer matrix, phase-energy dependence [m]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9708" y="191683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Converts metres to 12GHz radians.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6296" y="1196752"/>
            <a:ext cx="1546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entury Gothic" panose="020B0502020202020204" pitchFamily="34" charset="0"/>
              </a:rPr>
              <a:t>Fractional energy offset.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799692" y="1458362"/>
            <a:ext cx="468052" cy="0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339752" y="1556792"/>
            <a:ext cx="720080" cy="361156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0"/>
          </p:cNvCxnSpPr>
          <p:nvPr/>
        </p:nvCxnSpPr>
        <p:spPr>
          <a:xfrm flipH="1" flipV="1">
            <a:off x="3851920" y="1556792"/>
            <a:ext cx="76486" cy="360040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652120" y="1737370"/>
            <a:ext cx="292510" cy="227495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092280" y="1433135"/>
            <a:ext cx="432048" cy="25227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5576" y="2699628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entury Gothic" panose="020B0502020202020204" pitchFamily="34" charset="0"/>
              </a:rPr>
              <a:t>In terms of jitter: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55576" y="2636912"/>
            <a:ext cx="7632848" cy="0"/>
          </a:xfrm>
          <a:prstGeom prst="line">
            <a:avLst/>
          </a:prstGeom>
          <a:ln>
            <a:solidFill>
              <a:srgbClr val="FD74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55576" y="4005064"/>
            <a:ext cx="7632848" cy="0"/>
          </a:xfrm>
          <a:prstGeom prst="line">
            <a:avLst/>
          </a:prstGeom>
          <a:ln>
            <a:solidFill>
              <a:srgbClr val="FD74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941" y="4102612"/>
            <a:ext cx="3953748" cy="154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 flipH="1" flipV="1">
            <a:off x="4172419" y="5373216"/>
            <a:ext cx="583225" cy="504056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757796" y="5723383"/>
            <a:ext cx="20464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entury Gothic" panose="020B0502020202020204" pitchFamily="34" charset="0"/>
              </a:rPr>
              <a:t>How to calculate?</a:t>
            </a:r>
            <a:endParaRPr lang="en-GB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63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Residual R56 Calculation - Derivation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51" y="1268760"/>
            <a:ext cx="223209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980728"/>
            <a:ext cx="4604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entury Gothic" panose="020B0502020202020204" pitchFamily="34" charset="0"/>
              </a:rPr>
              <a:t>Use position jitter at a dispersive BPM: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46721" y="2502188"/>
            <a:ext cx="7632848" cy="0"/>
          </a:xfrm>
          <a:prstGeom prst="line">
            <a:avLst/>
          </a:prstGeom>
          <a:ln>
            <a:solidFill>
              <a:srgbClr val="FD74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156" y="2564904"/>
            <a:ext cx="4887687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755576" y="4077072"/>
            <a:ext cx="7632848" cy="0"/>
          </a:xfrm>
          <a:prstGeom prst="line">
            <a:avLst/>
          </a:prstGeom>
          <a:ln>
            <a:solidFill>
              <a:srgbClr val="FD74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7544" y="4205987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I have used position jitter in CT.285 (</a:t>
            </a:r>
            <a:r>
              <a:rPr lang="en-GB" dirty="0" err="1" smtClean="0">
                <a:latin typeface="Century Gothic" panose="020B0502020202020204" pitchFamily="34" charset="0"/>
              </a:rPr>
              <a:t>Frascati</a:t>
            </a:r>
            <a:r>
              <a:rPr lang="en-GB" dirty="0" smtClean="0">
                <a:latin typeface="Century Gothic" panose="020B0502020202020204" pitchFamily="34" charset="0"/>
              </a:rPr>
              <a:t> chicane). Nominal dispersion at this BPM is 0.17 m.</a:t>
            </a: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endParaRPr lang="en-GB" dirty="0">
              <a:latin typeface="Century Gothic" panose="020B0502020202020204" pitchFamily="34" charset="0"/>
            </a:endParaRP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Calculated energy jitter is typically about 0.1%.</a:t>
            </a: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endParaRPr lang="en-GB" dirty="0">
              <a:latin typeface="Century Gothic" panose="020B0502020202020204" pitchFamily="34" charset="0"/>
            </a:endParaRP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Century Gothic" panose="020B0502020202020204" pitchFamily="34" charset="0"/>
              </a:rPr>
              <a:t>Caveats</a:t>
            </a:r>
            <a:r>
              <a:rPr lang="en-GB" dirty="0" smtClean="0">
                <a:latin typeface="Century Gothic" panose="020B0502020202020204" pitchFamily="34" charset="0"/>
              </a:rPr>
              <a:t>: assumes dispersion is nominal and that all position jitter is coming from energy.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777" y="2065282"/>
            <a:ext cx="3142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entury Gothic" panose="020B0502020202020204" pitchFamily="34" charset="0"/>
              </a:rPr>
              <a:t>Dispersion (taken from optics)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283348" y="1988840"/>
            <a:ext cx="360040" cy="217140"/>
          </a:xfrm>
          <a:prstGeom prst="straightConnector1">
            <a:avLst/>
          </a:prstGeom>
          <a:ln>
            <a:solidFill>
              <a:srgbClr val="FD74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54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Residual R56 Calculation - Results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439857"/>
              </p:ext>
            </p:extLst>
          </p:nvPr>
        </p:nvGraphicFramePr>
        <p:xfrm>
          <a:off x="457200" y="1027544"/>
          <a:ext cx="8226426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656"/>
                <a:gridCol w="1008112"/>
                <a:gridCol w="1152128"/>
                <a:gridCol w="1152128"/>
                <a:gridCol w="1152128"/>
                <a:gridCol w="9432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Dataset Name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R56 set in TL1 [m]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CT Phase Jitter [</a:t>
                      </a:r>
                      <a:r>
                        <a:rPr lang="en-GB" sz="1400" dirty="0" err="1" smtClean="0">
                          <a:latin typeface="Century Gothic" panose="020B0502020202020204" pitchFamily="34" charset="0"/>
                        </a:rPr>
                        <a:t>deg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]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CB Phase Jitter [</a:t>
                      </a:r>
                      <a:r>
                        <a:rPr lang="en-GB" sz="1400" dirty="0" err="1" smtClean="0">
                          <a:latin typeface="Century Gothic" panose="020B0502020202020204" pitchFamily="34" charset="0"/>
                        </a:rPr>
                        <a:t>deg</a:t>
                      </a:r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]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CT.285 </a:t>
                      </a:r>
                      <a:r>
                        <a:rPr lang="en-GB" sz="1400" dirty="0" err="1" smtClean="0">
                          <a:latin typeface="Century Gothic" panose="020B0502020202020204" pitchFamily="34" charset="0"/>
                        </a:rPr>
                        <a:t>Pos</a:t>
                      </a:r>
                      <a:r>
                        <a:rPr lang="en-GB" sz="1400" baseline="0" dirty="0" smtClean="0">
                          <a:latin typeface="Century Gothic" panose="020B0502020202020204" pitchFamily="34" charset="0"/>
                        </a:rPr>
                        <a:t> Jitter [mm]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Residual R56 [m]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4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20141205_1125_Gain+26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-0.2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0.75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4.63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0.09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0.58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20141205_1125_Gain-26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-0.2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0.69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5.01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0.12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0.47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20141215_1411_AllForStability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0.79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1.87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0.18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0.11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20141205_1330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0.81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2.02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0.17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20141216_1915_Wiggle23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1.29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2.54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0.20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20141215_1823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0.3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1.04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2.48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0.24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0.11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20141205_1125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0.4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0.69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1.36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0.09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20141205_1125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0.85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4.48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0.15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Century Gothic" panose="020B0502020202020204" pitchFamily="34" charset="0"/>
                        </a:rPr>
                        <a:t>0.36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2201" y="4653136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Most </a:t>
            </a:r>
            <a:r>
              <a:rPr lang="en-GB" dirty="0" err="1" smtClean="0">
                <a:latin typeface="Century Gothic" panose="020B0502020202020204" pitchFamily="34" charset="0"/>
              </a:rPr>
              <a:t>feedforward</a:t>
            </a:r>
            <a:r>
              <a:rPr lang="en-GB" dirty="0" smtClean="0">
                <a:latin typeface="Century Gothic" panose="020B0502020202020204" pitchFamily="34" charset="0"/>
              </a:rPr>
              <a:t> tests with R56 = 0.3 m in TL1. Residual R56 calculated to be 0.1 – 0.2 m in these conditions.</a:t>
            </a: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endParaRPr lang="en-GB" dirty="0">
              <a:latin typeface="Century Gothic" panose="020B0502020202020204" pitchFamily="34" charset="0"/>
            </a:endParaRP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Similar residual R56 for R56 = 0.3 and 0.4 m in TL1 suggests optimum may be around 0.35 m.</a:t>
            </a:r>
          </a:p>
        </p:txBody>
      </p:sp>
    </p:spTree>
    <p:extLst>
      <p:ext uri="{BB962C8B-B14F-4D97-AF65-F5344CB8AC3E}">
        <p14:creationId xmlns:p14="http://schemas.microsoft.com/office/powerpoint/2010/main" val="59776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416"/>
            <a:ext cx="5528931" cy="374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Residual R56 Calculation - Results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2201" y="495394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Only a few different R56 values tried in TL1.</a:t>
            </a: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endParaRPr lang="en-GB" dirty="0">
              <a:latin typeface="Century Gothic" panose="020B0502020202020204" pitchFamily="34" charset="0"/>
            </a:endParaRPr>
          </a:p>
          <a:p>
            <a:pPr marL="285750" indent="-285750">
              <a:buClr>
                <a:srgbClr val="FD74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latin typeface="Century Gothic" panose="020B0502020202020204" pitchFamily="34" charset="0"/>
              </a:rPr>
              <a:t>Might expect larger residual R56 with R56 = -0.2 m in TL1.</a:t>
            </a:r>
          </a:p>
        </p:txBody>
      </p:sp>
    </p:spTree>
    <p:extLst>
      <p:ext uri="{BB962C8B-B14F-4D97-AF65-F5344CB8AC3E}">
        <p14:creationId xmlns:p14="http://schemas.microsoft.com/office/powerpoint/2010/main" val="781831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dirty="0" smtClean="0"/>
              <a:t>Simulations: Effect of R56 on Jitter/Correlation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6854" cy="532859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Using the same equations I’ve done some simulations of the effect of residual R56 on the downstream phase jitter and upstream-downstream phase correlation.</a:t>
            </a:r>
          </a:p>
          <a:p>
            <a:endParaRPr lang="en-GB" sz="2400" dirty="0"/>
          </a:p>
          <a:p>
            <a:r>
              <a:rPr lang="en-GB" sz="2400" dirty="0" smtClean="0"/>
              <a:t>Based on previous results, I assume:</a:t>
            </a:r>
          </a:p>
          <a:p>
            <a:pPr lvl="1"/>
            <a:r>
              <a:rPr lang="en-GB" sz="2000" dirty="0" smtClean="0"/>
              <a:t>0.1% energy jitter.</a:t>
            </a:r>
          </a:p>
          <a:p>
            <a:pPr lvl="1"/>
            <a:r>
              <a:rPr lang="en-GB" sz="2000" dirty="0" smtClean="0"/>
              <a:t>0.8 degrees upstream phase jitter.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3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504056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/>
              <a:t>Simulations: </a:t>
            </a:r>
            <a:r>
              <a:rPr lang="en-GB" sz="2800" dirty="0"/>
              <a:t>Effect of R56 on Jitter/Correlation</a:t>
            </a:r>
          </a:p>
        </p:txBody>
      </p:sp>
      <p:pic>
        <p:nvPicPr>
          <p:cNvPr id="8" name="animation_stdCT_0.02_stdEN_1.10e-03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62568" y="980058"/>
            <a:ext cx="6765816" cy="51852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13C11B-6D7A-4871-B564-A82625203B6A}" type="datetime3">
              <a:rPr lang="en-GB" smtClean="0"/>
              <a:pPr/>
              <a:t>10 March, 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95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1612</TotalTime>
  <Words>1000</Words>
  <Application>Microsoft Office PowerPoint</Application>
  <PresentationFormat>On-screen Show (4:3)</PresentationFormat>
  <Paragraphs>236</Paragraphs>
  <Slides>27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CERNCobranding4-3</vt:lpstr>
      <vt:lpstr>R56, Resolution Simulations and Calculations</vt:lpstr>
      <vt:lpstr>Overview</vt:lpstr>
      <vt:lpstr>Residual R56 Calculation</vt:lpstr>
      <vt:lpstr>Residual R56 Calculation - Derivation</vt:lpstr>
      <vt:lpstr>Residual R56 Calculation - Derivation</vt:lpstr>
      <vt:lpstr>Residual R56 Calculation - Results</vt:lpstr>
      <vt:lpstr>Residual R56 Calculation - Results</vt:lpstr>
      <vt:lpstr>Simulations: Effect of R56 on Jitter/Correlation</vt:lpstr>
      <vt:lpstr>Simulations: Effect of R56 on Jitter/Correlation</vt:lpstr>
      <vt:lpstr>Simulations: Effect of R56 on Jitter</vt:lpstr>
      <vt:lpstr>Simulations: Effect of R56 on Correlation</vt:lpstr>
      <vt:lpstr>Optimal Energy Gain in Feedforward Input</vt:lpstr>
      <vt:lpstr>20141215_1411_allForStability</vt:lpstr>
      <vt:lpstr>20141205_1330_R56_+0.3</vt:lpstr>
      <vt:lpstr>20141216_1915_Wiggle23Average</vt:lpstr>
      <vt:lpstr>20141215_1823</vt:lpstr>
      <vt:lpstr>20141205_1125_R56_+0.4</vt:lpstr>
      <vt:lpstr>20141205_1125_R56_+0.5</vt:lpstr>
      <vt:lpstr>Optimal Energy Gain in Feedforward Input</vt:lpstr>
      <vt:lpstr>Correlation vs. Monitor Resolution</vt:lpstr>
      <vt:lpstr>0.1 degree resolution, 98% correlation</vt:lpstr>
      <vt:lpstr>0.2 degree resolution, 94% correlation</vt:lpstr>
      <vt:lpstr>0.3 degree resolution, 88% correlation</vt:lpstr>
      <vt:lpstr>0.4 degree resolution, 80% correlation</vt:lpstr>
      <vt:lpstr>0.5 degree resolution, 72% correlation</vt:lpstr>
      <vt:lpstr>Resolution: Mon1 0.15o, Mon2 0.35o, 90% correl</vt:lpstr>
      <vt:lpstr>Summary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Summary of Phase Feedforward Tests 16th-20th June 2014</dc:title>
  <dc:creator>Windows User</dc:creator>
  <cp:lastModifiedBy>Jack Roberts</cp:lastModifiedBy>
  <cp:revision>59</cp:revision>
  <dcterms:created xsi:type="dcterms:W3CDTF">2014-06-23T08:17:24Z</dcterms:created>
  <dcterms:modified xsi:type="dcterms:W3CDTF">2015-03-11T09:31:16Z</dcterms:modified>
</cp:coreProperties>
</file>