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435" r:id="rId3"/>
    <p:sldId id="577" r:id="rId4"/>
    <p:sldId id="538" r:id="rId5"/>
    <p:sldId id="541" r:id="rId6"/>
    <p:sldId id="576" r:id="rId7"/>
    <p:sldId id="569" r:id="rId8"/>
    <p:sldId id="575" r:id="rId9"/>
    <p:sldId id="573" r:id="rId10"/>
    <p:sldId id="574" r:id="rId11"/>
    <p:sldId id="572" r:id="rId12"/>
    <p:sldId id="567" r:id="rId13"/>
    <p:sldId id="568" r:id="rId14"/>
    <p:sldId id="570" r:id="rId15"/>
    <p:sldId id="571" r:id="rId16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8"/>
      <p:bold r:id="rId19"/>
      <p:italic r:id="rId20"/>
      <p:boldItalic r:id="rId21"/>
    </p:embeddedFont>
    <p:embeddedFont>
      <p:font typeface="Cambria Math" panose="02040503050406030204" pitchFamily="18" charset="0"/>
      <p:regular r:id="rId2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0000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-8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BPM resolution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ysClr val="windowText" lastClr="000000"/>
                </a:solidFill>
              </a:rPr>
              <a:t>v</a:t>
            </a:r>
            <a:r>
              <a:rPr lang="en-GB" sz="3200" dirty="0" smtClean="0">
                <a:solidFill>
                  <a:sysClr val="windowText" lastClr="000000"/>
                </a:solidFill>
              </a:rPr>
              <a:t> vs. w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6434" y="3886200"/>
            <a:ext cx="7431133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Position &amp; residual distributions and</a:t>
            </a:r>
            <a:br>
              <a:rPr lang="en-US" dirty="0" smtClean="0"/>
            </a:br>
            <a:r>
              <a:rPr lang="en-US" dirty="0" smtClean="0"/>
              <a:t>predicted vs. measured positions</a:t>
            </a:r>
            <a:br>
              <a:rPr lang="en-US" dirty="0" smtClean="0"/>
            </a:br>
            <a:r>
              <a:rPr lang="en-US" dirty="0" smtClean="0"/>
              <a:t>for geometric and enhanced fit methods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3688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Geometric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Enhanced fit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Geometric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0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Enhanced fit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45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3 BPM resolution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3 BPM resolution derived from residual between measured &amp; predicted positions</a:t>
                </a:r>
              </a:p>
              <a:p>
                <a:r>
                  <a:rPr lang="en-GB" altLang="en-US" dirty="0" smtClean="0"/>
                  <a:t>Predicted position at one BPM calculated from measured positions at other 2 BPMs: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alt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alt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alt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alt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GB" altLang="en-US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alt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altLang="en-US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GB" alt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alt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altLang="en-US" b="0" i="1" smtClean="0">
                              <a:latin typeface="Cambria Math"/>
                            </a:rPr>
                            <m:t>𝑖𝑘</m:t>
                          </m:r>
                        </m:sub>
                      </m:sSub>
                      <m:sSub>
                        <m:sSubPr>
                          <m:ctrlPr>
                            <a:rPr lang="en-GB" alt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alt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altLang="en-US" dirty="0" smtClean="0"/>
              </a:p>
              <a:p>
                <a:r>
                  <a:rPr lang="en-GB" altLang="en-US" dirty="0" smtClean="0"/>
                  <a:t>Prediction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𝑖𝑘</m:t>
                        </m:r>
                      </m:sub>
                    </m:sSub>
                  </m:oMath>
                </a14:m>
                <a:r>
                  <a:rPr lang="en-GB" altLang="en-US" dirty="0" smtClean="0"/>
                  <a:t> found using one of three methods</a:t>
                </a:r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 r="-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Prediction coefficients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Fitting method: least squares fit to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alt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alt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altLang="en-US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GB" altLang="en-US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altLang="en-US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GB" alt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altLang="en-US" i="1">
                              <a:latin typeface="Cambria Math"/>
                            </a:rPr>
                            <m:t>𝑖𝑘</m:t>
                          </m:r>
                        </m:sub>
                      </m:sSub>
                      <m:sSub>
                        <m:sSubPr>
                          <m:ctrlPr>
                            <a:rPr lang="en-GB" alt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alt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GB" alt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alt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altLang="en-US" b="0" i="1" smtClean="0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GB" alt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altLang="en-US" dirty="0" smtClean="0"/>
              </a:p>
              <a:p>
                <a:r>
                  <a:rPr lang="en-GB" altLang="en-US" dirty="0" smtClean="0"/>
                  <a:t>Geometric method: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𝑖𝑘</m:t>
                        </m:r>
                      </m:sub>
                    </m:sSub>
                    <m:r>
                      <a:rPr lang="en-GB" alt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GB" altLang="en-US" dirty="0" smtClean="0"/>
                  <a:t>deduced from separation of BPMs (for IP BPMs)</a:t>
                </a:r>
              </a:p>
              <a:p>
                <a:r>
                  <a:rPr lang="en-GB" altLang="en-US" dirty="0" smtClean="0"/>
                  <a:t>Enhanced fitting method (Doug): explore all pairs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GB" altLang="en-US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𝑖𝑘</m:t>
                        </m:r>
                      </m:sub>
                    </m:sSub>
                  </m:oMath>
                </a14:m>
                <a:r>
                  <a:rPr lang="en-GB" altLang="en-US" dirty="0" smtClean="0"/>
                  <a:t>; then, select the pair giving the smallest resolution</a:t>
                </a:r>
                <a:endParaRPr lang="en-GB" altLang="en-US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492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Resolution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latin typeface="+mj-lt"/>
              </a:rPr>
              <a:t>Using </a:t>
            </a:r>
            <a:r>
              <a:rPr lang="en-GB" altLang="en-US" dirty="0" smtClean="0"/>
              <a:t>resol_0dB_8_FB_off from </a:t>
            </a:r>
            <a:r>
              <a:rPr lang="en-GB" altLang="en-US" dirty="0"/>
              <a:t>201214</a:t>
            </a:r>
          </a:p>
          <a:p>
            <a:r>
              <a:rPr lang="en-GB" altLang="en-US" dirty="0" smtClean="0">
                <a:latin typeface="+mj-lt"/>
              </a:rPr>
              <a:t>Resolution obtained over samples 60–62 from Gaussian fit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498857"/>
              </p:ext>
            </p:extLst>
          </p:nvPr>
        </p:nvGraphicFramePr>
        <p:xfrm>
          <a:off x="539552" y="3502496"/>
          <a:ext cx="806489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632182"/>
                <a:gridCol w="1632182"/>
                <a:gridCol w="1632182"/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Method</a:t>
                      </a:r>
                      <a:endParaRPr lang="en-GB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Resolution (nm)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IPA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IPB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IPC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Fitting</a:t>
                      </a:r>
                      <a:endParaRPr lang="en-GB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54±1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53±1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57±1</a:t>
                      </a:r>
                      <a:endParaRPr lang="en-GB" sz="2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Geometric</a:t>
                      </a:r>
                      <a:endParaRPr lang="en-GB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54±1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Enhanced fitting</a:t>
                      </a:r>
                      <a:endParaRPr lang="en-GB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53±1</a:t>
                      </a:r>
                      <a:endParaRPr lang="en-GB" sz="2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2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2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Fitting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Predicted vs. measured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latin typeface="+mj-lt"/>
              </a:rPr>
              <a:t>Predicted vs. measured position for the three IP BPMs</a:t>
            </a:r>
          </a:p>
          <a:p>
            <a:r>
              <a:rPr lang="en-GB" altLang="en-US" dirty="0" smtClean="0">
                <a:latin typeface="+mj-lt"/>
              </a:rPr>
              <a:t>Would have (naively) expected the gradient to be 1 when using fitting method as fit coefficients deduced from data</a:t>
            </a:r>
            <a:endParaRPr lang="en-GB" altLang="en-US" dirty="0">
              <a:latin typeface="+mj-lt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08439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Fitting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0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Gradient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latin typeface="+mj-lt"/>
              </a:rPr>
              <a:t>What is the implication of gradient &lt; 1?</a:t>
            </a:r>
          </a:p>
          <a:p>
            <a:r>
              <a:rPr lang="en-GB" altLang="en-US" dirty="0" smtClean="0">
                <a:latin typeface="+mj-lt"/>
              </a:rPr>
              <a:t>Take pairs of arbitrary variables v, w</a:t>
            </a:r>
          </a:p>
          <a:p>
            <a:r>
              <a:rPr lang="en-GB" altLang="en-US" dirty="0" smtClean="0">
                <a:latin typeface="+mj-lt"/>
              </a:rPr>
              <a:t>Consider scatter plots and linear fits to</a:t>
            </a:r>
          </a:p>
          <a:p>
            <a:pPr lvl="1"/>
            <a:r>
              <a:rPr lang="en-GB" altLang="en-US" dirty="0" smtClean="0">
                <a:latin typeface="+mj-lt"/>
              </a:rPr>
              <a:t>w vs. v</a:t>
            </a:r>
          </a:p>
          <a:p>
            <a:pPr lvl="1"/>
            <a:r>
              <a:rPr lang="en-GB" altLang="en-US" dirty="0" smtClean="0">
                <a:latin typeface="+mj-lt"/>
              </a:rPr>
              <a:t>v vs. w</a:t>
            </a:r>
          </a:p>
          <a:p>
            <a:pPr lvl="1"/>
            <a:endParaRPr lang="en-GB" altLang="en-US" dirty="0">
              <a:latin typeface="+mj-lt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7315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ysClr val="windowText" lastClr="000000"/>
                </a:solidFill>
                <a:latin typeface="+mj-lt"/>
              </a:rPr>
              <a:t>w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 vs. v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159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5288</TotalTime>
  <Words>370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Narrow</vt:lpstr>
      <vt:lpstr>Cambria Math</vt:lpstr>
      <vt:lpstr>Default Design</vt:lpstr>
      <vt:lpstr>IP BPM resolution</vt:lpstr>
      <vt:lpstr>3 BPM resolution</vt:lpstr>
      <vt:lpstr>Prediction coefficients</vt:lpstr>
      <vt:lpstr>Resolution</vt:lpstr>
      <vt:lpstr>PowerPoint Presentation</vt:lpstr>
      <vt:lpstr>Predicted vs. measured</vt:lpstr>
      <vt:lpstr>PowerPoint Presentation</vt:lpstr>
      <vt:lpstr>Gradient</vt:lpstr>
      <vt:lpstr>PowerPoint Presentation</vt:lpstr>
      <vt:lpstr>PowerPoint Presentation</vt:lpstr>
      <vt:lpstr>Appendix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259</cp:revision>
  <dcterms:created xsi:type="dcterms:W3CDTF">2009-05-21T13:39:04Z</dcterms:created>
  <dcterms:modified xsi:type="dcterms:W3CDTF">2015-03-19T21:13:40Z</dcterms:modified>
</cp:coreProperties>
</file>