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2" r:id="rId4"/>
    <p:sldId id="258" r:id="rId5"/>
    <p:sldId id="259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9" d="100"/>
          <a:sy n="79" d="100"/>
        </p:scale>
        <p:origin x="-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4E335-0CEC-0349-9AD0-F166F8C905B5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DC1B6-4CAF-4440-B2C9-FF4585645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76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B86E3-73B1-D243-94A4-667AA841BEF1}" type="datetimeFigureOut">
              <a:rPr lang="en-US" smtClean="0"/>
              <a:t>20/03/15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D4526-F213-6945-A73E-9CC6B360E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3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Wednesday, 11 March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0"/>
            <a:ext cx="4504790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3032" y="18288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5A BOARD TESTS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TALITHA BROMWICH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20 March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5457998"/>
            <a:ext cx="41216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DIG IN THRESHOLDS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ADC LEVELS FROM STARTUP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GENERAL INPUT/OUTPUT TESTS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 descr="11084758_1624188081126815_2129590287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206" y="3539078"/>
            <a:ext cx="2842250" cy="284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4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Digital input thresholds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Aim: Determine the threshold settings for the FONT 5a board digital inputs.</a:t>
            </a:r>
          </a:p>
          <a:p>
            <a:pPr marL="0" indent="0">
              <a:buNone/>
            </a:pPr>
            <a:r>
              <a:rPr lang="en-US" sz="1800" dirty="0" smtClean="0"/>
              <a:t>Currently only have settings 0 to 8 and do not have a record of what voltage thresholds these correspond to.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20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860031" y="5460483"/>
            <a:ext cx="3826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2 </a:t>
            </a:r>
            <a:r>
              <a:rPr lang="en-US" dirty="0" smtClean="0"/>
              <a:t>Observe output through aux out A and identify the voltage threshold from the width of the positive signal.</a:t>
            </a:r>
            <a:endParaRPr lang="en-US" dirty="0"/>
          </a:p>
        </p:txBody>
      </p:sp>
      <p:pic>
        <p:nvPicPr>
          <p:cNvPr id="9" name="Picture 8" descr="examp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73" y="2924944"/>
            <a:ext cx="4309657" cy="2505615"/>
          </a:xfrm>
          <a:prstGeom prst="rect">
            <a:avLst/>
          </a:prstGeom>
        </p:spPr>
      </p:pic>
      <p:pic>
        <p:nvPicPr>
          <p:cNvPr id="10" name="Picture 9" descr="examp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19" y="2924944"/>
            <a:ext cx="4320480" cy="25119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5576" y="5436851"/>
            <a:ext cx="3322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dirty="0" smtClean="0"/>
              <a:t> Send </a:t>
            </a:r>
            <a:r>
              <a:rPr lang="en-US" dirty="0"/>
              <a:t>a </a:t>
            </a:r>
            <a:r>
              <a:rPr lang="en-US" dirty="0" smtClean="0"/>
              <a:t>100kHz triangular signal into dig in 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860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20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246699"/>
              </p:ext>
            </p:extLst>
          </p:nvPr>
        </p:nvGraphicFramePr>
        <p:xfrm>
          <a:off x="323528" y="548680"/>
          <a:ext cx="8640960" cy="604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880320"/>
                <a:gridCol w="2880320"/>
              </a:tblGrid>
              <a:tr h="201622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4"/>
                      <a:stretch>
                        <a:fillRect/>
                      </a:stretch>
                    </a:blipFill>
                  </a:tcPr>
                </a:tc>
              </a:tr>
              <a:tr h="201622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5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6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7"/>
                      <a:stretch>
                        <a:fillRect/>
                      </a:stretch>
                    </a:blipFill>
                  </a:tcPr>
                </a:tc>
              </a:tr>
              <a:tr h="201622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8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9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10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789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78720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Results: board A1 dig in 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20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565356"/>
              </p:ext>
            </p:extLst>
          </p:nvPr>
        </p:nvGraphicFramePr>
        <p:xfrm>
          <a:off x="611560" y="1888236"/>
          <a:ext cx="3528392" cy="4486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0905"/>
                <a:gridCol w="2587487"/>
              </a:tblGrid>
              <a:tr h="645362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THRESHOLD (V)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4267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4267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-0.994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4267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4267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1.483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4267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-0.494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4267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4267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4267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  <a:tr h="4267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080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8000" marR="12700" marT="12700" marB="0" anchor="ctr"/>
                </a:tc>
              </a:tr>
            </a:tbl>
          </a:graphicData>
        </a:graphic>
      </p:graphicFrame>
      <p:sp>
        <p:nvSpPr>
          <p:cNvPr id="19" name="Content Placeholder 2"/>
          <p:cNvSpPr txBox="1">
            <a:spLocks/>
          </p:cNvSpPr>
          <p:nvPr/>
        </p:nvSpPr>
        <p:spPr>
          <a:xfrm>
            <a:off x="4708828" y="1888236"/>
            <a:ext cx="3960440" cy="4205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153A1"/>
                </a:solidFill>
              </a:rPr>
              <a:t>UNCERTAINTIES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rgbClr val="7153A1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dirty="0" err="1" smtClean="0">
                <a:solidFill>
                  <a:srgbClr val="000000"/>
                </a:solidFill>
              </a:rPr>
              <a:t>Synchronisation</a:t>
            </a:r>
            <a:r>
              <a:rPr lang="en-US" sz="2000" dirty="0" smtClean="0">
                <a:solidFill>
                  <a:srgbClr val="000000"/>
                </a:solidFill>
              </a:rPr>
              <a:t> of input triangular signal and output step function signal was achieved by eye on the oscilloscope using ‘de-skew’ function to align the </a:t>
            </a:r>
            <a:r>
              <a:rPr lang="en-US" sz="2000" dirty="0" err="1" smtClean="0">
                <a:solidFill>
                  <a:srgbClr val="000000"/>
                </a:solidFill>
              </a:rPr>
              <a:t>centre</a:t>
            </a:r>
            <a:r>
              <a:rPr lang="en-US" sz="2000" dirty="0" smtClean="0">
                <a:solidFill>
                  <a:srgbClr val="000000"/>
                </a:solidFill>
              </a:rPr>
              <a:t> of each waveform. 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Time discrepancy between two signals appears to be ~110 ns. But frequency of test signal is 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low (100kHz / 10,000 ns).</a:t>
            </a:r>
          </a:p>
        </p:txBody>
      </p:sp>
    </p:spTree>
    <p:extLst>
      <p:ext uri="{BB962C8B-B14F-4D97-AF65-F5344CB8AC3E}">
        <p14:creationId xmlns:p14="http://schemas.microsoft.com/office/powerpoint/2010/main" val="2741336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ADC levels from startup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20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850326"/>
              </p:ext>
            </p:extLst>
          </p:nvPr>
        </p:nvGraphicFramePr>
        <p:xfrm>
          <a:off x="539552" y="2847216"/>
          <a:ext cx="8363271" cy="3678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757"/>
                <a:gridCol w="2787757"/>
                <a:gridCol w="2787757"/>
              </a:tblGrid>
              <a:tr h="165618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3"/>
                      <a:stretch>
                        <a:fillRect/>
                      </a:stretch>
                    </a:blip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165618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5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blipFill rotWithShape="1">
                      <a:blip r:embed="rId6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9695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1800" dirty="0" smtClean="0"/>
              <a:t>Aim: </a:t>
            </a:r>
            <a:r>
              <a:rPr lang="en-US" sz="1800" dirty="0" err="1"/>
              <a:t>C</a:t>
            </a:r>
            <a:r>
              <a:rPr lang="en-US" sz="1800" dirty="0" err="1" smtClean="0"/>
              <a:t>haracterise</a:t>
            </a:r>
            <a:r>
              <a:rPr lang="en-US" sz="1800" dirty="0" smtClean="0"/>
              <a:t> the ADC trim DAC level variation with time from initial startup </a:t>
            </a:r>
            <a:br>
              <a:rPr lang="en-US" sz="1800" dirty="0" smtClean="0"/>
            </a:br>
            <a:r>
              <a:rPr lang="en-US" sz="1800" dirty="0" smtClean="0">
                <a:solidFill>
                  <a:srgbClr val="7153A1"/>
                </a:solidFill>
              </a:rPr>
              <a:t>(Excluding the first 20 seconds it takes to launch data taking software) </a:t>
            </a:r>
          </a:p>
          <a:p>
            <a:pPr>
              <a:lnSpc>
                <a:spcPct val="120000"/>
              </a:lnSpc>
            </a:pPr>
            <a:r>
              <a:rPr lang="en-US" sz="1800" dirty="0" smtClean="0"/>
              <a:t>Average level across 1000 sample window for 1800 triggers (20 minutes)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8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1800" b="1" dirty="0" smtClean="0">
                <a:solidFill>
                  <a:srgbClr val="7153A1"/>
                </a:solidFill>
              </a:rPr>
              <a:t>RESULTS</a:t>
            </a:r>
          </a:p>
          <a:p>
            <a:pPr>
              <a:lnSpc>
                <a:spcPct val="120000"/>
              </a:lnSpc>
            </a:pPr>
            <a:r>
              <a:rPr lang="en-US" sz="1800" dirty="0" smtClean="0"/>
              <a:t>After 15 minutes all</a:t>
            </a:r>
            <a:r>
              <a:rPr lang="en-US" sz="1800" dirty="0"/>
              <a:t> </a:t>
            </a:r>
            <a:r>
              <a:rPr lang="en-US" sz="1800" dirty="0" smtClean="0"/>
              <a:t>ADCs </a:t>
            </a:r>
            <a:br>
              <a:rPr lang="en-US" sz="1800" dirty="0" smtClean="0"/>
            </a:br>
            <a:r>
              <a:rPr lang="en-US" sz="1800" dirty="0" err="1" smtClean="0"/>
              <a:t>stabilise</a:t>
            </a:r>
            <a:r>
              <a:rPr lang="en-US" sz="1800" dirty="0" smtClean="0"/>
              <a:t> to +/- 1 count</a:t>
            </a:r>
          </a:p>
          <a:p>
            <a:pPr>
              <a:lnSpc>
                <a:spcPct val="120000"/>
              </a:lnSpc>
            </a:pPr>
            <a:r>
              <a:rPr lang="en-US" sz="1800" dirty="0" smtClean="0"/>
              <a:t>ADC 9 is the most erratic</a:t>
            </a:r>
            <a:endParaRPr lang="en-US" sz="1800" dirty="0"/>
          </a:p>
          <a:p>
            <a:pPr>
              <a:lnSpc>
                <a:spcPct val="120000"/>
              </a:lnSpc>
            </a:pPr>
            <a:r>
              <a:rPr lang="en-US" sz="1800" dirty="0" smtClean="0"/>
              <a:t>Variation is never more</a:t>
            </a:r>
            <a:br>
              <a:rPr lang="en-US" sz="1800" dirty="0" smtClean="0"/>
            </a:br>
            <a:r>
              <a:rPr lang="en-US" sz="1800" dirty="0" smtClean="0"/>
              <a:t>than 4.5 counts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9842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INPUT/OUTPUT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372" y="1628800"/>
            <a:ext cx="8124428" cy="676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Aim: Test the functionality of all board inputs and outputs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Wednesday, 11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62372" y="2420888"/>
            <a:ext cx="8229600" cy="3888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800" dirty="0" smtClean="0"/>
              <a:t>Method: Load .bit file by Glenn on FPGA to map different inputs to different outputs, changing mapping via </a:t>
            </a:r>
            <a:r>
              <a:rPr lang="en-US" sz="1800" dirty="0" err="1" smtClean="0"/>
              <a:t>ChipScope</a:t>
            </a:r>
            <a:endParaRPr lang="en-US" sz="1800" dirty="0" smtClean="0"/>
          </a:p>
          <a:p>
            <a:pPr marL="0" indent="0">
              <a:buFont typeface="Arial" pitchFamily="34" charset="0"/>
              <a:buNone/>
            </a:pPr>
            <a:endParaRPr lang="en-US" sz="1800" dirty="0"/>
          </a:p>
          <a:p>
            <a:r>
              <a:rPr lang="en-US" sz="1800" dirty="0" smtClean="0"/>
              <a:t>External ring clock </a:t>
            </a:r>
            <a:r>
              <a:rPr lang="en-US" sz="1800" dirty="0" smtClean="0">
                <a:sym typeface="Wingdings"/>
              </a:rPr>
              <a:t> dig in A  aux out A 		</a:t>
            </a:r>
            <a:r>
              <a:rPr lang="en-US" sz="1800" dirty="0" smtClean="0">
                <a:solidFill>
                  <a:srgbClr val="7153A1"/>
                </a:solidFill>
                <a:sym typeface="Wingdings"/>
              </a:rPr>
              <a:t>(test aux out A)</a:t>
            </a:r>
          </a:p>
          <a:p>
            <a:r>
              <a:rPr lang="en-US" sz="1800" dirty="0" smtClean="0">
                <a:sym typeface="Wingdings"/>
              </a:rPr>
              <a:t>External trigger  dig in B  aux out B		</a:t>
            </a:r>
            <a:r>
              <a:rPr lang="en-US" sz="1800" dirty="0" smtClean="0">
                <a:solidFill>
                  <a:srgbClr val="7153A1"/>
                </a:solidFill>
                <a:sym typeface="Wingdings"/>
              </a:rPr>
              <a:t>(test aux out B)</a:t>
            </a:r>
          </a:p>
          <a:p>
            <a:r>
              <a:rPr lang="en-US" sz="1800" dirty="0" smtClean="0">
                <a:sym typeface="Wingdings"/>
              </a:rPr>
              <a:t>Internal clock  </a:t>
            </a:r>
            <a:r>
              <a:rPr lang="en-US" sz="1800" dirty="0" err="1" smtClean="0">
                <a:sym typeface="Wingdings"/>
              </a:rPr>
              <a:t>dir</a:t>
            </a:r>
            <a:r>
              <a:rPr lang="en-US" sz="1800" dirty="0" smtClean="0">
                <a:sym typeface="Wingdings"/>
              </a:rPr>
              <a:t> IO A 				</a:t>
            </a:r>
            <a:r>
              <a:rPr lang="en-US" sz="1800" dirty="0" smtClean="0">
                <a:solidFill>
                  <a:srgbClr val="7153A1"/>
                </a:solidFill>
                <a:sym typeface="Wingdings"/>
              </a:rPr>
              <a:t>(test </a:t>
            </a:r>
            <a:r>
              <a:rPr lang="en-US" sz="1800" dirty="0" err="1" smtClean="0">
                <a:solidFill>
                  <a:srgbClr val="7153A1"/>
                </a:solidFill>
                <a:sym typeface="Wingdings"/>
              </a:rPr>
              <a:t>dir</a:t>
            </a:r>
            <a:r>
              <a:rPr lang="en-US" sz="1800" dirty="0" smtClean="0">
                <a:solidFill>
                  <a:srgbClr val="7153A1"/>
                </a:solidFill>
                <a:sym typeface="Wingdings"/>
              </a:rPr>
              <a:t> IO A)</a:t>
            </a:r>
          </a:p>
          <a:p>
            <a:r>
              <a:rPr lang="en-US" sz="1800" dirty="0" smtClean="0"/>
              <a:t>External fast clock </a:t>
            </a:r>
            <a:r>
              <a:rPr lang="en-US" sz="1800" dirty="0" smtClean="0">
                <a:sym typeface="Wingdings"/>
              </a:rPr>
              <a:t> fast clock  </a:t>
            </a:r>
            <a:r>
              <a:rPr lang="en-US" sz="1800" dirty="0" err="1" smtClean="0">
                <a:sym typeface="Wingdings"/>
              </a:rPr>
              <a:t>dir</a:t>
            </a:r>
            <a:r>
              <a:rPr lang="en-US" sz="1800" dirty="0" smtClean="0">
                <a:sym typeface="Wingdings"/>
              </a:rPr>
              <a:t> IO B 		</a:t>
            </a:r>
            <a:r>
              <a:rPr lang="en-US" sz="1800" dirty="0" smtClean="0">
                <a:solidFill>
                  <a:srgbClr val="7153A1"/>
                </a:solidFill>
                <a:sym typeface="Wingdings"/>
              </a:rPr>
              <a:t>(test </a:t>
            </a:r>
            <a:r>
              <a:rPr lang="en-US" sz="1800" dirty="0" err="1" smtClean="0">
                <a:solidFill>
                  <a:srgbClr val="7153A1"/>
                </a:solidFill>
                <a:sym typeface="Wingdings"/>
              </a:rPr>
              <a:t>dir</a:t>
            </a:r>
            <a:r>
              <a:rPr lang="en-US" sz="1800" dirty="0" smtClean="0">
                <a:solidFill>
                  <a:srgbClr val="7153A1"/>
                </a:solidFill>
                <a:sym typeface="Wingdings"/>
              </a:rPr>
              <a:t> IO B)</a:t>
            </a:r>
          </a:p>
          <a:p>
            <a:r>
              <a:rPr lang="en-US" sz="1800" dirty="0" smtClean="0">
                <a:sym typeface="Wingdings"/>
              </a:rPr>
              <a:t>External ring clock  aux in A  aux out A		</a:t>
            </a:r>
            <a:r>
              <a:rPr lang="en-US" sz="1800" dirty="0" smtClean="0">
                <a:solidFill>
                  <a:srgbClr val="7153A1"/>
                </a:solidFill>
                <a:sym typeface="Wingdings"/>
              </a:rPr>
              <a:t>(test aux in A)</a:t>
            </a:r>
          </a:p>
          <a:p>
            <a:r>
              <a:rPr lang="en-US" sz="1800" dirty="0" smtClean="0">
                <a:sym typeface="Wingdings"/>
              </a:rPr>
              <a:t>External ring clock  aux in B  aux in B		</a:t>
            </a:r>
            <a:r>
              <a:rPr lang="en-US" sz="1800" dirty="0" smtClean="0">
                <a:solidFill>
                  <a:srgbClr val="7153A1"/>
                </a:solidFill>
                <a:sym typeface="Wingdings"/>
              </a:rPr>
              <a:t>(test aux in B)</a:t>
            </a:r>
          </a:p>
          <a:p>
            <a:pPr marL="0" indent="0">
              <a:buFont typeface="Arial" pitchFamily="34" charset="0"/>
              <a:buNone/>
            </a:pPr>
            <a:endParaRPr lang="en-US" sz="1800" dirty="0">
              <a:sym typeface="Wingdings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1800" dirty="0" smtClean="0">
                <a:sym typeface="Wingdings"/>
              </a:rPr>
              <a:t>Tested on board A1 (known to work) … now need to repeat on other 4 boards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544497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9C85C0"/>
      </a:accent1>
      <a:accent2>
        <a:srgbClr val="D092A7"/>
      </a:accent2>
      <a:accent3>
        <a:srgbClr val="0A85BA"/>
      </a:accent3>
      <a:accent4>
        <a:srgbClr val="E7BC29"/>
      </a:accent4>
      <a:accent5>
        <a:srgbClr val="9C85C0"/>
      </a:accent5>
      <a:accent6>
        <a:srgbClr val="809EC2"/>
      </a:accent6>
      <a:hlink>
        <a:srgbClr val="9367AD"/>
      </a:hlink>
      <a:folHlink>
        <a:srgbClr val="7F6F6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2757</TotalTime>
  <Words>309</Words>
  <Application>Microsoft Macintosh PowerPoint</Application>
  <PresentationFormat>On-screen Show (4:3)</PresentationFormat>
  <Paragraphs>74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5A BOARD TESTS</vt:lpstr>
      <vt:lpstr>Digital input thresholds</vt:lpstr>
      <vt:lpstr>PowerPoint Presentation</vt:lpstr>
      <vt:lpstr>Results: board A1 dig in A</vt:lpstr>
      <vt:lpstr>ADC levels from startup</vt:lpstr>
      <vt:lpstr>GENERAL INPUT/OUTPUT TESTS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Talitha Bromwich</dc:creator>
  <cp:lastModifiedBy>Talitha Bromwich</cp:lastModifiedBy>
  <cp:revision>35</cp:revision>
  <dcterms:created xsi:type="dcterms:W3CDTF">2015-03-10T13:54:04Z</dcterms:created>
  <dcterms:modified xsi:type="dcterms:W3CDTF">2015-03-20T09:55:56Z</dcterms:modified>
</cp:coreProperties>
</file>