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tiff" ContentType="image/tif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5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7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8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9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10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  <p:sldMasterId id="2147483713" r:id="rId2"/>
    <p:sldMasterId id="2147483696" r:id="rId3"/>
    <p:sldMasterId id="2147483746" r:id="rId4"/>
    <p:sldMasterId id="2147483790" r:id="rId5"/>
    <p:sldMasterId id="2147483806" r:id="rId6"/>
    <p:sldMasterId id="2147483832" r:id="rId7"/>
    <p:sldMasterId id="2147483848" r:id="rId8"/>
    <p:sldMasterId id="2147483870" r:id="rId9"/>
    <p:sldMasterId id="2147483885" r:id="rId10"/>
    <p:sldMasterId id="2147483903" r:id="rId11"/>
  </p:sldMasterIdLst>
  <p:notesMasterIdLst>
    <p:notesMasterId r:id="rId75"/>
  </p:notesMasterIdLst>
  <p:handoutMasterIdLst>
    <p:handoutMasterId r:id="rId76"/>
  </p:handoutMasterIdLst>
  <p:sldIdLst>
    <p:sldId id="308" r:id="rId12"/>
    <p:sldId id="463" r:id="rId13"/>
    <p:sldId id="393" r:id="rId14"/>
    <p:sldId id="462" r:id="rId15"/>
    <p:sldId id="394" r:id="rId16"/>
    <p:sldId id="592" r:id="rId17"/>
    <p:sldId id="404" r:id="rId18"/>
    <p:sldId id="617" r:id="rId19"/>
    <p:sldId id="461" r:id="rId20"/>
    <p:sldId id="616" r:id="rId21"/>
    <p:sldId id="608" r:id="rId22"/>
    <p:sldId id="358" r:id="rId23"/>
    <p:sldId id="550" r:id="rId24"/>
    <p:sldId id="593" r:id="rId25"/>
    <p:sldId id="594" r:id="rId26"/>
    <p:sldId id="600" r:id="rId27"/>
    <p:sldId id="595" r:id="rId28"/>
    <p:sldId id="601" r:id="rId29"/>
    <p:sldId id="618" r:id="rId30"/>
    <p:sldId id="619" r:id="rId31"/>
    <p:sldId id="439" r:id="rId32"/>
    <p:sldId id="440" r:id="rId33"/>
    <p:sldId id="604" r:id="rId34"/>
    <p:sldId id="398" r:id="rId35"/>
    <p:sldId id="586" r:id="rId36"/>
    <p:sldId id="625" r:id="rId37"/>
    <p:sldId id="560" r:id="rId38"/>
    <p:sldId id="624" r:id="rId39"/>
    <p:sldId id="635" r:id="rId40"/>
    <p:sldId id="621" r:id="rId41"/>
    <p:sldId id="623" r:id="rId42"/>
    <p:sldId id="569" r:id="rId43"/>
    <p:sldId id="632" r:id="rId44"/>
    <p:sldId id="581" r:id="rId45"/>
    <p:sldId id="582" r:id="rId46"/>
    <p:sldId id="571" r:id="rId47"/>
    <p:sldId id="587" r:id="rId48"/>
    <p:sldId id="588" r:id="rId49"/>
    <p:sldId id="591" r:id="rId50"/>
    <p:sldId id="585" r:id="rId51"/>
    <p:sldId id="607" r:id="rId52"/>
    <p:sldId id="628" r:id="rId53"/>
    <p:sldId id="631" r:id="rId54"/>
    <p:sldId id="626" r:id="rId55"/>
    <p:sldId id="627" r:id="rId56"/>
    <p:sldId id="610" r:id="rId57"/>
    <p:sldId id="612" r:id="rId58"/>
    <p:sldId id="611" r:id="rId59"/>
    <p:sldId id="441" r:id="rId60"/>
    <p:sldId id="643" r:id="rId61"/>
    <p:sldId id="466" r:id="rId62"/>
    <p:sldId id="442" r:id="rId63"/>
    <p:sldId id="642" r:id="rId64"/>
    <p:sldId id="480" r:id="rId65"/>
    <p:sldId id="457" r:id="rId66"/>
    <p:sldId id="557" r:id="rId67"/>
    <p:sldId id="646" r:id="rId68"/>
    <p:sldId id="638" r:id="rId69"/>
    <p:sldId id="639" r:id="rId70"/>
    <p:sldId id="645" r:id="rId71"/>
    <p:sldId id="615" r:id="rId72"/>
    <p:sldId id="613" r:id="rId73"/>
    <p:sldId id="605" r:id="rId74"/>
  </p:sldIdLst>
  <p:sldSz cx="9144000" cy="6858000" type="screen4x3"/>
  <p:notesSz cx="6858000" cy="9144000"/>
  <p:defaultTextStyle>
    <a:defPPr>
      <a:defRPr lang="en-US"/>
    </a:defPPr>
    <a:lvl1pPr marL="0" algn="l" defTabSz="457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16" algn="l" defTabSz="457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036" algn="l" defTabSz="457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052" algn="l" defTabSz="457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068" algn="l" defTabSz="457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084" algn="l" defTabSz="457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104" algn="l" defTabSz="457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120" algn="l" defTabSz="457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136" algn="l" defTabSz="4570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7063" autoAdjust="0"/>
    <p:restoredTop sz="96880" autoAdjust="0"/>
  </p:normalViewPr>
  <p:slideViewPr>
    <p:cSldViewPr snapToGrid="0" snapToObjects="1">
      <p:cViewPr varScale="1">
        <p:scale>
          <a:sx n="92" d="100"/>
          <a:sy n="92" d="100"/>
        </p:scale>
        <p:origin x="-124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1504"/>
    </p:cViewPr>
  </p:sorterViewPr>
  <p:notesViewPr>
    <p:cSldViewPr snapToGrid="0" snapToObjects="1">
      <p:cViewPr varScale="1">
        <p:scale>
          <a:sx n="82" d="100"/>
          <a:sy n="82" d="100"/>
        </p:scale>
        <p:origin x="-339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2.xml"/><Relationship Id="rId14" Type="http://schemas.openxmlformats.org/officeDocument/2006/relationships/slide" Target="slides/slide3.xml"/><Relationship Id="rId15" Type="http://schemas.openxmlformats.org/officeDocument/2006/relationships/slide" Target="slides/slide4.xml"/><Relationship Id="rId16" Type="http://schemas.openxmlformats.org/officeDocument/2006/relationships/slide" Target="slides/slide5.xml"/><Relationship Id="rId17" Type="http://schemas.openxmlformats.org/officeDocument/2006/relationships/slide" Target="slides/slide6.xml"/><Relationship Id="rId18" Type="http://schemas.openxmlformats.org/officeDocument/2006/relationships/slide" Target="slides/slide7.xml"/><Relationship Id="rId19" Type="http://schemas.openxmlformats.org/officeDocument/2006/relationships/slide" Target="slides/slide8.xml"/><Relationship Id="rId63" Type="http://schemas.openxmlformats.org/officeDocument/2006/relationships/slide" Target="slides/slide52.xml"/><Relationship Id="rId64" Type="http://schemas.openxmlformats.org/officeDocument/2006/relationships/slide" Target="slides/slide53.xml"/><Relationship Id="rId65" Type="http://schemas.openxmlformats.org/officeDocument/2006/relationships/slide" Target="slides/slide54.xml"/><Relationship Id="rId66" Type="http://schemas.openxmlformats.org/officeDocument/2006/relationships/slide" Target="slides/slide55.xml"/><Relationship Id="rId67" Type="http://schemas.openxmlformats.org/officeDocument/2006/relationships/slide" Target="slides/slide56.xml"/><Relationship Id="rId68" Type="http://schemas.openxmlformats.org/officeDocument/2006/relationships/slide" Target="slides/slide57.xml"/><Relationship Id="rId69" Type="http://schemas.openxmlformats.org/officeDocument/2006/relationships/slide" Target="slides/slide58.xml"/><Relationship Id="rId50" Type="http://schemas.openxmlformats.org/officeDocument/2006/relationships/slide" Target="slides/slide39.xml"/><Relationship Id="rId51" Type="http://schemas.openxmlformats.org/officeDocument/2006/relationships/slide" Target="slides/slide40.xml"/><Relationship Id="rId52" Type="http://schemas.openxmlformats.org/officeDocument/2006/relationships/slide" Target="slides/slide41.xml"/><Relationship Id="rId53" Type="http://schemas.openxmlformats.org/officeDocument/2006/relationships/slide" Target="slides/slide42.xml"/><Relationship Id="rId54" Type="http://schemas.openxmlformats.org/officeDocument/2006/relationships/slide" Target="slides/slide43.xml"/><Relationship Id="rId55" Type="http://schemas.openxmlformats.org/officeDocument/2006/relationships/slide" Target="slides/slide44.xml"/><Relationship Id="rId56" Type="http://schemas.openxmlformats.org/officeDocument/2006/relationships/slide" Target="slides/slide45.xml"/><Relationship Id="rId57" Type="http://schemas.openxmlformats.org/officeDocument/2006/relationships/slide" Target="slides/slide46.xml"/><Relationship Id="rId58" Type="http://schemas.openxmlformats.org/officeDocument/2006/relationships/slide" Target="slides/slide47.xml"/><Relationship Id="rId59" Type="http://schemas.openxmlformats.org/officeDocument/2006/relationships/slide" Target="slides/slide48.xml"/><Relationship Id="rId40" Type="http://schemas.openxmlformats.org/officeDocument/2006/relationships/slide" Target="slides/slide29.xml"/><Relationship Id="rId41" Type="http://schemas.openxmlformats.org/officeDocument/2006/relationships/slide" Target="slides/slide30.xml"/><Relationship Id="rId42" Type="http://schemas.openxmlformats.org/officeDocument/2006/relationships/slide" Target="slides/slide31.xml"/><Relationship Id="rId43" Type="http://schemas.openxmlformats.org/officeDocument/2006/relationships/slide" Target="slides/slide32.xml"/><Relationship Id="rId44" Type="http://schemas.openxmlformats.org/officeDocument/2006/relationships/slide" Target="slides/slide33.xml"/><Relationship Id="rId45" Type="http://schemas.openxmlformats.org/officeDocument/2006/relationships/slide" Target="slides/slide34.xml"/><Relationship Id="rId46" Type="http://schemas.openxmlformats.org/officeDocument/2006/relationships/slide" Target="slides/slide35.xml"/><Relationship Id="rId47" Type="http://schemas.openxmlformats.org/officeDocument/2006/relationships/slide" Target="slides/slide36.xml"/><Relationship Id="rId48" Type="http://schemas.openxmlformats.org/officeDocument/2006/relationships/slide" Target="slides/slide37.xml"/><Relationship Id="rId49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9" Type="http://schemas.openxmlformats.org/officeDocument/2006/relationships/slideMaster" Target="slideMasters/slideMaster9.xml"/><Relationship Id="rId30" Type="http://schemas.openxmlformats.org/officeDocument/2006/relationships/slide" Target="slides/slide19.xml"/><Relationship Id="rId31" Type="http://schemas.openxmlformats.org/officeDocument/2006/relationships/slide" Target="slides/slide20.xml"/><Relationship Id="rId32" Type="http://schemas.openxmlformats.org/officeDocument/2006/relationships/slide" Target="slides/slide21.xml"/><Relationship Id="rId33" Type="http://schemas.openxmlformats.org/officeDocument/2006/relationships/slide" Target="slides/slide22.xml"/><Relationship Id="rId34" Type="http://schemas.openxmlformats.org/officeDocument/2006/relationships/slide" Target="slides/slide23.xml"/><Relationship Id="rId35" Type="http://schemas.openxmlformats.org/officeDocument/2006/relationships/slide" Target="slides/slide24.xml"/><Relationship Id="rId36" Type="http://schemas.openxmlformats.org/officeDocument/2006/relationships/slide" Target="slides/slide25.xml"/><Relationship Id="rId37" Type="http://schemas.openxmlformats.org/officeDocument/2006/relationships/slide" Target="slides/slide26.xml"/><Relationship Id="rId38" Type="http://schemas.openxmlformats.org/officeDocument/2006/relationships/slide" Target="slides/slide27.xml"/><Relationship Id="rId39" Type="http://schemas.openxmlformats.org/officeDocument/2006/relationships/slide" Target="slides/slide28.xml"/><Relationship Id="rId80" Type="http://schemas.openxmlformats.org/officeDocument/2006/relationships/theme" Target="theme/theme1.xml"/><Relationship Id="rId81" Type="http://schemas.openxmlformats.org/officeDocument/2006/relationships/tableStyles" Target="tableStyles.xml"/><Relationship Id="rId70" Type="http://schemas.openxmlformats.org/officeDocument/2006/relationships/slide" Target="slides/slide59.xml"/><Relationship Id="rId71" Type="http://schemas.openxmlformats.org/officeDocument/2006/relationships/slide" Target="slides/slide60.xml"/><Relationship Id="rId72" Type="http://schemas.openxmlformats.org/officeDocument/2006/relationships/slide" Target="slides/slide61.xml"/><Relationship Id="rId20" Type="http://schemas.openxmlformats.org/officeDocument/2006/relationships/slide" Target="slides/slide9.xml"/><Relationship Id="rId21" Type="http://schemas.openxmlformats.org/officeDocument/2006/relationships/slide" Target="slides/slide10.xml"/><Relationship Id="rId22" Type="http://schemas.openxmlformats.org/officeDocument/2006/relationships/slide" Target="slides/slide11.xml"/><Relationship Id="rId23" Type="http://schemas.openxmlformats.org/officeDocument/2006/relationships/slide" Target="slides/slide12.xml"/><Relationship Id="rId24" Type="http://schemas.openxmlformats.org/officeDocument/2006/relationships/slide" Target="slides/slide13.xml"/><Relationship Id="rId25" Type="http://schemas.openxmlformats.org/officeDocument/2006/relationships/slide" Target="slides/slide14.xml"/><Relationship Id="rId26" Type="http://schemas.openxmlformats.org/officeDocument/2006/relationships/slide" Target="slides/slide15.xml"/><Relationship Id="rId27" Type="http://schemas.openxmlformats.org/officeDocument/2006/relationships/slide" Target="slides/slide16.xml"/><Relationship Id="rId28" Type="http://schemas.openxmlformats.org/officeDocument/2006/relationships/slide" Target="slides/slide17.xml"/><Relationship Id="rId29" Type="http://schemas.openxmlformats.org/officeDocument/2006/relationships/slide" Target="slides/slide18.xml"/><Relationship Id="rId73" Type="http://schemas.openxmlformats.org/officeDocument/2006/relationships/slide" Target="slides/slide62.xml"/><Relationship Id="rId74" Type="http://schemas.openxmlformats.org/officeDocument/2006/relationships/slide" Target="slides/slide63.xml"/><Relationship Id="rId75" Type="http://schemas.openxmlformats.org/officeDocument/2006/relationships/notesMaster" Target="notesMasters/notesMaster1.xml"/><Relationship Id="rId76" Type="http://schemas.openxmlformats.org/officeDocument/2006/relationships/handoutMaster" Target="handoutMasters/handoutMaster1.xml"/><Relationship Id="rId77" Type="http://schemas.openxmlformats.org/officeDocument/2006/relationships/printerSettings" Target="printerSettings/printerSettings1.bin"/><Relationship Id="rId78" Type="http://schemas.openxmlformats.org/officeDocument/2006/relationships/presProps" Target="presProps.xml"/><Relationship Id="rId79" Type="http://schemas.openxmlformats.org/officeDocument/2006/relationships/viewProps" Target="viewProps.xml"/><Relationship Id="rId60" Type="http://schemas.openxmlformats.org/officeDocument/2006/relationships/slide" Target="slides/slide49.xml"/><Relationship Id="rId61" Type="http://schemas.openxmlformats.org/officeDocument/2006/relationships/slide" Target="slides/slide50.xml"/><Relationship Id="rId62" Type="http://schemas.openxmlformats.org/officeDocument/2006/relationships/slide" Target="slides/slide51.xml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akirayamamoto:Library:Application%20Support:Microsoft:Office:Office%202011%20AutoRecovery:ILC-HR-150103%20(&#12496;&#12540;&#12472;&#12519;&#12531;%201)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Sheet1!$M$49</c:f>
              <c:strCache>
                <c:ptCount val="1"/>
                <c:pt idx="0">
                  <c:v>Preparation</c:v>
                </c:pt>
              </c:strCache>
            </c:strRef>
          </c:tx>
          <c:invertIfNegative val="0"/>
          <c:val>
            <c:numRef>
              <c:f>Sheet1!$M$50:$M$62</c:f>
              <c:numCache>
                <c:formatCode>General</c:formatCode>
                <c:ptCount val="13"/>
                <c:pt idx="0">
                  <c:v>77.0</c:v>
                </c:pt>
                <c:pt idx="1">
                  <c:v>96.0</c:v>
                </c:pt>
                <c:pt idx="2">
                  <c:v>116.0</c:v>
                </c:pt>
                <c:pt idx="3">
                  <c:v>134.0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0.0</c:v>
                </c:pt>
                <c:pt idx="10">
                  <c:v>0.0</c:v>
                </c:pt>
                <c:pt idx="11">
                  <c:v>0.0</c:v>
                </c:pt>
                <c:pt idx="12">
                  <c:v>0.0</c:v>
                </c:pt>
              </c:numCache>
            </c:numRef>
          </c:val>
        </c:ser>
        <c:ser>
          <c:idx val="1"/>
          <c:order val="1"/>
          <c:tx>
            <c:strRef>
              <c:f>Sheet1!$N$49</c:f>
              <c:strCache>
                <c:ptCount val="1"/>
                <c:pt idx="0">
                  <c:v>Contruction</c:v>
                </c:pt>
              </c:strCache>
            </c:strRef>
          </c:tx>
          <c:invertIfNegative val="0"/>
          <c:val>
            <c:numRef>
              <c:f>Sheet1!$N$50:$N$62</c:f>
              <c:numCache>
                <c:formatCode>General</c:formatCode>
                <c:ptCount val="13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410.0</c:v>
                </c:pt>
                <c:pt idx="5">
                  <c:v>922.0</c:v>
                </c:pt>
                <c:pt idx="6">
                  <c:v>1208.0</c:v>
                </c:pt>
                <c:pt idx="7">
                  <c:v>1350.0</c:v>
                </c:pt>
                <c:pt idx="8">
                  <c:v>1589.0</c:v>
                </c:pt>
                <c:pt idx="9">
                  <c:v>1480.0</c:v>
                </c:pt>
                <c:pt idx="10">
                  <c:v>1374.0</c:v>
                </c:pt>
                <c:pt idx="11">
                  <c:v>1106.0</c:v>
                </c:pt>
                <c:pt idx="12">
                  <c:v>679.0</c:v>
                </c:pt>
              </c:numCache>
            </c:numRef>
          </c:val>
        </c:ser>
        <c:ser>
          <c:idx val="2"/>
          <c:order val="2"/>
          <c:tx>
            <c:strRef>
              <c:f>Sheet1!$O$49</c:f>
              <c:strCache>
                <c:ptCount val="1"/>
                <c:pt idx="0">
                  <c:v>Installation</c:v>
                </c:pt>
              </c:strCache>
            </c:strRef>
          </c:tx>
          <c:invertIfNegative val="0"/>
          <c:val>
            <c:numRef>
              <c:f>Sheet1!$O$50:$O$62</c:f>
              <c:numCache>
                <c:formatCode>General</c:formatCode>
                <c:ptCount val="13"/>
                <c:pt idx="0">
                  <c:v>0.0</c:v>
                </c:pt>
                <c:pt idx="1">
                  <c:v>0.0</c:v>
                </c:pt>
                <c:pt idx="2">
                  <c:v>0.0</c:v>
                </c:pt>
                <c:pt idx="3">
                  <c:v>0.0</c:v>
                </c:pt>
                <c:pt idx="4">
                  <c:v>0.0</c:v>
                </c:pt>
                <c:pt idx="5">
                  <c:v>0.0</c:v>
                </c:pt>
                <c:pt idx="6">
                  <c:v>80.0</c:v>
                </c:pt>
                <c:pt idx="7">
                  <c:v>80.0</c:v>
                </c:pt>
                <c:pt idx="8">
                  <c:v>80.0</c:v>
                </c:pt>
                <c:pt idx="9">
                  <c:v>768.0</c:v>
                </c:pt>
                <c:pt idx="10">
                  <c:v>1140.0</c:v>
                </c:pt>
                <c:pt idx="11">
                  <c:v>683.0</c:v>
                </c:pt>
                <c:pt idx="12">
                  <c:v>522.0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43680168"/>
        <c:axId val="-2143677160"/>
      </c:barChart>
      <c:catAx>
        <c:axId val="-21436801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-2143677160"/>
        <c:crosses val="autoZero"/>
        <c:auto val="1"/>
        <c:lblAlgn val="ctr"/>
        <c:lblOffset val="100"/>
        <c:noMultiLvlLbl val="0"/>
      </c:catAx>
      <c:valAx>
        <c:axId val="-21436771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ja-JP"/>
          </a:p>
        </c:txPr>
        <c:crossAx val="-21436801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7450820756764"/>
          <c:y val="0.283488880922655"/>
          <c:w val="0.165577996635869"/>
          <c:h val="0.268857984478559"/>
        </c:manualLayout>
      </c:layout>
      <c:overlay val="0"/>
      <c:txPr>
        <a:bodyPr/>
        <a:lstStyle/>
        <a:p>
          <a:pPr>
            <a:defRPr sz="1600"/>
          </a:pPr>
          <a:endParaRPr lang="ja-JP"/>
        </a:p>
      </c:txPr>
    </c:legend>
    <c:plotVisOnly val="1"/>
    <c:dispBlanksAs val="gap"/>
    <c:showDLblsOverMax val="0"/>
  </c:chart>
  <c:spPr>
    <a:solidFill>
      <a:schemeClr val="accent3">
        <a:lumMod val="20000"/>
        <a:lumOff val="80000"/>
      </a:schemeClr>
    </a:solidFill>
    <a:ln>
      <a:solidFill>
        <a:srgbClr val="008000"/>
      </a:solidFill>
    </a:ln>
  </c:sp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0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7EDE9D-21E3-494E-B44F-B91F10C2A760}" type="datetimeFigureOut">
              <a:rPr kumimoji="1" lang="ja-JP" altLang="en-US" smtClean="0"/>
              <a:t>15/04/14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4C4DFB-FD15-7E4C-BED5-63D6E25FA6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05754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3E2CC0-D517-6844-8CC7-DCFCE0959387}" type="datetimeFigureOut">
              <a:rPr lang="en-US" smtClean="0"/>
              <a:pPr/>
              <a:t>15/04/14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4EEC30-89C2-1D4A-931E-7B66676FEAE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10240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0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16" algn="l" defTabSz="4570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036" algn="l" defTabSz="4570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052" algn="l" defTabSz="4570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068" algn="l" defTabSz="4570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084" algn="l" defTabSz="4570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104" algn="l" defTabSz="4570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120" algn="l" defTabSz="4570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136" algn="l" defTabSz="4570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2458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/>
          <a:p>
            <a:fld id="{DBDAC453-2A38-7D43-AE85-28F94ED7A100}" type="slidenum">
              <a:rPr lang="ja-JP" altLang="en-US">
                <a:solidFill>
                  <a:prstClr val="black"/>
                </a:solidFill>
                <a:latin typeface="Calibri"/>
                <a:ea typeface="ＭＳ Ｐゴシック"/>
              </a:rPr>
              <a:pPr/>
              <a:t>19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BB0559-ADEB-F843-91DF-99243ABCE7B4}" type="slidenum">
              <a:rPr lang="en-US" altLang="ja-JP">
                <a:solidFill>
                  <a:prstClr val="black"/>
                </a:solidFill>
                <a:latin typeface="Arial" pitchFamily="-112" charset="0"/>
                <a:ea typeface="Arial Unicode MS" pitchFamily="-112" charset="0"/>
                <a:cs typeface="Arial Unicode MS" pitchFamily="-112" charset="0"/>
              </a:rPr>
              <a:pPr/>
              <a:t>27</a:t>
            </a:fld>
            <a:endParaRPr lang="en-US" altLang="ja-JP">
              <a:solidFill>
                <a:prstClr val="black"/>
              </a:solidFill>
              <a:latin typeface="Arial" pitchFamily="-112" charset="0"/>
              <a:ea typeface="Arial Unicode MS" pitchFamily="-112" charset="0"/>
              <a:cs typeface="Arial Unicode MS" pitchFamily="-112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spcBef>
                <a:spcPct val="0"/>
              </a:spcBef>
            </a:pPr>
            <a:endParaRPr kumimoji="0" lang="en-US" smtClean="0">
              <a:latin typeface="Times" pitchFamily="-112" charset="0"/>
              <a:ea typeface="Osaka" pitchFamily="-112" charset="-128"/>
              <a:cs typeface="Osaka" pitchFamily="-112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3852" y="8686288"/>
            <a:ext cx="2972547" cy="45624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173" tIns="44087" rIns="88173" bIns="44087"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2BBEBAF-8E7E-DC46-8899-2719D092DE96}" type="slidenum">
              <a:rPr lang="en-US" altLang="ja-JP" sz="1200">
                <a:solidFill>
                  <a:prstClr val="black"/>
                </a:solidFill>
                <a:latin typeface="Times" charset="0"/>
              </a:rPr>
              <a:pPr/>
              <a:t>36</a:t>
            </a:fld>
            <a:endParaRPr lang="en-US" altLang="ja-JP" sz="120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85800"/>
            <a:ext cx="3894138" cy="2919413"/>
          </a:xfrm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6572" y="2357289"/>
            <a:ext cx="6073222" cy="411501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ja-JP" sz="800">
              <a:ea typeface="ＭＳ Ｐゴシック" charset="0"/>
            </a:endParaRPr>
          </a:p>
          <a:p>
            <a:endParaRPr lang="en-US" altLang="ja-JP" sz="800">
              <a:ea typeface="ＭＳ Ｐゴシック" charset="0"/>
            </a:endParaRPr>
          </a:p>
          <a:p>
            <a:endParaRPr lang="en-US" altLang="ja-JP" sz="800">
              <a:ea typeface="ＭＳ Ｐゴシック" charset="0"/>
            </a:endParaRPr>
          </a:p>
        </p:txBody>
      </p:sp>
      <p:sp>
        <p:nvSpPr>
          <p:cNvPr id="35844" name="テキスト ボックス 1"/>
          <p:cNvSpPr txBox="1">
            <a:spLocks noChangeArrowheads="1"/>
          </p:cNvSpPr>
          <p:nvPr/>
        </p:nvSpPr>
        <p:spPr bwMode="auto">
          <a:xfrm>
            <a:off x="671066" y="3793305"/>
            <a:ext cx="5797749" cy="3967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8404" tIns="44202" rIns="88404" bIns="44202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smtClean="0">
                <a:solidFill>
                  <a:prstClr val="black"/>
                </a:solidFill>
                <a:latin typeface="Times" charset="0"/>
              </a:rPr>
              <a:t>This is the summary of the</a:t>
            </a:r>
            <a:r>
              <a:rPr lang="ja-JP" altLang="en-US" sz="1400" smtClean="0">
                <a:solidFill>
                  <a:prstClr val="black"/>
                </a:solidFill>
                <a:latin typeface="Times" charset="0"/>
              </a:rPr>
              <a:t> </a:t>
            </a:r>
            <a:r>
              <a:rPr lang="en-US" altLang="ja-JP" sz="1400" smtClean="0">
                <a:solidFill>
                  <a:prstClr val="black"/>
                </a:solidFill>
                <a:latin typeface="Times" charset="0"/>
              </a:rPr>
              <a:t>properties of </a:t>
            </a:r>
            <a:r>
              <a:rPr lang="ja-JP" altLang="en-US" sz="1400" smtClean="0">
                <a:solidFill>
                  <a:prstClr val="black"/>
                </a:solidFill>
                <a:latin typeface="Times" charset="0"/>
              </a:rPr>
              <a:t>“</a:t>
            </a:r>
            <a:r>
              <a:rPr lang="en-US" altLang="ja-JP" sz="1400" smtClean="0">
                <a:solidFill>
                  <a:prstClr val="black"/>
                </a:solidFill>
                <a:latin typeface="Times" charset="0"/>
              </a:rPr>
              <a:t>Sample material</a:t>
            </a:r>
            <a:r>
              <a:rPr lang="ja-JP" altLang="en-US" sz="1400" smtClean="0">
                <a:solidFill>
                  <a:prstClr val="black"/>
                </a:solidFill>
                <a:latin typeface="Times" charset="0"/>
              </a:rPr>
              <a:t>”</a:t>
            </a:r>
            <a:r>
              <a:rPr lang="en-US" altLang="ja-JP" sz="1400" smtClean="0">
                <a:solidFill>
                  <a:prstClr val="black"/>
                </a:solidFill>
                <a:latin typeface="Times" charset="0"/>
              </a:rPr>
              <a:t> in comparison with AH100A  and 99.8% alumina KYOCERA A479B for RF applications.  </a:t>
            </a:r>
            <a:br>
              <a:rPr lang="en-US" altLang="ja-JP" sz="1400" smtClean="0">
                <a:solidFill>
                  <a:prstClr val="black"/>
                </a:solidFill>
                <a:latin typeface="Times" charset="0"/>
              </a:rPr>
            </a:br>
            <a:r>
              <a:rPr lang="en-US" altLang="ja-JP" sz="1400" smtClean="0">
                <a:solidFill>
                  <a:prstClr val="black"/>
                </a:solidFill>
                <a:latin typeface="Times" charset="0"/>
              </a:rPr>
              <a:t>A479B was selected as the comparison material in the following S-band RF Transmission test</a:t>
            </a:r>
            <a:r>
              <a:rPr lang="ja-JP" altLang="en-US" sz="1400" smtClean="0">
                <a:solidFill>
                  <a:prstClr val="black"/>
                </a:solidFill>
                <a:latin typeface="Times" charset="0"/>
              </a:rPr>
              <a:t> </a:t>
            </a:r>
            <a:r>
              <a:rPr lang="en-US" altLang="ja-JP" sz="1400" smtClean="0">
                <a:solidFill>
                  <a:prstClr val="black"/>
                </a:solidFill>
                <a:latin typeface="Times" charset="0"/>
              </a:rPr>
              <a:t>and its dielectric loss was the lowest among these 3 materials.</a:t>
            </a:r>
            <a:br>
              <a:rPr lang="en-US" altLang="ja-JP" sz="1400" smtClean="0">
                <a:solidFill>
                  <a:prstClr val="black"/>
                </a:solidFill>
                <a:latin typeface="Times" charset="0"/>
              </a:rPr>
            </a:br>
            <a:r>
              <a:rPr lang="en-US" altLang="ja-JP" sz="1400" smtClean="0">
                <a:solidFill>
                  <a:prstClr val="black"/>
                </a:solidFill>
                <a:latin typeface="Times" charset="0"/>
              </a:rPr>
              <a:t>The surface resistivity of “Sample material” is  lower than  those of  other materials.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smtClean="0">
                <a:solidFill>
                  <a:prstClr val="black"/>
                </a:solidFill>
                <a:latin typeface="Times" charset="0"/>
              </a:rPr>
              <a:t>SEE coefficient of “Sample material” is even lower than  AH100A.</a:t>
            </a:r>
            <a:br>
              <a:rPr lang="en-US" altLang="ja-JP" sz="1400" smtClean="0">
                <a:solidFill>
                  <a:prstClr val="black"/>
                </a:solidFill>
                <a:latin typeface="Times" charset="0"/>
              </a:rPr>
            </a:br>
            <a:r>
              <a:rPr lang="en-US" altLang="ja-JP" sz="1400" smtClean="0">
                <a:solidFill>
                  <a:prstClr val="black"/>
                </a:solidFill>
                <a:latin typeface="Times" charset="0"/>
              </a:rPr>
              <a:t>However, dielectric loss of “Sample material” is larger than others.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smtClean="0">
                <a:solidFill>
                  <a:prstClr val="black"/>
                </a:solidFill>
              </a:rPr>
              <a:t>Sample material</a:t>
            </a:r>
            <a:r>
              <a:rPr lang="ja-JP" altLang="en-US" sz="1400" smtClean="0">
                <a:solidFill>
                  <a:prstClr val="black"/>
                </a:solidFill>
              </a:rPr>
              <a:t>の材料特性についてまとめます。</a:t>
            </a:r>
            <a:endParaRPr lang="en-US" altLang="ja-JP" sz="1400" smtClean="0">
              <a:solidFill>
                <a:prstClr val="black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smtClean="0">
                <a:solidFill>
                  <a:prstClr val="black"/>
                </a:solidFill>
              </a:rPr>
              <a:t>比較のため</a:t>
            </a:r>
            <a:r>
              <a:rPr lang="en-US" altLang="ja-JP" sz="1400" smtClean="0">
                <a:solidFill>
                  <a:prstClr val="black"/>
                </a:solidFill>
              </a:rPr>
              <a:t>AH100A</a:t>
            </a:r>
            <a:r>
              <a:rPr lang="ja-JP" altLang="en-US" sz="1400" smtClean="0">
                <a:solidFill>
                  <a:prstClr val="black"/>
                </a:solidFill>
              </a:rPr>
              <a:t>の値も示します。</a:t>
            </a:r>
            <a:endParaRPr lang="en-US" altLang="ja-JP" sz="1400" smtClean="0">
              <a:solidFill>
                <a:prstClr val="black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smtClean="0">
                <a:solidFill>
                  <a:prstClr val="black"/>
                </a:solidFill>
              </a:rPr>
              <a:t>また、この後示します</a:t>
            </a:r>
            <a:r>
              <a:rPr lang="en-US" altLang="ja-JP" sz="1400" smtClean="0">
                <a:solidFill>
                  <a:prstClr val="black"/>
                </a:solidFill>
              </a:rPr>
              <a:t>S-band</a:t>
            </a:r>
            <a:r>
              <a:rPr lang="ja-JP" altLang="en-US" sz="1400" smtClean="0">
                <a:solidFill>
                  <a:prstClr val="black"/>
                </a:solidFill>
              </a:rPr>
              <a:t> </a:t>
            </a:r>
            <a:r>
              <a:rPr lang="en-US" altLang="ja-JP" sz="1400" smtClean="0">
                <a:solidFill>
                  <a:prstClr val="black"/>
                </a:solidFill>
              </a:rPr>
              <a:t>RF</a:t>
            </a:r>
            <a:r>
              <a:rPr lang="ja-JP" altLang="en-US" sz="1400" smtClean="0">
                <a:solidFill>
                  <a:prstClr val="black"/>
                </a:solidFill>
              </a:rPr>
              <a:t> </a:t>
            </a:r>
            <a:r>
              <a:rPr lang="en-US" altLang="ja-JP" sz="1400" smtClean="0">
                <a:solidFill>
                  <a:prstClr val="black"/>
                </a:solidFill>
              </a:rPr>
              <a:t>Transmission</a:t>
            </a:r>
            <a:r>
              <a:rPr lang="ja-JP" altLang="en-US" sz="1400" smtClean="0">
                <a:solidFill>
                  <a:prstClr val="black"/>
                </a:solidFill>
              </a:rPr>
              <a:t> </a:t>
            </a:r>
            <a:r>
              <a:rPr lang="en-US" altLang="ja-JP" sz="1400" smtClean="0">
                <a:solidFill>
                  <a:prstClr val="black"/>
                </a:solidFill>
              </a:rPr>
              <a:t>test</a:t>
            </a:r>
            <a:r>
              <a:rPr lang="ja-JP" altLang="en-US" sz="1400" smtClean="0">
                <a:solidFill>
                  <a:prstClr val="black"/>
                </a:solidFill>
              </a:rPr>
              <a:t>において比較試験体としてる弊社</a:t>
            </a:r>
            <a:r>
              <a:rPr lang="en-US" altLang="ja-JP" sz="1400" smtClean="0">
                <a:solidFill>
                  <a:prstClr val="black"/>
                </a:solidFill>
              </a:rPr>
              <a:t>RF</a:t>
            </a:r>
            <a:r>
              <a:rPr lang="ja-JP" altLang="en-US" sz="1400" smtClean="0">
                <a:solidFill>
                  <a:prstClr val="black"/>
                </a:solidFill>
              </a:rPr>
              <a:t>用途材料</a:t>
            </a:r>
            <a:r>
              <a:rPr lang="en-US" altLang="ja-JP" sz="1400" smtClean="0">
                <a:solidFill>
                  <a:prstClr val="black"/>
                </a:solidFill>
              </a:rPr>
              <a:t>99.8%</a:t>
            </a:r>
            <a:r>
              <a:rPr lang="ja-JP" altLang="en-US" sz="1400" smtClean="0">
                <a:solidFill>
                  <a:prstClr val="black"/>
                </a:solidFill>
              </a:rPr>
              <a:t>アルミナ</a:t>
            </a:r>
            <a:r>
              <a:rPr lang="en-US" altLang="ja-JP" sz="1400" smtClean="0">
                <a:solidFill>
                  <a:prstClr val="black"/>
                </a:solidFill>
              </a:rPr>
              <a:t>A479B</a:t>
            </a:r>
            <a:r>
              <a:rPr lang="ja-JP" altLang="en-US" sz="1400" smtClean="0">
                <a:solidFill>
                  <a:prstClr val="black"/>
                </a:solidFill>
              </a:rPr>
              <a:t>の特性も示します。</a:t>
            </a:r>
            <a:endParaRPr lang="en-US" altLang="ja-JP" sz="1400" smtClean="0">
              <a:solidFill>
                <a:prstClr val="black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smtClean="0">
                <a:solidFill>
                  <a:prstClr val="black"/>
                </a:solidFill>
              </a:rPr>
              <a:t>誘電損失が低いことが特徴のアルミナです。</a:t>
            </a:r>
            <a:endParaRPr lang="en-US" altLang="ja-JP" sz="1400" smtClean="0">
              <a:solidFill>
                <a:prstClr val="black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smtClean="0">
                <a:solidFill>
                  <a:prstClr val="black"/>
                </a:solidFill>
              </a:rPr>
              <a:t>Sample material</a:t>
            </a:r>
            <a:r>
              <a:rPr lang="ja-JP" altLang="en-US" sz="1400" smtClean="0">
                <a:solidFill>
                  <a:prstClr val="black"/>
                </a:solidFill>
              </a:rPr>
              <a:t>の表面抵抗率が他の材料と比較して低く、これにより２次電子放出係数が</a:t>
            </a:r>
            <a:r>
              <a:rPr lang="en-US" altLang="ja-JP" sz="1400" smtClean="0">
                <a:solidFill>
                  <a:prstClr val="black"/>
                </a:solidFill>
              </a:rPr>
              <a:t>AH100A</a:t>
            </a:r>
            <a:r>
              <a:rPr lang="ja-JP" altLang="en-US" sz="1400" smtClean="0">
                <a:solidFill>
                  <a:prstClr val="black"/>
                </a:solidFill>
              </a:rPr>
              <a:t>よりも更に低くなっています。</a:t>
            </a:r>
            <a:endParaRPr lang="en-US" altLang="ja-JP" sz="1400" smtClean="0">
              <a:solidFill>
                <a:prstClr val="black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smtClean="0">
                <a:solidFill>
                  <a:prstClr val="black"/>
                </a:solidFill>
              </a:rPr>
              <a:t>反対に誘電損失は大きくなっています。</a:t>
            </a:r>
            <a:endParaRPr lang="en-US" altLang="ja-JP" sz="140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CFFFD-854A-2742-B862-7CCC9F017356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50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16145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CB4902-804D-7940-B616-BEB29D63D6D6}" type="slidenum">
              <a:rPr lang="ja-JP" altLang="en-US" smtClean="0">
                <a:solidFill>
                  <a:prstClr val="black"/>
                </a:solidFill>
                <a:latin typeface="Calibri"/>
                <a:ea typeface="ＭＳ Ｐゴシック"/>
              </a:rPr>
              <a:pPr/>
              <a:t>56</a:t>
            </a:fld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88444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1.jpeg"/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9.png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13.jpeg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7.emf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8.jpe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9.png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7" y="2626302"/>
            <a:ext cx="7481455" cy="1752600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+mn-lt"/>
                <a:cs typeface="Arial"/>
              </a:defRPr>
            </a:lvl1pPr>
            <a:lvl2pPr marL="456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9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97831" y="6362911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44817" y="6362911"/>
            <a:ext cx="233185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A, Yamamoto, 150413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51246" y="6362911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ILC-SRF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273" y="-23091"/>
            <a:ext cx="9282545" cy="6961909"/>
          </a:xfrm>
          <a:prstGeom prst="rect">
            <a:avLst/>
          </a:prstGeom>
          <a:solidFill>
            <a:srgbClr val="692A36"/>
          </a:solidFill>
        </p:spPr>
      </p:pic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24537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24537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58E68-81AC-C649-A159-E9A205C10F2C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01395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89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89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C8EDB-BC76-BF49-A855-39F7162BC416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935377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96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96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B363B-3D36-9947-A401-E4C5874C527D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8847291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3DBA5-04F4-324F-9A50-208E54E05F51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13741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タイトル、2 つのコンテンツ (横)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half" idx="3"/>
          </p:nvPr>
        </p:nvSpPr>
        <p:spPr>
          <a:xfrm>
            <a:off x="457200" y="3925896"/>
            <a:ext cx="8229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A4E73-15A5-3447-A9CB-B8E1261982CC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9634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1_タイトル、コンテンツ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3925896"/>
            <a:ext cx="8229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D254C1-2FD1-C048-91FC-968778DC7068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0830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8975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8200" y="3925896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355F2-8EFD-5B40-81DD-F23A47FABCF7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78741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ABD607-219D-9648-8BDD-B8AC8FF6D871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77634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703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  <a:latin typeface="Calibri"/>
              </a:rPr>
              <a:t>A, Yamamoto, 150413</a:t>
            </a:r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  <a:latin typeface="Calibri"/>
              </a:rPr>
              <a:t>ILC-SRF</a:t>
            </a:r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solidFill>
                  <a:srgbClr val="FFFFFF"/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7125901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9" y="1847278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2" y="1847278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4" y="1023703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  <a:latin typeface="Calibri"/>
              </a:rPr>
              <a:t>A, Yamamoto, 150413</a:t>
            </a:r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  <a:latin typeface="Calibri"/>
              </a:rPr>
              <a:t>ILC-SRF</a:t>
            </a:r>
            <a:endParaRPr lang="en-US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96C6-F158-E44E-9BA4-D09CE69C3A32}" type="slidenum">
              <a:rPr lang="en-US">
                <a:solidFill>
                  <a:srgbClr val="FFFFFF"/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srgbClr val="FFFFFF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84291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4" y="103189"/>
            <a:ext cx="8520113" cy="544512"/>
          </a:xfrm>
          <a:prstGeom prst="rect">
            <a:avLst/>
          </a:prstGeom>
        </p:spPr>
        <p:txBody>
          <a:bodyPr lIns="98423" tIns="49211" rIns="98423" bIns="49211"/>
          <a:lstStyle/>
          <a:p>
            <a:r>
              <a:rPr lang="de-DE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700"/>
            </a:lvl1pPr>
            <a:lvl2pPr marL="484365">
              <a:defRPr sz="1500"/>
            </a:lvl2pPr>
            <a:lvl3pPr marL="697488" indent="-170498">
              <a:buFont typeface="Wingdings" charset="2"/>
              <a:buChar char="§"/>
              <a:defRPr/>
            </a:lvl3pPr>
            <a:lvl4pPr>
              <a:defRPr sz="1300"/>
            </a:lvl4pPr>
            <a:lvl5pPr>
              <a:defRPr sz="1300"/>
            </a:lvl5pPr>
          </a:lstStyle>
          <a:p>
            <a:pPr lvl="0"/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</a:t>
            </a:r>
            <a:r>
              <a:rPr lang="de-DE" dirty="0" err="1" smtClean="0"/>
              <a:t>text</a:t>
            </a:r>
            <a:r>
              <a:rPr lang="de-DE" dirty="0" smtClean="0"/>
              <a:t>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smtClean="0"/>
              <a:t>Third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689629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9324668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1760675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0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30638712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64613111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65069824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2400023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721735366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4429746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11" indent="0">
              <a:buNone/>
              <a:defRPr sz="2800"/>
            </a:lvl2pPr>
            <a:lvl3pPr marL="914021" indent="0">
              <a:buNone/>
              <a:defRPr sz="2400"/>
            </a:lvl3pPr>
            <a:lvl4pPr marL="1371032" indent="0">
              <a:buNone/>
              <a:defRPr sz="2000"/>
            </a:lvl4pPr>
            <a:lvl5pPr marL="1828041" indent="0">
              <a:buNone/>
              <a:defRPr sz="2000"/>
            </a:lvl5pPr>
            <a:lvl6pPr marL="2285052" indent="0">
              <a:buNone/>
              <a:defRPr sz="2000"/>
            </a:lvl6pPr>
            <a:lvl7pPr marL="2742062" indent="0">
              <a:buNone/>
              <a:defRPr sz="2000"/>
            </a:lvl7pPr>
            <a:lvl8pPr marL="3199072" indent="0">
              <a:buNone/>
              <a:defRPr sz="2000"/>
            </a:lvl8pPr>
            <a:lvl9pPr marL="3656083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5993080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091060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026083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1" y="274642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22243781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A7F02-CC73-E048-A759-CA7A0F1AE62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1243750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3566244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>
                <a:solidFill>
                  <a:srgbClr val="A6A6A6"/>
                </a:solidFill>
              </a:defRPr>
            </a:lvl1pPr>
          </a:lstStyle>
          <a:p>
            <a:r>
              <a:rPr lang="en-US" altLang="ja-JP" smtClean="0">
                <a:latin typeface="Arial"/>
                <a:ea typeface="Arial Unicode MS"/>
                <a:cs typeface="Arial Unicode MS"/>
              </a:rPr>
              <a:t>A.Yamamoto, 2014/07/28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FFFFFF">
                    <a:lumMod val="65000"/>
                  </a:srgbClr>
                </a:solidFill>
                <a:latin typeface="Arial"/>
                <a:ea typeface="Arial Unicode MS"/>
                <a:cs typeface="Arial Unicode MS"/>
              </a:rPr>
              <a:t>ILC-TDR, SCRF Cost Study </a:t>
            </a:r>
            <a:endParaRPr lang="en-US">
              <a:solidFill>
                <a:srgbClr val="FFFFFF">
                  <a:lumMod val="65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>
                <a:solidFill>
                  <a:srgbClr val="A6A6A6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 dirty="0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11837361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rgbClr val="A6A6A6"/>
                </a:solidFill>
              </a:defRPr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A.Yamamoto, 2014/07/28</a:t>
            </a:r>
            <a:endParaRPr lang="en-US" altLang="ja-JP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>
                    <a:lumMod val="65000"/>
                  </a:srgbClr>
                </a:solidFill>
                <a:latin typeface="Arial"/>
                <a:ea typeface="Arial Unicode MS"/>
                <a:cs typeface="Arial Unicode MS"/>
              </a:rPr>
              <a:t>ILC-TDR, SCRF Cost Study </a:t>
            </a:r>
            <a:endParaRPr lang="en-US" altLang="ja-JP">
              <a:solidFill>
                <a:srgbClr val="FFFFFF">
                  <a:lumMod val="65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B85ABE-900B-5F41-A7E2-B293305521C4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57559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rgbClr val="A6A6A6"/>
                </a:solidFill>
              </a:defRPr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A.Yamamoto, 2014/07/28</a:t>
            </a:r>
            <a:endParaRPr lang="en-US" altLang="ja-JP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>
                    <a:lumMod val="65000"/>
                  </a:srgbClr>
                </a:solidFill>
                <a:latin typeface="Arial"/>
                <a:ea typeface="Arial Unicode MS"/>
                <a:cs typeface="Arial Unicode MS"/>
              </a:rPr>
              <a:t>ILC-TDR, SCRF Cost Study </a:t>
            </a:r>
            <a:endParaRPr lang="en-US" altLang="ja-JP">
              <a:solidFill>
                <a:srgbClr val="FFFFFF">
                  <a:lumMod val="65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929777040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A6A6A6"/>
                </a:solidFill>
              </a:defRPr>
            </a:lvl1pPr>
          </a:lstStyle>
          <a:p>
            <a:r>
              <a:rPr lang="en-US" altLang="ja-JP" smtClean="0">
                <a:latin typeface="Arial"/>
                <a:ea typeface="Arial Unicode MS"/>
                <a:cs typeface="Arial Unicode MS"/>
              </a:rPr>
              <a:t>A.Yamamoto, 2014/07/28</a:t>
            </a:r>
            <a:endParaRPr lang="en-US" altLang="ja-JP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FFFFFF">
                    <a:lumMod val="65000"/>
                  </a:srgbClr>
                </a:solidFill>
                <a:latin typeface="Arial"/>
                <a:ea typeface="Arial Unicode MS"/>
                <a:cs typeface="Arial Unicode MS"/>
              </a:rPr>
              <a:t>ILC-TDR, SCRF Cost Study </a:t>
            </a:r>
            <a:endParaRPr lang="en-US" altLang="ja-JP">
              <a:solidFill>
                <a:srgbClr val="FFFFFF">
                  <a:lumMod val="65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1C399-C6F8-F94A-9829-F0EB27731134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 altLang="ja-JP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0386983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34" descr="Undulator_final_nurh#50DE97_rechts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47088" y="117475"/>
            <a:ext cx="57785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7" descr="Helmholtz_Logo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20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pPr defTabSz="914400" fontAlgn="base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charset="2"/>
              <a:buChar char="n"/>
              <a:defRPr/>
            </a:pPr>
            <a:endParaRPr lang="ja-JP" altLang="en-US" sz="900">
              <a:solidFill>
                <a:srgbClr val="261748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7" name="Picture 121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22"/>
          <p:cNvSpPr>
            <a:spLocks noChangeArrowheads="1"/>
          </p:cNvSpPr>
          <p:nvPr userDrawn="1"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GB" sz="2400">
              <a:solidFill>
                <a:srgbClr val="261748"/>
              </a:solidFill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9" name="Text Box 123"/>
          <p:cNvSpPr txBox="1">
            <a:spLocks noChangeArrowheads="1"/>
          </p:cNvSpPr>
          <p:nvPr userDrawn="1"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/>
        </p:spPr>
        <p:txBody>
          <a:bodyPr lIns="79200" tIns="0" rIns="46800" bIns="0" anchor="b"/>
          <a:lstStyle>
            <a:lvl1pPr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1pPr>
            <a:lvl2pPr marL="742950" indent="-28575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2pPr>
            <a:lvl3pPr marL="11430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3pPr>
            <a:lvl4pPr marL="16002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4pPr>
            <a:lvl5pPr marL="2057400" indent="-228600" eaLnBrk="0" hangingPunct="0"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Font typeface="Wingdings" pitchFamily="2" charset="2"/>
              <a:buChar char="n"/>
              <a:defRPr sz="900">
                <a:solidFill>
                  <a:schemeClr val="tx1"/>
                </a:solidFill>
                <a:latin typeface="Arial" charset="0"/>
                <a:ea typeface="ＭＳ Ｐゴシック" pitchFamily="112" charset="-128"/>
              </a:defRPr>
            </a:lvl9pPr>
          </a:lstStyle>
          <a:p>
            <a:pPr defTabSz="9144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000" dirty="0" smtClean="0">
                <a:solidFill>
                  <a:srgbClr val="FFFFFF"/>
                </a:solidFill>
                <a:cs typeface="ＭＳ Ｐゴシック" charset="0"/>
              </a:rPr>
              <a:t>The European XFEL - Progress and Status</a:t>
            </a:r>
          </a:p>
        </p:txBody>
      </p:sp>
      <p:pic>
        <p:nvPicPr>
          <p:cNvPr id="10" name="Picture 127" descr="logo-XFEL_rgb"/>
          <p:cNvPicPr>
            <a:picLocks noChangeAspect="1" noChangeArrowheads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93788" y="541338"/>
            <a:ext cx="7283450" cy="4810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Rectangle 12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7E4E536-C257-134A-9114-CE0733563557}" type="slidenum">
              <a:rPr lang="en-GB" altLang="ja-JP">
                <a:solidFill>
                  <a:srgbClr val="FFFFFF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GB" altLang="ja-JP">
              <a:solidFill>
                <a:srgbClr val="FFFFFF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2" name="Rectangle 2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FFFFFF">
                    <a:lumMod val="65000"/>
                  </a:srgbClr>
                </a:solidFill>
                <a:latin typeface="Arial"/>
                <a:ea typeface="Arial Unicode MS"/>
                <a:cs typeface="Arial Unicode MS"/>
              </a:rPr>
              <a:t>ILC-TDR, SCRF Cost Study </a:t>
            </a:r>
            <a:endParaRPr lang="en-GB" altLang="ja-JP">
              <a:solidFill>
                <a:srgbClr val="FFFFFF">
                  <a:lumMod val="65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993307964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rgbClr val="A6A6A6"/>
                </a:solidFill>
              </a:defRPr>
            </a:lvl1pPr>
          </a:lstStyle>
          <a:p>
            <a:r>
              <a:rPr lang="en-US" altLang="ja-JP" smtClean="0">
                <a:latin typeface="Arial"/>
                <a:ea typeface="Arial Unicode MS"/>
                <a:cs typeface="Arial Unicode MS"/>
              </a:rPr>
              <a:t>A.Yamamoto, 2014/07/28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altLang="ja-JP" smtClean="0">
                <a:solidFill>
                  <a:srgbClr val="FFFFFF">
                    <a:lumMod val="65000"/>
                  </a:srgbClr>
                </a:solidFill>
                <a:latin typeface="Arial"/>
                <a:ea typeface="Arial Unicode MS"/>
                <a:cs typeface="Arial Unicode MS"/>
              </a:rPr>
              <a:t>ILC-TDR, SCRF Cost Study </a:t>
            </a:r>
            <a:endParaRPr lang="en-US">
              <a:solidFill>
                <a:srgbClr val="FFFFFF">
                  <a:lumMod val="65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A6A6A6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 dirty="0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50507718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rgbClr val="A6A6A6"/>
                </a:solidFill>
              </a:defRPr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A.Yamamoto, 2014/07/28</a:t>
            </a:r>
            <a:endParaRPr lang="en-US" altLang="ja-JP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>
                    <a:lumMod val="65000"/>
                  </a:srgbClr>
                </a:solidFill>
                <a:latin typeface="Arial"/>
                <a:ea typeface="Arial Unicode MS"/>
                <a:cs typeface="Arial Unicode MS"/>
              </a:rPr>
              <a:t>ILC-TDR, SCRF Cost Study </a:t>
            </a:r>
            <a:endParaRPr lang="en-US" altLang="ja-JP">
              <a:solidFill>
                <a:srgbClr val="FFFFFF">
                  <a:lumMod val="65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A6A6A6"/>
                </a:solidFill>
              </a:defRPr>
            </a:lvl1pPr>
          </a:lstStyle>
          <a:p>
            <a:pPr>
              <a:defRPr/>
            </a:pPr>
            <a:fld id="{4F69C48C-D733-1745-8254-B98F368A1390}" type="slidenum">
              <a:rPr lang="en-US" altLang="ja-JP" smtClean="0"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 dirty="0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602581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LC_PowerPoint_exa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2pPr marL="741721" indent="-285721">
              <a:spcBef>
                <a:spcPts val="818"/>
              </a:spcBef>
              <a:defRPr sz="3600" b="0">
                <a:latin typeface="Calibri"/>
                <a:ea typeface="Calibri"/>
                <a:cs typeface="Calibri"/>
                <a:sym typeface="Calibri"/>
              </a:defRPr>
            </a:lvl2pPr>
            <a:lvl3pPr marL="1142886" indent="-228000">
              <a:spcBef>
                <a:spcPts val="455"/>
              </a:spcBef>
              <a:buFont typeface="Lucida Grande"/>
              <a:buChar char="‒"/>
              <a:defRPr sz="2200" b="0"/>
            </a:lvl3pPr>
            <a:lvl4pPr marL="1598886" indent="-228000">
              <a:spcBef>
                <a:spcPts val="455"/>
              </a:spcBef>
              <a:buChar char="–"/>
              <a:defRPr sz="2000" b="0">
                <a:latin typeface="Calibri"/>
                <a:ea typeface="Calibri"/>
                <a:cs typeface="Calibri"/>
                <a:sym typeface="Calibri"/>
              </a:defRPr>
            </a:lvl4pPr>
            <a:lvl5pPr marL="2056328" indent="-228000">
              <a:spcBef>
                <a:spcPts val="455"/>
              </a:spcBef>
              <a:buChar char="»"/>
              <a:defRPr sz="2000" b="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pPr lvl="0">
              <a:defRPr sz="1800" b="0">
                <a:uFillTx/>
              </a:defRPr>
            </a:pPr>
            <a:r>
              <a:rPr lang="ja-JP" altLang="en-US" sz="2700" b="1" smtClean="0">
                <a:uFill>
                  <a:solidFill/>
                </a:uFill>
              </a:rPr>
              <a:t>マスター テキストの書式設定</a:t>
            </a:r>
          </a:p>
          <a:p>
            <a:pPr lvl="1">
              <a:defRPr sz="1800" b="0">
                <a:uFillTx/>
              </a:defRPr>
            </a:pPr>
            <a:r>
              <a:rPr lang="ja-JP" altLang="en-US" sz="2700" b="1" smtClean="0">
                <a:uFill>
                  <a:solidFill/>
                </a:uFill>
              </a:rPr>
              <a:t>第 </a:t>
            </a:r>
            <a:r>
              <a:rPr lang="en-US" altLang="ja-JP" sz="2700" b="1" smtClean="0">
                <a:uFill>
                  <a:solidFill/>
                </a:uFill>
              </a:rPr>
              <a:t>2 </a:t>
            </a:r>
            <a:r>
              <a:rPr lang="ja-JP" altLang="en-US" sz="2700" b="1" smtClean="0">
                <a:uFill>
                  <a:solidFill/>
                </a:uFill>
              </a:rPr>
              <a:t>レベル</a:t>
            </a:r>
          </a:p>
          <a:p>
            <a:pPr lvl="2">
              <a:defRPr sz="1800" b="0">
                <a:uFillTx/>
              </a:defRPr>
            </a:pPr>
            <a:r>
              <a:rPr lang="ja-JP" altLang="en-US" sz="2700" b="1" smtClean="0">
                <a:uFill>
                  <a:solidFill/>
                </a:uFill>
              </a:rPr>
              <a:t>第 </a:t>
            </a:r>
            <a:r>
              <a:rPr lang="en-US" altLang="ja-JP" sz="2700" b="1" smtClean="0">
                <a:uFill>
                  <a:solidFill/>
                </a:uFill>
              </a:rPr>
              <a:t>3 </a:t>
            </a:r>
            <a:r>
              <a:rPr lang="ja-JP" altLang="en-US" sz="2700" b="1" smtClean="0">
                <a:uFill>
                  <a:solidFill/>
                </a:uFill>
              </a:rPr>
              <a:t>レベル</a:t>
            </a:r>
          </a:p>
          <a:p>
            <a:pPr lvl="3">
              <a:defRPr sz="1800" b="0">
                <a:uFillTx/>
              </a:defRPr>
            </a:pPr>
            <a:r>
              <a:rPr lang="ja-JP" altLang="en-US" sz="2700" b="1" smtClean="0">
                <a:uFill>
                  <a:solidFill/>
                </a:uFill>
              </a:rPr>
              <a:t>第 </a:t>
            </a:r>
            <a:r>
              <a:rPr lang="en-US" altLang="ja-JP" sz="2700" b="1" smtClean="0">
                <a:uFill>
                  <a:solidFill/>
                </a:uFill>
              </a:rPr>
              <a:t>4 </a:t>
            </a:r>
            <a:r>
              <a:rPr lang="ja-JP" altLang="en-US" sz="2700" b="1" smtClean="0">
                <a:uFill>
                  <a:solidFill/>
                </a:uFill>
              </a:rPr>
              <a:t>レベル</a:t>
            </a:r>
          </a:p>
          <a:p>
            <a:pPr lvl="4">
              <a:defRPr sz="1800" b="0">
                <a:uFillTx/>
              </a:defRPr>
            </a:pPr>
            <a:r>
              <a:rPr lang="ja-JP" altLang="en-US" sz="2700" b="1" smtClean="0">
                <a:uFill>
                  <a:solidFill/>
                </a:uFill>
              </a:rPr>
              <a:t>第 </a:t>
            </a:r>
            <a:r>
              <a:rPr lang="en-US" altLang="ja-JP" sz="2700" b="1" smtClean="0">
                <a:uFill>
                  <a:solidFill/>
                </a:uFill>
              </a:rPr>
              <a:t>5 </a:t>
            </a:r>
            <a:r>
              <a:rPr lang="ja-JP" altLang="en-US" sz="2700" b="1" smtClean="0">
                <a:uFill>
                  <a:solidFill/>
                </a:uFill>
              </a:rPr>
              <a:t>レベル</a:t>
            </a:r>
            <a:endParaRPr sz="2000">
              <a:uFill>
                <a:solidFill/>
              </a:uFill>
            </a:endParaRP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5443FA5E-A2E9-3A45-AC80-F13DA5FD1A8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585722"/>
      </p:ext>
    </p:extLst>
  </p:cSld>
  <p:clrMapOvr>
    <a:masterClrMapping/>
  </p:clrMapOvr>
  <p:transition xmlns:p14="http://schemas.microsoft.com/office/powerpoint/2010/main" spd="med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>
                <a:solidFill>
                  <a:srgbClr val="A6A6A6"/>
                </a:solidFill>
              </a:defRPr>
            </a:lvl1pPr>
          </a:lstStyle>
          <a:p>
            <a:r>
              <a:rPr lang="en-US" altLang="ja-JP" smtClean="0">
                <a:latin typeface="Arial"/>
                <a:ea typeface="Arial Unicode MS"/>
                <a:cs typeface="Arial Unicode MS"/>
              </a:rPr>
              <a:t>A.Yamamoto, 2014/07/28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100" b="0"/>
            </a:lvl1pPr>
          </a:lstStyle>
          <a:p>
            <a:r>
              <a:rPr lang="en-US" smtClean="0">
                <a:solidFill>
                  <a:srgbClr val="FFFFFF">
                    <a:lumMod val="65000"/>
                  </a:srgbClr>
                </a:solidFill>
                <a:latin typeface="Arial"/>
                <a:ea typeface="Arial Unicode MS"/>
                <a:cs typeface="Arial Unicode MS"/>
              </a:rPr>
              <a:t>ILC-TDR, SCRF Cost Study </a:t>
            </a:r>
            <a:endParaRPr lang="en-US">
              <a:solidFill>
                <a:srgbClr val="FFFFFF">
                  <a:lumMod val="65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>
                <a:solidFill>
                  <a:srgbClr val="A6A6A6"/>
                </a:solidFill>
              </a:defRPr>
            </a:lvl1pPr>
          </a:lstStyle>
          <a:p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 dirty="0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9046071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  <a:ea typeface="Arial Unicode MS"/>
                <a:cs typeface="Arial Unicode MS"/>
              </a:rPr>
              <a:t>A.Yamamoto, 2014/07/28</a:t>
            </a:r>
            <a:endParaRPr lang="en-US">
              <a:latin typeface="Calibri"/>
              <a:ea typeface="Arial Unicode MS"/>
              <a:cs typeface="Arial Unicode M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FFFFFF">
                    <a:lumMod val="65000"/>
                  </a:srgbClr>
                </a:solidFill>
                <a:latin typeface="Calibri"/>
                <a:ea typeface="Arial Unicode MS"/>
                <a:cs typeface="Arial Unicode MS"/>
              </a:rPr>
              <a:t>ILC-TDR, SCRF Cost Study </a:t>
            </a:r>
            <a:endParaRPr lang="en-US">
              <a:solidFill>
                <a:srgbClr val="FFFFFF">
                  <a:lumMod val="65000"/>
                </a:srgbClr>
              </a:solidFill>
              <a:latin typeface="Calibri"/>
              <a:ea typeface="Arial Unicode MS"/>
              <a:cs typeface="Arial Unicode M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latin typeface="Calibri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>
              <a:latin typeface="Calibri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149460011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0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0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0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70345655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65303472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0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0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0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0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0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0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96303774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45198349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4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11" indent="0">
              <a:buNone/>
              <a:defRPr sz="2000" b="1"/>
            </a:lvl2pPr>
            <a:lvl3pPr marL="914021" indent="0">
              <a:buNone/>
              <a:defRPr sz="1800" b="1"/>
            </a:lvl3pPr>
            <a:lvl4pPr marL="1371032" indent="0">
              <a:buNone/>
              <a:defRPr sz="1600" b="1"/>
            </a:lvl4pPr>
            <a:lvl5pPr marL="1828041" indent="0">
              <a:buNone/>
              <a:defRPr sz="1600" b="1"/>
            </a:lvl5pPr>
            <a:lvl6pPr marL="2285052" indent="0">
              <a:buNone/>
              <a:defRPr sz="1600" b="1"/>
            </a:lvl6pPr>
            <a:lvl7pPr marL="2742062" indent="0">
              <a:buNone/>
              <a:defRPr sz="1600" b="1"/>
            </a:lvl7pPr>
            <a:lvl8pPr marL="3199072" indent="0">
              <a:buNone/>
              <a:defRPr sz="1600" b="1"/>
            </a:lvl8pPr>
            <a:lvl9pPr marL="3656083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5957834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10967232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662597342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4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2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222894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CC791-BBD5-204D-AFB9-C15870B2916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865876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11" indent="0">
              <a:buNone/>
              <a:defRPr sz="2800"/>
            </a:lvl2pPr>
            <a:lvl3pPr marL="914021" indent="0">
              <a:buNone/>
              <a:defRPr sz="2400"/>
            </a:lvl3pPr>
            <a:lvl4pPr marL="1371032" indent="0">
              <a:buNone/>
              <a:defRPr sz="2000"/>
            </a:lvl4pPr>
            <a:lvl5pPr marL="1828041" indent="0">
              <a:buNone/>
              <a:defRPr sz="2000"/>
            </a:lvl5pPr>
            <a:lvl6pPr marL="2285052" indent="0">
              <a:buNone/>
              <a:defRPr sz="2000"/>
            </a:lvl6pPr>
            <a:lvl7pPr marL="2742062" indent="0">
              <a:buNone/>
              <a:defRPr sz="2000"/>
            </a:lvl7pPr>
            <a:lvl8pPr marL="3199072" indent="0">
              <a:buNone/>
              <a:defRPr sz="2000"/>
            </a:lvl8pPr>
            <a:lvl9pPr marL="3656083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11" indent="0">
              <a:buNone/>
              <a:defRPr sz="1200"/>
            </a:lvl2pPr>
            <a:lvl3pPr marL="914021" indent="0">
              <a:buNone/>
              <a:defRPr sz="1000"/>
            </a:lvl3pPr>
            <a:lvl4pPr marL="1371032" indent="0">
              <a:buNone/>
              <a:defRPr sz="900"/>
            </a:lvl4pPr>
            <a:lvl5pPr marL="1828041" indent="0">
              <a:buNone/>
              <a:defRPr sz="900"/>
            </a:lvl5pPr>
            <a:lvl6pPr marL="2285052" indent="0">
              <a:buNone/>
              <a:defRPr sz="900"/>
            </a:lvl6pPr>
            <a:lvl7pPr marL="2742062" indent="0">
              <a:buNone/>
              <a:defRPr sz="900"/>
            </a:lvl7pPr>
            <a:lvl8pPr marL="3199072" indent="0">
              <a:buNone/>
              <a:defRPr sz="900"/>
            </a:lvl8pPr>
            <a:lvl9pPr marL="3656083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62163453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6027442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1" y="274642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53509385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6481" y="273629"/>
            <a:ext cx="8226720" cy="114348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A7F02-CC73-E048-A759-CA7A0F1AE62F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15738094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699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071402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C307-4C03-A34E-949D-3677CCDE21D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05834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EC3C-B63B-DC41-82E0-3A5285EEBA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90772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EC3C-B63B-DC41-82E0-3A5285EEBA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9959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EC3C-B63B-DC41-82E0-3A5285EEBA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10249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EC3C-B63B-DC41-82E0-3A5285EEBA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8124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93405" y="1443550"/>
            <a:ext cx="8177747" cy="4659556"/>
          </a:xfrm>
          <a:prstGeom prst="rect">
            <a:avLst/>
          </a:prstGeom>
        </p:spPr>
        <p:txBody>
          <a:bodyPr lIns="0" rIns="0"/>
          <a:lstStyle>
            <a:lvl2pPr marL="415428" indent="-415428">
              <a:defRPr sz="2200">
                <a:latin typeface="+mj-lt"/>
                <a:cs typeface="Arial"/>
              </a:defRPr>
            </a:lvl2pPr>
            <a:lvl3pPr marL="731327" indent="-315900">
              <a:defRPr sz="1800">
                <a:latin typeface="+mj-lt"/>
                <a:cs typeface="Arial"/>
              </a:defRPr>
            </a:lvl3pPr>
            <a:lvl4pPr marL="1038572" indent="-307247">
              <a:buFont typeface="Lucida Grande"/>
              <a:buChar char="‒"/>
              <a:defRPr sz="1600">
                <a:latin typeface="+mj-lt"/>
                <a:cs typeface="Arial"/>
              </a:defRPr>
            </a:lvl4pPr>
            <a:lvl5pPr marL="1246284" indent="-207716">
              <a:defRPr sz="1600">
                <a:latin typeface="+mj-lt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61790" y="6383758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pPr algn="r"/>
            <a:fld id="{AAB6FA28-7AEC-3F43-9C2D-3DB969CFEC6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7" y="773550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+mj-lt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208270" y="6383758"/>
            <a:ext cx="21034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r>
              <a:rPr lang="en-US" smtClean="0"/>
              <a:t>A, Yamamoto, 150413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6722" y="6383758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r>
              <a:rPr lang="en-US" smtClean="0"/>
              <a:t>ILC-SRF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EC3C-B63B-DC41-82E0-3A5285EEBA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06116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EC3C-B63B-DC41-82E0-3A5285EEBA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0164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EC3C-B63B-DC41-82E0-3A5285EEBA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938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EC3C-B63B-DC41-82E0-3A5285EEBA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86385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FEC3C-B63B-DC41-82E0-3A5285EEBA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00337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744932" y="6364432"/>
            <a:ext cx="3248603" cy="365125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A, Yamamoto, 150413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altLang="ja-JP" smtClean="0"/>
              <a:t>ILC-SRF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6EE7B9-3872-BB47-8B28-2C045C1A655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246413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altLang="ja-JP" smtClean="0"/>
              <a:t>ILC-SRF</a:t>
            </a:r>
            <a:endParaRPr lang="en-US" altLang="ja-JP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31C99DD-1DF2-B246-B80C-C27435E6E1B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008173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A, Yamamoto, 150413</a:t>
            </a:r>
            <a:endParaRPr lang="en-US" altLang="ja-JP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altLang="ja-JP" smtClean="0"/>
              <a:t>ILC-SRF</a:t>
            </a:r>
            <a:endParaRPr lang="en-US" altLang="ja-JP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8823E-8C06-F14C-AB58-4ACEEE596A8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152728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A, Yamamoto, 150413</a:t>
            </a:r>
            <a:endParaRPr lang="en-US" altLang="ja-JP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altLang="ja-JP" smtClean="0"/>
              <a:t>ILC-SRF</a:t>
            </a:r>
            <a:endParaRPr lang="en-US" altLang="ja-JP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9E09B2-0514-1546-A166-23950B4B724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333475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>
          <a:xfrm>
            <a:off x="230424" y="6386014"/>
            <a:ext cx="1962491" cy="365125"/>
          </a:xfrm>
        </p:spPr>
        <p:txBody>
          <a:bodyPr/>
          <a:lstStyle>
            <a:lvl1pPr>
              <a:defRPr sz="1000">
                <a:solidFill>
                  <a:srgbClr val="7F7F7F"/>
                </a:solidFill>
              </a:defRPr>
            </a:lvl1pPr>
          </a:lstStyle>
          <a:p>
            <a:pPr algn="l"/>
            <a:r>
              <a:rPr lang="en-US" altLang="ja-JP" smtClean="0"/>
              <a:t>A, Yamamoto, 150413</a:t>
            </a:r>
            <a:endParaRPr lang="en-US" altLang="ja-JP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3669419" y="6389166"/>
            <a:ext cx="1639455" cy="365125"/>
          </a:xfrm>
        </p:spPr>
        <p:txBody>
          <a:bodyPr/>
          <a:lstStyle>
            <a:lvl1pPr algn="ctr">
              <a:defRPr sz="1000">
                <a:solidFill>
                  <a:srgbClr val="7F7F7F"/>
                </a:solidFill>
              </a:defRPr>
            </a:lvl1pPr>
          </a:lstStyle>
          <a:p>
            <a:r>
              <a:rPr lang="en-US" altLang="ja-JP" smtClean="0"/>
              <a:t>ILC-SRF</a:t>
            </a:r>
            <a:endParaRPr lang="en-US" altLang="ja-JP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>
          <a:xfrm>
            <a:off x="6843516" y="6398302"/>
            <a:ext cx="2133023" cy="365125"/>
          </a:xfrm>
        </p:spPr>
        <p:txBody>
          <a:bodyPr/>
          <a:lstStyle>
            <a:lvl1pPr algn="r">
              <a:defRPr sz="1000">
                <a:solidFill>
                  <a:srgbClr val="7F7F7F"/>
                </a:solidFill>
              </a:defRPr>
            </a:lvl1pPr>
          </a:lstStyle>
          <a:p>
            <a:fld id="{C52D36FA-D854-2F43-B7F5-49DF092B0D8A}" type="slidenum">
              <a:rPr lang="en-US" altLang="ja-JP" smtClean="0"/>
              <a:pPr/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07365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5" y="2906717"/>
            <a:ext cx="7516091" cy="1500187"/>
          </a:xfrm>
          <a:prstGeom prst="rect">
            <a:avLst/>
          </a:prstGeom>
        </p:spPr>
        <p:txBody>
          <a:bodyPr lIns="0" rIns="0"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697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94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9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8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85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8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7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A, Yamamoto, 150413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4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ILC-SRF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A, Yamamoto, 150413</a:t>
            </a:r>
            <a:endParaRPr lang="en-US" altLang="ja-JP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altLang="ja-JP" smtClean="0"/>
              <a:t>ILC-SRF</a:t>
            </a:r>
            <a:endParaRPr lang="en-US" altLang="ja-JP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373672AA-592F-6942-B761-43F88F97390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952290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A, Yamamoto, 150413</a:t>
            </a:r>
            <a:endParaRPr lang="en-US" altLang="ja-JP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altLang="ja-JP" smtClean="0"/>
              <a:t>ILC-SRF</a:t>
            </a:r>
            <a:endParaRPr lang="en-US" altLang="ja-JP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A7ECD-FBF0-684B-BEF4-069EFC3721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728426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A, Yamamoto, 150413</a:t>
            </a:r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altLang="ja-JP" smtClean="0"/>
              <a:t>ILC-SRF</a:t>
            </a: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9ABB24-6835-A041-833C-62B0276E5BB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3955576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A, Yamamoto, 150413</a:t>
            </a:r>
            <a:endParaRPr lang="en-US" altLang="ja-JP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altLang="ja-JP" smtClean="0"/>
              <a:t>ILC-SRF</a:t>
            </a:r>
            <a:endParaRPr lang="en-US" altLang="ja-JP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2AFC3D-8835-BE4E-869B-69A2EE81BD9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0956013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45" y="0"/>
            <a:ext cx="9155545" cy="686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16547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89" y="274205"/>
            <a:ext cx="8229023" cy="1143000"/>
          </a:xfrm>
          <a:prstGeom prst="rect">
            <a:avLst/>
          </a:prstGeom>
        </p:spPr>
        <p:txBody>
          <a:bodyPr lIns="83119" tIns="41559" rIns="83119" bIns="41559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A, Yamamoto, 150413</a:t>
            </a:r>
            <a:endParaRPr lang="en-US" altLang="ja-JP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ja-JP" smtClean="0"/>
              <a:t>ILC-SRF</a:t>
            </a:r>
            <a:endParaRPr lang="en-US" altLang="ja-JP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B4B0CB-BA07-3C4F-82F2-3A5967B065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815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A, Yamamoto, 150413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ILC-SRF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0EEFE-350B-CE4C-AE3B-73FA44BF9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494745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A, Yamamoto, 150413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ILC-SRF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0EEFE-350B-CE4C-AE3B-73FA44BF9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04164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A, Yamamoto, 150413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ILC-SRF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0EEFE-350B-CE4C-AE3B-73FA44BF9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57029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A, Yamamoto, 150413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ILC-SRF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0EEFE-350B-CE4C-AE3B-73FA44BF9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0820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7" y="1023702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A, Yamamoto, 150413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4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ILC-SRF</a:t>
            </a:r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A, Yamamoto, 150413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ILC-SRF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0EEFE-350B-CE4C-AE3B-73FA44BF9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57064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A, Yamamoto, 150413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ILC-SRF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0EEFE-350B-CE4C-AE3B-73FA44BF9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322593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A, Yamamoto, 150413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ILC-SRF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0EEFE-350B-CE4C-AE3B-73FA44BF9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09656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A, Yamamoto, 150413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ILC-SRF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0EEFE-350B-CE4C-AE3B-73FA44BF9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0388125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A, Yamamoto, 150413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ILC-SRF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0EEFE-350B-CE4C-AE3B-73FA44BF9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462268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A, Yamamoto, 150413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ILC-SRF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0EEFE-350B-CE4C-AE3B-73FA44BF9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704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A, Yamamoto, 150413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ILC-SRF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80EEFE-350B-CE4C-AE3B-73FA44BF9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031761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 mit 2 Fotos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cap="all" baseline="0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9200" y="1018800"/>
            <a:ext cx="8671689" cy="825104"/>
          </a:xfrm>
        </p:spPr>
        <p:txBody>
          <a:bodyPr/>
          <a:lstStyle>
            <a:lvl1pPr marL="0" indent="0">
              <a:lnSpc>
                <a:spcPts val="2800"/>
              </a:lnSpc>
              <a:defRPr/>
            </a:lvl1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3"/>
          </p:nvPr>
        </p:nvSpPr>
        <p:spPr>
          <a:xfrm>
            <a:off x="3143240" y="2435224"/>
            <a:ext cx="5000660" cy="230832"/>
          </a:xfrm>
        </p:spPr>
        <p:txBody>
          <a:bodyPr wrap="square">
            <a:spAutoFit/>
          </a:bodyPr>
          <a:lstStyle>
            <a:lvl1pPr marL="0" indent="0">
              <a:lnSpc>
                <a:spcPts val="1800"/>
              </a:lnSpc>
              <a:defRPr sz="1400" b="0" cap="none" baseline="0">
                <a:solidFill>
                  <a:schemeClr val="tx1"/>
                </a:solidFill>
              </a:defRPr>
            </a:lvl1pPr>
            <a:lvl2pPr>
              <a:lnSpc>
                <a:spcPts val="2400"/>
              </a:lnSpc>
              <a:buFont typeface="Arial" pitchFamily="34" charset="0"/>
              <a:buChar char="•"/>
              <a:defRPr b="1"/>
            </a:lvl2pPr>
          </a:lstStyle>
          <a:p>
            <a:pPr lvl="0"/>
            <a:r>
              <a:rPr lang="de-DE" dirty="0" smtClean="0"/>
              <a:t>Textmasterformate durch Klicken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4"/>
          </p:nvPr>
        </p:nvSpPr>
        <p:spPr>
          <a:xfrm>
            <a:off x="3836386" y="3429000"/>
            <a:ext cx="5236208" cy="785818"/>
          </a:xfrm>
        </p:spPr>
        <p:txBody>
          <a:bodyPr>
            <a:noAutofit/>
          </a:bodyPr>
          <a:lstStyle>
            <a:lvl1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1pPr>
            <a:lvl2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2pPr>
            <a:lvl3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3pPr>
            <a:lvl4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4pPr>
            <a:lvl5pPr marL="265113" indent="-265113" defTabSz="358775">
              <a:lnSpc>
                <a:spcPts val="2400"/>
              </a:lnSpc>
              <a:buFont typeface="Arial" pitchFamily="34" charset="0"/>
              <a:buChar char="•"/>
              <a:defRPr sz="1800" b="1" cap="none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549D2-518C-4DD0-AD36-CDEF1B7AEAD3}" type="slidenum">
              <a:rPr lang="de-DE" altLang="de-DE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‹#›</a:t>
            </a:fld>
            <a:endParaRPr lang="de-DE" altLang="de-DE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Fußzeilenplatzhalter 1"/>
          <p:cNvSpPr>
            <a:spLocks noGrp="1"/>
          </p:cNvSpPr>
          <p:nvPr>
            <p:ph type="ftr" sz="quarter" idx="3"/>
          </p:nvPr>
        </p:nvSpPr>
        <p:spPr>
          <a:xfrm>
            <a:off x="971600" y="6356350"/>
            <a:ext cx="69127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ILC-SRF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2182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  <p:custDataLst>
              <p:tags r:id="rId1"/>
            </p:custDataLst>
          </p:nvPr>
        </p:nvSpPr>
        <p:spPr>
          <a:xfrm>
            <a:off x="914400" y="6569077"/>
            <a:ext cx="7696200" cy="365125"/>
          </a:xfrm>
          <a:prstGeom prst="rect">
            <a:avLst/>
          </a:prstGeo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900" b="1" i="0" baseline="0" smtClean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  <a:latin typeface="Calibri"/>
              </a:rPr>
              <a:t>ILC-SRF</a:t>
            </a:r>
            <a:endParaRPr lang="en-US" dirty="0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28999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9578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45127" y="1461823"/>
            <a:ext cx="3574473" cy="4277042"/>
          </a:xfrm>
          <a:prstGeom prst="rect">
            <a:avLst/>
          </a:prstGeom>
        </p:spPr>
        <p:txBody>
          <a:bodyPr lIns="0" rIns="0"/>
          <a:lstStyle>
            <a:lvl2pPr marL="415428" indent="-415428">
              <a:defRPr sz="2200">
                <a:latin typeface="+mj-lt"/>
                <a:cs typeface="Arial"/>
              </a:defRPr>
            </a:lvl2pPr>
            <a:lvl3pPr marL="833743" indent="-310130">
              <a:defRPr sz="1800">
                <a:latin typeface="+mj-lt"/>
                <a:cs typeface="Arial"/>
              </a:defRPr>
            </a:lvl3pPr>
            <a:lvl4pPr marL="1091944" indent="-261086">
              <a:buFont typeface="Lucida Grande"/>
              <a:buChar char="‒"/>
              <a:defRPr sz="1600">
                <a:latin typeface="+mj-lt"/>
                <a:cs typeface="Arial"/>
              </a:defRPr>
            </a:lvl4pPr>
            <a:lvl5pPr marL="1354471" indent="-207716">
              <a:defRPr sz="1600">
                <a:latin typeface="+mj-lt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26713" y="1461823"/>
            <a:ext cx="3574473" cy="4277041"/>
          </a:xfrm>
          <a:prstGeom prst="rect">
            <a:avLst/>
          </a:prstGeom>
        </p:spPr>
        <p:txBody>
          <a:bodyPr lIns="0" rIns="0"/>
          <a:lstStyle>
            <a:lvl2pPr marL="415428" indent="-415428">
              <a:defRPr sz="2200">
                <a:latin typeface="+mj-lt"/>
                <a:cs typeface="Arial"/>
              </a:defRPr>
            </a:lvl2pPr>
            <a:lvl3pPr marL="731327" indent="-315900">
              <a:defRPr sz="1800">
                <a:latin typeface="+mj-lt"/>
                <a:cs typeface="Arial"/>
              </a:defRPr>
            </a:lvl3pPr>
            <a:lvl4pPr marL="1038572" indent="-307247">
              <a:buFont typeface="Lucida Grande"/>
              <a:buChar char="‒"/>
              <a:defRPr sz="1600">
                <a:latin typeface="+mj-lt"/>
                <a:cs typeface="Arial"/>
              </a:defRPr>
            </a:lvl4pPr>
            <a:lvl5pPr marL="1246284" indent="-207716" defTabSz="334652">
              <a:defRPr sz="1600">
                <a:latin typeface="+mj-lt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45127" y="773550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+mj-lt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8339" y="6392894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pPr algn="r"/>
            <a:fld id="{AAB6FA28-7AEC-3F43-9C2D-3DB969CFEC6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235680" y="6399455"/>
            <a:ext cx="201205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r>
              <a:rPr lang="en-US" smtClean="0"/>
              <a:t>A, Yamamoto, 150413</a:t>
            </a:r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70437" y="6392894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ILC-SRF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548680"/>
            <a:ext cx="6768752" cy="1152128"/>
          </a:xfrm>
          <a:prstGeom prst="rect">
            <a:avLst/>
          </a:prstGeom>
        </p:spPr>
        <p:txBody>
          <a:bodyPr/>
          <a:lstStyle>
            <a:lvl1pPr algn="l">
              <a:lnSpc>
                <a:spcPts val="3500"/>
              </a:lnSpc>
              <a:defRPr sz="3600">
                <a:solidFill>
                  <a:srgbClr val="B5121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88" y="1844675"/>
            <a:ext cx="8425184" cy="4752975"/>
          </a:xfrm>
          <a:prstGeom prst="rect">
            <a:avLst/>
          </a:prstGeom>
        </p:spPr>
        <p:txBody>
          <a:bodyPr vert="horz"/>
          <a:lstStyle>
            <a:lvl1pPr>
              <a:defRPr sz="2400">
                <a:solidFill>
                  <a:srgbClr val="666666"/>
                </a:solidFill>
              </a:defRPr>
            </a:lvl1pPr>
            <a:lvl2pPr>
              <a:defRPr sz="2200">
                <a:solidFill>
                  <a:srgbClr val="666666"/>
                </a:solidFill>
              </a:defRPr>
            </a:lvl2pPr>
            <a:lvl3pPr>
              <a:defRPr sz="2000">
                <a:solidFill>
                  <a:srgbClr val="666666"/>
                </a:solidFill>
              </a:defRPr>
            </a:lvl3pPr>
            <a:lvl4pPr>
              <a:defRPr sz="1800">
                <a:solidFill>
                  <a:srgbClr val="666666"/>
                </a:solidFill>
              </a:defRPr>
            </a:lvl4pPr>
            <a:lvl5pPr>
              <a:defRPr sz="16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830914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ILC-SRF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87720241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348753" y="6400800"/>
            <a:ext cx="4446494" cy="457200"/>
          </a:xfrm>
          <a:ln/>
        </p:spPr>
        <p:txBody>
          <a:bodyPr/>
          <a:lstStyle>
            <a:lvl1pPr>
              <a:defRPr sz="12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ILC-SRF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10835392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ILC-SRF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08141826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1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ILC-SRF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80166106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ILC-SRF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48268995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ILC-SRF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87655229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ILC-SRF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26897505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ILC-SRF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6966061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ILC-SRF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2649785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7" y="1699672"/>
            <a:ext cx="3671455" cy="470428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6971" indent="0">
              <a:buNone/>
              <a:defRPr sz="2000" b="1"/>
            </a:lvl2pPr>
            <a:lvl3pPr marL="913945" indent="0">
              <a:buNone/>
              <a:defRPr sz="1800" b="1"/>
            </a:lvl3pPr>
            <a:lvl4pPr marL="1370915" indent="0">
              <a:buNone/>
              <a:defRPr sz="1600" b="1"/>
            </a:lvl4pPr>
            <a:lvl5pPr marL="1827885" indent="0">
              <a:buNone/>
              <a:defRPr sz="1600" b="1"/>
            </a:lvl5pPr>
            <a:lvl6pPr marL="2284855" indent="0">
              <a:buNone/>
              <a:defRPr sz="1600" b="1"/>
            </a:lvl6pPr>
            <a:lvl7pPr marL="2741829" indent="0">
              <a:buNone/>
              <a:defRPr sz="1600" b="1"/>
            </a:lvl7pPr>
            <a:lvl8pPr marL="3198800" indent="0">
              <a:buNone/>
              <a:defRPr sz="1600" b="1"/>
            </a:lvl8pPr>
            <a:lvl9pPr marL="365577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7"/>
            <a:ext cx="3609880" cy="470405"/>
          </a:xfrm>
          <a:prstGeom prst="rect">
            <a:avLst/>
          </a:prstGeom>
        </p:spPr>
        <p:txBody>
          <a:bodyPr lIns="0" tIns="0" rIns="0" bIns="0"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6971" indent="0">
              <a:buNone/>
              <a:defRPr sz="2000" b="1"/>
            </a:lvl2pPr>
            <a:lvl3pPr marL="913945" indent="0">
              <a:buNone/>
              <a:defRPr sz="1800" b="1"/>
            </a:lvl3pPr>
            <a:lvl4pPr marL="1370915" indent="0">
              <a:buNone/>
              <a:defRPr sz="1600" b="1"/>
            </a:lvl4pPr>
            <a:lvl5pPr marL="1827885" indent="0">
              <a:buNone/>
              <a:defRPr sz="1600" b="1"/>
            </a:lvl5pPr>
            <a:lvl6pPr marL="2284855" indent="0">
              <a:buNone/>
              <a:defRPr sz="1600" b="1"/>
            </a:lvl6pPr>
            <a:lvl7pPr marL="2741829" indent="0">
              <a:buNone/>
              <a:defRPr sz="1600" b="1"/>
            </a:lvl7pPr>
            <a:lvl8pPr marL="3198800" indent="0">
              <a:buNone/>
              <a:defRPr sz="1600" b="1"/>
            </a:lvl8pPr>
            <a:lvl9pPr marL="365577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 hasCustomPrompt="1"/>
          </p:nvPr>
        </p:nvSpPr>
        <p:spPr>
          <a:xfrm>
            <a:off x="831277" y="2332183"/>
            <a:ext cx="3671455" cy="3502120"/>
          </a:xfrm>
          <a:prstGeom prst="rect">
            <a:avLst/>
          </a:prstGeom>
        </p:spPr>
        <p:txBody>
          <a:bodyPr lIns="0" rIns="0"/>
          <a:lstStyle>
            <a:lvl2pPr marL="415428" indent="-415428">
              <a:defRPr sz="2200">
                <a:latin typeface="Arial"/>
                <a:cs typeface="Arial"/>
              </a:defRPr>
            </a:lvl2pPr>
            <a:lvl3pPr marL="833743" indent="-310130">
              <a:defRPr sz="1800">
                <a:latin typeface="Arial"/>
                <a:cs typeface="Arial"/>
              </a:defRPr>
            </a:lvl3pPr>
            <a:lvl4pPr marL="1091944" indent="-261086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471" indent="-207716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702848" y="2332187"/>
            <a:ext cx="3609880" cy="3502119"/>
          </a:xfrm>
          <a:prstGeom prst="rect">
            <a:avLst/>
          </a:prstGeom>
        </p:spPr>
        <p:txBody>
          <a:bodyPr lIns="0" rIns="0"/>
          <a:lstStyle>
            <a:lvl2pPr marL="415428" indent="-415428">
              <a:defRPr sz="2200">
                <a:latin typeface="Arial"/>
                <a:cs typeface="Arial"/>
              </a:defRPr>
            </a:lvl2pPr>
            <a:lvl3pPr marL="731327" indent="-315900">
              <a:defRPr sz="1800">
                <a:latin typeface="Arial"/>
                <a:cs typeface="Arial"/>
              </a:defRPr>
            </a:lvl3pPr>
            <a:lvl4pPr marL="1038572" indent="-30724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284" indent="-207716" defTabSz="334652">
              <a:defRPr sz="1600">
                <a:latin typeface="Arial"/>
                <a:cs typeface="Arial"/>
              </a:defRPr>
            </a:lvl5pPr>
          </a:lstStyle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7" y="1023702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A, Yamamoto, 150413</a:t>
            </a:r>
            <a:endParaRPr lang="en-US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5"/>
          </p:nvPr>
        </p:nvSpPr>
        <p:spPr>
          <a:xfrm>
            <a:off x="6477004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ILC-SRF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ILC-SRF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81337053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ILC-SRF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96188096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ILC-SRF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E37E2-33CB-034B-AFDB-6541EBF5F31A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8462116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ILC-SRF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C48C-D733-1745-8254-B98F368A1390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11798829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57200" y="1066800"/>
            <a:ext cx="82296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BC3EA-FCB8-4388-B3F2-D1215F9A174A}" type="slidenum">
              <a:rPr lang="en-US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Arial"/>
                <a:ea typeface="Arial Unicode MS"/>
                <a:cs typeface="Arial Unicode MS"/>
              </a:rPr>
              <a:t>ILC-SRF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66252901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nly numbe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it-IT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>
                <a:latin typeface="Arial"/>
                <a:ea typeface="Arial Unicode MS"/>
                <a:cs typeface="Arial Unicode MS"/>
              </a:rPr>
              <a:t>ILC-SRF</a:t>
            </a:r>
            <a:endParaRPr lang="it-IT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50B6A-EECE-4C3C-9D7F-14B52D3C779A}" type="slidenum">
              <a:rPr lang="it-IT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it-IT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428604"/>
            <a:ext cx="8258204" cy="5697559"/>
          </a:xfrm>
        </p:spPr>
        <p:txBody>
          <a:bodyPr/>
          <a:lstStyle>
            <a:lvl1pPr marL="274320" indent="-274320">
              <a:spcBef>
                <a:spcPts val="600"/>
              </a:spcBef>
              <a:buFont typeface="+mj-lt"/>
              <a:buAutoNum type="arabicPeriod"/>
              <a:defRPr sz="2000"/>
            </a:lvl1pPr>
            <a:lvl2pPr marL="731520" indent="-274320">
              <a:spcBef>
                <a:spcPts val="600"/>
              </a:spcBef>
              <a:buFont typeface="+mj-lt"/>
              <a:buAutoNum type="arabicPeriod"/>
              <a:defRPr sz="2000"/>
            </a:lvl2pPr>
            <a:lvl3pPr marL="1188720" indent="-274320">
              <a:spcBef>
                <a:spcPts val="600"/>
              </a:spcBef>
              <a:buFont typeface="+mj-lt"/>
              <a:buAutoNum type="arabicPeriod"/>
              <a:defRPr sz="2000"/>
            </a:lvl3pPr>
            <a:lvl4pPr marL="1645920" indent="-274320">
              <a:spcBef>
                <a:spcPts val="600"/>
              </a:spcBef>
              <a:buFont typeface="+mj-lt"/>
              <a:buAutoNum type="arabicPeriod"/>
              <a:defRPr sz="2000"/>
            </a:lvl4pPr>
            <a:lvl5pPr marL="2103120" indent="-274320">
              <a:spcBef>
                <a:spcPts val="600"/>
              </a:spcBef>
              <a:buFont typeface="+mj-lt"/>
              <a:buAutoNum type="arabicPeriod"/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3433958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8E81D0-B31C-8148-9890-5F3A919C254A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 altLang="ja-JP">
                <a:solidFill>
                  <a:srgbClr val="FFFFFF"/>
                </a:solidFill>
              </a:rPr>
              <a:t>/17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5226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C05159D-7732-DF43-9FD5-8B30FFDF9F1C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585882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756FA7D-22E0-C14D-A568-A502F1DF1A93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02533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B9E63A1-E1BA-EB4E-A1FE-4E1D3C9368E2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974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33870" y="640203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180857" y="6392894"/>
            <a:ext cx="219480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A, Yamamoto, 150413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7078" y="6406018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ILC-SRF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8E4591B-6009-4746-A7A8-8F276A873F8C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23414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D4F9F0-E53F-E440-A055-7F333EFCD649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14743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0C9A760-9302-6B43-A0B0-386D1F3BE937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 altLang="ja-JP">
                <a:solidFill>
                  <a:srgbClr val="FFFFFF"/>
                </a:solidFill>
              </a:rPr>
              <a:t> /17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79164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801D924-827B-5F44-A143-966E639486BA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14417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8DDD320-927E-A64E-8A42-F3C1C51D4579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 altLang="ja-JP">
                <a:solidFill>
                  <a:srgbClr val="FFFFFF"/>
                </a:solidFill>
              </a:rPr>
              <a:t>/17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50947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A1E838-6538-CD42-BC60-4A3BD6FAF85B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5972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1F0A14D-E889-1843-9AFC-B026627EE0D1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15849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CBC418A-7D0A-A249-9C7A-33267EE99125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r>
              <a:rPr lang="en-US" altLang="ja-JP">
                <a:solidFill>
                  <a:srgbClr val="FFFFFF"/>
                </a:solidFill>
              </a:rPr>
              <a:t>/17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89423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A, Yamamoto, 150413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ILC-SRF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116E-1E24-204F-A7B8-C9EF31C001E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23961265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A, Yamamoto, 150413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ILC-SRF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116E-1E24-204F-A7B8-C9EF31C001E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40349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7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5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6971" indent="0">
              <a:buNone/>
              <a:defRPr sz="1200"/>
            </a:lvl2pPr>
            <a:lvl3pPr marL="913945" indent="0">
              <a:buNone/>
              <a:defRPr sz="1000"/>
            </a:lvl3pPr>
            <a:lvl4pPr marL="1370915" indent="0">
              <a:buNone/>
              <a:defRPr sz="900"/>
            </a:lvl4pPr>
            <a:lvl5pPr marL="1827885" indent="0">
              <a:buNone/>
              <a:defRPr sz="900"/>
            </a:lvl5pPr>
            <a:lvl6pPr marL="2284855" indent="0">
              <a:buNone/>
              <a:defRPr sz="900"/>
            </a:lvl6pPr>
            <a:lvl7pPr marL="2741829" indent="0">
              <a:buNone/>
              <a:defRPr sz="900"/>
            </a:lvl7pPr>
            <a:lvl8pPr marL="3198800" indent="0">
              <a:buNone/>
              <a:defRPr sz="900"/>
            </a:lvl8pPr>
            <a:lvl9pPr marL="365577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A, Yamamoto, 150413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4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ILC-SRF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A, Yamamoto, 150413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ILC-SRF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116E-1E24-204F-A7B8-C9EF31C001E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8303080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A, Yamamoto, 150413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ILC-SRF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116E-1E24-204F-A7B8-C9EF31C001E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0671485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A, Yamamoto, 150413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ILC-SRF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116E-1E24-204F-A7B8-C9EF31C001E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36560641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A, Yamamoto, 150413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ILC-SRF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116E-1E24-204F-A7B8-C9EF31C001E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2446732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A, Yamamoto, 150413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ILC-SRF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116E-1E24-204F-A7B8-C9EF31C001E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1104265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A, Yamamoto, 150413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ILC-SRF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116E-1E24-204F-A7B8-C9EF31C001E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5735221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A, Yamamoto, 150413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ILC-SRF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116E-1E24-204F-A7B8-C9EF31C001E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8913104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A, Yamamoto, 150413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ILC-SRF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116E-1E24-204F-A7B8-C9EF31C001E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8548907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A, Yamamoto, 150413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ILC-SRF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116E-1E24-204F-A7B8-C9EF31C001E3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7620267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A3001D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ILC-SRF</a:t>
            </a:r>
            <a:endParaRPr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A, Yamamoto, 150413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dirty="0">
                <a:solidFill>
                  <a:prstClr val="black"/>
                </a:solidFill>
              </a:rPr>
              <a:pPr marL="25400"/>
              <a:t>‹#›</a:t>
            </a:fld>
            <a:endParaRPr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978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2"/>
            <a:ext cx="5486400" cy="35406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6971" indent="0">
              <a:buNone/>
              <a:defRPr sz="2800"/>
            </a:lvl2pPr>
            <a:lvl3pPr marL="913945" indent="0">
              <a:buNone/>
              <a:defRPr sz="2400"/>
            </a:lvl3pPr>
            <a:lvl4pPr marL="1370915" indent="0">
              <a:buNone/>
              <a:defRPr sz="2000"/>
            </a:lvl4pPr>
            <a:lvl5pPr marL="1827885" indent="0">
              <a:buNone/>
              <a:defRPr sz="2000"/>
            </a:lvl5pPr>
            <a:lvl6pPr marL="2284855" indent="0">
              <a:buNone/>
              <a:defRPr sz="2000"/>
            </a:lvl6pPr>
            <a:lvl7pPr marL="2741829" indent="0">
              <a:buNone/>
              <a:defRPr sz="2000"/>
            </a:lvl7pPr>
            <a:lvl8pPr marL="3198800" indent="0">
              <a:buNone/>
              <a:defRPr sz="2000"/>
            </a:lvl8pPr>
            <a:lvl9pPr marL="3655771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6971" indent="0">
              <a:buNone/>
              <a:defRPr sz="1200"/>
            </a:lvl2pPr>
            <a:lvl3pPr marL="913945" indent="0">
              <a:buNone/>
              <a:defRPr sz="1000"/>
            </a:lvl3pPr>
            <a:lvl4pPr marL="1370915" indent="0">
              <a:buNone/>
              <a:defRPr sz="900"/>
            </a:lvl4pPr>
            <a:lvl5pPr marL="1827885" indent="0">
              <a:buNone/>
              <a:defRPr sz="900"/>
            </a:lvl5pPr>
            <a:lvl6pPr marL="2284855" indent="0">
              <a:buNone/>
              <a:defRPr sz="900"/>
            </a:lvl6pPr>
            <a:lvl7pPr marL="2741829" indent="0">
              <a:buNone/>
              <a:defRPr sz="900"/>
            </a:lvl7pPr>
            <a:lvl8pPr marL="3198800" indent="0">
              <a:buNone/>
              <a:defRPr sz="900"/>
            </a:lvl8pPr>
            <a:lvl9pPr marL="3655771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6350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02727" y="6356350"/>
            <a:ext cx="175952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A, Yamamoto, 150413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4" y="6356350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100">
                <a:solidFill>
                  <a:srgbClr val="692A36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ILC-SRF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" y="4"/>
            <a:ext cx="9140825" cy="6850063"/>
            <a:chOff x="0" y="0"/>
            <a:chExt cx="5758" cy="4315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339 h 1906"/>
                <a:gd name="T4" fmla="*/ 5830 w 5740"/>
                <a:gd name="T5" fmla="*/ 1339 h 1906"/>
                <a:gd name="T6" fmla="*/ 583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2400">
                <a:solidFill>
                  <a:srgbClr val="FFFFFF"/>
                </a:solidFill>
                <a:latin typeface="Times" charset="0"/>
                <a:ea typeface="Osaka" charset="0"/>
                <a:cs typeface="Osaka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1728" y="1409"/>
              <a:ext cx="4027" cy="2906"/>
              <a:chOff x="1728" y="1409"/>
              <a:chExt cx="4027" cy="2906"/>
            </a:xfrm>
          </p:grpSpPr>
          <p:sp>
            <p:nvSpPr>
              <p:cNvPr id="7" name="Freeform 5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sz="2400">
                  <a:solidFill>
                    <a:srgbClr val="FFFFFF"/>
                  </a:solidFill>
                  <a:latin typeface="Times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8" name="Freeform 6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sz="2400">
                  <a:solidFill>
                    <a:srgbClr val="FFFFFF"/>
                  </a:solidFill>
                  <a:latin typeface="Times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9" name="Freeform 7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90980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sz="2400">
                  <a:solidFill>
                    <a:srgbClr val="FFFFFF"/>
                  </a:solidFill>
                  <a:latin typeface="Times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10" name="Freeform 8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2400">
                  <a:solidFill>
                    <a:srgbClr val="FFFFFF"/>
                  </a:solidFill>
                  <a:latin typeface="Times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11" name="Freeform 9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90980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sz="2400">
                  <a:solidFill>
                    <a:srgbClr val="FFFFFF"/>
                  </a:solidFill>
                  <a:latin typeface="Times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12" name="Freeform 10"/>
              <p:cNvSpPr>
                <a:spLocks/>
              </p:cNvSpPr>
              <p:nvPr/>
            </p:nvSpPr>
            <p:spPr bwMode="hidden">
              <a:xfrm>
                <a:off x="3231" y="1409"/>
                <a:ext cx="2296" cy="1469"/>
              </a:xfrm>
              <a:custGeom>
                <a:avLst/>
                <a:gdLst/>
                <a:ahLst/>
                <a:cxnLst>
                  <a:cxn ang="0">
                    <a:pos x="982" y="1061"/>
                  </a:cxn>
                  <a:cxn ang="0">
                    <a:pos x="1357" y="1012"/>
                  </a:cxn>
                  <a:cxn ang="0">
                    <a:pos x="1666" y="957"/>
                  </a:cxn>
                  <a:cxn ang="0">
                    <a:pos x="1916" y="897"/>
                  </a:cxn>
                  <a:cxn ang="0">
                    <a:pos x="2100" y="832"/>
                  </a:cxn>
                  <a:cxn ang="0">
                    <a:pos x="2220" y="756"/>
                  </a:cxn>
                  <a:cxn ang="0">
                    <a:pos x="2285" y="669"/>
                  </a:cxn>
                  <a:cxn ang="0">
                    <a:pos x="2290" y="560"/>
                  </a:cxn>
                  <a:cxn ang="0">
                    <a:pos x="2241" y="457"/>
                  </a:cxn>
                  <a:cxn ang="0">
                    <a:pos x="2144" y="364"/>
                  </a:cxn>
                  <a:cxn ang="0">
                    <a:pos x="2008" y="277"/>
                  </a:cxn>
                  <a:cxn ang="0">
                    <a:pos x="1769" y="157"/>
                  </a:cxn>
                  <a:cxn ang="0">
                    <a:pos x="1612" y="92"/>
                  </a:cxn>
                  <a:cxn ang="0">
                    <a:pos x="1476" y="43"/>
                  </a:cxn>
                  <a:cxn ang="0">
                    <a:pos x="1384" y="10"/>
                  </a:cxn>
                  <a:cxn ang="0">
                    <a:pos x="1346" y="0"/>
                  </a:cxn>
                  <a:cxn ang="0">
                    <a:pos x="1655" y="119"/>
                  </a:cxn>
                  <a:cxn ang="0">
                    <a:pos x="1948" y="255"/>
                  </a:cxn>
                  <a:cxn ang="0">
                    <a:pos x="2068" y="326"/>
                  </a:cxn>
                  <a:cxn ang="0">
                    <a:pos x="2171" y="402"/>
                  </a:cxn>
                  <a:cxn ang="0">
                    <a:pos x="2236" y="478"/>
                  </a:cxn>
                  <a:cxn ang="0">
                    <a:pos x="2263" y="560"/>
                  </a:cxn>
                  <a:cxn ang="0">
                    <a:pos x="2241" y="636"/>
                  </a:cxn>
                  <a:cxn ang="0">
                    <a:pos x="2171" y="702"/>
                  </a:cxn>
                  <a:cxn ang="0">
                    <a:pos x="2062" y="756"/>
                  </a:cxn>
                  <a:cxn ang="0">
                    <a:pos x="1921" y="800"/>
                  </a:cxn>
                  <a:cxn ang="0">
                    <a:pos x="1748" y="843"/>
                  </a:cxn>
                  <a:cxn ang="0">
                    <a:pos x="1351" y="908"/>
                  </a:cxn>
                  <a:cxn ang="0">
                    <a:pos x="923" y="968"/>
                  </a:cxn>
                  <a:cxn ang="0">
                    <a:pos x="521" y="1028"/>
                  </a:cxn>
                  <a:cxn ang="0">
                    <a:pos x="353" y="1066"/>
                  </a:cxn>
                  <a:cxn ang="0">
                    <a:pos x="206" y="1104"/>
                  </a:cxn>
                  <a:cxn ang="0">
                    <a:pos x="92" y="1148"/>
                  </a:cxn>
                  <a:cxn ang="0">
                    <a:pos x="22" y="1202"/>
                  </a:cxn>
                  <a:cxn ang="0">
                    <a:pos x="0" y="1262"/>
                  </a:cxn>
                  <a:cxn ang="0">
                    <a:pos x="27" y="1327"/>
                  </a:cxn>
                  <a:cxn ang="0">
                    <a:pos x="98" y="1382"/>
                  </a:cxn>
                  <a:cxn ang="0">
                    <a:pos x="196" y="1425"/>
                  </a:cxn>
                  <a:cxn ang="0">
                    <a:pos x="326" y="1469"/>
                  </a:cxn>
                  <a:cxn ang="0">
                    <a:pos x="217" y="1414"/>
                  </a:cxn>
                  <a:cxn ang="0">
                    <a:pos x="147" y="1360"/>
                  </a:cxn>
                  <a:cxn ang="0">
                    <a:pos x="120" y="1306"/>
                  </a:cxn>
                  <a:cxn ang="0">
                    <a:pos x="141" y="1257"/>
                  </a:cxn>
                  <a:cxn ang="0">
                    <a:pos x="212" y="1208"/>
                  </a:cxn>
                  <a:cxn ang="0">
                    <a:pos x="342" y="1164"/>
                  </a:cxn>
                  <a:cxn ang="0">
                    <a:pos x="527" y="1121"/>
                  </a:cxn>
                  <a:cxn ang="0">
                    <a:pos x="771" y="1088"/>
                  </a:cxn>
                </a:cxnLst>
                <a:rect l="0" t="0" r="r" b="b"/>
                <a:pathLst>
                  <a:path w="2296" h="1469">
                    <a:moveTo>
                      <a:pt x="771" y="1088"/>
                    </a:moveTo>
                    <a:lnTo>
                      <a:pt x="982" y="1061"/>
                    </a:lnTo>
                    <a:lnTo>
                      <a:pt x="1178" y="1034"/>
                    </a:lnTo>
                    <a:lnTo>
                      <a:pt x="1357" y="1012"/>
                    </a:lnTo>
                    <a:lnTo>
                      <a:pt x="1520" y="985"/>
                    </a:lnTo>
                    <a:lnTo>
                      <a:pt x="1666" y="957"/>
                    </a:lnTo>
                    <a:lnTo>
                      <a:pt x="1796" y="930"/>
                    </a:lnTo>
                    <a:lnTo>
                      <a:pt x="1916" y="897"/>
                    </a:lnTo>
                    <a:lnTo>
                      <a:pt x="2013" y="870"/>
                    </a:lnTo>
                    <a:lnTo>
                      <a:pt x="2100" y="832"/>
                    </a:lnTo>
                    <a:lnTo>
                      <a:pt x="2171" y="800"/>
                    </a:lnTo>
                    <a:lnTo>
                      <a:pt x="2220" y="756"/>
                    </a:lnTo>
                    <a:lnTo>
                      <a:pt x="2263" y="712"/>
                    </a:lnTo>
                    <a:lnTo>
                      <a:pt x="2285" y="669"/>
                    </a:lnTo>
                    <a:lnTo>
                      <a:pt x="2296" y="614"/>
                    </a:lnTo>
                    <a:lnTo>
                      <a:pt x="2290" y="560"/>
                    </a:lnTo>
                    <a:lnTo>
                      <a:pt x="2269" y="500"/>
                    </a:lnTo>
                    <a:lnTo>
                      <a:pt x="2241" y="457"/>
                    </a:lnTo>
                    <a:lnTo>
                      <a:pt x="2198" y="408"/>
                    </a:lnTo>
                    <a:lnTo>
                      <a:pt x="2144" y="364"/>
                    </a:lnTo>
                    <a:lnTo>
                      <a:pt x="2079" y="321"/>
                    </a:lnTo>
                    <a:lnTo>
                      <a:pt x="2008" y="277"/>
                    </a:lnTo>
                    <a:lnTo>
                      <a:pt x="1927" y="234"/>
                    </a:lnTo>
                    <a:lnTo>
                      <a:pt x="1769" y="157"/>
                    </a:lnTo>
                    <a:lnTo>
                      <a:pt x="1688" y="125"/>
                    </a:lnTo>
                    <a:lnTo>
                      <a:pt x="1612" y="92"/>
                    </a:lnTo>
                    <a:lnTo>
                      <a:pt x="1536" y="65"/>
                    </a:lnTo>
                    <a:lnTo>
                      <a:pt x="1476" y="43"/>
                    </a:lnTo>
                    <a:lnTo>
                      <a:pt x="1422" y="27"/>
                    </a:lnTo>
                    <a:lnTo>
                      <a:pt x="1384" y="10"/>
                    </a:lnTo>
                    <a:lnTo>
                      <a:pt x="1357" y="5"/>
                    </a:lnTo>
                    <a:lnTo>
                      <a:pt x="1346" y="0"/>
                    </a:lnTo>
                    <a:lnTo>
                      <a:pt x="1498" y="54"/>
                    </a:lnTo>
                    <a:lnTo>
                      <a:pt x="1655" y="119"/>
                    </a:lnTo>
                    <a:lnTo>
                      <a:pt x="1807" y="185"/>
                    </a:lnTo>
                    <a:lnTo>
                      <a:pt x="1948" y="255"/>
                    </a:lnTo>
                    <a:lnTo>
                      <a:pt x="2013" y="288"/>
                    </a:lnTo>
                    <a:lnTo>
                      <a:pt x="2068" y="326"/>
                    </a:lnTo>
                    <a:lnTo>
                      <a:pt x="2122" y="364"/>
                    </a:lnTo>
                    <a:lnTo>
                      <a:pt x="2171" y="402"/>
                    </a:lnTo>
                    <a:lnTo>
                      <a:pt x="2209" y="440"/>
                    </a:lnTo>
                    <a:lnTo>
                      <a:pt x="2236" y="478"/>
                    </a:lnTo>
                    <a:lnTo>
                      <a:pt x="2252" y="522"/>
                    </a:lnTo>
                    <a:lnTo>
                      <a:pt x="2263" y="560"/>
                    </a:lnTo>
                    <a:lnTo>
                      <a:pt x="2258" y="598"/>
                    </a:lnTo>
                    <a:lnTo>
                      <a:pt x="2241" y="636"/>
                    </a:lnTo>
                    <a:lnTo>
                      <a:pt x="2214" y="669"/>
                    </a:lnTo>
                    <a:lnTo>
                      <a:pt x="2171" y="702"/>
                    </a:lnTo>
                    <a:lnTo>
                      <a:pt x="2122" y="729"/>
                    </a:lnTo>
                    <a:lnTo>
                      <a:pt x="2062" y="756"/>
                    </a:lnTo>
                    <a:lnTo>
                      <a:pt x="1997" y="778"/>
                    </a:lnTo>
                    <a:lnTo>
                      <a:pt x="1921" y="800"/>
                    </a:lnTo>
                    <a:lnTo>
                      <a:pt x="1834" y="821"/>
                    </a:lnTo>
                    <a:lnTo>
                      <a:pt x="1748" y="843"/>
                    </a:lnTo>
                    <a:lnTo>
                      <a:pt x="1552" y="876"/>
                    </a:lnTo>
                    <a:lnTo>
                      <a:pt x="1351" y="908"/>
                    </a:lnTo>
                    <a:lnTo>
                      <a:pt x="1134" y="941"/>
                    </a:lnTo>
                    <a:lnTo>
                      <a:pt x="923" y="968"/>
                    </a:lnTo>
                    <a:lnTo>
                      <a:pt x="716" y="995"/>
                    </a:lnTo>
                    <a:lnTo>
                      <a:pt x="521" y="1028"/>
                    </a:lnTo>
                    <a:lnTo>
                      <a:pt x="434" y="1044"/>
                    </a:lnTo>
                    <a:lnTo>
                      <a:pt x="353" y="1066"/>
                    </a:lnTo>
                    <a:lnTo>
                      <a:pt x="277" y="1082"/>
                    </a:lnTo>
                    <a:lnTo>
                      <a:pt x="206" y="1104"/>
                    </a:lnTo>
                    <a:lnTo>
                      <a:pt x="147" y="1126"/>
                    </a:lnTo>
                    <a:lnTo>
                      <a:pt x="92" y="1148"/>
                    </a:lnTo>
                    <a:lnTo>
                      <a:pt x="54" y="1175"/>
                    </a:lnTo>
                    <a:lnTo>
                      <a:pt x="22" y="1202"/>
                    </a:lnTo>
                    <a:lnTo>
                      <a:pt x="6" y="1229"/>
                    </a:lnTo>
                    <a:lnTo>
                      <a:pt x="0" y="1262"/>
                    </a:lnTo>
                    <a:lnTo>
                      <a:pt x="11" y="1295"/>
                    </a:lnTo>
                    <a:lnTo>
                      <a:pt x="27" y="1327"/>
                    </a:lnTo>
                    <a:lnTo>
                      <a:pt x="54" y="1355"/>
                    </a:lnTo>
                    <a:lnTo>
                      <a:pt x="98" y="1382"/>
                    </a:lnTo>
                    <a:lnTo>
                      <a:pt x="141" y="1404"/>
                    </a:lnTo>
                    <a:lnTo>
                      <a:pt x="196" y="1425"/>
                    </a:lnTo>
                    <a:lnTo>
                      <a:pt x="261" y="1447"/>
                    </a:lnTo>
                    <a:lnTo>
                      <a:pt x="326" y="1469"/>
                    </a:lnTo>
                    <a:lnTo>
                      <a:pt x="266" y="1442"/>
                    </a:lnTo>
                    <a:lnTo>
                      <a:pt x="217" y="1414"/>
                    </a:lnTo>
                    <a:lnTo>
                      <a:pt x="174" y="1387"/>
                    </a:lnTo>
                    <a:lnTo>
                      <a:pt x="147" y="1360"/>
                    </a:lnTo>
                    <a:lnTo>
                      <a:pt x="125" y="1333"/>
                    </a:lnTo>
                    <a:lnTo>
                      <a:pt x="120" y="1306"/>
                    </a:lnTo>
                    <a:lnTo>
                      <a:pt x="125" y="1278"/>
                    </a:lnTo>
                    <a:lnTo>
                      <a:pt x="141" y="1257"/>
                    </a:lnTo>
                    <a:lnTo>
                      <a:pt x="174" y="1229"/>
                    </a:lnTo>
                    <a:lnTo>
                      <a:pt x="212" y="1208"/>
                    </a:lnTo>
                    <a:lnTo>
                      <a:pt x="272" y="1186"/>
                    </a:lnTo>
                    <a:lnTo>
                      <a:pt x="342" y="1164"/>
                    </a:lnTo>
                    <a:lnTo>
                      <a:pt x="423" y="1142"/>
                    </a:lnTo>
                    <a:lnTo>
                      <a:pt x="527" y="1121"/>
                    </a:lnTo>
                    <a:lnTo>
                      <a:pt x="641" y="1104"/>
                    </a:lnTo>
                    <a:lnTo>
                      <a:pt x="771" y="1088"/>
                    </a:lnTo>
                    <a:lnTo>
                      <a:pt x="771" y="108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90980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sz="2400">
                  <a:solidFill>
                    <a:srgbClr val="FFFFFF"/>
                  </a:solidFill>
                  <a:latin typeface="Times" charset="0"/>
                  <a:ea typeface="Osaka" charset="0"/>
                  <a:cs typeface="Osaka" charset="0"/>
                </a:endParaRPr>
              </a:p>
            </p:txBody>
          </p:sp>
        </p:grpSp>
      </p:grpSp>
      <p:sp>
        <p:nvSpPr>
          <p:cNvPr id="24587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33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24588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107" charset="2"/>
              <a:buNone/>
              <a:defRPr/>
            </a:lvl1pPr>
          </a:lstStyle>
          <a:p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サブタイトルの書式設定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61EC95-F20F-8748-82BA-A494F5949591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89012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4CBCF-0E79-224F-B828-C2D2D1E5D846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03292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8913B9-E37C-B34C-AE05-2C16E04C1355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550718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797AB9-6076-C64C-B7E5-62C743FF0A6A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851768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8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D5DC15-599C-2244-B202-537C8CFD0224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817402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77165-BA95-3748-91E8-B07C2A42AB64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97022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3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80A9D-E067-CD4F-AF02-47C77C7A3047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4737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E33DAD-3C43-9149-8162-29BE94FF66C0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31999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6B92D-7879-9B47-9D4D-D37C21A8A7AE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85123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0DC3A-A8A4-C94C-8FD0-3AB0B950F562}" type="slidenum">
              <a:rPr lang="en-US" altLang="ja-JP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1253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7" Type="http://schemas.openxmlformats.org/officeDocument/2006/relationships/image" Target="../media/image1.emf"/><Relationship Id="rId18" Type="http://schemas.openxmlformats.org/officeDocument/2006/relationships/image" Target="../media/image2.emf"/><Relationship Id="rId19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1.jpeg"/><Relationship Id="rId12" Type="http://schemas.openxmlformats.org/officeDocument/2006/relationships/image" Target="../media/image9.png"/><Relationship Id="rId13" Type="http://schemas.openxmlformats.org/officeDocument/2006/relationships/image" Target="../media/image12.jpeg"/><Relationship Id="rId1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29.xml"/><Relationship Id="rId8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1.xml"/><Relationship Id="rId10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3.xml"/><Relationship Id="rId13" Type="http://schemas.openxmlformats.org/officeDocument/2006/relationships/slideLayout" Target="../slideLayouts/slideLayout144.xml"/><Relationship Id="rId14" Type="http://schemas.openxmlformats.org/officeDocument/2006/relationships/theme" Target="../theme/theme11.xml"/><Relationship Id="rId1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0.xml"/><Relationship Id="rId10" Type="http://schemas.openxmlformats.org/officeDocument/2006/relationships/slideLayout" Target="../slideLayouts/slideLayout14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theme" Target="../theme/theme3.xml"/><Relationship Id="rId13" Type="http://schemas.openxmlformats.org/officeDocument/2006/relationships/image" Target="../media/image5.emf"/><Relationship Id="rId14" Type="http://schemas.openxmlformats.org/officeDocument/2006/relationships/image" Target="../media/image6.emf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0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65.xml"/><Relationship Id="rId16" Type="http://schemas.openxmlformats.org/officeDocument/2006/relationships/theme" Target="../theme/theme5.xml"/><Relationship Id="rId17" Type="http://schemas.openxmlformats.org/officeDocument/2006/relationships/image" Target="../media/image8.jpeg"/><Relationship Id="rId18" Type="http://schemas.openxmlformats.org/officeDocument/2006/relationships/image" Target="../media/image9.png"/><Relationship Id="rId19" Type="http://schemas.openxmlformats.org/officeDocument/2006/relationships/image" Target="../media/image10.jpeg"/><Relationship Id="rId1" Type="http://schemas.openxmlformats.org/officeDocument/2006/relationships/slideLayout" Target="../slideLayouts/slideLayout51.xml"/><Relationship Id="rId2" Type="http://schemas.openxmlformats.org/officeDocument/2006/relationships/slideLayout" Target="../slideLayouts/slideLayout52.xml"/><Relationship Id="rId3" Type="http://schemas.openxmlformats.org/officeDocument/2006/relationships/slideLayout" Target="../slideLayouts/slideLayout53.xml"/><Relationship Id="rId4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5.xml"/><Relationship Id="rId6" Type="http://schemas.openxmlformats.org/officeDocument/2006/relationships/slideLayout" Target="../slideLayouts/slideLayout56.xml"/><Relationship Id="rId7" Type="http://schemas.openxmlformats.org/officeDocument/2006/relationships/slideLayout" Target="../slideLayouts/slideLayout57.xml"/><Relationship Id="rId8" Type="http://schemas.openxmlformats.org/officeDocument/2006/relationships/slideLayout" Target="../slideLayouts/slideLayout58.xml"/><Relationship Id="rId9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0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6.xml"/><Relationship Id="rId12" Type="http://schemas.openxmlformats.org/officeDocument/2006/relationships/slideLayout" Target="../slideLayouts/slideLayout77.xml"/><Relationship Id="rId13" Type="http://schemas.openxmlformats.org/officeDocument/2006/relationships/theme" Target="../theme/theme6.xml"/><Relationship Id="rId1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9.xml"/><Relationship Id="rId5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2.xml"/><Relationship Id="rId8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89.xml"/><Relationship Id="rId13" Type="http://schemas.openxmlformats.org/officeDocument/2006/relationships/theme" Target="../theme/theme7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8.xml"/><Relationship Id="rId20" Type="http://schemas.openxmlformats.org/officeDocument/2006/relationships/slideLayout" Target="../slideLayouts/slideLayout109.xml"/><Relationship Id="rId21" Type="http://schemas.openxmlformats.org/officeDocument/2006/relationships/theme" Target="../theme/theme8.xml"/><Relationship Id="rId10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0.xml"/><Relationship Id="rId12" Type="http://schemas.openxmlformats.org/officeDocument/2006/relationships/slideLayout" Target="../slideLayouts/slideLayout101.xml"/><Relationship Id="rId13" Type="http://schemas.openxmlformats.org/officeDocument/2006/relationships/slideLayout" Target="../slideLayouts/slideLayout102.xml"/><Relationship Id="rId14" Type="http://schemas.openxmlformats.org/officeDocument/2006/relationships/slideLayout" Target="../slideLayouts/slideLayout103.xml"/><Relationship Id="rId15" Type="http://schemas.openxmlformats.org/officeDocument/2006/relationships/slideLayout" Target="../slideLayouts/slideLayout104.xml"/><Relationship Id="rId16" Type="http://schemas.openxmlformats.org/officeDocument/2006/relationships/slideLayout" Target="../slideLayouts/slideLayout105.xml"/><Relationship Id="rId17" Type="http://schemas.openxmlformats.org/officeDocument/2006/relationships/slideLayout" Target="../slideLayouts/slideLayout106.xml"/><Relationship Id="rId18" Type="http://schemas.openxmlformats.org/officeDocument/2006/relationships/slideLayout" Target="../slideLayouts/slideLayout107.xml"/><Relationship Id="rId19" Type="http://schemas.openxmlformats.org/officeDocument/2006/relationships/slideLayout" Target="../slideLayouts/slideLayout108.xml"/><Relationship Id="rId1" Type="http://schemas.openxmlformats.org/officeDocument/2006/relationships/slideLayout" Target="../slideLayouts/slideLayout90.xml"/><Relationship Id="rId2" Type="http://schemas.openxmlformats.org/officeDocument/2006/relationships/slideLayout" Target="../slideLayouts/slideLayout91.xml"/><Relationship Id="rId3" Type="http://schemas.openxmlformats.org/officeDocument/2006/relationships/slideLayout" Target="../slideLayouts/slideLayout92.xml"/><Relationship Id="rId4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6.xml"/><Relationship Id="rId8" Type="http://schemas.openxmlformats.org/officeDocument/2006/relationships/slideLayout" Target="../slideLayouts/slideLayout9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1.xml"/><Relationship Id="rId13" Type="http://schemas.openxmlformats.org/officeDocument/2006/relationships/slideLayout" Target="../slideLayouts/slideLayout122.xml"/><Relationship Id="rId14" Type="http://schemas.openxmlformats.org/officeDocument/2006/relationships/theme" Target="../theme/theme9.xml"/><Relationship Id="rId1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6.xml"/><Relationship Id="rId8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18.xml"/><Relationship Id="rId10" Type="http://schemas.openxmlformats.org/officeDocument/2006/relationships/slideLayout" Target="../slideLayouts/slideLayout1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7287" y="6394556"/>
            <a:ext cx="21418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90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A, Yamamoto, 150413</a:t>
            </a:r>
            <a:endParaRPr lang="en-US" dirty="0">
              <a:latin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3781" y="6391732"/>
            <a:ext cx="163945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r>
              <a:rPr lang="en-US" smtClean="0"/>
              <a:t>ILC-SRF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617" y="6393144"/>
            <a:ext cx="21336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7F7F7F"/>
                </a:solidFill>
                <a:latin typeface="+mn-lt"/>
                <a:cs typeface="Arial"/>
              </a:defRPr>
            </a:lvl1pPr>
          </a:lstStyle>
          <a:p>
            <a:pPr algn="r"/>
            <a:fld id="{AAB6FA28-7AEC-3F43-9C2D-3DB969CFEC6A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831273" y="1039091"/>
            <a:ext cx="7481166" cy="45258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title style</a:t>
            </a:r>
          </a:p>
          <a:p>
            <a:pPr lvl="0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97490" y="197881"/>
            <a:ext cx="2523120" cy="4738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31277" y="633145"/>
            <a:ext cx="7481455" cy="3463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31277" y="6217227"/>
            <a:ext cx="7481455" cy="3463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710" r:id="rId12"/>
    <p:sldLayoutId id="2147483846" r:id="rId13"/>
    <p:sldLayoutId id="2147483847" r:id="rId14"/>
    <p:sldLayoutId id="2147483869" r:id="rId15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6971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29" indent="-342729" algn="l" defTabSz="456971" rtl="0" eaLnBrk="1" latinLnBrk="0" hangingPunct="1">
        <a:spcBef>
          <a:spcPct val="20000"/>
        </a:spcBef>
        <a:buFont typeface="Arial"/>
        <a:buNone/>
        <a:defRPr sz="2700" b="1" kern="1200">
          <a:solidFill>
            <a:schemeClr val="tx1"/>
          </a:solidFill>
          <a:latin typeface="+mn-lt"/>
          <a:ea typeface="+mn-ea"/>
          <a:cs typeface="Arial"/>
        </a:defRPr>
      </a:lvl1pPr>
      <a:lvl2pPr marL="742579" indent="-285605" algn="l" defTabSz="456971" rtl="0" eaLnBrk="1" latinLnBrk="0" hangingPunct="1">
        <a:spcBef>
          <a:spcPct val="20000"/>
        </a:spcBef>
        <a:buFont typeface="Arial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429" indent="-228485" algn="l" defTabSz="456971" rtl="0" eaLnBrk="1" latinLnBrk="0" hangingPunct="1">
        <a:spcBef>
          <a:spcPct val="20000"/>
        </a:spcBef>
        <a:buFont typeface="Lucida Grande"/>
        <a:buChar char="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599400" indent="-228485" algn="l" defTabSz="456971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371" indent="-228485" algn="l" defTabSz="456971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345" indent="-228485" algn="l" defTabSz="45697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315" indent="-228485" algn="l" defTabSz="45697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285" indent="-228485" algn="l" defTabSz="45697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255" indent="-228485" algn="l" defTabSz="456971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71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45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15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85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55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829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800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771" algn="l" defTabSz="4569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A6A6A6"/>
                </a:solidFill>
              </a:defRPr>
            </a:lvl1pPr>
          </a:lstStyle>
          <a:p>
            <a:pPr defTabSz="457200"/>
            <a:r>
              <a:rPr lang="en-US" altLang="ja-JP" smtClean="0">
                <a:latin typeface="Arial"/>
                <a:ea typeface="Arial Unicode MS"/>
                <a:cs typeface="Arial Unicode MS"/>
              </a:rPr>
              <a:t>A.Yamamoto, 2014/07/28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000" b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r>
              <a:rPr lang="en-US" altLang="ja-JP" smtClean="0">
                <a:solidFill>
                  <a:srgbClr val="FFFFFF">
                    <a:lumMod val="65000"/>
                  </a:srgbClr>
                </a:solidFill>
                <a:latin typeface="Arial"/>
                <a:ea typeface="Arial Unicode MS"/>
                <a:cs typeface="Arial Unicode MS"/>
              </a:rPr>
              <a:t>ILC-TDR, SCRF Cost Study </a:t>
            </a:r>
            <a:endParaRPr lang="en-US" dirty="0">
              <a:solidFill>
                <a:srgbClr val="FFFFFF">
                  <a:lumMod val="65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8709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A6A6A6"/>
                </a:solidFill>
              </a:defRPr>
            </a:lvl1pPr>
          </a:lstStyle>
          <a:p>
            <a:pPr defTabSz="457200"/>
            <a:fld id="{AAB6FA28-7AEC-3F43-9C2D-3DB969CFEC6A}" type="slidenum">
              <a:rPr lang="en-US" smtClean="0"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345108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p:transition xmlns:p14="http://schemas.microsoft.com/office/powerpoint/2010/main"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0">
          <a:solidFill>
            <a:srgbClr val="3366FF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00" tIns="45702" rIns="91400" bIns="4570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00" tIns="45702" rIns="91400" bIns="4570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kumimoji="1"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kumimoji="1"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011"/>
            <a:fld id="{690BD53D-0F42-B742-A897-5EF936631EAF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457011"/>
              <a:t>‹#›</a:t>
            </a:fld>
            <a:endParaRPr kumimoji="1"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480392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  <p:sldLayoutId id="2147483915" r:id="rId12"/>
    <p:sldLayoutId id="2147483916" r:id="rId13"/>
  </p:sldLayoutIdLst>
  <p:hf hdr="0"/>
  <p:txStyles>
    <p:titleStyle>
      <a:lvl1pPr algn="ctr" defTabSz="457011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8" indent="-342758" algn="l" defTabSz="457011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defTabSz="457011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28" indent="-228506" algn="l" defTabSz="457011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37" indent="-228506" algn="l" defTabSz="457011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47" indent="-228506" algn="l" defTabSz="457011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5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6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7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8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FEC3C-B63B-DC41-82E0-3A5285EEBA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564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50887" y="6355773"/>
            <a:ext cx="28387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100" b="1">
                <a:solidFill>
                  <a:srgbClr val="630822"/>
                </a:solidFill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 defTabSz="4560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latin typeface="Arial" charset="0"/>
                <a:ea typeface="ＭＳ Ｐゴシック" charset="0"/>
                <a:cs typeface="ＭＳ Ｐゴシック" charset="0"/>
              </a:rPr>
              <a:t>A, Yamamoto, 150413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73273" y="6355773"/>
            <a:ext cx="1639455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900" b="1">
                <a:solidFill>
                  <a:srgbClr val="630822"/>
                </a:solidFill>
                <a:effectLst>
                  <a:outerShdw blurRad="38100" dist="38100" dir="2700000" algn="tl">
                    <a:srgbClr val="DDDDDD"/>
                  </a:outerShdw>
                </a:effectLst>
                <a:cs typeface="Arial" charset="0"/>
              </a:defRPr>
            </a:lvl1pPr>
          </a:lstStyle>
          <a:p>
            <a:pPr defTabSz="4560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latin typeface="Arial" charset="0"/>
                <a:ea typeface="ＭＳ Ｐゴシック" charset="0"/>
              </a:rPr>
              <a:t>ILC-SRF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5773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900" b="1">
                <a:solidFill>
                  <a:srgbClr val="630822"/>
                </a:solidFill>
                <a:effectLst>
                  <a:outerShdw blurRad="38100" dist="38100" dir="2700000" algn="tl">
                    <a:srgbClr val="DDDDDD"/>
                  </a:outerShdw>
                </a:effectLst>
              </a:defRPr>
            </a:lvl1pPr>
          </a:lstStyle>
          <a:p>
            <a:pPr defTabSz="456000" fontAlgn="base">
              <a:spcBef>
                <a:spcPct val="0"/>
              </a:spcBef>
              <a:spcAft>
                <a:spcPct val="0"/>
              </a:spcAft>
            </a:pPr>
            <a:fld id="{F76D17FA-4B5A-8745-8F1A-B65061D3B73C}" type="slidenum">
              <a:rPr lang="en-US" altLang="ja-JP" smtClean="0">
                <a:latin typeface="Arial" charset="0"/>
                <a:ea typeface="ＭＳ Ｐゴシック" charset="0"/>
                <a:cs typeface="ＭＳ Ｐゴシック" charset="0"/>
              </a:rPr>
              <a:pPr defTabSz="4560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 smtClean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3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262" y="197716"/>
            <a:ext cx="2459182" cy="4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3" y="635000"/>
            <a:ext cx="7481455" cy="562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5105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ctr" defTabSz="4560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6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6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6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6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95" algn="ctr" defTabSz="4560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90" algn="ctr" defTabSz="4560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784" algn="ctr" defTabSz="4560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379" algn="ctr" defTabSz="4560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2000" indent="-342000" algn="l" defTabSz="4560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721" indent="-285721" algn="l" defTabSz="4560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886" indent="-228000" algn="l" defTabSz="456000" rtl="0" eaLnBrk="0" fontAlgn="base" hangingPunct="0">
        <a:spcBef>
          <a:spcPct val="20000"/>
        </a:spcBef>
        <a:spcAft>
          <a:spcPct val="0"/>
        </a:spcAft>
        <a:buFont typeface="Lucida Grande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886" indent="-228000" algn="l" defTabSz="4560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2056329" indent="-228000" algn="l" defTabSz="4560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A, Yamamoto, 150413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ILC-SRF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680EEFE-350B-CE4C-AE3B-73FA44BF9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70955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48" r:id="rId2"/>
    <p:sldLayoutId id="2147483749" r:id="rId3"/>
    <p:sldLayoutId id="2147483750" r:id="rId4"/>
    <p:sldLayoutId id="2147483751" r:id="rId5"/>
    <p:sldLayoutId id="2147483752" r:id="rId6"/>
    <p:sldLayoutId id="2147483753" r:id="rId7"/>
    <p:sldLayoutId id="2147483754" r:id="rId8"/>
    <p:sldLayoutId id="2147483755" r:id="rId9"/>
    <p:sldLayoutId id="2147483756" r:id="rId10"/>
    <p:sldLayoutId id="2147483757" r:id="rId11"/>
    <p:sldLayoutId id="2147483758" r:id="rId12"/>
    <p:sldLayoutId id="2147483759" r:id="rId13"/>
    <p:sldLayoutId id="2147483760" r:id="rId14"/>
    <p:sldLayoutId id="2147483761" r:id="rId15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200"/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/>
            <a:r>
              <a:rPr lang="en-US" smtClean="0">
                <a:latin typeface="Arial"/>
                <a:ea typeface="Arial Unicode MS"/>
                <a:cs typeface="Arial Unicode MS"/>
              </a:rPr>
              <a:t>ILC-SRF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200"/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200"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45720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12278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  <p:sldLayoutId id="2147483803" r:id="rId13"/>
    <p:sldLayoutId id="2147483804" r:id="rId14"/>
    <p:sldLayoutId id="2147483805" r:id="rId15"/>
  </p:sldLayoutIdLst>
  <p:transition xmlns:p14="http://schemas.microsoft.com/office/powerpoint/2010/main"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6516688"/>
            <a:ext cx="9144000" cy="34131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mtClean="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70888" y="6530975"/>
            <a:ext cx="7731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chemeClr val="bg1"/>
                </a:solidFill>
                <a:ea typeface="ＭＳ ゴシック" charset="0"/>
                <a:cs typeface="ＭＳ ゴシック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9F423C3F-5F27-6044-9738-90E140524F96}" type="slidenum">
              <a:rPr kumimoji="1" lang="en-US" altLang="ja-JP">
                <a:solidFill>
                  <a:srgbClr val="FFFFFF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ja-JP">
                <a:solidFill>
                  <a:srgbClr val="FFFFFF"/>
                </a:solidFill>
                <a:latin typeface="Arial" charset="0"/>
              </a:rPr>
              <a:t>/15</a:t>
            </a: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1588" y="-23813"/>
            <a:ext cx="9144000" cy="5476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ja-JP" altLang="en-US" smtClean="0">
              <a:solidFill>
                <a:srgbClr val="000000"/>
              </a:solidFill>
              <a:cs typeface="ＭＳ Ｐゴシック" charset="0"/>
            </a:endParaRP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296150" y="6567488"/>
            <a:ext cx="1079500" cy="17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solidFill>
                  <a:schemeClr val="bg1"/>
                </a:solidFill>
                <a:ea typeface="ＭＳ ゴシック" charset="0"/>
                <a:cs typeface="ＭＳ ゴシック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mtClean="0">
                <a:solidFill>
                  <a:srgbClr val="FFFFFF"/>
                </a:solidFill>
                <a:latin typeface="Arial" charset="0"/>
              </a:rPr>
              <a:t>A, Yamamoto, 150413</a:t>
            </a:r>
            <a:endParaRPr kumimoji="1" lang="en-US" altLang="ja-JP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1032" name="Text Box 12"/>
          <p:cNvSpPr txBox="1">
            <a:spLocks noChangeArrowheads="1"/>
          </p:cNvSpPr>
          <p:nvPr userDrawn="1"/>
        </p:nvSpPr>
        <p:spPr bwMode="auto">
          <a:xfrm>
            <a:off x="0" y="0"/>
            <a:ext cx="4086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defTabSz="914400" eaLnBrk="1" fontAlgn="base" hangingPunct="1">
              <a:spcBef>
                <a:spcPct val="50000"/>
              </a:spcBef>
              <a:spcAft>
                <a:spcPct val="0"/>
              </a:spcAft>
              <a:defRPr/>
            </a:pPr>
            <a:endParaRPr lang="ja-JP" altLang="ja-JP" smtClean="0">
              <a:solidFill>
                <a:srgbClr val="FFFFFF"/>
              </a:solidFill>
              <a:cs typeface="ＭＳ Ｐゴシック" charset="0"/>
            </a:endParaRPr>
          </a:p>
        </p:txBody>
      </p:sp>
      <p:sp>
        <p:nvSpPr>
          <p:cNvPr id="1033" name="テキスト ボックス 1"/>
          <p:cNvSpPr txBox="1">
            <a:spLocks noChangeArrowheads="1"/>
          </p:cNvSpPr>
          <p:nvPr userDrawn="1"/>
        </p:nvSpPr>
        <p:spPr bwMode="auto">
          <a:xfrm>
            <a:off x="0" y="42863"/>
            <a:ext cx="49704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>
                <a:solidFill>
                  <a:srgbClr val="FFFFFF"/>
                </a:solidFill>
              </a:rPr>
              <a:t>TTC-WG6</a:t>
            </a:r>
            <a:r>
              <a:rPr lang="ja-JP" altLang="en-US" smtClean="0">
                <a:solidFill>
                  <a:srgbClr val="FFFFFF"/>
                </a:solidFill>
              </a:rPr>
              <a:t>　</a:t>
            </a:r>
            <a:r>
              <a:rPr lang="en-US" altLang="ja-JP" smtClean="0">
                <a:solidFill>
                  <a:srgbClr val="FFFFFF"/>
                </a:solidFill>
              </a:rPr>
              <a:t>2014</a:t>
            </a:r>
            <a:endParaRPr lang="ja-JP" altLang="en-US" smtClean="0">
              <a:solidFill>
                <a:srgbClr val="FFFFFF"/>
              </a:solidFill>
            </a:endParaRPr>
          </a:p>
        </p:txBody>
      </p:sp>
      <p:sp>
        <p:nvSpPr>
          <p:cNvPr id="1034" name="テキスト ボックス 2"/>
          <p:cNvSpPr txBox="1">
            <a:spLocks noChangeArrowheads="1"/>
          </p:cNvSpPr>
          <p:nvPr userDrawn="1"/>
        </p:nvSpPr>
        <p:spPr bwMode="auto">
          <a:xfrm>
            <a:off x="6756400" y="158750"/>
            <a:ext cx="23876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14400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z="1600" smtClean="0">
                <a:solidFill>
                  <a:srgbClr val="FFFFFF"/>
                </a:solidFill>
              </a:rPr>
              <a:t>No.226KI4K28A</a:t>
            </a:r>
            <a:endParaRPr lang="ja-JP" altLang="en-US" sz="1600" smtClean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5119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  <p:sldLayoutId id="2147483818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ＭＳ Ｐゴシック" pitchFamily="50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ＭＳ Ｐゴシック" pitchFamily="50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ＭＳ Ｐゴシック" pitchFamily="50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ＭＳ Ｐゴシック" pitchFamily="50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A, Yamamoto, 150413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ILC-SRF</a:t>
            </a:r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0A53116E-1E24-204F-A7B8-C9EF31C001E3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457200"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379102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" y="4"/>
            <a:ext cx="9140825" cy="6850063"/>
            <a:chOff x="0" y="0"/>
            <a:chExt cx="5758" cy="4315"/>
          </a:xfrm>
        </p:grpSpPr>
        <p:sp>
          <p:nvSpPr>
            <p:cNvPr id="1032" name="Freeform 3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339 h 1906"/>
                <a:gd name="T4" fmla="*/ 5830 w 5740"/>
                <a:gd name="T5" fmla="*/ 1339 h 1906"/>
                <a:gd name="T6" fmla="*/ 5830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kumimoji="1" lang="ja-JP" altLang="en-US" sz="2400">
                <a:solidFill>
                  <a:srgbClr val="FFFFFF"/>
                </a:solidFill>
                <a:latin typeface="Times" charset="0"/>
                <a:ea typeface="Osaka" charset="0"/>
                <a:cs typeface="Osaka" charset="0"/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 userDrawn="1"/>
          </p:nvGrpSpPr>
          <p:grpSpPr bwMode="auto">
            <a:xfrm>
              <a:off x="1728" y="1409"/>
              <a:ext cx="4027" cy="2906"/>
              <a:chOff x="1728" y="1409"/>
              <a:chExt cx="4027" cy="2906"/>
            </a:xfrm>
          </p:grpSpPr>
          <p:sp>
            <p:nvSpPr>
              <p:cNvPr id="23557" name="Freeform 5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sz="2400">
                  <a:solidFill>
                    <a:srgbClr val="FFFFFF"/>
                  </a:solidFill>
                  <a:latin typeface="Times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23558" name="Freeform 6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sz="2400">
                  <a:solidFill>
                    <a:srgbClr val="FFFFFF"/>
                  </a:solidFill>
                  <a:latin typeface="Times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23559" name="Freeform 7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90980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sz="2400">
                  <a:solidFill>
                    <a:srgbClr val="FFFFFF"/>
                  </a:solidFill>
                  <a:latin typeface="Times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1037" name="Freeform 8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kumimoji="1" lang="ja-JP" altLang="en-US" sz="2400">
                  <a:solidFill>
                    <a:srgbClr val="FFFFFF"/>
                  </a:solidFill>
                  <a:latin typeface="Times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23561" name="Freeform 9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90980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sz="2400">
                  <a:solidFill>
                    <a:srgbClr val="FFFFFF"/>
                  </a:solidFill>
                  <a:latin typeface="Times" charset="0"/>
                  <a:ea typeface="Osaka" charset="0"/>
                  <a:cs typeface="Osaka" charset="0"/>
                </a:endParaRPr>
              </a:p>
            </p:txBody>
          </p:sp>
          <p:sp>
            <p:nvSpPr>
              <p:cNvPr id="23562" name="Freeform 10"/>
              <p:cNvSpPr>
                <a:spLocks/>
              </p:cNvSpPr>
              <p:nvPr/>
            </p:nvSpPr>
            <p:spPr bwMode="hidden">
              <a:xfrm>
                <a:off x="3231" y="1409"/>
                <a:ext cx="2296" cy="1469"/>
              </a:xfrm>
              <a:custGeom>
                <a:avLst/>
                <a:gdLst/>
                <a:ahLst/>
                <a:cxnLst>
                  <a:cxn ang="0">
                    <a:pos x="982" y="1061"/>
                  </a:cxn>
                  <a:cxn ang="0">
                    <a:pos x="1357" y="1012"/>
                  </a:cxn>
                  <a:cxn ang="0">
                    <a:pos x="1666" y="957"/>
                  </a:cxn>
                  <a:cxn ang="0">
                    <a:pos x="1916" y="897"/>
                  </a:cxn>
                  <a:cxn ang="0">
                    <a:pos x="2100" y="832"/>
                  </a:cxn>
                  <a:cxn ang="0">
                    <a:pos x="2220" y="756"/>
                  </a:cxn>
                  <a:cxn ang="0">
                    <a:pos x="2285" y="669"/>
                  </a:cxn>
                  <a:cxn ang="0">
                    <a:pos x="2290" y="560"/>
                  </a:cxn>
                  <a:cxn ang="0">
                    <a:pos x="2241" y="457"/>
                  </a:cxn>
                  <a:cxn ang="0">
                    <a:pos x="2144" y="364"/>
                  </a:cxn>
                  <a:cxn ang="0">
                    <a:pos x="2008" y="277"/>
                  </a:cxn>
                  <a:cxn ang="0">
                    <a:pos x="1769" y="157"/>
                  </a:cxn>
                  <a:cxn ang="0">
                    <a:pos x="1612" y="92"/>
                  </a:cxn>
                  <a:cxn ang="0">
                    <a:pos x="1476" y="43"/>
                  </a:cxn>
                  <a:cxn ang="0">
                    <a:pos x="1384" y="10"/>
                  </a:cxn>
                  <a:cxn ang="0">
                    <a:pos x="1346" y="0"/>
                  </a:cxn>
                  <a:cxn ang="0">
                    <a:pos x="1655" y="119"/>
                  </a:cxn>
                  <a:cxn ang="0">
                    <a:pos x="1948" y="255"/>
                  </a:cxn>
                  <a:cxn ang="0">
                    <a:pos x="2068" y="326"/>
                  </a:cxn>
                  <a:cxn ang="0">
                    <a:pos x="2171" y="402"/>
                  </a:cxn>
                  <a:cxn ang="0">
                    <a:pos x="2236" y="478"/>
                  </a:cxn>
                  <a:cxn ang="0">
                    <a:pos x="2263" y="560"/>
                  </a:cxn>
                  <a:cxn ang="0">
                    <a:pos x="2241" y="636"/>
                  </a:cxn>
                  <a:cxn ang="0">
                    <a:pos x="2171" y="702"/>
                  </a:cxn>
                  <a:cxn ang="0">
                    <a:pos x="2062" y="756"/>
                  </a:cxn>
                  <a:cxn ang="0">
                    <a:pos x="1921" y="800"/>
                  </a:cxn>
                  <a:cxn ang="0">
                    <a:pos x="1748" y="843"/>
                  </a:cxn>
                  <a:cxn ang="0">
                    <a:pos x="1351" y="908"/>
                  </a:cxn>
                  <a:cxn ang="0">
                    <a:pos x="923" y="968"/>
                  </a:cxn>
                  <a:cxn ang="0">
                    <a:pos x="521" y="1028"/>
                  </a:cxn>
                  <a:cxn ang="0">
                    <a:pos x="353" y="1066"/>
                  </a:cxn>
                  <a:cxn ang="0">
                    <a:pos x="206" y="1104"/>
                  </a:cxn>
                  <a:cxn ang="0">
                    <a:pos x="92" y="1148"/>
                  </a:cxn>
                  <a:cxn ang="0">
                    <a:pos x="22" y="1202"/>
                  </a:cxn>
                  <a:cxn ang="0">
                    <a:pos x="0" y="1262"/>
                  </a:cxn>
                  <a:cxn ang="0">
                    <a:pos x="27" y="1327"/>
                  </a:cxn>
                  <a:cxn ang="0">
                    <a:pos x="98" y="1382"/>
                  </a:cxn>
                  <a:cxn ang="0">
                    <a:pos x="196" y="1425"/>
                  </a:cxn>
                  <a:cxn ang="0">
                    <a:pos x="326" y="1469"/>
                  </a:cxn>
                  <a:cxn ang="0">
                    <a:pos x="217" y="1414"/>
                  </a:cxn>
                  <a:cxn ang="0">
                    <a:pos x="147" y="1360"/>
                  </a:cxn>
                  <a:cxn ang="0">
                    <a:pos x="120" y="1306"/>
                  </a:cxn>
                  <a:cxn ang="0">
                    <a:pos x="141" y="1257"/>
                  </a:cxn>
                  <a:cxn ang="0">
                    <a:pos x="212" y="1208"/>
                  </a:cxn>
                  <a:cxn ang="0">
                    <a:pos x="342" y="1164"/>
                  </a:cxn>
                  <a:cxn ang="0">
                    <a:pos x="527" y="1121"/>
                  </a:cxn>
                  <a:cxn ang="0">
                    <a:pos x="771" y="1088"/>
                  </a:cxn>
                </a:cxnLst>
                <a:rect l="0" t="0" r="r" b="b"/>
                <a:pathLst>
                  <a:path w="2296" h="1469">
                    <a:moveTo>
                      <a:pt x="771" y="1088"/>
                    </a:moveTo>
                    <a:lnTo>
                      <a:pt x="982" y="1061"/>
                    </a:lnTo>
                    <a:lnTo>
                      <a:pt x="1178" y="1034"/>
                    </a:lnTo>
                    <a:lnTo>
                      <a:pt x="1357" y="1012"/>
                    </a:lnTo>
                    <a:lnTo>
                      <a:pt x="1520" y="985"/>
                    </a:lnTo>
                    <a:lnTo>
                      <a:pt x="1666" y="957"/>
                    </a:lnTo>
                    <a:lnTo>
                      <a:pt x="1796" y="930"/>
                    </a:lnTo>
                    <a:lnTo>
                      <a:pt x="1916" y="897"/>
                    </a:lnTo>
                    <a:lnTo>
                      <a:pt x="2013" y="870"/>
                    </a:lnTo>
                    <a:lnTo>
                      <a:pt x="2100" y="832"/>
                    </a:lnTo>
                    <a:lnTo>
                      <a:pt x="2171" y="800"/>
                    </a:lnTo>
                    <a:lnTo>
                      <a:pt x="2220" y="756"/>
                    </a:lnTo>
                    <a:lnTo>
                      <a:pt x="2263" y="712"/>
                    </a:lnTo>
                    <a:lnTo>
                      <a:pt x="2285" y="669"/>
                    </a:lnTo>
                    <a:lnTo>
                      <a:pt x="2296" y="614"/>
                    </a:lnTo>
                    <a:lnTo>
                      <a:pt x="2290" y="560"/>
                    </a:lnTo>
                    <a:lnTo>
                      <a:pt x="2269" y="500"/>
                    </a:lnTo>
                    <a:lnTo>
                      <a:pt x="2241" y="457"/>
                    </a:lnTo>
                    <a:lnTo>
                      <a:pt x="2198" y="408"/>
                    </a:lnTo>
                    <a:lnTo>
                      <a:pt x="2144" y="364"/>
                    </a:lnTo>
                    <a:lnTo>
                      <a:pt x="2079" y="321"/>
                    </a:lnTo>
                    <a:lnTo>
                      <a:pt x="2008" y="277"/>
                    </a:lnTo>
                    <a:lnTo>
                      <a:pt x="1927" y="234"/>
                    </a:lnTo>
                    <a:lnTo>
                      <a:pt x="1769" y="157"/>
                    </a:lnTo>
                    <a:lnTo>
                      <a:pt x="1688" y="125"/>
                    </a:lnTo>
                    <a:lnTo>
                      <a:pt x="1612" y="92"/>
                    </a:lnTo>
                    <a:lnTo>
                      <a:pt x="1536" y="65"/>
                    </a:lnTo>
                    <a:lnTo>
                      <a:pt x="1476" y="43"/>
                    </a:lnTo>
                    <a:lnTo>
                      <a:pt x="1422" y="27"/>
                    </a:lnTo>
                    <a:lnTo>
                      <a:pt x="1384" y="10"/>
                    </a:lnTo>
                    <a:lnTo>
                      <a:pt x="1357" y="5"/>
                    </a:lnTo>
                    <a:lnTo>
                      <a:pt x="1346" y="0"/>
                    </a:lnTo>
                    <a:lnTo>
                      <a:pt x="1498" y="54"/>
                    </a:lnTo>
                    <a:lnTo>
                      <a:pt x="1655" y="119"/>
                    </a:lnTo>
                    <a:lnTo>
                      <a:pt x="1807" y="185"/>
                    </a:lnTo>
                    <a:lnTo>
                      <a:pt x="1948" y="255"/>
                    </a:lnTo>
                    <a:lnTo>
                      <a:pt x="2013" y="288"/>
                    </a:lnTo>
                    <a:lnTo>
                      <a:pt x="2068" y="326"/>
                    </a:lnTo>
                    <a:lnTo>
                      <a:pt x="2122" y="364"/>
                    </a:lnTo>
                    <a:lnTo>
                      <a:pt x="2171" y="402"/>
                    </a:lnTo>
                    <a:lnTo>
                      <a:pt x="2209" y="440"/>
                    </a:lnTo>
                    <a:lnTo>
                      <a:pt x="2236" y="478"/>
                    </a:lnTo>
                    <a:lnTo>
                      <a:pt x="2252" y="522"/>
                    </a:lnTo>
                    <a:lnTo>
                      <a:pt x="2263" y="560"/>
                    </a:lnTo>
                    <a:lnTo>
                      <a:pt x="2258" y="598"/>
                    </a:lnTo>
                    <a:lnTo>
                      <a:pt x="2241" y="636"/>
                    </a:lnTo>
                    <a:lnTo>
                      <a:pt x="2214" y="669"/>
                    </a:lnTo>
                    <a:lnTo>
                      <a:pt x="2171" y="702"/>
                    </a:lnTo>
                    <a:lnTo>
                      <a:pt x="2122" y="729"/>
                    </a:lnTo>
                    <a:lnTo>
                      <a:pt x="2062" y="756"/>
                    </a:lnTo>
                    <a:lnTo>
                      <a:pt x="1997" y="778"/>
                    </a:lnTo>
                    <a:lnTo>
                      <a:pt x="1921" y="800"/>
                    </a:lnTo>
                    <a:lnTo>
                      <a:pt x="1834" y="821"/>
                    </a:lnTo>
                    <a:lnTo>
                      <a:pt x="1748" y="843"/>
                    </a:lnTo>
                    <a:lnTo>
                      <a:pt x="1552" y="876"/>
                    </a:lnTo>
                    <a:lnTo>
                      <a:pt x="1351" y="908"/>
                    </a:lnTo>
                    <a:lnTo>
                      <a:pt x="1134" y="941"/>
                    </a:lnTo>
                    <a:lnTo>
                      <a:pt x="923" y="968"/>
                    </a:lnTo>
                    <a:lnTo>
                      <a:pt x="716" y="995"/>
                    </a:lnTo>
                    <a:lnTo>
                      <a:pt x="521" y="1028"/>
                    </a:lnTo>
                    <a:lnTo>
                      <a:pt x="434" y="1044"/>
                    </a:lnTo>
                    <a:lnTo>
                      <a:pt x="353" y="1066"/>
                    </a:lnTo>
                    <a:lnTo>
                      <a:pt x="277" y="1082"/>
                    </a:lnTo>
                    <a:lnTo>
                      <a:pt x="206" y="1104"/>
                    </a:lnTo>
                    <a:lnTo>
                      <a:pt x="147" y="1126"/>
                    </a:lnTo>
                    <a:lnTo>
                      <a:pt x="92" y="1148"/>
                    </a:lnTo>
                    <a:lnTo>
                      <a:pt x="54" y="1175"/>
                    </a:lnTo>
                    <a:lnTo>
                      <a:pt x="22" y="1202"/>
                    </a:lnTo>
                    <a:lnTo>
                      <a:pt x="6" y="1229"/>
                    </a:lnTo>
                    <a:lnTo>
                      <a:pt x="0" y="1262"/>
                    </a:lnTo>
                    <a:lnTo>
                      <a:pt x="11" y="1295"/>
                    </a:lnTo>
                    <a:lnTo>
                      <a:pt x="27" y="1327"/>
                    </a:lnTo>
                    <a:lnTo>
                      <a:pt x="54" y="1355"/>
                    </a:lnTo>
                    <a:lnTo>
                      <a:pt x="98" y="1382"/>
                    </a:lnTo>
                    <a:lnTo>
                      <a:pt x="141" y="1404"/>
                    </a:lnTo>
                    <a:lnTo>
                      <a:pt x="196" y="1425"/>
                    </a:lnTo>
                    <a:lnTo>
                      <a:pt x="261" y="1447"/>
                    </a:lnTo>
                    <a:lnTo>
                      <a:pt x="326" y="1469"/>
                    </a:lnTo>
                    <a:lnTo>
                      <a:pt x="266" y="1442"/>
                    </a:lnTo>
                    <a:lnTo>
                      <a:pt x="217" y="1414"/>
                    </a:lnTo>
                    <a:lnTo>
                      <a:pt x="174" y="1387"/>
                    </a:lnTo>
                    <a:lnTo>
                      <a:pt x="147" y="1360"/>
                    </a:lnTo>
                    <a:lnTo>
                      <a:pt x="125" y="1333"/>
                    </a:lnTo>
                    <a:lnTo>
                      <a:pt x="120" y="1306"/>
                    </a:lnTo>
                    <a:lnTo>
                      <a:pt x="125" y="1278"/>
                    </a:lnTo>
                    <a:lnTo>
                      <a:pt x="141" y="1257"/>
                    </a:lnTo>
                    <a:lnTo>
                      <a:pt x="174" y="1229"/>
                    </a:lnTo>
                    <a:lnTo>
                      <a:pt x="212" y="1208"/>
                    </a:lnTo>
                    <a:lnTo>
                      <a:pt x="272" y="1186"/>
                    </a:lnTo>
                    <a:lnTo>
                      <a:pt x="342" y="1164"/>
                    </a:lnTo>
                    <a:lnTo>
                      <a:pt x="423" y="1142"/>
                    </a:lnTo>
                    <a:lnTo>
                      <a:pt x="527" y="1121"/>
                    </a:lnTo>
                    <a:lnTo>
                      <a:pt x="641" y="1104"/>
                    </a:lnTo>
                    <a:lnTo>
                      <a:pt x="771" y="1088"/>
                    </a:lnTo>
                    <a:lnTo>
                      <a:pt x="771" y="108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90980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ja-JP" altLang="en-US" sz="2400">
                  <a:solidFill>
                    <a:srgbClr val="FFFFFF"/>
                  </a:solidFill>
                  <a:latin typeface="Times" charset="0"/>
                  <a:ea typeface="Osaka" charset="0"/>
                  <a:cs typeface="Osaka" charset="0"/>
                </a:endParaRPr>
              </a:p>
            </p:txBody>
          </p:sp>
        </p:grpSp>
      </p:grpSp>
      <p:sp>
        <p:nvSpPr>
          <p:cNvPr id="23563" name="Rectangle 11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タイトルの書式設定</a:t>
            </a:r>
          </a:p>
        </p:txBody>
      </p:sp>
      <p:sp>
        <p:nvSpPr>
          <p:cNvPr id="23564" name="Rectangle 12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</a:t>
            </a:r>
            <a:r>
              <a:rPr lang="en-US" altLang="ja-JP"/>
              <a:t> </a:t>
            </a:r>
            <a:r>
              <a:rPr lang="ja-JP" altLang="en-US"/>
              <a:t>テキストの書式設定</a:t>
            </a:r>
            <a:endParaRPr lang="en-US" altLang="ja-JP"/>
          </a:p>
          <a:p>
            <a:pPr lvl="1"/>
            <a:r>
              <a:rPr lang="ja-JP" altLang="en-US"/>
              <a:t>第</a:t>
            </a:r>
            <a:r>
              <a:rPr lang="en-US" altLang="ja-JP"/>
              <a:t> 2 </a:t>
            </a:r>
            <a:r>
              <a:rPr lang="ja-JP" altLang="en-US"/>
              <a:t>レベル</a:t>
            </a:r>
            <a:endParaRPr lang="en-US" altLang="ja-JP"/>
          </a:p>
          <a:p>
            <a:pPr lvl="2"/>
            <a:r>
              <a:rPr lang="ja-JP" altLang="en-US"/>
              <a:t>第</a:t>
            </a:r>
            <a:r>
              <a:rPr lang="en-US" altLang="ja-JP"/>
              <a:t> 3 </a:t>
            </a:r>
            <a:r>
              <a:rPr lang="ja-JP" altLang="en-US"/>
              <a:t>レベル</a:t>
            </a:r>
            <a:endParaRPr lang="en-US" altLang="ja-JP"/>
          </a:p>
          <a:p>
            <a:pPr lvl="3"/>
            <a:r>
              <a:rPr lang="ja-JP" altLang="en-US"/>
              <a:t>第</a:t>
            </a:r>
            <a:r>
              <a:rPr lang="en-US" altLang="ja-JP"/>
              <a:t> 4 </a:t>
            </a:r>
            <a:r>
              <a:rPr lang="ja-JP" altLang="en-US"/>
              <a:t>レベル</a:t>
            </a:r>
            <a:endParaRPr lang="en-US" altLang="ja-JP"/>
          </a:p>
          <a:p>
            <a:pPr lvl="4"/>
            <a:r>
              <a:rPr lang="ja-JP" altLang="en-US"/>
              <a:t>第</a:t>
            </a:r>
            <a:r>
              <a:rPr lang="en-US" altLang="ja-JP"/>
              <a:t> 5 </a:t>
            </a:r>
            <a:r>
              <a:rPr lang="ja-JP" altLang="en-US"/>
              <a:t>レベル</a:t>
            </a:r>
          </a:p>
        </p:txBody>
      </p:sp>
      <p:sp>
        <p:nvSpPr>
          <p:cNvPr id="23565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>
                <a:solidFill>
                  <a:srgbClr val="FFFFFF"/>
                </a:solidFill>
                <a:ea typeface="Osaka" charset="0"/>
                <a:cs typeface="Osaka" charset="0"/>
              </a:rPr>
              <a:t>A, Yamamoto, 150413</a:t>
            </a:r>
            <a:endParaRPr lang="en-US" altLang="ja-JP">
              <a:solidFill>
                <a:srgbClr val="FFFFFF"/>
              </a:solidFill>
              <a:ea typeface="Osaka" charset="0"/>
              <a:cs typeface="Osaka" charset="0"/>
            </a:endParaRPr>
          </a:p>
        </p:txBody>
      </p:sp>
      <p:sp>
        <p:nvSpPr>
          <p:cNvPr id="23566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200"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>
                <a:solidFill>
                  <a:srgbClr val="FFFFFF"/>
                </a:solidFill>
                <a:ea typeface="Osaka" charset="0"/>
                <a:cs typeface="Osaka" charset="0"/>
              </a:rPr>
              <a:t>ILC-SRF</a:t>
            </a:r>
            <a:endParaRPr lang="en-US" altLang="ja-JP">
              <a:solidFill>
                <a:srgbClr val="FFFFFF"/>
              </a:solidFill>
              <a:ea typeface="Osaka" charset="0"/>
              <a:cs typeface="Osaka" charset="0"/>
            </a:endParaRPr>
          </a:p>
        </p:txBody>
      </p:sp>
      <p:sp>
        <p:nvSpPr>
          <p:cNvPr id="23567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Arial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26A2FA49-A55C-4949-BBF3-71FE0F3E4E43}" type="slidenum">
              <a:rPr lang="en-US" altLang="ja-JP">
                <a:solidFill>
                  <a:srgbClr val="FFFFFF"/>
                </a:solidFill>
                <a:ea typeface="Osaka" charset="0"/>
                <a:cs typeface="Osaka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FFFFFF"/>
              </a:solidFill>
              <a:ea typeface="Osaka" charset="0"/>
              <a:cs typeface="Osak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45036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  <p:sldLayoutId id="2147483865" r:id="rId17"/>
    <p:sldLayoutId id="2147483866" r:id="rId18"/>
    <p:sldLayoutId id="2147483867" r:id="rId19"/>
    <p:sldLayoutId id="2147483868" r:id="rId20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Palatino" pitchFamily="-107" charset="0"/>
          <a:ea typeface="Osaka" pitchFamily="-107" charset="-128"/>
          <a:cs typeface="Osaka" pitchFamily="-107" charset="-128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Palatino" pitchFamily="-107" charset="0"/>
          <a:ea typeface="Osaka" pitchFamily="-107" charset="-128"/>
          <a:cs typeface="Osaka" pitchFamily="-107" charset="-128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Palatino" pitchFamily="-107" charset="0"/>
          <a:ea typeface="Osaka" pitchFamily="-107" charset="-128"/>
          <a:cs typeface="Osaka" pitchFamily="-107" charset="-128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Palatino" pitchFamily="-107" charset="0"/>
          <a:ea typeface="Osaka" pitchFamily="-107" charset="-128"/>
          <a:cs typeface="Osaka" pitchFamily="-107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Palatino" pitchFamily="-107" charset="0"/>
          <a:ea typeface="Osaka" pitchFamily="-107" charset="-128"/>
          <a:cs typeface="Osaka" pitchFamily="-107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Palatino" pitchFamily="-107" charset="0"/>
          <a:ea typeface="Osaka" pitchFamily="-107" charset="-128"/>
          <a:cs typeface="Osaka" pitchFamily="-107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Palatino" pitchFamily="-107" charset="0"/>
          <a:ea typeface="Osaka" pitchFamily="-107" charset="-128"/>
          <a:cs typeface="Osaka" pitchFamily="-107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Palatino" pitchFamily="-107" charset="0"/>
          <a:ea typeface="Osaka" pitchFamily="-107" charset="-128"/>
          <a:cs typeface="Osaka" pitchFamily="-107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0"/>
        <a:buChar char="n"/>
        <a:defRPr kumimoji="1"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n"/>
        <a:defRPr kumimoji="1"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charset="0"/>
        <a:buChar char="n"/>
        <a:defRPr kumimoji="1"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charset="0"/>
        <a:buChar char="n"/>
        <a:defRPr kumimoji="1"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-107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-107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-107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-107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00" tIns="45702" rIns="91400" bIns="4570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00" tIns="45702" rIns="91400" bIns="4570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kumimoji="1"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011"/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kumimoji="1"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kumimoji="1"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00" tIns="45702" rIns="91400" bIns="45702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457011"/>
            <a:fld id="{690BD53D-0F42-B742-A897-5EF936631EAF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defTabSz="457011"/>
              <a:t>‹#›</a:t>
            </a:fld>
            <a:endParaRPr kumimoji="1"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579550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73" r:id="rId3"/>
    <p:sldLayoutId id="2147483874" r:id="rId4"/>
    <p:sldLayoutId id="2147483875" r:id="rId5"/>
    <p:sldLayoutId id="2147483876" r:id="rId6"/>
    <p:sldLayoutId id="2147483877" r:id="rId7"/>
    <p:sldLayoutId id="2147483878" r:id="rId8"/>
    <p:sldLayoutId id="2147483879" r:id="rId9"/>
    <p:sldLayoutId id="2147483880" r:id="rId10"/>
    <p:sldLayoutId id="2147483881" r:id="rId11"/>
    <p:sldLayoutId id="2147483882" r:id="rId12"/>
    <p:sldLayoutId id="2147483883" r:id="rId13"/>
  </p:sldLayoutIdLst>
  <p:hf hdr="0"/>
  <p:txStyles>
    <p:titleStyle>
      <a:lvl1pPr algn="ctr" defTabSz="457011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758" indent="-342758" algn="l" defTabSz="457011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642" indent="-285630" algn="l" defTabSz="457011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528" indent="-228506" algn="l" defTabSz="457011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537" indent="-228506" algn="l" defTabSz="457011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547" indent="-228506" algn="l" defTabSz="457011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55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68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57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589" indent="-228506" algn="l" defTabSz="457011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1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2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03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041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05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06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072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083" algn="l" defTabSz="457011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jpeg"/><Relationship Id="rId6" Type="http://schemas.openxmlformats.org/officeDocument/2006/relationships/image" Target="../media/image31.png"/><Relationship Id="rId7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3.wmf"/><Relationship Id="rId3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4" Type="http://schemas.openxmlformats.org/officeDocument/2006/relationships/image" Target="../media/image37.jpg"/><Relationship Id="rId5" Type="http://schemas.openxmlformats.org/officeDocument/2006/relationships/image" Target="../media/image38.jp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5" Type="http://schemas.openxmlformats.org/officeDocument/2006/relationships/image" Target="../media/image43.png"/><Relationship Id="rId6" Type="http://schemas.openxmlformats.org/officeDocument/2006/relationships/image" Target="../media/image44.jpeg"/><Relationship Id="rId7" Type="http://schemas.openxmlformats.org/officeDocument/2006/relationships/image" Target="../media/image45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47.jpeg"/><Relationship Id="rId5" Type="http://schemas.openxmlformats.org/officeDocument/2006/relationships/image" Target="../media/image48.jpeg"/><Relationship Id="rId6" Type="http://schemas.openxmlformats.org/officeDocument/2006/relationships/image" Target="../media/image49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4" Type="http://schemas.openxmlformats.org/officeDocument/2006/relationships/image" Target="../media/image51.jpeg"/><Relationship Id="rId5" Type="http://schemas.openxmlformats.org/officeDocument/2006/relationships/image" Target="../media/image52.jpeg"/><Relationship Id="rId6" Type="http://schemas.openxmlformats.org/officeDocument/2006/relationships/image" Target="../media/image53.jpeg"/><Relationship Id="rId7" Type="http://schemas.openxmlformats.org/officeDocument/2006/relationships/image" Target="../media/image54.jpeg"/><Relationship Id="rId8" Type="http://schemas.openxmlformats.org/officeDocument/2006/relationships/image" Target="../media/image55.jpeg"/><Relationship Id="rId9" Type="http://schemas.openxmlformats.org/officeDocument/2006/relationships/image" Target="../media/image5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4" Type="http://schemas.openxmlformats.org/officeDocument/2006/relationships/image" Target="../media/image59.jpeg"/><Relationship Id="rId5" Type="http://schemas.openxmlformats.org/officeDocument/2006/relationships/image" Target="../media/image60.jpe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Relationship Id="rId3" Type="http://schemas.openxmlformats.org/officeDocument/2006/relationships/image" Target="../media/image6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6" Type="http://schemas.openxmlformats.org/officeDocument/2006/relationships/image" Target="../media/image67.jp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3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g"/><Relationship Id="rId4" Type="http://schemas.openxmlformats.org/officeDocument/2006/relationships/image" Target="../media/image71.jpg"/><Relationship Id="rId5" Type="http://schemas.openxmlformats.org/officeDocument/2006/relationships/image" Target="../media/image72.png"/><Relationship Id="rId6" Type="http://schemas.openxmlformats.org/officeDocument/2006/relationships/image" Target="../media/image73.jp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9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4" Type="http://schemas.openxmlformats.org/officeDocument/2006/relationships/image" Target="../media/image75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4" Type="http://schemas.openxmlformats.org/officeDocument/2006/relationships/image" Target="../media/image78.jpeg"/><Relationship Id="rId5" Type="http://schemas.openxmlformats.org/officeDocument/2006/relationships/image" Target="../media/image79.jpeg"/><Relationship Id="rId6" Type="http://schemas.openxmlformats.org/officeDocument/2006/relationships/image" Target="../media/image80.png"/><Relationship Id="rId7" Type="http://schemas.openxmlformats.org/officeDocument/2006/relationships/image" Target="../media/image81.jpeg"/><Relationship Id="rId8" Type="http://schemas.openxmlformats.org/officeDocument/2006/relationships/image" Target="../media/image82.jpeg"/><Relationship Id="rId9" Type="http://schemas.openxmlformats.org/officeDocument/2006/relationships/image" Target="../media/image83.jpeg"/><Relationship Id="rId10" Type="http://schemas.openxmlformats.org/officeDocument/2006/relationships/image" Target="../media/image84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4" Type="http://schemas.openxmlformats.org/officeDocument/2006/relationships/image" Target="../media/image78.jpeg"/><Relationship Id="rId5" Type="http://schemas.openxmlformats.org/officeDocument/2006/relationships/image" Target="../media/image79.jpeg"/><Relationship Id="rId6" Type="http://schemas.openxmlformats.org/officeDocument/2006/relationships/image" Target="../media/image80.png"/><Relationship Id="rId7" Type="http://schemas.openxmlformats.org/officeDocument/2006/relationships/image" Target="../media/image81.jpeg"/><Relationship Id="rId8" Type="http://schemas.openxmlformats.org/officeDocument/2006/relationships/image" Target="../media/image82.jpeg"/><Relationship Id="rId9" Type="http://schemas.openxmlformats.org/officeDocument/2006/relationships/image" Target="../media/image83.jpeg"/><Relationship Id="rId10" Type="http://schemas.openxmlformats.org/officeDocument/2006/relationships/image" Target="../media/image84.jpeg"/><Relationship Id="rId11" Type="http://schemas.openxmlformats.org/officeDocument/2006/relationships/image" Target="../media/image8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6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jpeg"/><Relationship Id="rId3" Type="http://schemas.openxmlformats.org/officeDocument/2006/relationships/image" Target="../media/image1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4" Type="http://schemas.openxmlformats.org/officeDocument/2006/relationships/image" Target="../media/image78.jpeg"/><Relationship Id="rId5" Type="http://schemas.openxmlformats.org/officeDocument/2006/relationships/image" Target="../media/image79.jpeg"/><Relationship Id="rId6" Type="http://schemas.openxmlformats.org/officeDocument/2006/relationships/image" Target="../media/image80.png"/><Relationship Id="rId7" Type="http://schemas.openxmlformats.org/officeDocument/2006/relationships/image" Target="../media/image81.jpeg"/><Relationship Id="rId8" Type="http://schemas.openxmlformats.org/officeDocument/2006/relationships/image" Target="../media/image82.jpeg"/><Relationship Id="rId9" Type="http://schemas.openxmlformats.org/officeDocument/2006/relationships/image" Target="../media/image83.jpeg"/><Relationship Id="rId10" Type="http://schemas.openxmlformats.org/officeDocument/2006/relationships/image" Target="../media/image84.jpeg"/><Relationship Id="rId11" Type="http://schemas.openxmlformats.org/officeDocument/2006/relationships/image" Target="../media/image8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4" Type="http://schemas.openxmlformats.org/officeDocument/2006/relationships/image" Target="../media/image89.jpeg"/><Relationship Id="rId5" Type="http://schemas.openxmlformats.org/officeDocument/2006/relationships/image" Target="../media/image90.jpeg"/><Relationship Id="rId6" Type="http://schemas.openxmlformats.org/officeDocument/2006/relationships/image" Target="../media/image91.jpeg"/><Relationship Id="rId7" Type="http://schemas.openxmlformats.org/officeDocument/2006/relationships/image" Target="../media/image92.jpeg"/><Relationship Id="rId8" Type="http://schemas.openxmlformats.org/officeDocument/2006/relationships/image" Target="../media/image93.png"/><Relationship Id="rId9" Type="http://schemas.openxmlformats.org/officeDocument/2006/relationships/image" Target="../media/image94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8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5.png"/><Relationship Id="rId3" Type="http://schemas.openxmlformats.org/officeDocument/2006/relationships/image" Target="../media/image9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jpeg"/><Relationship Id="rId4" Type="http://schemas.openxmlformats.org/officeDocument/2006/relationships/image" Target="../media/image99.jpeg"/><Relationship Id="rId5" Type="http://schemas.openxmlformats.org/officeDocument/2006/relationships/image" Target="../media/image100.jpeg"/><Relationship Id="rId6" Type="http://schemas.openxmlformats.org/officeDocument/2006/relationships/image" Target="../media/image101.jpeg"/><Relationship Id="rId7" Type="http://schemas.openxmlformats.org/officeDocument/2006/relationships/image" Target="../media/image10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7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3.png"/><Relationship Id="rId3" Type="http://schemas.openxmlformats.org/officeDocument/2006/relationships/image" Target="../media/image10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107.jpg"/><Relationship Id="rId5" Type="http://schemas.openxmlformats.org/officeDocument/2006/relationships/image" Target="../media/image10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5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4" Type="http://schemas.openxmlformats.org/officeDocument/2006/relationships/image" Target="../media/image112.jpeg"/><Relationship Id="rId5" Type="http://schemas.openxmlformats.org/officeDocument/2006/relationships/oleObject" Target="file:///\\localhost\Users\yamamotoakira\Akira-MacBook\Akira-HD-1105\ILC\ML-SC-Quad\!OLE_LINK5" TargetMode="External"/><Relationship Id="rId6" Type="http://schemas.openxmlformats.org/officeDocument/2006/relationships/image" Target="../media/image110.png"/><Relationship Id="rId7" Type="http://schemas.openxmlformats.org/officeDocument/2006/relationships/image" Target="../media/image113.emf"/><Relationship Id="rId8" Type="http://schemas.openxmlformats.org/officeDocument/2006/relationships/image" Target="../media/image114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5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4" Type="http://schemas.openxmlformats.org/officeDocument/2006/relationships/image" Target="../media/image117.png"/><Relationship Id="rId5" Type="http://schemas.openxmlformats.org/officeDocument/2006/relationships/image" Target="../media/image118.tif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1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jpeg"/><Relationship Id="rId4" Type="http://schemas.openxmlformats.org/officeDocument/2006/relationships/image" Target="../media/image12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9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7.jpeg"/><Relationship Id="rId3" Type="http://schemas.openxmlformats.org/officeDocument/2006/relationships/image" Target="../media/image1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4" Type="http://schemas.openxmlformats.org/officeDocument/2006/relationships/image" Target="../media/image123.png"/><Relationship Id="rId1" Type="http://schemas.openxmlformats.org/officeDocument/2006/relationships/slideLayout" Target="../slideLayouts/slideLayout89.xml"/><Relationship Id="rId2" Type="http://schemas.openxmlformats.org/officeDocument/2006/relationships/notesSlide" Target="../notesSlides/notesSlide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4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4" Type="http://schemas.openxmlformats.org/officeDocument/2006/relationships/oleObject" Target="file:///\\localhost\Users\yamamotoakira\Akira-MacBook\Akira-HD-1105\ILC\ML-SC-Quad\!OLE_LINK5" TargetMode="External"/><Relationship Id="rId5" Type="http://schemas.openxmlformats.org/officeDocument/2006/relationships/image" Target="../media/image110.png"/><Relationship Id="rId6" Type="http://schemas.openxmlformats.org/officeDocument/2006/relationships/image" Target="../media/image126.png"/><Relationship Id="rId7" Type="http://schemas.openxmlformats.org/officeDocument/2006/relationships/image" Target="../media/image127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png"/><Relationship Id="rId4" Type="http://schemas.openxmlformats.org/officeDocument/2006/relationships/image" Target="../media/image130.png"/><Relationship Id="rId5" Type="http://schemas.openxmlformats.org/officeDocument/2006/relationships/image" Target="../media/image131.png"/><Relationship Id="rId6" Type="http://schemas.openxmlformats.org/officeDocument/2006/relationships/image" Target="../media/image132.png"/><Relationship Id="rId7" Type="http://schemas.openxmlformats.org/officeDocument/2006/relationships/image" Target="../media/image133.png"/><Relationship Id="rId8" Type="http://schemas.openxmlformats.org/officeDocument/2006/relationships/image" Target="../media/image134.png"/><Relationship Id="rId9" Type="http://schemas.openxmlformats.org/officeDocument/2006/relationships/image" Target="../media/image135.png"/><Relationship Id="rId10" Type="http://schemas.openxmlformats.org/officeDocument/2006/relationships/image" Target="../media/image136.jp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28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4" Type="http://schemas.openxmlformats.org/officeDocument/2006/relationships/image" Target="../media/image139.pn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3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4" Type="http://schemas.openxmlformats.org/officeDocument/2006/relationships/image" Target="../media/image139.png"/><Relationship Id="rId5" Type="http://schemas.openxmlformats.org/officeDocument/2006/relationships/image" Target="../media/image140.jpeg"/><Relationship Id="rId6" Type="http://schemas.openxmlformats.org/officeDocument/2006/relationships/image" Target="../media/image141.jpeg"/><Relationship Id="rId7" Type="http://schemas.openxmlformats.org/officeDocument/2006/relationships/image" Target="../media/image142.jpg"/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37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3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4.png"/><Relationship Id="rId3" Type="http://schemas.openxmlformats.org/officeDocument/2006/relationships/image" Target="../media/image145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146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8.xml"/><Relationship Id="rId2" Type="http://schemas.openxmlformats.org/officeDocument/2006/relationships/notesSlide" Target="../notesSlides/notesSlide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jpeg"/><Relationship Id="rId4" Type="http://schemas.openxmlformats.org/officeDocument/2006/relationships/image" Target="../media/image149.jpeg"/><Relationship Id="rId5" Type="http://schemas.openxmlformats.org/officeDocument/2006/relationships/image" Target="../media/image150.jpeg"/><Relationship Id="rId6" Type="http://schemas.openxmlformats.org/officeDocument/2006/relationships/image" Target="../media/image151.png"/><Relationship Id="rId7" Type="http://schemas.openxmlformats.org/officeDocument/2006/relationships/image" Target="../media/image152.emf"/><Relationship Id="rId8" Type="http://schemas.openxmlformats.org/officeDocument/2006/relationships/image" Target="../media/image153.jpeg"/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147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wmf"/><Relationship Id="rId4" Type="http://schemas.openxmlformats.org/officeDocument/2006/relationships/image" Target="../media/image156.png"/><Relationship Id="rId5" Type="http://schemas.openxmlformats.org/officeDocument/2006/relationships/image" Target="../media/image157.png"/><Relationship Id="rId6" Type="http://schemas.openxmlformats.org/officeDocument/2006/relationships/image" Target="../media/image158.png"/><Relationship Id="rId7" Type="http://schemas.openxmlformats.org/officeDocument/2006/relationships/image" Target="../media/image1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4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tiff"/><Relationship Id="rId4" Type="http://schemas.openxmlformats.org/officeDocument/2006/relationships/image" Target="../media/image162.jpeg"/><Relationship Id="rId5" Type="http://schemas.openxmlformats.org/officeDocument/2006/relationships/image" Target="../media/image163.jpeg"/><Relationship Id="rId6" Type="http://schemas.openxmlformats.org/officeDocument/2006/relationships/image" Target="../media/image16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0.jpe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Relationship Id="rId2" Type="http://schemas.openxmlformats.org/officeDocument/2006/relationships/image" Target="../media/image165.png"/><Relationship Id="rId3" Type="http://schemas.openxmlformats.org/officeDocument/2006/relationships/image" Target="../media/image166.tiff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1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3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emf"/><Relationship Id="rId5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3.png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サブタイトル 7"/>
          <p:cNvSpPr>
            <a:spLocks noGrp="1"/>
          </p:cNvSpPr>
          <p:nvPr>
            <p:ph type="subTitle" idx="1"/>
          </p:nvPr>
        </p:nvSpPr>
        <p:spPr>
          <a:xfrm>
            <a:off x="831277" y="1203442"/>
            <a:ext cx="7481455" cy="2362653"/>
          </a:xfrm>
        </p:spPr>
        <p:txBody>
          <a:bodyPr/>
          <a:lstStyle/>
          <a:p>
            <a:pPr algn="ctr"/>
            <a:r>
              <a:rPr lang="en-US" altLang="ja-JP" sz="4800" dirty="0" smtClean="0">
                <a:solidFill>
                  <a:schemeClr val="tx1"/>
                </a:solidFill>
              </a:rPr>
              <a:t>ILC SRF </a:t>
            </a:r>
            <a:endParaRPr lang="en-US" altLang="ja-JP" sz="4000" dirty="0">
              <a:solidFill>
                <a:schemeClr val="tx1"/>
              </a:solidFill>
            </a:endParaRPr>
          </a:p>
          <a:p>
            <a:pPr algn="ctr"/>
            <a:endParaRPr lang="en-US" altLang="ja-JP" sz="2800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sz="2800" dirty="0" smtClean="0">
                <a:solidFill>
                  <a:schemeClr val="tx1"/>
                </a:solidFill>
              </a:rPr>
              <a:t>Hitoshi </a:t>
            </a:r>
            <a:r>
              <a:rPr lang="en-US" altLang="ja-JP" sz="2800" dirty="0" err="1" smtClean="0">
                <a:solidFill>
                  <a:schemeClr val="tx1"/>
                </a:solidFill>
              </a:rPr>
              <a:t>Hayano</a:t>
            </a:r>
            <a:r>
              <a:rPr lang="en-US" altLang="ja-JP" sz="2800" dirty="0" smtClean="0">
                <a:solidFill>
                  <a:schemeClr val="tx1"/>
                </a:solidFill>
              </a:rPr>
              <a:t> (KEK), and </a:t>
            </a:r>
          </a:p>
          <a:p>
            <a:pPr algn="ctr"/>
            <a:r>
              <a:rPr lang="en-US" altLang="ja-JP" sz="2800" dirty="0" smtClean="0">
                <a:solidFill>
                  <a:schemeClr val="tx1"/>
                </a:solidFill>
              </a:rPr>
              <a:t>Akira </a:t>
            </a:r>
            <a:r>
              <a:rPr lang="en-US" altLang="ja-JP" sz="2800" dirty="0">
                <a:solidFill>
                  <a:schemeClr val="tx1"/>
                </a:solidFill>
              </a:rPr>
              <a:t>Yamamoto </a:t>
            </a:r>
            <a:r>
              <a:rPr lang="en-US" altLang="ja-JP" sz="2800" dirty="0" smtClean="0">
                <a:solidFill>
                  <a:schemeClr val="tx1"/>
                </a:solidFill>
              </a:rPr>
              <a:t>(KEK-CERN) </a:t>
            </a:r>
            <a:endParaRPr lang="en-US" altLang="ja-JP" sz="2800" dirty="0">
              <a:solidFill>
                <a:schemeClr val="tx1"/>
              </a:solidFill>
            </a:endParaRPr>
          </a:p>
          <a:p>
            <a:endParaRPr kumimoji="1" lang="ja-JP" altLang="en-US" sz="2800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890288" y="4029323"/>
            <a:ext cx="7422444" cy="15593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lIns="91404" tIns="45702" rIns="91404" bIns="45702" rtlCol="0">
            <a:spAutoFit/>
          </a:bodyPr>
          <a:lstStyle/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altLang="ja-JP" sz="2000" dirty="0"/>
              <a:t>Introduction 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altLang="ja-JP" sz="2000" dirty="0"/>
              <a:t>Advances of ILC-SRF since TDR published, 2013 </a:t>
            </a:r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altLang="ja-JP" sz="2000" dirty="0" smtClean="0"/>
              <a:t>Plan for preparing the ILC SRF</a:t>
            </a:r>
            <a:endParaRPr lang="en-US" altLang="ja-JP" sz="2000" dirty="0"/>
          </a:p>
          <a:p>
            <a:pPr marL="457200" indent="-457200">
              <a:lnSpc>
                <a:spcPct val="120000"/>
              </a:lnSpc>
              <a:buFont typeface="+mj-lt"/>
              <a:buAutoNum type="arabicPeriod"/>
            </a:pPr>
            <a:r>
              <a:rPr lang="en-US" altLang="ja-JP" sz="2000" dirty="0"/>
              <a:t>Summary 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45032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コンテンツ プレースホルダー 9"/>
          <p:cNvPicPr>
            <a:picLocks noGrp="1" noChangeAspect="1"/>
          </p:cNvPicPr>
          <p:nvPr>
            <p:ph idx="13"/>
          </p:nvPr>
        </p:nvPicPr>
        <p:blipFill rotWithShape="1">
          <a:blip r:embed="rId2"/>
          <a:srcRect t="-1245" b="-1104"/>
          <a:stretch/>
        </p:blipFill>
        <p:spPr>
          <a:xfrm>
            <a:off x="456346" y="1658880"/>
            <a:ext cx="3825523" cy="2764800"/>
          </a:xfrm>
          <a:ln>
            <a:solidFill>
              <a:srgbClr val="3366FF"/>
            </a:solidFill>
          </a:ln>
        </p:spPr>
      </p:pic>
      <p:pic>
        <p:nvPicPr>
          <p:cNvPr id="11" name="コンテンツ プレースホルダー 10"/>
          <p:cNvPicPr>
            <a:picLocks noGrp="1" noChangeAspect="1"/>
          </p:cNvPicPr>
          <p:nvPr>
            <p:ph idx="14"/>
          </p:nvPr>
        </p:nvPicPr>
        <p:blipFill rotWithShape="1">
          <a:blip r:embed="rId3"/>
          <a:srcRect t="-200" b="255"/>
          <a:stretch/>
        </p:blipFill>
        <p:spPr>
          <a:xfrm>
            <a:off x="4588473" y="1658880"/>
            <a:ext cx="3689779" cy="2764800"/>
          </a:xfrm>
          <a:ln>
            <a:solidFill>
              <a:srgbClr val="3366FF"/>
            </a:solidFill>
          </a:ln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796797" y="194670"/>
            <a:ext cx="7481455" cy="375570"/>
          </a:xfrm>
          <a:solidFill>
            <a:srgbClr val="FFFFFF"/>
          </a:solidFill>
        </p:spPr>
        <p:txBody>
          <a:bodyPr/>
          <a:lstStyle/>
          <a:p>
            <a:r>
              <a:rPr kumimoji="1" lang="en-US" altLang="ja-JP" dirty="0" smtClean="0"/>
              <a:t>XFEL SRF Progress </a:t>
            </a:r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AB6FA28-7AEC-3F43-9C2D-3DB969CFEC6A}" type="slidenum">
              <a:rPr lang="en-US" smtClean="0"/>
              <a:pPr algn="r"/>
              <a:t>10</a:t>
            </a:fld>
            <a:endParaRPr 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6347" y="4579200"/>
            <a:ext cx="7821906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kumimoji="1" lang="en-US" altLang="ja-JP" dirty="0" smtClean="0">
                <a:solidFill>
                  <a:srgbClr val="FF0000"/>
                </a:solidFill>
              </a:rPr>
              <a:t>Congratulations</a:t>
            </a:r>
            <a:r>
              <a:rPr kumimoji="1" lang="en-US" altLang="ja-JP" dirty="0" smtClean="0"/>
              <a:t> to excellent progress for the XFEL SRF production and performances !</a:t>
            </a:r>
          </a:p>
          <a:p>
            <a:endParaRPr kumimoji="1" lang="en-US" altLang="ja-JP" dirty="0" smtClean="0"/>
          </a:p>
          <a:p>
            <a:pPr marL="285750" indent="-285750">
              <a:buFont typeface="Arial"/>
              <a:buChar char="•"/>
            </a:pPr>
            <a:r>
              <a:rPr kumimoji="1" lang="en-US" altLang="ja-JP" dirty="0" smtClean="0">
                <a:solidFill>
                  <a:srgbClr val="3366FF"/>
                </a:solidFill>
              </a:rPr>
              <a:t>Keeping the gradient </a:t>
            </a:r>
            <a:r>
              <a:rPr kumimoji="1" lang="en-US" altLang="ja-JP" dirty="0" smtClean="0"/>
              <a:t>performance  after CM assembly is still </a:t>
            </a:r>
            <a:r>
              <a:rPr kumimoji="1" lang="en-US" altLang="ja-JP" dirty="0" smtClean="0">
                <a:solidFill>
                  <a:srgbClr val="3366FF"/>
                </a:solidFill>
              </a:rPr>
              <a:t>an important issue</a:t>
            </a:r>
            <a:r>
              <a:rPr kumimoji="1" lang="en-US" altLang="ja-JP" dirty="0" smtClean="0"/>
              <a:t> to realize the ILC-SRF CM gradient performance.   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56347" y="1019520"/>
            <a:ext cx="6101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to be reported, later, by </a:t>
            </a:r>
            <a:r>
              <a:rPr kumimoji="1" lang="en-US" altLang="ja-JP" dirty="0" smtClean="0"/>
              <a:t>Nick </a:t>
            </a:r>
            <a:r>
              <a:rPr kumimoji="1" lang="en-US" altLang="ja-JP" dirty="0"/>
              <a:t>Walker and Olivier Napoli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5526205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144" y="778427"/>
            <a:ext cx="7113924" cy="5335443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8036004" y="0"/>
            <a:ext cx="1107996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/>
              <a:t>O. </a:t>
            </a:r>
            <a:r>
              <a:rPr lang="en-US" dirty="0" err="1" smtClean="0"/>
              <a:t>Napoly</a:t>
            </a:r>
            <a:endParaRPr 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482671" y="4126649"/>
            <a:ext cx="4242994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To be reported by O. Napoli  </a:t>
            </a:r>
            <a:endParaRPr kumimoji="1" lang="ja-JP" altLang="en-US" sz="2800" dirty="0"/>
          </a:p>
        </p:txBody>
      </p:sp>
      <p:sp>
        <p:nvSpPr>
          <p:cNvPr id="10" name="タイトル 9"/>
          <p:cNvSpPr>
            <a:spLocks noGrp="1"/>
          </p:cNvSpPr>
          <p:nvPr>
            <p:ph type="title"/>
          </p:nvPr>
        </p:nvSpPr>
        <p:spPr>
          <a:xfrm>
            <a:off x="720144" y="145704"/>
            <a:ext cx="7315860" cy="393783"/>
          </a:xfrm>
          <a:solidFill>
            <a:schemeClr val="bg1"/>
          </a:solidFill>
        </p:spPr>
        <p:txBody>
          <a:bodyPr anchor="ctr"/>
          <a:lstStyle/>
          <a:p>
            <a:pPr algn="l"/>
            <a:r>
              <a:rPr kumimoji="1" lang="en-US" altLang="ja-JP" sz="3200" b="1" dirty="0" smtClean="0"/>
              <a:t>An Excellent Result from E-XFEL CM Test</a:t>
            </a:r>
            <a:endParaRPr kumimoji="1" lang="ja-JP" altLang="en-US" sz="3200" b="1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AB6FA28-7AEC-3F43-9C2D-3DB969CFEC6A}" type="slidenum">
              <a:rPr lang="en-US" smtClean="0"/>
              <a:pPr algn="r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46690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992" y="812577"/>
            <a:ext cx="2529144" cy="421524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788987" y="87214"/>
            <a:ext cx="7816286" cy="523184"/>
          </a:xfrm>
          <a:prstGeom prst="rect">
            <a:avLst/>
          </a:prstGeom>
          <a:solidFill>
            <a:schemeClr val="bg1"/>
          </a:solidFill>
        </p:spPr>
        <p:txBody>
          <a:bodyPr wrap="square" lIns="91404" tIns="45702" rIns="91404" bIns="45702" rtlCol="0">
            <a:spAutoFit/>
          </a:bodyPr>
          <a:lstStyle/>
          <a:p>
            <a:r>
              <a:rPr lang="en-US" sz="2800" b="1" dirty="0"/>
              <a:t>CM2 </a:t>
            </a:r>
            <a:r>
              <a:rPr lang="en-US" sz="2800" b="1" dirty="0" smtClean="0"/>
              <a:t>reached &lt;31.5 MV/m &gt; at </a:t>
            </a:r>
            <a:r>
              <a:rPr lang="en-US" sz="2800" b="1" dirty="0" err="1" smtClean="0"/>
              <a:t>Fermilab</a:t>
            </a:r>
            <a:r>
              <a:rPr lang="en-US" sz="2800" b="1" dirty="0" smtClean="0"/>
              <a:t> in 2014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238205" y="5441337"/>
            <a:ext cx="2367068" cy="738627"/>
          </a:xfrm>
          <a:prstGeom prst="rect">
            <a:avLst/>
          </a:prstGeom>
          <a:solidFill>
            <a:srgbClr val="FFFF00"/>
          </a:solidFill>
        </p:spPr>
        <p:txBody>
          <a:bodyPr wrap="square" lIns="91404" tIns="45702" rIns="91404" bIns="45702" rtlCol="0">
            <a:spAutoFit/>
          </a:bodyPr>
          <a:lstStyle/>
          <a:p>
            <a:r>
              <a:rPr lang="en-US" sz="1400" dirty="0" err="1"/>
              <a:t>C</a:t>
            </a:r>
            <a:r>
              <a:rPr lang="en-US" sz="1400" dirty="0" err="1" smtClean="0"/>
              <a:t>ryomodule</a:t>
            </a:r>
            <a:r>
              <a:rPr lang="en-US" sz="1400" dirty="0" smtClean="0"/>
              <a:t>  test at </a:t>
            </a:r>
            <a:r>
              <a:rPr lang="en-US" sz="1400" dirty="0" err="1" smtClean="0"/>
              <a:t>Fermilab</a:t>
            </a:r>
            <a:r>
              <a:rPr lang="en-US" sz="1400" dirty="0"/>
              <a:t> </a:t>
            </a:r>
            <a:r>
              <a:rPr lang="en-US" sz="1400" dirty="0" smtClean="0"/>
              <a:t>reached &lt; 31.5 &gt; MV/m, exceeding ILC specification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098"/>
          <a:stretch/>
        </p:blipFill>
        <p:spPr>
          <a:xfrm>
            <a:off x="565152" y="1234101"/>
            <a:ext cx="5249878" cy="1046510"/>
          </a:xfrm>
          <a:prstGeom prst="rect">
            <a:avLst/>
          </a:prstGeom>
          <a:ln>
            <a:solidFill>
              <a:srgbClr val="4F81BD"/>
            </a:solidFill>
          </a:ln>
        </p:spPr>
      </p:pic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847401"/>
              </p:ext>
            </p:extLst>
          </p:nvPr>
        </p:nvGraphicFramePr>
        <p:xfrm>
          <a:off x="6388452" y="2431245"/>
          <a:ext cx="2015102" cy="2956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8956"/>
                <a:gridCol w="1296146"/>
              </a:tblGrid>
              <a:tr h="40554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Cavity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Gradient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 (MV/m)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31.9 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30.8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31.8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31.7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31.5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31.3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31.6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8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31.4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日付プレースホルダー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  <p:pic>
        <p:nvPicPr>
          <p:cNvPr id="14" name="Picture 5" descr="Screen Shot 2014-07-15 at 4.05.0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387" y="2431245"/>
            <a:ext cx="4024614" cy="1302254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9" name="Content Placeholder 7" descr="CM1_1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90884" y="3230904"/>
            <a:ext cx="4036104" cy="2579747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015" y="4280874"/>
            <a:ext cx="1016464" cy="1160463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15" name="図 14" descr="ASTA_Cave_1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8452" y="769285"/>
            <a:ext cx="2015102" cy="1511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52460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3513139" y="2075945"/>
            <a:ext cx="1252195" cy="9541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defPPr>
              <a:defRPr lang="de-DE"/>
            </a:defPPr>
            <a:lvl1pPr defTabSz="457200" eaLnBrk="1" hangingPunct="1">
              <a:defRPr sz="240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defTabSz="457200">
              <a:defRPr sz="2400">
                <a:latin typeface="Calibri" charset="0"/>
                <a:ea typeface="ＭＳ Ｐゴシック" charset="0"/>
                <a:cs typeface="ＭＳ Ｐゴシック" charset="0"/>
              </a:defRPr>
            </a:lvl2pPr>
            <a:lvl3pPr defTabSz="457200">
              <a:defRPr sz="2400">
                <a:latin typeface="Calibri" charset="0"/>
                <a:ea typeface="ＭＳ Ｐゴシック" charset="0"/>
                <a:cs typeface="ＭＳ Ｐゴシック" charset="0"/>
              </a:defRPr>
            </a:lvl3pPr>
            <a:lvl4pPr defTabSz="457200">
              <a:defRPr sz="2400">
                <a:latin typeface="Calibri" charset="0"/>
                <a:ea typeface="ＭＳ Ｐゴシック" charset="0"/>
                <a:cs typeface="ＭＳ Ｐゴシック" charset="0"/>
              </a:defRPr>
            </a:lvl4pPr>
            <a:lvl5pPr defTabSz="457200">
              <a:defRPr sz="2400">
                <a:latin typeface="Calibri" charset="0"/>
                <a:ea typeface="ＭＳ Ｐゴシック" charset="0"/>
                <a:cs typeface="ＭＳ Ｐゴシック" charset="0"/>
              </a:defRPr>
            </a:lvl5pPr>
            <a:lvl6pPr defTabSz="457200">
              <a:defRPr sz="2400">
                <a:latin typeface="Calibri" charset="0"/>
                <a:ea typeface="ＭＳ Ｐゴシック" charset="0"/>
                <a:cs typeface="ＭＳ Ｐゴシック" charset="0"/>
              </a:defRPr>
            </a:lvl6pPr>
            <a:lvl7pPr defTabSz="457200">
              <a:defRPr sz="2400">
                <a:latin typeface="Calibri" charset="0"/>
                <a:ea typeface="ＭＳ Ｐゴシック" charset="0"/>
                <a:cs typeface="ＭＳ Ｐゴシック" charset="0"/>
              </a:defRPr>
            </a:lvl7pPr>
            <a:lvl8pPr defTabSz="457200">
              <a:defRPr sz="2400">
                <a:latin typeface="Calibri" charset="0"/>
                <a:ea typeface="ＭＳ Ｐゴシック" charset="0"/>
                <a:cs typeface="ＭＳ Ｐゴシック" charset="0"/>
              </a:defRPr>
            </a:lvl8pPr>
            <a:lvl9pPr defTabSz="457200">
              <a:defRPr sz="2400"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de-DE" altLang="en-US" sz="1400" dirty="0" smtClean="0">
                <a:solidFill>
                  <a:prstClr val="black"/>
                </a:solidFill>
              </a:rPr>
              <a:t>1.3 GHz </a:t>
            </a:r>
          </a:p>
          <a:p>
            <a:r>
              <a:rPr lang="de-DE" altLang="en-US" sz="1400" dirty="0" smtClean="0">
                <a:solidFill>
                  <a:prstClr val="black"/>
                </a:solidFill>
              </a:rPr>
              <a:t>TESLA type </a:t>
            </a:r>
            <a:r>
              <a:rPr lang="de-DE" altLang="en-US" sz="1400" dirty="0" err="1" smtClean="0">
                <a:solidFill>
                  <a:prstClr val="black"/>
                </a:solidFill>
              </a:rPr>
              <a:t>cavity</a:t>
            </a:r>
            <a:endParaRPr lang="de-DE" altLang="en-US" sz="1400" dirty="0" smtClean="0">
              <a:solidFill>
                <a:prstClr val="black"/>
              </a:solidFill>
            </a:endParaRPr>
          </a:p>
          <a:p>
            <a:r>
              <a:rPr lang="de-DE" altLang="en-US" sz="1400" dirty="0" smtClean="0">
                <a:solidFill>
                  <a:prstClr val="black"/>
                </a:solidFill>
              </a:rPr>
              <a:t>T = 2 K</a:t>
            </a:r>
            <a:endParaRPr lang="en-US" altLang="en-US" sz="1400" dirty="0">
              <a:solidFill>
                <a:prstClr val="black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3779" y="98165"/>
            <a:ext cx="5658529" cy="438653"/>
          </a:xfrm>
          <a:solidFill>
            <a:schemeClr val="bg1"/>
          </a:solidFill>
        </p:spPr>
        <p:txBody>
          <a:bodyPr anchor="ctr">
            <a:normAutofit fontScale="90000"/>
          </a:bodyPr>
          <a:lstStyle/>
          <a:p>
            <a:pPr algn="l"/>
            <a:r>
              <a:rPr lang="de-DE" sz="3600" b="1" dirty="0" smtClean="0"/>
              <a:t>N-Doping </a:t>
            </a:r>
            <a:r>
              <a:rPr lang="de-DE" sz="3600" b="1" dirty="0" err="1"/>
              <a:t>h</a:t>
            </a:r>
            <a:r>
              <a:rPr lang="de-DE" sz="3600" b="1" dirty="0" err="1" smtClean="0"/>
              <a:t>ighlighted</a:t>
            </a:r>
            <a:r>
              <a:rPr lang="de-DE" sz="3600" b="1" dirty="0" smtClean="0"/>
              <a:t> in 2013 </a:t>
            </a:r>
            <a:r>
              <a:rPr lang="de-DE" b="1" dirty="0" smtClean="0"/>
              <a:t> </a:t>
            </a:r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9AA549D2-518C-4DD0-AD36-CDEF1B7AEAD3}" type="slidenum">
              <a:rPr lang="de-DE" altLang="de-DE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algn="r">
                <a:defRPr/>
              </a:pPr>
              <a:t>13</a:t>
            </a:fld>
            <a:endParaRPr lang="de-DE" altLang="de-DE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9" name="Grafik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5" y="1418848"/>
            <a:ext cx="5184775" cy="38110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1981201" y="3365105"/>
            <a:ext cx="2590799" cy="910523"/>
            <a:chOff x="-832565" y="542703"/>
            <a:chExt cx="1245340" cy="4714704"/>
          </a:xfrm>
        </p:grpSpPr>
        <p:sp>
          <p:nvSpPr>
            <p:cNvPr id="17" name="TextBox 19"/>
            <p:cNvSpPr txBox="1">
              <a:spLocks noChangeArrowheads="1"/>
            </p:cNvSpPr>
            <p:nvPr/>
          </p:nvSpPr>
          <p:spPr bwMode="auto">
            <a:xfrm>
              <a:off x="-832565" y="1910694"/>
              <a:ext cx="1245340" cy="334671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3366FF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>
              <a:defPPr>
                <a:defRPr lang="de-DE"/>
              </a:defPPr>
              <a:lvl1pPr defTabSz="457200" eaLnBrk="1" hangingPunct="1">
                <a:defRPr sz="2400">
                  <a:solidFill>
                    <a:srgbClr val="FF0000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defTabSz="457200">
                <a:defRPr sz="2400">
                  <a:latin typeface="Calibri" charset="0"/>
                  <a:ea typeface="ＭＳ Ｐゴシック" charset="0"/>
                  <a:cs typeface="ＭＳ Ｐゴシック" charset="0"/>
                </a:defRPr>
              </a:lvl2pPr>
              <a:lvl3pPr defTabSz="457200">
                <a:defRPr sz="2400">
                  <a:latin typeface="Calibri" charset="0"/>
                  <a:ea typeface="ＭＳ Ｐゴシック" charset="0"/>
                  <a:cs typeface="ＭＳ Ｐゴシック" charset="0"/>
                </a:defRPr>
              </a:lvl3pPr>
              <a:lvl4pPr defTabSz="457200">
                <a:defRPr sz="2400">
                  <a:latin typeface="Calibri" charset="0"/>
                  <a:ea typeface="ＭＳ Ｐゴシック" charset="0"/>
                  <a:cs typeface="ＭＳ Ｐゴシック" charset="0"/>
                </a:defRPr>
              </a:lvl4pPr>
              <a:lvl5pPr defTabSz="457200">
                <a:defRPr sz="2400">
                  <a:latin typeface="Calibri" charset="0"/>
                  <a:ea typeface="ＭＳ Ｐゴシック" charset="0"/>
                  <a:cs typeface="ＭＳ Ｐゴシック" charset="0"/>
                </a:defRPr>
              </a:lvl5pPr>
              <a:lvl6pPr defTabSz="457200">
                <a:defRPr sz="2400">
                  <a:latin typeface="Calibri" charset="0"/>
                  <a:ea typeface="ＭＳ Ｐゴシック" charset="0"/>
                  <a:cs typeface="ＭＳ Ｐゴシック" charset="0"/>
                </a:defRPr>
              </a:lvl6pPr>
              <a:lvl7pPr defTabSz="457200">
                <a:defRPr sz="2400">
                  <a:latin typeface="Calibri" charset="0"/>
                  <a:ea typeface="ＭＳ Ｐゴシック" charset="0"/>
                  <a:cs typeface="ＭＳ Ｐゴシック" charset="0"/>
                </a:defRPr>
              </a:lvl7pPr>
              <a:lvl8pPr defTabSz="457200">
                <a:defRPr sz="2400">
                  <a:latin typeface="Calibri" charset="0"/>
                  <a:ea typeface="ＭＳ Ｐゴシック" charset="0"/>
                  <a:cs typeface="ＭＳ Ｐゴシック" charset="0"/>
                </a:defRPr>
              </a:lvl8pPr>
              <a:lvl9pPr defTabSz="457200">
                <a:defRPr sz="2400">
                  <a:latin typeface="Calibri" charset="0"/>
                  <a:ea typeface="ＭＳ Ｐゴシック" charset="0"/>
                  <a:cs typeface="ＭＳ Ｐゴシック" charset="0"/>
                </a:defRPr>
              </a:lvl9pPr>
            </a:lstStyle>
            <a:p>
              <a:r>
                <a:rPr lang="en-US" altLang="en-US" sz="1800" dirty="0"/>
                <a:t>Standard state-of-the art </a:t>
              </a:r>
              <a:endParaRPr lang="en-US" altLang="en-US" sz="1800" dirty="0" smtClean="0"/>
            </a:p>
            <a:p>
              <a:r>
                <a:rPr lang="en-US" altLang="en-US" sz="1800" dirty="0" smtClean="0"/>
                <a:t>Preparation w/o doping</a:t>
              </a:r>
              <a:endParaRPr lang="en-US" altLang="en-US" sz="1800" dirty="0"/>
            </a:p>
          </p:txBody>
        </p:sp>
        <p:cxnSp>
          <p:nvCxnSpPr>
            <p:cNvPr id="18" name="Straight Arrow Connector 20"/>
            <p:cNvCxnSpPr>
              <a:cxnSpLocks noChangeShapeType="1"/>
            </p:cNvCxnSpPr>
            <p:nvPr/>
          </p:nvCxnSpPr>
          <p:spPr bwMode="auto">
            <a:xfrm flipH="1" flipV="1">
              <a:off x="-96196" y="542703"/>
              <a:ext cx="98997" cy="3023481"/>
            </a:xfrm>
            <a:prstGeom prst="straightConnector1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arrow" w="med" len="med"/>
            </a:ln>
            <a:effectLst>
              <a:outerShdw blurRad="40000" dist="20000" dir="5400000" rotWithShape="0">
                <a:srgbClr val="808080">
                  <a:alpha val="37999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1" name="TextBox 15"/>
          <p:cNvSpPr txBox="1">
            <a:spLocks noChangeArrowheads="1"/>
          </p:cNvSpPr>
          <p:nvPr/>
        </p:nvSpPr>
        <p:spPr bwMode="auto">
          <a:xfrm>
            <a:off x="398888" y="5259050"/>
            <a:ext cx="3719092" cy="923330"/>
          </a:xfrm>
          <a:prstGeom prst="rect">
            <a:avLst/>
          </a:prstGeom>
          <a:solidFill>
            <a:srgbClr val="CCFFCC"/>
          </a:solidFill>
          <a:ln w="9525">
            <a:solidFill>
              <a:srgbClr val="008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sz="1800" dirty="0" err="1" smtClean="0">
                <a:solidFill>
                  <a:srgbClr val="FF0000"/>
                </a:solidFill>
              </a:rPr>
              <a:t>Fermilab</a:t>
            </a:r>
            <a:r>
              <a:rPr lang="en-US" altLang="en-US" sz="1800" dirty="0" smtClean="0">
                <a:solidFill>
                  <a:srgbClr val="FF0000"/>
                </a:solidFill>
              </a:rPr>
              <a:t> </a:t>
            </a:r>
            <a:r>
              <a:rPr lang="en-US" altLang="en-US" sz="1800" dirty="0" smtClean="0"/>
              <a:t>recipe:</a:t>
            </a:r>
            <a:r>
              <a:rPr lang="en-US" altLang="en-US" sz="1800" dirty="0" smtClean="0">
                <a:solidFill>
                  <a:srgbClr val="FF0000"/>
                </a:solidFill>
              </a:rPr>
              <a:t> </a:t>
            </a:r>
            <a:r>
              <a:rPr lang="en-US" altLang="en-US" sz="1800" dirty="0" smtClean="0">
                <a:solidFill>
                  <a:prstClr val="black"/>
                </a:solidFill>
              </a:rPr>
              <a:t>Bake cavity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800" dirty="0" smtClean="0">
                <a:solidFill>
                  <a:prstClr val="black"/>
                </a:solidFill>
              </a:rPr>
              <a:t>0.03 mbar N</a:t>
            </a:r>
            <a:r>
              <a:rPr lang="en-US" altLang="en-US" sz="1800" baseline="-25000" dirty="0" smtClean="0">
                <a:solidFill>
                  <a:prstClr val="black"/>
                </a:solidFill>
              </a:rPr>
              <a:t>2</a:t>
            </a:r>
            <a:r>
              <a:rPr lang="en-US" altLang="en-US" sz="1800" dirty="0" smtClean="0">
                <a:solidFill>
                  <a:prstClr val="black"/>
                </a:solidFill>
              </a:rPr>
              <a:t> , 800 - 1000 °C , 1h</a:t>
            </a:r>
          </a:p>
          <a:p>
            <a:r>
              <a:rPr lang="en-US" altLang="en-US" sz="1800" dirty="0" smtClean="0">
                <a:solidFill>
                  <a:prstClr val="black"/>
                </a:solidFill>
              </a:rPr>
              <a:t>Remove nitride layer, EP 80µm</a:t>
            </a:r>
            <a:endParaRPr lang="en-US" altLang="en-US" sz="1800" dirty="0">
              <a:solidFill>
                <a:prstClr val="black"/>
              </a:solidFill>
            </a:endParaRPr>
          </a:p>
        </p:txBody>
      </p:sp>
      <p:cxnSp>
        <p:nvCxnSpPr>
          <p:cNvPr id="13" name="Straight Arrow Connector 18"/>
          <p:cNvCxnSpPr>
            <a:cxnSpLocks noChangeShapeType="1"/>
          </p:cNvCxnSpPr>
          <p:nvPr/>
        </p:nvCxnSpPr>
        <p:spPr bwMode="auto">
          <a:xfrm rot="10800000" flipV="1">
            <a:off x="2855342" y="1491409"/>
            <a:ext cx="863750" cy="584536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TextBox 21"/>
          <p:cNvSpPr txBox="1">
            <a:spLocks noChangeArrowheads="1"/>
          </p:cNvSpPr>
          <p:nvPr/>
        </p:nvSpPr>
        <p:spPr bwMode="auto">
          <a:xfrm>
            <a:off x="194037" y="6262284"/>
            <a:ext cx="403068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sz="1200" dirty="0" smtClean="0">
                <a:solidFill>
                  <a:srgbClr val="008000"/>
                </a:solidFill>
              </a:rPr>
              <a:t>A. </a:t>
            </a:r>
            <a:r>
              <a:rPr lang="en-US" altLang="en-US" sz="1200" dirty="0" err="1" smtClean="0">
                <a:solidFill>
                  <a:srgbClr val="008000"/>
                </a:solidFill>
              </a:rPr>
              <a:t>Grassellino</a:t>
            </a:r>
            <a:r>
              <a:rPr lang="en-US" altLang="en-US" sz="1200" dirty="0" smtClean="0">
                <a:solidFill>
                  <a:srgbClr val="008000"/>
                </a:solidFill>
              </a:rPr>
              <a:t> </a:t>
            </a:r>
            <a:r>
              <a:rPr lang="en-US" altLang="en-US" sz="1200" dirty="0">
                <a:solidFill>
                  <a:srgbClr val="008000"/>
                </a:solidFill>
              </a:rPr>
              <a:t>et al</a:t>
            </a:r>
            <a:r>
              <a:rPr lang="en-US" altLang="en-US" sz="1200" dirty="0">
                <a:solidFill>
                  <a:srgbClr val="0000FF"/>
                </a:solidFill>
              </a:rPr>
              <a:t>, 2013 </a:t>
            </a:r>
            <a:r>
              <a:rPr lang="en-US" altLang="en-US" sz="1200" dirty="0" err="1">
                <a:solidFill>
                  <a:srgbClr val="0000FF"/>
                </a:solidFill>
              </a:rPr>
              <a:t>Supercond</a:t>
            </a:r>
            <a:r>
              <a:rPr lang="en-US" altLang="en-US" sz="1200" dirty="0">
                <a:solidFill>
                  <a:srgbClr val="0000FF"/>
                </a:solidFill>
              </a:rPr>
              <a:t>. Sci. Technol. </a:t>
            </a:r>
            <a:r>
              <a:rPr lang="en-US" altLang="en-US" sz="1200" b="1" dirty="0">
                <a:solidFill>
                  <a:srgbClr val="0000FF"/>
                </a:solidFill>
              </a:rPr>
              <a:t>26</a:t>
            </a:r>
            <a:r>
              <a:rPr lang="en-US" altLang="en-US" sz="1200" dirty="0">
                <a:solidFill>
                  <a:srgbClr val="0000FF"/>
                </a:solidFill>
              </a:rPr>
              <a:t> </a:t>
            </a:r>
            <a:r>
              <a:rPr lang="en-US" altLang="en-US" sz="1200" dirty="0" smtClean="0">
                <a:solidFill>
                  <a:srgbClr val="0000FF"/>
                </a:solidFill>
              </a:rPr>
              <a:t>102001</a:t>
            </a:r>
          </a:p>
          <a:p>
            <a:r>
              <a:rPr lang="en-US" altLang="en-US" sz="1200" dirty="0" smtClean="0">
                <a:solidFill>
                  <a:srgbClr val="0000FF"/>
                </a:solidFill>
              </a:rPr>
              <a:t> </a:t>
            </a:r>
            <a:r>
              <a:rPr lang="en-US" altLang="en-US" sz="1200" dirty="0">
                <a:solidFill>
                  <a:srgbClr val="0000FF"/>
                </a:solidFill>
              </a:rPr>
              <a:t>(Rapid Communication) – highlights of 2013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553202" y="0"/>
            <a:ext cx="2593974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de-DE" altLang="de-DE" dirty="0" smtClean="0">
                <a:solidFill>
                  <a:prstClr val="black"/>
                </a:solidFill>
                <a:latin typeface="Calibri"/>
              </a:rPr>
              <a:t>FCC2015:Oliver </a:t>
            </a:r>
            <a:r>
              <a:rPr lang="de-DE" altLang="de-DE" dirty="0" err="1" smtClean="0">
                <a:solidFill>
                  <a:prstClr val="black"/>
                </a:solidFill>
                <a:latin typeface="Calibri"/>
              </a:rPr>
              <a:t>Kugeler</a:t>
            </a:r>
            <a:endParaRPr lang="de-DE" altLang="de-DE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5334" y="1676401"/>
            <a:ext cx="4256979" cy="355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3"/>
          <p:cNvSpPr txBox="1"/>
          <p:nvPr/>
        </p:nvSpPr>
        <p:spPr>
          <a:xfrm>
            <a:off x="4438092" y="6224558"/>
            <a:ext cx="1944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600" i="1" dirty="0" smtClean="0">
                <a:solidFill>
                  <a:srgbClr val="008000"/>
                </a:solidFill>
                <a:latin typeface="Calibri"/>
              </a:rPr>
              <a:t>G. </a:t>
            </a:r>
            <a:r>
              <a:rPr lang="en-US" sz="1600" i="1" dirty="0" err="1" smtClean="0">
                <a:solidFill>
                  <a:srgbClr val="008000"/>
                </a:solidFill>
                <a:latin typeface="Calibri"/>
              </a:rPr>
              <a:t>Ciovati</a:t>
            </a:r>
            <a:r>
              <a:rPr lang="en-US" sz="1600" i="1" dirty="0" smtClean="0">
                <a:solidFill>
                  <a:srgbClr val="008000"/>
                </a:solidFill>
                <a:latin typeface="Calibri"/>
              </a:rPr>
              <a:t> </a:t>
            </a:r>
            <a:r>
              <a:rPr lang="en-US" sz="1600" i="1" dirty="0" smtClean="0">
                <a:solidFill>
                  <a:srgbClr val="3366FF"/>
                </a:solidFill>
                <a:latin typeface="Calibri"/>
              </a:rPr>
              <a:t>2014</a:t>
            </a:r>
            <a:endParaRPr lang="en-US" sz="1600" dirty="0">
              <a:solidFill>
                <a:srgbClr val="3366FF"/>
              </a:solidFill>
              <a:latin typeface="Calibri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10200" y="525905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4474274" y="5259050"/>
            <a:ext cx="4572000" cy="923330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>
            <a:spAutoFit/>
          </a:bodyPr>
          <a:lstStyle/>
          <a:p>
            <a:pPr marL="184" defTabSz="457200"/>
            <a:r>
              <a:rPr lang="en-US" dirty="0" err="1" smtClean="0">
                <a:solidFill>
                  <a:srgbClr val="FF0000"/>
                </a:solidFill>
                <a:latin typeface="Calibri"/>
              </a:rPr>
              <a:t>Jlab</a:t>
            </a:r>
            <a:r>
              <a:rPr lang="en-US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alibri"/>
              </a:rPr>
              <a:t>recipe:</a:t>
            </a:r>
            <a:r>
              <a:rPr lang="en-US" dirty="0" smtClean="0">
                <a:solidFill>
                  <a:srgbClr val="FF0000"/>
                </a:solidFill>
                <a:latin typeface="Calibri"/>
              </a:rPr>
              <a:t>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800°C/3h, ~25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mTorr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N</a:t>
            </a:r>
            <a:r>
              <a:rPr lang="en-US" baseline="-25000" dirty="0" smtClean="0">
                <a:solidFill>
                  <a:prstClr val="black"/>
                </a:solidFill>
                <a:latin typeface="Calibri"/>
              </a:rPr>
              <a:t>2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for 20 min, </a:t>
            </a:r>
          </a:p>
          <a:p>
            <a:pPr marL="184"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N</a:t>
            </a:r>
            <a:r>
              <a:rPr lang="en-US" baseline="-25000" dirty="0" smtClean="0">
                <a:solidFill>
                  <a:prstClr val="black"/>
                </a:solidFill>
                <a:latin typeface="Calibri"/>
              </a:rPr>
              <a:t>2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 evacuated, 30 min at 800°C</a:t>
            </a:r>
          </a:p>
          <a:p>
            <a:pPr marL="184" defTabSz="457200"/>
            <a:r>
              <a:rPr lang="en-US" dirty="0" smtClean="0">
                <a:solidFill>
                  <a:prstClr val="black"/>
                </a:solidFill>
                <a:latin typeface="Calibri"/>
              </a:rPr>
              <a:t>~10 </a:t>
            </a:r>
            <a:r>
              <a:rPr lang="en-US" dirty="0" smtClean="0">
                <a:solidFill>
                  <a:prstClr val="black"/>
                </a:solidFill>
                <a:latin typeface="Symbol" panose="05050102010706020507" pitchFamily="18" charset="2"/>
              </a:rPr>
              <a:t>m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m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Electropolishing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TextBox 23"/>
          <p:cNvSpPr txBox="1">
            <a:spLocks noChangeArrowheads="1"/>
          </p:cNvSpPr>
          <p:nvPr/>
        </p:nvSpPr>
        <p:spPr bwMode="auto">
          <a:xfrm>
            <a:off x="3719092" y="914400"/>
            <a:ext cx="2315220" cy="830997"/>
          </a:xfrm>
          <a:prstGeom prst="rect">
            <a:avLst/>
          </a:prstGeom>
          <a:solidFill>
            <a:schemeClr val="bg1"/>
          </a:solidFill>
          <a:ln w="9525">
            <a:solidFill>
              <a:srgbClr val="3366FF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altLang="en-US" dirty="0" smtClean="0">
                <a:solidFill>
                  <a:srgbClr val="FF0000"/>
                </a:solidFill>
              </a:rPr>
              <a:t>Nitrogen doping: higher Q</a:t>
            </a:r>
            <a:r>
              <a:rPr lang="en-US" altLang="en-US" baseline="-25000" dirty="0" smtClean="0">
                <a:solidFill>
                  <a:srgbClr val="FF0000"/>
                </a:solidFill>
              </a:rPr>
              <a:t>0</a:t>
            </a:r>
            <a:r>
              <a:rPr lang="en-US" altLang="en-US" dirty="0" smtClean="0">
                <a:solidFill>
                  <a:srgbClr val="FF0000"/>
                </a:solidFill>
              </a:rPr>
              <a:t> </a:t>
            </a:r>
            <a:endParaRPr lang="en-US" altLang="en-US" dirty="0">
              <a:solidFill>
                <a:srgbClr val="FF0000"/>
              </a:solidFill>
            </a:endParaRPr>
          </a:p>
        </p:txBody>
      </p:sp>
      <p:cxnSp>
        <p:nvCxnSpPr>
          <p:cNvPr id="29" name="Straight Arrow Connector 18"/>
          <p:cNvCxnSpPr>
            <a:cxnSpLocks noChangeShapeType="1"/>
          </p:cNvCxnSpPr>
          <p:nvPr/>
        </p:nvCxnSpPr>
        <p:spPr bwMode="auto">
          <a:xfrm rot="16200000" flipH="1">
            <a:off x="5781331" y="1666530"/>
            <a:ext cx="1017280" cy="526460"/>
          </a:xfrm>
          <a:prstGeom prst="straightConnector1">
            <a:avLst/>
          </a:prstGeom>
          <a:noFill/>
          <a:ln w="25400">
            <a:solidFill>
              <a:schemeClr val="accent1"/>
            </a:solidFill>
            <a:round/>
            <a:headEnd/>
            <a:tailEnd type="arrow" w="med" len="med"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" name="Rectangle 30"/>
          <p:cNvSpPr/>
          <p:nvPr/>
        </p:nvSpPr>
        <p:spPr>
          <a:xfrm>
            <a:off x="7349089" y="2768442"/>
            <a:ext cx="167322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en-US" sz="1400" b="1" dirty="0" smtClean="0">
                <a:solidFill>
                  <a:srgbClr val="00B050"/>
                </a:solidFill>
                <a:latin typeface="Calibri"/>
              </a:rPr>
              <a:t>1.3 GHz 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single-cell cavities, </a:t>
            </a:r>
            <a:r>
              <a:rPr lang="en-US" sz="1400" b="1" dirty="0" smtClean="0">
                <a:solidFill>
                  <a:prstClr val="black"/>
                </a:solidFill>
                <a:latin typeface="Calibri"/>
              </a:rPr>
              <a:t>RRR&gt;300</a:t>
            </a:r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197287" y="6546422"/>
            <a:ext cx="2141823" cy="365125"/>
          </a:xfrm>
        </p:spPr>
        <p:txBody>
          <a:bodyPr/>
          <a:lstStyle/>
          <a:p>
            <a:r>
              <a:rPr kumimoji="1" lang="en-US" altLang="ja-JP" dirty="0" smtClean="0"/>
              <a:t>A, Yamamoto, 150413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863781" y="6488374"/>
            <a:ext cx="1639455" cy="365125"/>
          </a:xfrm>
        </p:spPr>
        <p:txBody>
          <a:bodyPr/>
          <a:lstStyle/>
          <a:p>
            <a:r>
              <a:rPr kumimoji="1" lang="en-US" altLang="ja-JP" dirty="0" smtClean="0"/>
              <a:t>ILC-SRF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4460584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045" y="802105"/>
            <a:ext cx="8177747" cy="5307263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Two single-cell large-grain niobium cavities under processing and testing for high Q</a:t>
            </a:r>
            <a:r>
              <a:rPr lang="en-US" sz="2000" b="1" baseline="-25000" dirty="0" smtClean="0"/>
              <a:t>0</a:t>
            </a:r>
            <a:r>
              <a:rPr lang="en-US" sz="2000" b="1" dirty="0" smtClean="0"/>
              <a:t> at ultra high gradient regime of &gt; 45 MV/m</a:t>
            </a:r>
          </a:p>
          <a:p>
            <a:pPr lvl="1"/>
            <a:r>
              <a:rPr lang="en-US" sz="2000" b="1" dirty="0" smtClean="0">
                <a:solidFill>
                  <a:srgbClr val="000000"/>
                </a:solidFill>
              </a:rPr>
              <a:t>New LSF shape</a:t>
            </a:r>
            <a:r>
              <a:rPr lang="en-US" sz="2000" b="1" dirty="0" smtClean="0"/>
              <a:t> 1-cell large-grain cavities (two each) </a:t>
            </a:r>
          </a:p>
          <a:p>
            <a:pPr lvl="2"/>
            <a:r>
              <a:rPr lang="en-US" sz="1600" dirty="0" smtClean="0"/>
              <a:t>In collaboration with Peking University, Ningxia Large grain material.</a:t>
            </a:r>
          </a:p>
          <a:p>
            <a:pPr lvl="2"/>
            <a:r>
              <a:rPr lang="en-US" sz="1600" dirty="0" smtClean="0"/>
              <a:t>Processing procedure: BCP + 800C x 2hr + BCP + 120C bake.</a:t>
            </a:r>
          </a:p>
          <a:p>
            <a:pPr lvl="2"/>
            <a:r>
              <a:rPr lang="en-US" sz="1600" dirty="0" smtClean="0"/>
              <a:t>Both cavity reached &gt; 35 MV/m and Q0 ~ 2E10 at 2K at max. </a:t>
            </a:r>
            <a:r>
              <a:rPr lang="en-US" sz="1600" dirty="0" err="1" smtClean="0"/>
              <a:t>Eacc</a:t>
            </a:r>
            <a:r>
              <a:rPr lang="en-US" sz="1600" dirty="0" smtClean="0"/>
              <a:t>.</a:t>
            </a:r>
          </a:p>
          <a:p>
            <a:pPr lvl="2"/>
            <a:r>
              <a:rPr lang="en-US" sz="1600" dirty="0" smtClean="0"/>
              <a:t>Next step processing using standard ILC recipe: light EP + 120C bake. </a:t>
            </a:r>
          </a:p>
          <a:p>
            <a:pPr lvl="2"/>
            <a:endParaRPr lang="en-US" sz="1600" b="1" dirty="0" smtClean="0"/>
          </a:p>
          <a:p>
            <a:r>
              <a:rPr lang="en-US" sz="2000" b="1" dirty="0" smtClean="0"/>
              <a:t>One new </a:t>
            </a:r>
            <a:r>
              <a:rPr lang="en-US" sz="2000" b="1" dirty="0" smtClean="0">
                <a:solidFill>
                  <a:srgbClr val="3366FF"/>
                </a:solidFill>
              </a:rPr>
              <a:t>single-cell large-grain niobium cavity </a:t>
            </a:r>
            <a:r>
              <a:rPr lang="en-US" sz="2000" b="1" dirty="0" smtClean="0"/>
              <a:t>under processing and testing</a:t>
            </a:r>
          </a:p>
          <a:p>
            <a:pPr lvl="1"/>
            <a:r>
              <a:rPr lang="en-US" sz="2000" b="1" dirty="0" smtClean="0"/>
              <a:t>Cavity PJ1-2</a:t>
            </a:r>
          </a:p>
          <a:p>
            <a:pPr lvl="2"/>
            <a:r>
              <a:rPr lang="en-US" sz="1600" u="sng" dirty="0" smtClean="0"/>
              <a:t>In collaboration with Peking University and OTIC</a:t>
            </a:r>
            <a:r>
              <a:rPr lang="en-US" sz="1600" dirty="0" smtClean="0"/>
              <a:t>, Ningxia large-grain </a:t>
            </a:r>
            <a:r>
              <a:rPr lang="en-US" sz="1600" dirty="0" err="1" smtClean="0"/>
              <a:t>Nb</a:t>
            </a:r>
            <a:r>
              <a:rPr lang="en-US" sz="1600" dirty="0" smtClean="0"/>
              <a:t> material and fabrication.</a:t>
            </a:r>
          </a:p>
          <a:p>
            <a:pPr lvl="2"/>
            <a:r>
              <a:rPr lang="en-US" sz="1600" dirty="0" smtClean="0"/>
              <a:t>CEBAF upgrade cavity Low-loss shape, 1.5 GHz.</a:t>
            </a:r>
          </a:p>
          <a:p>
            <a:pPr lvl="2"/>
            <a:r>
              <a:rPr lang="en-US" sz="1600" dirty="0" smtClean="0"/>
              <a:t>Processing procedure: BCP(60um) + 800C x 2hr + BCP(60um) + HPR + 120C x 48hr.</a:t>
            </a:r>
          </a:p>
          <a:p>
            <a:pPr lvl="2"/>
            <a:r>
              <a:rPr lang="en-US" sz="1600" dirty="0" smtClean="0"/>
              <a:t>Final test result </a:t>
            </a:r>
            <a:r>
              <a:rPr lang="en-US" sz="1600" dirty="0" smtClean="0">
                <a:solidFill>
                  <a:srgbClr val="FF0000"/>
                </a:solidFill>
              </a:rPr>
              <a:t>see next slide </a:t>
            </a:r>
            <a:r>
              <a:rPr lang="en-US" sz="1600" dirty="0" smtClean="0"/>
              <a:t>(reported at AWLC14, </a:t>
            </a:r>
            <a:r>
              <a:rPr lang="en-US" sz="1600" dirty="0"/>
              <a:t>, May12-16, 2014</a:t>
            </a:r>
            <a:r>
              <a:rPr lang="en-US" sz="1600" dirty="0" smtClean="0"/>
              <a:t>)</a:t>
            </a:r>
          </a:p>
          <a:p>
            <a:pPr lvl="2"/>
            <a:r>
              <a:rPr lang="en-US" sz="1600" dirty="0" smtClean="0"/>
              <a:t>On-going testing for ZFC (Zero Field Cooled) test for mitigation of medium field Q-slope (preliminary result reported at LCWS14, </a:t>
            </a:r>
            <a:r>
              <a:rPr lang="en-US" sz="1600" dirty="0"/>
              <a:t>October 6-10, </a:t>
            </a:r>
            <a:r>
              <a:rPr lang="en-US" sz="1600" dirty="0" smtClean="0"/>
              <a:t>2014)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7" y="99630"/>
            <a:ext cx="7481455" cy="500303"/>
          </a:xfrm>
          <a:solidFill>
            <a:srgbClr val="FFFFFF"/>
          </a:solidFill>
        </p:spPr>
        <p:txBody>
          <a:bodyPr/>
          <a:lstStyle/>
          <a:p>
            <a:r>
              <a:rPr lang="en-US" sz="2800" dirty="0" smtClean="0"/>
              <a:t> JLab Status: High Q</a:t>
            </a:r>
            <a:r>
              <a:rPr lang="en-US" sz="2800" baseline="-25000" dirty="0" smtClean="0"/>
              <a:t>0</a:t>
            </a:r>
            <a:r>
              <a:rPr lang="en-US" sz="2800" dirty="0" smtClean="0"/>
              <a:t> at 45 MV/m </a:t>
            </a:r>
            <a:endParaRPr lang="en-US" sz="2800" dirty="0"/>
          </a:p>
        </p:txBody>
      </p:sp>
      <p:sp>
        <p:nvSpPr>
          <p:cNvPr id="5" name="TextBox 15"/>
          <p:cNvSpPr txBox="1"/>
          <p:nvPr/>
        </p:nvSpPr>
        <p:spPr>
          <a:xfrm>
            <a:off x="7017410" y="0"/>
            <a:ext cx="212659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de-DE" altLang="de-DE" dirty="0" err="1" smtClean="0">
                <a:solidFill>
                  <a:prstClr val="black"/>
                </a:solidFill>
                <a:latin typeface="Calibri"/>
              </a:rPr>
              <a:t>Courtesy</a:t>
            </a:r>
            <a:r>
              <a:rPr lang="de-DE" altLang="de-DE" dirty="0" smtClean="0">
                <a:solidFill>
                  <a:prstClr val="black"/>
                </a:solidFill>
                <a:latin typeface="Calibri"/>
              </a:rPr>
              <a:t>: R. Geng</a:t>
            </a:r>
            <a:endParaRPr lang="de-DE" altLang="de-D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AB6FA28-7AEC-3F43-9C2D-3DB969CFEC6A}" type="slidenum">
              <a:rPr lang="en-US" smtClean="0"/>
              <a:pPr algn="r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81942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M:\srfee\Geng\ILC_high_gradient\SingleCellCavity\PJ1-2 (OSTEC-1)\PJ1-2 5may15 plot Q_Eacc 2K and 1_8K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8536" y="1696376"/>
            <a:ext cx="6789617" cy="403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15"/>
          <p:cNvSpPr txBox="1"/>
          <p:nvPr/>
        </p:nvSpPr>
        <p:spPr>
          <a:xfrm>
            <a:off x="7017410" y="0"/>
            <a:ext cx="212659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de-DE" altLang="de-DE" dirty="0" err="1" smtClean="0">
                <a:solidFill>
                  <a:prstClr val="black"/>
                </a:solidFill>
                <a:latin typeface="Calibri"/>
              </a:rPr>
              <a:t>Courtesy</a:t>
            </a:r>
            <a:r>
              <a:rPr lang="de-DE" altLang="de-DE" dirty="0" smtClean="0">
                <a:solidFill>
                  <a:prstClr val="black"/>
                </a:solidFill>
                <a:latin typeface="Calibri"/>
              </a:rPr>
              <a:t> : R. Geng</a:t>
            </a:r>
            <a:endParaRPr lang="de-DE" altLang="de-DE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809993" y="147381"/>
            <a:ext cx="5925711" cy="377980"/>
          </a:xfrm>
          <a:solidFill>
            <a:srgbClr val="FFFFFF"/>
          </a:solidFill>
        </p:spPr>
        <p:txBody>
          <a:bodyPr anchor="ctr"/>
          <a:lstStyle/>
          <a:p>
            <a:pPr algn="l"/>
            <a:r>
              <a:rPr kumimoji="1" lang="en-US" altLang="ja-JP" sz="3600" b="1" dirty="0" err="1" smtClean="0"/>
              <a:t>JLab</a:t>
            </a:r>
            <a:r>
              <a:rPr kumimoji="1" lang="en-US" altLang="ja-JP" sz="3600" b="1" dirty="0" smtClean="0"/>
              <a:t>-PKU-OTIC Cooperation </a:t>
            </a:r>
            <a:endParaRPr kumimoji="1" lang="ja-JP" altLang="en-US" sz="3600" b="1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36222" y="839065"/>
            <a:ext cx="8027671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1-Cell LG cavity fabricated by OTIC (China) using Ningxia large grain </a:t>
            </a:r>
            <a:r>
              <a:rPr kumimoji="1" lang="en-US" altLang="ja-JP" dirty="0" err="1" smtClean="0"/>
              <a:t>Nb</a:t>
            </a:r>
            <a:r>
              <a:rPr kumimoji="1" lang="en-US" altLang="ja-JP" dirty="0" smtClean="0"/>
              <a:t> material, and </a:t>
            </a:r>
          </a:p>
          <a:p>
            <a:r>
              <a:rPr kumimoji="1" lang="en-US" altLang="ja-JP" dirty="0" smtClean="0"/>
              <a:t>processed/tested by </a:t>
            </a:r>
            <a:r>
              <a:rPr kumimoji="1" lang="en-US" altLang="ja-JP" dirty="0" err="1" smtClean="0"/>
              <a:t>JLab</a:t>
            </a:r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  <p:pic>
        <p:nvPicPr>
          <p:cNvPr id="2" name="図 1" descr="DSC0818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97" y="1639934"/>
            <a:ext cx="1994370" cy="1495777"/>
          </a:xfrm>
          <a:prstGeom prst="rect">
            <a:avLst/>
          </a:prstGeom>
        </p:spPr>
      </p:pic>
      <p:pic>
        <p:nvPicPr>
          <p:cNvPr id="7" name="図 6" descr="DSC0818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22" y="3401481"/>
            <a:ext cx="1560690" cy="1170517"/>
          </a:xfrm>
          <a:prstGeom prst="rect">
            <a:avLst/>
          </a:prstGeom>
        </p:spPr>
      </p:pic>
      <p:pic>
        <p:nvPicPr>
          <p:cNvPr id="8" name="図 7" descr="DSC08186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981"/>
          <a:stretch/>
        </p:blipFill>
        <p:spPr>
          <a:xfrm>
            <a:off x="536222" y="4784201"/>
            <a:ext cx="1560690" cy="948334"/>
          </a:xfrm>
          <a:prstGeom prst="rect">
            <a:avLst/>
          </a:prstGeom>
        </p:spPr>
      </p:pic>
      <p:sp>
        <p:nvSpPr>
          <p:cNvPr id="9" name="日付プレースホルダー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10" name="フッター プレースホルダー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C0A8B60-5C01-C045-B858-59631D469114}" type="slidenum">
              <a:rPr kumimoji="1" lang="ja-JP" altLang="en-US" smtClean="0"/>
              <a:pPr algn="r"/>
              <a:t>15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398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16612" y="67913"/>
            <a:ext cx="4584129" cy="544512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pPr algn="l"/>
            <a:r>
              <a:rPr lang="en-US" altLang="zh-CN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IHEP: SRF Cavity R&amp;D</a:t>
            </a:r>
            <a:endParaRPr lang="zh-CN" altLang="en-US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831273" y="1039091"/>
            <a:ext cx="7481166" cy="4816832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altLang="zh-CN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TESLA-like 9-cell Cavity (IHEP-03, FG)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IHEP-KEK </a:t>
            </a:r>
            <a:r>
              <a:rPr lang="en-US" altLang="zh-CN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collaboration; EBW completed in 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end 2014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Tumbling at IHEP </a:t>
            </a:r>
            <a:r>
              <a:rPr lang="en-US" altLang="zh-CN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 March-April, process 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US" altLang="zh-CN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test 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at </a:t>
            </a:r>
            <a:r>
              <a:rPr lang="en-US" altLang="zh-CN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KEK in May-June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en-US" altLang="zh-CN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en-US" altLang="zh-CN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en-US" altLang="zh-CN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</a:pPr>
            <a:endParaRPr lang="en-US" altLang="zh-CN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lnSpc>
                <a:spcPct val="110000"/>
              </a:lnSpc>
              <a:spcBef>
                <a:spcPts val="0"/>
              </a:spcBef>
              <a:buNone/>
            </a:pPr>
            <a:endParaRPr lang="en-US" altLang="zh-CN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</a:pPr>
            <a:endParaRPr lang="en-US" altLang="zh-CN" sz="2400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altLang="zh-CN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TESLA 9-cell Cavity (HER-01, FG)</a:t>
            </a:r>
            <a:endParaRPr lang="en-US" altLang="zh-CN" sz="24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altLang="zh-CN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full end </a:t>
            </a:r>
            <a:r>
              <a:rPr lang="en-US" altLang="zh-CN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groups</a:t>
            </a:r>
            <a:r>
              <a:rPr lang="en-US" altLang="zh-CN" sz="1800" dirty="0">
                <a:latin typeface="Arial" panose="020B0604020202020204" pitchFamily="34" charset="0"/>
                <a:cs typeface="Arial" panose="020B0604020202020204" pitchFamily="34" charset="0"/>
              </a:rPr>
              <a:t>, plan to complete in end </a:t>
            </a:r>
            <a:r>
              <a:rPr lang="en-US" altLang="zh-CN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endParaRPr lang="en-US" altLang="zh-CN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altLang="zh-CN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 spoke024 cavity welded by IHEP EBW machine in 2014, =&gt; 4+4 spoke </a:t>
            </a:r>
          </a:p>
          <a:p>
            <a:pPr>
              <a:lnSpc>
                <a:spcPct val="110000"/>
              </a:lnSpc>
              <a:spcBef>
                <a:spcPts val="600"/>
              </a:spcBef>
            </a:pPr>
            <a:r>
              <a:rPr lang="en-US" altLang="zh-CN" sz="24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Q study by nitrogen doping</a:t>
            </a:r>
          </a:p>
          <a:p>
            <a:pPr lvl="1">
              <a:lnSpc>
                <a:spcPct val="110000"/>
              </a:lnSpc>
              <a:spcBef>
                <a:spcPts val="0"/>
              </a:spcBef>
            </a:pPr>
            <a:r>
              <a:rPr lang="en-US" altLang="zh-CN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1.3 GHz single cell using IHEP’s new furnace</a:t>
            </a:r>
            <a:endParaRPr lang="en-US" altLang="zh-CN" sz="28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altLang="zh-CN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altLang="zh-CN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altLang="zh-CN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endParaRPr lang="en-US" altLang="zh-CN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>
          <a:xfrm>
            <a:off x="6967352" y="6356350"/>
            <a:ext cx="2133600" cy="365125"/>
          </a:xfrm>
        </p:spPr>
        <p:txBody>
          <a:bodyPr/>
          <a:lstStyle/>
          <a:p>
            <a:pPr algn="r"/>
            <a:fld id="{19E019CD-0F6C-4756-87B4-C3CE3109207B}" type="slidenum">
              <a:rPr lang="zh-CN" altLang="en-US" smtClean="0"/>
              <a:pPr algn="r"/>
              <a:t>16</a:t>
            </a:fld>
            <a:endParaRPr lang="zh-CN" alt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6615" y="2175497"/>
            <a:ext cx="5513785" cy="1296144"/>
          </a:xfrm>
          <a:prstGeom prst="rect">
            <a:avLst/>
          </a:prstGeom>
        </p:spPr>
      </p:pic>
      <p:sp>
        <p:nvSpPr>
          <p:cNvPr id="7" name="TextBox 15"/>
          <p:cNvSpPr txBox="1"/>
          <p:nvPr/>
        </p:nvSpPr>
        <p:spPr>
          <a:xfrm>
            <a:off x="6941169" y="0"/>
            <a:ext cx="221948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de-DE" altLang="de-DE" sz="1600" dirty="0" err="1" smtClean="0">
                <a:solidFill>
                  <a:prstClr val="black"/>
                </a:solidFill>
                <a:latin typeface="Calibri"/>
              </a:rPr>
              <a:t>Courtesy</a:t>
            </a:r>
            <a:r>
              <a:rPr lang="de-DE" altLang="de-DE" sz="1600" dirty="0" smtClean="0">
                <a:solidFill>
                  <a:prstClr val="black"/>
                </a:solidFill>
                <a:latin typeface="Calibri"/>
              </a:rPr>
              <a:t> : J. Gao, J. </a:t>
            </a:r>
            <a:r>
              <a:rPr lang="de-DE" altLang="de-DE" sz="1600" dirty="0" err="1" smtClean="0">
                <a:solidFill>
                  <a:prstClr val="black"/>
                </a:solidFill>
                <a:latin typeface="Calibri"/>
              </a:rPr>
              <a:t>Zhai</a:t>
            </a:r>
            <a:endParaRPr lang="de-DE" altLang="de-DE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日付プレースホルダー 1"/>
          <p:cNvSpPr txBox="1">
            <a:spLocks/>
          </p:cNvSpPr>
          <p:nvPr/>
        </p:nvSpPr>
        <p:spPr>
          <a:xfrm>
            <a:off x="197287" y="6394556"/>
            <a:ext cx="21418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16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036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052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068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084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104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120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136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200" dirty="0" smtClean="0">
                <a:solidFill>
                  <a:srgbClr val="A6A6A6"/>
                </a:solidFill>
              </a:rPr>
              <a:t>A. Yamamoto, PAC-150413</a:t>
            </a:r>
            <a:endParaRPr kumimoji="1" lang="ja-JP" altLang="en-US" sz="1200" dirty="0">
              <a:solidFill>
                <a:srgbClr val="A6A6A6"/>
              </a:solidFill>
            </a:endParaRPr>
          </a:p>
        </p:txBody>
      </p:sp>
      <p:sp>
        <p:nvSpPr>
          <p:cNvPr id="9" name="フッター プレースホルダー 2"/>
          <p:cNvSpPr txBox="1">
            <a:spLocks/>
          </p:cNvSpPr>
          <p:nvPr/>
        </p:nvSpPr>
        <p:spPr>
          <a:xfrm>
            <a:off x="3863781" y="6391732"/>
            <a:ext cx="163945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16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036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052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068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084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104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120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136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200" dirty="0" smtClean="0">
                <a:solidFill>
                  <a:srgbClr val="A6A6A6"/>
                </a:solidFill>
              </a:rPr>
              <a:t>ILC SRF</a:t>
            </a:r>
            <a:endParaRPr kumimoji="1" lang="ja-JP" altLang="en-US" sz="1200" dirty="0">
              <a:solidFill>
                <a:srgbClr val="A6A6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49827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标题 1"/>
          <p:cNvSpPr>
            <a:spLocks noGrp="1"/>
          </p:cNvSpPr>
          <p:nvPr>
            <p:ph type="title"/>
          </p:nvPr>
        </p:nvSpPr>
        <p:spPr>
          <a:xfrm>
            <a:off x="752129" y="125957"/>
            <a:ext cx="6981907" cy="483810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en-US" altLang="zh-CN" sz="2800" b="1" dirty="0" smtClean="0">
                <a:latin typeface="+mn-lt"/>
                <a:cs typeface="Times New Roman" pitchFamily="18" charset="0"/>
              </a:rPr>
              <a:t>IHEP 1.3GHz 9-cell </a:t>
            </a:r>
            <a:r>
              <a:rPr lang="en-US" altLang="zh-CN" sz="2800" b="1" dirty="0">
                <a:latin typeface="+mn-lt"/>
                <a:ea typeface="楷体" pitchFamily="49" charset="-122"/>
                <a:cs typeface="Times New Roman" pitchFamily="18" charset="0"/>
              </a:rPr>
              <a:t>C</a:t>
            </a:r>
            <a:r>
              <a:rPr lang="en-US" altLang="zh-CN" sz="2800" b="1" dirty="0" smtClean="0">
                <a:latin typeface="+mn-lt"/>
                <a:ea typeface="楷体" pitchFamily="49" charset="-122"/>
                <a:cs typeface="Times New Roman" pitchFamily="18" charset="0"/>
              </a:rPr>
              <a:t>avity </a:t>
            </a:r>
            <a:r>
              <a:rPr lang="en-US" altLang="zh-CN" sz="2800" b="1" dirty="0">
                <a:latin typeface="+mn-lt"/>
                <a:ea typeface="楷体" pitchFamily="49" charset="-122"/>
                <a:cs typeface="Times New Roman" pitchFamily="18" charset="0"/>
              </a:rPr>
              <a:t>A</a:t>
            </a:r>
            <a:r>
              <a:rPr lang="en-US" altLang="zh-CN" sz="2800" b="1" dirty="0" smtClean="0">
                <a:latin typeface="+mn-lt"/>
                <a:ea typeface="楷体" pitchFamily="49" charset="-122"/>
                <a:cs typeface="Times New Roman" pitchFamily="18" charset="0"/>
              </a:rPr>
              <a:t>ssembly and Test</a:t>
            </a:r>
            <a:endParaRPr lang="zh-CN" altLang="en-US" sz="2800" b="1" dirty="0" smtClean="0">
              <a:latin typeface="+mn-lt"/>
              <a:ea typeface="楷体" pitchFamily="49" charset="-122"/>
              <a:cs typeface="Times New Roman" pitchFamily="18" charset="0"/>
            </a:endParaRPr>
          </a:p>
        </p:txBody>
      </p:sp>
      <p:pic>
        <p:nvPicPr>
          <p:cNvPr id="6149" name="内容占位符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7253" y="986622"/>
            <a:ext cx="2729909" cy="2047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图片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0757" y="986622"/>
            <a:ext cx="2339961" cy="1755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155" y="986622"/>
            <a:ext cx="2852738" cy="2139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图片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9155" y="3326703"/>
            <a:ext cx="1462617" cy="2090833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1" name="矩形 4"/>
          <p:cNvSpPr>
            <a:spLocks noChangeArrowheads="1"/>
          </p:cNvSpPr>
          <p:nvPr/>
        </p:nvSpPr>
        <p:spPr bwMode="auto">
          <a:xfrm>
            <a:off x="299155" y="5527842"/>
            <a:ext cx="3293497" cy="58420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600" dirty="0">
                <a:latin typeface="Arial" pitchFamily="34" charset="0"/>
                <a:cs typeface="Arial" pitchFamily="34" charset="0"/>
              </a:rPr>
              <a:t>1.3 GHz 9-cell cavity</a:t>
            </a:r>
          </a:p>
          <a:p>
            <a:r>
              <a:rPr lang="en-US" altLang="zh-CN" sz="1600" dirty="0">
                <a:latin typeface="Arial" pitchFamily="34" charset="0"/>
                <a:cs typeface="Arial" pitchFamily="34" charset="0"/>
              </a:rPr>
              <a:t>vertical test 20 MV/m, Q</a:t>
            </a:r>
            <a:r>
              <a:rPr lang="en-US" altLang="zh-CN" sz="1600" baseline="-25000" dirty="0">
                <a:latin typeface="Arial" pitchFamily="34" charset="0"/>
                <a:cs typeface="Arial" pitchFamily="34" charset="0"/>
              </a:rPr>
              <a:t>0</a:t>
            </a:r>
            <a:r>
              <a:rPr lang="en-US" altLang="zh-CN" sz="1600" dirty="0">
                <a:latin typeface="Arial" pitchFamily="34" charset="0"/>
                <a:cs typeface="Arial" pitchFamily="34" charset="0"/>
              </a:rPr>
              <a:t>=1.4E10 </a:t>
            </a:r>
            <a:endParaRPr lang="zh-CN" altLang="en-US" sz="1600" dirty="0"/>
          </a:p>
        </p:txBody>
      </p:sp>
      <p:sp>
        <p:nvSpPr>
          <p:cNvPr id="12" name="TextBox 15"/>
          <p:cNvSpPr txBox="1"/>
          <p:nvPr/>
        </p:nvSpPr>
        <p:spPr>
          <a:xfrm>
            <a:off x="6941169" y="0"/>
            <a:ext cx="221948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de-DE" altLang="de-DE" sz="1600" dirty="0" err="1" smtClean="0">
                <a:solidFill>
                  <a:prstClr val="black"/>
                </a:solidFill>
                <a:latin typeface="Calibri"/>
              </a:rPr>
              <a:t>Courtesy</a:t>
            </a:r>
            <a:r>
              <a:rPr lang="de-DE" altLang="de-DE" sz="1600" dirty="0" smtClean="0">
                <a:solidFill>
                  <a:prstClr val="black"/>
                </a:solidFill>
                <a:latin typeface="Calibri"/>
              </a:rPr>
              <a:t> : J. Gao, J. </a:t>
            </a:r>
            <a:r>
              <a:rPr lang="de-DE" altLang="de-DE" sz="1600" dirty="0" err="1" smtClean="0">
                <a:solidFill>
                  <a:prstClr val="black"/>
                </a:solidFill>
                <a:latin typeface="Calibri"/>
              </a:rPr>
              <a:t>Zhai</a:t>
            </a:r>
            <a:endParaRPr lang="de-DE" altLang="de-DE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C0A8B60-5C01-C045-B858-59631D469114}" type="slidenum">
              <a:rPr kumimoji="1" lang="ja-JP" altLang="en-US" smtClean="0"/>
              <a:pPr algn="r"/>
              <a:t>17</a:t>
            </a:fld>
            <a:endParaRPr kumimoji="1" lang="ja-JP" altLang="en-US" dirty="0"/>
          </a:p>
        </p:txBody>
      </p:sp>
      <p:pic>
        <p:nvPicPr>
          <p:cNvPr id="15" name="内容占位符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52315" y="3352807"/>
            <a:ext cx="3102807" cy="2064729"/>
          </a:xfrm>
          <a:prstGeom prst="rect">
            <a:avLst/>
          </a:prstGeom>
        </p:spPr>
      </p:pic>
      <p:pic>
        <p:nvPicPr>
          <p:cNvPr id="16" name="内容占位符 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84931" y="3317273"/>
            <a:ext cx="3125787" cy="2100263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5439524" y="5527842"/>
            <a:ext cx="3211298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altLang="zh-CN" dirty="0">
                <a:ea typeface="楷体" pitchFamily="49" charset="-122"/>
                <a:cs typeface="Times New Roman" pitchFamily="18" charset="0"/>
              </a:rPr>
              <a:t>1.3 GHz Acc. Unit Assembly and </a:t>
            </a:r>
            <a:endParaRPr lang="en-US" altLang="zh-CN" dirty="0" smtClean="0">
              <a:ea typeface="楷体" pitchFamily="49" charset="-122"/>
              <a:cs typeface="Times New Roman" pitchFamily="18" charset="0"/>
            </a:endParaRPr>
          </a:p>
          <a:p>
            <a:r>
              <a:rPr lang="en-US" altLang="zh-CN" dirty="0" smtClean="0">
                <a:ea typeface="楷体" pitchFamily="49" charset="-122"/>
                <a:cs typeface="Times New Roman" pitchFamily="18" charset="0"/>
              </a:rPr>
              <a:t>Cold </a:t>
            </a:r>
            <a:r>
              <a:rPr lang="en-US" altLang="zh-CN" dirty="0">
                <a:ea typeface="楷体" pitchFamily="49" charset="-122"/>
                <a:cs typeface="Times New Roman" pitchFamily="18" charset="0"/>
              </a:rPr>
              <a:t>tested at 80K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777550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04158" y="36520"/>
            <a:ext cx="6187459" cy="554363"/>
          </a:xfrm>
          <a:solidFill>
            <a:srgbClr val="FFFFFF"/>
          </a:solidFill>
        </p:spPr>
        <p:txBody>
          <a:bodyPr>
            <a:normAutofit fontScale="90000"/>
          </a:bodyPr>
          <a:lstStyle/>
          <a:p>
            <a:pPr algn="l"/>
            <a:r>
              <a:rPr lang="en-US" altLang="zh-CN" sz="3200" b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New Cryogenic </a:t>
            </a:r>
            <a:r>
              <a:rPr lang="en-US" altLang="zh-CN" sz="3200" b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Plant in Operation</a:t>
            </a:r>
            <a:endParaRPr lang="zh-CN" altLang="en-US" sz="3200" b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>
          <a:xfrm>
            <a:off x="6855691" y="6376766"/>
            <a:ext cx="2133600" cy="365125"/>
          </a:xfrm>
        </p:spPr>
        <p:txBody>
          <a:bodyPr/>
          <a:lstStyle/>
          <a:p>
            <a:pPr algn="r"/>
            <a:fld id="{19E019CD-0F6C-4756-87B4-C3CE3109207B}" type="slidenum">
              <a:rPr lang="zh-CN" altLang="en-US" smtClean="0"/>
              <a:pPr algn="r"/>
              <a:t>18</a:t>
            </a:fld>
            <a:endParaRPr lang="zh-CN" alt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0" y="992922"/>
            <a:ext cx="3168650" cy="2097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6855691" y="1417623"/>
            <a:ext cx="217882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altLang="zh-CN" dirty="0" smtClean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Tested in Jan. 2015</a:t>
            </a:r>
          </a:p>
          <a:p>
            <a:pPr>
              <a:spcBef>
                <a:spcPts val="600"/>
              </a:spcBef>
            </a:pPr>
            <a:r>
              <a:rPr lang="en-US" altLang="zh-CN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Refrigeration</a:t>
            </a:r>
            <a:r>
              <a:rPr lang="en-US" altLang="zh-CN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: </a:t>
            </a:r>
            <a:endParaRPr lang="en-US" altLang="zh-CN" dirty="0" smtClean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r>
              <a:rPr lang="en-US" altLang="zh-CN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1020 </a:t>
            </a:r>
            <a:r>
              <a:rPr lang="en-US" altLang="zh-CN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W @ </a:t>
            </a:r>
            <a:r>
              <a:rPr lang="en-US" altLang="zh-CN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4.5 K</a:t>
            </a:r>
          </a:p>
          <a:p>
            <a:pPr>
              <a:spcBef>
                <a:spcPts val="600"/>
              </a:spcBef>
            </a:pPr>
            <a:r>
              <a:rPr lang="en-US" altLang="zh-CN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L</a:t>
            </a:r>
            <a:r>
              <a:rPr lang="en-US" altLang="zh-CN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iquefaction</a:t>
            </a:r>
            <a:r>
              <a:rPr lang="en-US" altLang="zh-CN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: </a:t>
            </a:r>
            <a:endParaRPr lang="en-US" altLang="zh-CN" dirty="0" smtClean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r>
              <a:rPr lang="en-US" altLang="zh-CN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302 L/h </a:t>
            </a:r>
          </a:p>
          <a:p>
            <a:pPr>
              <a:spcBef>
                <a:spcPts val="600"/>
              </a:spcBef>
            </a:pPr>
            <a:r>
              <a:rPr lang="en-US" altLang="zh-CN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Mixed mode:</a:t>
            </a:r>
          </a:p>
          <a:p>
            <a:r>
              <a:rPr lang="en-US" altLang="zh-CN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352 W + 200 L/h</a:t>
            </a:r>
            <a:endParaRPr lang="en-US" altLang="zh-CN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altLang="zh-CN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Total pumping:</a:t>
            </a:r>
            <a:r>
              <a:rPr lang="zh-CN" altLang="en-US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endParaRPr lang="en-US" altLang="zh-CN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r>
              <a:rPr lang="en-US" altLang="zh-CN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8000 </a:t>
            </a:r>
            <a:r>
              <a:rPr lang="en-US" altLang="zh-CN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m</a:t>
            </a:r>
            <a:r>
              <a:rPr lang="en-US" altLang="zh-CN" baseline="30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</a:t>
            </a:r>
            <a:r>
              <a:rPr lang="en-US" altLang="zh-CN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/h @ </a:t>
            </a:r>
            <a:r>
              <a:rPr lang="en-US" altLang="zh-CN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3100 Pa (200 W @ 2 K)</a:t>
            </a:r>
          </a:p>
        </p:txBody>
      </p:sp>
      <p:pic>
        <p:nvPicPr>
          <p:cNvPr id="6" name="Picture 2" descr="http://www.ihep.cas.cn/xwdt/gnxw/2015/201502/W02015020842698706388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260" y="1002348"/>
            <a:ext cx="315601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www.ihep.cas.cn/xwdt/gnxw/2015/201502/W02015020842698719818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373" y="3228742"/>
            <a:ext cx="3168352" cy="1980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" descr="http://www.ihep.cas.cn/xwdt/gnxw/2015/201502/W02015020842698724413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5092" y="3228741"/>
            <a:ext cx="3168354" cy="1980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313152" y="5253622"/>
            <a:ext cx="8676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System now </a:t>
            </a: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in operation for </a:t>
            </a:r>
            <a:r>
              <a:rPr lang="en-US" altLang="zh-CN" sz="1600" dirty="0" smtClean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China </a:t>
            </a:r>
            <a:r>
              <a:rPr lang="en-US" altLang="zh-CN" sz="1600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ADS injector </a:t>
            </a:r>
            <a:r>
              <a:rPr lang="en-US" altLang="zh-CN" sz="1600" dirty="0" smtClean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TCM1 </a:t>
            </a:r>
            <a:r>
              <a:rPr lang="en-US" altLang="zh-CN" sz="16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(</a:t>
            </a:r>
            <a:r>
              <a:rPr lang="en-US" altLang="zh-CN" sz="16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two spoke012 cavities with solenoids, 10 mA CW</a:t>
            </a:r>
            <a:r>
              <a:rPr lang="en-US" altLang="zh-CN" sz="16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), and later for ADS cryomodules (14 spoke cavities), ILC test cryomodule, FEL-ERL test facility cryomodules, and vertical test stand) </a:t>
            </a:r>
            <a:endParaRPr lang="en-US" altLang="zh-CN" sz="16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TextBox 15"/>
          <p:cNvSpPr txBox="1"/>
          <p:nvPr/>
        </p:nvSpPr>
        <p:spPr>
          <a:xfrm>
            <a:off x="6923529" y="0"/>
            <a:ext cx="221948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de-DE" altLang="de-DE" sz="1600" dirty="0" err="1" smtClean="0">
                <a:solidFill>
                  <a:prstClr val="black"/>
                </a:solidFill>
                <a:latin typeface="Calibri"/>
              </a:rPr>
              <a:t>Courtesy</a:t>
            </a:r>
            <a:r>
              <a:rPr lang="de-DE" altLang="de-DE" sz="1600" dirty="0" smtClean="0">
                <a:solidFill>
                  <a:prstClr val="black"/>
                </a:solidFill>
                <a:latin typeface="Calibri"/>
              </a:rPr>
              <a:t> : J. Gao, J. </a:t>
            </a:r>
            <a:r>
              <a:rPr lang="de-DE" altLang="de-DE" sz="1600" dirty="0" err="1" smtClean="0">
                <a:solidFill>
                  <a:prstClr val="black"/>
                </a:solidFill>
                <a:latin typeface="Calibri"/>
              </a:rPr>
              <a:t>Zhai</a:t>
            </a:r>
            <a:endParaRPr lang="de-DE" altLang="de-DE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日付プレースホルダー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12" name="フッター プレースホルダー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5791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670648" y="85429"/>
            <a:ext cx="7523010" cy="47899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US" altLang="ja-JP" sz="2800" b="1" dirty="0" smtClean="0">
                <a:solidFill>
                  <a:prstClr val="black"/>
                </a:solidFill>
                <a:latin typeface="Calibri"/>
                <a:ea typeface="Osaka"/>
                <a:cs typeface="Osaka"/>
              </a:rPr>
              <a:t>Effort to lead industrialization technology  at KEK</a:t>
            </a:r>
            <a:endParaRPr lang="ja-JP" altLang="en-US" sz="2800" b="1" dirty="0">
              <a:solidFill>
                <a:prstClr val="black"/>
              </a:solidFill>
              <a:latin typeface="Calibri"/>
              <a:ea typeface="Osaka"/>
              <a:cs typeface="Osaka"/>
            </a:endParaRPr>
          </a:p>
        </p:txBody>
      </p:sp>
      <p:pic>
        <p:nvPicPr>
          <p:cNvPr id="11" name="図 10" descr="CIMG073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44196" y="1763817"/>
            <a:ext cx="2808315" cy="2106236"/>
          </a:xfrm>
          <a:prstGeom prst="rect">
            <a:avLst/>
          </a:prstGeom>
        </p:spPr>
      </p:pic>
      <p:pic>
        <p:nvPicPr>
          <p:cNvPr id="12" name="図 11" descr="CIMG073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52792" y="1763079"/>
            <a:ext cx="2808313" cy="210771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80342" y="951115"/>
            <a:ext cx="7862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EBW</a:t>
            </a:r>
            <a:endParaRPr lang="ja-JP" altLang="en-US" sz="24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90740" y="951115"/>
            <a:ext cx="8583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Press</a:t>
            </a:r>
            <a:endParaRPr lang="ja-JP" altLang="en-US" sz="24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88621" y="951115"/>
            <a:ext cx="7724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dirty="0" smtClean="0">
                <a:solidFill>
                  <a:prstClr val="black"/>
                </a:solidFill>
                <a:latin typeface="Calibri"/>
                <a:ea typeface="ＭＳ Ｐゴシック"/>
              </a:rPr>
              <a:t>Trim</a:t>
            </a:r>
            <a:endParaRPr lang="ja-JP" altLang="en-US" sz="2400" b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pic>
        <p:nvPicPr>
          <p:cNvPr id="3" name="図 2" descr="EBW_delivery_inspection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082" y="1514601"/>
            <a:ext cx="3311705" cy="2483778"/>
          </a:xfrm>
          <a:prstGeom prst="rect">
            <a:avLst/>
          </a:prstGeom>
        </p:spPr>
      </p:pic>
      <p:pic>
        <p:nvPicPr>
          <p:cNvPr id="4" name="図 3" descr="Chemical-room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50063" y="4619316"/>
            <a:ext cx="2084590" cy="1563443"/>
          </a:xfrm>
          <a:prstGeom prst="rect">
            <a:avLst/>
          </a:prstGeom>
        </p:spPr>
      </p:pic>
      <p:sp>
        <p:nvSpPr>
          <p:cNvPr id="16" name="テキスト ボックス 4"/>
          <p:cNvSpPr txBox="1">
            <a:spLocks noChangeArrowheads="1"/>
          </p:cNvSpPr>
          <p:nvPr/>
        </p:nvSpPr>
        <p:spPr bwMode="auto">
          <a:xfrm>
            <a:off x="4609586" y="4221094"/>
            <a:ext cx="210623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Calibri" charset="0"/>
                <a:ea typeface="ＭＳ Ｐゴシック"/>
              </a:rPr>
              <a:t>AMADA  digital-survo-press SDE1522</a:t>
            </a:r>
          </a:p>
          <a:p>
            <a:r>
              <a:rPr lang="en-US" altLang="ja-JP" sz="1200" dirty="0" smtClean="0">
                <a:solidFill>
                  <a:prstClr val="black"/>
                </a:solidFill>
                <a:latin typeface="Calibri" charset="0"/>
                <a:ea typeface="ＭＳ Ｐゴシック"/>
              </a:rPr>
              <a:t>150t, 50stroke/min, 225mmstroke</a:t>
            </a:r>
          </a:p>
        </p:txBody>
      </p:sp>
      <p:sp>
        <p:nvSpPr>
          <p:cNvPr id="17" name="テキスト ボックス 4"/>
          <p:cNvSpPr txBox="1">
            <a:spLocks noChangeArrowheads="1"/>
          </p:cNvSpPr>
          <p:nvPr/>
        </p:nvSpPr>
        <p:spPr bwMode="auto">
          <a:xfrm>
            <a:off x="7186484" y="4201535"/>
            <a:ext cx="16713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dirty="0">
                <a:solidFill>
                  <a:prstClr val="black"/>
                </a:solidFill>
                <a:latin typeface="Calibri" charset="0"/>
                <a:ea typeface="ＭＳ Ｐゴシック"/>
              </a:rPr>
              <a:t>MORI  VKL-253</a:t>
            </a:r>
          </a:p>
          <a:p>
            <a:r>
              <a:rPr lang="en-US" altLang="ja-JP" sz="1200" dirty="0" smtClean="0">
                <a:solidFill>
                  <a:prstClr val="black"/>
                </a:solidFill>
                <a:latin typeface="Calibri" charset="0"/>
                <a:ea typeface="ＭＳ Ｐゴシック"/>
              </a:rPr>
              <a:t>Vertical CNC lathe</a:t>
            </a:r>
          </a:p>
        </p:txBody>
      </p:sp>
      <p:sp>
        <p:nvSpPr>
          <p:cNvPr id="18" name="TextBox 14"/>
          <p:cNvSpPr txBox="1"/>
          <p:nvPr/>
        </p:nvSpPr>
        <p:spPr>
          <a:xfrm>
            <a:off x="5449681" y="5559241"/>
            <a:ext cx="8517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dirty="0" smtClean="0">
                <a:solidFill>
                  <a:prstClr val="black"/>
                </a:solidFill>
                <a:latin typeface="Calibri"/>
                <a:ea typeface="ＭＳ Ｐゴシック"/>
              </a:rPr>
              <a:t>Chemical</a:t>
            </a:r>
          </a:p>
          <a:p>
            <a:r>
              <a:rPr lang="en-US" altLang="ja-JP" sz="1400" dirty="0" smtClean="0">
                <a:solidFill>
                  <a:prstClr val="black"/>
                </a:solidFill>
                <a:latin typeface="Calibri"/>
                <a:ea typeface="ＭＳ Ｐゴシック"/>
              </a:rPr>
              <a:t>process</a:t>
            </a:r>
            <a:endParaRPr lang="ja-JP" altLang="en-US" sz="14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2133600" cy="476250"/>
          </a:xfrm>
          <a:prstGeom prst="rect">
            <a:avLst/>
          </a:prstGeom>
        </p:spPr>
        <p:txBody>
          <a:bodyPr/>
          <a:lstStyle/>
          <a:p>
            <a:pPr algn="r"/>
            <a:fld id="{826ED41D-2058-B64E-BCCF-D9817EF3EB9F}" type="slidenum">
              <a:rPr lang="ja-JP" altLang="en-US" smtClean="0">
                <a:solidFill>
                  <a:srgbClr val="A6A6A6"/>
                </a:solidFill>
                <a:latin typeface="Calibri"/>
                <a:ea typeface="ＭＳ Ｐゴシック"/>
              </a:rPr>
              <a:pPr algn="r"/>
              <a:t>19</a:t>
            </a:fld>
            <a:endParaRPr lang="ja-JP" altLang="en-US" dirty="0">
              <a:solidFill>
                <a:srgbClr val="A6A6A6"/>
              </a:solidFill>
              <a:latin typeface="Calibri"/>
              <a:ea typeface="ＭＳ Ｐゴシック"/>
            </a:endParaRP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4294967295"/>
          </p:nvPr>
        </p:nvSpPr>
        <p:spPr>
          <a:xfrm>
            <a:off x="457200" y="625157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>
                <a:latin typeface="Calibri"/>
              </a:rPr>
              <a:t>A, Yamamoto, 150413</a:t>
            </a:r>
            <a:endParaRPr lang="en-US">
              <a:latin typeface="Calibri"/>
            </a:endParaRPr>
          </a:p>
        </p:txBody>
      </p: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3438" y="753303"/>
            <a:ext cx="1676212" cy="118507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図 20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0800" y="4141450"/>
            <a:ext cx="1353839" cy="1970632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5124" name="テキスト ボックス 4"/>
          <p:cNvSpPr txBox="1">
            <a:spLocks noChangeArrowheads="1"/>
          </p:cNvSpPr>
          <p:nvPr/>
        </p:nvSpPr>
        <p:spPr bwMode="auto">
          <a:xfrm>
            <a:off x="380232" y="3404337"/>
            <a:ext cx="20021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altLang="ja-JP" sz="1200" dirty="0">
                <a:solidFill>
                  <a:schemeClr val="bg1"/>
                </a:solidFill>
                <a:latin typeface="Calibri" charset="0"/>
                <a:ea typeface="ＭＳ Ｐゴシック"/>
              </a:rPr>
              <a:t>SST  EBOCAM KS-110 – G150KM</a:t>
            </a:r>
          </a:p>
          <a:p>
            <a:r>
              <a:rPr lang="en-US" altLang="ja-JP" sz="1200" dirty="0" smtClean="0">
                <a:solidFill>
                  <a:schemeClr val="bg1"/>
                </a:solidFill>
                <a:latin typeface="Calibri" charset="0"/>
                <a:ea typeface="ＭＳ Ｐゴシック"/>
              </a:rPr>
              <a:t>Chamber (St. St. chamber</a:t>
            </a:r>
            <a:r>
              <a:rPr lang="en-US" altLang="ja-JP" sz="1200" dirty="0">
                <a:solidFill>
                  <a:schemeClr val="bg1"/>
                </a:solidFill>
                <a:latin typeface="Calibri" charset="0"/>
                <a:ea typeface="ＭＳ Ｐゴシック"/>
              </a:rPr>
              <a:t>)</a:t>
            </a:r>
          </a:p>
        </p:txBody>
      </p:sp>
      <p:pic>
        <p:nvPicPr>
          <p:cNvPr id="19" name="図 18" descr="KEK#0-repair.tiff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061" y="4108304"/>
            <a:ext cx="1519429" cy="201078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7" name="フッター プレースホルダー 6"/>
          <p:cNvSpPr>
            <a:spLocks noGrp="1"/>
          </p:cNvSpPr>
          <p:nvPr>
            <p:ph type="ftr" sz="quarter" idx="4294967295"/>
          </p:nvPr>
        </p:nvSpPr>
        <p:spPr>
          <a:xfrm>
            <a:off x="3124200" y="6248400"/>
            <a:ext cx="2895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>
                <a:latin typeface="Calibri"/>
              </a:rPr>
              <a:t>ILC-SRF</a:t>
            </a:r>
            <a:endParaRPr lang="en-US" dirty="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571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747021" y="1818123"/>
            <a:ext cx="7924131" cy="403818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sz="2800" dirty="0" smtClean="0">
                <a:solidFill>
                  <a:srgbClr val="FF0000"/>
                </a:solidFill>
              </a:rPr>
              <a:t>Introduction </a:t>
            </a:r>
            <a:endParaRPr lang="en-US" altLang="ja-JP" sz="2800" dirty="0">
              <a:solidFill>
                <a:srgbClr val="FF0000"/>
              </a:solidFill>
            </a:endParaRPr>
          </a:p>
          <a:p>
            <a:pPr marL="0" indent="0"/>
            <a:endParaRPr lang="en-US" altLang="ja-JP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800" dirty="0"/>
              <a:t>A</a:t>
            </a:r>
            <a:r>
              <a:rPr lang="en-US" altLang="ja-JP" sz="2800" dirty="0" smtClean="0"/>
              <a:t>dvances of ILC-SRF since TDR published, 2013 </a:t>
            </a:r>
            <a:endParaRPr lang="en-US" altLang="ja-JP" sz="2800" dirty="0"/>
          </a:p>
          <a:p>
            <a:pPr marL="457200" indent="-457200">
              <a:buFont typeface="+mj-lt"/>
              <a:buAutoNum type="arabicPeriod"/>
            </a:pPr>
            <a:endParaRPr lang="en-US" altLang="ja-JP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800" dirty="0"/>
              <a:t>Plan for </a:t>
            </a:r>
            <a:r>
              <a:rPr lang="en-US" altLang="ja-JP" sz="2800" dirty="0" smtClean="0"/>
              <a:t>preparing the ILC SRF</a:t>
            </a:r>
            <a:endParaRPr lang="en-US" altLang="ja-JP" sz="2800" dirty="0"/>
          </a:p>
          <a:p>
            <a:pPr marL="0" indent="0"/>
            <a:endParaRPr lang="en-US" altLang="ja-JP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800" dirty="0" smtClean="0"/>
              <a:t>Summary </a:t>
            </a:r>
            <a:endParaRPr lang="en-US" altLang="ja-JP" sz="2800" dirty="0"/>
          </a:p>
          <a:p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AB6FA28-7AEC-3F43-9C2D-3DB969CFEC6A}" type="slidenum">
              <a:rPr lang="en-US" smtClean="0"/>
              <a:pPr algn="r"/>
              <a:t>2</a:t>
            </a:fld>
            <a:endParaRPr 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212406" y="928380"/>
            <a:ext cx="1615216" cy="515170"/>
          </a:xfrm>
        </p:spPr>
        <p:txBody>
          <a:bodyPr/>
          <a:lstStyle/>
          <a:p>
            <a:pPr algn="ctr"/>
            <a:r>
              <a:rPr kumimoji="1" lang="en-US" altLang="ja-JP" sz="3600" dirty="0" smtClean="0"/>
              <a:t>Outline</a:t>
            </a:r>
            <a:endParaRPr kumimoji="1" lang="ja-JP" altLang="en-US" sz="3600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46040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コンテンツ プレースホルダー 7" descr="13040051_595.jpg"/>
          <p:cNvPicPr>
            <a:picLocks noGrp="1" noChangeAspect="1"/>
          </p:cNvPicPr>
          <p:nvPr>
            <p:ph idx="13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7424" y="1325263"/>
            <a:ext cx="4049199" cy="1654770"/>
          </a:xfrm>
        </p:spPr>
      </p:pic>
      <p:pic>
        <p:nvPicPr>
          <p:cNvPr id="9" name="コンテンツ プレースホルダー 8" descr="13040089_595.jpg"/>
          <p:cNvPicPr>
            <a:picLocks noGrp="1" noChangeAspect="1"/>
          </p:cNvPicPr>
          <p:nvPr>
            <p:ph idx="14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22021" y="1273151"/>
            <a:ext cx="2820813" cy="1680426"/>
          </a:xfrm>
        </p:spPr>
      </p:pic>
      <p:pic>
        <p:nvPicPr>
          <p:cNvPr id="10" name="コンテンツ プレースホルダー 7" descr="P3040009_595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9434" y="3172443"/>
            <a:ext cx="3574473" cy="23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pic>
        <p:nvPicPr>
          <p:cNvPr id="11" name="コンテンツ プレースホルダー 8" descr="KEK#01 1st VT 140501_ページ_1.jpg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855"/>
          <a:stretch/>
        </p:blipFill>
        <p:spPr bwMode="auto">
          <a:xfrm>
            <a:off x="4489420" y="3172443"/>
            <a:ext cx="4188600" cy="2616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2" name="日付プレースホルダー 1"/>
          <p:cNvSpPr>
            <a:spLocks noGrp="1"/>
          </p:cNvSpPr>
          <p:nvPr>
            <p:ph type="dt" sz="half" idx="4294967295"/>
          </p:nvPr>
        </p:nvSpPr>
        <p:spPr>
          <a:xfrm>
            <a:off x="217233" y="6348847"/>
            <a:ext cx="1759239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>
                <a:latin typeface="Calibri"/>
              </a:rPr>
              <a:t>A, Yamamoto, 150413</a:t>
            </a:r>
            <a:endParaRPr lang="en-US" dirty="0">
              <a:latin typeface="Calibri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294967295"/>
          </p:nvPr>
        </p:nvSpPr>
        <p:spPr>
          <a:xfrm>
            <a:off x="6742842" y="6359927"/>
            <a:ext cx="2133023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9A2B96C6-F158-E44E-9BA4-D09CE69C3A32}" type="slidenum">
              <a:rPr lang="en-US" smtClean="0">
                <a:latin typeface="Calibri"/>
              </a:rPr>
              <a:pPr algn="r">
                <a:defRPr/>
              </a:pPr>
              <a:t>20</a:t>
            </a:fld>
            <a:endParaRPr lang="en-US" dirty="0">
              <a:latin typeface="Calibri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04814" y="183472"/>
            <a:ext cx="7481455" cy="433869"/>
          </a:xfrm>
          <a:solidFill>
            <a:srgbClr val="FFFFFF"/>
          </a:solidFill>
        </p:spPr>
        <p:txBody>
          <a:bodyPr/>
          <a:lstStyle/>
          <a:p>
            <a:r>
              <a:rPr kumimoji="1" lang="en-US" altLang="ja-JP" dirty="0"/>
              <a:t>KEK (in-house) 9-Cell Cavity (KEK-01</a:t>
            </a:r>
            <a:r>
              <a:rPr kumimoji="1" lang="en-US" altLang="ja-JP" dirty="0" smtClean="0"/>
              <a:t>)</a:t>
            </a:r>
            <a:br>
              <a:rPr kumimoji="1" lang="en-US" altLang="ja-JP" dirty="0" smtClean="0"/>
            </a:b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83989" y="5758411"/>
            <a:ext cx="6709715" cy="338554"/>
          </a:xfrm>
          <a:prstGeom prst="rect">
            <a:avLst/>
          </a:prstGeom>
          <a:solidFill>
            <a:srgbClr val="FFFF00">
              <a:alpha val="88000"/>
            </a:srgbClr>
          </a:solidFill>
          <a:ln>
            <a:solidFill>
              <a:srgbClr val="3366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 smtClean="0">
                <a:ln>
                  <a:solidFill>
                    <a:srgbClr val="3366FF"/>
                  </a:solidFill>
                </a:ln>
                <a:solidFill>
                  <a:prstClr val="black"/>
                </a:solidFill>
                <a:latin typeface="Calibri"/>
                <a:ea typeface="ＭＳ Ｐゴシック"/>
              </a:rPr>
              <a:t>Reached </a:t>
            </a:r>
            <a:r>
              <a:rPr lang="en-US" altLang="ja-JP" sz="1600" dirty="0" smtClean="0">
                <a:solidFill>
                  <a:srgbClr val="FF0000"/>
                </a:solidFill>
                <a:latin typeface="Calibri"/>
                <a:ea typeface="ＭＳ Ｐゴシック"/>
              </a:rPr>
              <a:t>36 MV/m </a:t>
            </a:r>
            <a:r>
              <a:rPr lang="en-US" altLang="ja-JP" sz="1600" dirty="0" smtClean="0">
                <a:ln>
                  <a:solidFill>
                    <a:srgbClr val="3366FF"/>
                  </a:solidFill>
                </a:ln>
                <a:solidFill>
                  <a:prstClr val="black"/>
                </a:solidFill>
                <a:latin typeface="Calibri"/>
                <a:ea typeface="ＭＳ Ｐゴシック"/>
              </a:rPr>
              <a:t>at </a:t>
            </a:r>
            <a:r>
              <a:rPr lang="en-US" altLang="ja-JP" sz="1600" dirty="0" smtClean="0">
                <a:ln>
                  <a:solidFill>
                    <a:srgbClr val="3366FF"/>
                  </a:solidFill>
                </a:ln>
                <a:solidFill>
                  <a:srgbClr val="3366FF"/>
                </a:solidFill>
                <a:latin typeface="Calibri"/>
                <a:ea typeface="ＭＳ Ｐゴシック"/>
              </a:rPr>
              <a:t>Q = 7 x10</a:t>
            </a:r>
            <a:r>
              <a:rPr lang="en-US" altLang="ja-JP" sz="1600" baseline="30000" dirty="0" smtClean="0">
                <a:ln>
                  <a:solidFill>
                    <a:srgbClr val="3366FF"/>
                  </a:solidFill>
                </a:ln>
                <a:solidFill>
                  <a:srgbClr val="3366FF"/>
                </a:solidFill>
                <a:latin typeface="Calibri"/>
                <a:ea typeface="ＭＳ Ｐゴシック"/>
              </a:rPr>
              <a:t>9</a:t>
            </a:r>
            <a:r>
              <a:rPr lang="en-US" altLang="ja-JP" sz="1600" dirty="0" smtClean="0">
                <a:ln>
                  <a:solidFill>
                    <a:srgbClr val="3366FF"/>
                  </a:solidFill>
                </a:ln>
                <a:solidFill>
                  <a:srgbClr val="3366FF"/>
                </a:solidFill>
                <a:latin typeface="Calibri"/>
                <a:ea typeface="ＭＳ Ｐゴシック"/>
              </a:rPr>
              <a:t> </a:t>
            </a:r>
            <a:r>
              <a:rPr lang="en-US" altLang="ja-JP" sz="1600" dirty="0" smtClean="0">
                <a:ln>
                  <a:solidFill>
                    <a:srgbClr val="3366FF"/>
                  </a:solidFill>
                </a:ln>
                <a:solidFill>
                  <a:prstClr val="black"/>
                </a:solidFill>
                <a:latin typeface="Calibri"/>
                <a:ea typeface="ＭＳ Ｐゴシック"/>
              </a:rPr>
              <a:t>at the first vertical RF Test at 1.9 K, April, 2014 </a:t>
            </a:r>
            <a:endParaRPr lang="ja-JP" altLang="en-US" sz="1600" dirty="0">
              <a:ln>
                <a:solidFill>
                  <a:srgbClr val="3366FF"/>
                </a:solidFill>
              </a:ln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4294967295"/>
          </p:nvPr>
        </p:nvSpPr>
        <p:spPr>
          <a:xfrm>
            <a:off x="3579093" y="6400450"/>
            <a:ext cx="2366818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smtClean="0">
                <a:latin typeface="Calibri"/>
              </a:rPr>
              <a:t>ILC-SRF</a:t>
            </a:r>
            <a:endParaRPr lang="en-US" dirty="0">
              <a:latin typeface="Calibri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47424" y="864277"/>
            <a:ext cx="3791423" cy="400110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completed, and tested, April, </a:t>
            </a:r>
            <a:r>
              <a:rPr kumimoji="1" lang="en-US" altLang="ja-JP" sz="2000" dirty="0" smtClean="0"/>
              <a:t>2014</a:t>
            </a:r>
            <a:endParaRPr kumimoji="1" lang="ja-JP" altLang="en-US" sz="2000" dirty="0"/>
          </a:p>
        </p:txBody>
      </p:sp>
      <p:sp>
        <p:nvSpPr>
          <p:cNvPr id="13" name="TextBox 15"/>
          <p:cNvSpPr txBox="1"/>
          <p:nvPr/>
        </p:nvSpPr>
        <p:spPr>
          <a:xfrm>
            <a:off x="6923529" y="0"/>
            <a:ext cx="221948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de-DE" altLang="de-DE" sz="1600" dirty="0" err="1" smtClean="0">
                <a:solidFill>
                  <a:prstClr val="black"/>
                </a:solidFill>
                <a:latin typeface="Calibri"/>
              </a:rPr>
              <a:t>Courtesy</a:t>
            </a:r>
            <a:r>
              <a:rPr lang="de-DE" altLang="de-DE" sz="1600" dirty="0" smtClean="0">
                <a:solidFill>
                  <a:prstClr val="black"/>
                </a:solidFill>
                <a:latin typeface="Calibri"/>
              </a:rPr>
              <a:t> : M. </a:t>
            </a:r>
            <a:r>
              <a:rPr lang="de-DE" altLang="de-DE" sz="1600" dirty="0" err="1" smtClean="0">
                <a:solidFill>
                  <a:prstClr val="black"/>
                </a:solidFill>
                <a:latin typeface="Calibri"/>
              </a:rPr>
              <a:t>Yamanaka</a:t>
            </a:r>
            <a:endParaRPr lang="de-DE" altLang="de-DE" sz="16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611483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直線コネクタ 61"/>
          <p:cNvCxnSpPr>
            <a:endCxn id="58" idx="1"/>
          </p:cNvCxnSpPr>
          <p:nvPr/>
        </p:nvCxnSpPr>
        <p:spPr>
          <a:xfrm>
            <a:off x="2440648" y="3753908"/>
            <a:ext cx="76131" cy="2345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 flipV="1">
            <a:off x="1928146" y="3822895"/>
            <a:ext cx="474973" cy="3722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/>
          <p:cNvCxnSpPr/>
          <p:nvPr/>
        </p:nvCxnSpPr>
        <p:spPr>
          <a:xfrm>
            <a:off x="2620837" y="3824756"/>
            <a:ext cx="4716000" cy="7196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/>
          <p:cNvSpPr/>
          <p:nvPr/>
        </p:nvSpPr>
        <p:spPr>
          <a:xfrm>
            <a:off x="1463939" y="3453812"/>
            <a:ext cx="25400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" name="正方形/長方形 5"/>
          <p:cNvSpPr/>
          <p:nvPr/>
        </p:nvSpPr>
        <p:spPr>
          <a:xfrm>
            <a:off x="4249477" y="3447462"/>
            <a:ext cx="28003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7" name="正方形/長方形 6"/>
          <p:cNvSpPr/>
          <p:nvPr/>
        </p:nvSpPr>
        <p:spPr>
          <a:xfrm>
            <a:off x="2316960" y="4006261"/>
            <a:ext cx="41910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8" name="正方形/長方形 7"/>
          <p:cNvSpPr/>
          <p:nvPr/>
        </p:nvSpPr>
        <p:spPr>
          <a:xfrm>
            <a:off x="1061774" y="4056228"/>
            <a:ext cx="13320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9" name="正方形/長方形 8"/>
          <p:cNvSpPr/>
          <p:nvPr/>
        </p:nvSpPr>
        <p:spPr>
          <a:xfrm>
            <a:off x="613039" y="3098212"/>
            <a:ext cx="10692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0" name="正方形/長方形 9"/>
          <p:cNvSpPr/>
          <p:nvPr/>
        </p:nvSpPr>
        <p:spPr>
          <a:xfrm>
            <a:off x="619389" y="3822112"/>
            <a:ext cx="4508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1" name="正方形/長方形 10"/>
          <p:cNvSpPr/>
          <p:nvPr/>
        </p:nvSpPr>
        <p:spPr>
          <a:xfrm rot="16200000">
            <a:off x="315039" y="3460162"/>
            <a:ext cx="6663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2" name="正方形/長方形 11"/>
          <p:cNvSpPr/>
          <p:nvPr/>
        </p:nvSpPr>
        <p:spPr>
          <a:xfrm rot="16200000">
            <a:off x="800364" y="3843887"/>
            <a:ext cx="4821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3" name="正方形/長方形 12"/>
          <p:cNvSpPr/>
          <p:nvPr/>
        </p:nvSpPr>
        <p:spPr>
          <a:xfrm rot="16200000">
            <a:off x="838014" y="3317287"/>
            <a:ext cx="4068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4" name="正方形/長方形 13"/>
          <p:cNvSpPr/>
          <p:nvPr/>
        </p:nvSpPr>
        <p:spPr>
          <a:xfrm rot="16200000">
            <a:off x="1488564" y="3272837"/>
            <a:ext cx="4068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5" name="正方形/長方形 14"/>
          <p:cNvSpPr/>
          <p:nvPr/>
        </p:nvSpPr>
        <p:spPr>
          <a:xfrm>
            <a:off x="1051191" y="3640078"/>
            <a:ext cx="2730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6" name="正方形/長方形 15"/>
          <p:cNvSpPr/>
          <p:nvPr/>
        </p:nvSpPr>
        <p:spPr>
          <a:xfrm rot="16200000">
            <a:off x="1231110" y="3546945"/>
            <a:ext cx="243864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7" name="正方形/長方形 16"/>
          <p:cNvSpPr/>
          <p:nvPr/>
        </p:nvSpPr>
        <p:spPr>
          <a:xfrm>
            <a:off x="4347139" y="3625260"/>
            <a:ext cx="3100881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8" name="正方形/長方形 17"/>
          <p:cNvSpPr/>
          <p:nvPr/>
        </p:nvSpPr>
        <p:spPr>
          <a:xfrm rot="16200000">
            <a:off x="6916510" y="3531600"/>
            <a:ext cx="251996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9" name="正方形/長方形 18"/>
          <p:cNvSpPr/>
          <p:nvPr/>
        </p:nvSpPr>
        <p:spPr>
          <a:xfrm rot="16200000">
            <a:off x="6406854" y="4066697"/>
            <a:ext cx="17847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0" name="正方形/長方形 19"/>
          <p:cNvSpPr/>
          <p:nvPr/>
        </p:nvSpPr>
        <p:spPr>
          <a:xfrm rot="16200000">
            <a:off x="6830166" y="4054010"/>
            <a:ext cx="17847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2" name="正方形/長方形 21"/>
          <p:cNvSpPr/>
          <p:nvPr/>
        </p:nvSpPr>
        <p:spPr>
          <a:xfrm>
            <a:off x="6524891" y="4127135"/>
            <a:ext cx="423313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3" name="正方形/長方形 22"/>
          <p:cNvSpPr/>
          <p:nvPr/>
        </p:nvSpPr>
        <p:spPr>
          <a:xfrm rot="16200000">
            <a:off x="3798723" y="3253012"/>
            <a:ext cx="35804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4" name="正方形/長方形 23"/>
          <p:cNvSpPr/>
          <p:nvPr/>
        </p:nvSpPr>
        <p:spPr>
          <a:xfrm rot="16200000">
            <a:off x="4099255" y="3262959"/>
            <a:ext cx="35804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5" name="正方形/長方形 24"/>
          <p:cNvSpPr/>
          <p:nvPr/>
        </p:nvSpPr>
        <p:spPr>
          <a:xfrm>
            <a:off x="2693575" y="3795037"/>
            <a:ext cx="791997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6" name="正方形/長方形 25"/>
          <p:cNvSpPr/>
          <p:nvPr/>
        </p:nvSpPr>
        <p:spPr>
          <a:xfrm>
            <a:off x="2118943" y="3795037"/>
            <a:ext cx="186265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7" name="正方形/長方形 26"/>
          <p:cNvSpPr/>
          <p:nvPr/>
        </p:nvSpPr>
        <p:spPr>
          <a:xfrm>
            <a:off x="1878179" y="3793311"/>
            <a:ext cx="110067" cy="57600"/>
          </a:xfrm>
          <a:prstGeom prst="rect">
            <a:avLst/>
          </a:prstGeom>
          <a:solidFill>
            <a:srgbClr val="FF0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8" name="正方形/長方形 27"/>
          <p:cNvSpPr/>
          <p:nvPr/>
        </p:nvSpPr>
        <p:spPr>
          <a:xfrm>
            <a:off x="7314130" y="3791599"/>
            <a:ext cx="215999" cy="72000"/>
          </a:xfrm>
          <a:prstGeom prst="rect">
            <a:avLst/>
          </a:prstGeom>
          <a:solidFill>
            <a:schemeClr val="tx2">
              <a:lumMod val="75000"/>
            </a:schemeClr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cxnSp>
        <p:nvCxnSpPr>
          <p:cNvPr id="30" name="直線コネクタ 29"/>
          <p:cNvCxnSpPr>
            <a:stCxn id="33" idx="1"/>
            <a:endCxn id="29" idx="0"/>
          </p:cNvCxnSpPr>
          <p:nvPr/>
        </p:nvCxnSpPr>
        <p:spPr>
          <a:xfrm>
            <a:off x="6467291" y="3829671"/>
            <a:ext cx="240337" cy="112461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 flipH="1">
            <a:off x="6261535" y="3806811"/>
            <a:ext cx="205756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34" name="正方形/長方形 33"/>
          <p:cNvSpPr/>
          <p:nvPr/>
        </p:nvSpPr>
        <p:spPr>
          <a:xfrm>
            <a:off x="5373344" y="3798773"/>
            <a:ext cx="791999" cy="576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578992" y="3781646"/>
            <a:ext cx="100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  <a:latin typeface="Arial"/>
                <a:cs typeface="Arial"/>
              </a:rPr>
              <a:t>CM1</a:t>
            </a:r>
            <a:endParaRPr kumimoji="1" lang="ja-JP" alt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218788" y="4187741"/>
            <a:ext cx="12112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Arial"/>
                <a:cs typeface="Arial"/>
              </a:rPr>
              <a:t>Beam Dump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205028" y="3803049"/>
            <a:ext cx="116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Arial"/>
                <a:cs typeface="Arial"/>
              </a:rPr>
              <a:t>SC RF-Gun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510436" y="3780186"/>
            <a:ext cx="854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3366FF"/>
                </a:solidFill>
                <a:latin typeface="Arial"/>
                <a:cs typeface="Arial"/>
              </a:rPr>
              <a:t>CM2a+2b</a:t>
            </a:r>
            <a:endParaRPr kumimoji="1" lang="ja-JP" altLang="en-US" sz="1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54446" y="909586"/>
            <a:ext cx="4652308" cy="193899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008000"/>
                </a:solidFill>
                <a:latin typeface="+mj-lt"/>
                <a:ea typeface="HG創英角ｺﾞｼｯｸUB"/>
                <a:cs typeface="HG創英角ｺﾞｼｯｸUB"/>
              </a:rPr>
              <a:t>Objective:</a:t>
            </a:r>
            <a:endParaRPr kumimoji="1" lang="en-US" altLang="ja-JP" sz="2000" dirty="0" smtClean="0">
              <a:solidFill>
                <a:srgbClr val="008000"/>
              </a:solidFill>
              <a:latin typeface="+mj-lt"/>
              <a:ea typeface="HG創英角ｺﾞｼｯｸUB"/>
              <a:cs typeface="HG創英角ｺﾞｼｯｸUB"/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000" dirty="0" smtClean="0">
                <a:latin typeface="+mj-lt"/>
                <a:ea typeface="ＭＳ ゴシック"/>
                <a:cs typeface="ＭＳ ゴシック"/>
              </a:rPr>
              <a:t>High Gradient (31.5 MV/m</a:t>
            </a:r>
            <a:r>
              <a:rPr lang="en-US" altLang="ja-JP" sz="2000" dirty="0">
                <a:latin typeface="+mj-lt"/>
                <a:ea typeface="ＭＳ ゴシック"/>
                <a:cs typeface="ＭＳ ゴシック"/>
              </a:rPr>
              <a:t>)</a:t>
            </a:r>
            <a:endParaRPr lang="en-US" altLang="ja-JP" sz="2000" dirty="0" smtClean="0">
              <a:latin typeface="+mj-lt"/>
              <a:ea typeface="ＭＳ ゴシック"/>
              <a:cs typeface="ＭＳ ゴシック"/>
            </a:endParaRPr>
          </a:p>
          <a:p>
            <a:pPr marL="342900" indent="-342900">
              <a:buFont typeface="Arial"/>
              <a:buChar char="•"/>
            </a:pPr>
            <a:r>
              <a:rPr lang="ja-JP" altLang="en-US" sz="2000" dirty="0" smtClean="0">
                <a:latin typeface="+mj-lt"/>
                <a:ea typeface="ＭＳ ゴシック"/>
                <a:cs typeface="ＭＳ ゴシック"/>
              </a:rPr>
              <a:t>＝＞</a:t>
            </a:r>
            <a:r>
              <a:rPr lang="en-US" altLang="ja-JP" sz="2000" dirty="0" smtClean="0">
                <a:latin typeface="+mj-lt"/>
                <a:ea typeface="ＭＳ ゴシック"/>
                <a:cs typeface="ＭＳ ゴシック"/>
              </a:rPr>
              <a:t>Demonstration of full </a:t>
            </a:r>
            <a:r>
              <a:rPr lang="en-US" altLang="ja-JP" sz="2000" dirty="0" err="1" smtClean="0">
                <a:latin typeface="+mj-lt"/>
                <a:ea typeface="ＭＳ ゴシック"/>
                <a:cs typeface="ＭＳ ゴシック"/>
              </a:rPr>
              <a:t>cryomodule</a:t>
            </a:r>
            <a:endParaRPr lang="en-US" altLang="ja-JP" sz="2000" dirty="0" smtClean="0">
              <a:latin typeface="+mj-lt"/>
              <a:ea typeface="ＭＳ ゴシック"/>
              <a:cs typeface="ＭＳ ゴシック"/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000" dirty="0" smtClean="0">
                <a:latin typeface="+mj-lt"/>
                <a:ea typeface="ＭＳ ゴシック"/>
                <a:cs typeface="ＭＳ ゴシック"/>
              </a:rPr>
              <a:t>Pulse and CW operation  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000" dirty="0" smtClean="0">
                <a:latin typeface="+mj-lt"/>
                <a:ea typeface="ＭＳ ゴシック"/>
                <a:cs typeface="ＭＳ ゴシック"/>
              </a:rPr>
              <a:t>Better efficiency power sources </a:t>
            </a:r>
            <a:endParaRPr lang="en-US" altLang="ja-JP" sz="2000" dirty="0" smtClean="0">
              <a:solidFill>
                <a:srgbClr val="0000FF"/>
              </a:solidFill>
              <a:latin typeface="+mj-lt"/>
              <a:ea typeface="ＭＳ ゴシック"/>
              <a:cs typeface="ＭＳ ゴシック"/>
            </a:endParaRPr>
          </a:p>
          <a:p>
            <a:pPr marL="342900" indent="-342900">
              <a:buFont typeface="Arial"/>
              <a:buChar char="•"/>
            </a:pPr>
            <a:r>
              <a:rPr lang="en-US" altLang="ja-JP" sz="2000" dirty="0" smtClean="0">
                <a:latin typeface="+mj-lt"/>
                <a:ea typeface="ＭＳ ゴシック"/>
                <a:cs typeface="ＭＳ ゴシック"/>
              </a:rPr>
              <a:t>(SRF electron gun in future)  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871805" y="3539564"/>
            <a:ext cx="5466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/>
                <a:cs typeface="Arial"/>
              </a:rPr>
              <a:t>CM0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3610261" y="3798085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47" name="正方形/長方形 46"/>
          <p:cNvSpPr/>
          <p:nvPr/>
        </p:nvSpPr>
        <p:spPr>
          <a:xfrm>
            <a:off x="4007751" y="3799609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7" name="正方形/長方形 56"/>
          <p:cNvSpPr/>
          <p:nvPr/>
        </p:nvSpPr>
        <p:spPr>
          <a:xfrm>
            <a:off x="2410699" y="3727393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8" name="正方形/長方形 57"/>
          <p:cNvSpPr/>
          <p:nvPr/>
        </p:nvSpPr>
        <p:spPr>
          <a:xfrm>
            <a:off x="2516779" y="3729253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0" name="正方形/長方形 59"/>
          <p:cNvSpPr/>
          <p:nvPr/>
        </p:nvSpPr>
        <p:spPr>
          <a:xfrm>
            <a:off x="2366239" y="3798733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1" name="正方形/長方形 60"/>
          <p:cNvSpPr/>
          <p:nvPr/>
        </p:nvSpPr>
        <p:spPr>
          <a:xfrm>
            <a:off x="2564959" y="3800593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285458" y="3484949"/>
            <a:ext cx="478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/>
                <a:cs typeface="Arial"/>
              </a:rPr>
              <a:t>BC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6617628" y="3942132"/>
            <a:ext cx="179999" cy="10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4" name="正方形/長方形 53"/>
          <p:cNvSpPr/>
          <p:nvPr/>
        </p:nvSpPr>
        <p:spPr>
          <a:xfrm>
            <a:off x="4466211" y="3799009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484058" y="3784016"/>
            <a:ext cx="10100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CM3a</a:t>
            </a:r>
            <a:r>
              <a:rPr lang="en-US" altLang="ja-JP" sz="12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altLang="ja-JP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+3</a:t>
            </a:r>
            <a:r>
              <a:rPr kumimoji="1" lang="en-US" altLang="ja-JP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b</a:t>
            </a:r>
            <a:r>
              <a:rPr kumimoji="1" lang="en-US" altLang="ja-JP" sz="1200" dirty="0" smtClean="0">
                <a:solidFill>
                  <a:srgbClr val="3366FF"/>
                </a:solidFill>
                <a:latin typeface="Arial"/>
                <a:cs typeface="Arial"/>
              </a:rPr>
              <a:t>, </a:t>
            </a:r>
            <a:endParaRPr kumimoji="1" lang="ja-JP" altLang="en-US" sz="1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5218" y="3012246"/>
            <a:ext cx="2051997" cy="338554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srgbClr val="000090"/>
                </a:solidFill>
              </a:rPr>
              <a:t>Electron Gun</a:t>
            </a:r>
            <a:endParaRPr kumimoji="1" lang="ja-JP" altLang="en-US" sz="1600" b="1" dirty="0">
              <a:solidFill>
                <a:srgbClr val="000090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457135" y="3017545"/>
            <a:ext cx="1907997" cy="33855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srgbClr val="000090"/>
                </a:solidFill>
              </a:rPr>
              <a:t>Full </a:t>
            </a:r>
            <a:r>
              <a:rPr lang="en-US" altLang="ja-JP" sz="1600" b="1" dirty="0" err="1" smtClean="0">
                <a:solidFill>
                  <a:srgbClr val="000090"/>
                </a:solidFill>
              </a:rPr>
              <a:t>Cryomodules</a:t>
            </a:r>
            <a:endParaRPr kumimoji="1" lang="ja-JP" altLang="en-US" sz="1600" b="1" dirty="0">
              <a:solidFill>
                <a:srgbClr val="000090"/>
              </a:solidFill>
            </a:endParaRPr>
          </a:p>
        </p:txBody>
      </p:sp>
      <p:cxnSp>
        <p:nvCxnSpPr>
          <p:cNvPr id="63" name="直線矢印コネクタ 62"/>
          <p:cNvCxnSpPr/>
          <p:nvPr/>
        </p:nvCxnSpPr>
        <p:spPr>
          <a:xfrm>
            <a:off x="3109420" y="3325322"/>
            <a:ext cx="98109" cy="47276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4484058" y="3025712"/>
            <a:ext cx="1845475" cy="33855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 err="1" smtClean="0">
                <a:solidFill>
                  <a:srgbClr val="000090"/>
                </a:solidFill>
              </a:rPr>
              <a:t>Undulators</a:t>
            </a:r>
            <a:r>
              <a:rPr lang="en-US" altLang="ja-JP" sz="1200" b="1" dirty="0" smtClean="0">
                <a:solidFill>
                  <a:srgbClr val="000090"/>
                </a:solidFill>
              </a:rPr>
              <a:t> (in future)</a:t>
            </a:r>
            <a:endParaRPr kumimoji="1" lang="ja-JP" altLang="en-US" sz="1200" b="1" dirty="0">
              <a:solidFill>
                <a:srgbClr val="000090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187114" y="3027481"/>
            <a:ext cx="1252278" cy="33855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srgbClr val="000090"/>
                </a:solidFill>
              </a:rPr>
              <a:t>Detecto</a:t>
            </a:r>
            <a:r>
              <a:rPr lang="en-US" altLang="ja-JP" sz="1200" b="1" dirty="0" smtClean="0">
                <a:solidFill>
                  <a:srgbClr val="000090"/>
                </a:solidFill>
              </a:rPr>
              <a:t>r</a:t>
            </a:r>
            <a:endParaRPr kumimoji="1" lang="ja-JP" altLang="en-US" sz="1200" b="1" dirty="0">
              <a:solidFill>
                <a:srgbClr val="000090"/>
              </a:solidFill>
            </a:endParaRPr>
          </a:p>
        </p:txBody>
      </p:sp>
      <p:cxnSp>
        <p:nvCxnSpPr>
          <p:cNvPr id="67" name="直線矢印コネクタ 66"/>
          <p:cNvCxnSpPr/>
          <p:nvPr/>
        </p:nvCxnSpPr>
        <p:spPr>
          <a:xfrm flipH="1">
            <a:off x="5494142" y="3315472"/>
            <a:ext cx="185957" cy="47977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/>
          <p:cNvCxnSpPr>
            <a:endCxn id="28" idx="0"/>
          </p:cNvCxnSpPr>
          <p:nvPr/>
        </p:nvCxnSpPr>
        <p:spPr>
          <a:xfrm flipH="1">
            <a:off x="7422130" y="3315472"/>
            <a:ext cx="301004" cy="47612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/>
          <p:cNvSpPr/>
          <p:nvPr/>
        </p:nvSpPr>
        <p:spPr>
          <a:xfrm>
            <a:off x="7059351" y="3638423"/>
            <a:ext cx="720923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79" name="正方形/長方形 78"/>
          <p:cNvSpPr/>
          <p:nvPr/>
        </p:nvSpPr>
        <p:spPr>
          <a:xfrm rot="16200000">
            <a:off x="7801813" y="3731495"/>
            <a:ext cx="572959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80" name="正方形/長方形 79"/>
          <p:cNvSpPr/>
          <p:nvPr/>
        </p:nvSpPr>
        <p:spPr>
          <a:xfrm>
            <a:off x="6926374" y="4003433"/>
            <a:ext cx="1152923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90" name="正方形/長方形 89"/>
          <p:cNvSpPr/>
          <p:nvPr/>
        </p:nvSpPr>
        <p:spPr>
          <a:xfrm rot="16200000">
            <a:off x="7675958" y="3553799"/>
            <a:ext cx="212956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91" name="正方形/長方形 90"/>
          <p:cNvSpPr/>
          <p:nvPr/>
        </p:nvSpPr>
        <p:spPr>
          <a:xfrm>
            <a:off x="7780192" y="3470180"/>
            <a:ext cx="324918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cxnSp>
        <p:nvCxnSpPr>
          <p:cNvPr id="92" name="直線コネクタ 91"/>
          <p:cNvCxnSpPr/>
          <p:nvPr/>
        </p:nvCxnSpPr>
        <p:spPr>
          <a:xfrm flipH="1">
            <a:off x="7926138" y="3518072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/>
          <p:nvPr/>
        </p:nvCxnSpPr>
        <p:spPr>
          <a:xfrm flipH="1">
            <a:off x="7953693" y="3517091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/>
          <p:cNvCxnSpPr/>
          <p:nvPr/>
        </p:nvCxnSpPr>
        <p:spPr>
          <a:xfrm flipH="1">
            <a:off x="7980534" y="3519209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 flipH="1">
            <a:off x="8009281" y="3518072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 rot="16200000" flipH="1">
            <a:off x="7993918" y="3553066"/>
            <a:ext cx="0" cy="144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スライド番号プレースホルダー 43"/>
          <p:cNvSpPr>
            <a:spLocks noGrp="1"/>
          </p:cNvSpPr>
          <p:nvPr>
            <p:ph type="sldNum" sz="quarter" idx="4294967295"/>
          </p:nvPr>
        </p:nvSpPr>
        <p:spPr>
          <a:xfrm>
            <a:off x="6855118" y="6368771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690BD53D-0F42-B742-A897-5EF936631EAF}" type="slidenum">
              <a:rPr kumimoji="1" lang="ja-JP" altLang="en-US" smtClean="0"/>
              <a:pPr algn="r"/>
              <a:t>21</a:t>
            </a:fld>
            <a:endParaRPr kumimoji="1" lang="ja-JP" altLang="en-US" dirty="0"/>
          </a:p>
        </p:txBody>
      </p:sp>
      <p:sp>
        <p:nvSpPr>
          <p:cNvPr id="84" name="正方形/長方形 83"/>
          <p:cNvSpPr/>
          <p:nvPr/>
        </p:nvSpPr>
        <p:spPr>
          <a:xfrm>
            <a:off x="4862209" y="3803144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4981279" y="907799"/>
            <a:ext cx="3937481" cy="1938992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solidFill>
                  <a:srgbClr val="FF0000"/>
                </a:solidFill>
              </a:rPr>
              <a:t>Plan:</a:t>
            </a:r>
          </a:p>
          <a:p>
            <a:pPr marL="285750" indent="-285750">
              <a:buFontTx/>
              <a:buChar char="-"/>
            </a:pPr>
            <a:r>
              <a:rPr lang="en-US" altLang="ja-JP" sz="2000" dirty="0" smtClean="0"/>
              <a:t>Multiple CM for system study</a:t>
            </a:r>
          </a:p>
          <a:p>
            <a:pPr marL="285750" indent="-285750">
              <a:buFontTx/>
              <a:buChar char="-"/>
            </a:pPr>
            <a:r>
              <a:rPr lang="en-US" altLang="ja-JP" sz="2000" dirty="0" smtClean="0"/>
              <a:t>In-house Cavity to be installed</a:t>
            </a:r>
          </a:p>
          <a:p>
            <a:r>
              <a:rPr lang="en-US" altLang="ja-JP" sz="2000" dirty="0"/>
              <a:t> </a:t>
            </a:r>
            <a:r>
              <a:rPr lang="en-US" altLang="ja-JP" sz="2000" dirty="0" smtClean="0"/>
              <a:t>     in cooperation with industry</a:t>
            </a:r>
          </a:p>
          <a:p>
            <a:pPr marL="285750" indent="-285750">
              <a:buFontTx/>
              <a:buChar char="-"/>
            </a:pPr>
            <a:r>
              <a:rPr lang="en-US" altLang="ja-JP" sz="2000" dirty="0" smtClean="0"/>
              <a:t>Wide range application including </a:t>
            </a:r>
          </a:p>
          <a:p>
            <a:r>
              <a:rPr lang="en-US" altLang="ja-JP" sz="2000" dirty="0" smtClean="0"/>
              <a:t>     Photon Science </a:t>
            </a:r>
            <a:endParaRPr lang="en-US" altLang="ja-JP" sz="2000" dirty="0"/>
          </a:p>
        </p:txBody>
      </p:sp>
      <p:pic>
        <p:nvPicPr>
          <p:cNvPr id="78" name="図 10" descr="MAX_Accelerating_Gradient_at_STF_2.pn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00495" y="4127367"/>
            <a:ext cx="3379052" cy="1949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テキスト ボックス 81"/>
          <p:cNvSpPr txBox="1"/>
          <p:nvPr/>
        </p:nvSpPr>
        <p:spPr>
          <a:xfrm>
            <a:off x="4787515" y="5834981"/>
            <a:ext cx="3651877" cy="584776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Gradient achieved at Cavity VT: </a:t>
            </a:r>
          </a:p>
          <a:p>
            <a:r>
              <a:rPr kumimoji="1" lang="en-US" altLang="ja-JP" sz="1600" dirty="0" smtClean="0">
                <a:solidFill>
                  <a:srgbClr val="FF0000"/>
                </a:solidFill>
              </a:rPr>
              <a:t>35 MV/m (+/-20%) </a:t>
            </a:r>
            <a:r>
              <a:rPr lang="en-US" altLang="ja-JP" sz="1600" dirty="0" smtClean="0"/>
              <a:t>with the yield  </a:t>
            </a:r>
            <a:r>
              <a:rPr lang="en-US" altLang="ja-JP" sz="1600" dirty="0">
                <a:solidFill>
                  <a:srgbClr val="FF0000"/>
                </a:solidFill>
              </a:rPr>
              <a:t>~</a:t>
            </a:r>
            <a:r>
              <a:rPr lang="en-US" altLang="ja-JP" sz="1600" dirty="0" smtClean="0">
                <a:solidFill>
                  <a:srgbClr val="FF0000"/>
                </a:solidFill>
              </a:rPr>
              <a:t> 90 %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32" name="角丸四角形 31"/>
          <p:cNvSpPr/>
          <p:nvPr/>
        </p:nvSpPr>
        <p:spPr>
          <a:xfrm>
            <a:off x="1720789" y="3539564"/>
            <a:ext cx="2286962" cy="540484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4007750" y="3627209"/>
            <a:ext cx="4170647" cy="379050"/>
          </a:xfrm>
          <a:prstGeom prst="rect">
            <a:avLst/>
          </a:prstGeom>
          <a:solidFill>
            <a:schemeClr val="tx2">
              <a:lumMod val="40000"/>
              <a:lumOff val="60000"/>
              <a:alpha val="35000"/>
            </a:schemeClr>
          </a:solidFill>
          <a:ln>
            <a:solidFill>
              <a:srgbClr val="008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989857" y="5465649"/>
            <a:ext cx="126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2013-12-18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66493" y="111125"/>
            <a:ext cx="766358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/>
              <a:t>KEK-STF2 is to be a SRF </a:t>
            </a:r>
            <a:r>
              <a:rPr kumimoji="1" lang="en-US" altLang="ja-JP" sz="2800" b="1" dirty="0"/>
              <a:t>B</a:t>
            </a:r>
            <a:r>
              <a:rPr kumimoji="1" lang="en-US" altLang="ja-JP" sz="2800" b="1" dirty="0" smtClean="0"/>
              <a:t>eam </a:t>
            </a:r>
            <a:r>
              <a:rPr kumimoji="1" lang="en-US" altLang="ja-JP" sz="2800" b="1" dirty="0"/>
              <a:t>A</a:t>
            </a:r>
            <a:r>
              <a:rPr kumimoji="1" lang="en-US" altLang="ja-JP" sz="2800" b="1" dirty="0" smtClean="0"/>
              <a:t>ccelerator </a:t>
            </a:r>
            <a:r>
              <a:rPr kumimoji="1" lang="en-US" altLang="ja-JP" sz="2800" b="1" dirty="0"/>
              <a:t>F</a:t>
            </a:r>
            <a:r>
              <a:rPr kumimoji="1" lang="en-US" altLang="ja-JP" sz="2800" b="1" dirty="0" smtClean="0"/>
              <a:t>acility  </a:t>
            </a:r>
            <a:endParaRPr kumimoji="1" lang="ja-JP" altLang="en-US" sz="2800" b="1" dirty="0"/>
          </a:p>
        </p:txBody>
      </p:sp>
      <p:pic>
        <p:nvPicPr>
          <p:cNvPr id="86" name="図 85" descr="DSC06946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0008" y="4187741"/>
            <a:ext cx="2694414" cy="1744053"/>
          </a:xfrm>
          <a:prstGeom prst="rect">
            <a:avLst/>
          </a:prstGeom>
        </p:spPr>
      </p:pic>
      <p:sp>
        <p:nvSpPr>
          <p:cNvPr id="2" name="日付プレースホルダー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56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1"/>
          <p:cNvSpPr>
            <a:spLocks noGrp="1"/>
          </p:cNvSpPr>
          <p:nvPr>
            <p:ph type="title"/>
          </p:nvPr>
        </p:nvSpPr>
        <p:spPr>
          <a:xfrm>
            <a:off x="823627" y="43760"/>
            <a:ext cx="7863173" cy="599175"/>
          </a:xfrm>
          <a:solidFill>
            <a:srgbClr val="FFFFFF"/>
          </a:solidFill>
        </p:spPr>
        <p:txBody>
          <a:bodyPr>
            <a:normAutofit fontScale="90000"/>
          </a:bodyPr>
          <a:lstStyle/>
          <a:p>
            <a:r>
              <a:rPr kumimoji="1" lang="en-US" altLang="ja-JP" sz="3600" b="1" dirty="0" smtClean="0"/>
              <a:t>CM1 + CM2a installation completed in 2014</a:t>
            </a:r>
            <a:endParaRPr kumimoji="1" lang="ja-JP" altLang="en-US" sz="3600" b="1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46E33A87-2296-FC4D-A292-AB05C56F0317}" type="slidenum">
              <a:rPr lang="en-US" smtClean="0">
                <a:latin typeface="Calibri"/>
              </a:rPr>
              <a:pPr algn="r">
                <a:defRPr/>
              </a:pPr>
              <a:t>22</a:t>
            </a:fld>
            <a:endParaRPr lang="en-US" dirty="0">
              <a:latin typeface="Calibri"/>
            </a:endParaRPr>
          </a:p>
        </p:txBody>
      </p:sp>
      <p:pic>
        <p:nvPicPr>
          <p:cNvPr id="3" name="図 2" descr="DSC06939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5448" y="3847032"/>
            <a:ext cx="3641444" cy="2322677"/>
          </a:xfrm>
          <a:prstGeom prst="rect">
            <a:avLst/>
          </a:prstGeom>
        </p:spPr>
      </p:pic>
      <p:pic>
        <p:nvPicPr>
          <p:cNvPr id="7" name="図 6" descr="DSC06946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0824" y="3847032"/>
            <a:ext cx="3588338" cy="2322677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930623" y="5762789"/>
            <a:ext cx="18133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FF00"/>
                </a:solidFill>
              </a:rPr>
              <a:t>CM1+CM2a  in Nov. 2014</a:t>
            </a:r>
            <a:endParaRPr kumimoji="1" lang="ja-JP" altLang="en-US" sz="1200" dirty="0">
              <a:solidFill>
                <a:srgbClr val="FFFF00"/>
              </a:solidFill>
            </a:endParaRPr>
          </a:p>
        </p:txBody>
      </p:sp>
      <p:pic>
        <p:nvPicPr>
          <p:cNvPr id="13" name="図 1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278" y="1195855"/>
            <a:ext cx="6015657" cy="1857852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14" name="図 13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53200" y="1494168"/>
            <a:ext cx="2098378" cy="1288721"/>
          </a:xfrm>
          <a:prstGeom prst="rect">
            <a:avLst/>
          </a:prstGeom>
          <a:noFill/>
          <a:ln>
            <a:solidFill>
              <a:srgbClr val="3366FF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" name="テキスト ボックス 14"/>
          <p:cNvSpPr txBox="1"/>
          <p:nvPr/>
        </p:nvSpPr>
        <p:spPr>
          <a:xfrm>
            <a:off x="365278" y="773991"/>
            <a:ext cx="6635613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STF2-RF</a:t>
            </a:r>
            <a:r>
              <a:rPr kumimoji="1" lang="en-US" altLang="ja-JP" sz="1400" dirty="0"/>
              <a:t> </a:t>
            </a:r>
            <a:r>
              <a:rPr kumimoji="1" lang="en-US" altLang="ja-JP" sz="1400" dirty="0" smtClean="0"/>
              <a:t>distribution to be installed in 2015, and the beam acceleration expected in 2016. </a:t>
            </a:r>
            <a:endParaRPr kumimoji="1" lang="ja-JP" altLang="en-US" sz="1400" dirty="0"/>
          </a:p>
        </p:txBody>
      </p:sp>
      <p:sp>
        <p:nvSpPr>
          <p:cNvPr id="11" name="日付プレースホルダー 1"/>
          <p:cNvSpPr txBox="1">
            <a:spLocks/>
          </p:cNvSpPr>
          <p:nvPr/>
        </p:nvSpPr>
        <p:spPr>
          <a:xfrm>
            <a:off x="208270" y="6383758"/>
            <a:ext cx="2103428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16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036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052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068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084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104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120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136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A. Yamamoto, LCB-150226</a:t>
            </a:r>
            <a:endParaRPr lang="en-US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フッター プレースホルダー 20"/>
          <p:cNvSpPr txBox="1">
            <a:spLocks/>
          </p:cNvSpPr>
          <p:nvPr/>
        </p:nvSpPr>
        <p:spPr>
          <a:xfrm>
            <a:off x="3726722" y="6383758"/>
            <a:ext cx="163945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016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036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052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068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084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104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120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136" algn="l" defTabSz="457016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rgbClr val="7F7F7F"/>
                </a:solidFill>
              </a:rPr>
              <a:t>ILC Acc. Status</a:t>
            </a:r>
            <a:endParaRPr lang="en-US" sz="1400" dirty="0">
              <a:solidFill>
                <a:srgbClr val="7F7F7F"/>
              </a:solidFill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550813" y="4509305"/>
            <a:ext cx="2624942" cy="994664"/>
          </a:xfrm>
          <a:prstGeom prst="ellipse">
            <a:avLst/>
          </a:prstGeom>
          <a:noFill/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8" name="コンテンツ プレースホルダー 8" descr="DSC00917.jpg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71" b="418"/>
          <a:stretch/>
        </p:blipFill>
        <p:spPr>
          <a:xfrm>
            <a:off x="7864593" y="5200765"/>
            <a:ext cx="1200394" cy="907978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6" name="テキスト ボックス 15"/>
          <p:cNvSpPr txBox="1"/>
          <p:nvPr/>
        </p:nvSpPr>
        <p:spPr>
          <a:xfrm>
            <a:off x="338652" y="3150192"/>
            <a:ext cx="3566803" cy="646321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kumimoji="1" lang="en-US" altLang="ja-JP" dirty="0" smtClean="0"/>
              <a:t>Beam acceleration w/ capture CM</a:t>
            </a:r>
          </a:p>
          <a:p>
            <a:r>
              <a:rPr kumimoji="1" lang="en-US" altLang="ja-JP" dirty="0" smtClean="0"/>
              <a:t>(40 MV), w/ </a:t>
            </a:r>
            <a:r>
              <a:rPr kumimoji="1" lang="en-US" altLang="ja-JP" dirty="0" smtClean="0">
                <a:solidFill>
                  <a:srgbClr val="3366FF"/>
                </a:solidFill>
              </a:rPr>
              <a:t>6.7 mA, </a:t>
            </a:r>
            <a:r>
              <a:rPr kumimoji="1" lang="en-US" altLang="ja-JP" dirty="0" smtClean="0">
                <a:solidFill>
                  <a:srgbClr val="FF0000"/>
                </a:solidFill>
              </a:rPr>
              <a:t>1 </a:t>
            </a:r>
            <a:r>
              <a:rPr kumimoji="1" lang="en-US" altLang="ja-JP" dirty="0" err="1" smtClean="0">
                <a:solidFill>
                  <a:srgbClr val="FF0000"/>
                </a:solidFill>
              </a:rPr>
              <a:t>ms</a:t>
            </a:r>
            <a:r>
              <a:rPr kumimoji="1" lang="en-US" altLang="ja-JP" dirty="0" smtClean="0">
                <a:solidFill>
                  <a:srgbClr val="FF0000"/>
                </a:solidFill>
              </a:rPr>
              <a:t>,</a:t>
            </a:r>
            <a:r>
              <a:rPr lang="en-US" altLang="ja-JP" dirty="0" smtClean="0">
                <a:solidFill>
                  <a:srgbClr val="000090"/>
                </a:solidFill>
              </a:rPr>
              <a:t> in </a:t>
            </a:r>
            <a:r>
              <a:rPr kumimoji="1" lang="en-US" altLang="ja-JP" dirty="0" smtClean="0">
                <a:solidFill>
                  <a:srgbClr val="000090"/>
                </a:solidFill>
              </a:rPr>
              <a:t>2012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11797" y="3140785"/>
            <a:ext cx="4553190" cy="646321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kumimoji="1" lang="en-US" altLang="ja-JP" dirty="0" smtClean="0"/>
              <a:t>Beam acceleration w/ CM1 expected in 2016, after power dist. system installed in 2015 </a:t>
            </a:r>
          </a:p>
        </p:txBody>
      </p:sp>
    </p:spTree>
    <p:extLst>
      <p:ext uri="{BB962C8B-B14F-4D97-AF65-F5344CB8AC3E}">
        <p14:creationId xmlns:p14="http://schemas.microsoft.com/office/powerpoint/2010/main" val="3026666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747021" y="1818123"/>
            <a:ext cx="7924131" cy="403818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sz="2800" dirty="0" smtClean="0"/>
              <a:t>Introduction </a:t>
            </a:r>
            <a:endParaRPr lang="en-US" altLang="ja-JP" sz="2800" dirty="0"/>
          </a:p>
          <a:p>
            <a:pPr marL="0" indent="0"/>
            <a:endParaRPr lang="en-US" altLang="ja-JP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800" dirty="0"/>
              <a:t>A</a:t>
            </a:r>
            <a:r>
              <a:rPr lang="en-US" altLang="ja-JP" sz="2800" dirty="0" smtClean="0"/>
              <a:t>dvances of ILC-SRF since TDR published, 2013 </a:t>
            </a:r>
            <a:endParaRPr lang="en-US" altLang="ja-JP" sz="2800" dirty="0"/>
          </a:p>
          <a:p>
            <a:pPr marL="457200" indent="-457200">
              <a:buFont typeface="+mj-lt"/>
              <a:buAutoNum type="arabicPeriod"/>
            </a:pPr>
            <a:endParaRPr lang="en-US" altLang="ja-JP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800" dirty="0" smtClean="0">
                <a:solidFill>
                  <a:srgbClr val="FF0000"/>
                </a:solidFill>
              </a:rPr>
              <a:t>Plan for preparing the ILC SRF</a:t>
            </a:r>
            <a:endParaRPr lang="en-US" altLang="ja-JP" sz="2800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altLang="ja-JP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800" dirty="0" smtClean="0"/>
              <a:t>Summary </a:t>
            </a:r>
            <a:endParaRPr lang="en-US" altLang="ja-JP" sz="2800" dirty="0"/>
          </a:p>
          <a:p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AB6FA28-7AEC-3F43-9C2D-3DB969CFEC6A}" type="slidenum">
              <a:rPr lang="en-US" smtClean="0"/>
              <a:pPr algn="r"/>
              <a:t>23</a:t>
            </a:fld>
            <a:endParaRPr 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212406" y="928380"/>
            <a:ext cx="1615216" cy="515170"/>
          </a:xfrm>
        </p:spPr>
        <p:txBody>
          <a:bodyPr/>
          <a:lstStyle/>
          <a:p>
            <a:pPr algn="ctr"/>
            <a:r>
              <a:rPr kumimoji="1" lang="en-US" altLang="ja-JP" sz="3600" dirty="0" smtClean="0"/>
              <a:t>Outline</a:t>
            </a:r>
            <a:endParaRPr kumimoji="1" lang="ja-JP" altLang="en-US" sz="3600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001794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769946" y="103189"/>
            <a:ext cx="8169279" cy="460374"/>
          </a:xfrm>
          <a:solidFill>
            <a:schemeClr val="bg1"/>
          </a:solidFill>
        </p:spPr>
        <p:txBody>
          <a:bodyPr anchor="ctr">
            <a:normAutofit fontScale="90000"/>
          </a:bodyPr>
          <a:lstStyle/>
          <a:p>
            <a:r>
              <a:rPr lang="en-US" altLang="ja-JP" b="1" dirty="0" smtClean="0"/>
              <a:t>ILC Time Line: Progress and Prospect</a:t>
            </a:r>
            <a:endParaRPr kumimoji="1" lang="ja-JP" altLang="en-US" b="1" dirty="0"/>
          </a:p>
        </p:txBody>
      </p:sp>
      <p:pic>
        <p:nvPicPr>
          <p:cNvPr id="31749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75" r="4089"/>
          <a:stretch/>
        </p:blipFill>
        <p:spPr bwMode="auto">
          <a:xfrm>
            <a:off x="166647" y="1292558"/>
            <a:ext cx="8806001" cy="50637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3576341" y="5096750"/>
            <a:ext cx="2149676" cy="400027"/>
          </a:xfrm>
          <a:prstGeom prst="rect">
            <a:avLst/>
          </a:prstGeom>
          <a:solidFill>
            <a:srgbClr val="CCFFCC"/>
          </a:solidFill>
          <a:ln>
            <a:noFill/>
          </a:ln>
        </p:spPr>
        <p:txBody>
          <a:bodyPr wrap="none" lIns="91355" tIns="45679" rIns="91355" bIns="45679" rtlCol="0">
            <a:spAutoFit/>
          </a:bodyPr>
          <a:lstStyle/>
          <a:p>
            <a:pPr defTabSz="456600"/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Expecting</a:t>
            </a:r>
            <a:r>
              <a:rPr lang="en-US" altLang="ja-JP" sz="2000" dirty="0">
                <a:solidFill>
                  <a:prstClr val="black"/>
                </a:solidFill>
                <a:latin typeface="Calibri"/>
                <a:ea typeface="ＭＳ Ｐゴシック"/>
              </a:rPr>
              <a:t> </a:t>
            </a:r>
            <a:r>
              <a:rPr lang="en-US" altLang="ja-JP" sz="2000" dirty="0" smtClean="0">
                <a:solidFill>
                  <a:prstClr val="black"/>
                </a:solidFill>
                <a:latin typeface="Calibri"/>
                <a:ea typeface="ＭＳ Ｐゴシック"/>
              </a:rPr>
              <a:t>2+4 year </a:t>
            </a:r>
            <a:r>
              <a:rPr lang="ja-JP" altLang="en-US" sz="20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3063815" y="4468317"/>
            <a:ext cx="2856321" cy="52322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>
                <a:solidFill>
                  <a:srgbClr val="FFFF00"/>
                </a:solidFill>
              </a:rPr>
              <a:t>Preparation Phase</a:t>
            </a:r>
            <a:endParaRPr kumimoji="1" lang="ja-JP" altLang="en-US" sz="2800" dirty="0">
              <a:solidFill>
                <a:srgbClr val="FFFF00"/>
              </a:solidFill>
            </a:endParaRPr>
          </a:p>
        </p:txBody>
      </p:sp>
      <p:sp>
        <p:nvSpPr>
          <p:cNvPr id="7" name="上矢印 6"/>
          <p:cNvSpPr/>
          <p:nvPr/>
        </p:nvSpPr>
        <p:spPr>
          <a:xfrm>
            <a:off x="3136547" y="5130521"/>
            <a:ext cx="303044" cy="732511"/>
          </a:xfrm>
          <a:prstGeom prst="upArrow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063815" y="5970399"/>
            <a:ext cx="1924362" cy="369332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We are here, 2015</a:t>
            </a:r>
            <a:endParaRPr kumimoji="1" lang="ja-JP" altLang="en-US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DC0A8B60-5C01-C045-B858-59631D469114}" type="slidenum">
              <a:rPr kumimoji="1" lang="ja-JP" altLang="en-US" smtClean="0"/>
              <a:pPr algn="r"/>
              <a:t>24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97684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32256" y="141946"/>
            <a:ext cx="7803743" cy="415743"/>
          </a:xfrm>
          <a:solidFill>
            <a:schemeClr val="bg1"/>
          </a:solidFill>
        </p:spPr>
        <p:txBody>
          <a:bodyPr anchor="ctr">
            <a:noAutofit/>
          </a:bodyPr>
          <a:lstStyle/>
          <a:p>
            <a:pPr algn="l"/>
            <a:r>
              <a:rPr lang="en-US" altLang="ja-JP" sz="3200" b="1" dirty="0" smtClean="0"/>
              <a:t>Issues and Plan for preparing the ILC SRF</a:t>
            </a:r>
            <a:r>
              <a:rPr lang="en-US" altLang="ja-JP" sz="2400" b="1" dirty="0" smtClean="0"/>
              <a:t> </a:t>
            </a:r>
            <a:endParaRPr kumimoji="1" lang="ja-JP" altLang="en-US" sz="2400" b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A, Yamamoto, 150413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ILC-SRF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fld id="{46E33A87-2296-FC4D-A292-AB05C56F0317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algn="r">
                <a:defRPr/>
              </a:pPr>
              <a:t>25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98192504"/>
              </p:ext>
            </p:extLst>
          </p:nvPr>
        </p:nvGraphicFramePr>
        <p:xfrm>
          <a:off x="723429" y="648943"/>
          <a:ext cx="7912571" cy="5552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4255"/>
                <a:gridCol w="2734168"/>
                <a:gridCol w="2474148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Category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Specific subject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Cooperation w/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u="sng" dirty="0" smtClean="0">
                          <a:solidFill>
                            <a:schemeClr val="tx1"/>
                          </a:solidFill>
                        </a:rPr>
                        <a:t>SCRF Cavity &amp; Integration</a:t>
                      </a:r>
                      <a:endParaRPr kumimoji="1" lang="en-US" altLang="ja-JP" sz="1600" u="sng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kumimoji="1" lang="en-US" altLang="ja-JP" sz="1600" baseline="0" dirty="0" smtClean="0">
                          <a:solidFill>
                            <a:srgbClr val="008000"/>
                          </a:solidFill>
                        </a:rPr>
                        <a:t>Plug-compatibility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Cost effective fabrication</a:t>
                      </a:r>
                      <a:r>
                        <a:rPr kumimoji="1" lang="en-US" altLang="ja-JP" sz="1600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endParaRPr kumimoji="1" lang="ja-JP" altLang="en-US" sz="1600" baseline="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>
                          <a:solidFill>
                            <a:schemeClr val="tx1"/>
                          </a:solidFill>
                        </a:rPr>
                        <a:t>Nb</a:t>
                      </a: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 material/surface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Power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Input 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Coupler</a:t>
                      </a:r>
                    </a:p>
                    <a:p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Tuner</a:t>
                      </a:r>
                    </a:p>
                    <a:p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He-Vessel</a:t>
                      </a:r>
                    </a:p>
                    <a:p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Magnetic Shield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>
                          <a:solidFill>
                            <a:schemeClr val="tx1"/>
                          </a:solidFill>
                        </a:rPr>
                        <a:t>JLab</a:t>
                      </a: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-KEK and others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KEK-CEA-CERN-DESY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Fermi/SLAC-CEA-KEK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DESY-KEK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KEK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and others </a:t>
                      </a:r>
                      <a:endParaRPr kumimoji="1" lang="en-US" altLang="ja-JP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u="sng" dirty="0" smtClean="0">
                          <a:solidFill>
                            <a:schemeClr val="tx1"/>
                          </a:solidFill>
                        </a:rPr>
                        <a:t>CM integration</a:t>
                      </a:r>
                      <a:r>
                        <a:rPr kumimoji="1" lang="en-US" altLang="ja-JP" sz="1600" u="sng" baseline="0" dirty="0" smtClean="0">
                          <a:solidFill>
                            <a:schemeClr val="tx1"/>
                          </a:solidFill>
                        </a:rPr>
                        <a:t> &amp; </a:t>
                      </a:r>
                      <a:r>
                        <a:rPr kumimoji="1" lang="en-US" altLang="ja-JP" sz="1600" u="sng" dirty="0" smtClean="0">
                          <a:solidFill>
                            <a:schemeClr val="tx1"/>
                          </a:solidFill>
                        </a:rPr>
                        <a:t>test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Gradient performance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kumimoji="1" lang="en-US" altLang="ja-JP" sz="1600" baseline="0" dirty="0" smtClean="0">
                          <a:solidFill>
                            <a:srgbClr val="008000"/>
                          </a:solidFill>
                        </a:rPr>
                        <a:t>SCQ magnet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String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assembly process</a:t>
                      </a:r>
                      <a:endParaRPr kumimoji="1" lang="en-US" altLang="ja-JP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Conduction-cooled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SC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Q</a:t>
                      </a:r>
                    </a:p>
                    <a:p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Radiation shield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EXFEL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experience</a:t>
                      </a:r>
                      <a:endParaRPr kumimoji="1" lang="en-US" altLang="ja-JP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Fermi-KEK</a:t>
                      </a:r>
                    </a:p>
                    <a:p>
                      <a:endParaRPr kumimoji="1" lang="en-US" altLang="ja-JP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u="sng" dirty="0" smtClean="0">
                          <a:solidFill>
                            <a:schemeClr val="tx1"/>
                          </a:solidFill>
                        </a:rPr>
                        <a:t>RF power &amp;</a:t>
                      </a:r>
                      <a:r>
                        <a:rPr kumimoji="1" lang="en-US" altLang="ja-JP" sz="1600" u="sng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600" u="sng" dirty="0" smtClean="0">
                          <a:solidFill>
                            <a:schemeClr val="tx1"/>
                          </a:solidFill>
                        </a:rPr>
                        <a:t>control</a:t>
                      </a:r>
                      <a:endParaRPr kumimoji="1" lang="ja-JP" altLang="en-US" sz="1600" u="sng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Efficient </a:t>
                      </a:r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modulator</a:t>
                      </a: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 and klystrons 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SLAC-CERN-KEK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u="sng" dirty="0" smtClean="0">
                          <a:solidFill>
                            <a:schemeClr val="tx1"/>
                          </a:solidFill>
                        </a:rPr>
                        <a:t>Cryogenics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Safe</a:t>
                      </a:r>
                      <a:r>
                        <a:rPr kumimoji="1" lang="en-US" altLang="ja-JP" sz="1600" baseline="0" dirty="0" smtClean="0">
                          <a:solidFill>
                            <a:srgbClr val="FF0000"/>
                          </a:solidFill>
                        </a:rPr>
                        <a:t> &amp; </a:t>
                      </a:r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Efficient design </a:t>
                      </a:r>
                      <a:endParaRPr kumimoji="1" lang="ja-JP" alt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System engineering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He </a:t>
                      </a:r>
                      <a:r>
                        <a:rPr kumimoji="1" lang="en-US" altLang="ja-JP" sz="1600" dirty="0" err="1" smtClean="0">
                          <a:solidFill>
                            <a:schemeClr val="tx1"/>
                          </a:solidFill>
                        </a:rPr>
                        <a:t>inventry</a:t>
                      </a: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High p.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Gas Safety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CERN-Fermi-KEK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69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u="sng" baseline="0" dirty="0" smtClean="0">
                          <a:solidFill>
                            <a:schemeClr val="tx1"/>
                          </a:solidFill>
                        </a:rPr>
                        <a:t>“</a:t>
                      </a:r>
                      <a:r>
                        <a:rPr kumimoji="1" lang="en-US" altLang="ja-JP" sz="1600" u="sng" baseline="0" dirty="0" smtClean="0">
                          <a:solidFill>
                            <a:srgbClr val="008000"/>
                          </a:solidFill>
                        </a:rPr>
                        <a:t>Hub-lab</a:t>
                      </a:r>
                      <a:r>
                        <a:rPr kumimoji="1" lang="en-US" altLang="ja-JP" sz="1600" u="sng" baseline="0" dirty="0" smtClean="0">
                          <a:solidFill>
                            <a:schemeClr val="tx1"/>
                          </a:solidFill>
                        </a:rPr>
                        <a:t>” functioning</a:t>
                      </a:r>
                      <a:endParaRPr kumimoji="1" lang="ja-JP" altLang="en-US" sz="1600" u="sng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CM assembly and SRF tests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69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Regional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consortiums anticipated </a:t>
                      </a: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 to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be established</a:t>
                      </a:r>
                      <a:endParaRPr kumimoji="1" lang="ja-JP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 gridSpan="3">
                  <a:txBody>
                    <a:bodyPr/>
                    <a:lstStyle/>
                    <a:p>
                      <a:pPr marL="0" marR="0" indent="0" algn="l" defTabSz="4569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None/>
                        <a:tabLst/>
                        <a:defRPr/>
                      </a:pPr>
                      <a:endParaRPr kumimoji="1" lang="en-US" altLang="ja-JP" sz="16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marR="0" indent="-285750" algn="l" defTabSz="4569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kumimoji="1" lang="en-US" altLang="ja-JP" sz="1600" dirty="0" smtClean="0">
                          <a:solidFill>
                            <a:schemeClr val="tx1"/>
                          </a:solidFill>
                        </a:rPr>
                        <a:t>It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 should be noted that </a:t>
                      </a:r>
                      <a:r>
                        <a:rPr kumimoji="1" lang="en-US" altLang="ja-JP" sz="1600" baseline="0" dirty="0" smtClean="0">
                          <a:solidFill>
                            <a:srgbClr val="008000"/>
                          </a:solidFill>
                        </a:rPr>
                        <a:t>TTC is leading </a:t>
                      </a:r>
                      <a:r>
                        <a:rPr kumimoji="1" lang="en-US" altLang="ja-JP" sz="1600" baseline="0" dirty="0" smtClean="0">
                          <a:solidFill>
                            <a:schemeClr val="tx1"/>
                          </a:solidFill>
                        </a:rPr>
                        <a:t>a key role to exchange worldwide information and to provide general guidance for SRF technology. </a:t>
                      </a:r>
                      <a:endParaRPr kumimoji="1" lang="ja-JP" alt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45697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727871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7364" y="103189"/>
            <a:ext cx="8209669" cy="544512"/>
          </a:xfrm>
          <a:solidFill>
            <a:schemeClr val="bg1"/>
          </a:solidFill>
        </p:spPr>
        <p:txBody>
          <a:bodyPr/>
          <a:lstStyle/>
          <a:p>
            <a:pPr algn="l"/>
            <a:r>
              <a:rPr kumimoji="1" lang="en-US" altLang="ja-JP" sz="3200" b="1" dirty="0" err="1" smtClean="0">
                <a:latin typeface="Calibri"/>
                <a:cs typeface="Calibri"/>
              </a:rPr>
              <a:t>Nb</a:t>
            </a:r>
            <a:r>
              <a:rPr kumimoji="1" lang="en-US" altLang="ja-JP" sz="3200" b="1" dirty="0" smtClean="0">
                <a:latin typeface="Calibri"/>
                <a:cs typeface="Calibri"/>
              </a:rPr>
              <a:t> sheet w/ clean Surface and Mech. Stability </a:t>
            </a:r>
            <a:br>
              <a:rPr kumimoji="1" lang="en-US" altLang="ja-JP" sz="3200" b="1" dirty="0" smtClean="0">
                <a:latin typeface="Calibri"/>
                <a:cs typeface="Calibri"/>
              </a:rPr>
            </a:br>
            <a:r>
              <a:rPr kumimoji="1" lang="en-US" altLang="ja-JP" sz="3200" b="1" dirty="0">
                <a:latin typeface="Calibri"/>
                <a:cs typeface="Calibri"/>
              </a:rPr>
              <a:t/>
            </a:r>
            <a:br>
              <a:rPr kumimoji="1" lang="en-US" altLang="ja-JP" sz="3200" b="1" dirty="0">
                <a:latin typeface="Calibri"/>
                <a:cs typeface="Calibri"/>
              </a:rPr>
            </a:br>
            <a:endParaRPr kumimoji="1" lang="ja-JP" altLang="en-US" sz="3200" b="1" dirty="0">
              <a:latin typeface="Calibri"/>
              <a:cs typeface="Calibri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2104" y="1227239"/>
            <a:ext cx="7481166" cy="4525818"/>
          </a:xfrm>
        </p:spPr>
        <p:txBody>
          <a:bodyPr>
            <a:noAutofit/>
          </a:bodyPr>
          <a:lstStyle/>
          <a:p>
            <a:r>
              <a:rPr lang="en-US" altLang="ja-JP" sz="2400" dirty="0" smtClean="0">
                <a:latin typeface="Calibri"/>
                <a:cs typeface="Calibri"/>
              </a:rPr>
              <a:t>Fabrication of </a:t>
            </a:r>
            <a:r>
              <a:rPr lang="en-US" altLang="ja-JP" sz="2400" dirty="0" err="1" smtClean="0">
                <a:latin typeface="Calibri"/>
                <a:cs typeface="Calibri"/>
              </a:rPr>
              <a:t>Nb</a:t>
            </a:r>
            <a:r>
              <a:rPr lang="en-US" altLang="ja-JP" sz="2400" dirty="0" smtClean="0">
                <a:latin typeface="Calibri"/>
                <a:cs typeface="Calibri"/>
              </a:rPr>
              <a:t> sheets </a:t>
            </a:r>
          </a:p>
          <a:p>
            <a:pPr lvl="1"/>
            <a:r>
              <a:rPr lang="en-US" altLang="ja-JP" sz="2000" dirty="0" smtClean="0">
                <a:latin typeface="Calibri"/>
                <a:cs typeface="Calibri"/>
              </a:rPr>
              <a:t>Size</a:t>
            </a:r>
            <a:r>
              <a:rPr lang="en-US" altLang="ja-JP" sz="2000" dirty="0">
                <a:latin typeface="Calibri"/>
                <a:cs typeface="Calibri"/>
              </a:rPr>
              <a:t>:</a:t>
            </a:r>
            <a:r>
              <a:rPr lang="en-US" altLang="ja-JP" sz="2000" dirty="0" smtClean="0">
                <a:latin typeface="Calibri"/>
                <a:cs typeface="Calibri"/>
              </a:rPr>
              <a:t> 260 mm diameter, ~ 3 mm thick</a:t>
            </a:r>
          </a:p>
          <a:p>
            <a:pPr lvl="1"/>
            <a:r>
              <a:rPr lang="en-US" altLang="ja-JP" sz="2000" dirty="0" smtClean="0">
                <a:latin typeface="Calibri"/>
                <a:cs typeface="Calibri"/>
              </a:rPr>
              <a:t>Quantity: ~ 18,000 x 20 = 360,000</a:t>
            </a:r>
            <a:r>
              <a:rPr lang="en-US" altLang="ja-JP" sz="3200" dirty="0" smtClean="0">
                <a:latin typeface="Calibri"/>
                <a:cs typeface="Calibri"/>
              </a:rPr>
              <a:t> </a:t>
            </a:r>
            <a:r>
              <a:rPr lang="en-US" altLang="ja-JP" sz="2000" dirty="0" smtClean="0">
                <a:latin typeface="Calibri"/>
                <a:cs typeface="Calibri"/>
              </a:rPr>
              <a:t>disks</a:t>
            </a:r>
            <a:r>
              <a:rPr lang="en-US" altLang="ja-JP" sz="3200" dirty="0" smtClean="0">
                <a:latin typeface="Calibri"/>
                <a:cs typeface="Calibri"/>
              </a:rPr>
              <a:t> </a:t>
            </a:r>
            <a:r>
              <a:rPr lang="en-US" altLang="ja-JP" sz="2000" dirty="0" smtClean="0">
                <a:latin typeface="Calibri"/>
                <a:cs typeface="Calibri"/>
              </a:rPr>
              <a:t>(~1.2 kg/disk)</a:t>
            </a:r>
          </a:p>
          <a:p>
            <a:pPr lvl="1"/>
            <a:r>
              <a:rPr lang="en-US" altLang="ja-JP" sz="2000" dirty="0" smtClean="0">
                <a:latin typeface="Calibri"/>
                <a:cs typeface="Calibri"/>
              </a:rPr>
              <a:t>Purity, Residual Resistance Ratio</a:t>
            </a:r>
          </a:p>
          <a:p>
            <a:pPr lvl="2"/>
            <a:r>
              <a:rPr lang="en-US" altLang="ja-JP" sz="2400" dirty="0" smtClean="0">
                <a:latin typeface="Calibri"/>
                <a:cs typeface="Calibri"/>
              </a:rPr>
              <a:t>RRR &lt; 300 to be investigated  (currently &gt; 300 ) </a:t>
            </a:r>
          </a:p>
          <a:p>
            <a:pPr lvl="1"/>
            <a:r>
              <a:rPr lang="en-US" altLang="ja-JP" sz="2000" dirty="0" smtClean="0">
                <a:latin typeface="Calibri"/>
                <a:cs typeface="Calibri"/>
              </a:rPr>
              <a:t>Mechanical uniformity </a:t>
            </a:r>
          </a:p>
          <a:p>
            <a:pPr lvl="2"/>
            <a:r>
              <a:rPr lang="en-US" altLang="ja-JP" sz="2400" dirty="0" smtClean="0">
                <a:latin typeface="Calibri"/>
                <a:cs typeface="Calibri"/>
              </a:rPr>
              <a:t>Grain-size :  to be optimized</a:t>
            </a:r>
          </a:p>
          <a:p>
            <a:pPr lvl="2"/>
            <a:r>
              <a:rPr lang="en-US" altLang="ja-JP" sz="2400" dirty="0" smtClean="0">
                <a:latin typeface="Calibri"/>
                <a:cs typeface="Calibri"/>
              </a:rPr>
              <a:t>How it can be expected with industrial process? </a:t>
            </a:r>
            <a:endParaRPr lang="en-US" altLang="ja-JP" sz="2400" dirty="0">
              <a:latin typeface="Calibri"/>
              <a:cs typeface="Calibri"/>
            </a:endParaRPr>
          </a:p>
          <a:p>
            <a:r>
              <a:rPr lang="en-US" altLang="ja-JP" sz="2400" dirty="0" smtClean="0">
                <a:latin typeface="Calibri"/>
                <a:cs typeface="Calibri"/>
              </a:rPr>
              <a:t>Best solution expected</a:t>
            </a:r>
          </a:p>
          <a:p>
            <a:pPr lvl="1"/>
            <a:r>
              <a:rPr lang="en-US" altLang="ja-JP" sz="2000" dirty="0" err="1" smtClean="0">
                <a:solidFill>
                  <a:srgbClr val="008000"/>
                </a:solidFill>
                <a:latin typeface="Calibri"/>
                <a:cs typeface="Calibri"/>
              </a:rPr>
              <a:t>Nb</a:t>
            </a:r>
            <a:r>
              <a:rPr lang="en-US" altLang="ja-JP" sz="2000" dirty="0" smtClean="0">
                <a:solidFill>
                  <a:srgbClr val="008000"/>
                </a:solidFill>
                <a:latin typeface="Calibri"/>
                <a:cs typeface="Calibri"/>
              </a:rPr>
              <a:t> Ingot </a:t>
            </a:r>
            <a:r>
              <a:rPr lang="en-US" altLang="ja-JP" sz="2000" dirty="0" smtClean="0">
                <a:latin typeface="Calibri"/>
                <a:cs typeface="Calibri"/>
              </a:rPr>
              <a:t>with </a:t>
            </a:r>
            <a:r>
              <a:rPr lang="en-US" altLang="ja-JP" sz="2000" dirty="0" smtClean="0">
                <a:solidFill>
                  <a:srgbClr val="FF0000"/>
                </a:solidFill>
                <a:latin typeface="Calibri"/>
                <a:cs typeface="Calibri"/>
              </a:rPr>
              <a:t>medium grain-size </a:t>
            </a:r>
            <a:r>
              <a:rPr lang="en-US" altLang="ja-JP" sz="2000" dirty="0" smtClean="0">
                <a:latin typeface="Calibri"/>
                <a:cs typeface="Calibri"/>
              </a:rPr>
              <a:t>to be optimized </a:t>
            </a:r>
          </a:p>
          <a:p>
            <a:pPr lvl="1"/>
            <a:r>
              <a:rPr lang="en-US" altLang="ja-JP" sz="2000" dirty="0" smtClean="0">
                <a:latin typeface="Calibri"/>
                <a:cs typeface="Calibri"/>
              </a:rPr>
              <a:t>The study in progress with </a:t>
            </a:r>
            <a:r>
              <a:rPr lang="en-US" altLang="ja-JP" sz="2000" dirty="0" err="1" smtClean="0">
                <a:latin typeface="Calibri"/>
                <a:cs typeface="Calibri"/>
              </a:rPr>
              <a:t>Jlab</a:t>
            </a:r>
            <a:r>
              <a:rPr lang="en-US" altLang="ja-JP" sz="2000" dirty="0" smtClean="0">
                <a:latin typeface="Calibri"/>
                <a:cs typeface="Calibri"/>
              </a:rPr>
              <a:t>-KEK and CBMM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248400"/>
            <a:ext cx="2133600" cy="476250"/>
          </a:xfrm>
        </p:spPr>
        <p:txBody>
          <a:bodyPr/>
          <a:lstStyle/>
          <a:p>
            <a:pPr>
              <a:defRPr/>
            </a:pPr>
            <a:fld id="{DFA4CBCF-0E79-224F-B828-C2D2D1E5D846}" type="slidenum">
              <a:rPr lang="en-US" altLang="ja-JP" smtClean="0">
                <a:solidFill>
                  <a:srgbClr val="FFFFFF"/>
                </a:solidFill>
              </a:rPr>
              <a:pPr>
                <a:defRPr/>
              </a:pPr>
              <a:t>26</a:t>
            </a:fld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4294967295"/>
          </p:nvPr>
        </p:nvSpPr>
        <p:spPr>
          <a:xfrm>
            <a:off x="0" y="6251575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4294967295"/>
          </p:nvPr>
        </p:nvSpPr>
        <p:spPr>
          <a:xfrm>
            <a:off x="0" y="6248400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ILC-SRF</a:t>
            </a:r>
            <a:endParaRPr lang="en-US" altLang="ja-JP" dirty="0">
              <a:solidFill>
                <a:srgbClr val="FFFFFF"/>
              </a:solidFill>
            </a:endParaRPr>
          </a:p>
        </p:txBody>
      </p:sp>
      <p:pic>
        <p:nvPicPr>
          <p:cNvPr id="7" name="図 6" descr="写真 1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3232" y="2392450"/>
            <a:ext cx="1412776" cy="1412776"/>
          </a:xfrm>
          <a:prstGeom prst="rect">
            <a:avLst/>
          </a:prstGeom>
        </p:spPr>
      </p:pic>
      <p:pic>
        <p:nvPicPr>
          <p:cNvPr id="6" name="図 5" descr="DSC0296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962" y="3972214"/>
            <a:ext cx="1672046" cy="125403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図 9" descr="DSC0296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369" y="5390445"/>
            <a:ext cx="1672046" cy="125403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5995" y="764948"/>
            <a:ext cx="2257781" cy="924582"/>
          </a:xfrm>
          <a:prstGeom prst="rect">
            <a:avLst/>
          </a:prstGeom>
        </p:spPr>
      </p:pic>
      <p:pic>
        <p:nvPicPr>
          <p:cNvPr id="9" name="図 8" descr="DSC02995.jp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66" b="23715"/>
          <a:stretch/>
        </p:blipFill>
        <p:spPr>
          <a:xfrm>
            <a:off x="6555815" y="1302498"/>
            <a:ext cx="2268332" cy="100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7649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16676" y="64572"/>
            <a:ext cx="7848600" cy="489455"/>
          </a:xfrm>
          <a:solidFill>
            <a:schemeClr val="bg1"/>
          </a:solidFill>
        </p:spPr>
        <p:txBody>
          <a:bodyPr anchor="ctr"/>
          <a:lstStyle/>
          <a:p>
            <a:pPr algn="l"/>
            <a:r>
              <a:rPr kumimoji="0" lang="en-US" altLang="ja-JP" b="1" dirty="0"/>
              <a:t>Plug-compatible Conditions  </a:t>
            </a:r>
            <a:endParaRPr kumimoji="0" lang="en-US" altLang="ja-JP" sz="4400" b="1" dirty="0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ILC-SRF</a:t>
            </a:r>
            <a:endParaRPr lang="en-US" altLang="ja-JP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69C48C-D733-1745-8254-B98F368A1390}" type="slidenum"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27</a:t>
            </a:fld>
            <a:endParaRPr lang="en-US" altLang="ja-JP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73731" name="Picture 4" descr="cavity_interface-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066800"/>
            <a:ext cx="2990850" cy="2133600"/>
          </a:xfrm>
        </p:spPr>
      </p:pic>
      <p:pic>
        <p:nvPicPr>
          <p:cNvPr id="73732" name="Picture 5" descr="cavity_interface-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505200"/>
            <a:ext cx="3048000" cy="1960563"/>
          </a:xfrm>
        </p:spPr>
      </p:pic>
      <p:graphicFrame>
        <p:nvGraphicFramePr>
          <p:cNvPr id="12" name="コンテンツ プレースホルダ 7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23682309"/>
              </p:ext>
            </p:extLst>
          </p:nvPr>
        </p:nvGraphicFramePr>
        <p:xfrm>
          <a:off x="3299723" y="1182879"/>
          <a:ext cx="5408827" cy="3880485"/>
        </p:xfrm>
        <a:graphic>
          <a:graphicData uri="http://schemas.openxmlformats.org/drawingml/2006/table">
            <a:tbl>
              <a:tblPr/>
              <a:tblGrid>
                <a:gridCol w="2081475"/>
                <a:gridCol w="1366824"/>
                <a:gridCol w="1960528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Item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Varieties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Baseline</a:t>
                      </a:r>
                      <a:endParaRPr kumimoji="1" lang="ja-JP" alt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Cavity shape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TESLA / LL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TESLA 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Length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Beam pipe flange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Suspension pitch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Tuner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Blade/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Slide-Jack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Blade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(to be re-visited)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Coupler flange 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(cold end)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40 or 60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40 mm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Coupler pitch</a:t>
                      </a:r>
                      <a:endParaRPr kumimoji="1" lang="ja-JP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FF6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He –in-line joint</a:t>
                      </a: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5" charset="-128"/>
                          <a:cs typeface="Osaka" pitchFamily="-105" charset="-128"/>
                        </a:rPr>
                        <a:t>Fixed</a:t>
                      </a:r>
                      <a:endParaRPr kumimoji="1" lang="ja-JP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5" charset="-128"/>
                        <a:cs typeface="Osaka" pitchFamily="-105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DEEC"/>
                    </a:solidFill>
                  </a:tcPr>
                </a:tc>
              </a:tr>
            </a:tbl>
          </a:graphicData>
        </a:graphic>
      </p:graphicFrame>
      <p:sp>
        <p:nvSpPr>
          <p:cNvPr id="73733" name="テキスト ボックス 8"/>
          <p:cNvSpPr txBox="1">
            <a:spLocks noChangeArrowheads="1"/>
          </p:cNvSpPr>
          <p:nvPr/>
        </p:nvSpPr>
        <p:spPr bwMode="auto">
          <a:xfrm>
            <a:off x="838200" y="5562600"/>
            <a:ext cx="78270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457200"/>
            <a:r>
              <a:rPr kumimoji="1" lang="en-US" altLang="ja-JP" sz="2800" dirty="0">
                <a:solidFill>
                  <a:srgbClr val="FF6600"/>
                </a:solidFill>
                <a:latin typeface="Arial"/>
                <a:ea typeface="Arial Unicode MS"/>
                <a:cs typeface="Arial Unicode MS"/>
              </a:rPr>
              <a:t>Plug-compatible interface </a:t>
            </a:r>
            <a:r>
              <a:rPr kumimoji="1" lang="en-US" altLang="ja-JP" sz="28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established in 2008</a:t>
            </a:r>
            <a:endParaRPr kumimoji="1" lang="ja-JP" altLang="en-US" sz="28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円/楕円 3"/>
          <p:cNvSpPr/>
          <p:nvPr/>
        </p:nvSpPr>
        <p:spPr>
          <a:xfrm>
            <a:off x="2328333" y="4064000"/>
            <a:ext cx="239889" cy="225778"/>
          </a:xfrm>
          <a:prstGeom prst="ellipse">
            <a:avLst/>
          </a:prstGeom>
          <a:ln>
            <a:solidFill>
              <a:srgbClr val="FF0000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ja-JP" altLang="en-US" sz="3600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5708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タイトル 1"/>
          <p:cNvSpPr>
            <a:spLocks noGrp="1"/>
          </p:cNvSpPr>
          <p:nvPr>
            <p:ph type="title"/>
          </p:nvPr>
        </p:nvSpPr>
        <p:spPr>
          <a:xfrm>
            <a:off x="831274" y="128758"/>
            <a:ext cx="7481455" cy="435686"/>
          </a:xfrm>
          <a:solidFill>
            <a:schemeClr val="bg1"/>
          </a:solidFill>
        </p:spPr>
        <p:txBody>
          <a:bodyPr/>
          <a:lstStyle/>
          <a:p>
            <a:r>
              <a:rPr lang="en-US" altLang="ja-JP" sz="2800" dirty="0">
                <a:latin typeface="Arial" charset="0"/>
                <a:cs typeface="ＭＳ Ｐゴシック" charset="0"/>
              </a:rPr>
              <a:t>S1-Global hosted at </a:t>
            </a:r>
            <a:r>
              <a:rPr lang="en-US" altLang="ja-JP" sz="2800" dirty="0" smtClean="0">
                <a:latin typeface="Arial" charset="0"/>
                <a:cs typeface="ＭＳ Ｐゴシック" charset="0"/>
              </a:rPr>
              <a:t>KEK, 2010 - 2011: </a:t>
            </a:r>
            <a:endParaRPr lang="ja-JP" altLang="en-US" sz="2400" b="0" dirty="0">
              <a:latin typeface="Arial" charset="0"/>
              <a:cs typeface="ＭＳ Ｐゴシック" charset="0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4294967295"/>
          </p:nvPr>
        </p:nvSpPr>
        <p:spPr>
          <a:xfrm>
            <a:off x="76200" y="6355774"/>
            <a:ext cx="1759239" cy="365125"/>
          </a:xfrm>
          <a:prstGeom prst="rect">
            <a:avLst/>
          </a:prstGeom>
        </p:spPr>
        <p:txBody>
          <a:bodyPr/>
          <a:lstStyle/>
          <a:p>
            <a:r>
              <a:rPr lang="en-US" sz="1000" smtClean="0"/>
              <a:t>A, Yamamoto, 150413</a:t>
            </a:r>
            <a:endParaRPr lang="en-US" sz="100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294967295"/>
          </p:nvPr>
        </p:nvSpPr>
        <p:spPr>
          <a:xfrm>
            <a:off x="3858722" y="6347969"/>
            <a:ext cx="236681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294967295"/>
          </p:nvPr>
        </p:nvSpPr>
        <p:spPr>
          <a:xfrm>
            <a:off x="6918919" y="6355774"/>
            <a:ext cx="2133023" cy="365125"/>
          </a:xfrm>
          <a:prstGeom prst="rect">
            <a:avLst/>
          </a:prstGeom>
        </p:spPr>
        <p:txBody>
          <a:bodyPr/>
          <a:lstStyle/>
          <a:p>
            <a:pPr algn="r"/>
            <a:fld id="{AAB6FA28-7AEC-3F43-9C2D-3DB969CFEC6A}" type="slidenum">
              <a:rPr lang="en-US" smtClean="0"/>
              <a:pPr algn="r"/>
              <a:t>28</a:t>
            </a:fld>
            <a:endParaRPr lang="en-US" dirty="0"/>
          </a:p>
        </p:txBody>
      </p:sp>
      <p:pic>
        <p:nvPicPr>
          <p:cNvPr id="59397" name="図 5" descr="20100119Di-07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760" y="959754"/>
            <a:ext cx="22098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8" name="図 7" descr="20100209Di-052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819401"/>
            <a:ext cx="182880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9" name="図 9" descr="20100308Di-014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4470400"/>
            <a:ext cx="2438400" cy="16256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400" name="図 11" descr="20100319Di-013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4495800"/>
            <a:ext cx="24003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1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667000"/>
            <a:ext cx="3939540" cy="16764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402" name="図 13" descr="IMG_0595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1" y="959144"/>
            <a:ext cx="2884488" cy="1447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403" name="テキスト ボックス 14"/>
          <p:cNvSpPr txBox="1">
            <a:spLocks noChangeArrowheads="1"/>
          </p:cNvSpPr>
          <p:nvPr/>
        </p:nvSpPr>
        <p:spPr bwMode="auto">
          <a:xfrm>
            <a:off x="228600" y="2362200"/>
            <a:ext cx="1586587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DESY, FNAL, </a:t>
            </a:r>
            <a:r>
              <a:rPr lang="en-US" altLang="ja-JP" sz="1000" dirty="0">
                <a:solidFill>
                  <a:srgbClr val="000090"/>
                </a:solidFill>
              </a:rPr>
              <a:t>Jan., 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4" name="テキスト ボックス 15"/>
          <p:cNvSpPr txBox="1">
            <a:spLocks noChangeArrowheads="1"/>
          </p:cNvSpPr>
          <p:nvPr/>
        </p:nvSpPr>
        <p:spPr bwMode="auto">
          <a:xfrm>
            <a:off x="76200" y="4887914"/>
            <a:ext cx="518072" cy="861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INFN</a:t>
            </a:r>
          </a:p>
          <a:p>
            <a:r>
              <a:rPr lang="en-US" altLang="ja-JP" sz="1000" dirty="0">
                <a:solidFill>
                  <a:srgbClr val="3366FF"/>
                </a:solidFill>
              </a:rPr>
              <a:t>and </a:t>
            </a:r>
          </a:p>
          <a:p>
            <a:r>
              <a:rPr lang="en-US" altLang="ja-JP" sz="1000" dirty="0">
                <a:solidFill>
                  <a:srgbClr val="3366FF"/>
                </a:solidFill>
              </a:rPr>
              <a:t>FNAL</a:t>
            </a:r>
          </a:p>
          <a:p>
            <a:r>
              <a:rPr lang="en-US" altLang="ja-JP" sz="1000" dirty="0">
                <a:solidFill>
                  <a:srgbClr val="000090"/>
                </a:solidFill>
              </a:rPr>
              <a:t>Feb. </a:t>
            </a:r>
          </a:p>
          <a:p>
            <a:r>
              <a:rPr lang="en-US" altLang="ja-JP" sz="1000" dirty="0">
                <a:solidFill>
                  <a:srgbClr val="000090"/>
                </a:solidFill>
              </a:rPr>
              <a:t>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5" name="テキスト ボックス 16"/>
          <p:cNvSpPr txBox="1">
            <a:spLocks noChangeArrowheads="1"/>
          </p:cNvSpPr>
          <p:nvPr/>
        </p:nvSpPr>
        <p:spPr bwMode="auto">
          <a:xfrm>
            <a:off x="6248400" y="4114800"/>
            <a:ext cx="1610005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FNAL &amp; INFN, </a:t>
            </a:r>
            <a:r>
              <a:rPr lang="en-US" altLang="ja-JP" sz="1000" dirty="0">
                <a:solidFill>
                  <a:srgbClr val="000090"/>
                </a:solidFill>
              </a:rPr>
              <a:t>July, 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6" name="テキスト ボックス 17"/>
          <p:cNvSpPr txBox="1">
            <a:spLocks noChangeArrowheads="1"/>
          </p:cNvSpPr>
          <p:nvPr/>
        </p:nvSpPr>
        <p:spPr bwMode="auto">
          <a:xfrm>
            <a:off x="3657601" y="6030914"/>
            <a:ext cx="1177883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DESY, </a:t>
            </a:r>
            <a:r>
              <a:rPr lang="en-US" altLang="ja-JP" sz="1000" dirty="0">
                <a:solidFill>
                  <a:srgbClr val="000090"/>
                </a:solidFill>
              </a:rPr>
              <a:t>May, 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7" name="テキスト ボックス 18"/>
          <p:cNvSpPr txBox="1">
            <a:spLocks noChangeArrowheads="1"/>
          </p:cNvSpPr>
          <p:nvPr/>
        </p:nvSpPr>
        <p:spPr bwMode="auto">
          <a:xfrm>
            <a:off x="1295401" y="6019800"/>
            <a:ext cx="897483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000090"/>
                </a:solidFill>
              </a:rPr>
              <a:t>March, 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8" name="テキスト ボックス 19"/>
          <p:cNvSpPr txBox="1">
            <a:spLocks noChangeArrowheads="1"/>
          </p:cNvSpPr>
          <p:nvPr/>
        </p:nvSpPr>
        <p:spPr bwMode="auto">
          <a:xfrm>
            <a:off x="6858002" y="6030914"/>
            <a:ext cx="929794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June, </a:t>
            </a:r>
            <a:r>
              <a:rPr lang="en-US" altLang="ja-JP" sz="1000" dirty="0">
                <a:solidFill>
                  <a:srgbClr val="000090"/>
                </a:solidFill>
              </a:rPr>
              <a:t>2010 ~ 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9" name="テキスト ボックス 20"/>
          <p:cNvSpPr txBox="1">
            <a:spLocks noChangeArrowheads="1"/>
          </p:cNvSpPr>
          <p:nvPr/>
        </p:nvSpPr>
        <p:spPr bwMode="auto">
          <a:xfrm>
            <a:off x="6324600" y="2316237"/>
            <a:ext cx="1208942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DESY, </a:t>
            </a:r>
            <a:r>
              <a:rPr lang="en-US" altLang="ja-JP" sz="1000" dirty="0">
                <a:solidFill>
                  <a:srgbClr val="000090"/>
                </a:solidFill>
              </a:rPr>
              <a:t>Sept. 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pic>
        <p:nvPicPr>
          <p:cNvPr id="59410" name="Picture 2"/>
          <p:cNvPicPr>
            <a:picLocks noChangeAspect="1" noChangeArrowheads="1"/>
          </p:cNvPicPr>
          <p:nvPr/>
        </p:nvPicPr>
        <p:blipFill>
          <a:blip r:embed="rId8" cstate="email">
            <a:lum brigh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1" y="959754"/>
            <a:ext cx="241776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9411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4495800"/>
            <a:ext cx="239553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9412" name="図 22" descr="20100706Di-0319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2616200"/>
            <a:ext cx="23622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736087" y="636655"/>
            <a:ext cx="7420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charset="0"/>
                <a:cs typeface="ＭＳ Ｐゴシック" charset="0"/>
              </a:rPr>
              <a:t>Global cooperation to demonstrate  SCRF </a:t>
            </a:r>
            <a:r>
              <a:rPr lang="en-US" altLang="ja-JP" dirty="0" smtClean="0">
                <a:latin typeface="Arial" charset="0"/>
                <a:cs typeface="ＭＳ Ｐゴシック" charset="0"/>
              </a:rPr>
              <a:t>system with various designs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69976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タイトル 1"/>
          <p:cNvSpPr>
            <a:spLocks noGrp="1"/>
          </p:cNvSpPr>
          <p:nvPr>
            <p:ph type="title"/>
          </p:nvPr>
        </p:nvSpPr>
        <p:spPr>
          <a:xfrm>
            <a:off x="831274" y="128758"/>
            <a:ext cx="7481455" cy="435686"/>
          </a:xfrm>
          <a:solidFill>
            <a:schemeClr val="bg1"/>
          </a:solidFill>
        </p:spPr>
        <p:txBody>
          <a:bodyPr/>
          <a:lstStyle/>
          <a:p>
            <a:r>
              <a:rPr lang="en-US" altLang="ja-JP" sz="2800" dirty="0">
                <a:latin typeface="Arial" charset="0"/>
                <a:cs typeface="ＭＳ Ｐゴシック" charset="0"/>
              </a:rPr>
              <a:t>S1-Global hosted at </a:t>
            </a:r>
            <a:r>
              <a:rPr lang="en-US" altLang="ja-JP" sz="2800" dirty="0" smtClean="0">
                <a:latin typeface="Arial" charset="0"/>
                <a:cs typeface="ＭＳ Ｐゴシック" charset="0"/>
              </a:rPr>
              <a:t>KEK, 2010 - 2011: </a:t>
            </a:r>
            <a:endParaRPr lang="ja-JP" altLang="en-US" sz="2400" b="0" dirty="0">
              <a:latin typeface="Arial" charset="0"/>
              <a:cs typeface="ＭＳ Ｐゴシック" charset="0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4294967295"/>
          </p:nvPr>
        </p:nvSpPr>
        <p:spPr>
          <a:xfrm>
            <a:off x="76200" y="6355774"/>
            <a:ext cx="1759239" cy="365125"/>
          </a:xfrm>
          <a:prstGeom prst="rect">
            <a:avLst/>
          </a:prstGeom>
        </p:spPr>
        <p:txBody>
          <a:bodyPr/>
          <a:lstStyle/>
          <a:p>
            <a:r>
              <a:rPr lang="en-US" sz="1000" smtClean="0"/>
              <a:t>A, Yamamoto, 150413</a:t>
            </a:r>
            <a:endParaRPr lang="en-US" sz="100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294967295"/>
          </p:nvPr>
        </p:nvSpPr>
        <p:spPr>
          <a:xfrm>
            <a:off x="3858722" y="6347969"/>
            <a:ext cx="236681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294967295"/>
          </p:nvPr>
        </p:nvSpPr>
        <p:spPr>
          <a:xfrm>
            <a:off x="6918919" y="6355774"/>
            <a:ext cx="2133023" cy="365125"/>
          </a:xfrm>
          <a:prstGeom prst="rect">
            <a:avLst/>
          </a:prstGeom>
        </p:spPr>
        <p:txBody>
          <a:bodyPr/>
          <a:lstStyle/>
          <a:p>
            <a:pPr algn="r"/>
            <a:fld id="{AAB6FA28-7AEC-3F43-9C2D-3DB969CFEC6A}" type="slidenum">
              <a:rPr lang="en-US" smtClean="0"/>
              <a:pPr algn="r"/>
              <a:t>29</a:t>
            </a:fld>
            <a:endParaRPr lang="en-US" dirty="0"/>
          </a:p>
        </p:txBody>
      </p:sp>
      <p:pic>
        <p:nvPicPr>
          <p:cNvPr id="59397" name="図 5" descr="20100119Di-07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760" y="959754"/>
            <a:ext cx="22098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8" name="図 7" descr="20100209Di-052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819401"/>
            <a:ext cx="182880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9" name="図 9" descr="20100308Di-014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4470400"/>
            <a:ext cx="2438400" cy="16256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400" name="図 11" descr="20100319Di-013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4495800"/>
            <a:ext cx="24003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1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667000"/>
            <a:ext cx="3939540" cy="16764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402" name="図 13" descr="IMG_0595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1" y="959144"/>
            <a:ext cx="2884488" cy="1447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403" name="テキスト ボックス 14"/>
          <p:cNvSpPr txBox="1">
            <a:spLocks noChangeArrowheads="1"/>
          </p:cNvSpPr>
          <p:nvPr/>
        </p:nvSpPr>
        <p:spPr bwMode="auto">
          <a:xfrm>
            <a:off x="228600" y="2362200"/>
            <a:ext cx="1586587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DESY, FNAL, </a:t>
            </a:r>
            <a:r>
              <a:rPr lang="en-US" altLang="ja-JP" sz="1000" dirty="0">
                <a:solidFill>
                  <a:srgbClr val="000090"/>
                </a:solidFill>
              </a:rPr>
              <a:t>Jan., 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4" name="テキスト ボックス 15"/>
          <p:cNvSpPr txBox="1">
            <a:spLocks noChangeArrowheads="1"/>
          </p:cNvSpPr>
          <p:nvPr/>
        </p:nvSpPr>
        <p:spPr bwMode="auto">
          <a:xfrm>
            <a:off x="76200" y="4887914"/>
            <a:ext cx="518072" cy="861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INFN</a:t>
            </a:r>
          </a:p>
          <a:p>
            <a:r>
              <a:rPr lang="en-US" altLang="ja-JP" sz="1000" dirty="0">
                <a:solidFill>
                  <a:srgbClr val="3366FF"/>
                </a:solidFill>
              </a:rPr>
              <a:t>and </a:t>
            </a:r>
          </a:p>
          <a:p>
            <a:r>
              <a:rPr lang="en-US" altLang="ja-JP" sz="1000" dirty="0">
                <a:solidFill>
                  <a:srgbClr val="3366FF"/>
                </a:solidFill>
              </a:rPr>
              <a:t>FNAL</a:t>
            </a:r>
          </a:p>
          <a:p>
            <a:r>
              <a:rPr lang="en-US" altLang="ja-JP" sz="1000" dirty="0">
                <a:solidFill>
                  <a:srgbClr val="000090"/>
                </a:solidFill>
              </a:rPr>
              <a:t>Feb. </a:t>
            </a:r>
          </a:p>
          <a:p>
            <a:r>
              <a:rPr lang="en-US" altLang="ja-JP" sz="1000" dirty="0">
                <a:solidFill>
                  <a:srgbClr val="000090"/>
                </a:solidFill>
              </a:rPr>
              <a:t>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5" name="テキスト ボックス 16"/>
          <p:cNvSpPr txBox="1">
            <a:spLocks noChangeArrowheads="1"/>
          </p:cNvSpPr>
          <p:nvPr/>
        </p:nvSpPr>
        <p:spPr bwMode="auto">
          <a:xfrm>
            <a:off x="6248400" y="4114800"/>
            <a:ext cx="1610005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FNAL &amp; INFN, </a:t>
            </a:r>
            <a:r>
              <a:rPr lang="en-US" altLang="ja-JP" sz="1000" dirty="0">
                <a:solidFill>
                  <a:srgbClr val="000090"/>
                </a:solidFill>
              </a:rPr>
              <a:t>July, 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6" name="テキスト ボックス 17"/>
          <p:cNvSpPr txBox="1">
            <a:spLocks noChangeArrowheads="1"/>
          </p:cNvSpPr>
          <p:nvPr/>
        </p:nvSpPr>
        <p:spPr bwMode="auto">
          <a:xfrm>
            <a:off x="3657601" y="6030914"/>
            <a:ext cx="1177883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DESY, </a:t>
            </a:r>
            <a:r>
              <a:rPr lang="en-US" altLang="ja-JP" sz="1000" dirty="0">
                <a:solidFill>
                  <a:srgbClr val="000090"/>
                </a:solidFill>
              </a:rPr>
              <a:t>May, 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7" name="テキスト ボックス 18"/>
          <p:cNvSpPr txBox="1">
            <a:spLocks noChangeArrowheads="1"/>
          </p:cNvSpPr>
          <p:nvPr/>
        </p:nvSpPr>
        <p:spPr bwMode="auto">
          <a:xfrm>
            <a:off x="1295401" y="6019800"/>
            <a:ext cx="897483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000090"/>
                </a:solidFill>
              </a:rPr>
              <a:t>March, 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8" name="テキスト ボックス 19"/>
          <p:cNvSpPr txBox="1">
            <a:spLocks noChangeArrowheads="1"/>
          </p:cNvSpPr>
          <p:nvPr/>
        </p:nvSpPr>
        <p:spPr bwMode="auto">
          <a:xfrm>
            <a:off x="6858002" y="6030914"/>
            <a:ext cx="929794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June, </a:t>
            </a:r>
            <a:r>
              <a:rPr lang="en-US" altLang="ja-JP" sz="1000" dirty="0">
                <a:solidFill>
                  <a:srgbClr val="000090"/>
                </a:solidFill>
              </a:rPr>
              <a:t>2010 ~ 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9" name="テキスト ボックス 20"/>
          <p:cNvSpPr txBox="1">
            <a:spLocks noChangeArrowheads="1"/>
          </p:cNvSpPr>
          <p:nvPr/>
        </p:nvSpPr>
        <p:spPr bwMode="auto">
          <a:xfrm>
            <a:off x="6324600" y="2316237"/>
            <a:ext cx="1208942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DESY, </a:t>
            </a:r>
            <a:r>
              <a:rPr lang="en-US" altLang="ja-JP" sz="1000" dirty="0">
                <a:solidFill>
                  <a:srgbClr val="000090"/>
                </a:solidFill>
              </a:rPr>
              <a:t>Sept. 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pic>
        <p:nvPicPr>
          <p:cNvPr id="59410" name="Picture 2"/>
          <p:cNvPicPr>
            <a:picLocks noChangeAspect="1" noChangeArrowheads="1"/>
          </p:cNvPicPr>
          <p:nvPr/>
        </p:nvPicPr>
        <p:blipFill>
          <a:blip r:embed="rId8" cstate="email">
            <a:lum brigh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1" y="959754"/>
            <a:ext cx="241776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9411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4495800"/>
            <a:ext cx="239553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9412" name="図 22" descr="20100706Di-0319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2616200"/>
            <a:ext cx="23622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736087" y="636655"/>
            <a:ext cx="7420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charset="0"/>
                <a:cs typeface="ＭＳ Ｐゴシック" charset="0"/>
              </a:rPr>
              <a:t>Global cooperation to demonstrate  SCRF </a:t>
            </a:r>
            <a:r>
              <a:rPr lang="en-US" altLang="ja-JP" dirty="0" smtClean="0">
                <a:latin typeface="Arial" charset="0"/>
                <a:cs typeface="ＭＳ Ｐゴシック" charset="0"/>
              </a:rPr>
              <a:t>system with various designs</a:t>
            </a:r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27939" y="1729273"/>
            <a:ext cx="6009521" cy="3745469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247861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41" y="72575"/>
            <a:ext cx="4889501" cy="544512"/>
          </a:xfrm>
          <a:solidFill>
            <a:schemeClr val="bg1"/>
          </a:solidFill>
        </p:spPr>
        <p:txBody>
          <a:bodyPr anchor="ctr">
            <a:normAutofit fontScale="90000"/>
          </a:bodyPr>
          <a:lstStyle/>
          <a:p>
            <a:pPr>
              <a:defRPr/>
            </a:pPr>
            <a:r>
              <a:rPr lang="en-GB" b="1" dirty="0" smtClean="0">
                <a:latin typeface="+mn-lt"/>
                <a:ea typeface="+mj-ea"/>
              </a:rPr>
              <a:t>ILC </a:t>
            </a:r>
            <a:r>
              <a:rPr lang="en-GB" b="1" dirty="0" smtClean="0">
                <a:latin typeface="+mn-lt"/>
              </a:rPr>
              <a:t>Accelerator in TDR</a:t>
            </a:r>
            <a:endParaRPr lang="en-GB" b="1" dirty="0">
              <a:latin typeface="+mn-lt"/>
              <a:ea typeface="+mj-ea"/>
            </a:endParaRPr>
          </a:p>
        </p:txBody>
      </p:sp>
      <p:pic>
        <p:nvPicPr>
          <p:cNvPr id="24580" name="Picture 5" descr="OT0105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06" y="960480"/>
            <a:ext cx="8715375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3119651" y="969887"/>
            <a:ext cx="17627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Damping Rings</a:t>
            </a:r>
          </a:p>
        </p:txBody>
      </p:sp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5335800" y="984174"/>
            <a:ext cx="213995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Polarised electron source</a:t>
            </a:r>
          </a:p>
        </p:txBody>
      </p:sp>
      <p:cxnSp>
        <p:nvCxnSpPr>
          <p:cNvPr id="24583" name="Straight Arrow Connector 11"/>
          <p:cNvCxnSpPr>
            <a:cxnSpLocks noChangeShapeType="1"/>
          </p:cNvCxnSpPr>
          <p:nvPr/>
        </p:nvCxnSpPr>
        <p:spPr bwMode="auto">
          <a:xfrm>
            <a:off x="5746962" y="1338187"/>
            <a:ext cx="0" cy="13604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4" name="TextBox 15"/>
          <p:cNvSpPr txBox="1">
            <a:spLocks noChangeArrowheads="1"/>
          </p:cNvSpPr>
          <p:nvPr/>
        </p:nvSpPr>
        <p:spPr bwMode="auto">
          <a:xfrm>
            <a:off x="2503303" y="3958441"/>
            <a:ext cx="12795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E+ source</a:t>
            </a:r>
          </a:p>
        </p:txBody>
      </p:sp>
      <p:cxnSp>
        <p:nvCxnSpPr>
          <p:cNvPr id="24586" name="Straight Arrow Connector 17"/>
          <p:cNvCxnSpPr>
            <a:cxnSpLocks noChangeShapeType="1"/>
          </p:cNvCxnSpPr>
          <p:nvPr/>
        </p:nvCxnSpPr>
        <p:spPr bwMode="auto">
          <a:xfrm flipH="1" flipV="1">
            <a:off x="3212792" y="3825256"/>
            <a:ext cx="257599" cy="2469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8" name="Rectangle 22"/>
          <p:cNvSpPr>
            <a:spLocks noChangeArrowheads="1"/>
          </p:cNvSpPr>
          <p:nvPr/>
        </p:nvSpPr>
        <p:spPr bwMode="auto">
          <a:xfrm>
            <a:off x="3653050" y="1995411"/>
            <a:ext cx="565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24589" name="Straight Arrow Connector 8"/>
          <p:cNvCxnSpPr>
            <a:cxnSpLocks noChangeShapeType="1"/>
          </p:cNvCxnSpPr>
          <p:nvPr/>
        </p:nvCxnSpPr>
        <p:spPr bwMode="auto">
          <a:xfrm>
            <a:off x="3927687" y="1384223"/>
            <a:ext cx="0" cy="977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0" name="Rectangle 23"/>
          <p:cNvSpPr>
            <a:spLocks noChangeArrowheads="1"/>
          </p:cNvSpPr>
          <p:nvPr/>
        </p:nvSpPr>
        <p:spPr bwMode="auto">
          <a:xfrm>
            <a:off x="341526" y="3097137"/>
            <a:ext cx="5667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24591" name="Straight Arrow Connector 24"/>
          <p:cNvCxnSpPr>
            <a:cxnSpLocks noChangeShapeType="1"/>
          </p:cNvCxnSpPr>
          <p:nvPr/>
        </p:nvCxnSpPr>
        <p:spPr bwMode="auto">
          <a:xfrm>
            <a:off x="616162" y="2360458"/>
            <a:ext cx="0" cy="1555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2" name="TextBox 26"/>
          <p:cNvSpPr txBox="1">
            <a:spLocks noChangeArrowheads="1"/>
          </p:cNvSpPr>
          <p:nvPr/>
        </p:nvSpPr>
        <p:spPr bwMode="auto">
          <a:xfrm>
            <a:off x="40195" y="1447030"/>
            <a:ext cx="30940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Ring to Main </a:t>
            </a:r>
            <a:r>
              <a:rPr lang="en-GB" sz="1800" dirty="0" err="1">
                <a:solidFill>
                  <a:prstClr val="black"/>
                </a:solidFill>
              </a:rPr>
              <a:t>Linac</a:t>
            </a:r>
            <a:r>
              <a:rPr lang="en-GB" sz="1800" dirty="0">
                <a:solidFill>
                  <a:prstClr val="black"/>
                </a:solidFill>
              </a:rPr>
              <a:t> (RTML)</a:t>
            </a:r>
          </a:p>
          <a:p>
            <a:r>
              <a:rPr lang="en-GB" sz="1800" dirty="0">
                <a:solidFill>
                  <a:prstClr val="black"/>
                </a:solidFill>
              </a:rPr>
              <a:t>(including </a:t>
            </a:r>
          </a:p>
          <a:p>
            <a:r>
              <a:rPr lang="en-GB" sz="1800" dirty="0">
                <a:solidFill>
                  <a:prstClr val="black"/>
                </a:solidFill>
              </a:rPr>
              <a:t> bunch compressors)</a:t>
            </a:r>
          </a:p>
        </p:txBody>
      </p:sp>
      <p:sp>
        <p:nvSpPr>
          <p:cNvPr id="24593" name="TextBox 25"/>
          <p:cNvSpPr txBox="1">
            <a:spLocks noChangeArrowheads="1"/>
          </p:cNvSpPr>
          <p:nvPr/>
        </p:nvSpPr>
        <p:spPr bwMode="auto">
          <a:xfrm>
            <a:off x="891706" y="3022697"/>
            <a:ext cx="1871662" cy="369332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srgbClr val="0000FF"/>
                </a:solidFill>
              </a:rPr>
              <a:t>e- Main </a:t>
            </a:r>
            <a:r>
              <a:rPr lang="en-GB" sz="1800" dirty="0" err="1">
                <a:solidFill>
                  <a:srgbClr val="0000FF"/>
                </a:solidFill>
              </a:rPr>
              <a:t>Linac</a:t>
            </a:r>
            <a:endParaRPr lang="en-GB" sz="1800" dirty="0">
              <a:solidFill>
                <a:srgbClr val="0000FF"/>
              </a:solidFill>
            </a:endParaRPr>
          </a:p>
        </p:txBody>
      </p:sp>
      <p:cxnSp>
        <p:nvCxnSpPr>
          <p:cNvPr id="24594" name="Straight Arrow Connector 29"/>
          <p:cNvCxnSpPr>
            <a:cxnSpLocks noChangeShapeType="1"/>
          </p:cNvCxnSpPr>
          <p:nvPr/>
        </p:nvCxnSpPr>
        <p:spPr bwMode="auto">
          <a:xfrm>
            <a:off x="2602125" y="2400562"/>
            <a:ext cx="365664" cy="9429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8" name="TextBox 32"/>
          <p:cNvSpPr txBox="1">
            <a:spLocks noChangeArrowheads="1"/>
          </p:cNvSpPr>
          <p:nvPr/>
        </p:nvSpPr>
        <p:spPr bwMode="auto">
          <a:xfrm>
            <a:off x="6942559" y="1430480"/>
            <a:ext cx="1865312" cy="400050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dirty="0">
                <a:solidFill>
                  <a:srgbClr val="008000"/>
                </a:solidFill>
              </a:rPr>
              <a:t>e+ Main </a:t>
            </a:r>
            <a:r>
              <a:rPr lang="en-GB" sz="2000" dirty="0" err="1">
                <a:solidFill>
                  <a:srgbClr val="008000"/>
                </a:solidFill>
              </a:rPr>
              <a:t>Linac</a:t>
            </a:r>
            <a:endParaRPr lang="en-GB" sz="2000" dirty="0">
              <a:solidFill>
                <a:srgbClr val="008000"/>
              </a:solidFill>
            </a:endParaRPr>
          </a:p>
        </p:txBody>
      </p:sp>
      <p:graphicFrame>
        <p:nvGraphicFramePr>
          <p:cNvPr id="32" name="コンテンツ プレースホルダ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8881597"/>
              </p:ext>
            </p:extLst>
          </p:nvPr>
        </p:nvGraphicFramePr>
        <p:xfrm>
          <a:off x="5533777" y="3653070"/>
          <a:ext cx="3435300" cy="2976999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637991"/>
                <a:gridCol w="1797309"/>
              </a:tblGrid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C.M.  Energy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Peak luminosity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1.8 x10</a:t>
                      </a:r>
                      <a:r>
                        <a:rPr kumimoji="1" lang="en-US" altLang="ja-JP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Rep. rate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2897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duration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Average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 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5.8 mA (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 pulse)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FF beam size (y) 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5.9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 nm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 gradient in SCRF acc. cavity</a:t>
                      </a:r>
                      <a:endParaRPr kumimoji="1" lang="ja-JP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31.5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MV/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 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4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= 1E10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</a:tbl>
          </a:graphicData>
        </a:graphic>
      </p:graphicFrame>
      <p:pic>
        <p:nvPicPr>
          <p:cNvPr id="26" name="Picture 8" descr="ILDhall2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440" y="4315677"/>
            <a:ext cx="2899066" cy="2320028"/>
          </a:xfrm>
          <a:prstGeom prst="rect">
            <a:avLst/>
          </a:prstGeom>
          <a:noFill/>
          <a:ln w="12700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線矢印コネクタ 3"/>
          <p:cNvCxnSpPr/>
          <p:nvPr/>
        </p:nvCxnSpPr>
        <p:spPr bwMode="auto">
          <a:xfrm flipV="1">
            <a:off x="3927688" y="3463850"/>
            <a:ext cx="524019" cy="125000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891617" y="6391732"/>
            <a:ext cx="2133600" cy="365125"/>
          </a:xfrm>
        </p:spPr>
        <p:txBody>
          <a:bodyPr/>
          <a:lstStyle/>
          <a:p>
            <a:pPr algn="r"/>
            <a:fld id="{DC0A8B60-5C01-C045-B858-59631D469114}" type="slidenum">
              <a:rPr kumimoji="1" lang="ja-JP" altLang="en-US" smtClean="0"/>
              <a:pPr algn="r"/>
              <a:t>3</a:t>
            </a:fld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863781" y="6382325"/>
            <a:ext cx="1639455" cy="365125"/>
          </a:xfrm>
        </p:spPr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4206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タイトル 1"/>
          <p:cNvSpPr>
            <a:spLocks noGrp="1"/>
          </p:cNvSpPr>
          <p:nvPr>
            <p:ph type="title"/>
          </p:nvPr>
        </p:nvSpPr>
        <p:spPr>
          <a:xfrm>
            <a:off x="831274" y="128758"/>
            <a:ext cx="7481455" cy="435686"/>
          </a:xfrm>
          <a:solidFill>
            <a:schemeClr val="bg1"/>
          </a:solidFill>
        </p:spPr>
        <p:txBody>
          <a:bodyPr/>
          <a:lstStyle/>
          <a:p>
            <a:r>
              <a:rPr lang="en-US" altLang="ja-JP" sz="2800" dirty="0">
                <a:latin typeface="Arial" charset="0"/>
                <a:cs typeface="ＭＳ Ｐゴシック" charset="0"/>
              </a:rPr>
              <a:t>S1-Global hosted at </a:t>
            </a:r>
            <a:r>
              <a:rPr lang="en-US" altLang="ja-JP" sz="2800" dirty="0" smtClean="0">
                <a:latin typeface="Arial" charset="0"/>
                <a:cs typeface="ＭＳ Ｐゴシック" charset="0"/>
              </a:rPr>
              <a:t>KEK, 2010 - 2011: </a:t>
            </a:r>
            <a:endParaRPr lang="ja-JP" altLang="en-US" sz="2400" b="0" dirty="0">
              <a:latin typeface="Arial" charset="0"/>
              <a:cs typeface="ＭＳ Ｐゴシック" charset="0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4294967295"/>
          </p:nvPr>
        </p:nvSpPr>
        <p:spPr>
          <a:xfrm>
            <a:off x="151356" y="6443931"/>
            <a:ext cx="1759239" cy="365125"/>
          </a:xfrm>
          <a:prstGeom prst="rect">
            <a:avLst/>
          </a:prstGeom>
        </p:spPr>
        <p:txBody>
          <a:bodyPr/>
          <a:lstStyle/>
          <a:p>
            <a:r>
              <a:rPr lang="en-US" sz="1000" smtClean="0"/>
              <a:t>A, Yamamoto, 150413</a:t>
            </a:r>
            <a:endParaRPr lang="en-US" sz="1000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294967295"/>
          </p:nvPr>
        </p:nvSpPr>
        <p:spPr>
          <a:xfrm>
            <a:off x="3675437" y="6488385"/>
            <a:ext cx="236681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294967295"/>
          </p:nvPr>
        </p:nvSpPr>
        <p:spPr>
          <a:xfrm>
            <a:off x="6858002" y="6322738"/>
            <a:ext cx="2133023" cy="365125"/>
          </a:xfrm>
          <a:prstGeom prst="rect">
            <a:avLst/>
          </a:prstGeom>
        </p:spPr>
        <p:txBody>
          <a:bodyPr/>
          <a:lstStyle/>
          <a:p>
            <a:pPr algn="r"/>
            <a:fld id="{AAB6FA28-7AEC-3F43-9C2D-3DB969CFEC6A}" type="slidenum">
              <a:rPr lang="en-US" smtClean="0"/>
              <a:pPr algn="r"/>
              <a:t>30</a:t>
            </a:fld>
            <a:endParaRPr lang="en-US" dirty="0"/>
          </a:p>
        </p:txBody>
      </p:sp>
      <p:pic>
        <p:nvPicPr>
          <p:cNvPr id="59397" name="図 5" descr="20100119Di-0768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760" y="959754"/>
            <a:ext cx="22098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8" name="図 7" descr="20100209Di-052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2819401"/>
            <a:ext cx="1828800" cy="202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9" name="図 9" descr="20100308Di-014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" y="4470400"/>
            <a:ext cx="2438400" cy="1625600"/>
          </a:xfrm>
          <a:prstGeom prst="rect">
            <a:avLst/>
          </a:prstGeom>
          <a:noFill/>
          <a:ln w="9525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400" name="図 11" descr="20100319Di-013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4495800"/>
            <a:ext cx="24003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1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2667000"/>
            <a:ext cx="3939540" cy="1676400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402" name="図 13" descr="IMG_0595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1" y="959144"/>
            <a:ext cx="2884488" cy="144780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403" name="テキスト ボックス 14"/>
          <p:cNvSpPr txBox="1">
            <a:spLocks noChangeArrowheads="1"/>
          </p:cNvSpPr>
          <p:nvPr/>
        </p:nvSpPr>
        <p:spPr bwMode="auto">
          <a:xfrm>
            <a:off x="228600" y="2362200"/>
            <a:ext cx="1586587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DESY, FNAL, </a:t>
            </a:r>
            <a:r>
              <a:rPr lang="en-US" altLang="ja-JP" sz="1000" dirty="0">
                <a:solidFill>
                  <a:srgbClr val="000090"/>
                </a:solidFill>
              </a:rPr>
              <a:t>Jan., 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4" name="テキスト ボックス 15"/>
          <p:cNvSpPr txBox="1">
            <a:spLocks noChangeArrowheads="1"/>
          </p:cNvSpPr>
          <p:nvPr/>
        </p:nvSpPr>
        <p:spPr bwMode="auto">
          <a:xfrm>
            <a:off x="76200" y="4887914"/>
            <a:ext cx="518072" cy="861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INFN</a:t>
            </a:r>
          </a:p>
          <a:p>
            <a:r>
              <a:rPr lang="en-US" altLang="ja-JP" sz="1000" dirty="0">
                <a:solidFill>
                  <a:srgbClr val="3366FF"/>
                </a:solidFill>
              </a:rPr>
              <a:t>and </a:t>
            </a:r>
          </a:p>
          <a:p>
            <a:r>
              <a:rPr lang="en-US" altLang="ja-JP" sz="1000" dirty="0">
                <a:solidFill>
                  <a:srgbClr val="3366FF"/>
                </a:solidFill>
              </a:rPr>
              <a:t>FNAL</a:t>
            </a:r>
          </a:p>
          <a:p>
            <a:r>
              <a:rPr lang="en-US" altLang="ja-JP" sz="1000" dirty="0">
                <a:solidFill>
                  <a:srgbClr val="000090"/>
                </a:solidFill>
              </a:rPr>
              <a:t>Feb. </a:t>
            </a:r>
          </a:p>
          <a:p>
            <a:r>
              <a:rPr lang="en-US" altLang="ja-JP" sz="1000" dirty="0">
                <a:solidFill>
                  <a:srgbClr val="000090"/>
                </a:solidFill>
              </a:rPr>
              <a:t>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5" name="テキスト ボックス 16"/>
          <p:cNvSpPr txBox="1">
            <a:spLocks noChangeArrowheads="1"/>
          </p:cNvSpPr>
          <p:nvPr/>
        </p:nvSpPr>
        <p:spPr bwMode="auto">
          <a:xfrm>
            <a:off x="6248400" y="4114800"/>
            <a:ext cx="1610005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FNAL &amp; INFN, </a:t>
            </a:r>
            <a:r>
              <a:rPr lang="en-US" altLang="ja-JP" sz="1000" dirty="0">
                <a:solidFill>
                  <a:srgbClr val="000090"/>
                </a:solidFill>
              </a:rPr>
              <a:t>July, 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6" name="テキスト ボックス 17"/>
          <p:cNvSpPr txBox="1">
            <a:spLocks noChangeArrowheads="1"/>
          </p:cNvSpPr>
          <p:nvPr/>
        </p:nvSpPr>
        <p:spPr bwMode="auto">
          <a:xfrm>
            <a:off x="3657601" y="6030914"/>
            <a:ext cx="1177883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DESY, </a:t>
            </a:r>
            <a:r>
              <a:rPr lang="en-US" altLang="ja-JP" sz="1000" dirty="0">
                <a:solidFill>
                  <a:srgbClr val="000090"/>
                </a:solidFill>
              </a:rPr>
              <a:t>May, 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7" name="テキスト ボックス 18"/>
          <p:cNvSpPr txBox="1">
            <a:spLocks noChangeArrowheads="1"/>
          </p:cNvSpPr>
          <p:nvPr/>
        </p:nvSpPr>
        <p:spPr bwMode="auto">
          <a:xfrm>
            <a:off x="1295401" y="6019800"/>
            <a:ext cx="897483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000090"/>
                </a:solidFill>
              </a:rPr>
              <a:t>March, 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8" name="テキスト ボックス 19"/>
          <p:cNvSpPr txBox="1">
            <a:spLocks noChangeArrowheads="1"/>
          </p:cNvSpPr>
          <p:nvPr/>
        </p:nvSpPr>
        <p:spPr bwMode="auto">
          <a:xfrm>
            <a:off x="2945356" y="6119071"/>
            <a:ext cx="929794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June, </a:t>
            </a:r>
            <a:r>
              <a:rPr lang="en-US" altLang="ja-JP" sz="1000" dirty="0">
                <a:solidFill>
                  <a:srgbClr val="000090"/>
                </a:solidFill>
              </a:rPr>
              <a:t>2010 ~ 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sp>
        <p:nvSpPr>
          <p:cNvPr id="59409" name="テキスト ボックス 20"/>
          <p:cNvSpPr txBox="1">
            <a:spLocks noChangeArrowheads="1"/>
          </p:cNvSpPr>
          <p:nvPr/>
        </p:nvSpPr>
        <p:spPr bwMode="auto">
          <a:xfrm>
            <a:off x="6324600" y="2316237"/>
            <a:ext cx="1208942" cy="246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US" altLang="ja-JP" sz="1000" dirty="0">
                <a:solidFill>
                  <a:srgbClr val="3366FF"/>
                </a:solidFill>
              </a:rPr>
              <a:t>DESY, </a:t>
            </a:r>
            <a:r>
              <a:rPr lang="en-US" altLang="ja-JP" sz="1000" dirty="0">
                <a:solidFill>
                  <a:srgbClr val="000090"/>
                </a:solidFill>
              </a:rPr>
              <a:t>Sept. 2010</a:t>
            </a:r>
            <a:endParaRPr lang="ja-JP" altLang="en-US" sz="1000" dirty="0">
              <a:solidFill>
                <a:srgbClr val="000090"/>
              </a:solidFill>
              <a:cs typeface="ＭＳ Ｐゴシック" charset="0"/>
            </a:endParaRPr>
          </a:p>
        </p:txBody>
      </p:sp>
      <p:pic>
        <p:nvPicPr>
          <p:cNvPr id="59410" name="Picture 2"/>
          <p:cNvPicPr>
            <a:picLocks noChangeAspect="1" noChangeArrowheads="1"/>
          </p:cNvPicPr>
          <p:nvPr/>
        </p:nvPicPr>
        <p:blipFill>
          <a:blip r:embed="rId8" cstate="email">
            <a:lum brigh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1" y="959754"/>
            <a:ext cx="2417763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6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9411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4495800"/>
            <a:ext cx="2395538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59412" name="図 22" descr="20100706Di-0319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7000" y="2616200"/>
            <a:ext cx="23622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643134" y="5489648"/>
            <a:ext cx="7688673" cy="1015653"/>
          </a:xfrm>
          <a:prstGeom prst="rect">
            <a:avLst/>
          </a:prstGeom>
          <a:solidFill>
            <a:srgbClr val="FFFF00">
              <a:alpha val="91000"/>
            </a:srgbClr>
          </a:solidFill>
          <a:ln>
            <a:solidFill>
              <a:srgbClr val="008000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altLang="ja-JP" b="1" dirty="0" smtClean="0">
                <a:solidFill>
                  <a:srgbClr val="3366FF"/>
                </a:solidFill>
              </a:rPr>
              <a:t>L</a:t>
            </a:r>
            <a:r>
              <a:rPr lang="en-US" altLang="ja-JP" sz="2000" b="1" dirty="0" smtClean="0">
                <a:solidFill>
                  <a:srgbClr val="3366FF"/>
                </a:solidFill>
              </a:rPr>
              <a:t>essoned and Leaned 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000" b="1" dirty="0" smtClean="0">
                <a:solidFill>
                  <a:srgbClr val="FF0000"/>
                </a:solidFill>
              </a:rPr>
              <a:t>Successful CM operation </a:t>
            </a:r>
            <a:r>
              <a:rPr lang="en-US" altLang="ja-JP" sz="2000" b="1" dirty="0" smtClean="0">
                <a:solidFill>
                  <a:srgbClr val="3366FF"/>
                </a:solidFill>
              </a:rPr>
              <a:t>harmonized with </a:t>
            </a:r>
            <a:r>
              <a:rPr lang="en-US" altLang="ja-JP" sz="2000" b="1" dirty="0">
                <a:solidFill>
                  <a:srgbClr val="3366FF"/>
                </a:solidFill>
              </a:rPr>
              <a:t>variety of cavity </a:t>
            </a:r>
            <a:r>
              <a:rPr lang="en-US" altLang="ja-JP" sz="2000" b="1" dirty="0" smtClean="0">
                <a:solidFill>
                  <a:srgbClr val="3366FF"/>
                </a:solidFill>
              </a:rPr>
              <a:t>design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000" b="1" dirty="0" smtClean="0">
                <a:solidFill>
                  <a:srgbClr val="008000"/>
                </a:solidFill>
              </a:rPr>
              <a:t>Every design may function </a:t>
            </a:r>
            <a:r>
              <a:rPr lang="en-US" altLang="ja-JP" sz="2000" b="1" dirty="0" smtClean="0">
                <a:solidFill>
                  <a:srgbClr val="3366FF"/>
                </a:solidFill>
              </a:rPr>
              <a:t>for the ILC-SRF </a:t>
            </a:r>
            <a:r>
              <a:rPr lang="en-US" altLang="ja-JP" sz="2000" dirty="0" smtClean="0">
                <a:solidFill>
                  <a:srgbClr val="3366FF"/>
                </a:solidFill>
              </a:rPr>
              <a:t>  </a:t>
            </a:r>
            <a:endParaRPr lang="en-US" altLang="ja-JP" sz="2000" dirty="0">
              <a:solidFill>
                <a:srgbClr val="3366FF"/>
              </a:solidFill>
            </a:endParaRPr>
          </a:p>
        </p:txBody>
      </p:sp>
      <p:pic>
        <p:nvPicPr>
          <p:cNvPr id="23" name="Picture 95" descr="plot-Eacc,max VT&amp;CT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2884" y="2099858"/>
            <a:ext cx="4311122" cy="257167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テキスト ボックス 6"/>
          <p:cNvSpPr txBox="1"/>
          <p:nvPr/>
        </p:nvSpPr>
        <p:spPr>
          <a:xfrm>
            <a:off x="736087" y="636655"/>
            <a:ext cx="74207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latin typeface="Arial" charset="0"/>
                <a:cs typeface="ＭＳ Ｐゴシック" charset="0"/>
              </a:rPr>
              <a:t>Global cooperation to demonstrate  SCRF </a:t>
            </a:r>
            <a:r>
              <a:rPr lang="en-US" altLang="ja-JP" dirty="0" smtClean="0">
                <a:latin typeface="Arial" charset="0"/>
                <a:cs typeface="ＭＳ Ｐゴシック" charset="0"/>
              </a:rPr>
              <a:t>system </a:t>
            </a:r>
            <a:r>
              <a:rPr lang="en-US" altLang="ja-JP" dirty="0">
                <a:latin typeface="Arial" charset="0"/>
                <a:cs typeface="ＭＳ Ｐゴシック" charset="0"/>
              </a:rPr>
              <a:t>with various designs</a:t>
            </a:r>
            <a:endParaRPr kumimoji="1" lang="ja-JP" altLang="en-US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71340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5"/>
          <p:cNvSpPr>
            <a:spLocks noGrp="1" noChangeArrowheads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B85CF216-98FF-E146-B392-CF6F9E8A630A}" type="slidenum">
              <a:rPr lang="ja-JP" altLang="en-US" sz="1100"/>
              <a:pPr algn="r"/>
              <a:t>31</a:t>
            </a:fld>
            <a:endParaRPr lang="en-US" altLang="ja-JP" sz="1100" dirty="0"/>
          </a:p>
        </p:txBody>
      </p:sp>
      <p:pic>
        <p:nvPicPr>
          <p:cNvPr id="8197" name="Picture 140" descr="Blade Tuner 20100209Di-055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057400"/>
            <a:ext cx="1387475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141" descr="Saclay Tuner 20100209Di-033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5600" y="2057400"/>
            <a:ext cx="1385888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142" descr="Piezo Tuner 20100324Di-003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1640" y="2286000"/>
            <a:ext cx="22098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143" descr="Photo 005"/>
          <p:cNvPicPr>
            <a:picLocks noChangeAspect="1" noChangeArrowheads="1"/>
          </p:cNvPicPr>
          <p:nvPr/>
        </p:nvPicPr>
        <p:blipFill>
          <a:blip r:embed="rId5" cstate="email">
            <a:lum bright="12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4495800"/>
            <a:ext cx="19812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1" name="Picture 144" descr="20090424Di-009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5340" y="4191000"/>
            <a:ext cx="22860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Text Box 145"/>
          <p:cNvSpPr txBox="1">
            <a:spLocks noChangeArrowheads="1"/>
          </p:cNvSpPr>
          <p:nvPr/>
        </p:nvSpPr>
        <p:spPr bwMode="auto">
          <a:xfrm>
            <a:off x="151782" y="4114800"/>
            <a:ext cx="267935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800" dirty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Blade Tuner</a:t>
            </a:r>
            <a:r>
              <a:rPr lang="en-US" altLang="ja-JP" sz="1400" dirty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 </a:t>
            </a:r>
            <a:r>
              <a:rPr lang="en-US" altLang="ja-JP" sz="1400" dirty="0" smtClean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(INFN/FNAL</a:t>
            </a:r>
            <a:r>
              <a:rPr lang="en-US" altLang="ja-JP" sz="1400" dirty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)</a:t>
            </a:r>
          </a:p>
        </p:txBody>
      </p:sp>
      <p:sp>
        <p:nvSpPr>
          <p:cNvPr id="8203" name="Text Box 146"/>
          <p:cNvSpPr txBox="1">
            <a:spLocks noChangeArrowheads="1"/>
          </p:cNvSpPr>
          <p:nvPr/>
        </p:nvSpPr>
        <p:spPr bwMode="auto">
          <a:xfrm>
            <a:off x="2895600" y="4114800"/>
            <a:ext cx="17018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80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Saclay Tuner </a:t>
            </a:r>
          </a:p>
          <a:p>
            <a:pPr algn="ctr"/>
            <a:r>
              <a:rPr lang="en-US" altLang="ja-JP" sz="180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(DESY)</a:t>
            </a:r>
          </a:p>
        </p:txBody>
      </p:sp>
      <p:sp>
        <p:nvSpPr>
          <p:cNvPr id="8204" name="Text Box 147"/>
          <p:cNvSpPr txBox="1">
            <a:spLocks noChangeArrowheads="1"/>
          </p:cNvSpPr>
          <p:nvPr/>
        </p:nvSpPr>
        <p:spPr bwMode="auto">
          <a:xfrm>
            <a:off x="5410200" y="3733800"/>
            <a:ext cx="27765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800">
                <a:solidFill>
                  <a:schemeClr val="accent2"/>
                </a:solidFill>
                <a:latin typeface="Arial Rounded MT Bold" charset="0"/>
                <a:cs typeface="ＭＳ Ｐゴシック" charset="0"/>
              </a:rPr>
              <a:t>Slide-Jack Tuner (KEK)</a:t>
            </a:r>
          </a:p>
        </p:txBody>
      </p:sp>
      <p:sp>
        <p:nvSpPr>
          <p:cNvPr id="8205" name="Text Box 148"/>
          <p:cNvSpPr txBox="1">
            <a:spLocks noChangeArrowheads="1"/>
          </p:cNvSpPr>
          <p:nvPr/>
        </p:nvSpPr>
        <p:spPr bwMode="auto">
          <a:xfrm>
            <a:off x="2590800" y="5334000"/>
            <a:ext cx="1905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 dirty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TTF-III Coupler </a:t>
            </a:r>
          </a:p>
          <a:p>
            <a:r>
              <a:rPr lang="en-US" altLang="ja-JP" sz="1400" dirty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(DESY/</a:t>
            </a:r>
            <a:r>
              <a:rPr lang="en-US" altLang="ja-JP" sz="1400" dirty="0" smtClean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FNAL/SLAC)</a:t>
            </a:r>
            <a:endParaRPr lang="en-US" altLang="ja-JP" sz="1400" dirty="0">
              <a:solidFill>
                <a:srgbClr val="008000"/>
              </a:solidFill>
              <a:latin typeface="Arial Rounded MT Bold" charset="0"/>
              <a:cs typeface="ＭＳ Ｐゴシック" charset="0"/>
            </a:endParaRPr>
          </a:p>
        </p:txBody>
      </p:sp>
      <p:sp>
        <p:nvSpPr>
          <p:cNvPr id="8206" name="Text Box 149"/>
          <p:cNvSpPr txBox="1">
            <a:spLocks noChangeArrowheads="1"/>
          </p:cNvSpPr>
          <p:nvPr/>
        </p:nvSpPr>
        <p:spPr bwMode="auto">
          <a:xfrm>
            <a:off x="5562600" y="5715000"/>
            <a:ext cx="24923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800">
                <a:solidFill>
                  <a:schemeClr val="accent2"/>
                </a:solidFill>
                <a:latin typeface="Arial Rounded MT Bold" charset="0"/>
                <a:cs typeface="ＭＳ Ｐゴシック" charset="0"/>
              </a:rPr>
              <a:t>STF-II Coupler (KEK)</a:t>
            </a:r>
          </a:p>
        </p:txBody>
      </p:sp>
      <p:pic>
        <p:nvPicPr>
          <p:cNvPr id="8207" name="Picture 150" descr="TESLA cavity 20100627_top_B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990600"/>
            <a:ext cx="42672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8" name="Picture 151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914400"/>
            <a:ext cx="3657600" cy="104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9" name="Text Box 152"/>
          <p:cNvSpPr txBox="1">
            <a:spLocks noChangeArrowheads="1"/>
          </p:cNvSpPr>
          <p:nvPr/>
        </p:nvSpPr>
        <p:spPr bwMode="auto">
          <a:xfrm>
            <a:off x="914400" y="1676400"/>
            <a:ext cx="32035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80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TESLA Cavity (DESY/FNAL)</a:t>
            </a:r>
          </a:p>
        </p:txBody>
      </p:sp>
      <p:sp>
        <p:nvSpPr>
          <p:cNvPr id="8210" name="Text Box 153"/>
          <p:cNvSpPr txBox="1">
            <a:spLocks noChangeArrowheads="1"/>
          </p:cNvSpPr>
          <p:nvPr/>
        </p:nvSpPr>
        <p:spPr bwMode="auto">
          <a:xfrm>
            <a:off x="5391150" y="1905000"/>
            <a:ext cx="27654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1800">
                <a:solidFill>
                  <a:schemeClr val="accent2"/>
                </a:solidFill>
                <a:latin typeface="Arial Rounded MT Bold" charset="0"/>
                <a:cs typeface="ＭＳ Ｐゴシック" charset="0"/>
              </a:rPr>
              <a:t>Tesla-like Cavity (KEK)</a:t>
            </a:r>
          </a:p>
        </p:txBody>
      </p:sp>
      <p:sp>
        <p:nvSpPr>
          <p:cNvPr id="8211" name="Rectangle 154"/>
          <p:cNvSpPr>
            <a:spLocks noChangeArrowheads="1"/>
          </p:cNvSpPr>
          <p:nvPr/>
        </p:nvSpPr>
        <p:spPr bwMode="auto">
          <a:xfrm>
            <a:off x="156720" y="838200"/>
            <a:ext cx="4495800" cy="5257800"/>
          </a:xfrm>
          <a:prstGeom prst="rect">
            <a:avLst/>
          </a:prstGeom>
          <a:noFill/>
          <a:ln w="31750">
            <a:solidFill>
              <a:srgbClr val="008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>
              <a:cs typeface="ＭＳ Ｐゴシック" charset="0"/>
            </a:endParaRPr>
          </a:p>
        </p:txBody>
      </p:sp>
      <p:sp>
        <p:nvSpPr>
          <p:cNvPr id="8212" name="Rectangle 155"/>
          <p:cNvSpPr>
            <a:spLocks noChangeArrowheads="1"/>
          </p:cNvSpPr>
          <p:nvPr/>
        </p:nvSpPr>
        <p:spPr bwMode="auto">
          <a:xfrm>
            <a:off x="4816900" y="838200"/>
            <a:ext cx="4114800" cy="5257800"/>
          </a:xfrm>
          <a:prstGeom prst="rect">
            <a:avLst/>
          </a:prstGeom>
          <a:noFill/>
          <a:ln w="317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ja-JP" altLang="en-US">
              <a:cs typeface="ＭＳ Ｐゴシック" charset="0"/>
            </a:endParaRPr>
          </a:p>
        </p:txBody>
      </p:sp>
      <p:sp>
        <p:nvSpPr>
          <p:cNvPr id="8213" name="Text Box 4"/>
          <p:cNvSpPr txBox="1">
            <a:spLocks noChangeArrowheads="1"/>
          </p:cNvSpPr>
          <p:nvPr/>
        </p:nvSpPr>
        <p:spPr bwMode="auto">
          <a:xfrm>
            <a:off x="853271" y="114772"/>
            <a:ext cx="7716838" cy="49212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2600" dirty="0">
                <a:latin typeface="Arial Rounded MT Bold" charset="0"/>
                <a:cs typeface="ＭＳ Ｐゴシック" charset="0"/>
              </a:rPr>
              <a:t>Cavities, Tuners, Couplers in S1-G </a:t>
            </a:r>
            <a:r>
              <a:rPr lang="en-US" altLang="ja-JP" sz="2600" dirty="0" err="1">
                <a:latin typeface="Arial Rounded MT Bold" charset="0"/>
                <a:cs typeface="ＭＳ Ｐゴシック" charset="0"/>
              </a:rPr>
              <a:t>Cryomodule</a:t>
            </a:r>
            <a:endParaRPr lang="en-US" altLang="ja-JP" sz="2600" dirty="0">
              <a:latin typeface="Arial Rounded MT Bold" charset="0"/>
              <a:cs typeface="ＭＳ Ｐゴシック" charset="0"/>
            </a:endParaRPr>
          </a:p>
        </p:txBody>
      </p:sp>
      <p:sp>
        <p:nvSpPr>
          <p:cNvPr id="23" name="日付プレースホルダ 3"/>
          <p:cNvSpPr>
            <a:spLocks noGrp="1"/>
          </p:cNvSpPr>
          <p:nvPr>
            <p:ph type="dt" sz="quarter" idx="10"/>
          </p:nvPr>
        </p:nvSpPr>
        <p:spPr>
          <a:xfrm>
            <a:off x="457200" y="6356350"/>
            <a:ext cx="2133600" cy="3651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200" smtClean="0">
                <a:cs typeface="ＭＳ Ｐゴシック" charset="0"/>
              </a:rPr>
              <a:t>A, Yamamoto, 150413</a:t>
            </a:r>
            <a:endParaRPr lang="en-US" altLang="ja-JP" sz="1200" dirty="0">
              <a:cs typeface="ＭＳ Ｐゴシック" charset="0"/>
            </a:endParaRPr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ILC-SRF</a:t>
            </a:r>
            <a:endParaRPr lang="en-US"/>
          </a:p>
        </p:txBody>
      </p:sp>
      <p:pic>
        <p:nvPicPr>
          <p:cNvPr id="22" name="図 21" descr="S1G_5_120910_low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2620" y="4555501"/>
            <a:ext cx="1688310" cy="1193073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112522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5273" y="180565"/>
            <a:ext cx="8219943" cy="383881"/>
          </a:xfrm>
          <a:solidFill>
            <a:srgbClr val="FFFFFF"/>
          </a:solidFill>
        </p:spPr>
        <p:txBody>
          <a:bodyPr anchor="ctr"/>
          <a:lstStyle/>
          <a:p>
            <a:pPr algn="l"/>
            <a:r>
              <a:rPr kumimoji="1" lang="en-US" altLang="ja-JP" sz="2800" b="1" dirty="0" smtClean="0"/>
              <a:t>A new plug-compatible Coupler Design required </a:t>
            </a:r>
            <a:endParaRPr kumimoji="1" lang="ja-JP" altLang="en-US" sz="2800" b="1" dirty="0"/>
          </a:p>
        </p:txBody>
      </p:sp>
      <p:sp>
        <p:nvSpPr>
          <p:cNvPr id="61457" name="スライド番号プレースホルダ 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586226B-0963-9142-8472-53D394385EBE}" type="slidenum">
              <a:rPr lang="ja-JP" altLang="en-US" sz="1600">
                <a:solidFill>
                  <a:srgbClr val="898989"/>
                </a:solidFill>
                <a:latin typeface="+mn-lt"/>
                <a:cs typeface="Times New Roman" charset="0"/>
              </a:rPr>
              <a:pPr/>
              <a:t>32</a:t>
            </a:fld>
            <a:endParaRPr lang="ja-JP" altLang="en-US" sz="1600">
              <a:solidFill>
                <a:srgbClr val="898989"/>
              </a:solidFill>
              <a:latin typeface="+mn-lt"/>
              <a:cs typeface="Times New Roman" charset="0"/>
            </a:endParaRPr>
          </a:p>
        </p:txBody>
      </p:sp>
      <p:pic>
        <p:nvPicPr>
          <p:cNvPr id="61442" name="図 11" descr="fnal-cavity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11250"/>
            <a:ext cx="4841875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43" name="図 12" descr="KEK-c-cavity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6950" y="1306513"/>
            <a:ext cx="4337050" cy="2973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4" name="円/楕円 13"/>
          <p:cNvSpPr>
            <a:spLocks noChangeArrowheads="1"/>
          </p:cNvSpPr>
          <p:nvPr/>
        </p:nvSpPr>
        <p:spPr bwMode="auto">
          <a:xfrm>
            <a:off x="3779838" y="2119313"/>
            <a:ext cx="576262" cy="2889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ctr"/>
            <a:endParaRPr kumimoji="0" lang="ja-JP" altLang="en-US" sz="3600"/>
          </a:p>
        </p:txBody>
      </p:sp>
      <p:sp>
        <p:nvSpPr>
          <p:cNvPr id="61445" name="円/楕円 14"/>
          <p:cNvSpPr>
            <a:spLocks noChangeArrowheads="1"/>
          </p:cNvSpPr>
          <p:nvPr/>
        </p:nvSpPr>
        <p:spPr bwMode="auto">
          <a:xfrm>
            <a:off x="5003800" y="2119313"/>
            <a:ext cx="576263" cy="2889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fontAlgn="ctr"/>
            <a:endParaRPr kumimoji="0" lang="ja-JP" altLang="en-US" sz="3600"/>
          </a:p>
        </p:txBody>
      </p:sp>
      <p:cxnSp>
        <p:nvCxnSpPr>
          <p:cNvPr id="61446" name="直線矢印コネクタ 16"/>
          <p:cNvCxnSpPr>
            <a:cxnSpLocks noChangeShapeType="1"/>
            <a:stCxn id="61448" idx="3"/>
            <a:endCxn id="61444" idx="3"/>
          </p:cNvCxnSpPr>
          <p:nvPr/>
        </p:nvCxnSpPr>
        <p:spPr bwMode="auto">
          <a:xfrm flipV="1">
            <a:off x="3378546" y="2365926"/>
            <a:ext cx="485684" cy="458267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447" name="直線矢印コネクタ 18"/>
          <p:cNvCxnSpPr>
            <a:cxnSpLocks noChangeShapeType="1"/>
            <a:stCxn id="61449" idx="1"/>
            <a:endCxn id="61445" idx="5"/>
          </p:cNvCxnSpPr>
          <p:nvPr/>
        </p:nvCxnSpPr>
        <p:spPr bwMode="auto">
          <a:xfrm flipH="1" flipV="1">
            <a:off x="5495671" y="2365926"/>
            <a:ext cx="371729" cy="529704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448" name="テキスト ボックス 19"/>
          <p:cNvSpPr txBox="1">
            <a:spLocks noChangeArrowheads="1"/>
          </p:cNvSpPr>
          <p:nvPr/>
        </p:nvSpPr>
        <p:spPr bwMode="auto">
          <a:xfrm>
            <a:off x="2524125" y="2624138"/>
            <a:ext cx="8544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2000">
                <a:solidFill>
                  <a:srgbClr val="FF0000"/>
                </a:solidFill>
                <a:latin typeface="+mn-lt"/>
              </a:rPr>
              <a:t>40mm</a:t>
            </a:r>
            <a:endParaRPr lang="ja-JP" altLang="en-US" sz="200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1449" name="テキスト ボックス 21"/>
          <p:cNvSpPr txBox="1">
            <a:spLocks noChangeArrowheads="1"/>
          </p:cNvSpPr>
          <p:nvPr/>
        </p:nvSpPr>
        <p:spPr bwMode="auto">
          <a:xfrm>
            <a:off x="5867400" y="2695575"/>
            <a:ext cx="194934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2000" dirty="0" smtClean="0">
                <a:solidFill>
                  <a:srgbClr val="FF0000"/>
                </a:solidFill>
                <a:latin typeface="+mn-lt"/>
              </a:rPr>
              <a:t>60mm </a:t>
            </a:r>
            <a:r>
              <a:rPr lang="en-US" altLang="ja-JP" sz="2000" dirty="0" smtClean="0">
                <a:solidFill>
                  <a:srgbClr val="FF0000"/>
                </a:solidFill>
                <a:latin typeface="+mn-lt"/>
                <a:sym typeface="Wingdings"/>
              </a:rPr>
              <a:t> 40 mm</a:t>
            </a:r>
            <a:endParaRPr lang="ja-JP" altLang="en-US" sz="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1450" name="テキスト ボックス 23"/>
          <p:cNvSpPr txBox="1">
            <a:spLocks noChangeArrowheads="1"/>
          </p:cNvSpPr>
          <p:nvPr/>
        </p:nvSpPr>
        <p:spPr bwMode="auto">
          <a:xfrm>
            <a:off x="323850" y="836613"/>
            <a:ext cx="2953102" cy="400110"/>
          </a:xfrm>
          <a:prstGeom prst="rect">
            <a:avLst/>
          </a:prstGeom>
          <a:noFill/>
          <a:ln w="28575">
            <a:solidFill>
              <a:srgbClr val="66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2000">
                <a:latin typeface="+mn-lt"/>
              </a:rPr>
              <a:t>DESY/FNAL Cavity Package</a:t>
            </a:r>
            <a:endParaRPr lang="ja-JP" altLang="en-US" sz="2000">
              <a:latin typeface="+mn-lt"/>
            </a:endParaRPr>
          </a:p>
        </p:txBody>
      </p:sp>
      <p:sp>
        <p:nvSpPr>
          <p:cNvPr id="61451" name="テキスト ボックス 24"/>
          <p:cNvSpPr txBox="1">
            <a:spLocks noChangeArrowheads="1"/>
          </p:cNvSpPr>
          <p:nvPr/>
        </p:nvSpPr>
        <p:spPr bwMode="auto">
          <a:xfrm>
            <a:off x="5943600" y="836613"/>
            <a:ext cx="2180279" cy="400110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2000">
                <a:latin typeface="+mn-lt"/>
              </a:rPr>
              <a:t>KEK Cavity Package</a:t>
            </a:r>
            <a:endParaRPr lang="ja-JP" altLang="en-US" sz="2000">
              <a:latin typeface="+mn-lt"/>
            </a:endParaRPr>
          </a:p>
        </p:txBody>
      </p:sp>
      <p:sp>
        <p:nvSpPr>
          <p:cNvPr id="61452" name="テキスト ボックス 25"/>
          <p:cNvSpPr txBox="1">
            <a:spLocks noChangeArrowheads="1"/>
          </p:cNvSpPr>
          <p:nvPr/>
        </p:nvSpPr>
        <p:spPr bwMode="auto">
          <a:xfrm>
            <a:off x="1619250" y="3573463"/>
            <a:ext cx="1557863" cy="400110"/>
          </a:xfrm>
          <a:prstGeom prst="rect">
            <a:avLst/>
          </a:prstGeom>
          <a:noFill/>
          <a:ln w="28575">
            <a:solidFill>
              <a:srgbClr val="6600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2000">
                <a:latin typeface="+mn-lt"/>
              </a:rPr>
              <a:t>TTF3 Coupler</a:t>
            </a:r>
            <a:endParaRPr lang="ja-JP" altLang="en-US" sz="2000">
              <a:latin typeface="+mn-lt"/>
            </a:endParaRPr>
          </a:p>
        </p:txBody>
      </p:sp>
      <p:sp>
        <p:nvSpPr>
          <p:cNvPr id="61453" name="テキスト ボックス 26"/>
          <p:cNvSpPr txBox="1">
            <a:spLocks noChangeArrowheads="1"/>
          </p:cNvSpPr>
          <p:nvPr/>
        </p:nvSpPr>
        <p:spPr bwMode="auto">
          <a:xfrm>
            <a:off x="5927725" y="3573463"/>
            <a:ext cx="1556836" cy="400110"/>
          </a:xfrm>
          <a:prstGeom prst="rect">
            <a:avLst/>
          </a:prstGeom>
          <a:noFill/>
          <a:ln w="28575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2000">
                <a:latin typeface="+mn-lt"/>
              </a:rPr>
              <a:t>STF2 Coupler</a:t>
            </a:r>
            <a:endParaRPr lang="ja-JP" altLang="en-US" sz="2000">
              <a:latin typeface="+mn-lt"/>
            </a:endParaRPr>
          </a:p>
        </p:txBody>
      </p:sp>
      <p:sp>
        <p:nvSpPr>
          <p:cNvPr id="61454" name="テキスト ボックス 27"/>
          <p:cNvSpPr txBox="1">
            <a:spLocks noChangeArrowheads="1"/>
          </p:cNvSpPr>
          <p:nvPr/>
        </p:nvSpPr>
        <p:spPr bwMode="auto">
          <a:xfrm>
            <a:off x="0" y="4427195"/>
            <a:ext cx="91440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 sz="1600" dirty="0">
                <a:latin typeface="+mn-lt"/>
              </a:rPr>
              <a:t>In view of “Plug compatibility”, the use of STF2 coupler should be evaluated for 40mm diameter.</a:t>
            </a:r>
            <a:endParaRPr lang="ja-JP" altLang="en-US" sz="1600" dirty="0">
              <a:latin typeface="+mn-lt"/>
            </a:endParaRPr>
          </a:p>
        </p:txBody>
      </p:sp>
      <p:sp>
        <p:nvSpPr>
          <p:cNvPr id="61455" name="下矢印 28"/>
          <p:cNvSpPr>
            <a:spLocks noChangeArrowheads="1"/>
          </p:cNvSpPr>
          <p:nvPr/>
        </p:nvSpPr>
        <p:spPr bwMode="auto">
          <a:xfrm>
            <a:off x="4211638" y="4906030"/>
            <a:ext cx="720725" cy="576262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00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pPr fontAlgn="ctr"/>
            <a:endParaRPr kumimoji="0" lang="ja-JP" altLang="en-US" sz="3600"/>
          </a:p>
        </p:txBody>
      </p:sp>
      <p:sp>
        <p:nvSpPr>
          <p:cNvPr id="61456" name="テキスト ボックス 29"/>
          <p:cNvSpPr txBox="1">
            <a:spLocks noChangeArrowheads="1"/>
          </p:cNvSpPr>
          <p:nvPr/>
        </p:nvSpPr>
        <p:spPr bwMode="auto">
          <a:xfrm>
            <a:off x="0" y="5482292"/>
            <a:ext cx="91440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 sz="3200" dirty="0">
                <a:latin typeface="+mn-lt"/>
              </a:rPr>
              <a:t>What is </a:t>
            </a:r>
            <a:r>
              <a:rPr lang="en-US" altLang="ja-JP" sz="3200" dirty="0" smtClean="0">
                <a:latin typeface="+mn-lt"/>
              </a:rPr>
              <a:t>the simplest and convenient design update?</a:t>
            </a:r>
            <a:endParaRPr lang="ja-JP" altLang="en-US" sz="3200" dirty="0">
              <a:latin typeface="+mn-lt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684640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0100112Di-020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00" y="776184"/>
            <a:ext cx="2743200" cy="1828800"/>
          </a:xfrm>
          <a:prstGeom prst="rect">
            <a:avLst/>
          </a:prstGeom>
        </p:spPr>
      </p:pic>
      <p:pic>
        <p:nvPicPr>
          <p:cNvPr id="3" name="図 2" descr="20100302Di-057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4300" y="776184"/>
            <a:ext cx="3638550" cy="2425700"/>
          </a:xfrm>
          <a:prstGeom prst="rect">
            <a:avLst/>
          </a:prstGeom>
        </p:spPr>
      </p:pic>
      <p:pic>
        <p:nvPicPr>
          <p:cNvPr id="4" name="図 3" descr="20100324Di-011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5750" y="3347935"/>
            <a:ext cx="2197100" cy="3295650"/>
          </a:xfrm>
          <a:prstGeom prst="rect">
            <a:avLst/>
          </a:prstGeom>
        </p:spPr>
      </p:pic>
      <p:pic>
        <p:nvPicPr>
          <p:cNvPr id="5" name="図 4" descr="20100211Di-017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00" y="2782784"/>
            <a:ext cx="2743200" cy="1828800"/>
          </a:xfrm>
          <a:prstGeom prst="rect">
            <a:avLst/>
          </a:prstGeom>
        </p:spPr>
      </p:pic>
      <p:pic>
        <p:nvPicPr>
          <p:cNvPr id="6" name="図 5" descr="20100302Di-1269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500" y="4814784"/>
            <a:ext cx="2743200" cy="1828800"/>
          </a:xfrm>
          <a:prstGeom prst="rect">
            <a:avLst/>
          </a:prstGeom>
        </p:spPr>
      </p:pic>
      <p:pic>
        <p:nvPicPr>
          <p:cNvPr id="7" name="図 6" descr="20100305Di-0045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3900" y="4814784"/>
            <a:ext cx="2743200" cy="1828800"/>
          </a:xfrm>
          <a:prstGeom prst="rect">
            <a:avLst/>
          </a:prstGeom>
        </p:spPr>
      </p:pic>
      <p:sp>
        <p:nvSpPr>
          <p:cNvPr id="8" name="Text Box 148"/>
          <p:cNvSpPr txBox="1">
            <a:spLocks noChangeArrowheads="1"/>
          </p:cNvSpPr>
          <p:nvPr/>
        </p:nvSpPr>
        <p:spPr bwMode="auto">
          <a:xfrm>
            <a:off x="3140016" y="3347935"/>
            <a:ext cx="2499219" cy="523220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400" dirty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TTF-III Coupler: </a:t>
            </a:r>
            <a:endParaRPr lang="en-US" altLang="ja-JP" sz="1400" dirty="0" smtClean="0">
              <a:solidFill>
                <a:srgbClr val="008000"/>
              </a:solidFill>
              <a:latin typeface="Arial Rounded MT Bold" charset="0"/>
              <a:cs typeface="ＭＳ Ｐゴシック" charset="0"/>
            </a:endParaRPr>
          </a:p>
          <a:p>
            <a:r>
              <a:rPr lang="en-US" altLang="ja-JP" sz="1400" dirty="0" smtClean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various </a:t>
            </a:r>
            <a:r>
              <a:rPr lang="en-US" altLang="ja-JP" sz="1400" dirty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support </a:t>
            </a:r>
            <a:r>
              <a:rPr lang="en-US" altLang="ja-JP" sz="1400" dirty="0" smtClean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required</a:t>
            </a:r>
            <a:r>
              <a:rPr lang="en-US" altLang="ja-JP" sz="1400" dirty="0">
                <a:solidFill>
                  <a:srgbClr val="008000"/>
                </a:solidFill>
                <a:latin typeface="Arial Rounded MT Bold" charset="0"/>
                <a:cs typeface="ＭＳ Ｐゴシック" charset="0"/>
              </a:rPr>
              <a:t>.</a:t>
            </a:r>
          </a:p>
        </p:txBody>
      </p:sp>
      <p:cxnSp>
        <p:nvCxnSpPr>
          <p:cNvPr id="10" name="直線矢印コネクタ 9"/>
          <p:cNvCxnSpPr/>
          <p:nvPr/>
        </p:nvCxnSpPr>
        <p:spPr>
          <a:xfrm>
            <a:off x="412750" y="1608034"/>
            <a:ext cx="368300" cy="2159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933450" y="3347935"/>
            <a:ext cx="368300" cy="2159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>
            <a:off x="565150" y="5583136"/>
            <a:ext cx="368300" cy="2159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>
            <a:off x="1200150" y="5583136"/>
            <a:ext cx="304800" cy="31114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3803650" y="5265636"/>
            <a:ext cx="368300" cy="21590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>
            <a:off x="4959350" y="5643462"/>
            <a:ext cx="304800" cy="31114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933450" y="115199"/>
            <a:ext cx="278483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>
                <a:solidFill>
                  <a:srgbClr val="000000"/>
                </a:solidFill>
                <a:latin typeface="Helvetica"/>
                <a:cs typeface="Helvetica"/>
              </a:rPr>
              <a:t>coupler assembly</a:t>
            </a:r>
            <a:endParaRPr kumimoji="1" lang="ja-JP" altLang="en-US" sz="2400" b="1" dirty="0">
              <a:solidFill>
                <a:srgbClr val="000000"/>
              </a:solidFill>
              <a:latin typeface="Helvetica"/>
              <a:cs typeface="Helvetica"/>
            </a:endParaRPr>
          </a:p>
        </p:txBody>
      </p:sp>
      <p:sp>
        <p:nvSpPr>
          <p:cNvPr id="18" name="Text Box 149"/>
          <p:cNvSpPr txBox="1">
            <a:spLocks noChangeArrowheads="1"/>
          </p:cNvSpPr>
          <p:nvPr/>
        </p:nvSpPr>
        <p:spPr bwMode="auto">
          <a:xfrm>
            <a:off x="4433727" y="4079797"/>
            <a:ext cx="2069359" cy="523220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altLang="ja-JP" sz="1400" dirty="0">
                <a:solidFill>
                  <a:schemeClr val="accent2"/>
                </a:solidFill>
                <a:latin typeface="Arial Rounded MT Bold" charset="0"/>
                <a:cs typeface="ＭＳ Ｐゴシック" charset="0"/>
              </a:rPr>
              <a:t>KEK </a:t>
            </a:r>
            <a:r>
              <a:rPr lang="en-US" altLang="ja-JP" sz="1400" dirty="0" smtClean="0">
                <a:solidFill>
                  <a:schemeClr val="accent2"/>
                </a:solidFill>
                <a:latin typeface="Arial Rounded MT Bold" charset="0"/>
                <a:cs typeface="ＭＳ Ｐゴシック" charset="0"/>
              </a:rPr>
              <a:t>STF: </a:t>
            </a:r>
          </a:p>
          <a:p>
            <a:r>
              <a:rPr lang="en-US" altLang="ja-JP" sz="1400" dirty="0" err="1" smtClean="0">
                <a:solidFill>
                  <a:schemeClr val="accent2"/>
                </a:solidFill>
                <a:latin typeface="Arial Rounded MT Bold" charset="0"/>
                <a:cs typeface="ＭＳ Ｐゴシック" charset="0"/>
              </a:rPr>
              <a:t>Coupler:self</a:t>
            </a:r>
            <a:r>
              <a:rPr lang="en-US" altLang="ja-JP" sz="1400" dirty="0" smtClean="0">
                <a:solidFill>
                  <a:schemeClr val="accent2"/>
                </a:solidFill>
                <a:latin typeface="Arial Rounded MT Bold" charset="0"/>
                <a:cs typeface="ＭＳ Ｐゴシック" charset="0"/>
              </a:rPr>
              <a:t> </a:t>
            </a:r>
            <a:r>
              <a:rPr lang="en-US" altLang="ja-JP" sz="1400" dirty="0">
                <a:solidFill>
                  <a:schemeClr val="accent2"/>
                </a:solidFill>
                <a:latin typeface="Arial Rounded MT Bold" charset="0"/>
                <a:cs typeface="ＭＳ Ｐゴシック" charset="0"/>
              </a:rPr>
              <a:t>standing </a:t>
            </a:r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/>
          </a:p>
        </p:txBody>
      </p:sp>
      <p:sp>
        <p:nvSpPr>
          <p:cNvPr id="14" name="フッター プレースホルダー 1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13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831273" y="145809"/>
            <a:ext cx="7481455" cy="500303"/>
          </a:xfrm>
          <a:solidFill>
            <a:schemeClr val="bg1"/>
          </a:solidFill>
        </p:spPr>
        <p:txBody>
          <a:bodyPr/>
          <a:lstStyle/>
          <a:p>
            <a:r>
              <a:rPr kumimoji="1" lang="en-US" altLang="ja-JP" dirty="0" smtClean="0"/>
              <a:t>Comparison of TTF-3 and STF2 Coupler (plug-compatible)</a:t>
            </a:r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761353" y="6356350"/>
            <a:ext cx="2133600" cy="365125"/>
          </a:xfrm>
        </p:spPr>
        <p:txBody>
          <a:bodyPr/>
          <a:lstStyle/>
          <a:p>
            <a:pPr algn="r"/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/>
              <a:t>34</a:t>
            </a:fld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5481" y="6356350"/>
            <a:ext cx="1759527" cy="365125"/>
          </a:xfrm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91334" y="6356350"/>
            <a:ext cx="1639455" cy="365125"/>
          </a:xfrm>
        </p:spPr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ILC-SRF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439" b="6004"/>
          <a:stretch/>
        </p:blipFill>
        <p:spPr>
          <a:xfrm>
            <a:off x="514612" y="1075862"/>
            <a:ext cx="7873941" cy="487335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9179" y="2797601"/>
            <a:ext cx="1955154" cy="1527869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2" name="テキスト ボックス 1"/>
          <p:cNvSpPr txBox="1"/>
          <p:nvPr/>
        </p:nvSpPr>
        <p:spPr>
          <a:xfrm>
            <a:off x="2380048" y="5415185"/>
            <a:ext cx="2978212" cy="369332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Cold-end flange to be 40 mm) </a:t>
            </a:r>
            <a:endParaRPr kumimoji="1" lang="ja-JP" altLang="en-US" dirty="0"/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3989179" y="4920074"/>
            <a:ext cx="513548" cy="49511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9256119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4570722" y="4863630"/>
            <a:ext cx="4390946" cy="1323439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Two, new design approach </a:t>
            </a:r>
          </a:p>
          <a:p>
            <a:r>
              <a:rPr kumimoji="1" lang="en-US" altLang="ja-JP" sz="1600" dirty="0" smtClean="0"/>
              <a:t>- Cold end flange to be 40 mm dia.</a:t>
            </a:r>
          </a:p>
          <a:p>
            <a:r>
              <a:rPr kumimoji="1" lang="en-US" altLang="ja-JP" sz="1600" dirty="0" smtClean="0"/>
              <a:t>- Ceramic window using 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sz="1600" dirty="0" smtClean="0"/>
              <a:t>Lower resistance and 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sz="1600" dirty="0" smtClean="0"/>
              <a:t>Lower secondary electron emission co-efficient </a:t>
            </a:r>
            <a:endParaRPr kumimoji="1" lang="ja-JP" altLang="en-US" sz="16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273" y="145808"/>
            <a:ext cx="7481455" cy="500303"/>
          </a:xfrm>
          <a:solidFill>
            <a:srgbClr val="FFFFFF"/>
          </a:solidFill>
        </p:spPr>
        <p:txBody>
          <a:bodyPr/>
          <a:lstStyle/>
          <a:p>
            <a:r>
              <a:rPr kumimoji="1" lang="en-US" altLang="ja-JP" sz="2400" dirty="0" smtClean="0"/>
              <a:t>New KEK-STF plug-compatible Coupler fabricated </a:t>
            </a:r>
            <a:endParaRPr kumimoji="1" lang="ja-JP" altLang="en-US" sz="24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>
          <a:xfrm>
            <a:off x="6828068" y="6356350"/>
            <a:ext cx="2133600" cy="365125"/>
          </a:xfrm>
        </p:spPr>
        <p:txBody>
          <a:bodyPr/>
          <a:lstStyle/>
          <a:p>
            <a:pPr algn="r"/>
            <a:fld id="{AAB6FA28-7AEC-3F43-9C2D-3DB969CFEC6A}" type="slidenum">
              <a:rPr lang="en-US" smtClean="0"/>
              <a:pPr algn="r"/>
              <a:t>35</a:t>
            </a:fld>
            <a:endParaRPr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285645" y="6356350"/>
            <a:ext cx="1759527" cy="365125"/>
          </a:xfrm>
        </p:spPr>
        <p:txBody>
          <a:bodyPr/>
          <a:lstStyle/>
          <a:p>
            <a:r>
              <a:rPr lang="en-US" smtClean="0"/>
              <a:t>A, Yamamoto, 150413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679191" y="6341674"/>
            <a:ext cx="1639455" cy="365125"/>
          </a:xfrm>
        </p:spPr>
        <p:txBody>
          <a:bodyPr/>
          <a:lstStyle/>
          <a:p>
            <a:r>
              <a:rPr lang="en-US" smtClean="0"/>
              <a:t>ILC-SRF</a:t>
            </a:r>
            <a:endParaRPr 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4877" y="1091860"/>
            <a:ext cx="5035946" cy="296664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781" b="7072"/>
          <a:stretch/>
        </p:blipFill>
        <p:spPr>
          <a:xfrm>
            <a:off x="5249044" y="893703"/>
            <a:ext cx="3712624" cy="2314223"/>
          </a:xfrm>
          <a:prstGeom prst="rect">
            <a:avLst/>
          </a:prstGeom>
        </p:spPr>
      </p:pic>
      <p:pic>
        <p:nvPicPr>
          <p:cNvPr id="9" name="図 8" descr="IMG_5700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34" b="14565"/>
          <a:stretch/>
        </p:blipFill>
        <p:spPr>
          <a:xfrm>
            <a:off x="5566025" y="3207926"/>
            <a:ext cx="3057407" cy="1561630"/>
          </a:xfrm>
          <a:prstGeom prst="rect">
            <a:avLst/>
          </a:prstGeom>
        </p:spPr>
      </p:pic>
      <p:pic>
        <p:nvPicPr>
          <p:cNvPr id="10" name="コンテンツ プレースホルダー 3"/>
          <p:cNvPicPr>
            <a:picLocks noChangeAspect="1"/>
          </p:cNvPicPr>
          <p:nvPr/>
        </p:nvPicPr>
        <p:blipFill rotWithShape="1">
          <a:blip r:embed="rId5"/>
          <a:srcRect t="12290" b="-6965"/>
          <a:stretch/>
        </p:blipFill>
        <p:spPr>
          <a:xfrm>
            <a:off x="285645" y="4167483"/>
            <a:ext cx="4213274" cy="1925517"/>
          </a:xfrm>
          <a:prstGeom prst="rect">
            <a:avLst/>
          </a:prstGeom>
          <a:ln>
            <a:solidFill>
              <a:srgbClr val="4F81BD"/>
            </a:solidFill>
          </a:ln>
        </p:spPr>
      </p:pic>
    </p:spTree>
    <p:extLst>
      <p:ext uri="{BB962C8B-B14F-4D97-AF65-F5344CB8AC3E}">
        <p14:creationId xmlns:p14="http://schemas.microsoft.com/office/powerpoint/2010/main" val="29819498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349"/>
          <p:cNvGraphicFramePr>
            <a:graphicFrameLocks noGrp="1"/>
          </p:cNvGraphicFramePr>
          <p:nvPr/>
        </p:nvGraphicFramePr>
        <p:xfrm>
          <a:off x="119063" y="1035050"/>
          <a:ext cx="8829675" cy="5102224"/>
        </p:xfrm>
        <a:graphic>
          <a:graphicData uri="http://schemas.openxmlformats.org/drawingml/2006/table">
            <a:tbl>
              <a:tblPr/>
              <a:tblGrid>
                <a:gridCol w="1023937"/>
                <a:gridCol w="1143000"/>
                <a:gridCol w="298450"/>
                <a:gridCol w="735013"/>
                <a:gridCol w="900112"/>
                <a:gridCol w="1568450"/>
                <a:gridCol w="1568450"/>
                <a:gridCol w="1592263"/>
              </a:tblGrid>
              <a:tr h="716937">
                <a:tc gridSpan="5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HGP創英角ｺﾞｼｯｸUB" charset="0"/>
                        <a:cs typeface="Tahoma" charset="0"/>
                      </a:endParaRPr>
                    </a:p>
                  </a:txBody>
                  <a:tcPr marL="91442" marR="91442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3399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1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99.8% Alumina for RF Application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125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(A479B)</a:t>
                      </a:r>
                      <a:endParaRPr kumimoji="1" lang="ja-JP" altLang="en-US" sz="16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HGP創英角ｺﾞｼｯｸUB" charset="0"/>
                        <a:cs typeface="Tahoma" charset="0"/>
                      </a:endParaRPr>
                    </a:p>
                  </a:txBody>
                  <a:tcPr marL="36001" marR="36001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2060"/>
                        </a:gs>
                        <a:gs pos="67000">
                          <a:srgbClr val="002060"/>
                        </a:gs>
                        <a:gs pos="100000">
                          <a:srgbClr val="FF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AH100A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HGP創英角ｺﾞｼｯｸUB" charset="0"/>
                        <a:cs typeface="Tahoma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00B050"/>
                        </a:gs>
                        <a:gs pos="67000">
                          <a:srgbClr val="0CB458"/>
                        </a:gs>
                        <a:gs pos="100000">
                          <a:srgbClr val="FF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Sample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Material</a:t>
                      </a:r>
                      <a:endParaRPr kumimoji="1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ahoma" charset="0"/>
                        <a:ea typeface="HGP創英角ｺﾞｼｯｸUB" charset="0"/>
                        <a:cs typeface="Tahoma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99CC"/>
                        </a:gs>
                        <a:gs pos="67000">
                          <a:srgbClr val="F5007A"/>
                        </a:gs>
                        <a:gs pos="100000">
                          <a:srgbClr val="FFFF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304826">
                <a:tc rowSpan="7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Electrical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Property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HGP創英角ｺﾞｼｯｸUB" charset="0"/>
                        <a:cs typeface="Tahoma" charset="0"/>
                      </a:endParaRPr>
                    </a:p>
                  </a:txBody>
                  <a:tcPr marL="91442" marR="91442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Volume Resistivity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HGP創英角ｺﾞｼｯｸUB" charset="0"/>
                        <a:cs typeface="Tahoma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ohm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･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cm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HGP創英角ｺﾞｼｯｸUB" charset="0"/>
                        <a:cs typeface="Tahoma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min. 1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X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10</a:t>
                      </a:r>
                      <a:r>
                        <a:rPr kumimoji="1" lang="en-US" altLang="ja-JP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14</a:t>
                      </a:r>
                      <a:endParaRPr kumimoji="1" lang="ja-JP" alt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HGP創英角ｺﾞｼｯｸUB" charset="0"/>
                        <a:cs typeface="Tahoma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min. 1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X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10</a:t>
                      </a:r>
                      <a:r>
                        <a:rPr kumimoji="1" lang="en-US" altLang="ja-JP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14</a:t>
                      </a:r>
                      <a:endParaRPr kumimoji="1" lang="ja-JP" alt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charset="0"/>
                        <a:ea typeface="HGP創英角ｺﾞｼｯｸUB" charset="0"/>
                        <a:cs typeface="Tahoma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-</a:t>
                      </a: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048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Surface Resistivity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ohm/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□</a:t>
                      </a: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8.9 X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10</a:t>
                      </a:r>
                      <a:r>
                        <a:rPr kumimoji="1" lang="en-US" altLang="ja-JP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14</a:t>
                      </a:r>
                      <a:endParaRPr kumimoji="1" lang="ja-JP" altLang="en-US" sz="1400" b="0" i="0" u="none" strike="noStrike" cap="none" normalizeH="0" baseline="30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7.4 X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10</a:t>
                      </a:r>
                      <a:r>
                        <a:rPr kumimoji="1" lang="en-US" altLang="ja-JP" sz="1400" b="0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15</a:t>
                      </a:r>
                      <a:endParaRPr kumimoji="1" lang="ja-JP" altLang="en-US" sz="1400" b="0" i="0" u="none" strike="noStrike" cap="none" normalizeH="0" baseline="3000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1.2 X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10</a:t>
                      </a:r>
                      <a:r>
                        <a:rPr kumimoji="1" lang="en-US" altLang="ja-JP" sz="1400" b="0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14</a:t>
                      </a:r>
                      <a:endParaRPr kumimoji="1" lang="ja-JP" altLang="en-US" sz="1400" b="0" i="0" u="none" strike="noStrike" cap="none" normalizeH="0" baseline="3000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048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SEE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　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Coefficient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-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11.4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4.6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3.2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048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Dielectric Constant</a:t>
                      </a:r>
                    </a:p>
                  </a:txBody>
                  <a:tcPr marL="0" marR="0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1MHz</a:t>
                      </a:r>
                    </a:p>
                  </a:txBody>
                  <a:tcPr marL="0" marR="0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-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9.9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10.2</a:t>
                      </a:r>
                    </a:p>
                  </a:txBody>
                  <a:tcPr marL="91442" marR="91442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-</a:t>
                      </a:r>
                    </a:p>
                  </a:txBody>
                  <a:tcPr marL="91442" marR="91442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048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8GHz</a:t>
                      </a:r>
                    </a:p>
                  </a:txBody>
                  <a:tcPr marL="0" marR="0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-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9.9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10.0</a:t>
                      </a:r>
                    </a:p>
                  </a:txBody>
                  <a:tcPr marL="91442" marR="91442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10.0</a:t>
                      </a:r>
                    </a:p>
                  </a:txBody>
                  <a:tcPr marL="91442" marR="91442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048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Dielectric Loss Angle</a:t>
                      </a:r>
                    </a:p>
                  </a:txBody>
                  <a:tcPr marL="0" marR="0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1MHz</a:t>
                      </a:r>
                    </a:p>
                  </a:txBody>
                  <a:tcPr marL="0" marR="0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-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X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10</a:t>
                      </a:r>
                      <a:r>
                        <a:rPr kumimoji="1" lang="en-US" altLang="ja-JP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-4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  </a:t>
                      </a:r>
                      <a:r>
                        <a:rPr kumimoji="1" lang="en-US" altLang="ja-JP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*1</a:t>
                      </a:r>
                    </a:p>
                  </a:txBody>
                  <a:tcPr marL="91442" marR="91442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X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10</a:t>
                      </a:r>
                      <a:r>
                        <a:rPr kumimoji="1" lang="en-US" altLang="ja-JP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-4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  </a:t>
                      </a:r>
                      <a:r>
                        <a:rPr kumimoji="1" lang="en-US" altLang="ja-JP" sz="1400" b="0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*1</a:t>
                      </a: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-</a:t>
                      </a: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304826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8GHz</a:t>
                      </a:r>
                    </a:p>
                  </a:txBody>
                  <a:tcPr marL="0" marR="0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-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 Unicode MS" charset="0"/>
                          <a:cs typeface="Arial" charset="0"/>
                        </a:rPr>
                        <a:t>4 X 10</a:t>
                      </a:r>
                      <a:r>
                        <a:rPr kumimoji="1" lang="en-US" altLang="ja-JP" sz="1400" b="0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Arial Unicode MS" charset="0"/>
                          <a:cs typeface="Arial" charset="0"/>
                        </a:rPr>
                        <a:t>-5</a:t>
                      </a:r>
                    </a:p>
                  </a:txBody>
                  <a:tcPr marL="91442" marR="91442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X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10</a:t>
                      </a:r>
                      <a:r>
                        <a:rPr kumimoji="1" lang="en-US" altLang="ja-JP" sz="1400" b="0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-4</a:t>
                      </a:r>
                      <a:endParaRPr kumimoji="1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3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X</a:t>
                      </a:r>
                      <a:r>
                        <a:rPr kumimoji="1" lang="ja-JP" alt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 </a:t>
                      </a: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10</a:t>
                      </a:r>
                      <a:r>
                        <a:rPr kumimoji="1" lang="en-US" altLang="ja-JP" sz="1400" b="0" i="0" u="none" strike="noStrike" cap="none" normalizeH="0" baseline="3000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-3</a:t>
                      </a:r>
                      <a:endParaRPr kumimoji="1" lang="en-US" altLang="ja-JP" sz="14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417190">
                <a:tc row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Mechanical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Property</a:t>
                      </a:r>
                    </a:p>
                  </a:txBody>
                  <a:tcPr marL="36001" marR="36001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Ave. Flexural Strength(RT)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ASTM D2442 TYPE3</a:t>
                      </a:r>
                    </a:p>
                  </a:txBody>
                  <a:tcPr marL="0" marR="0" marT="25191" marB="25191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MPa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300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330</a:t>
                      </a: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-</a:t>
                      </a: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92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Young’s Modulus</a:t>
                      </a: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GPa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370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380</a:t>
                      </a: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-</a:t>
                      </a: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29212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1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Poisson Ratio</a:t>
                      </a: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-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0.23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0.25</a:t>
                      </a: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-</a:t>
                      </a:r>
                    </a:p>
                  </a:txBody>
                  <a:tcPr marL="36001" marR="36001" marT="17995" marB="17995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518164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Thermal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charset="0"/>
                          <a:ea typeface="HGP創英角ｺﾞｼｯｸUB" charset="0"/>
                          <a:cs typeface="Tahoma" charset="0"/>
                        </a:rPr>
                        <a:t>Property</a:t>
                      </a:r>
                    </a:p>
                  </a:txBody>
                  <a:tcPr marL="91442" marR="91442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Thermal Conductivity (RT)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W/mK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0" marR="0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29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24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-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  <a:tr h="731901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Coeff. Thermal Expansion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RT-400deg.C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0" marR="0" marT="45704" marB="45704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ppm/K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0" marR="0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7.0</a:t>
                      </a:r>
                      <a:endParaRPr kumimoji="1" lang="ja-JP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HGP創英角ｺﾞｼｯｸUB" charset="0"/>
                        <a:cs typeface="Arial" charset="0"/>
                      </a:endParaRP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7.4</a:t>
                      </a: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HGP創英角ｺﾞｼｯｸUB" charset="0"/>
                          <a:cs typeface="Arial" charset="0"/>
                        </a:rPr>
                        <a:t>-</a:t>
                      </a:r>
                    </a:p>
                  </a:txBody>
                  <a:tcPr marL="91442" marR="91442" marT="45704" marB="45704" anchor="ctr" horzOverflow="overflow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CC"/>
                    </a:solidFill>
                  </a:tcPr>
                </a:tc>
              </a:tr>
            </a:tbl>
          </a:graphicData>
        </a:graphic>
      </p:graphicFrame>
      <p:sp>
        <p:nvSpPr>
          <p:cNvPr id="34911" name="テキスト ボックス 3"/>
          <p:cNvSpPr txBox="1">
            <a:spLocks noChangeArrowheads="1"/>
          </p:cNvSpPr>
          <p:nvPr/>
        </p:nvSpPr>
        <p:spPr bwMode="auto">
          <a:xfrm>
            <a:off x="7780338" y="760413"/>
            <a:ext cx="1168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smtClean="0">
                <a:solidFill>
                  <a:srgbClr val="000000"/>
                </a:solidFill>
                <a:ea typeface="Arial" charset="0"/>
                <a:cs typeface="Arial" charset="0"/>
              </a:rPr>
              <a:t>&lt;Ref. Data&gt;</a:t>
            </a:r>
            <a:endParaRPr lang="ja-JP" altLang="en-US" sz="1400" smtClean="0">
              <a:solidFill>
                <a:srgbClr val="000000"/>
              </a:solidFill>
              <a:ea typeface="HGP創英角ｺﾞｼｯｸUB" charset="0"/>
            </a:endParaRPr>
          </a:p>
        </p:txBody>
      </p:sp>
      <p:sp>
        <p:nvSpPr>
          <p:cNvPr id="34912" name="テキスト ボックス 63"/>
          <p:cNvSpPr txBox="1">
            <a:spLocks noChangeArrowheads="1"/>
          </p:cNvSpPr>
          <p:nvPr/>
        </p:nvSpPr>
        <p:spPr bwMode="auto">
          <a:xfrm>
            <a:off x="0" y="522288"/>
            <a:ext cx="6823075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buFontTx/>
              <a:buBlip>
                <a:blip r:embed="rId3"/>
              </a:buBlip>
            </a:pPr>
            <a:r>
              <a:rPr lang="ja-JP" altLang="en-US" sz="1800" b="1" smtClean="0">
                <a:solidFill>
                  <a:srgbClr val="000000"/>
                </a:solidFill>
                <a:ea typeface="HGP創英角ｺﾞｼｯｸUB" charset="0"/>
              </a:rPr>
              <a:t> </a:t>
            </a:r>
            <a:r>
              <a:rPr lang="en-US" altLang="ja-JP" sz="1800" b="1" smtClean="0">
                <a:solidFill>
                  <a:srgbClr val="000000"/>
                </a:solidFill>
                <a:ea typeface="Arial" charset="0"/>
                <a:cs typeface="Arial" charset="0"/>
              </a:rPr>
              <a:t>Comparison of Measurement Value for Evaluated Ceramic </a:t>
            </a:r>
            <a:endParaRPr lang="ja-JP" altLang="en-US" sz="1800" b="1" smtClean="0">
              <a:solidFill>
                <a:srgbClr val="000000"/>
              </a:solidFill>
              <a:ea typeface="HGP創英角ｺﾞｼｯｸUB" charset="0"/>
            </a:endParaRPr>
          </a:p>
        </p:txBody>
      </p:sp>
      <p:sp>
        <p:nvSpPr>
          <p:cNvPr id="8" name="正方形/長方形 7"/>
          <p:cNvSpPr/>
          <p:nvPr/>
        </p:nvSpPr>
        <p:spPr bwMode="auto">
          <a:xfrm>
            <a:off x="7367588" y="1057275"/>
            <a:ext cx="1581150" cy="5075238"/>
          </a:xfrm>
          <a:prstGeom prst="rect">
            <a:avLst/>
          </a:prstGeom>
          <a:ln w="38100">
            <a:solidFill>
              <a:srgbClr val="FF0000"/>
            </a:solidFill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2400" dirty="0" err="1">
              <a:solidFill>
                <a:srgbClr val="000000"/>
              </a:solidFill>
              <a:latin typeface="Times"/>
              <a:ea typeface="ＭＳ Ｐゴシック"/>
            </a:endParaRPr>
          </a:p>
        </p:txBody>
      </p:sp>
      <p:sp>
        <p:nvSpPr>
          <p:cNvPr id="9" name="下矢印 8"/>
          <p:cNvSpPr>
            <a:spLocks noChangeArrowheads="1"/>
          </p:cNvSpPr>
          <p:nvPr/>
        </p:nvSpPr>
        <p:spPr bwMode="auto">
          <a:xfrm>
            <a:off x="7623175" y="5948363"/>
            <a:ext cx="941388" cy="195262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99"/>
          </a:solidFill>
          <a:ln w="9525">
            <a:solidFill>
              <a:srgbClr val="8AC6CD"/>
            </a:solidFill>
            <a:miter lim="800000"/>
            <a:headEnd/>
            <a:tailEnd/>
          </a:ln>
          <a:effectLst>
            <a:outerShdw blurRad="63500" sx="102000" sy="102000" algn="ctr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dirty="0">
              <a:solidFill>
                <a:srgbClr val="FFFFFF"/>
              </a:solidFill>
              <a:latin typeface="Arial" panose="020B0604020202020204" pitchFamily="34" charset="0"/>
              <a:ea typeface="HGP創英角ｺﾞｼｯｸUB" pitchFamily="50" charset="-128"/>
              <a:cs typeface="Arial" panose="020B0604020202020204" pitchFamily="34" charset="0"/>
            </a:endParaRPr>
          </a:p>
        </p:txBody>
      </p:sp>
      <p:sp>
        <p:nvSpPr>
          <p:cNvPr id="34915" name="テキスト ボックス 2"/>
          <p:cNvSpPr txBox="1">
            <a:spLocks noChangeArrowheads="1"/>
          </p:cNvSpPr>
          <p:nvPr/>
        </p:nvSpPr>
        <p:spPr bwMode="auto">
          <a:xfrm>
            <a:off x="4779963" y="6132513"/>
            <a:ext cx="36687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smtClean="0">
                <a:solidFill>
                  <a:srgbClr val="000000"/>
                </a:solidFill>
                <a:ea typeface="Arial" charset="0"/>
                <a:cs typeface="Arial" charset="0"/>
              </a:rPr>
              <a:t>S-band</a:t>
            </a:r>
            <a:r>
              <a:rPr lang="ja-JP" altLang="en-US" sz="1600" smtClean="0">
                <a:solidFill>
                  <a:srgbClr val="000000"/>
                </a:solidFill>
                <a:ea typeface="HGP創英角ｺﾞｼｯｸUB" charset="0"/>
              </a:rPr>
              <a:t>　</a:t>
            </a:r>
            <a:r>
              <a:rPr lang="en-US" altLang="ja-JP" sz="1600" smtClean="0">
                <a:solidFill>
                  <a:srgbClr val="000000"/>
                </a:solidFill>
                <a:ea typeface="Arial" charset="0"/>
                <a:cs typeface="Arial" charset="0"/>
              </a:rPr>
              <a:t>RF Transmission Test Sample</a:t>
            </a:r>
            <a:endParaRPr lang="ja-JP" altLang="en-US" sz="1600" smtClean="0">
              <a:solidFill>
                <a:srgbClr val="000000"/>
              </a:solidFill>
              <a:ea typeface="HGP創英角ｺﾞｼｯｸUB" charset="0"/>
            </a:endParaRPr>
          </a:p>
        </p:txBody>
      </p:sp>
      <p:sp>
        <p:nvSpPr>
          <p:cNvPr id="11" name="正方形/長方形 10"/>
          <p:cNvSpPr/>
          <p:nvPr/>
        </p:nvSpPr>
        <p:spPr bwMode="auto">
          <a:xfrm>
            <a:off x="4216400" y="1057275"/>
            <a:ext cx="1581150" cy="5075238"/>
          </a:xfrm>
          <a:prstGeom prst="rect">
            <a:avLst/>
          </a:prstGeom>
          <a:ln w="38100">
            <a:solidFill>
              <a:srgbClr val="FF0000"/>
            </a:solidFill>
          </a:ln>
          <a:effectLst/>
          <a:ex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sz="2400" dirty="0" err="1">
              <a:solidFill>
                <a:srgbClr val="000000"/>
              </a:solidFill>
              <a:latin typeface="Times"/>
              <a:ea typeface="ＭＳ Ｐゴシック"/>
            </a:endParaRPr>
          </a:p>
        </p:txBody>
      </p:sp>
      <p:sp>
        <p:nvSpPr>
          <p:cNvPr id="12" name="下矢印 11"/>
          <p:cNvSpPr>
            <a:spLocks noChangeArrowheads="1"/>
          </p:cNvSpPr>
          <p:nvPr/>
        </p:nvSpPr>
        <p:spPr bwMode="auto">
          <a:xfrm>
            <a:off x="4535488" y="5961063"/>
            <a:ext cx="941387" cy="195262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FF99"/>
          </a:solidFill>
          <a:ln w="9525">
            <a:solidFill>
              <a:srgbClr val="8AC6CD"/>
            </a:solidFill>
            <a:miter lim="800000"/>
            <a:headEnd/>
            <a:tailEnd/>
          </a:ln>
          <a:effectLst>
            <a:outerShdw blurRad="63500" sx="102000" sy="102000" algn="ctr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kumimoji="1" lang="ja-JP" altLang="en-US" dirty="0">
              <a:solidFill>
                <a:srgbClr val="FFFFFF"/>
              </a:solidFill>
              <a:latin typeface="Arial" panose="020B0604020202020204" pitchFamily="34" charset="0"/>
              <a:ea typeface="HGP創英角ｺﾞｼｯｸUB" pitchFamily="50" charset="-128"/>
              <a:cs typeface="Arial" panose="020B0604020202020204" pitchFamily="34" charset="0"/>
            </a:endParaRPr>
          </a:p>
        </p:txBody>
      </p:sp>
      <p:sp>
        <p:nvSpPr>
          <p:cNvPr id="34918" name="テキスト ボックス 3"/>
          <p:cNvSpPr txBox="1">
            <a:spLocks noChangeArrowheads="1"/>
          </p:cNvSpPr>
          <p:nvPr/>
        </p:nvSpPr>
        <p:spPr bwMode="auto">
          <a:xfrm>
            <a:off x="109538" y="6132513"/>
            <a:ext cx="36814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smtClean="0">
                <a:solidFill>
                  <a:srgbClr val="000000"/>
                </a:solidFill>
                <a:cs typeface="Arial" charset="0"/>
              </a:rPr>
              <a:t>*</a:t>
            </a:r>
            <a:r>
              <a:rPr lang="en-US" altLang="ja-JP" sz="1400" smtClean="0">
                <a:solidFill>
                  <a:srgbClr val="000000"/>
                </a:solidFill>
                <a:cs typeface="Arial" charset="0"/>
              </a:rPr>
              <a:t>1:Lower limitation of measurement method</a:t>
            </a:r>
            <a:endParaRPr lang="ja-JP" altLang="en-US" sz="1400" smtClean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FFFFFF"/>
                </a:solidFill>
              </a:rPr>
              <a:t>A, Yamamoto, 150413</a:t>
            </a:r>
            <a:endParaRPr lang="en-US" altLang="ja-JP">
              <a:solidFill>
                <a:srgbClr val="FFFFFF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C9A760-9302-6B43-A0B0-386D1F3BE937}" type="slidenum">
              <a:rPr lang="en-US" altLang="ja-JP" smtClean="0">
                <a:solidFill>
                  <a:srgbClr val="FFFFFF"/>
                </a:solidFill>
              </a:rPr>
              <a:pPr>
                <a:defRPr/>
              </a:pPr>
              <a:t>36</a:t>
            </a:fld>
            <a:r>
              <a:rPr lang="en-US" altLang="ja-JP" smtClean="0">
                <a:solidFill>
                  <a:srgbClr val="FFFFFF"/>
                </a:solidFill>
              </a:rPr>
              <a:t> /17</a:t>
            </a:r>
            <a:endParaRPr lang="en-US" altLang="ja-JP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014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" descr="T4CM-long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93092"/>
            <a:ext cx="9144000" cy="154704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52867" y="654234"/>
            <a:ext cx="4710794" cy="500303"/>
          </a:xfrm>
        </p:spPr>
        <p:txBody>
          <a:bodyPr/>
          <a:lstStyle/>
          <a:p>
            <a:r>
              <a:rPr kumimoji="1" lang="en-US" altLang="ja-JP" sz="3600" b="1" dirty="0" smtClean="0"/>
              <a:t>ILC CM Assembly</a:t>
            </a:r>
            <a:endParaRPr kumimoji="1" lang="ja-JP" altLang="en-US" sz="3600" b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37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10" name="Picture 2" descr="M:\Kash\Split_Quad_pic_022410\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42" b="-81"/>
          <a:stretch/>
        </p:blipFill>
        <p:spPr bwMode="auto">
          <a:xfrm>
            <a:off x="5389720" y="3100353"/>
            <a:ext cx="1997724" cy="1469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6366170"/>
              </p:ext>
            </p:extLst>
          </p:nvPr>
        </p:nvGraphicFramePr>
        <p:xfrm>
          <a:off x="7607071" y="3557568"/>
          <a:ext cx="1193746" cy="904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文書" r:id="rId5" imgW="3149600" imgH="2387600" progId="Word.Document.12">
                  <p:link updateAutomatic="1"/>
                </p:oleObj>
              </mc:Choice>
              <mc:Fallback>
                <p:oleObj name="文書" r:id="rId5" imgW="3149600" imgH="23876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07071" y="3557568"/>
                        <a:ext cx="1193746" cy="904720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3366FF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5"/>
          <p:cNvCxnSpPr/>
          <p:nvPr/>
        </p:nvCxnSpPr>
        <p:spPr bwMode="auto">
          <a:xfrm>
            <a:off x="251026" y="3007146"/>
            <a:ext cx="871208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3" name="TextBox 6"/>
          <p:cNvSpPr txBox="1"/>
          <p:nvPr/>
        </p:nvSpPr>
        <p:spPr>
          <a:xfrm>
            <a:off x="3411003" y="2822480"/>
            <a:ext cx="24172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12.652 m (slot length)</a:t>
            </a:r>
          </a:p>
        </p:txBody>
      </p:sp>
      <p:sp>
        <p:nvSpPr>
          <p:cNvPr id="14" name="TextBox 24"/>
          <p:cNvSpPr txBox="1"/>
          <p:nvPr/>
        </p:nvSpPr>
        <p:spPr>
          <a:xfrm>
            <a:off x="404031" y="1189740"/>
            <a:ext cx="130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cavities (8)</a:t>
            </a:r>
          </a:p>
        </p:txBody>
      </p:sp>
      <p:cxnSp>
        <p:nvCxnSpPr>
          <p:cNvPr id="15" name="Straight Arrow Connector 26"/>
          <p:cNvCxnSpPr>
            <a:stCxn id="14" idx="2"/>
          </p:cNvCxnSpPr>
          <p:nvPr/>
        </p:nvCxnSpPr>
        <p:spPr bwMode="auto">
          <a:xfrm>
            <a:off x="1054341" y="1559072"/>
            <a:ext cx="16699" cy="7124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29"/>
          <p:cNvCxnSpPr/>
          <p:nvPr/>
        </p:nvCxnSpPr>
        <p:spPr bwMode="auto">
          <a:xfrm>
            <a:off x="1054341" y="1559072"/>
            <a:ext cx="650309" cy="7124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31"/>
          <p:cNvCxnSpPr/>
          <p:nvPr/>
        </p:nvCxnSpPr>
        <p:spPr bwMode="auto">
          <a:xfrm>
            <a:off x="1054341" y="1559072"/>
            <a:ext cx="1715061" cy="7124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Box 32"/>
          <p:cNvSpPr txBox="1"/>
          <p:nvPr/>
        </p:nvSpPr>
        <p:spPr>
          <a:xfrm>
            <a:off x="3808422" y="1189740"/>
            <a:ext cx="201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SC quad package</a:t>
            </a:r>
          </a:p>
        </p:txBody>
      </p:sp>
      <p:cxnSp>
        <p:nvCxnSpPr>
          <p:cNvPr id="19" name="Straight Arrow Connector 34"/>
          <p:cNvCxnSpPr/>
          <p:nvPr/>
        </p:nvCxnSpPr>
        <p:spPr bwMode="auto">
          <a:xfrm>
            <a:off x="4773776" y="1559072"/>
            <a:ext cx="0" cy="71242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4"/>
          <p:cNvSpPr txBox="1"/>
          <p:nvPr/>
        </p:nvSpPr>
        <p:spPr>
          <a:xfrm>
            <a:off x="6112634" y="1033972"/>
            <a:ext cx="296510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Type-B module</a:t>
            </a:r>
          </a:p>
          <a:p>
            <a:r>
              <a:rPr lang="en-GB" sz="1200" dirty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Type-A has 9 cavities and no quadrupole</a:t>
            </a:r>
          </a:p>
        </p:txBody>
      </p:sp>
      <p:pic>
        <p:nvPicPr>
          <p:cNvPr id="22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4182" y="3191812"/>
            <a:ext cx="3340100" cy="2933700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78334" y="4814081"/>
            <a:ext cx="4984194" cy="1346621"/>
          </a:xfrm>
          <a:prstGeom prst="rect">
            <a:avLst/>
          </a:prstGeom>
          <a:ln>
            <a:solidFill>
              <a:srgbClr val="3366FF"/>
            </a:solidFill>
          </a:ln>
        </p:spPr>
      </p:pic>
      <p:cxnSp>
        <p:nvCxnSpPr>
          <p:cNvPr id="26" name="直線矢印コネクタ 25"/>
          <p:cNvCxnSpPr/>
          <p:nvPr/>
        </p:nvCxnSpPr>
        <p:spPr bwMode="auto">
          <a:xfrm>
            <a:off x="5010410" y="2388431"/>
            <a:ext cx="1328341" cy="144470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008000"/>
            </a:solidFill>
            <a:prstDash val="sysDash"/>
            <a:round/>
            <a:headEnd type="none" w="med" len="med"/>
            <a:tailEnd type="arrow"/>
          </a:ln>
          <a:effectLst/>
        </p:spPr>
      </p:cxn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latin typeface="Calibri"/>
              </a:rPr>
              <a:t>ILC-SRF</a:t>
            </a:r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6741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9551" y="3461265"/>
            <a:ext cx="3367617" cy="21598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551" y="877411"/>
            <a:ext cx="3367617" cy="29898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378" y="964424"/>
            <a:ext cx="3680883" cy="304121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 bwMode="auto">
          <a:xfrm>
            <a:off x="1455781" y="2570392"/>
            <a:ext cx="0" cy="11250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2907998" y="2570392"/>
            <a:ext cx="0" cy="11250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1455781" y="3614487"/>
            <a:ext cx="145221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1985554" y="3475987"/>
            <a:ext cx="441422" cy="276999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0" lang="en-GB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292</a:t>
            </a:r>
          </a:p>
        </p:txBody>
      </p:sp>
      <p:cxnSp>
        <p:nvCxnSpPr>
          <p:cNvPr id="17" name="Straight Arrow Connector 16"/>
          <p:cNvCxnSpPr/>
          <p:nvPr/>
        </p:nvCxnSpPr>
        <p:spPr bwMode="auto">
          <a:xfrm>
            <a:off x="1460043" y="3055190"/>
            <a:ext cx="525511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 bwMode="auto">
          <a:xfrm flipV="1">
            <a:off x="1985554" y="3055190"/>
            <a:ext cx="407800" cy="22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flipV="1">
            <a:off x="2393354" y="3055190"/>
            <a:ext cx="525511" cy="22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1592683" y="2960795"/>
            <a:ext cx="256756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0" lang="en-GB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529237" y="2956551"/>
            <a:ext cx="256756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0" lang="en-GB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105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103065" y="2956551"/>
            <a:ext cx="171171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0" lang="en-GB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82</a:t>
            </a:r>
          </a:p>
        </p:txBody>
      </p:sp>
      <p:cxnSp>
        <p:nvCxnSpPr>
          <p:cNvPr id="27" name="Straight Connector 26"/>
          <p:cNvCxnSpPr/>
          <p:nvPr/>
        </p:nvCxnSpPr>
        <p:spPr bwMode="auto">
          <a:xfrm>
            <a:off x="6184748" y="2558558"/>
            <a:ext cx="0" cy="11250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>
            <a:off x="7871445" y="2558558"/>
            <a:ext cx="0" cy="11250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>
            <a:off x="6184748" y="3602653"/>
            <a:ext cx="1686697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6832032" y="3464153"/>
            <a:ext cx="441422" cy="276999"/>
          </a:xfrm>
          <a:prstGeom prst="rect">
            <a:avLst/>
          </a:prstGeom>
          <a:solidFill>
            <a:srgbClr val="D9DDDF"/>
          </a:solidFill>
        </p:spPr>
        <p:txBody>
          <a:bodyPr wrap="none" rtlCol="0">
            <a:spAutoFit/>
          </a:bodyPr>
          <a:lstStyle/>
          <a:p>
            <a:r>
              <a:rPr kumimoji="0" lang="en-GB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353</a:t>
            </a: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6189010" y="3043356"/>
            <a:ext cx="49063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6679646" y="3043356"/>
            <a:ext cx="543169" cy="22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33" name="Straight Arrow Connector 32"/>
          <p:cNvCxnSpPr/>
          <p:nvPr/>
        </p:nvCxnSpPr>
        <p:spPr bwMode="auto">
          <a:xfrm>
            <a:off x="7222815" y="3043356"/>
            <a:ext cx="64863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6321650" y="2948961"/>
            <a:ext cx="256756" cy="184666"/>
          </a:xfrm>
          <a:prstGeom prst="rect">
            <a:avLst/>
          </a:prstGeom>
          <a:solidFill>
            <a:srgbClr val="C5D3DD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0" lang="en-GB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105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7431013" y="2944717"/>
            <a:ext cx="256756" cy="184666"/>
          </a:xfrm>
          <a:prstGeom prst="rect">
            <a:avLst/>
          </a:prstGeom>
          <a:solidFill>
            <a:srgbClr val="C5D3DD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0" lang="en-GB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832032" y="2944717"/>
            <a:ext cx="256756" cy="184666"/>
          </a:xfrm>
          <a:prstGeom prst="rect">
            <a:avLst/>
          </a:prstGeom>
          <a:solidFill>
            <a:srgbClr val="C5D3DD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0" lang="en-GB" sz="12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108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541731" y="3791927"/>
            <a:ext cx="4110730" cy="73866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kumimoji="0" lang="en-GB" sz="1400" b="1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Reduction in inter-cavity spacing 	</a:t>
            </a:r>
            <a:r>
              <a:rPr kumimoji="0" lang="en-GB" sz="1400" b="1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= </a:t>
            </a:r>
            <a:r>
              <a:rPr kumimoji="0" lang="en-GB" sz="1400" b="1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61 mm</a:t>
            </a:r>
          </a:p>
          <a:p>
            <a:r>
              <a:rPr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</a:t>
            </a:r>
            <a:r>
              <a:rPr kumimoji="0" lang="en-GB" sz="14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Bellows</a:t>
            </a:r>
            <a:r>
              <a:rPr kumimoji="0"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:			</a:t>
            </a:r>
            <a:r>
              <a:rPr kumimoji="0" lang="en-GB" sz="14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= </a:t>
            </a:r>
            <a:r>
              <a:rPr kumimoji="0"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108</a:t>
            </a:r>
            <a:r>
              <a:rPr kumimoji="0"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  <a:sym typeface="Wingdings"/>
              </a:rPr>
              <a:t></a:t>
            </a:r>
            <a:r>
              <a:rPr kumimoji="0"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82 	</a:t>
            </a:r>
            <a:r>
              <a:rPr kumimoji="0" lang="en-GB" sz="14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	= </a:t>
            </a:r>
            <a:r>
              <a:rPr kumimoji="0"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26 mm</a:t>
            </a:r>
          </a:p>
          <a:p>
            <a:r>
              <a:rPr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</a:t>
            </a:r>
            <a:r>
              <a:rPr lang="en-GB" sz="14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 </a:t>
            </a:r>
            <a:r>
              <a:rPr kumimoji="0" lang="en-GB" sz="14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“</a:t>
            </a:r>
            <a:r>
              <a:rPr kumimoji="0"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Long” cavity end	</a:t>
            </a:r>
            <a:r>
              <a:rPr kumimoji="0" lang="en-GB" sz="14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= </a:t>
            </a:r>
            <a:r>
              <a:rPr kumimoji="0"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140</a:t>
            </a:r>
            <a:r>
              <a:rPr kumimoji="0"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  <a:sym typeface="Wingdings"/>
              </a:rPr>
              <a:t></a:t>
            </a:r>
            <a:r>
              <a:rPr kumimoji="0"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105 </a:t>
            </a:r>
            <a:r>
              <a:rPr kumimoji="0" lang="en-GB" sz="14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	= </a:t>
            </a:r>
            <a:r>
              <a:rPr kumimoji="0" lang="en-GB" sz="14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35 mm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88378" y="964424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GB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ILC Type-IV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5435604" y="964424"/>
            <a:ext cx="753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GB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XFEL</a:t>
            </a:r>
          </a:p>
        </p:txBody>
      </p:sp>
      <p:sp>
        <p:nvSpPr>
          <p:cNvPr id="46" name="Title 45"/>
          <p:cNvSpPr>
            <a:spLocks noGrp="1"/>
          </p:cNvSpPr>
          <p:nvPr>
            <p:ph type="title"/>
          </p:nvPr>
        </p:nvSpPr>
        <p:spPr>
          <a:xfrm>
            <a:off x="704726" y="59400"/>
            <a:ext cx="6196540" cy="532502"/>
          </a:xfrm>
          <a:solidFill>
            <a:srgbClr val="FFFFFF"/>
          </a:solidFill>
        </p:spPr>
        <p:txBody>
          <a:bodyPr anchor="ctr"/>
          <a:lstStyle/>
          <a:p>
            <a:pPr algn="l"/>
            <a:r>
              <a:rPr lang="en-GB" b="1" dirty="0" smtClean="0"/>
              <a:t>Inter-Cavity Spacing Issue</a:t>
            </a:r>
            <a:endParaRPr lang="en-GB" b="1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ILC-SRF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690BD53D-0F42-B742-A897-5EF936631EAF}" type="slidenum">
              <a:rPr kumimoji="1" lang="ja-JP" altLang="en-US" smtClean="0"/>
              <a:pPr algn="r"/>
              <a:t>38</a:t>
            </a:fld>
            <a:endParaRPr kumimoji="1" lang="ja-JP" altLang="en-US" dirty="0"/>
          </a:p>
        </p:txBody>
      </p:sp>
      <p:pic>
        <p:nvPicPr>
          <p:cNvPr id="37" name="図 36" descr="DESY-cavity.tiff"/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9630" y="5035979"/>
            <a:ext cx="2256068" cy="1366123"/>
          </a:xfrm>
          <a:prstGeom prst="rect">
            <a:avLst/>
          </a:prstGeom>
          <a:solidFill>
            <a:schemeClr val="bg1"/>
          </a:solidFill>
          <a:ln>
            <a:solidFill>
              <a:srgbClr val="3366FF"/>
            </a:solidFill>
          </a:ln>
        </p:spPr>
      </p:pic>
      <p:cxnSp>
        <p:nvCxnSpPr>
          <p:cNvPr id="10" name="直線矢印コネクタ 9"/>
          <p:cNvCxnSpPr/>
          <p:nvPr/>
        </p:nvCxnSpPr>
        <p:spPr>
          <a:xfrm flipV="1">
            <a:off x="3443966" y="4530591"/>
            <a:ext cx="3829488" cy="5053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020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CLS-II-DressedCavity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232" y="1686882"/>
            <a:ext cx="7977134" cy="29666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7" y="86146"/>
            <a:ext cx="7481455" cy="500303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sz="2800" b="1" dirty="0" smtClean="0"/>
              <a:t>LCLS-II Cavity: a Tuner Design Option</a:t>
            </a:r>
            <a:br>
              <a:rPr lang="en-US" sz="2800" b="1" dirty="0" smtClean="0"/>
            </a:br>
            <a:endParaRPr lang="en-US" sz="2800" b="1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4"/>
          </p:nvPr>
        </p:nvSpPr>
        <p:spPr>
          <a:xfrm>
            <a:off x="6848444" y="6406246"/>
            <a:ext cx="2133600" cy="365125"/>
          </a:xfrm>
        </p:spPr>
        <p:txBody>
          <a:bodyPr/>
          <a:lstStyle/>
          <a:p>
            <a:pPr algn="r"/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algn="r"/>
              <a:t>39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>
          <a:xfrm>
            <a:off x="240819" y="6356350"/>
            <a:ext cx="1759527" cy="365125"/>
          </a:xfr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A, Yamamoto, 150413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3377434" y="6356350"/>
            <a:ext cx="1639455" cy="365125"/>
          </a:xfrm>
        </p:spPr>
        <p:txBody>
          <a:bodyPr/>
          <a:lstStyle/>
          <a:p>
            <a:r>
              <a:rPr lang="en-US" altLang="ja-JP" smtClean="0">
                <a:latin typeface="Calibri"/>
                <a:ea typeface="ＭＳ Ｐゴシック"/>
              </a:rPr>
              <a:t>ILC-SRF</a:t>
            </a:r>
            <a:endParaRPr lang="ja-JP" altLang="en-US">
              <a:latin typeface="Calibri"/>
              <a:ea typeface="ＭＳ Ｐゴシック"/>
            </a:endParaRPr>
          </a:p>
        </p:txBody>
      </p:sp>
      <p:pic>
        <p:nvPicPr>
          <p:cNvPr id="6" name="コンテンツ プレースホルダー 5" descr="DSC01212.jpg"/>
          <p:cNvPicPr>
            <a:picLocks noGrp="1" noChangeAspect="1"/>
          </p:cNvPicPr>
          <p:nvPr>
            <p:ph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70457" y="3849585"/>
            <a:ext cx="3811587" cy="2305050"/>
          </a:xfrm>
        </p:spPr>
      </p:pic>
      <p:sp>
        <p:nvSpPr>
          <p:cNvPr id="9" name="テキスト ボックス 8"/>
          <p:cNvSpPr txBox="1"/>
          <p:nvPr/>
        </p:nvSpPr>
        <p:spPr>
          <a:xfrm>
            <a:off x="582021" y="4826293"/>
            <a:ext cx="4086726" cy="1323439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LCLS Tuner design covering the beam</a:t>
            </a:r>
          </a:p>
          <a:p>
            <a:r>
              <a:rPr lang="en-US" altLang="ja-JP" sz="2000" dirty="0" smtClean="0"/>
              <a:t>Pipe flanges, overcoming a constraint </a:t>
            </a:r>
          </a:p>
          <a:p>
            <a:r>
              <a:rPr lang="en-US" altLang="ja-JP" sz="2000" dirty="0" smtClean="0"/>
              <a:t>with a shorter beam pipe</a:t>
            </a:r>
          </a:p>
          <a:p>
            <a:r>
              <a:rPr lang="en-US" altLang="ja-JP" sz="2000" dirty="0" smtClean="0">
                <a:solidFill>
                  <a:srgbClr val="3366FF"/>
                </a:solidFill>
              </a:rPr>
              <a:t>T. Peterson, C. Grimm, et al., 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98666" y="5692970"/>
            <a:ext cx="3404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00"/>
                </a:solidFill>
              </a:rPr>
              <a:t>EXFEL</a:t>
            </a:r>
            <a:r>
              <a:rPr kumimoji="1" lang="en-US" altLang="ja-JP" dirty="0" smtClean="0">
                <a:solidFill>
                  <a:schemeClr val="bg1"/>
                </a:solidFill>
              </a:rPr>
              <a:t>, </a:t>
            </a:r>
            <a:r>
              <a:rPr kumimoji="1" lang="en-US" altLang="ja-JP" dirty="0" smtClean="0">
                <a:solidFill>
                  <a:srgbClr val="FFFF00"/>
                </a:solidFill>
              </a:rPr>
              <a:t>Tesla type </a:t>
            </a:r>
            <a:r>
              <a:rPr kumimoji="1" lang="en-US" altLang="ja-JP" dirty="0" err="1" smtClean="0">
                <a:solidFill>
                  <a:schemeClr val="bg1"/>
                </a:solidFill>
              </a:rPr>
              <a:t>tunder</a:t>
            </a:r>
            <a:r>
              <a:rPr kumimoji="1" lang="en-US" altLang="ja-JP" dirty="0" smtClean="0">
                <a:solidFill>
                  <a:schemeClr val="bg1"/>
                </a:solidFill>
              </a:rPr>
              <a:t> assembly</a:t>
            </a:r>
          </a:p>
        </p:txBody>
      </p:sp>
      <p:pic>
        <p:nvPicPr>
          <p:cNvPr id="11" name="Picture 38" descr="Screen Clippi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102" y="720706"/>
            <a:ext cx="2420348" cy="1711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61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41" y="72575"/>
            <a:ext cx="4889501" cy="544512"/>
          </a:xfrm>
          <a:solidFill>
            <a:schemeClr val="bg1"/>
          </a:solidFill>
        </p:spPr>
        <p:txBody>
          <a:bodyPr anchor="ctr">
            <a:normAutofit fontScale="90000"/>
          </a:bodyPr>
          <a:lstStyle/>
          <a:p>
            <a:pPr>
              <a:defRPr/>
            </a:pPr>
            <a:r>
              <a:rPr lang="en-GB" b="1" dirty="0" smtClean="0">
                <a:latin typeface="+mn-lt"/>
                <a:ea typeface="+mj-ea"/>
              </a:rPr>
              <a:t>ILC </a:t>
            </a:r>
            <a:r>
              <a:rPr lang="en-GB" b="1" dirty="0" smtClean="0">
                <a:latin typeface="+mn-lt"/>
              </a:rPr>
              <a:t>Accelerator in TDR</a:t>
            </a:r>
            <a:endParaRPr lang="en-GB" b="1" dirty="0">
              <a:latin typeface="+mn-lt"/>
              <a:ea typeface="+mj-ea"/>
            </a:endParaRPr>
          </a:p>
        </p:txBody>
      </p:sp>
      <p:pic>
        <p:nvPicPr>
          <p:cNvPr id="24580" name="Picture 5" descr="OT0105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13" y="969887"/>
            <a:ext cx="8715375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3119651" y="969887"/>
            <a:ext cx="17627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Damping Rings</a:t>
            </a:r>
          </a:p>
        </p:txBody>
      </p:sp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5335800" y="984174"/>
            <a:ext cx="213995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Polarised electron source</a:t>
            </a:r>
          </a:p>
        </p:txBody>
      </p:sp>
      <p:cxnSp>
        <p:nvCxnSpPr>
          <p:cNvPr id="24583" name="Straight Arrow Connector 11"/>
          <p:cNvCxnSpPr>
            <a:cxnSpLocks noChangeShapeType="1"/>
          </p:cNvCxnSpPr>
          <p:nvPr/>
        </p:nvCxnSpPr>
        <p:spPr bwMode="auto">
          <a:xfrm>
            <a:off x="5746962" y="1338187"/>
            <a:ext cx="0" cy="13604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4" name="TextBox 15"/>
          <p:cNvSpPr txBox="1">
            <a:spLocks noChangeArrowheads="1"/>
          </p:cNvSpPr>
          <p:nvPr/>
        </p:nvSpPr>
        <p:spPr bwMode="auto">
          <a:xfrm>
            <a:off x="2503303" y="3958441"/>
            <a:ext cx="12795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E+ source</a:t>
            </a:r>
          </a:p>
        </p:txBody>
      </p:sp>
      <p:cxnSp>
        <p:nvCxnSpPr>
          <p:cNvPr id="24586" name="Straight Arrow Connector 17"/>
          <p:cNvCxnSpPr>
            <a:cxnSpLocks noChangeShapeType="1"/>
          </p:cNvCxnSpPr>
          <p:nvPr/>
        </p:nvCxnSpPr>
        <p:spPr bwMode="auto">
          <a:xfrm flipH="1" flipV="1">
            <a:off x="3212792" y="3825256"/>
            <a:ext cx="257599" cy="2469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8" name="Rectangle 22"/>
          <p:cNvSpPr>
            <a:spLocks noChangeArrowheads="1"/>
          </p:cNvSpPr>
          <p:nvPr/>
        </p:nvSpPr>
        <p:spPr bwMode="auto">
          <a:xfrm>
            <a:off x="3653050" y="1995411"/>
            <a:ext cx="565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24589" name="Straight Arrow Connector 8"/>
          <p:cNvCxnSpPr>
            <a:cxnSpLocks noChangeShapeType="1"/>
          </p:cNvCxnSpPr>
          <p:nvPr/>
        </p:nvCxnSpPr>
        <p:spPr bwMode="auto">
          <a:xfrm>
            <a:off x="3927687" y="1384223"/>
            <a:ext cx="0" cy="977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0" name="Rectangle 23"/>
          <p:cNvSpPr>
            <a:spLocks noChangeArrowheads="1"/>
          </p:cNvSpPr>
          <p:nvPr/>
        </p:nvSpPr>
        <p:spPr bwMode="auto">
          <a:xfrm>
            <a:off x="341526" y="3097137"/>
            <a:ext cx="5667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24591" name="Straight Arrow Connector 24"/>
          <p:cNvCxnSpPr>
            <a:cxnSpLocks noChangeShapeType="1"/>
          </p:cNvCxnSpPr>
          <p:nvPr/>
        </p:nvCxnSpPr>
        <p:spPr bwMode="auto">
          <a:xfrm>
            <a:off x="616162" y="2360458"/>
            <a:ext cx="0" cy="1555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2" name="TextBox 26"/>
          <p:cNvSpPr txBox="1">
            <a:spLocks noChangeArrowheads="1"/>
          </p:cNvSpPr>
          <p:nvPr/>
        </p:nvSpPr>
        <p:spPr bwMode="auto">
          <a:xfrm>
            <a:off x="40195" y="1447030"/>
            <a:ext cx="30940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Ring to Main </a:t>
            </a:r>
            <a:r>
              <a:rPr lang="en-GB" sz="1800" dirty="0" err="1">
                <a:solidFill>
                  <a:prstClr val="black"/>
                </a:solidFill>
              </a:rPr>
              <a:t>Linac</a:t>
            </a:r>
            <a:r>
              <a:rPr lang="en-GB" sz="1800" dirty="0">
                <a:solidFill>
                  <a:prstClr val="black"/>
                </a:solidFill>
              </a:rPr>
              <a:t> (RTML)</a:t>
            </a:r>
          </a:p>
          <a:p>
            <a:r>
              <a:rPr lang="en-GB" sz="1800" dirty="0">
                <a:solidFill>
                  <a:prstClr val="black"/>
                </a:solidFill>
              </a:rPr>
              <a:t>(including </a:t>
            </a:r>
          </a:p>
          <a:p>
            <a:r>
              <a:rPr lang="en-GB" sz="1800" dirty="0">
                <a:solidFill>
                  <a:prstClr val="black"/>
                </a:solidFill>
              </a:rPr>
              <a:t> bunch compressors)</a:t>
            </a:r>
          </a:p>
        </p:txBody>
      </p:sp>
      <p:sp>
        <p:nvSpPr>
          <p:cNvPr id="24593" name="TextBox 25"/>
          <p:cNvSpPr txBox="1">
            <a:spLocks noChangeArrowheads="1"/>
          </p:cNvSpPr>
          <p:nvPr/>
        </p:nvSpPr>
        <p:spPr bwMode="auto">
          <a:xfrm>
            <a:off x="891706" y="3022697"/>
            <a:ext cx="1871662" cy="369332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srgbClr val="0000FF"/>
                </a:solidFill>
              </a:rPr>
              <a:t>e- Main </a:t>
            </a:r>
            <a:r>
              <a:rPr lang="en-GB" sz="1800" dirty="0" err="1">
                <a:solidFill>
                  <a:srgbClr val="0000FF"/>
                </a:solidFill>
              </a:rPr>
              <a:t>Linac</a:t>
            </a:r>
            <a:endParaRPr lang="en-GB" sz="1800" dirty="0">
              <a:solidFill>
                <a:srgbClr val="0000FF"/>
              </a:solidFill>
            </a:endParaRPr>
          </a:p>
        </p:txBody>
      </p:sp>
      <p:cxnSp>
        <p:nvCxnSpPr>
          <p:cNvPr id="24594" name="Straight Arrow Connector 29"/>
          <p:cNvCxnSpPr>
            <a:cxnSpLocks noChangeShapeType="1"/>
          </p:cNvCxnSpPr>
          <p:nvPr/>
        </p:nvCxnSpPr>
        <p:spPr bwMode="auto">
          <a:xfrm>
            <a:off x="2602125" y="2400562"/>
            <a:ext cx="365664" cy="9429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8" name="TextBox 32"/>
          <p:cNvSpPr txBox="1">
            <a:spLocks noChangeArrowheads="1"/>
          </p:cNvSpPr>
          <p:nvPr/>
        </p:nvSpPr>
        <p:spPr bwMode="auto">
          <a:xfrm>
            <a:off x="6942559" y="1430480"/>
            <a:ext cx="1865312" cy="400050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dirty="0">
                <a:solidFill>
                  <a:srgbClr val="008000"/>
                </a:solidFill>
              </a:rPr>
              <a:t>e+ Main </a:t>
            </a:r>
            <a:r>
              <a:rPr lang="en-GB" sz="2000" dirty="0" err="1">
                <a:solidFill>
                  <a:srgbClr val="008000"/>
                </a:solidFill>
              </a:rPr>
              <a:t>Linac</a:t>
            </a:r>
            <a:endParaRPr lang="en-GB" sz="2000" dirty="0">
              <a:solidFill>
                <a:srgbClr val="008000"/>
              </a:solidFill>
            </a:endParaRPr>
          </a:p>
        </p:txBody>
      </p:sp>
      <p:graphicFrame>
        <p:nvGraphicFramePr>
          <p:cNvPr id="32" name="コンテンツ プレースホルダ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4442627"/>
              </p:ext>
            </p:extLst>
          </p:nvPr>
        </p:nvGraphicFramePr>
        <p:xfrm>
          <a:off x="5533777" y="3653070"/>
          <a:ext cx="3435300" cy="2976999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637991"/>
                <a:gridCol w="1797309"/>
              </a:tblGrid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C.M.  Energy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Peak luminosity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1.8 x10</a:t>
                      </a:r>
                      <a:r>
                        <a:rPr kumimoji="1" lang="en-US" altLang="ja-JP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Rep. rate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2897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duration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Average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 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5.8 mA (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 pulse)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FF beam size (y) 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5.9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 nm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 gradient in SCRF acc. cavity</a:t>
                      </a:r>
                      <a:endParaRPr kumimoji="1" lang="ja-JP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31.5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MV/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 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4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= 1E10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</a:tbl>
          </a:graphicData>
        </a:graphic>
      </p:graphicFrame>
      <p:pic>
        <p:nvPicPr>
          <p:cNvPr id="26" name="Picture 8" descr="ILDhall2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440" y="4315677"/>
            <a:ext cx="2899066" cy="2320028"/>
          </a:xfrm>
          <a:prstGeom prst="rect">
            <a:avLst/>
          </a:prstGeom>
          <a:noFill/>
          <a:ln w="12700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線矢印コネクタ 3"/>
          <p:cNvCxnSpPr/>
          <p:nvPr/>
        </p:nvCxnSpPr>
        <p:spPr bwMode="auto">
          <a:xfrm flipV="1">
            <a:off x="3927688" y="3463850"/>
            <a:ext cx="524019" cy="125000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DC0A8B60-5C01-C045-B858-59631D469114}" type="slidenum">
              <a:rPr kumimoji="1" lang="ja-JP" altLang="en-US" smtClean="0"/>
              <a:pPr algn="r"/>
              <a:t>4</a:t>
            </a:fld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12792" y="5123932"/>
            <a:ext cx="2199490" cy="369332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Demonstrated in TDR  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653636" y="5965776"/>
            <a:ext cx="1737262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Progress in 2014 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6" name="左中かっこ 5"/>
          <p:cNvSpPr/>
          <p:nvPr/>
        </p:nvSpPr>
        <p:spPr>
          <a:xfrm>
            <a:off x="5438742" y="4903453"/>
            <a:ext cx="121495" cy="714352"/>
          </a:xfrm>
          <a:prstGeom prst="leftBrac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左中かっこ 23"/>
          <p:cNvSpPr/>
          <p:nvPr/>
        </p:nvSpPr>
        <p:spPr>
          <a:xfrm>
            <a:off x="5430914" y="5893212"/>
            <a:ext cx="121495" cy="499932"/>
          </a:xfrm>
          <a:prstGeom prst="leftBrac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98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7200" y="288402"/>
            <a:ext cx="8229600" cy="645604"/>
          </a:xfrm>
          <a:prstGeom prst="rect">
            <a:avLst/>
          </a:prstGeom>
        </p:spPr>
        <p:txBody>
          <a:bodyPr vert="horz" wrap="square" lIns="0" tIns="266086" rIns="0" bIns="0" rtlCol="0">
            <a:spAutoFit/>
          </a:bodyPr>
          <a:lstStyle/>
          <a:p>
            <a:pPr marL="12700">
              <a:lnSpc>
                <a:spcPts val="2855"/>
              </a:lnSpc>
            </a:pPr>
            <a:r>
              <a:rPr sz="2800" dirty="0"/>
              <a:t>L</a:t>
            </a:r>
            <a:r>
              <a:rPr sz="2800" spc="-10" dirty="0"/>
              <a:t>C</a:t>
            </a:r>
            <a:r>
              <a:rPr sz="2800" dirty="0"/>
              <a:t>LS</a:t>
            </a:r>
            <a:r>
              <a:rPr sz="2800" spc="-10" dirty="0"/>
              <a:t> </a:t>
            </a:r>
            <a:r>
              <a:rPr sz="2800" dirty="0"/>
              <a:t>II</a:t>
            </a:r>
            <a:r>
              <a:rPr sz="2800" spc="-20" dirty="0"/>
              <a:t> </a:t>
            </a:r>
            <a:r>
              <a:rPr sz="2800" spc="-185" dirty="0"/>
              <a:t>T</a:t>
            </a:r>
            <a:r>
              <a:rPr sz="2800" dirty="0"/>
              <a:t>u</a:t>
            </a:r>
            <a:r>
              <a:rPr sz="2800" spc="-10" dirty="0"/>
              <a:t>n</a:t>
            </a:r>
            <a:r>
              <a:rPr sz="2800" dirty="0"/>
              <a:t>er</a:t>
            </a:r>
            <a:r>
              <a:rPr sz="2800" spc="-5" dirty="0"/>
              <a:t> </a:t>
            </a:r>
            <a:r>
              <a:rPr sz="2800" i="1" dirty="0"/>
              <a:t>(des</a:t>
            </a:r>
            <a:r>
              <a:rPr sz="2800" i="1" spc="-10" dirty="0"/>
              <a:t>i</a:t>
            </a:r>
            <a:r>
              <a:rPr sz="2800" i="1" dirty="0"/>
              <a:t>g</a:t>
            </a:r>
            <a:r>
              <a:rPr sz="2800" i="1" spc="-10" dirty="0"/>
              <a:t>n</a:t>
            </a:r>
            <a:r>
              <a:rPr sz="2800" i="1" dirty="0"/>
              <a:t>er</a:t>
            </a:r>
            <a:r>
              <a:rPr sz="2800" i="1" spc="25" dirty="0"/>
              <a:t> </a:t>
            </a:r>
            <a:r>
              <a:rPr sz="2800" i="1" dirty="0"/>
              <a:t>E</a:t>
            </a:r>
            <a:r>
              <a:rPr sz="2800" i="1" spc="-10" dirty="0"/>
              <a:t>v</a:t>
            </a:r>
            <a:r>
              <a:rPr sz="2800" i="1" dirty="0"/>
              <a:t>g</a:t>
            </a:r>
            <a:r>
              <a:rPr sz="2800" i="1" spc="-10" dirty="0"/>
              <a:t>u</a:t>
            </a:r>
            <a:r>
              <a:rPr sz="2800" i="1" dirty="0"/>
              <a:t>e</a:t>
            </a:r>
            <a:r>
              <a:rPr sz="2800" i="1" spc="-10" dirty="0"/>
              <a:t>n</a:t>
            </a:r>
            <a:r>
              <a:rPr sz="2800" i="1" dirty="0"/>
              <a:t>iy</a:t>
            </a:r>
            <a:r>
              <a:rPr sz="2800" i="1" spc="20" dirty="0"/>
              <a:t> </a:t>
            </a:r>
            <a:r>
              <a:rPr sz="2800" i="1" dirty="0"/>
              <a:t>B</a:t>
            </a:r>
            <a:r>
              <a:rPr sz="2800" i="1" spc="-10" dirty="0"/>
              <a:t>o</a:t>
            </a:r>
            <a:r>
              <a:rPr sz="2800" i="1" dirty="0"/>
              <a:t>riss</a:t>
            </a:r>
            <a:r>
              <a:rPr sz="2800" i="1" spc="-10" dirty="0"/>
              <a:t>o</a:t>
            </a:r>
            <a:r>
              <a:rPr sz="2800" i="1" dirty="0"/>
              <a:t>v)</a:t>
            </a:r>
          </a:p>
        </p:txBody>
      </p:sp>
      <p:sp>
        <p:nvSpPr>
          <p:cNvPr id="3" name="object 3"/>
          <p:cNvSpPr/>
          <p:nvPr/>
        </p:nvSpPr>
        <p:spPr>
          <a:xfrm>
            <a:off x="690549" y="1364824"/>
            <a:ext cx="7642225" cy="5065649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457200"/>
            <a:endParaRPr kumimoji="1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925682" y="1061080"/>
            <a:ext cx="7852918" cy="1938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defTabSz="457200">
              <a:lnSpc>
                <a:spcPts val="1430"/>
              </a:lnSpc>
            </a:pP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El</a:t>
            </a:r>
            <a:r>
              <a:rPr kumimoji="1" sz="1600" b="1" spc="5" dirty="0">
                <a:solidFill>
                  <a:srgbClr val="3366FF"/>
                </a:solidFill>
                <a:latin typeface="Arial"/>
                <a:cs typeface="Arial"/>
              </a:rPr>
              <a:t>e</a:t>
            </a: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ctrome</a:t>
            </a:r>
            <a:r>
              <a:rPr kumimoji="1" sz="1600" b="1" spc="-5" dirty="0">
                <a:solidFill>
                  <a:srgbClr val="3366FF"/>
                </a:solidFill>
                <a:latin typeface="Arial"/>
                <a:cs typeface="Arial"/>
              </a:rPr>
              <a:t>c</a:t>
            </a: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hanic</a:t>
            </a:r>
            <a:r>
              <a:rPr kumimoji="1" sz="1600" b="1" spc="-10" dirty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l</a:t>
            </a:r>
            <a:r>
              <a:rPr kumimoji="1" sz="1600" b="1" spc="-35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act</a:t>
            </a:r>
            <a:r>
              <a:rPr kumimoji="1" sz="1600" b="1" spc="-5" dirty="0">
                <a:solidFill>
                  <a:srgbClr val="3366FF"/>
                </a:solidFill>
                <a:latin typeface="Arial"/>
                <a:cs typeface="Arial"/>
              </a:rPr>
              <a:t>u</a:t>
            </a: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at</a:t>
            </a:r>
            <a:r>
              <a:rPr kumimoji="1" sz="1600" b="1" spc="-5" dirty="0">
                <a:solidFill>
                  <a:srgbClr val="3366FF"/>
                </a:solidFill>
                <a:latin typeface="Arial"/>
                <a:cs typeface="Arial"/>
              </a:rPr>
              <a:t>o</a:t>
            </a: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r</a:t>
            </a:r>
            <a:r>
              <a:rPr kumimoji="1" sz="1600" b="1" spc="-1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&amp; piezo</a:t>
            </a:r>
            <a:r>
              <a:rPr kumimoji="1" sz="1600" b="1" spc="1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can</a:t>
            </a:r>
            <a:r>
              <a:rPr kumimoji="1" sz="1600" b="1" spc="-15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to</a:t>
            </a:r>
            <a:r>
              <a:rPr kumimoji="1" sz="1600" b="1" spc="5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be</a:t>
            </a:r>
            <a:r>
              <a:rPr kumimoji="1" sz="1600" b="1" spc="-1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replaced </a:t>
            </a:r>
            <a:r>
              <a:rPr kumimoji="1" sz="1600" b="1" spc="-25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thro</a:t>
            </a:r>
            <a:r>
              <a:rPr kumimoji="1" sz="1600" b="1" spc="-5" dirty="0">
                <a:solidFill>
                  <a:srgbClr val="3366FF"/>
                </a:solidFill>
                <a:latin typeface="Arial"/>
                <a:cs typeface="Arial"/>
              </a:rPr>
              <a:t>u</a:t>
            </a: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gh</a:t>
            </a:r>
            <a:r>
              <a:rPr kumimoji="1" sz="1600" b="1" spc="2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spe</a:t>
            </a:r>
            <a:r>
              <a:rPr kumimoji="1" sz="1600" b="1" spc="5" dirty="0">
                <a:solidFill>
                  <a:srgbClr val="3366FF"/>
                </a:solidFill>
                <a:latin typeface="Arial"/>
                <a:cs typeface="Arial"/>
              </a:rPr>
              <a:t>c</a:t>
            </a: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i</a:t>
            </a:r>
            <a:r>
              <a:rPr kumimoji="1" sz="1600" b="1" spc="5" dirty="0">
                <a:solidFill>
                  <a:srgbClr val="3366FF"/>
                </a:solidFill>
                <a:latin typeface="Arial"/>
                <a:cs typeface="Arial"/>
              </a:rPr>
              <a:t>a</a:t>
            </a: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l</a:t>
            </a:r>
            <a:r>
              <a:rPr kumimoji="1" sz="1600" b="1" spc="-20" dirty="0">
                <a:solidFill>
                  <a:srgbClr val="3366FF"/>
                </a:solidFill>
                <a:latin typeface="Arial"/>
                <a:cs typeface="Arial"/>
              </a:rPr>
              <a:t> </a:t>
            </a:r>
            <a:r>
              <a:rPr kumimoji="1" sz="1600" b="1" dirty="0">
                <a:solidFill>
                  <a:srgbClr val="3366FF"/>
                </a:solidFill>
                <a:latin typeface="Arial"/>
                <a:cs typeface="Arial"/>
              </a:rPr>
              <a:t>port</a:t>
            </a:r>
            <a:endParaRPr kumimoji="1" sz="16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788150" y="0"/>
            <a:ext cx="2355850" cy="166370"/>
          </a:xfrm>
          <a:prstGeom prst="rect">
            <a:avLst/>
          </a:prstGeom>
          <a:solidFill>
            <a:srgbClr val="FFFF00"/>
          </a:solidFill>
        </p:spPr>
        <p:txBody>
          <a:bodyPr vert="horz" wrap="square" lIns="0" tIns="0" rIns="0" bIns="0" rtlCol="0">
            <a:spAutoFit/>
          </a:bodyPr>
          <a:lstStyle/>
          <a:p>
            <a:pPr marL="12700" defTabSz="457200"/>
            <a:r>
              <a:rPr kumimoji="1" sz="1100" i="1" spc="-10" dirty="0">
                <a:solidFill>
                  <a:prstClr val="black"/>
                </a:solidFill>
                <a:latin typeface="Arial"/>
                <a:cs typeface="Arial"/>
              </a:rPr>
              <a:t>Y</a:t>
            </a:r>
            <a:r>
              <a:rPr kumimoji="1" sz="1100" i="1" dirty="0">
                <a:solidFill>
                  <a:prstClr val="black"/>
                </a:solidFill>
                <a:latin typeface="Arial"/>
                <a:cs typeface="Arial"/>
              </a:rPr>
              <a:t>u.</a:t>
            </a:r>
            <a:r>
              <a:rPr kumimoji="1" sz="1100" i="1" spc="-5" dirty="0">
                <a:solidFill>
                  <a:prstClr val="black"/>
                </a:solidFill>
                <a:latin typeface="Arial"/>
                <a:cs typeface="Arial"/>
              </a:rPr>
              <a:t>P</a:t>
            </a:r>
            <a:r>
              <a:rPr kumimoji="1" sz="1100" i="1" spc="-10" dirty="0">
                <a:solidFill>
                  <a:prstClr val="black"/>
                </a:solidFill>
                <a:latin typeface="Arial"/>
                <a:cs typeface="Arial"/>
              </a:rPr>
              <a:t>i</a:t>
            </a:r>
            <a:r>
              <a:rPr kumimoji="1" sz="1100" i="1" dirty="0">
                <a:solidFill>
                  <a:prstClr val="black"/>
                </a:solidFill>
                <a:latin typeface="Arial"/>
                <a:cs typeface="Arial"/>
              </a:rPr>
              <a:t>sc</a:t>
            </a:r>
            <a:r>
              <a:rPr kumimoji="1" sz="1100" i="1" spc="-10" dirty="0">
                <a:solidFill>
                  <a:prstClr val="black"/>
                </a:solidFill>
                <a:latin typeface="Arial"/>
                <a:cs typeface="Arial"/>
              </a:rPr>
              <a:t>h</a:t>
            </a:r>
            <a:r>
              <a:rPr kumimoji="1" sz="1100" i="1" dirty="0">
                <a:solidFill>
                  <a:prstClr val="black"/>
                </a:solidFill>
                <a:latin typeface="Arial"/>
                <a:cs typeface="Arial"/>
              </a:rPr>
              <a:t>a</a:t>
            </a:r>
            <a:r>
              <a:rPr kumimoji="1" sz="1100" i="1" spc="-10" dirty="0">
                <a:solidFill>
                  <a:prstClr val="black"/>
                </a:solidFill>
                <a:latin typeface="Arial"/>
                <a:cs typeface="Arial"/>
              </a:rPr>
              <a:t>l</a:t>
            </a:r>
            <a:r>
              <a:rPr kumimoji="1" sz="1100" i="1" dirty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kumimoji="1" sz="1100" i="1" spc="-10" dirty="0">
                <a:solidFill>
                  <a:prstClr val="black"/>
                </a:solidFill>
                <a:latin typeface="Arial"/>
                <a:cs typeface="Arial"/>
              </a:rPr>
              <a:t>i</a:t>
            </a:r>
            <a:r>
              <a:rPr kumimoji="1" sz="1100" i="1" dirty="0">
                <a:solidFill>
                  <a:prstClr val="black"/>
                </a:solidFill>
                <a:latin typeface="Arial"/>
                <a:cs typeface="Arial"/>
              </a:rPr>
              <a:t>k</a:t>
            </a:r>
            <a:r>
              <a:rPr kumimoji="1" sz="1100" i="1" spc="-5" dirty="0">
                <a:solidFill>
                  <a:prstClr val="black"/>
                </a:solidFill>
                <a:latin typeface="Arial"/>
                <a:cs typeface="Arial"/>
              </a:rPr>
              <a:t>ov</a:t>
            </a:r>
            <a:r>
              <a:rPr kumimoji="1" sz="1100" i="1" dirty="0">
                <a:solidFill>
                  <a:prstClr val="black"/>
                </a:solidFill>
                <a:latin typeface="Arial"/>
                <a:cs typeface="Arial"/>
              </a:rPr>
              <a:t>,</a:t>
            </a:r>
            <a:r>
              <a:rPr kumimoji="1" sz="1100" i="1" spc="5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kumimoji="1" sz="1100" i="1" spc="-10" dirty="0">
                <a:solidFill>
                  <a:prstClr val="black"/>
                </a:solidFill>
                <a:latin typeface="Arial"/>
                <a:cs typeface="Arial"/>
              </a:rPr>
              <a:t>CER</a:t>
            </a:r>
            <a:r>
              <a:rPr kumimoji="1" sz="1100" i="1" dirty="0">
                <a:solidFill>
                  <a:prstClr val="black"/>
                </a:solidFill>
                <a:latin typeface="Arial"/>
                <a:cs typeface="Arial"/>
              </a:rPr>
              <a:t>N</a:t>
            </a:r>
            <a:r>
              <a:rPr kumimoji="1" sz="1100" i="1" spc="1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kumimoji="1" sz="1100" i="1" spc="-10" dirty="0">
                <a:solidFill>
                  <a:prstClr val="black"/>
                </a:solidFill>
                <a:latin typeface="Arial"/>
                <a:cs typeface="Arial"/>
              </a:rPr>
              <a:t>S</a:t>
            </a:r>
            <a:r>
              <a:rPr kumimoji="1" sz="1100" i="1" dirty="0">
                <a:solidFill>
                  <a:prstClr val="black"/>
                </a:solidFill>
                <a:latin typeface="Arial"/>
                <a:cs typeface="Arial"/>
              </a:rPr>
              <a:t>e</a:t>
            </a:r>
            <a:r>
              <a:rPr kumimoji="1" sz="1100" i="1" spc="-10" dirty="0">
                <a:solidFill>
                  <a:prstClr val="black"/>
                </a:solidFill>
                <a:latin typeface="Arial"/>
                <a:cs typeface="Arial"/>
              </a:rPr>
              <a:t>p</a:t>
            </a:r>
            <a:r>
              <a:rPr kumimoji="1" sz="1100" i="1" dirty="0">
                <a:solidFill>
                  <a:prstClr val="black"/>
                </a:solidFill>
                <a:latin typeface="Arial"/>
                <a:cs typeface="Arial"/>
              </a:rPr>
              <a:t>t.</a:t>
            </a:r>
            <a:r>
              <a:rPr kumimoji="1" sz="1100" i="1" spc="-15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kumimoji="1" sz="1100" i="1" dirty="0">
                <a:solidFill>
                  <a:prstClr val="black"/>
                </a:solidFill>
                <a:latin typeface="Arial"/>
                <a:cs typeface="Arial"/>
              </a:rPr>
              <a:t>5,</a:t>
            </a:r>
            <a:r>
              <a:rPr kumimoji="1" sz="1100" i="1" spc="-20" dirty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kumimoji="1" sz="1100" i="1" dirty="0">
                <a:solidFill>
                  <a:prstClr val="black"/>
                </a:solidFill>
                <a:latin typeface="Arial"/>
                <a:cs typeface="Arial"/>
              </a:rPr>
              <a:t>2</a:t>
            </a:r>
            <a:r>
              <a:rPr kumimoji="1" sz="1100" i="1" spc="-10" dirty="0">
                <a:solidFill>
                  <a:prstClr val="black"/>
                </a:solidFill>
                <a:latin typeface="Arial"/>
                <a:cs typeface="Arial"/>
              </a:rPr>
              <a:t>0</a:t>
            </a:r>
            <a:r>
              <a:rPr kumimoji="1" sz="1100" i="1" dirty="0">
                <a:solidFill>
                  <a:prstClr val="black"/>
                </a:solidFill>
                <a:latin typeface="Arial"/>
                <a:cs typeface="Arial"/>
              </a:rPr>
              <a:t>14</a:t>
            </a:r>
            <a:endParaRPr kumimoji="1" sz="110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sz="quarter" idx="7"/>
          </p:nvPr>
        </p:nvSpPr>
        <p:spPr>
          <a:xfrm>
            <a:off x="6553200" y="6420922"/>
            <a:ext cx="2133600" cy="36512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5400"/>
            <a:fld id="{81D60167-4931-47E6-BA6A-407CBD079E47}" type="slidenum">
              <a:rPr dirty="0">
                <a:solidFill>
                  <a:prstClr val="black"/>
                </a:solidFill>
              </a:rPr>
              <a:pPr marL="25400"/>
              <a:t>40</a:t>
            </a:fld>
            <a:endParaRPr dirty="0">
              <a:solidFill>
                <a:prstClr val="black"/>
              </a:solidFill>
            </a:endParaRP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6"/>
          </p:nvPr>
        </p:nvSpPr>
        <p:spPr>
          <a:xfrm>
            <a:off x="356915" y="6356350"/>
            <a:ext cx="2133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A, Yamamoto, 150413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5"/>
          </p:nvPr>
        </p:nvSpPr>
        <p:spPr>
          <a:xfrm>
            <a:off x="3124200" y="6431684"/>
            <a:ext cx="2895600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ILC-SRF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5303879" y="3858209"/>
            <a:ext cx="3562546" cy="2598911"/>
          </a:xfrm>
          <a:prstGeom prst="rect">
            <a:avLst/>
          </a:prstGeom>
          <a:solidFill>
            <a:schemeClr val="bg1"/>
          </a:solidFill>
          <a:ln>
            <a:solidFill>
              <a:srgbClr val="4F81B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kumimoji="1"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0" name="object 3"/>
          <p:cNvSpPr/>
          <p:nvPr/>
        </p:nvSpPr>
        <p:spPr>
          <a:xfrm>
            <a:off x="5340077" y="4070429"/>
            <a:ext cx="3464083" cy="2161689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defTabSz="457200"/>
            <a:endParaRPr kumimoji="1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4687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801244" y="69101"/>
            <a:ext cx="7481455" cy="500303"/>
          </a:xfrm>
          <a:solidFill>
            <a:srgbClr val="FFFFFF"/>
          </a:solidFill>
        </p:spPr>
        <p:txBody>
          <a:bodyPr/>
          <a:lstStyle/>
          <a:p>
            <a:r>
              <a:rPr kumimoji="1" lang="en-US" altLang="ja-JP" dirty="0" smtClean="0"/>
              <a:t>Access-ability of the Tuner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4"/>
          </p:nvPr>
        </p:nvSpPr>
        <p:spPr>
          <a:xfrm>
            <a:off x="6766852" y="6356350"/>
            <a:ext cx="2133600" cy="365125"/>
          </a:xfrm>
        </p:spPr>
        <p:txBody>
          <a:bodyPr/>
          <a:lstStyle/>
          <a:p>
            <a:pPr marL="25400" algn="r"/>
            <a:fld id="{81D60167-4931-47E6-BA6A-407CBD079E47}" type="slidenum">
              <a:rPr lang="en-US" altLang="ja-JP" smtClean="0">
                <a:solidFill>
                  <a:prstClr val="black"/>
                </a:solidFill>
              </a:rPr>
              <a:pPr marL="25400" algn="r"/>
              <a:t>41</a:t>
            </a:fld>
            <a:endParaRPr lang="en-US" altLang="ja-JP" dirty="0">
              <a:solidFill>
                <a:prstClr val="black"/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65464" y="6362700"/>
            <a:ext cx="1759527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A, Yamamoto, 150413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4043952" y="6356350"/>
            <a:ext cx="1639455" cy="365125"/>
          </a:xfr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ILC-SRF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2781"/>
          <a:stretch/>
        </p:blipFill>
        <p:spPr>
          <a:xfrm>
            <a:off x="801244" y="752592"/>
            <a:ext cx="7796921" cy="5098369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1967969" y="5492792"/>
            <a:ext cx="5229955" cy="646331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It is important for adequate operational availability.</a:t>
            </a:r>
          </a:p>
          <a:p>
            <a:r>
              <a:rPr kumimoji="1" lang="en-US" altLang="ja-JP" dirty="0" smtClean="0"/>
              <a:t>We would thank LCLS-II team for their cooperation. 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07704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1596" y="108036"/>
            <a:ext cx="6434417" cy="403360"/>
          </a:xfrm>
          <a:solidFill>
            <a:srgbClr val="FFFFFF"/>
          </a:solidFill>
        </p:spPr>
        <p:txBody>
          <a:bodyPr/>
          <a:lstStyle/>
          <a:p>
            <a:pPr algn="l"/>
            <a:r>
              <a:rPr kumimoji="1" lang="en-US" altLang="ja-JP" sz="2800" b="1" dirty="0" smtClean="0"/>
              <a:t>Conduction-Cooled Split-able Quadruple  </a:t>
            </a:r>
            <a:endParaRPr kumimoji="1" lang="ja-JP" altLang="en-US" sz="2800" b="1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A, Yamamoto, 150413</a:t>
            </a:r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mtClean="0">
                <a:latin typeface="Arial"/>
                <a:ea typeface="Arial Unicode MS"/>
                <a:cs typeface="Arial Unicode MS"/>
              </a:rPr>
              <a:t>ILC-SRF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913141" y="6393144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/>
              <a:t>42</a:t>
            </a:fld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41" r="-1105"/>
          <a:stretch/>
        </p:blipFill>
        <p:spPr>
          <a:xfrm>
            <a:off x="0" y="2465202"/>
            <a:ext cx="3581400" cy="3698875"/>
          </a:xfrm>
          <a:ln>
            <a:solidFill>
              <a:srgbClr val="3366FF"/>
            </a:solidFill>
          </a:ln>
        </p:spPr>
      </p:pic>
      <p:graphicFrame>
        <p:nvGraphicFramePr>
          <p:cNvPr id="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26306382"/>
              </p:ext>
            </p:extLst>
          </p:nvPr>
        </p:nvGraphicFramePr>
        <p:xfrm>
          <a:off x="426554" y="4746270"/>
          <a:ext cx="1595755" cy="1209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文書" r:id="rId4" imgW="3149600" imgH="2387600" progId="Word.Document.12">
                  <p:link updateAutomatic="1"/>
                </p:oleObj>
              </mc:Choice>
              <mc:Fallback>
                <p:oleObj name="文書" r:id="rId4" imgW="3149600" imgH="2387600" progId="Word.Document.12">
                  <p:link updateAutomatic="1"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554" y="4746270"/>
                        <a:ext cx="1595755" cy="1209395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FF6600"/>
                        </a:solidFill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1849413" y="915051"/>
            <a:ext cx="5017713" cy="1354217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3366FF"/>
                </a:solidFill>
              </a:rPr>
              <a:t>Advantages;</a:t>
            </a:r>
          </a:p>
          <a:p>
            <a:pPr marL="285750" indent="-285750">
              <a:buFontTx/>
              <a:buChar char="-"/>
            </a:pPr>
            <a:r>
              <a:rPr lang="en-US" altLang="ja-JP" sz="1600" dirty="0" smtClean="0"/>
              <a:t>Q-magnet may be assembled separately,</a:t>
            </a:r>
          </a:p>
          <a:p>
            <a:pPr marL="285750" indent="-285750">
              <a:buFontTx/>
              <a:buChar char="-"/>
            </a:pPr>
            <a:r>
              <a:rPr lang="en-US" altLang="ja-JP" sz="1600" dirty="0" smtClean="0"/>
              <a:t>Keep “best clean” during cavity string assembly</a:t>
            </a:r>
          </a:p>
          <a:p>
            <a:pPr marL="285750" indent="-285750">
              <a:buFontTx/>
              <a:buChar char="-"/>
            </a:pPr>
            <a:r>
              <a:rPr lang="en-US" altLang="ja-JP" sz="1600" dirty="0" smtClean="0"/>
              <a:t>No additional cryostat and cryogenics</a:t>
            </a:r>
          </a:p>
          <a:p>
            <a:pPr marL="285750" indent="-285750">
              <a:buFontTx/>
              <a:buChar char="-"/>
            </a:pPr>
            <a:r>
              <a:rPr lang="en-US" altLang="ja-JP" sz="1600" dirty="0" smtClean="0"/>
              <a:t>Highly accurate alignment without </a:t>
            </a:r>
            <a:r>
              <a:rPr lang="en-US" altLang="ja-JP" sz="1600" dirty="0" err="1" smtClean="0"/>
              <a:t>LHe</a:t>
            </a:r>
            <a:r>
              <a:rPr lang="en-US" altLang="ja-JP" sz="1600" dirty="0" smtClean="0"/>
              <a:t> vessel  </a:t>
            </a:r>
            <a:endParaRPr kumimoji="1" lang="ja-JP" altLang="en-US" sz="1600" dirty="0"/>
          </a:p>
        </p:txBody>
      </p:sp>
      <p:pic>
        <p:nvPicPr>
          <p:cNvPr id="10" name="コンテンツ プレースホルダー 6"/>
          <p:cNvPicPr>
            <a:picLocks noChangeAspect="1"/>
          </p:cNvPicPr>
          <p:nvPr/>
        </p:nvPicPr>
        <p:blipFill rotWithShape="1">
          <a:blip r:embed="rId6"/>
          <a:srcRect l="151" t="2742" r="-128" b="46702"/>
          <a:stretch/>
        </p:blipFill>
        <p:spPr bwMode="auto">
          <a:xfrm>
            <a:off x="3772794" y="2465202"/>
            <a:ext cx="5055673" cy="1919541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11" name="Picture 2" descr="M:\Kash\Split_Quad_pic_022410\2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042" b="-81"/>
          <a:stretch/>
        </p:blipFill>
        <p:spPr bwMode="auto">
          <a:xfrm>
            <a:off x="5267877" y="4471439"/>
            <a:ext cx="2301764" cy="16926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7948825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457200" y="113208"/>
            <a:ext cx="7130289" cy="489455"/>
          </a:xfrm>
          <a:solidFill>
            <a:srgbClr val="FFFFFF"/>
          </a:solidFill>
        </p:spPr>
        <p:txBody>
          <a:bodyPr>
            <a:noAutofit/>
          </a:bodyPr>
          <a:lstStyle/>
          <a:p>
            <a:r>
              <a:rPr lang="en-US" altLang="ja-JP" sz="2800" b="1" dirty="0" smtClean="0">
                <a:ea typeface="ヒラギノ丸ゴ Pro W4"/>
                <a:cs typeface="ヒラギノ丸ゴ Pro W4"/>
              </a:rPr>
              <a:t>Conduction Cooling Test </a:t>
            </a:r>
            <a:r>
              <a:rPr kumimoji="1" lang="en-US" altLang="ja-JP" sz="2800" b="1" dirty="0" smtClean="0">
                <a:ea typeface="ヒラギノ丸ゴ Pro W4"/>
                <a:cs typeface="ヒラギノ丸ゴ Pro W4"/>
              </a:rPr>
              <a:t>using </a:t>
            </a:r>
            <a:r>
              <a:rPr kumimoji="1" lang="en-US" altLang="ja-JP" sz="2800" b="1" dirty="0" err="1" smtClean="0">
                <a:ea typeface="ヒラギノ丸ゴ Pro W4"/>
                <a:cs typeface="ヒラギノ丸ゴ Pro W4"/>
              </a:rPr>
              <a:t>Cryo</a:t>
            </a:r>
            <a:r>
              <a:rPr kumimoji="1" lang="en-US" altLang="ja-JP" sz="2800" b="1" dirty="0" smtClean="0">
                <a:ea typeface="ヒラギノ丸ゴ Pro W4"/>
                <a:cs typeface="ヒラギノ丸ゴ Pro W4"/>
              </a:rPr>
              <a:t>-Cooler</a:t>
            </a:r>
            <a:r>
              <a:rPr kumimoji="1" lang="en-US" altLang="ja-JP" sz="2400" b="1" dirty="0" smtClean="0">
                <a:latin typeface="ヒラギノ丸ゴ Pro W4"/>
                <a:ea typeface="ヒラギノ丸ゴ Pro W4"/>
                <a:cs typeface="ヒラギノ丸ゴ Pro W4"/>
              </a:rPr>
              <a:t/>
            </a:r>
            <a:br>
              <a:rPr kumimoji="1" lang="en-US" altLang="ja-JP" sz="2400" b="1" dirty="0" smtClean="0">
                <a:latin typeface="ヒラギノ丸ゴ Pro W4"/>
                <a:ea typeface="ヒラギノ丸ゴ Pro W4"/>
                <a:cs typeface="ヒラギノ丸ゴ Pro W4"/>
              </a:rPr>
            </a:br>
            <a:endParaRPr kumimoji="1" lang="ja-JP" altLang="en-US" sz="2400" dirty="0">
              <a:latin typeface="ヒラギノ丸ゴ Pro W4"/>
              <a:ea typeface="ヒラギノ丸ゴ Pro W4"/>
              <a:cs typeface="ヒラギノ丸ゴ Pro W4"/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AB6FA28-7AEC-3F43-9C2D-3DB969CFEC6A}" type="slidenum">
              <a:rPr lang="en-US" smtClean="0"/>
              <a:pPr algn="r"/>
              <a:t>43</a:t>
            </a:fld>
            <a:endParaRPr lang="en-US" dirty="0"/>
          </a:p>
        </p:txBody>
      </p:sp>
      <p:pic>
        <p:nvPicPr>
          <p:cNvPr id="26" name="コンテンツ プレースホルダー 25"/>
          <p:cNvPicPr>
            <a:picLocks noGrp="1" noChangeAspect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223" r="3223"/>
          <a:stretch>
            <a:fillRect/>
          </a:stretch>
        </p:blipFill>
        <p:spPr>
          <a:xfrm>
            <a:off x="335615" y="897155"/>
            <a:ext cx="2743200" cy="3455988"/>
          </a:xfrm>
          <a:ln>
            <a:solidFill>
              <a:srgbClr val="3366FF"/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7800" y="3276600"/>
            <a:ext cx="1155700" cy="2921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7800" y="3276600"/>
            <a:ext cx="1155700" cy="2921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7800" y="3276600"/>
            <a:ext cx="1155700" cy="29210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87800" y="3276600"/>
            <a:ext cx="1155700" cy="29210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87800" y="3276600"/>
            <a:ext cx="1155700" cy="2921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87800" y="3276600"/>
            <a:ext cx="1155700" cy="292100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3863781" y="897155"/>
            <a:ext cx="4452830" cy="1631216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ヒラギノ丸ゴ Pro W4"/>
                <a:ea typeface="ヒラギノ丸ゴ Pro W4"/>
                <a:cs typeface="ヒラギノ丸ゴ Pro W4"/>
              </a:rPr>
              <a:t>Cool-down : 8 days w/ 1 W CC</a:t>
            </a:r>
          </a:p>
          <a:p>
            <a:r>
              <a:rPr lang="en-US" sz="2000" dirty="0" smtClean="0">
                <a:latin typeface="ヒラギノ丸ゴ Pro W4"/>
                <a:ea typeface="ヒラギノ丸ゴ Pro W4"/>
                <a:cs typeface="ヒラギノ丸ゴ Pro W4"/>
              </a:rPr>
              <a:t>Excitation test up to 30 A (30%) </a:t>
            </a:r>
          </a:p>
          <a:p>
            <a:r>
              <a:rPr lang="en-US" sz="2000" dirty="0" smtClean="0">
                <a:latin typeface="ヒラギノ丸ゴ Pro W4"/>
                <a:ea typeface="ヒラギノ丸ゴ Pro W4"/>
                <a:cs typeface="ヒラギノ丸ゴ Pro W4"/>
              </a:rPr>
              <a:t>Ramp rate test : 0.4 A/s  </a:t>
            </a:r>
          </a:p>
          <a:p>
            <a:r>
              <a:rPr lang="en-US" sz="2000" dirty="0">
                <a:latin typeface="ヒラギノ丸ゴ Pro W4"/>
                <a:ea typeface="ヒラギノ丸ゴ Pro W4"/>
                <a:cs typeface="ヒラギノ丸ゴ Pro W4"/>
              </a:rPr>
              <a:t> </a:t>
            </a:r>
            <a:r>
              <a:rPr lang="en-US" sz="2000" dirty="0" smtClean="0">
                <a:latin typeface="ヒラギノ丸ゴ Pro W4"/>
                <a:ea typeface="ヒラギノ丸ゴ Pro W4"/>
                <a:cs typeface="ヒラギノ丸ゴ Pro W4"/>
              </a:rPr>
              <a:t>   ( </a:t>
            </a:r>
            <a:r>
              <a:rPr lang="en-US" sz="2000" dirty="0" smtClean="0">
                <a:solidFill>
                  <a:srgbClr val="3366FF"/>
                </a:solidFill>
                <a:latin typeface="ヒラギノ丸ゴ Pro W4"/>
                <a:ea typeface="ヒラギノ丸ゴ Pro W4"/>
                <a:cs typeface="ヒラギノ丸ゴ Pro W4"/>
              </a:rPr>
              <a:t>x 40 faster </a:t>
            </a:r>
            <a:r>
              <a:rPr lang="en-US" sz="2000" dirty="0" smtClean="0">
                <a:latin typeface="ヒラギノ丸ゴ Pro W4"/>
                <a:ea typeface="ヒラギノ丸ゴ Pro W4"/>
                <a:cs typeface="ヒラギノ丸ゴ Pro W4"/>
              </a:rPr>
              <a:t>than ILC-ML op.)  </a:t>
            </a:r>
            <a:endParaRPr lang="en-US" sz="2000" dirty="0">
              <a:latin typeface="ヒラギノ丸ゴ Pro W4"/>
              <a:ea typeface="ヒラギノ丸ゴ Pro W4"/>
              <a:cs typeface="ヒラギノ丸ゴ Pro W4"/>
            </a:endParaRPr>
          </a:p>
          <a:p>
            <a:r>
              <a:rPr lang="en-US" sz="2000" dirty="0" smtClean="0">
                <a:latin typeface="ヒラギノ丸ゴ Pro W4"/>
                <a:ea typeface="ヒラギノ丸ゴ Pro W4"/>
                <a:cs typeface="ヒラギノ丸ゴ Pro W4"/>
              </a:rPr>
              <a:t>Temperature rise : </a:t>
            </a:r>
            <a:r>
              <a:rPr lang="en-US" sz="2000" dirty="0" smtClean="0">
                <a:solidFill>
                  <a:srgbClr val="FF0000"/>
                </a:solidFill>
                <a:latin typeface="ヒラギノ丸ゴ Pro W4"/>
                <a:ea typeface="ヒラギノ丸ゴ Pro W4"/>
                <a:cs typeface="ヒラギノ丸ゴ Pro W4"/>
              </a:rPr>
              <a:t>~ 0.5 K </a:t>
            </a:r>
          </a:p>
        </p:txBody>
      </p:sp>
      <p:pic>
        <p:nvPicPr>
          <p:cNvPr id="8" name="図 7" descr="Fast-ramp-rate-0.4As.pdf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02149" y="2780063"/>
            <a:ext cx="4298312" cy="3019603"/>
          </a:xfrm>
          <a:prstGeom prst="rect">
            <a:avLst/>
          </a:prstGeom>
          <a:ln>
            <a:solidFill>
              <a:srgbClr val="3366FF"/>
            </a:solidFill>
          </a:ln>
        </p:spPr>
      </p:pic>
      <p:cxnSp>
        <p:nvCxnSpPr>
          <p:cNvPr id="14" name="直線コネクタ 13"/>
          <p:cNvCxnSpPr/>
          <p:nvPr/>
        </p:nvCxnSpPr>
        <p:spPr bwMode="auto">
          <a:xfrm>
            <a:off x="5023556" y="6110109"/>
            <a:ext cx="23988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0" name="直線コネクタ 19"/>
          <p:cNvCxnSpPr/>
          <p:nvPr/>
        </p:nvCxnSpPr>
        <p:spPr bwMode="auto">
          <a:xfrm>
            <a:off x="5143500" y="4148665"/>
            <a:ext cx="2589389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テキスト ボックス 24"/>
          <p:cNvSpPr txBox="1"/>
          <p:nvPr/>
        </p:nvSpPr>
        <p:spPr>
          <a:xfrm>
            <a:off x="5229577" y="3762779"/>
            <a:ext cx="2123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Critical Temp &gt; 8 K 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905139" y="4768332"/>
            <a:ext cx="1982972" cy="369332"/>
          </a:xfrm>
          <a:prstGeom prst="rect">
            <a:avLst/>
          </a:prstGeom>
          <a:solidFill>
            <a:srgbClr val="FFFF00">
              <a:alpha val="49000"/>
            </a:srgb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Max. Temp; &lt; 5 K</a:t>
            </a:r>
            <a:endParaRPr kumimoji="1" lang="ja-JP" altLang="en-US" dirty="0"/>
          </a:p>
        </p:txBody>
      </p:sp>
      <p:cxnSp>
        <p:nvCxnSpPr>
          <p:cNvPr id="29" name="直線矢印コネクタ 28"/>
          <p:cNvCxnSpPr/>
          <p:nvPr/>
        </p:nvCxnSpPr>
        <p:spPr bwMode="auto">
          <a:xfrm flipH="1">
            <a:off x="5630333" y="5081220"/>
            <a:ext cx="274806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直線コネクタ 29"/>
          <p:cNvCxnSpPr/>
          <p:nvPr/>
        </p:nvCxnSpPr>
        <p:spPr bwMode="auto">
          <a:xfrm flipV="1">
            <a:off x="5263444" y="5856110"/>
            <a:ext cx="254000" cy="2398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6" name="直線コネクタ 35"/>
          <p:cNvCxnSpPr/>
          <p:nvPr/>
        </p:nvCxnSpPr>
        <p:spPr bwMode="auto">
          <a:xfrm>
            <a:off x="5517444" y="5856110"/>
            <a:ext cx="1836107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9" name="直線コネクタ 38"/>
          <p:cNvCxnSpPr/>
          <p:nvPr/>
        </p:nvCxnSpPr>
        <p:spPr bwMode="auto">
          <a:xfrm flipV="1">
            <a:off x="7367662" y="5843986"/>
            <a:ext cx="0" cy="26612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1" name="直線コネクタ 40"/>
          <p:cNvCxnSpPr/>
          <p:nvPr/>
        </p:nvCxnSpPr>
        <p:spPr bwMode="auto">
          <a:xfrm>
            <a:off x="7367662" y="6110109"/>
            <a:ext cx="101433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45" name="テキスト ボックス 44"/>
          <p:cNvSpPr txBox="1"/>
          <p:nvPr/>
        </p:nvSpPr>
        <p:spPr>
          <a:xfrm>
            <a:off x="5328557" y="5956877"/>
            <a:ext cx="13824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0 to 30 A , 0.4 A/s </a:t>
            </a:r>
            <a:endParaRPr kumimoji="1" lang="ja-JP" altLang="en-US" sz="1200" dirty="0"/>
          </a:p>
        </p:txBody>
      </p:sp>
      <p:cxnSp>
        <p:nvCxnSpPr>
          <p:cNvPr id="46" name="直線コネクタ 45"/>
          <p:cNvCxnSpPr/>
          <p:nvPr/>
        </p:nvCxnSpPr>
        <p:spPr bwMode="auto">
          <a:xfrm flipV="1">
            <a:off x="5559778" y="5389609"/>
            <a:ext cx="0" cy="3818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直線コネクタ 47"/>
          <p:cNvCxnSpPr/>
          <p:nvPr/>
        </p:nvCxnSpPr>
        <p:spPr bwMode="auto">
          <a:xfrm flipV="1">
            <a:off x="3751894" y="4935232"/>
            <a:ext cx="0" cy="3818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49" name="直線コネクタ 48"/>
          <p:cNvCxnSpPr/>
          <p:nvPr/>
        </p:nvCxnSpPr>
        <p:spPr bwMode="auto">
          <a:xfrm flipV="1">
            <a:off x="5260622" y="5429122"/>
            <a:ext cx="0" cy="52775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3366FF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51" name="テキスト ボックス 50"/>
          <p:cNvSpPr txBox="1"/>
          <p:nvPr/>
        </p:nvSpPr>
        <p:spPr>
          <a:xfrm>
            <a:off x="7420960" y="23891"/>
            <a:ext cx="1729061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Kimura, </a:t>
            </a:r>
            <a:r>
              <a:rPr kumimoji="1" lang="en-US" altLang="ja-JP" sz="1400" dirty="0" err="1" smtClean="0"/>
              <a:t>Kashikhin</a:t>
            </a:r>
            <a:r>
              <a:rPr kumimoji="1" lang="en-US" altLang="ja-JP" sz="1400" dirty="0" smtClean="0"/>
              <a:t>, </a:t>
            </a:r>
            <a:r>
              <a:rPr kumimoji="1" lang="en-US" altLang="ja-JP" sz="1400" dirty="0" err="1" smtClean="0"/>
              <a:t>Tartaglia</a:t>
            </a:r>
            <a:endParaRPr kumimoji="1" lang="ja-JP" altLang="en-US" sz="1400" dirty="0"/>
          </a:p>
        </p:txBody>
      </p:sp>
      <p:pic>
        <p:nvPicPr>
          <p:cNvPr id="31" name="図 30" descr="ILC-SC-cooling-cuve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7215" y="4110549"/>
            <a:ext cx="2618730" cy="1892459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1744774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6506" y="59400"/>
            <a:ext cx="8351619" cy="564788"/>
          </a:xfrm>
          <a:solidFill>
            <a:srgbClr val="FFFFFF"/>
          </a:solidFill>
        </p:spPr>
        <p:txBody>
          <a:bodyPr/>
          <a:lstStyle/>
          <a:p>
            <a:pPr algn="l"/>
            <a:r>
              <a:rPr lang="en-US" altLang="ja-JP" sz="3600" b="1" dirty="0" smtClean="0"/>
              <a:t>SRF CM SC </a:t>
            </a:r>
            <a:r>
              <a:rPr lang="en-US" altLang="ja-JP" sz="3600" b="1" dirty="0" err="1" smtClean="0"/>
              <a:t>Quadrupole</a:t>
            </a:r>
            <a:r>
              <a:rPr lang="en-US" altLang="ja-JP" sz="3600" b="1" dirty="0" smtClean="0"/>
              <a:t> conduction cooled</a:t>
            </a:r>
            <a:endParaRPr kumimoji="1" lang="ja-JP" altLang="en-US" sz="3600" b="1" dirty="0"/>
          </a:p>
        </p:txBody>
      </p:sp>
      <p:pic>
        <p:nvPicPr>
          <p:cNvPr id="8" name="コンテンツ プレースホルダー 7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064" b="-3064"/>
          <a:stretch>
            <a:fillRect/>
          </a:stretch>
        </p:blipFill>
        <p:spPr>
          <a:xfrm>
            <a:off x="457200" y="1215100"/>
            <a:ext cx="8229600" cy="1811338"/>
          </a:xfrm>
          <a:ln>
            <a:solidFill>
              <a:srgbClr val="4F81BD"/>
            </a:solidFill>
          </a:ln>
        </p:spPr>
      </p:pic>
      <p:pic>
        <p:nvPicPr>
          <p:cNvPr id="9" name="コンテンツ プレースホルダー 8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8823" b="-8823"/>
          <a:stretch>
            <a:fillRect/>
          </a:stretch>
        </p:blipFill>
        <p:spPr>
          <a:xfrm>
            <a:off x="197631" y="3269065"/>
            <a:ext cx="5534025" cy="2509838"/>
          </a:xfrm>
          <a:ln>
            <a:solidFill>
              <a:srgbClr val="4F81BD"/>
            </a:solidFill>
          </a:ln>
        </p:spPr>
      </p:pic>
      <p:pic>
        <p:nvPicPr>
          <p:cNvPr id="10" name="図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630" y="3269065"/>
            <a:ext cx="2935733" cy="2509838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</p:pic>
      <p:cxnSp>
        <p:nvCxnSpPr>
          <p:cNvPr id="13" name="直線矢印コネクタ 12"/>
          <p:cNvCxnSpPr>
            <a:stCxn id="11" idx="3"/>
          </p:cNvCxnSpPr>
          <p:nvPr/>
        </p:nvCxnSpPr>
        <p:spPr>
          <a:xfrm flipH="1">
            <a:off x="1909683" y="2292274"/>
            <a:ext cx="2429134" cy="17447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円/楕円 10"/>
          <p:cNvSpPr/>
          <p:nvPr/>
        </p:nvSpPr>
        <p:spPr>
          <a:xfrm>
            <a:off x="4217990" y="1849143"/>
            <a:ext cx="825058" cy="51916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C307-4C03-A34E-949D-3677CCDE21D9}" type="slidenum">
              <a:rPr kumimoji="1" lang="ja-JP" altLang="en-US" smtClean="0"/>
              <a:t>44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7578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6506" y="59400"/>
            <a:ext cx="8351619" cy="564788"/>
          </a:xfrm>
          <a:solidFill>
            <a:srgbClr val="FFFFFF"/>
          </a:solidFill>
        </p:spPr>
        <p:txBody>
          <a:bodyPr/>
          <a:lstStyle/>
          <a:p>
            <a:pPr algn="l"/>
            <a:r>
              <a:rPr lang="en-US" altLang="ja-JP" sz="3600" b="1" dirty="0" smtClean="0"/>
              <a:t>SRF CM SC </a:t>
            </a:r>
            <a:r>
              <a:rPr lang="en-US" altLang="ja-JP" sz="3600" b="1" dirty="0" err="1" smtClean="0"/>
              <a:t>Quadrupole</a:t>
            </a:r>
            <a:r>
              <a:rPr lang="en-US" altLang="ja-JP" sz="3600" b="1" dirty="0" smtClean="0"/>
              <a:t> conduction cooled</a:t>
            </a:r>
            <a:endParaRPr kumimoji="1" lang="ja-JP" altLang="en-US" sz="3600" b="1" dirty="0"/>
          </a:p>
        </p:txBody>
      </p:sp>
      <p:pic>
        <p:nvPicPr>
          <p:cNvPr id="8" name="コンテンツ プレースホルダー 7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3064" b="-3064"/>
          <a:stretch>
            <a:fillRect/>
          </a:stretch>
        </p:blipFill>
        <p:spPr>
          <a:xfrm>
            <a:off x="273371" y="1021386"/>
            <a:ext cx="8229600" cy="1811338"/>
          </a:xfrm>
          <a:ln>
            <a:solidFill>
              <a:srgbClr val="4F81BD"/>
            </a:solidFill>
          </a:ln>
        </p:spPr>
      </p:pic>
      <p:pic>
        <p:nvPicPr>
          <p:cNvPr id="9" name="コンテンツ プレースホルダー 8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8823" b="-8823"/>
          <a:stretch>
            <a:fillRect/>
          </a:stretch>
        </p:blipFill>
        <p:spPr>
          <a:xfrm>
            <a:off x="197631" y="3269065"/>
            <a:ext cx="5534025" cy="2509838"/>
          </a:xfrm>
          <a:ln>
            <a:solidFill>
              <a:srgbClr val="4F81BD"/>
            </a:solidFill>
          </a:ln>
        </p:spPr>
      </p:pic>
      <p:pic>
        <p:nvPicPr>
          <p:cNvPr id="10" name="図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4630" y="3269065"/>
            <a:ext cx="2935733" cy="2509838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</p:pic>
      <p:sp>
        <p:nvSpPr>
          <p:cNvPr id="11" name="円/楕円 10"/>
          <p:cNvSpPr/>
          <p:nvPr/>
        </p:nvSpPr>
        <p:spPr>
          <a:xfrm>
            <a:off x="4078079" y="1683993"/>
            <a:ext cx="825058" cy="519160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2" name="図 3" descr="IMG_006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612" y="3101772"/>
            <a:ext cx="4102378" cy="307714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図 4" descr="IMG_0065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73" y="3101772"/>
            <a:ext cx="4100952" cy="307714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直線矢印コネクタ 12"/>
          <p:cNvCxnSpPr/>
          <p:nvPr/>
        </p:nvCxnSpPr>
        <p:spPr>
          <a:xfrm flipH="1">
            <a:off x="2550688" y="2203153"/>
            <a:ext cx="1851132" cy="164657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コンテンツ プレースホルダー 5" descr="DSC06892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56" r="171"/>
          <a:stretch/>
        </p:blipFill>
        <p:spPr>
          <a:xfrm>
            <a:off x="115612" y="879680"/>
            <a:ext cx="2746101" cy="2055767"/>
          </a:xfrm>
          <a:prstGeom prst="rect">
            <a:avLst/>
          </a:prstGeo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F9C307-4C03-A34E-949D-3677CCDE21D9}" type="slidenum">
              <a:rPr kumimoji="1" lang="ja-JP" altLang="en-US" smtClean="0"/>
              <a:t>45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981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プレースホルダー 1"/>
          <p:cNvSpPr>
            <a:spLocks noGrp="1"/>
          </p:cNvSpPr>
          <p:nvPr>
            <p:ph idx="1"/>
          </p:nvPr>
        </p:nvSpPr>
        <p:spPr>
          <a:xfrm>
            <a:off x="208271" y="784614"/>
            <a:ext cx="8719360" cy="4023851"/>
          </a:xfrm>
        </p:spPr>
        <p:txBody>
          <a:bodyPr>
            <a:normAutofit/>
          </a:bodyPr>
          <a:lstStyle/>
          <a:p>
            <a:pPr marL="0" indent="0"/>
            <a:r>
              <a:rPr lang="en-US" altLang="ja-JP" sz="2000" dirty="0" smtClean="0"/>
              <a:t>Major update of the Major Cryogenics Plants on Surface: 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ja-JP" sz="2000" b="0" dirty="0" smtClean="0"/>
              <a:t>No cryogen </a:t>
            </a:r>
            <a:r>
              <a:rPr lang="en-US" altLang="ja-JP" sz="2000" b="0" dirty="0" smtClean="0"/>
              <a:t>storage underground for safety reason</a:t>
            </a:r>
            <a:r>
              <a:rPr lang="en-US" altLang="ja-JP" sz="2000" b="0" dirty="0"/>
              <a:t> </a:t>
            </a:r>
            <a:r>
              <a:rPr lang="en-US" altLang="ja-JP" sz="2000" b="0" dirty="0" smtClean="0"/>
              <a:t>(anoxia, suffocation),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000" b="0" dirty="0"/>
              <a:t>He inventory during long-term </a:t>
            </a:r>
            <a:r>
              <a:rPr lang="en-US" altLang="ja-JP" sz="2000" b="0" dirty="0" smtClean="0"/>
              <a:t>shutdown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000" b="0" dirty="0" smtClean="0"/>
              <a:t>Easier </a:t>
            </a:r>
            <a:r>
              <a:rPr lang="en-US" altLang="ja-JP" sz="2000" b="0" dirty="0"/>
              <a:t>access for He </a:t>
            </a:r>
            <a:r>
              <a:rPr lang="en-US" altLang="ja-JP" sz="2000" b="0" dirty="0" smtClean="0"/>
              <a:t>(cold) and </a:t>
            </a:r>
            <a:r>
              <a:rPr lang="en-US" altLang="ja-JP" sz="2000" b="0" dirty="0"/>
              <a:t>liquid </a:t>
            </a:r>
            <a:r>
              <a:rPr lang="en-US" altLang="ja-JP" sz="2000" b="0" dirty="0" smtClean="0"/>
              <a:t>N2 (cold) </a:t>
            </a:r>
            <a:r>
              <a:rPr lang="en-US" altLang="ja-JP" sz="2000" b="0" dirty="0"/>
              <a:t>supplies from </a:t>
            </a:r>
            <a:r>
              <a:rPr lang="en-US" altLang="ja-JP" sz="2000" b="0" dirty="0" smtClean="0"/>
              <a:t>companies,</a:t>
            </a:r>
            <a:endParaRPr kumimoji="1" lang="en-US" altLang="ja-JP" sz="2000" b="0" dirty="0" smtClean="0"/>
          </a:p>
          <a:p>
            <a:pPr marL="342900" indent="-342900">
              <a:buFont typeface="Arial"/>
              <a:buChar char="•"/>
            </a:pPr>
            <a:r>
              <a:rPr kumimoji="1" lang="en-US" altLang="ja-JP" sz="2000" b="0" dirty="0" smtClean="0"/>
              <a:t>Easier Heat </a:t>
            </a:r>
            <a:r>
              <a:rPr kumimoji="1" lang="en-US" altLang="ja-JP" sz="2000" b="0" dirty="0"/>
              <a:t>removal from </a:t>
            </a:r>
            <a:r>
              <a:rPr kumimoji="1" lang="en-US" altLang="ja-JP" sz="2000" b="0" dirty="0" smtClean="0"/>
              <a:t>compressors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ja-JP" sz="2000" b="0" dirty="0" smtClean="0"/>
              <a:t>Shorter 2K transfer line for effective cryogen transport, underground</a:t>
            </a:r>
          </a:p>
          <a:p>
            <a:pPr marL="0" indent="0"/>
            <a:r>
              <a:rPr kumimoji="1" lang="en-US" altLang="ja-JP" sz="2000" dirty="0" smtClean="0"/>
              <a:t>Issues to be further settled: 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ja-JP" sz="2000" b="0" dirty="0" smtClean="0"/>
              <a:t>Radio-activation of </a:t>
            </a:r>
            <a:r>
              <a:rPr kumimoji="1" lang="en-US" altLang="ja-JP" sz="2000" b="0" dirty="0"/>
              <a:t> </a:t>
            </a:r>
            <a:r>
              <a:rPr kumimoji="1" lang="en-US" altLang="ja-JP" sz="2000" b="0" dirty="0" smtClean="0"/>
              <a:t>He during long-term operation to be justified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ja-JP" sz="2000" b="0" dirty="0" smtClean="0"/>
              <a:t>Minimize noise and mechanica</a:t>
            </a:r>
            <a:r>
              <a:rPr lang="en-US" altLang="ja-JP" sz="2000" b="0" dirty="0" smtClean="0"/>
              <a:t>l vibration from compressors and cooling </a:t>
            </a:r>
            <a:r>
              <a:rPr lang="en-US" altLang="ja-JP" sz="2000" b="0" dirty="0"/>
              <a:t>towers, </a:t>
            </a:r>
            <a:r>
              <a:rPr lang="en-US" altLang="ja-JP" sz="2000" b="0" dirty="0" smtClean="0"/>
              <a:t>w/ half underground layout, for better conservation </a:t>
            </a:r>
            <a:r>
              <a:rPr lang="en-US" altLang="ja-JP" sz="2000" b="0" dirty="0"/>
              <a:t>of natural </a:t>
            </a:r>
            <a:r>
              <a:rPr lang="en-US" altLang="ja-JP" sz="2000" b="0" dirty="0" smtClean="0"/>
              <a:t>environment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ja-JP" sz="2000" b="0" dirty="0" smtClean="0"/>
              <a:t>High pressure gas safety code</a:t>
            </a:r>
          </a:p>
          <a:p>
            <a:endParaRPr kumimoji="1" lang="en-US" altLang="ja-JP" sz="2500" dirty="0" smtClean="0"/>
          </a:p>
          <a:p>
            <a:endParaRPr kumimoji="1" lang="ja-JP" altLang="en-US" sz="2500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831278" y="122048"/>
            <a:ext cx="4240436" cy="500303"/>
          </a:xfrm>
          <a:solidFill>
            <a:schemeClr val="bg1"/>
          </a:solidFill>
        </p:spPr>
        <p:txBody>
          <a:bodyPr/>
          <a:lstStyle/>
          <a:p>
            <a:r>
              <a:rPr kumimoji="1" lang="en-US" altLang="ja-JP" dirty="0" smtClean="0"/>
              <a:t>ILC- Cryogenics Design </a:t>
            </a:r>
            <a:endParaRPr kumimoji="1" lang="ja-JP" altLang="en-US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AB6FA28-7AEC-3F43-9C2D-3DB969CFEC6A}" type="slidenum">
              <a:rPr lang="en-US" smtClean="0"/>
              <a:pPr algn="r"/>
              <a:t>46</a:t>
            </a:fld>
            <a:endParaRPr lang="en-US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3208" y="4500614"/>
            <a:ext cx="4380470" cy="1569078"/>
          </a:xfrm>
          <a:prstGeom prst="rect">
            <a:avLst/>
          </a:prstGeom>
          <a:ln>
            <a:solidFill>
              <a:srgbClr val="3366FF"/>
            </a:solidFill>
          </a:ln>
        </p:spPr>
      </p:pic>
    </p:spTree>
    <p:extLst>
      <p:ext uri="{BB962C8B-B14F-4D97-AF65-F5344CB8AC3E}">
        <p14:creationId xmlns:p14="http://schemas.microsoft.com/office/powerpoint/2010/main" val="27778889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0596" y="2046314"/>
            <a:ext cx="6581399" cy="4073362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4" name="正方形/長方形 3"/>
          <p:cNvSpPr/>
          <p:nvPr/>
        </p:nvSpPr>
        <p:spPr>
          <a:xfrm>
            <a:off x="4694881" y="264630"/>
            <a:ext cx="3664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639" marR="40639" defTabSz="501650" latinLnBrk="1" hangingPunct="0"/>
            <a:r>
              <a:rPr kumimoji="0" lang="en-US" altLang="ja-JP" i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Current Cryogenics Configuration</a:t>
            </a:r>
            <a:endParaRPr kumimoji="0" lang="ja-JP" altLang="en-US" i="1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sym typeface="Arial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242" y="744481"/>
            <a:ext cx="2676501" cy="2006625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5" name="テキスト ボックス 4"/>
          <p:cNvSpPr txBox="1"/>
          <p:nvPr/>
        </p:nvSpPr>
        <p:spPr>
          <a:xfrm>
            <a:off x="349479" y="2883695"/>
            <a:ext cx="1748984" cy="369332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ILC-TDR Baseline 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5190017" y="1570101"/>
            <a:ext cx="368562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New Baseline to be proposed to CMB 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algn="r"/>
            <a:fld id="{5443FA5E-A2E9-3A45-AC80-F13DA5FD1A8D}" type="slidenum">
              <a:rPr kumimoji="1" lang="ja-JP" altLang="en-US" smtClean="0"/>
              <a:pPr algn="r"/>
              <a:t>47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06648109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657" y="763864"/>
            <a:ext cx="7502719" cy="5402143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5685365" y="264630"/>
            <a:ext cx="2663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0639" marR="40639" defTabSz="501650" latinLnBrk="1" hangingPunct="0"/>
            <a:r>
              <a:rPr kumimoji="0" lang="en-US" altLang="ja-JP" i="1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sym typeface="Arial"/>
              </a:rPr>
              <a:t>Current Cryogenic Flow</a:t>
            </a:r>
            <a:endParaRPr kumimoji="0" lang="ja-JP" altLang="en-US" i="1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sym typeface="Arial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algn="r"/>
            <a:fld id="{5443FA5E-A2E9-3A45-AC80-F13DA5FD1A8D}" type="slidenum">
              <a:rPr kumimoji="1" lang="ja-JP" altLang="en-US" smtClean="0"/>
              <a:pPr algn="r"/>
              <a:t>48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7412208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直線矢印コネクタ 50"/>
          <p:cNvCxnSpPr/>
          <p:nvPr/>
        </p:nvCxnSpPr>
        <p:spPr>
          <a:xfrm>
            <a:off x="4638430" y="1337733"/>
            <a:ext cx="0" cy="1376763"/>
          </a:xfrm>
          <a:prstGeom prst="straightConnector1">
            <a:avLst/>
          </a:prstGeom>
          <a:ln w="57150" cmpd="sng">
            <a:solidFill>
              <a:srgbClr val="000090"/>
            </a:solidFill>
            <a:prstDash val="sysDash"/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>
            <a:endCxn id="6" idx="3"/>
          </p:cNvCxnSpPr>
          <p:nvPr/>
        </p:nvCxnSpPr>
        <p:spPr>
          <a:xfrm flipV="1">
            <a:off x="6302011" y="2771144"/>
            <a:ext cx="676256" cy="210896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8184" y="110016"/>
            <a:ext cx="8455816" cy="509172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kumimoji="1" lang="en-US" altLang="ja-JP" sz="2800" b="1" dirty="0" smtClean="0"/>
              <a:t> Cooperation of </a:t>
            </a:r>
            <a:r>
              <a:rPr kumimoji="1" lang="en-US" altLang="ja-JP" sz="2800" b="1" dirty="0"/>
              <a:t>H</a:t>
            </a:r>
            <a:r>
              <a:rPr kumimoji="1" lang="en-US" altLang="ja-JP" sz="2800" b="1" dirty="0" smtClean="0"/>
              <a:t>ub-</a:t>
            </a:r>
            <a:r>
              <a:rPr kumimoji="1" lang="en-US" altLang="ja-JP" sz="2800" b="1" dirty="0" err="1" smtClean="0"/>
              <a:t>Labo</a:t>
            </a:r>
            <a:r>
              <a:rPr kumimoji="1" lang="en-US" altLang="ja-JP" sz="2800" b="1" dirty="0" smtClean="0"/>
              <a:t> and industry </a:t>
            </a:r>
            <a:endParaRPr kumimoji="1" lang="ja-JP" altLang="en-US" sz="28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11692" y="5445133"/>
            <a:ext cx="2701369" cy="955667"/>
          </a:xfrm>
          <a:solidFill>
            <a:srgbClr val="CCFFCC"/>
          </a:solidFill>
          <a:ln>
            <a:solidFill>
              <a:srgbClr val="3366FF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1400" dirty="0"/>
              <a:t>H</a:t>
            </a:r>
            <a:r>
              <a:rPr kumimoji="1" lang="en-US" altLang="ja-JP" sz="1400" dirty="0" smtClean="0"/>
              <a:t>ub-laboratories responsible to regional procurements to be </a:t>
            </a:r>
            <a:r>
              <a:rPr kumimoji="1" lang="en-US" altLang="ja-JP" sz="1400" dirty="0" smtClean="0">
                <a:solidFill>
                  <a:srgbClr val="FF6600"/>
                </a:solidFill>
              </a:rPr>
              <a:t>open </a:t>
            </a:r>
            <a:r>
              <a:rPr kumimoji="1" lang="en-US" altLang="ja-JP" sz="1400" dirty="0" smtClean="0">
                <a:solidFill>
                  <a:srgbClr val="000000"/>
                </a:solidFill>
              </a:rPr>
              <a:t>for</a:t>
            </a:r>
            <a:r>
              <a:rPr kumimoji="1" lang="en-US" altLang="ja-JP" sz="1400" dirty="0" smtClean="0">
                <a:solidFill>
                  <a:srgbClr val="FF6600"/>
                </a:solidFill>
              </a:rPr>
              <a:t> any world-wide </a:t>
            </a:r>
            <a:r>
              <a:rPr kumimoji="1" lang="en-US" altLang="ja-JP" sz="1400" dirty="0" smtClean="0">
                <a:solidFill>
                  <a:srgbClr val="000000"/>
                </a:solidFill>
              </a:rPr>
              <a:t>industry participation </a:t>
            </a:r>
          </a:p>
          <a:p>
            <a:pPr marL="0" indent="0">
              <a:buNone/>
            </a:pPr>
            <a:endParaRPr kumimoji="1" lang="ja-JP" altLang="en-US" sz="1400" dirty="0"/>
          </a:p>
        </p:txBody>
      </p:sp>
      <p:sp>
        <p:nvSpPr>
          <p:cNvPr id="4" name="円/楕円 3"/>
          <p:cNvSpPr/>
          <p:nvPr/>
        </p:nvSpPr>
        <p:spPr>
          <a:xfrm>
            <a:off x="1787819" y="1860403"/>
            <a:ext cx="5673801" cy="3273594"/>
          </a:xfrm>
          <a:prstGeom prst="ellipse">
            <a:avLst/>
          </a:prstGeom>
          <a:noFill/>
          <a:ln w="19050" cmpd="sng"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フローチャート: 結合子 5"/>
          <p:cNvSpPr/>
          <p:nvPr/>
        </p:nvSpPr>
        <p:spPr>
          <a:xfrm>
            <a:off x="6732055" y="1931361"/>
            <a:ext cx="1681244" cy="983867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Regional Hub-Lab:</a:t>
            </a:r>
          </a:p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E, &amp; … 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7" name="フローチャート: 結合子 6"/>
          <p:cNvSpPr/>
          <p:nvPr/>
        </p:nvSpPr>
        <p:spPr>
          <a:xfrm>
            <a:off x="940040" y="1876137"/>
            <a:ext cx="1681244" cy="983867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Regional Hub-Lab: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A</a:t>
            </a:r>
            <a:r>
              <a:rPr lang="en-US" altLang="ja-JP" dirty="0" smtClean="0">
                <a:solidFill>
                  <a:schemeClr val="tx1"/>
                </a:solidFill>
              </a:rPr>
              <a:t> 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フローチャート: 結合子 7"/>
          <p:cNvSpPr/>
          <p:nvPr/>
        </p:nvSpPr>
        <p:spPr>
          <a:xfrm>
            <a:off x="940040" y="4087487"/>
            <a:ext cx="1681244" cy="983867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Regional Hub-Lab: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</a:rPr>
              <a:t>B</a:t>
            </a:r>
            <a:r>
              <a:rPr lang="en-US" altLang="ja-JP" dirty="0" smtClean="0">
                <a:solidFill>
                  <a:srgbClr val="000000"/>
                </a:solidFill>
              </a:rPr>
              <a:t> 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9" name="フローチャート: 結合子 8"/>
          <p:cNvSpPr/>
          <p:nvPr/>
        </p:nvSpPr>
        <p:spPr>
          <a:xfrm>
            <a:off x="6774330" y="3963233"/>
            <a:ext cx="1681244" cy="983867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Regional Hub-Lab:</a:t>
            </a:r>
          </a:p>
          <a:p>
            <a:pPr algn="ctr"/>
            <a:r>
              <a:rPr lang="en-US" altLang="ja-JP" dirty="0">
                <a:solidFill>
                  <a:srgbClr val="000000"/>
                </a:solidFill>
              </a:rPr>
              <a:t>D</a:t>
            </a:r>
            <a:r>
              <a:rPr lang="en-US" altLang="ja-JP" dirty="0" smtClean="0">
                <a:solidFill>
                  <a:srgbClr val="000000"/>
                </a:solidFill>
              </a:rPr>
              <a:t> 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  <p:sp>
        <p:nvSpPr>
          <p:cNvPr id="15" name="フローチャート: 結合子 14"/>
          <p:cNvSpPr/>
          <p:nvPr/>
        </p:nvSpPr>
        <p:spPr>
          <a:xfrm>
            <a:off x="2574697" y="2623092"/>
            <a:ext cx="4017217" cy="1780940"/>
          </a:xfrm>
          <a:prstGeom prst="flowChartConnector">
            <a:avLst/>
          </a:prstGeom>
          <a:solidFill>
            <a:srgbClr val="008000">
              <a:alpha val="15000"/>
            </a:srgbClr>
          </a:solidFill>
          <a:ln w="28575" cmpd="sng">
            <a:solidFill>
              <a:srgbClr val="008000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000" dirty="0" smtClean="0">
                <a:solidFill>
                  <a:srgbClr val="000000"/>
                </a:solidFill>
              </a:rPr>
              <a:t>World-wide</a:t>
            </a:r>
          </a:p>
          <a:p>
            <a:pPr algn="ctr"/>
            <a:r>
              <a:rPr lang="en-US" altLang="ja-JP" sz="2000" dirty="0" smtClean="0">
                <a:solidFill>
                  <a:srgbClr val="000000"/>
                </a:solidFill>
              </a:rPr>
              <a:t>Industry responsible to</a:t>
            </a:r>
          </a:p>
          <a:p>
            <a:pPr algn="ctr"/>
            <a:r>
              <a:rPr kumimoji="1" lang="en-US" altLang="ja-JP" sz="2000" b="1" dirty="0" smtClean="0">
                <a:solidFill>
                  <a:srgbClr val="FF0000"/>
                </a:solidFill>
              </a:rPr>
              <a:t>‘Build-to-Print’ manufacturing</a:t>
            </a:r>
          </a:p>
        </p:txBody>
      </p:sp>
      <p:sp>
        <p:nvSpPr>
          <p:cNvPr id="20" name="角丸四角形 19"/>
          <p:cNvSpPr/>
          <p:nvPr/>
        </p:nvSpPr>
        <p:spPr>
          <a:xfrm>
            <a:off x="2727452" y="821923"/>
            <a:ext cx="3768729" cy="567474"/>
          </a:xfrm>
          <a:prstGeom prst="roundRect">
            <a:avLst/>
          </a:prstGeom>
          <a:solidFill>
            <a:srgbClr val="FF6600"/>
          </a:solidFill>
          <a:ln w="28575" cmpd="sng">
            <a:solidFill>
              <a:srgbClr val="6600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FF00"/>
                </a:solidFill>
              </a:rPr>
              <a:t>ILC Host-Lab</a:t>
            </a:r>
            <a:r>
              <a:rPr kumimoji="1" lang="en-US" altLang="ja-JP" dirty="0" smtClean="0">
                <a:solidFill>
                  <a:srgbClr val="FFFF00"/>
                </a:solidFill>
              </a:rPr>
              <a:t> 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22" name="フローチャート: 結合子 21"/>
          <p:cNvSpPr/>
          <p:nvPr/>
        </p:nvSpPr>
        <p:spPr>
          <a:xfrm>
            <a:off x="3028352" y="4786100"/>
            <a:ext cx="3285560" cy="1614700"/>
          </a:xfrm>
          <a:prstGeom prst="flowChartConnector">
            <a:avLst/>
          </a:prstGeom>
          <a:solidFill>
            <a:srgbClr val="FFFF00"/>
          </a:solidFill>
          <a:ln w="28575" cmpd="sng"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Regional Hub-Lab:</a:t>
            </a:r>
          </a:p>
          <a:p>
            <a:pPr algn="ctr"/>
            <a:r>
              <a:rPr lang="en-US" altLang="ja-JP" dirty="0" smtClean="0">
                <a:solidFill>
                  <a:srgbClr val="000000"/>
                </a:solidFill>
              </a:rPr>
              <a:t>C: </a:t>
            </a:r>
            <a:r>
              <a:rPr lang="en-US" altLang="ja-JP" b="1" dirty="0" smtClean="0">
                <a:solidFill>
                  <a:srgbClr val="000000"/>
                </a:solidFill>
              </a:rPr>
              <a:t>responsible to </a:t>
            </a:r>
          </a:p>
          <a:p>
            <a:pPr algn="ctr"/>
            <a:r>
              <a:rPr lang="en-US" altLang="ja-JP" b="1" dirty="0" smtClean="0">
                <a:solidFill>
                  <a:srgbClr val="000000"/>
                </a:solidFill>
              </a:rPr>
              <a:t>Hosting System Test  and </a:t>
            </a:r>
            <a:r>
              <a:rPr lang="en-US" altLang="ja-JP" b="1" dirty="0" smtClean="0">
                <a:solidFill>
                  <a:srgbClr val="FF6600"/>
                </a:solidFill>
              </a:rPr>
              <a:t>Gradient Performance</a:t>
            </a:r>
          </a:p>
        </p:txBody>
      </p:sp>
      <p:sp>
        <p:nvSpPr>
          <p:cNvPr id="24" name="角丸四角形 23"/>
          <p:cNvSpPr/>
          <p:nvPr/>
        </p:nvSpPr>
        <p:spPr>
          <a:xfrm>
            <a:off x="3195914" y="1505362"/>
            <a:ext cx="2595315" cy="731165"/>
          </a:xfrm>
          <a:prstGeom prst="roundRect">
            <a:avLst>
              <a:gd name="adj" fmla="val 21532"/>
            </a:avLst>
          </a:prstGeom>
          <a:solidFill>
            <a:srgbClr val="FFFF00">
              <a:alpha val="35000"/>
            </a:srgbClr>
          </a:solidFill>
          <a:ln w="19050" cmpd="sng"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3366FF"/>
                </a:solidFill>
              </a:rPr>
              <a:t>Technical Coordination</a:t>
            </a:r>
          </a:p>
          <a:p>
            <a:pPr algn="ctr"/>
            <a:r>
              <a:rPr lang="en-US" altLang="ja-JP" dirty="0" smtClean="0">
                <a:solidFill>
                  <a:srgbClr val="3366FF"/>
                </a:solidFill>
              </a:rPr>
              <a:t>for Lab-Consortium </a:t>
            </a:r>
          </a:p>
        </p:txBody>
      </p:sp>
      <p:cxnSp>
        <p:nvCxnSpPr>
          <p:cNvPr id="31" name="直線矢印コネクタ 30"/>
          <p:cNvCxnSpPr/>
          <p:nvPr/>
        </p:nvCxnSpPr>
        <p:spPr>
          <a:xfrm flipV="1">
            <a:off x="2495001" y="4087487"/>
            <a:ext cx="676256" cy="210896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2450455" y="2688308"/>
            <a:ext cx="671135" cy="209403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>
            <a:endCxn id="9" idx="1"/>
          </p:cNvCxnSpPr>
          <p:nvPr/>
        </p:nvCxnSpPr>
        <p:spPr>
          <a:xfrm>
            <a:off x="6417623" y="3865606"/>
            <a:ext cx="602919" cy="241711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矢印コネクタ 47"/>
          <p:cNvCxnSpPr/>
          <p:nvPr/>
        </p:nvCxnSpPr>
        <p:spPr>
          <a:xfrm>
            <a:off x="4631621" y="4395025"/>
            <a:ext cx="0" cy="391075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/>
          <p:nvPr/>
        </p:nvCxnSpPr>
        <p:spPr>
          <a:xfrm>
            <a:off x="4098221" y="1311545"/>
            <a:ext cx="0" cy="215264"/>
          </a:xfrm>
          <a:prstGeom prst="straightConnector1">
            <a:avLst/>
          </a:prstGeom>
          <a:ln w="12700" cmpd="sng">
            <a:solidFill>
              <a:srgbClr val="000090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直線矢印コネクタ 75"/>
          <p:cNvCxnSpPr/>
          <p:nvPr/>
        </p:nvCxnSpPr>
        <p:spPr>
          <a:xfrm>
            <a:off x="6581559" y="6074705"/>
            <a:ext cx="687290" cy="13805"/>
          </a:xfrm>
          <a:prstGeom prst="straightConnector1">
            <a:avLst/>
          </a:prstGeom>
          <a:ln w="57150" cmpd="sng">
            <a:solidFill>
              <a:srgbClr val="00009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8" name="テキスト ボックス 77"/>
          <p:cNvSpPr txBox="1"/>
          <p:nvPr/>
        </p:nvSpPr>
        <p:spPr>
          <a:xfrm>
            <a:off x="7298849" y="5521174"/>
            <a:ext cx="164660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: Technical </a:t>
            </a:r>
          </a:p>
          <a:p>
            <a:r>
              <a:rPr lang="en-US" altLang="ja-JP" sz="1400" dirty="0"/>
              <a:t> </a:t>
            </a:r>
            <a:r>
              <a:rPr lang="en-US" altLang="ja-JP" sz="1400" dirty="0" smtClean="0"/>
              <a:t>  c</a:t>
            </a:r>
            <a:r>
              <a:rPr kumimoji="1" lang="en-US" altLang="ja-JP" sz="1400" dirty="0" smtClean="0"/>
              <a:t>oordination link </a:t>
            </a:r>
          </a:p>
          <a:p>
            <a:r>
              <a:rPr kumimoji="1" lang="en-US" altLang="ja-JP" sz="1400" dirty="0" smtClean="0"/>
              <a:t>: Procurement link </a:t>
            </a:r>
            <a:endParaRPr kumimoji="1" lang="ja-JP" altLang="en-US" sz="1400" dirty="0"/>
          </a:p>
        </p:txBody>
      </p:sp>
      <p:cxnSp>
        <p:nvCxnSpPr>
          <p:cNvPr id="79" name="直線矢印コネクタ 78"/>
          <p:cNvCxnSpPr/>
          <p:nvPr/>
        </p:nvCxnSpPr>
        <p:spPr>
          <a:xfrm>
            <a:off x="6591914" y="5729562"/>
            <a:ext cx="687290" cy="13805"/>
          </a:xfrm>
          <a:prstGeom prst="straightConnector1">
            <a:avLst/>
          </a:prstGeom>
          <a:ln w="12700" cmpd="sng">
            <a:solidFill>
              <a:srgbClr val="000090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958741" y="727677"/>
            <a:ext cx="1736373" cy="1200329"/>
          </a:xfrm>
          <a:prstGeom prst="rect">
            <a:avLst/>
          </a:prstGeom>
          <a:solidFill>
            <a:srgbClr val="CCFFCC"/>
          </a:solidFill>
          <a:ln w="28575" cmpd="sng">
            <a:solidFill>
              <a:srgbClr val="3366FF"/>
            </a:solidFill>
            <a:prstDash val="sysDash"/>
          </a:ln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rgbClr val="3366FF"/>
                </a:solidFill>
                <a:latin typeface="ＭＳ Ｐゴシック"/>
                <a:ea typeface="ＭＳ Ｐゴシック"/>
                <a:cs typeface="ＭＳ Ｐゴシック"/>
              </a:rPr>
              <a:t>- Manufacturing </a:t>
            </a:r>
          </a:p>
          <a:p>
            <a:r>
              <a:rPr lang="en-US" altLang="ja-JP" dirty="0" smtClean="0">
                <a:solidFill>
                  <a:srgbClr val="3366FF"/>
                </a:solidFill>
                <a:latin typeface="ＭＳ Ｐゴシック"/>
                <a:ea typeface="ＭＳ Ｐゴシック"/>
                <a:cs typeface="ＭＳ Ｐゴシック"/>
              </a:rPr>
              <a:t>     by Industry</a:t>
            </a:r>
            <a:endParaRPr lang="en-US" altLang="ja-JP" dirty="0" smtClean="0">
              <a:latin typeface="ＭＳ Ｐゴシック"/>
              <a:ea typeface="ＭＳ Ｐゴシック"/>
              <a:cs typeface="ＭＳ Ｐゴシック"/>
            </a:endParaRPr>
          </a:p>
          <a:p>
            <a:r>
              <a:rPr kumimoji="1" lang="en-US" altLang="ja-JP" dirty="0" smtClean="0">
                <a:latin typeface="ＭＳ Ｐゴシック"/>
                <a:ea typeface="ＭＳ Ｐゴシック"/>
                <a:cs typeface="ＭＳ Ｐゴシック"/>
              </a:rPr>
              <a:t>- Qualification </a:t>
            </a:r>
          </a:p>
          <a:p>
            <a:r>
              <a:rPr kumimoji="1" lang="en-US" altLang="ja-JP" dirty="0">
                <a:latin typeface="ＭＳ Ｐゴシック"/>
                <a:ea typeface="ＭＳ Ｐゴシック"/>
                <a:cs typeface="ＭＳ Ｐゴシック"/>
              </a:rPr>
              <a:t> </a:t>
            </a:r>
            <a:r>
              <a:rPr kumimoji="1" lang="en-US" altLang="ja-JP" dirty="0" smtClean="0">
                <a:latin typeface="ＭＳ Ｐゴシック"/>
                <a:ea typeface="ＭＳ Ｐゴシック"/>
                <a:cs typeface="ＭＳ Ｐゴシック"/>
              </a:rPr>
              <a:t>    by Hub-lab</a:t>
            </a:r>
          </a:p>
        </p:txBody>
      </p:sp>
      <p:sp>
        <p:nvSpPr>
          <p:cNvPr id="13" name="スライド番号プレースホルダー 1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DC0A8B60-5C01-C045-B858-59631D469114}" type="slidenum">
              <a:rPr kumimoji="1" lang="ja-JP" altLang="en-US" smtClean="0"/>
              <a:pPr algn="r"/>
              <a:t>49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51869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92" y="134732"/>
            <a:ext cx="7911908" cy="446407"/>
          </a:xfrm>
          <a:solidFill>
            <a:schemeClr val="bg1"/>
          </a:solidFill>
        </p:spPr>
        <p:txBody>
          <a:bodyPr>
            <a:noAutofit/>
          </a:bodyPr>
          <a:lstStyle/>
          <a:p>
            <a:pPr algn="l"/>
            <a:r>
              <a:rPr lang="en-GB" sz="2400" b="1" dirty="0" smtClean="0"/>
              <a:t>SRF Main </a:t>
            </a:r>
            <a:r>
              <a:rPr lang="en-GB" sz="2400" b="1" dirty="0" err="1" smtClean="0"/>
              <a:t>Linac</a:t>
            </a:r>
            <a:r>
              <a:rPr lang="en-GB" sz="2400" b="1" dirty="0" smtClean="0"/>
              <a:t> Parameters,</a:t>
            </a:r>
            <a:r>
              <a:rPr lang="en-GB" sz="2400" b="1" dirty="0" smtClean="0">
                <a:solidFill>
                  <a:srgbClr val="3366FF"/>
                </a:solidFill>
              </a:rPr>
              <a:t> Demonstrated</a:t>
            </a:r>
            <a:endParaRPr lang="en-GB" sz="2400" b="1" dirty="0">
              <a:solidFill>
                <a:srgbClr val="3366FF"/>
              </a:solidFill>
            </a:endParaRPr>
          </a:p>
        </p:txBody>
      </p:sp>
      <p:sp>
        <p:nvSpPr>
          <p:cNvPr id="11" name="スライド番号プレースホルダー 10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r"/>
            <a:fld id="{DC0A8B60-5C01-C045-B858-59631D469114}" type="slidenum">
              <a:rPr kumimoji="1" lang="ja-JP" altLang="en-US" smtClean="0"/>
              <a:pPr algn="r"/>
              <a:t>5</a:t>
            </a:fld>
            <a:endParaRPr kumimoji="1" lang="ja-JP" alt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50380723"/>
              </p:ext>
            </p:extLst>
          </p:nvPr>
        </p:nvGraphicFramePr>
        <p:xfrm>
          <a:off x="436082" y="678873"/>
          <a:ext cx="8250718" cy="54608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2648"/>
                <a:gridCol w="1437639"/>
                <a:gridCol w="860955"/>
                <a:gridCol w="2219476"/>
              </a:tblGrid>
              <a:tr h="336154">
                <a:tc>
                  <a:txBody>
                    <a:bodyPr/>
                    <a:lstStyle/>
                    <a:p>
                      <a:r>
                        <a:rPr lang="en-GB" dirty="0" smtClean="0"/>
                        <a:t>Characteristics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Parameter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Unit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Demonstrated</a:t>
                      </a:r>
                      <a:endParaRPr lang="en-GB" dirty="0"/>
                    </a:p>
                  </a:txBody>
                  <a:tcPr/>
                </a:tc>
              </a:tr>
              <a:tr h="31269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Average accelerating gradient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u="sng" dirty="0" smtClean="0">
                          <a:solidFill>
                            <a:srgbClr val="FF0000"/>
                          </a:solidFill>
                        </a:rPr>
                        <a:t>31.5 (±20%)</a:t>
                      </a:r>
                      <a:endParaRPr lang="en-GB" sz="1600" u="sng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MV/m</a:t>
                      </a:r>
                      <a:endParaRPr lang="en-GB" sz="16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008000"/>
                          </a:solidFill>
                        </a:rPr>
                        <a:t>DESY,</a:t>
                      </a:r>
                      <a:r>
                        <a:rPr lang="en-GB" sz="1600" b="1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</a:p>
                    <a:p>
                      <a:r>
                        <a:rPr lang="en-GB" sz="1600" b="1" u="sng" baseline="0" dirty="0" smtClean="0">
                          <a:solidFill>
                            <a:srgbClr val="008000"/>
                          </a:solidFill>
                        </a:rPr>
                        <a:t>FNAL,  </a:t>
                      </a:r>
                      <a:r>
                        <a:rPr lang="en-GB" sz="1600" b="1" baseline="0" dirty="0" err="1" smtClean="0">
                          <a:solidFill>
                            <a:srgbClr val="008000"/>
                          </a:solidFill>
                        </a:rPr>
                        <a:t>JLab</a:t>
                      </a:r>
                      <a:r>
                        <a:rPr lang="en-GB" sz="1600" b="1" baseline="0" dirty="0" smtClean="0">
                          <a:solidFill>
                            <a:srgbClr val="008000"/>
                          </a:solidFill>
                        </a:rPr>
                        <a:t>, Cornell,</a:t>
                      </a:r>
                    </a:p>
                    <a:p>
                      <a:r>
                        <a:rPr lang="en-GB" sz="1600" b="1" baseline="0" dirty="0" smtClean="0">
                          <a:solidFill>
                            <a:srgbClr val="008000"/>
                          </a:solidFill>
                        </a:rPr>
                        <a:t>KEK, </a:t>
                      </a:r>
                      <a:endParaRPr lang="en-GB" sz="1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1269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Cavity</a:t>
                      </a:r>
                      <a:r>
                        <a:rPr lang="en-GB" sz="1600" baseline="0" dirty="0" smtClean="0"/>
                        <a:t> Q</a:t>
                      </a:r>
                      <a:r>
                        <a:rPr lang="en-GB" sz="1600" baseline="-25000" dirty="0" smtClean="0"/>
                        <a:t>0</a:t>
                      </a:r>
                      <a:endParaRPr lang="en-GB" sz="16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10</a:t>
                      </a:r>
                      <a:r>
                        <a:rPr lang="en-GB" sz="1600" baseline="30000" dirty="0" smtClean="0"/>
                        <a:t>10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altLang="ja-JP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8708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(Cavity qualification</a:t>
                      </a:r>
                      <a:r>
                        <a:rPr lang="en-GB" sz="1600" baseline="0" dirty="0" smtClean="0"/>
                        <a:t> gradient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35</a:t>
                      </a:r>
                      <a:r>
                        <a:rPr lang="en-GB" sz="1600" baseline="0" dirty="0" smtClean="0">
                          <a:solidFill>
                            <a:srgbClr val="FF0000"/>
                          </a:solidFill>
                        </a:rPr>
                        <a:t> (±20%)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MV/m)</a:t>
                      </a:r>
                      <a:endParaRPr lang="en-GB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53224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Beam current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5.8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mA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008000"/>
                          </a:solidFill>
                        </a:rPr>
                        <a:t>DESY-FLASH, KEK-STF</a:t>
                      </a:r>
                      <a:endParaRPr lang="en-GB" sz="1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1269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Number</a:t>
                      </a:r>
                      <a:r>
                        <a:rPr lang="en-GB" sz="1600" baseline="0" dirty="0" smtClean="0"/>
                        <a:t> </a:t>
                      </a:r>
                      <a:r>
                        <a:rPr lang="en-GB" sz="1600" dirty="0" smtClean="0"/>
                        <a:t>of bunches per pulse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1312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008000"/>
                          </a:solidFill>
                        </a:rPr>
                        <a:t>DESY</a:t>
                      </a:r>
                      <a:endParaRPr lang="en-GB" sz="1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1269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Charge per bunch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3.2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nC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1269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Bunch spacing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554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ns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53224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Beam pulse length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730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altLang="ja-JP" sz="1600" b="1" dirty="0" smtClean="0">
                          <a:solidFill>
                            <a:srgbClr val="008000"/>
                          </a:solidFill>
                        </a:rPr>
                        <a:t>DESY-FLASH, </a:t>
                      </a:r>
                    </a:p>
                    <a:p>
                      <a:r>
                        <a:rPr lang="en-GB" altLang="ja-JP" sz="1600" b="1" dirty="0" smtClean="0">
                          <a:solidFill>
                            <a:srgbClr val="008000"/>
                          </a:solidFill>
                        </a:rPr>
                        <a:t>KEK-STF</a:t>
                      </a:r>
                    </a:p>
                  </a:txBody>
                  <a:tcPr/>
                </a:tc>
              </a:tr>
              <a:tr h="53224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RF pulse length</a:t>
                      </a:r>
                      <a:r>
                        <a:rPr lang="en-GB" sz="1600" baseline="0" dirty="0" smtClean="0"/>
                        <a:t> (incl. fill time)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1.65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ms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altLang="ja-JP" sz="1600" b="1" dirty="0" smtClean="0">
                          <a:solidFill>
                            <a:srgbClr val="008000"/>
                          </a:solidFill>
                        </a:rPr>
                        <a:t>DESY-FLASH, </a:t>
                      </a:r>
                    </a:p>
                    <a:p>
                      <a:r>
                        <a:rPr lang="en-GB" altLang="ja-JP" sz="1600" b="1" dirty="0" smtClean="0">
                          <a:solidFill>
                            <a:srgbClr val="008000"/>
                          </a:solidFill>
                        </a:rPr>
                        <a:t>KEK-STF, FNAL-ASTA</a:t>
                      </a:r>
                    </a:p>
                  </a:txBody>
                  <a:tcPr/>
                </a:tc>
              </a:tr>
              <a:tr h="31269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Efficiency</a:t>
                      </a:r>
                      <a:r>
                        <a:rPr lang="en-GB" sz="1600" baseline="0" dirty="0" smtClean="0"/>
                        <a:t> (</a:t>
                      </a:r>
                      <a:r>
                        <a:rPr lang="en-GB" sz="1600" baseline="0" dirty="0" err="1" smtClean="0"/>
                        <a:t>RF</a:t>
                      </a:r>
                      <a:r>
                        <a:rPr lang="en-GB" sz="1600" baseline="0" dirty="0" err="1" smtClean="0">
                          <a:sym typeface="Wingdings"/>
                        </a:rPr>
                        <a:t>beam</a:t>
                      </a:r>
                      <a:r>
                        <a:rPr lang="en-GB" sz="1600" baseline="0" dirty="0" smtClean="0">
                          <a:sym typeface="Wingdings"/>
                        </a:rPr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0.44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  <a:tr h="31269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Pulse repetition rate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endParaRPr lang="en-GB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Hz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b="1" dirty="0" smtClean="0">
                          <a:solidFill>
                            <a:srgbClr val="008000"/>
                          </a:solidFill>
                        </a:rPr>
                        <a:t>DESY, KEK</a:t>
                      </a:r>
                      <a:endParaRPr lang="en-GB" sz="16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12693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FF beam size (y) </a:t>
                      </a:r>
                      <a:endParaRPr lang="en-GB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5.9 </a:t>
                      </a:r>
                      <a:endParaRPr lang="en-GB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nm</a:t>
                      </a:r>
                      <a:endParaRPr lang="en-GB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Closing</a:t>
                      </a:r>
                      <a:r>
                        <a:rPr lang="en-GB" sz="16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at KEK-ATF</a:t>
                      </a:r>
                      <a:endParaRPr lang="en-GB" sz="16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12693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Peak beam power per cavity at 31.5 MV/m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190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kW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1665384" y="-22903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197287" y="6394556"/>
            <a:ext cx="2141823" cy="365125"/>
          </a:xfrm>
        </p:spPr>
        <p:txBody>
          <a:bodyPr/>
          <a:lstStyle/>
          <a:p>
            <a:r>
              <a:rPr kumimoji="1" lang="en-US" altLang="ja-JP" smtClean="0"/>
              <a:t>A, Yamamoto, 150413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863781" y="6391732"/>
            <a:ext cx="1639455" cy="365125"/>
          </a:xfrm>
        </p:spPr>
        <p:txBody>
          <a:bodyPr/>
          <a:lstStyle/>
          <a:p>
            <a:r>
              <a:rPr kumimoji="1" lang="en-US" altLang="ja-JP" smtClean="0"/>
              <a:t>ILC-SRF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4174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95399" y="76200"/>
            <a:ext cx="7777481" cy="914400"/>
          </a:xfrm>
        </p:spPr>
        <p:txBody>
          <a:bodyPr/>
          <a:lstStyle/>
          <a:p>
            <a:r>
              <a:rPr kumimoji="1" lang="en-US" altLang="ja-JP" sz="2400" b="1" dirty="0" smtClean="0"/>
              <a:t>A Model for Cavity and CM</a:t>
            </a:r>
            <a:br>
              <a:rPr kumimoji="1" lang="en-US" altLang="ja-JP" sz="2400" b="1" dirty="0" smtClean="0"/>
            </a:br>
            <a:r>
              <a:rPr kumimoji="1" lang="en-US" altLang="ja-JP" sz="2400" b="1" dirty="0" smtClean="0"/>
              <a:t>Production and Qualification Process</a:t>
            </a:r>
            <a:br>
              <a:rPr kumimoji="1" lang="en-US" altLang="ja-JP" sz="2400" b="1" dirty="0" smtClean="0"/>
            </a:br>
            <a:r>
              <a:rPr kumimoji="1" lang="ja-JP" altLang="ja-JP" sz="2000" b="1" dirty="0"/>
              <a:t>　</a:t>
            </a:r>
            <a:endParaRPr kumimoji="1" lang="ja-JP" altLang="en-US" sz="1600" b="1" dirty="0">
              <a:solidFill>
                <a:srgbClr val="3366FF"/>
              </a:solidFill>
            </a:endParaRP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41279110"/>
              </p:ext>
            </p:extLst>
          </p:nvPr>
        </p:nvGraphicFramePr>
        <p:xfrm>
          <a:off x="247413" y="1043955"/>
          <a:ext cx="8678046" cy="5217160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2919483"/>
                <a:gridCol w="1352529"/>
                <a:gridCol w="1602013"/>
                <a:gridCol w="1451494"/>
                <a:gridCol w="1352527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Step hosted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CCFFCC"/>
                          </a:solidFill>
                        </a:rPr>
                        <a:t>Industry</a:t>
                      </a:r>
                      <a:endParaRPr kumimoji="1" lang="ja-JP" altLang="en-US" sz="1600" dirty="0">
                        <a:solidFill>
                          <a:srgbClr val="CCFFCC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Industry/Laboratory</a:t>
                      </a:r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Hub-laboratory</a:t>
                      </a:r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ILC Host-laboratory</a:t>
                      </a:r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Regional constraint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FF"/>
                          </a:solidFill>
                        </a:rPr>
                        <a:t>no</a:t>
                      </a:r>
                      <a:endParaRPr kumimoji="1" lang="ja-JP" alt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yes or no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yes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</a:rPr>
                        <a:t>yes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66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Sub-comp/material</a:t>
                      </a:r>
                    </a:p>
                    <a:p>
                      <a:r>
                        <a:rPr kumimoji="1" lang="en-US" altLang="ja-JP" sz="1600" dirty="0" smtClean="0"/>
                        <a:t>-</a:t>
                      </a:r>
                      <a:r>
                        <a:rPr kumimoji="1" lang="en-US" altLang="ja-JP" sz="1600" baseline="0" dirty="0" smtClean="0"/>
                        <a:t> Production/P</a:t>
                      </a:r>
                      <a:r>
                        <a:rPr kumimoji="1" lang="en-US" altLang="ja-JP" sz="1600" dirty="0" smtClean="0"/>
                        <a:t>rocurement</a:t>
                      </a:r>
                      <a:r>
                        <a:rPr kumimoji="1" lang="en-US" altLang="ja-JP" sz="1600" baseline="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err="1" smtClean="0">
                          <a:solidFill>
                            <a:srgbClr val="FFFF00"/>
                          </a:solidFill>
                        </a:rPr>
                        <a:t>Nb</a:t>
                      </a:r>
                      <a:r>
                        <a:rPr kumimoji="1" lang="en-US" altLang="ja-JP" sz="1400" dirty="0" smtClean="0">
                          <a:solidFill>
                            <a:srgbClr val="FFFF00"/>
                          </a:solidFill>
                        </a:rPr>
                        <a:t>, Ti, specific comp. …</a:t>
                      </a:r>
                      <a:endParaRPr kumimoji="1" lang="ja-JP" alt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Procurement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9-cell Cavity </a:t>
                      </a:r>
                    </a:p>
                    <a:p>
                      <a:r>
                        <a:rPr kumimoji="1" lang="en-US" altLang="ja-JP" sz="1600" dirty="0" smtClean="0"/>
                        <a:t>-</a:t>
                      </a:r>
                      <a:r>
                        <a:rPr kumimoji="1" lang="en-US" altLang="ja-JP" sz="1600" baseline="0" dirty="0" smtClean="0"/>
                        <a:t> M</a:t>
                      </a:r>
                      <a:r>
                        <a:rPr kumimoji="1" lang="en-US" altLang="ja-JP" sz="1600" dirty="0" smtClean="0"/>
                        <a:t>anufacturing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rgbClr val="FFFF00"/>
                          </a:solidFill>
                        </a:rPr>
                        <a:t>9-cell</a:t>
                      </a:r>
                      <a:r>
                        <a:rPr kumimoji="1" lang="en-US" altLang="ja-JP" sz="1400" baseline="0" dirty="0" smtClean="0">
                          <a:solidFill>
                            <a:srgbClr val="FFFF00"/>
                          </a:solidFill>
                        </a:rPr>
                        <a:t>-cavity, 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FFFF00"/>
                          </a:solidFill>
                        </a:rPr>
                        <a:t>Process, </a:t>
                      </a:r>
                    </a:p>
                    <a:p>
                      <a:r>
                        <a:rPr kumimoji="1" lang="en-US" altLang="ja-JP" sz="1400" baseline="0" dirty="0" smtClean="0">
                          <a:solidFill>
                            <a:srgbClr val="FFFF00"/>
                          </a:solidFill>
                        </a:rPr>
                        <a:t>He-Jacketing</a:t>
                      </a:r>
                      <a:endParaRPr kumimoji="1" lang="ja-JP" altLang="en-US" sz="14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en-US" altLang="ja-JP" sz="1600" dirty="0" smtClean="0"/>
                    </a:p>
                    <a:p>
                      <a:r>
                        <a:rPr kumimoji="1" lang="en-US" altLang="ja-JP" sz="1600" dirty="0" smtClean="0"/>
                        <a:t>Procurement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9-cell Cavity</a:t>
                      </a:r>
                    </a:p>
                    <a:p>
                      <a:r>
                        <a:rPr kumimoji="1" lang="en-US" altLang="ja-JP" sz="1600" dirty="0" smtClean="0"/>
                        <a:t>-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Performance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Test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Cold, gradient</a:t>
                      </a:r>
                      <a:r>
                        <a:rPr kumimoji="1" lang="en-US" altLang="ja-JP" sz="1600" baseline="0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test</a:t>
                      </a:r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/>
                        <a:t>Cryomodule</a:t>
                      </a:r>
                      <a:r>
                        <a:rPr kumimoji="1" lang="en-US" altLang="ja-JP" sz="1600" dirty="0" smtClean="0"/>
                        <a:t> component</a:t>
                      </a:r>
                    </a:p>
                    <a:p>
                      <a:r>
                        <a:rPr kumimoji="1" lang="en-US" altLang="ja-JP" sz="1600" dirty="0" smtClean="0"/>
                        <a:t>-</a:t>
                      </a:r>
                      <a:r>
                        <a:rPr kumimoji="1" lang="en-US" altLang="ja-JP" sz="1600" baseline="0" dirty="0" smtClean="0"/>
                        <a:t> M</a:t>
                      </a:r>
                      <a:r>
                        <a:rPr kumimoji="1" lang="en-US" altLang="ja-JP" sz="1600" dirty="0" smtClean="0"/>
                        <a:t>anufacturing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00"/>
                          </a:solidFill>
                        </a:rPr>
                        <a:t>V. vessel, cold-mass ...</a:t>
                      </a:r>
                      <a:endParaRPr kumimoji="1" lang="ja-JP" altLang="en-US" sz="1600" dirty="0">
                        <a:solidFill>
                          <a:srgbClr val="FFFF00"/>
                        </a:solidFill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 Procurement</a:t>
                      </a:r>
                      <a:endParaRPr kumimoji="1" lang="ja-JP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/>
                        <a:t>Cryomodule</a:t>
                      </a:r>
                      <a:r>
                        <a:rPr kumimoji="1" lang="en-US" altLang="ja-JP" sz="1600" dirty="0" smtClean="0"/>
                        <a:t>/Cavity</a:t>
                      </a:r>
                      <a:endParaRPr kumimoji="1" lang="en-US" altLang="ja-JP" sz="1600" baseline="0" dirty="0" smtClean="0"/>
                    </a:p>
                    <a:p>
                      <a:r>
                        <a:rPr kumimoji="1" lang="en-US" altLang="ja-JP" sz="1600" baseline="0" dirty="0" smtClean="0"/>
                        <a:t>- Assembly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err="1" smtClean="0">
                          <a:solidFill>
                            <a:srgbClr val="3366FF"/>
                          </a:solidFill>
                        </a:rPr>
                        <a:t>Cav</a:t>
                      </a:r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-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string/</a:t>
                      </a:r>
                    </a:p>
                    <a:p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CM-assembly</a:t>
                      </a:r>
                      <a:endParaRPr kumimoji="1" lang="ja-JP" altLang="en-US" sz="160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SCRF </a:t>
                      </a:r>
                      <a:r>
                        <a:rPr kumimoji="1" lang="en-US" altLang="ja-JP" sz="1600" dirty="0" err="1" smtClean="0"/>
                        <a:t>Cryomodule</a:t>
                      </a:r>
                      <a:r>
                        <a:rPr kumimoji="1" lang="en-US" altLang="ja-JP" sz="1600" dirty="0" smtClean="0"/>
                        <a:t> </a:t>
                      </a:r>
                    </a:p>
                    <a:p>
                      <a:r>
                        <a:rPr kumimoji="1" lang="en-US" altLang="ja-JP" sz="1600" dirty="0" smtClean="0"/>
                        <a:t>- </a:t>
                      </a:r>
                      <a:r>
                        <a:rPr kumimoji="1" lang="en-US" altLang="ja-JP" sz="1600" dirty="0" err="1" smtClean="0"/>
                        <a:t>Perofrmance</a:t>
                      </a:r>
                      <a:r>
                        <a:rPr kumimoji="1" lang="en-US" altLang="ja-JP" sz="1600" dirty="0" smtClean="0"/>
                        <a:t> Test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FFFFFF"/>
                          </a:solidFill>
                        </a:rPr>
                        <a:t>Cold,</a:t>
                      </a:r>
                      <a:r>
                        <a:rPr kumimoji="1" lang="en-US" altLang="ja-JP" sz="1600" baseline="0" dirty="0" smtClean="0">
                          <a:solidFill>
                            <a:srgbClr val="FFFFFF"/>
                          </a:solidFill>
                        </a:rPr>
                        <a:t> gradient test</a:t>
                      </a:r>
                      <a:endParaRPr kumimoji="1" lang="ja-JP" alt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/>
                        <a:t>Accelerator</a:t>
                      </a:r>
                      <a:r>
                        <a:rPr kumimoji="1" lang="en-US" altLang="ja-JP" sz="1800" baseline="0" dirty="0" smtClean="0"/>
                        <a:t> i</a:t>
                      </a:r>
                      <a:r>
                        <a:rPr kumimoji="1" lang="en-US" altLang="ja-JP" sz="1800" dirty="0" smtClean="0"/>
                        <a:t>ntegration, Commissioning</a:t>
                      </a:r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solidFill>
                            <a:schemeClr val="bg1"/>
                          </a:solidFill>
                        </a:rPr>
                        <a:t>Accelerator</a:t>
                      </a:r>
                      <a:r>
                        <a:rPr kumimoji="1" lang="en-US" altLang="ja-JP" sz="1800" baseline="0" dirty="0" smtClean="0">
                          <a:solidFill>
                            <a:schemeClr val="bg1"/>
                          </a:solidFill>
                        </a:rPr>
                        <a:t> sys. </a:t>
                      </a:r>
                      <a:r>
                        <a:rPr kumimoji="1" lang="en-US" altLang="ja-JP" sz="1800" baseline="0" dirty="0" err="1" smtClean="0">
                          <a:solidFill>
                            <a:schemeClr val="bg1"/>
                          </a:solidFill>
                        </a:rPr>
                        <a:t>Integ</a:t>
                      </a:r>
                      <a:r>
                        <a:rPr kumimoji="1" lang="en-US" altLang="ja-JP" sz="180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latin typeface="Arial"/>
                <a:ea typeface="Arial Unicode MS"/>
                <a:cs typeface="Arial Unicode MS"/>
              </a:rPr>
              <a:t>A.Yamamoto, 2014/07/28</a:t>
            </a:r>
            <a:endParaRPr lang="en-US" dirty="0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50</a:t>
            </a:fld>
            <a:endParaRPr lang="en-US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" name="屈折矢印 19"/>
          <p:cNvSpPr/>
          <p:nvPr/>
        </p:nvSpPr>
        <p:spPr>
          <a:xfrm flipV="1">
            <a:off x="5906643" y="4770120"/>
            <a:ext cx="928370" cy="340360"/>
          </a:xfrm>
          <a:prstGeom prst="bentUpArrow">
            <a:avLst>
              <a:gd name="adj1" fmla="val 28704"/>
              <a:gd name="adj2" fmla="val 25000"/>
              <a:gd name="adj3" fmla="val 46296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ja-JP" alt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屈折矢印 20"/>
          <p:cNvSpPr/>
          <p:nvPr/>
        </p:nvSpPr>
        <p:spPr>
          <a:xfrm flipV="1">
            <a:off x="4521200" y="4102100"/>
            <a:ext cx="1384300" cy="551180"/>
          </a:xfrm>
          <a:prstGeom prst="bentUpArrow">
            <a:avLst>
              <a:gd name="adj1" fmla="val 18156"/>
              <a:gd name="adj2" fmla="val 25000"/>
              <a:gd name="adj3" fmla="val 2500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ja-JP" alt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4" name="右矢印 23"/>
          <p:cNvSpPr/>
          <p:nvPr/>
        </p:nvSpPr>
        <p:spPr>
          <a:xfrm>
            <a:off x="4602480" y="2230530"/>
            <a:ext cx="1615440" cy="193055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  <a:prstDash val="soli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ja-JP" alt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6" name="曲折矢印 25"/>
          <p:cNvSpPr/>
          <p:nvPr/>
        </p:nvSpPr>
        <p:spPr>
          <a:xfrm flipH="1" flipV="1">
            <a:off x="4592320" y="2343129"/>
            <a:ext cx="1696720" cy="396239"/>
          </a:xfrm>
          <a:prstGeom prst="bentArrow">
            <a:avLst>
              <a:gd name="adj1" fmla="val 25000"/>
              <a:gd name="adj2" fmla="val 15979"/>
              <a:gd name="adj3" fmla="val 35631"/>
              <a:gd name="adj4" fmla="val 43750"/>
            </a:avLst>
          </a:prstGeom>
          <a:solidFill>
            <a:srgbClr val="FFFF00"/>
          </a:solidFill>
          <a:ln>
            <a:solidFill>
              <a:schemeClr val="tx1"/>
            </a:solidFill>
            <a:prstDash val="dash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ja-JP" alt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曲折矢印 2"/>
          <p:cNvSpPr/>
          <p:nvPr/>
        </p:nvSpPr>
        <p:spPr>
          <a:xfrm flipV="1">
            <a:off x="6885305" y="5546860"/>
            <a:ext cx="762000" cy="477520"/>
          </a:xfrm>
          <a:prstGeom prst="ben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ja-JP" alt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srgbClr val="FFFFFF">
                    <a:lumMod val="65000"/>
                  </a:srgbClr>
                </a:solidFill>
                <a:latin typeface="Arial"/>
                <a:ea typeface="Arial Unicode MS"/>
                <a:cs typeface="Arial Unicode MS"/>
              </a:rPr>
              <a:t>ILC-TDR, SCRF Cost Study </a:t>
            </a:r>
            <a:endParaRPr lang="en-US">
              <a:solidFill>
                <a:srgbClr val="FFFFFF">
                  <a:lumMod val="65000"/>
                </a:srgbClr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5" name="右矢印 14"/>
          <p:cNvSpPr/>
          <p:nvPr/>
        </p:nvSpPr>
        <p:spPr>
          <a:xfrm>
            <a:off x="4623308" y="3065772"/>
            <a:ext cx="1615440" cy="193055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  <a:prstDash val="solid"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ja-JP" altLang="en-US" sz="36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曲折矢印 7"/>
          <p:cNvSpPr/>
          <p:nvPr/>
        </p:nvSpPr>
        <p:spPr>
          <a:xfrm flipH="1" flipV="1">
            <a:off x="5948992" y="3799520"/>
            <a:ext cx="319228" cy="853760"/>
          </a:xfrm>
          <a:prstGeom prst="bentArrow">
            <a:avLst>
              <a:gd name="adj1" fmla="val 35870"/>
              <a:gd name="adj2" fmla="val 25000"/>
              <a:gd name="adj3" fmla="val 25000"/>
              <a:gd name="adj4" fmla="val 43750"/>
            </a:avLst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ja-JP" altLang="en-US" sz="3600" smtClean="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545757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73053" y="96385"/>
            <a:ext cx="7973282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/>
              <a:t>ILC Hub-Laboratories/Consortiums to be established</a:t>
            </a:r>
            <a:endParaRPr kumimoji="1" lang="ja-JP" altLang="en-US" sz="2800" b="1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586116"/>
              </p:ext>
            </p:extLst>
          </p:nvPr>
        </p:nvGraphicFramePr>
        <p:xfrm>
          <a:off x="215646" y="1602851"/>
          <a:ext cx="8539072" cy="25857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8339"/>
                <a:gridCol w="1549144"/>
                <a:gridCol w="1486097"/>
                <a:gridCol w="16754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Function</a:t>
                      </a:r>
                      <a:r>
                        <a:rPr kumimoji="1" lang="en-US" altLang="ja-JP" baseline="0" dirty="0" smtClean="0"/>
                        <a:t> for Qualification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Europe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Americas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Asia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 smtClean="0"/>
                        <a:t>SRF</a:t>
                      </a:r>
                      <a:r>
                        <a:rPr kumimoji="1" lang="en-US" altLang="ja-JP" baseline="0" dirty="0" smtClean="0"/>
                        <a:t> Cavity qualification/test</a:t>
                      </a:r>
                      <a:endParaRPr kumimoji="1" lang="en-US" altLang="ja-JP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DESY-AMTF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/>
                        <a:t>FNAL,Jlab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KEK-STF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Power</a:t>
                      </a:r>
                      <a:r>
                        <a:rPr kumimoji="1" lang="en-US" altLang="ja-JP" baseline="0" dirty="0" smtClean="0"/>
                        <a:t>-Input Coupler conditioning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/>
                        <a:t>LAL-Orsay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/>
                        <a:t>SLAC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KEK-STF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altLang="ja-JP" dirty="0" err="1" smtClean="0"/>
                        <a:t>Cryomodule</a:t>
                      </a:r>
                      <a:r>
                        <a:rPr kumimoji="0" lang="en-US" altLang="ja-JP" baseline="0" dirty="0" smtClean="0"/>
                        <a:t> Assembly 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/>
                        <a:t>Saclay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/>
                        <a:t>FNAL, Jlab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KEK/ILC</a:t>
                      </a:r>
                      <a:r>
                        <a:rPr kumimoji="1" lang="en-US" altLang="ja-JP" baseline="0" dirty="0" smtClean="0"/>
                        <a:t> 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en-US" altLang="ja-JP" dirty="0" err="1" smtClean="0"/>
                        <a:t>Cryomodule</a:t>
                      </a:r>
                      <a:r>
                        <a:rPr kumimoji="0" lang="en-US" altLang="ja-JP" baseline="0" dirty="0" smtClean="0"/>
                        <a:t> qualification/test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/>
                        <a:t>DESY-AMTF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/>
                        <a:t>FNAL</a:t>
                      </a:r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KEK/ILC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en-US" altLang="ja-JP" sz="1400" dirty="0"/>
                    </a:p>
                    <a:p>
                      <a:r>
                        <a:rPr kumimoji="1" lang="en-US" altLang="ja-JP" sz="1400" dirty="0" smtClean="0"/>
                        <a:t>Current</a:t>
                      </a:r>
                      <a:r>
                        <a:rPr kumimoji="1" lang="en-US" altLang="ja-JP" sz="1400" baseline="0" dirty="0" smtClean="0"/>
                        <a:t> status</a:t>
                      </a:r>
                      <a:endParaRPr kumimoji="1" lang="en-US" altLang="ja-JP" sz="1400" dirty="0"/>
                    </a:p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EXFEL</a:t>
                      </a:r>
                      <a:r>
                        <a:rPr kumimoji="1" lang="en-US" altLang="ja-JP" sz="1200" baseline="0" dirty="0" smtClean="0"/>
                        <a:t> in progress</a:t>
                      </a:r>
                      <a:endParaRPr kumimoji="1" lang="en-US" altLang="ja-JP" sz="1200" dirty="0"/>
                    </a:p>
                    <a:p>
                      <a:r>
                        <a:rPr kumimoji="1" lang="en-US" altLang="ja-JP" sz="1200" dirty="0" smtClean="0"/>
                        <a:t>100module</a:t>
                      </a:r>
                      <a:endParaRPr kumimoji="1" lang="en-US" altLang="ja-JP" sz="1200" dirty="0"/>
                    </a:p>
                    <a:p>
                      <a:r>
                        <a:rPr kumimoji="1" lang="en-US" altLang="ja-JP" sz="1200" dirty="0" smtClean="0"/>
                        <a:t>800cavities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LCLS</a:t>
                      </a:r>
                      <a:r>
                        <a:rPr kumimoji="1" lang="en-US" altLang="ja-JP" sz="1200" dirty="0" smtClean="0"/>
                        <a:t>-II</a:t>
                      </a:r>
                      <a:r>
                        <a:rPr kumimoji="1" lang="en-US" altLang="ja-JP" sz="1200" baseline="0" dirty="0" smtClean="0"/>
                        <a:t> to be realized</a:t>
                      </a:r>
                      <a:endParaRPr kumimoji="1" lang="en-US" altLang="ja-JP" sz="1200" dirty="0"/>
                    </a:p>
                    <a:p>
                      <a:r>
                        <a:rPr kumimoji="1" lang="en-US" altLang="ja-JP" sz="1200" dirty="0" smtClean="0"/>
                        <a:t>35module</a:t>
                      </a:r>
                      <a:endParaRPr kumimoji="1" lang="en-US" altLang="ja-JP" sz="1200" dirty="0"/>
                    </a:p>
                    <a:p>
                      <a:r>
                        <a:rPr kumimoji="1" lang="en-US" altLang="ja-JP" sz="1200" dirty="0" smtClean="0"/>
                        <a:t>280cavities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STF</a:t>
                      </a:r>
                      <a:r>
                        <a:rPr kumimoji="1" lang="en-US" altLang="ja-JP" sz="1200" baseline="0" dirty="0" smtClean="0"/>
                        <a:t> Full-CM facility in progress</a:t>
                      </a:r>
                      <a:endParaRPr kumimoji="1" lang="ja-JP" alt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1342658" y="4569451"/>
            <a:ext cx="5758344" cy="1200329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TDR (</a:t>
            </a:r>
            <a:r>
              <a:rPr lang="en-US" altLang="ja-JP" dirty="0" err="1"/>
              <a:t>Ecm</a:t>
            </a:r>
            <a:r>
              <a:rPr lang="en-US" altLang="ja-JP" dirty="0"/>
              <a:t>=500GeV)   </a:t>
            </a:r>
            <a:endParaRPr lang="en-US" altLang="ja-JP" dirty="0" smtClean="0"/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1850 </a:t>
            </a:r>
            <a:r>
              <a:rPr kumimoji="1" lang="en-US" altLang="ja-JP" dirty="0" err="1"/>
              <a:t>cryomodule</a:t>
            </a:r>
            <a:r>
              <a:rPr kumimoji="1" lang="en-US" altLang="ja-JP" dirty="0"/>
              <a:t>,  </a:t>
            </a:r>
            <a:r>
              <a:rPr kumimoji="1" lang="en-US" altLang="ja-JP" dirty="0" smtClean="0"/>
              <a:t>18,000 </a:t>
            </a:r>
            <a:r>
              <a:rPr kumimoji="1" lang="en-US" altLang="ja-JP" dirty="0"/>
              <a:t>cavities </a:t>
            </a:r>
            <a:r>
              <a:rPr kumimoji="1" lang="en-US" altLang="ja-JP" dirty="0" smtClean="0"/>
              <a:t>(~ 6 </a:t>
            </a:r>
            <a:r>
              <a:rPr kumimoji="1" lang="en-US" altLang="ja-JP" dirty="0"/>
              <a:t>years construction)</a:t>
            </a:r>
          </a:p>
          <a:p>
            <a:r>
              <a:rPr lang="en-US" altLang="ja-JP" dirty="0"/>
              <a:t>      </a:t>
            </a:r>
            <a:r>
              <a:rPr kumimoji="1" lang="en-US" altLang="ja-JP" dirty="0" smtClean="0"/>
              <a:t> </a:t>
            </a:r>
            <a:r>
              <a:rPr kumimoji="1" lang="en-US" altLang="ja-JP" dirty="0"/>
              <a:t>=&gt; </a:t>
            </a:r>
            <a:r>
              <a:rPr kumimoji="1" lang="en-US" altLang="ja-JP" dirty="0" smtClean="0"/>
              <a:t>~100 CM/</a:t>
            </a:r>
            <a:r>
              <a:rPr kumimoji="1" lang="en-US" altLang="ja-JP" dirty="0"/>
              <a:t>year/region, </a:t>
            </a:r>
            <a:r>
              <a:rPr kumimoji="1" lang="en-US" altLang="ja-JP" dirty="0" smtClean="0"/>
              <a:t>~1,000 </a:t>
            </a:r>
            <a:r>
              <a:rPr kumimoji="1" lang="en-US" altLang="ja-JP" dirty="0"/>
              <a:t>cavities/year/region</a:t>
            </a:r>
          </a:p>
          <a:p>
            <a:endParaRPr kumimoji="1" lang="en-US" altLang="ja-JP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CAAA0732-AD09-E341-AC15-95AAFB5FCEB8}" type="slidenum">
              <a:rPr kumimoji="1" lang="ja-JP" altLang="en-US" smtClean="0"/>
              <a:pPr algn="r"/>
              <a:t>51</a:t>
            </a:fld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03086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722574" y="45511"/>
            <a:ext cx="8293171" cy="58477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altLang="ja-JP" sz="3200" b="1" dirty="0" smtClean="0">
                <a:solidFill>
                  <a:prstClr val="black"/>
                </a:solidFill>
                <a:latin typeface="Osaka"/>
                <a:ea typeface="Osaka"/>
                <a:cs typeface="Osaka"/>
              </a:rPr>
              <a:t> </a:t>
            </a:r>
            <a:r>
              <a:rPr lang="en-US" altLang="ja-JP" sz="2800" b="1" dirty="0" smtClean="0">
                <a:solidFill>
                  <a:prstClr val="black"/>
                </a:solidFill>
                <a:latin typeface="+mj-lt"/>
                <a:ea typeface="Osaka"/>
                <a:cs typeface="Osaka"/>
              </a:rPr>
              <a:t>SRF Facilities anticipated to be Hub/Consortium  </a:t>
            </a:r>
            <a:endParaRPr lang="en-US" altLang="ja-JP" sz="2000" b="1" dirty="0">
              <a:solidFill>
                <a:prstClr val="black"/>
              </a:solidFill>
              <a:latin typeface="+mj-lt"/>
              <a:ea typeface="Osaka"/>
              <a:cs typeface="Osaka"/>
            </a:endParaRP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1443038" y="4534084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pic>
        <p:nvPicPr>
          <p:cNvPr id="7" name="Picture 5" descr="world_atras_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722496"/>
            <a:ext cx="8204200" cy="3703638"/>
          </a:xfrm>
          <a:prstGeom prst="rect">
            <a:avLst/>
          </a:prstGeom>
          <a:noFill/>
          <a:effectLst/>
        </p:spPr>
      </p:pic>
      <p:pic>
        <p:nvPicPr>
          <p:cNvPr id="8" name="Picture 9" descr="KEK_vie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1387" y="3657139"/>
            <a:ext cx="2400274" cy="1969144"/>
          </a:xfrm>
          <a:prstGeom prst="rect">
            <a:avLst/>
          </a:prstGeom>
          <a:noFill/>
          <a:effectLst>
            <a:outerShdw blurRad="127000" dist="101600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9" name="Picture 10" descr="FN0159Low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0516" y="3906797"/>
            <a:ext cx="2281767" cy="1719645"/>
          </a:xfrm>
          <a:prstGeom prst="rect">
            <a:avLst/>
          </a:prstGeom>
          <a:noFill/>
          <a:effectLst>
            <a:outerShdw blurRad="127000" dist="101600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10" name="Picture 11" descr="FLASH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628" y="3853664"/>
            <a:ext cx="1928619" cy="1736245"/>
          </a:xfrm>
          <a:prstGeom prst="rect">
            <a:avLst/>
          </a:prstGeom>
          <a:noFill/>
          <a:effectLst>
            <a:outerShdw blurRad="127000" dist="101600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60424" name="Oval 12"/>
          <p:cNvSpPr>
            <a:spLocks noChangeArrowheads="1"/>
          </p:cNvSpPr>
          <p:nvPr/>
        </p:nvSpPr>
        <p:spPr bwMode="auto">
          <a:xfrm>
            <a:off x="3810000" y="4390857"/>
            <a:ext cx="381000" cy="380311"/>
          </a:xfrm>
          <a:prstGeom prst="ellipse">
            <a:avLst/>
          </a:prstGeom>
          <a:noFill/>
          <a:ln w="38100">
            <a:solidFill>
              <a:srgbClr val="FFC62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25" name="Oval 13"/>
          <p:cNvSpPr>
            <a:spLocks noChangeArrowheads="1"/>
          </p:cNvSpPr>
          <p:nvPr/>
        </p:nvSpPr>
        <p:spPr bwMode="auto">
          <a:xfrm>
            <a:off x="6477000" y="4121334"/>
            <a:ext cx="304800" cy="304800"/>
          </a:xfrm>
          <a:prstGeom prst="ellipse">
            <a:avLst/>
          </a:prstGeom>
          <a:noFill/>
          <a:ln w="38100">
            <a:solidFill>
              <a:srgbClr val="FFC62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27" name="Oval 15"/>
          <p:cNvSpPr>
            <a:spLocks noChangeArrowheads="1"/>
          </p:cNvSpPr>
          <p:nvPr/>
        </p:nvSpPr>
        <p:spPr bwMode="auto">
          <a:xfrm>
            <a:off x="1524000" y="4534084"/>
            <a:ext cx="381000" cy="381000"/>
          </a:xfrm>
          <a:prstGeom prst="ellipse">
            <a:avLst/>
          </a:prstGeom>
          <a:noFill/>
          <a:ln w="38100">
            <a:solidFill>
              <a:srgbClr val="FFC62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28" name="Text Box 16"/>
          <p:cNvSpPr txBox="1">
            <a:spLocks noChangeArrowheads="1"/>
          </p:cNvSpPr>
          <p:nvPr/>
        </p:nvSpPr>
        <p:spPr bwMode="auto">
          <a:xfrm>
            <a:off x="304800" y="5675496"/>
            <a:ext cx="2590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i="1" dirty="0" smtClean="0">
                <a:solidFill>
                  <a:prstClr val="black"/>
                </a:solidFill>
                <a:latin typeface="Calibri"/>
                <a:ea typeface="ＭＳ Ｐゴシック"/>
              </a:rPr>
              <a:t>AMTF @DESY/E-XFEL, CM</a:t>
            </a:r>
            <a:endParaRPr lang="en-US" altLang="ja-JP" i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29" name="Text Box 17"/>
          <p:cNvSpPr txBox="1">
            <a:spLocks noChangeArrowheads="1"/>
          </p:cNvSpPr>
          <p:nvPr/>
        </p:nvSpPr>
        <p:spPr bwMode="auto">
          <a:xfrm>
            <a:off x="3416300" y="5668600"/>
            <a:ext cx="2133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i="1" dirty="0" smtClean="0">
                <a:solidFill>
                  <a:prstClr val="black"/>
                </a:solidFill>
                <a:latin typeface="Calibri"/>
                <a:ea typeface="ＭＳ Ｐゴシック"/>
              </a:rPr>
              <a:t>STF-CFF @ KEK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0" name="Text Box 18"/>
          <p:cNvSpPr txBox="1">
            <a:spLocks noChangeArrowheads="1"/>
          </p:cNvSpPr>
          <p:nvPr/>
        </p:nvSpPr>
        <p:spPr bwMode="auto">
          <a:xfrm>
            <a:off x="5932542" y="5675496"/>
            <a:ext cx="29066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i="1" dirty="0" smtClean="0">
                <a:solidFill>
                  <a:prstClr val="black"/>
                </a:solidFill>
                <a:latin typeface="Calibri"/>
                <a:ea typeface="ＭＳ Ｐゴシック"/>
              </a:rPr>
              <a:t>ASTA @ FNAL, TEDF @  </a:t>
            </a:r>
            <a:r>
              <a:rPr lang="en-US" altLang="ja-JP" i="1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JLab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1" name="Oval 19"/>
          <p:cNvSpPr>
            <a:spLocks noChangeArrowheads="1"/>
          </p:cNvSpPr>
          <p:nvPr/>
        </p:nvSpPr>
        <p:spPr bwMode="auto">
          <a:xfrm>
            <a:off x="1371600" y="1713096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2" name="Oval 20"/>
          <p:cNvSpPr>
            <a:spLocks noChangeArrowheads="1"/>
          </p:cNvSpPr>
          <p:nvPr/>
        </p:nvSpPr>
        <p:spPr bwMode="auto">
          <a:xfrm>
            <a:off x="4038600" y="2017896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3" name="Oval 21"/>
          <p:cNvSpPr>
            <a:spLocks noChangeArrowheads="1"/>
          </p:cNvSpPr>
          <p:nvPr/>
        </p:nvSpPr>
        <p:spPr bwMode="auto">
          <a:xfrm>
            <a:off x="6858000" y="1789296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4" name="Oval 22"/>
          <p:cNvSpPr>
            <a:spLocks noChangeArrowheads="1"/>
          </p:cNvSpPr>
          <p:nvPr/>
        </p:nvSpPr>
        <p:spPr bwMode="auto">
          <a:xfrm>
            <a:off x="7239000" y="1789296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5" name="Oval 23"/>
          <p:cNvSpPr>
            <a:spLocks noChangeArrowheads="1"/>
          </p:cNvSpPr>
          <p:nvPr/>
        </p:nvSpPr>
        <p:spPr bwMode="auto">
          <a:xfrm>
            <a:off x="7010400" y="1941696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6" name="Text Box 24"/>
          <p:cNvSpPr txBox="1">
            <a:spLocks noChangeArrowheads="1"/>
          </p:cNvSpPr>
          <p:nvPr/>
        </p:nvSpPr>
        <p:spPr bwMode="auto">
          <a:xfrm>
            <a:off x="6184900" y="1484496"/>
            <a:ext cx="16906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>
                <a:solidFill>
                  <a:srgbClr val="151556"/>
                </a:solidFill>
                <a:latin typeface="Calibri"/>
                <a:ea typeface="ＭＳ Ｐゴシック"/>
              </a:rPr>
              <a:t>FNAL/ILCTA, ANL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7" name="Text Box 25"/>
          <p:cNvSpPr txBox="1">
            <a:spLocks noChangeArrowheads="1"/>
          </p:cNvSpPr>
          <p:nvPr/>
        </p:nvSpPr>
        <p:spPr bwMode="auto">
          <a:xfrm>
            <a:off x="7391400" y="1713096"/>
            <a:ext cx="796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>
                <a:solidFill>
                  <a:srgbClr val="151556"/>
                </a:solidFill>
                <a:latin typeface="Calibri"/>
                <a:ea typeface="ＭＳ Ｐゴシック"/>
              </a:rPr>
              <a:t>Cornell</a:t>
            </a:r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8" name="Text Box 26"/>
          <p:cNvSpPr txBox="1">
            <a:spLocks noChangeArrowheads="1"/>
          </p:cNvSpPr>
          <p:nvPr/>
        </p:nvSpPr>
        <p:spPr bwMode="auto">
          <a:xfrm>
            <a:off x="7073900" y="1954396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>
                <a:solidFill>
                  <a:srgbClr val="151556"/>
                </a:solidFill>
                <a:latin typeface="Calibri"/>
                <a:ea typeface="ＭＳ Ｐゴシック"/>
              </a:rPr>
              <a:t>JLAB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9" name="Text Box 27"/>
          <p:cNvSpPr txBox="1">
            <a:spLocks noChangeArrowheads="1"/>
          </p:cNvSpPr>
          <p:nvPr/>
        </p:nvSpPr>
        <p:spPr bwMode="auto">
          <a:xfrm>
            <a:off x="3880495" y="2125820"/>
            <a:ext cx="4686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KEK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40" name="Text Box 28"/>
          <p:cNvSpPr txBox="1">
            <a:spLocks noChangeArrowheads="1"/>
          </p:cNvSpPr>
          <p:nvPr/>
        </p:nvSpPr>
        <p:spPr bwMode="auto">
          <a:xfrm>
            <a:off x="1027092" y="1399326"/>
            <a:ext cx="11377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DESY, E-XFEL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6" name="Oval 21"/>
          <p:cNvSpPr>
            <a:spLocks noChangeArrowheads="1"/>
          </p:cNvSpPr>
          <p:nvPr/>
        </p:nvSpPr>
        <p:spPr bwMode="auto">
          <a:xfrm>
            <a:off x="6211495" y="1993672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5622659" y="2099917"/>
            <a:ext cx="11591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SLAC,  LCLS</a:t>
            </a:r>
            <a:r>
              <a:rPr lang="en-US" altLang="ja-JP" sz="1400" b="1" dirty="0">
                <a:solidFill>
                  <a:srgbClr val="151556"/>
                </a:solidFill>
                <a:latin typeface="Calibri"/>
                <a:ea typeface="ＭＳ Ｐゴシック"/>
              </a:rPr>
              <a:t>-</a:t>
            </a:r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II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8" name="Oval 21"/>
          <p:cNvSpPr>
            <a:spLocks noChangeArrowheads="1"/>
          </p:cNvSpPr>
          <p:nvPr/>
        </p:nvSpPr>
        <p:spPr bwMode="auto">
          <a:xfrm>
            <a:off x="1519768" y="1716271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1223264" y="1784792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30" name="Text Box 27"/>
          <p:cNvSpPr txBox="1">
            <a:spLocks noChangeArrowheads="1"/>
          </p:cNvSpPr>
          <p:nvPr/>
        </p:nvSpPr>
        <p:spPr bwMode="auto">
          <a:xfrm>
            <a:off x="831629" y="1937192"/>
            <a:ext cx="13516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CEA-</a:t>
            </a:r>
            <a:r>
              <a:rPr lang="en-US" altLang="ja-JP" sz="1400" b="1" dirty="0" err="1" smtClean="0">
                <a:solidFill>
                  <a:srgbClr val="151556"/>
                </a:solidFill>
                <a:latin typeface="Calibri"/>
                <a:ea typeface="ＭＳ Ｐゴシック"/>
              </a:rPr>
              <a:t>Saclay</a:t>
            </a:r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, LAL </a:t>
            </a:r>
            <a:endParaRPr lang="en-US" altLang="ja-JP" sz="1400" b="1" dirty="0">
              <a:solidFill>
                <a:srgbClr val="151556"/>
              </a:solidFill>
              <a:latin typeface="Calibri"/>
              <a:ea typeface="ＭＳ Ｐゴシック"/>
            </a:endParaRPr>
          </a:p>
        </p:txBody>
      </p:sp>
      <p:sp>
        <p:nvSpPr>
          <p:cNvPr id="31" name="Oval 20"/>
          <p:cNvSpPr>
            <a:spLocks noChangeArrowheads="1"/>
          </p:cNvSpPr>
          <p:nvPr/>
        </p:nvSpPr>
        <p:spPr bwMode="auto">
          <a:xfrm>
            <a:off x="3416300" y="1965176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32" name="Text Box 27"/>
          <p:cNvSpPr txBox="1">
            <a:spLocks noChangeArrowheads="1"/>
          </p:cNvSpPr>
          <p:nvPr/>
        </p:nvSpPr>
        <p:spPr bwMode="auto">
          <a:xfrm>
            <a:off x="3130473" y="1553215"/>
            <a:ext cx="90812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IHEP</a:t>
            </a:r>
            <a:r>
              <a:rPr lang="en-US" altLang="ja-JP" sz="11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, </a:t>
            </a:r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PKU</a:t>
            </a:r>
            <a:endParaRPr lang="en-US" altLang="ja-JP" sz="11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33" name="Oval 20"/>
          <p:cNvSpPr>
            <a:spLocks noChangeArrowheads="1"/>
          </p:cNvSpPr>
          <p:nvPr/>
        </p:nvSpPr>
        <p:spPr bwMode="auto">
          <a:xfrm>
            <a:off x="2760248" y="2322696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35" name="Text Box 27"/>
          <p:cNvSpPr txBox="1">
            <a:spLocks noChangeArrowheads="1"/>
          </p:cNvSpPr>
          <p:nvPr/>
        </p:nvSpPr>
        <p:spPr bwMode="auto">
          <a:xfrm>
            <a:off x="2396584" y="2427273"/>
            <a:ext cx="6848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RRCAT</a:t>
            </a:r>
            <a:endParaRPr lang="en-US" altLang="ja-JP" sz="1100" b="1" dirty="0">
              <a:solidFill>
                <a:srgbClr val="151556"/>
              </a:solidFill>
              <a:latin typeface="Calibri"/>
              <a:ea typeface="ＭＳ Ｐゴシック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294967295"/>
          </p:nvPr>
        </p:nvSpPr>
        <p:spPr>
          <a:xfrm>
            <a:off x="6802998" y="6535233"/>
            <a:ext cx="2133600" cy="258262"/>
          </a:xfrm>
          <a:prstGeom prst="rect">
            <a:avLst/>
          </a:prstGeom>
        </p:spPr>
        <p:txBody>
          <a:bodyPr anchor="ctr"/>
          <a:lstStyle/>
          <a:p>
            <a:pPr algn="r"/>
            <a:fld id="{CAAA0732-AD09-E341-AC15-95AAFB5FCEB8}" type="slidenum">
              <a:rPr lang="ja-JP" altLang="en-US" sz="10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algn="r"/>
              <a:t>52</a:t>
            </a:fld>
            <a:endParaRPr lang="ja-JP" altLang="en-US" sz="1000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2" name="Oval 20"/>
          <p:cNvSpPr>
            <a:spLocks noChangeArrowheads="1"/>
          </p:cNvSpPr>
          <p:nvPr/>
        </p:nvSpPr>
        <p:spPr bwMode="auto">
          <a:xfrm>
            <a:off x="3554651" y="1965176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69" y="2659314"/>
            <a:ext cx="2135989" cy="1098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4" name="Oval 15"/>
          <p:cNvSpPr>
            <a:spLocks noChangeArrowheads="1"/>
          </p:cNvSpPr>
          <p:nvPr/>
        </p:nvSpPr>
        <p:spPr bwMode="auto">
          <a:xfrm>
            <a:off x="1244429" y="3069170"/>
            <a:ext cx="262469" cy="221251"/>
          </a:xfrm>
          <a:prstGeom prst="ellipse">
            <a:avLst/>
          </a:prstGeom>
          <a:noFill/>
          <a:ln w="38100">
            <a:solidFill>
              <a:srgbClr val="FFC62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pic>
        <p:nvPicPr>
          <p:cNvPr id="11" name="図 10" descr="Visiting JLab | Jefferson Lab.pdf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87" t="10957" r="47370" b="65207"/>
          <a:stretch/>
        </p:blipFill>
        <p:spPr>
          <a:xfrm>
            <a:off x="7284754" y="2497833"/>
            <a:ext cx="1742835" cy="1185863"/>
          </a:xfrm>
          <a:prstGeom prst="rect">
            <a:avLst/>
          </a:prstGeom>
        </p:spPr>
      </p:pic>
      <p:sp>
        <p:nvSpPr>
          <p:cNvPr id="43" name="Oval 14"/>
          <p:cNvSpPr>
            <a:spLocks noChangeArrowheads="1"/>
          </p:cNvSpPr>
          <p:nvPr/>
        </p:nvSpPr>
        <p:spPr bwMode="auto">
          <a:xfrm>
            <a:off x="8035925" y="3079632"/>
            <a:ext cx="304800" cy="304800"/>
          </a:xfrm>
          <a:prstGeom prst="ellipse">
            <a:avLst/>
          </a:prstGeom>
          <a:noFill/>
          <a:ln w="38100">
            <a:solidFill>
              <a:srgbClr val="FFC62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7904" y="2924751"/>
            <a:ext cx="1359326" cy="919361"/>
          </a:xfrm>
          <a:prstGeom prst="rect">
            <a:avLst/>
          </a:prstGeom>
          <a:solidFill>
            <a:schemeClr val="bg1">
              <a:alpha val="57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Oval 21"/>
          <p:cNvSpPr>
            <a:spLocks noChangeArrowheads="1"/>
          </p:cNvSpPr>
          <p:nvPr/>
        </p:nvSpPr>
        <p:spPr bwMode="auto">
          <a:xfrm>
            <a:off x="6089849" y="1749577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41" name="Text Box 26"/>
          <p:cNvSpPr txBox="1">
            <a:spLocks noChangeArrowheads="1"/>
          </p:cNvSpPr>
          <p:nvPr/>
        </p:nvSpPr>
        <p:spPr bwMode="auto">
          <a:xfrm>
            <a:off x="5511247" y="1504043"/>
            <a:ext cx="77902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TRIUMF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0909338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図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488" y="835510"/>
            <a:ext cx="4262518" cy="3100487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49300" y="66892"/>
            <a:ext cx="6367698" cy="540561"/>
          </a:xfrm>
          <a:solidFill>
            <a:schemeClr val="bg1"/>
          </a:solidFill>
        </p:spPr>
        <p:txBody>
          <a:bodyPr/>
          <a:lstStyle/>
          <a:p>
            <a:r>
              <a:rPr lang="en-US" altLang="ja-JP" sz="2800" b="1" dirty="0" smtClean="0">
                <a:solidFill>
                  <a:srgbClr val="000090"/>
                </a:solidFill>
              </a:rPr>
              <a:t>XFEL Cavity/</a:t>
            </a:r>
            <a:r>
              <a:rPr lang="en-US" altLang="ja-JP" sz="2800" dirty="0" smtClean="0">
                <a:solidFill>
                  <a:srgbClr val="000090"/>
                </a:solidFill>
              </a:rPr>
              <a:t>CM Assembly/</a:t>
            </a:r>
            <a:r>
              <a:rPr lang="en-US" altLang="ja-JP" sz="2800" b="1" dirty="0" smtClean="0">
                <a:solidFill>
                  <a:srgbClr val="000090"/>
                </a:solidFill>
              </a:rPr>
              <a:t>Test </a:t>
            </a:r>
            <a:r>
              <a:rPr lang="en-US" altLang="ja-JP" sz="2800" b="1" dirty="0">
                <a:solidFill>
                  <a:srgbClr val="000090"/>
                </a:solidFill>
              </a:rPr>
              <a:t>S</a:t>
            </a:r>
            <a:r>
              <a:rPr lang="en-US" altLang="ja-JP" sz="2800" b="1" dirty="0" smtClean="0">
                <a:solidFill>
                  <a:srgbClr val="000090"/>
                </a:solidFill>
              </a:rPr>
              <a:t>tation</a:t>
            </a:r>
            <a:endParaRPr lang="ja-JP" altLang="en-US" sz="2400" dirty="0">
              <a:solidFill>
                <a:srgbClr val="3366FF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6536" y="4495799"/>
            <a:ext cx="8569074" cy="1989185"/>
          </a:xfrm>
          <a:solidFill>
            <a:srgbClr val="FFFF00"/>
          </a:solidFill>
        </p:spPr>
        <p:txBody>
          <a:bodyPr>
            <a:normAutofit lnSpcReduction="10000"/>
          </a:bodyPr>
          <a:lstStyle/>
          <a:p>
            <a:r>
              <a:rPr lang="en-US" altLang="ja-JP" sz="2000" b="0" u="sng" dirty="0" smtClean="0"/>
              <a:t>In case of </a:t>
            </a:r>
            <a:r>
              <a:rPr lang="en-US" altLang="ja-JP" sz="2000" b="0" u="sng" dirty="0" smtClean="0">
                <a:solidFill>
                  <a:srgbClr val="FF0000"/>
                </a:solidFill>
              </a:rPr>
              <a:t>100 % </a:t>
            </a:r>
            <a:r>
              <a:rPr lang="en-US" altLang="ja-JP" sz="2000" b="0" u="sng" dirty="0" smtClean="0"/>
              <a:t>test/assembly of CM: </a:t>
            </a:r>
          </a:p>
          <a:p>
            <a:r>
              <a:rPr lang="en-US" altLang="ja-JP" sz="2000" b="0" dirty="0" smtClean="0"/>
              <a:t>If we may have ~ x 2 DESY-CEA facilities , ILC can be managed as follows:</a:t>
            </a:r>
          </a:p>
          <a:p>
            <a:r>
              <a:rPr lang="en-US" altLang="ja-JP" sz="2000" b="0" dirty="0">
                <a:solidFill>
                  <a:srgbClr val="3366FF"/>
                </a:solidFill>
              </a:rPr>
              <a:t>	</a:t>
            </a:r>
            <a:r>
              <a:rPr lang="en-US" altLang="ja-JP" sz="2000" b="0" dirty="0" smtClean="0">
                <a:solidFill>
                  <a:srgbClr val="3366FF"/>
                </a:solidFill>
              </a:rPr>
              <a:t>  </a:t>
            </a:r>
            <a:r>
              <a:rPr lang="en-US" altLang="ja-JP" sz="2000" b="0" dirty="0" smtClean="0">
                <a:solidFill>
                  <a:srgbClr val="FF0000"/>
                </a:solidFill>
              </a:rPr>
              <a:t>~ x 2 </a:t>
            </a:r>
            <a:r>
              <a:rPr lang="en-US" altLang="ja-JP" sz="1800" b="0" dirty="0" smtClean="0">
                <a:solidFill>
                  <a:srgbClr val="FF0000"/>
                </a:solidFill>
              </a:rPr>
              <a:t>  </a:t>
            </a:r>
            <a:r>
              <a:rPr lang="en-US" altLang="ja-JP" sz="1800" b="0" dirty="0" smtClean="0">
                <a:solidFill>
                  <a:srgbClr val="3366FF"/>
                </a:solidFill>
              </a:rPr>
              <a:t>( = 20 / (3 x period) / 3 regions ) of DESY-CEA facilities required in 3 regions</a:t>
            </a:r>
          </a:p>
          <a:p>
            <a:endParaRPr lang="en-US" altLang="ja-JP" sz="1800" b="0" dirty="0" smtClean="0">
              <a:solidFill>
                <a:srgbClr val="3366FF"/>
              </a:solidFill>
            </a:endParaRPr>
          </a:p>
          <a:p>
            <a:r>
              <a:rPr lang="en-US" altLang="ja-JP" sz="1800" b="0" u="sng" dirty="0" smtClean="0"/>
              <a:t>In case of ( </a:t>
            </a:r>
            <a:r>
              <a:rPr lang="en-US" altLang="ja-JP" sz="1800" b="0" u="sng" dirty="0" smtClean="0">
                <a:solidFill>
                  <a:srgbClr val="FF0000"/>
                </a:solidFill>
              </a:rPr>
              <a:t>~ 40 % </a:t>
            </a:r>
            <a:r>
              <a:rPr lang="en-US" altLang="ja-JP" sz="1800" b="0" dirty="0" smtClean="0"/>
              <a:t>(&gt;  1/3 + x ), we may understand that it is enough, </a:t>
            </a:r>
          </a:p>
          <a:p>
            <a:r>
              <a:rPr lang="en-US" altLang="ja-JP" sz="1800" b="0" dirty="0">
                <a:solidFill>
                  <a:srgbClr val="3366FF"/>
                </a:solidFill>
              </a:rPr>
              <a:t>	</a:t>
            </a:r>
            <a:r>
              <a:rPr lang="en-US" altLang="ja-JP" sz="1800" b="0" dirty="0" smtClean="0">
                <a:solidFill>
                  <a:srgbClr val="3366FF"/>
                </a:solidFill>
              </a:rPr>
              <a:t>  </a:t>
            </a:r>
            <a:r>
              <a:rPr lang="en-US" altLang="ja-JP" sz="1800" b="0" dirty="0">
                <a:solidFill>
                  <a:srgbClr val="FF0000"/>
                </a:solidFill>
              </a:rPr>
              <a:t>~</a:t>
            </a:r>
            <a:r>
              <a:rPr lang="en-US" altLang="ja-JP" sz="1800" b="0" dirty="0" smtClean="0">
                <a:solidFill>
                  <a:srgbClr val="3366FF"/>
                </a:solidFill>
              </a:rPr>
              <a:t> </a:t>
            </a:r>
            <a:r>
              <a:rPr lang="en-US" altLang="ja-JP" sz="1800" b="0" dirty="0" smtClean="0">
                <a:solidFill>
                  <a:srgbClr val="FF0000"/>
                </a:solidFill>
              </a:rPr>
              <a:t>x 1 </a:t>
            </a:r>
            <a:r>
              <a:rPr lang="en-US" altLang="ja-JP" sz="1800" b="0" dirty="0" smtClean="0">
                <a:solidFill>
                  <a:srgbClr val="3366FF"/>
                </a:solidFill>
              </a:rPr>
              <a:t>DESY-CEA facility can be shared in 3 region. </a:t>
            </a:r>
          </a:p>
          <a:p>
            <a:endParaRPr lang="ja-JP" altLang="en-US" sz="2000" b="0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294967295"/>
          </p:nvPr>
        </p:nvSpPr>
        <p:spPr>
          <a:xfrm>
            <a:off x="6822587" y="6375400"/>
            <a:ext cx="2133023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F8326359-397B-D146-B043-A13A549AFB6A}" type="slidenum"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algn="r">
                <a:defRPr/>
              </a:pPr>
              <a:t>53</a:t>
            </a:fld>
            <a:endParaRPr lang="en-US" altLang="ja-JP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10" name="Picture 1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6" t="12241" r="14291" b="17834"/>
          <a:stretch>
            <a:fillRect/>
          </a:stretch>
        </p:blipFill>
        <p:spPr bwMode="auto">
          <a:xfrm>
            <a:off x="4845508" y="2185976"/>
            <a:ext cx="4137711" cy="230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7144608" y="25474"/>
            <a:ext cx="1982534" cy="58477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Courtesy: </a:t>
            </a:r>
            <a:endParaRPr lang="en-US" altLang="ja-JP" sz="1600" dirty="0" smtClean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  <a:p>
            <a:r>
              <a:rPr lang="en-US" altLang="ja-JP" sz="16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H</a:t>
            </a:r>
            <a:r>
              <a:rPr lang="en-US" altLang="ja-JP" sz="16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. </a:t>
            </a:r>
            <a:r>
              <a:rPr lang="en-US" altLang="ja-JP" sz="1600" dirty="0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Weise, O. Napoli</a:t>
            </a:r>
            <a:endParaRPr lang="ja-JP" altLang="en-US" sz="1600" dirty="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310266" y="3935997"/>
            <a:ext cx="1278077" cy="369332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DESY-AMTF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89903" y="697450"/>
            <a:ext cx="2561406" cy="369332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CEA – </a:t>
            </a:r>
            <a:r>
              <a:rPr kumimoji="1" lang="en-US" altLang="ja-JP" dirty="0" err="1" smtClean="0"/>
              <a:t>Saclay</a:t>
            </a:r>
            <a:r>
              <a:rPr kumimoji="1" lang="en-US" altLang="ja-JP" dirty="0" smtClean="0"/>
              <a:t> (SRF Village) </a:t>
            </a:r>
            <a:endParaRPr kumimoji="1" lang="ja-JP" altLang="en-US" dirty="0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5508" y="882116"/>
            <a:ext cx="1802496" cy="1196657"/>
          </a:xfrm>
          <a:prstGeom prst="rect">
            <a:avLst/>
          </a:prstGeom>
          <a:ln>
            <a:solidFill>
              <a:srgbClr val="3366FF"/>
            </a:solidFill>
          </a:ln>
        </p:spPr>
      </p:pic>
      <p:pic>
        <p:nvPicPr>
          <p:cNvPr id="18" name="図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2587" y="828663"/>
            <a:ext cx="1871026" cy="125011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82461" y="3215772"/>
            <a:ext cx="1552439" cy="1164330"/>
          </a:xfrm>
          <a:prstGeom prst="rect">
            <a:avLst/>
          </a:prstGeom>
          <a:ln>
            <a:solidFill>
              <a:srgbClr val="008000"/>
            </a:solidFill>
          </a:ln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144" y="3215772"/>
            <a:ext cx="1883886" cy="1159750"/>
          </a:xfrm>
          <a:prstGeom prst="rect">
            <a:avLst/>
          </a:prstGeom>
          <a:ln>
            <a:solidFill>
              <a:srgbClr val="008000"/>
            </a:solidFill>
          </a:ln>
        </p:spPr>
      </p:pic>
    </p:spTree>
    <p:extLst>
      <p:ext uri="{BB962C8B-B14F-4D97-AF65-F5344CB8AC3E}">
        <p14:creationId xmlns:p14="http://schemas.microsoft.com/office/powerpoint/2010/main" val="243746080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satelite-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364" y="1909974"/>
            <a:ext cx="4144215" cy="3352164"/>
          </a:xfrm>
          <a:prstGeom prst="rect">
            <a:avLst/>
          </a:prstGeom>
          <a:ln w="38100" cmpd="sng">
            <a:noFill/>
          </a:ln>
        </p:spPr>
      </p:pic>
      <p:pic>
        <p:nvPicPr>
          <p:cNvPr id="3" name="図 2" descr="COI+STF-panolama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842" y="711040"/>
            <a:ext cx="6363368" cy="1673276"/>
          </a:xfrm>
          <a:prstGeom prst="rect">
            <a:avLst/>
          </a:prstGeom>
          <a:ln>
            <a:solidFill>
              <a:schemeClr val="bg1"/>
            </a:solidFill>
          </a:ln>
        </p:spPr>
      </p:pic>
      <p:cxnSp>
        <p:nvCxnSpPr>
          <p:cNvPr id="5" name="直線矢印コネクタ 4"/>
          <p:cNvCxnSpPr/>
          <p:nvPr/>
        </p:nvCxnSpPr>
        <p:spPr>
          <a:xfrm flipH="1">
            <a:off x="3154947" y="1582211"/>
            <a:ext cx="1176421" cy="1176421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線矢印コネクタ 6"/>
          <p:cNvCxnSpPr/>
          <p:nvPr/>
        </p:nvCxnSpPr>
        <p:spPr>
          <a:xfrm>
            <a:off x="909052" y="1497263"/>
            <a:ext cx="1871580" cy="2329906"/>
          </a:xfrm>
          <a:prstGeom prst="straightConnector1">
            <a:avLst/>
          </a:prstGeom>
          <a:ln>
            <a:solidFill>
              <a:srgbClr val="CCFF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748627" y="42333"/>
            <a:ext cx="8368632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ja-JP" sz="2800" b="1" dirty="0" smtClean="0">
                <a:solidFill>
                  <a:srgbClr val="000000"/>
                </a:solidFill>
                <a:latin typeface="+mj-lt"/>
                <a:cs typeface="ＭＳ Ｐゴシック"/>
              </a:rPr>
              <a:t>Superconducting Application Promotion Center </a:t>
            </a:r>
            <a:endParaRPr kumimoji="1" lang="ja-JP" altLang="en-US" sz="2800" b="1" dirty="0">
              <a:latin typeface="+mj-lt"/>
            </a:endParaRPr>
          </a:p>
        </p:txBody>
      </p:sp>
      <p:pic>
        <p:nvPicPr>
          <p:cNvPr id="13" name="図 12" descr="Hall-south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529" y="3381490"/>
            <a:ext cx="2126892" cy="1595169"/>
          </a:xfrm>
          <a:prstGeom prst="rect">
            <a:avLst/>
          </a:prstGeom>
        </p:spPr>
      </p:pic>
      <p:pic>
        <p:nvPicPr>
          <p:cNvPr id="15" name="図 14" descr="Hall-inside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304439"/>
            <a:ext cx="9144000" cy="1411445"/>
          </a:xfrm>
          <a:prstGeom prst="rect">
            <a:avLst/>
          </a:prstGeom>
        </p:spPr>
      </p:pic>
      <p:pic>
        <p:nvPicPr>
          <p:cNvPr id="16" name="図 15" descr="control-room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3151" y="1363589"/>
            <a:ext cx="2349079" cy="1761810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5793544" y="4618057"/>
            <a:ext cx="14265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</a:rPr>
              <a:t>Vertical test area</a:t>
            </a:r>
            <a:endParaRPr kumimoji="1" lang="ja-JP" altLang="en-US" sz="1400" dirty="0">
              <a:solidFill>
                <a:schemeClr val="bg1"/>
              </a:solidFill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6671936" y="2751875"/>
            <a:ext cx="116396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sz="1400" dirty="0">
                <a:solidFill>
                  <a:srgbClr val="FFFFFF"/>
                </a:solidFill>
              </a:rPr>
              <a:t>Control room</a:t>
            </a:r>
            <a:endParaRPr kumimoji="1" lang="ja-JP" altLang="en-US" sz="1400" dirty="0">
              <a:solidFill>
                <a:srgbClr val="FFFFFF"/>
              </a:solidFill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6330384" y="6238860"/>
            <a:ext cx="26861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ja-JP" dirty="0" err="1">
                <a:solidFill>
                  <a:srgbClr val="FFFFFF"/>
                </a:solidFill>
              </a:rPr>
              <a:t>Panolama</a:t>
            </a:r>
            <a:r>
              <a:rPr kumimoji="1" lang="en-US" altLang="ja-JP" dirty="0">
                <a:solidFill>
                  <a:srgbClr val="FFFFFF"/>
                </a:solidFill>
              </a:rPr>
              <a:t> view of exp. hall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752670" y="826356"/>
            <a:ext cx="2193194" cy="369332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As of January, 2015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036080" y="0"/>
            <a:ext cx="115138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H</a:t>
            </a:r>
            <a:r>
              <a:rPr kumimoji="1" lang="en-US" altLang="ja-JP" dirty="0" smtClean="0"/>
              <a:t>. </a:t>
            </a:r>
            <a:r>
              <a:rPr kumimoji="1" lang="en-US" altLang="ja-JP" dirty="0" err="1" smtClean="0"/>
              <a:t>Hayano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31723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COI-Assembly-hall_V#10B985D.PN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948" y="809624"/>
            <a:ext cx="8084106" cy="4064678"/>
          </a:xfrm>
          <a:prstGeom prst="rect">
            <a:avLst/>
          </a:prstGeom>
        </p:spPr>
      </p:pic>
      <p:sp>
        <p:nvSpPr>
          <p:cNvPr id="5" name="TextBox 3"/>
          <p:cNvSpPr txBox="1"/>
          <p:nvPr/>
        </p:nvSpPr>
        <p:spPr>
          <a:xfrm>
            <a:off x="728230" y="167323"/>
            <a:ext cx="737338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>
                <a:latin typeface="Helvetica"/>
                <a:ea typeface="Osaka"/>
                <a:cs typeface="Helvetica"/>
              </a:rPr>
              <a:t>A Full CM Assembly and Test Facility at KEK-STF</a:t>
            </a:r>
            <a:endParaRPr kumimoji="1" lang="ja-JP" altLang="en-US" sz="2400" b="1" dirty="0">
              <a:latin typeface="Helvetica"/>
              <a:ea typeface="Osaka"/>
              <a:cs typeface="Helvetica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98372" y="4759156"/>
            <a:ext cx="2998086" cy="1384995"/>
          </a:xfrm>
          <a:prstGeom prst="rect">
            <a:avLst/>
          </a:prstGeom>
          <a:solidFill>
            <a:srgbClr val="CCFFCC"/>
          </a:solidFill>
          <a:ln>
            <a:solidFill>
              <a:srgbClr val="00009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As a model facility for ILC assembly &amp; Testing</a:t>
            </a:r>
          </a:p>
          <a:p>
            <a:r>
              <a:rPr kumimoji="1" lang="en-US" altLang="ja-JP" sz="1200" dirty="0" smtClean="0"/>
              <a:t>        Clean-room</a:t>
            </a:r>
          </a:p>
          <a:p>
            <a:r>
              <a:rPr lang="en-US" altLang="ja-JP" sz="1200" dirty="0" smtClean="0"/>
              <a:t>        He Cryogenics</a:t>
            </a:r>
          </a:p>
          <a:p>
            <a:r>
              <a:rPr kumimoji="1" lang="en-US" altLang="ja-JP" sz="1200" dirty="0" smtClean="0"/>
              <a:t>        EP(vertical-EP)</a:t>
            </a:r>
          </a:p>
          <a:p>
            <a:r>
              <a:rPr lang="en-US" altLang="ja-JP" sz="1200" dirty="0" smtClean="0"/>
              <a:t>        Cavity Testing(4-cavities-test)</a:t>
            </a:r>
          </a:p>
          <a:p>
            <a:r>
              <a:rPr kumimoji="1" lang="en-US" altLang="ja-JP" sz="1200" dirty="0" smtClean="0"/>
              <a:t>        Cryomodule Assembly(cantilever)</a:t>
            </a:r>
          </a:p>
          <a:p>
            <a:r>
              <a:rPr lang="en-US" altLang="ja-JP" sz="1200" dirty="0" smtClean="0"/>
              <a:t>        Cryomodule Testing</a:t>
            </a:r>
            <a:endParaRPr kumimoji="1" lang="ja-JP" altLang="en-US" sz="1200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6785498" y="6310312"/>
            <a:ext cx="2133023" cy="365125"/>
          </a:xfrm>
        </p:spPr>
        <p:txBody>
          <a:bodyPr/>
          <a:lstStyle/>
          <a:p>
            <a:pPr algn="r"/>
            <a:fld id="{4B632A99-4A68-B644-B2C4-A762F37327D1}" type="slidenum">
              <a:rPr kumimoji="1" lang="ja-JP" altLang="en-US" smtClean="0">
                <a:solidFill>
                  <a:srgbClr val="7F7F7F"/>
                </a:solidFill>
              </a:rPr>
              <a:pPr algn="r"/>
              <a:t>55</a:t>
            </a:fld>
            <a:endParaRPr kumimoji="1" lang="ja-JP" altLang="en-US" dirty="0">
              <a:solidFill>
                <a:srgbClr val="7F7F7F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87623" y="746120"/>
            <a:ext cx="3803595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3366FF"/>
                </a:solidFill>
              </a:rPr>
              <a:t>t</a:t>
            </a:r>
            <a:r>
              <a:rPr kumimoji="1" lang="en-US" altLang="ja-JP" dirty="0" smtClean="0">
                <a:solidFill>
                  <a:srgbClr val="3366FF"/>
                </a:solidFill>
              </a:rPr>
              <a:t>o demonstrate a </a:t>
            </a:r>
            <a:r>
              <a:rPr kumimoji="1" lang="en-US" altLang="ja-JP" dirty="0" smtClean="0">
                <a:solidFill>
                  <a:srgbClr val="FF0000"/>
                </a:solidFill>
              </a:rPr>
              <a:t>Hub-Lab </a:t>
            </a:r>
            <a:r>
              <a:rPr kumimoji="1" lang="en-US" altLang="ja-JP" dirty="0" smtClean="0">
                <a:solidFill>
                  <a:srgbClr val="3366FF"/>
                </a:solidFill>
              </a:rPr>
              <a:t>functioning</a:t>
            </a:r>
            <a:r>
              <a:rPr kumimoji="1" lang="en-US" altLang="ja-JP" dirty="0" smtClean="0">
                <a:solidFill>
                  <a:srgbClr val="FF0000"/>
                </a:solidFill>
              </a:rPr>
              <a:t>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pic>
        <p:nvPicPr>
          <p:cNvPr id="9" name="図 8" descr="COI+STF-panolama.tif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2744" y="4745788"/>
            <a:ext cx="5317891" cy="1398363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194262" y="6355773"/>
            <a:ext cx="2838739" cy="365125"/>
          </a:xfrm>
        </p:spPr>
        <p:txBody>
          <a:bodyPr/>
          <a:lstStyle/>
          <a:p>
            <a:r>
              <a:rPr lang="en-US" altLang="ja-JP" smtClean="0">
                <a:solidFill>
                  <a:srgbClr val="7F7F7F"/>
                </a:solidFill>
              </a:rPr>
              <a:t>A, Yamamoto, 150413</a:t>
            </a:r>
            <a:endParaRPr lang="en-US" altLang="ja-JP" dirty="0">
              <a:solidFill>
                <a:srgbClr val="7F7F7F"/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768173" y="6355773"/>
            <a:ext cx="1639455" cy="365125"/>
          </a:xfrm>
        </p:spPr>
        <p:txBody>
          <a:bodyPr/>
          <a:lstStyle/>
          <a:p>
            <a:r>
              <a:rPr lang="en-US" altLang="ja-JP" smtClean="0"/>
              <a:t>ILC-SRF</a:t>
            </a:r>
            <a:endParaRPr lang="en-US" altLang="ja-JP" dirty="0">
              <a:solidFill>
                <a:srgbClr val="7F7F7F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391218" y="5601369"/>
            <a:ext cx="2396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Building just completed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009344" y="0"/>
            <a:ext cx="115138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H</a:t>
            </a:r>
            <a:r>
              <a:rPr kumimoji="1" lang="en-US" altLang="ja-JP" dirty="0" smtClean="0"/>
              <a:t>. </a:t>
            </a:r>
            <a:r>
              <a:rPr kumimoji="1" lang="en-US" altLang="ja-JP" dirty="0" err="1" smtClean="0"/>
              <a:t>Hayano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251574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1818" y="91686"/>
            <a:ext cx="8213399" cy="489000"/>
          </a:xfrm>
          <a:solidFill>
            <a:srgbClr val="FFFFFF"/>
          </a:solidFill>
        </p:spPr>
        <p:txBody>
          <a:bodyPr anchor="ctr">
            <a:normAutofit fontScale="90000"/>
          </a:bodyPr>
          <a:lstStyle/>
          <a:p>
            <a:pPr algn="l"/>
            <a:r>
              <a:rPr lang="en-US" altLang="ja-JP" b="1" dirty="0" smtClean="0">
                <a:solidFill>
                  <a:srgbClr val="000000"/>
                </a:solidFill>
              </a:rPr>
              <a:t>A Plan for Preparing ILC SRF </a:t>
            </a:r>
            <a:endParaRPr kumimoji="1" lang="ja-JP" altLang="en-US" b="1" dirty="0">
              <a:solidFill>
                <a:srgbClr val="000000"/>
              </a:solidFill>
            </a:endParaRP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A, Yamamoto, 150413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ILC-SRF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3934D204-5455-E54D-B57F-987FC5A6C8DA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algn="r"/>
              <a:t>56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452380602"/>
              </p:ext>
            </p:extLst>
          </p:nvPr>
        </p:nvGraphicFramePr>
        <p:xfrm>
          <a:off x="11113" y="1184275"/>
          <a:ext cx="9132399" cy="49503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9447"/>
                <a:gridCol w="702500"/>
                <a:gridCol w="860973"/>
                <a:gridCol w="743134"/>
                <a:gridCol w="134791"/>
                <a:gridCol w="844024"/>
                <a:gridCol w="860973"/>
                <a:gridCol w="699023"/>
                <a:gridCol w="197997"/>
                <a:gridCol w="129087"/>
                <a:gridCol w="860973"/>
                <a:gridCol w="1294519"/>
                <a:gridCol w="784958"/>
              </a:tblGrid>
              <a:tr h="334396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  Period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0" dirty="0">
                        <a:solidFill>
                          <a:srgbClr val="C6D9F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chemeClr val="tx2">
                              <a:lumMod val="20000"/>
                              <a:lumOff val="80000"/>
                            </a:schemeClr>
                          </a:solidFill>
                        </a:rPr>
                        <a:t>Pre-Prep</a:t>
                      </a:r>
                      <a:endParaRPr kumimoji="1" lang="ja-JP" altLang="en-US" sz="1200" b="0" dirty="0">
                        <a:solidFill>
                          <a:schemeClr val="tx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C6D9F1"/>
                          </a:solidFill>
                        </a:rPr>
                        <a:t>Pre-Prep</a:t>
                      </a:r>
                      <a:endParaRPr kumimoji="1" lang="ja-JP" altLang="en-US" sz="1200" dirty="0">
                        <a:solidFill>
                          <a:srgbClr val="C6D9F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  Prep.</a:t>
                      </a:r>
                      <a:r>
                        <a:rPr kumimoji="1" lang="en-US" altLang="ja-JP" sz="1200" baseline="0" dirty="0" smtClean="0"/>
                        <a:t> 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Prep.</a:t>
                      </a:r>
                      <a:r>
                        <a:rPr kumimoji="1" lang="en-US" altLang="ja-JP" sz="1200" baseline="0" dirty="0" smtClean="0"/>
                        <a:t> 2</a:t>
                      </a:r>
                      <a:endParaRPr kumimoji="1" lang="ja-JP" altLang="en-US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Prep.</a:t>
                      </a:r>
                      <a:r>
                        <a:rPr kumimoji="1" lang="en-US" altLang="ja-JP" sz="1200" baseline="0" dirty="0" smtClean="0"/>
                        <a:t> 3</a:t>
                      </a:r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Prep.</a:t>
                      </a:r>
                      <a:r>
                        <a:rPr kumimoji="1" lang="en-US" altLang="ja-JP" sz="1200" baseline="0" dirty="0" smtClean="0"/>
                        <a:t> </a:t>
                      </a:r>
                      <a:r>
                        <a:rPr kumimoji="1" lang="en-US" altLang="ja-JP" sz="1200" dirty="0" smtClean="0"/>
                        <a:t>4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>
                          <a:solidFill>
                            <a:srgbClr val="FFFF00"/>
                          </a:solidFill>
                        </a:rPr>
                        <a:t>Construction // </a:t>
                      </a:r>
                      <a:endParaRPr kumimoji="1" lang="ja-JP" altLang="en-US" sz="1200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solidFill>
                            <a:schemeClr val="accent6">
                              <a:lumMod val="60000"/>
                              <a:lumOff val="40000"/>
                            </a:schemeClr>
                          </a:solidFill>
                        </a:rPr>
                        <a:t>Beam</a:t>
                      </a:r>
                      <a:endParaRPr kumimoji="1" lang="ja-JP" altLang="en-US" sz="1400" dirty="0">
                        <a:solidFill>
                          <a:schemeClr val="accent6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412269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/>
                        <a:t>Time</a:t>
                      </a:r>
                      <a:r>
                        <a:rPr kumimoji="1" lang="en-US" altLang="ja-JP" sz="1200" b="1" baseline="0" dirty="0" smtClean="0"/>
                        <a:t> : year</a:t>
                      </a:r>
                    </a:p>
                    <a:p>
                      <a:r>
                        <a:rPr kumimoji="1" lang="en-US" altLang="ja-JP" sz="1200" b="1" baseline="0" dirty="0" smtClean="0"/>
                        <a:t>(anticipated)</a:t>
                      </a:r>
                      <a:endParaRPr kumimoji="1" lang="ja-JP" altLang="en-US" sz="1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0" dirty="0"/>
                    </a:p>
                  </a:txBody>
                  <a:tcPr>
                    <a:noFill/>
                  </a:tcPr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3366FF"/>
                          </a:solidFill>
                        </a:rPr>
                        <a:t>1</a:t>
                      </a:r>
                      <a:r>
                        <a:rPr kumimoji="1" lang="en-US" altLang="ja-JP" sz="1200" b="1" baseline="30000" dirty="0" smtClean="0">
                          <a:solidFill>
                            <a:srgbClr val="3366FF"/>
                          </a:solidFill>
                        </a:rPr>
                        <a:t>st</a:t>
                      </a:r>
                      <a:endParaRPr kumimoji="1" lang="en-US" altLang="ja-JP" sz="1200" b="1" dirty="0" smtClean="0">
                        <a:solidFill>
                          <a:srgbClr val="3366FF"/>
                        </a:solidFill>
                      </a:endParaRPr>
                    </a:p>
                    <a:p>
                      <a:endParaRPr kumimoji="1" lang="ja-JP" altLang="en-US" sz="1200" b="0" dirty="0">
                        <a:solidFill>
                          <a:srgbClr val="3366FF"/>
                        </a:solidFill>
                      </a:endParaRP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/>
                        <a:t>3</a:t>
                      </a:r>
                      <a:r>
                        <a:rPr kumimoji="1" lang="en-US" altLang="ja-JP" sz="1200" b="1" baseline="30000" dirty="0" smtClean="0"/>
                        <a:t>rd</a:t>
                      </a:r>
                      <a:endParaRPr kumimoji="1" lang="en-US" altLang="ja-JP" sz="1200" b="1" dirty="0" smtClean="0"/>
                    </a:p>
                    <a:p>
                      <a:r>
                        <a:rPr kumimoji="1" lang="en-US" altLang="ja-JP" sz="1200" b="1" dirty="0" smtClean="0"/>
                        <a:t> 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/>
                        <a:t>7</a:t>
                      </a:r>
                      <a:r>
                        <a:rPr kumimoji="1" lang="en-US" altLang="ja-JP" sz="1200" b="1" baseline="30000" dirty="0" smtClean="0"/>
                        <a:t>th</a:t>
                      </a:r>
                      <a:endParaRPr kumimoji="1" lang="en-US" altLang="ja-JP" sz="1200" b="1" dirty="0" smtClean="0"/>
                    </a:p>
                    <a:p>
                      <a:r>
                        <a:rPr kumimoji="1" lang="en-US" altLang="ja-JP" sz="1200" b="1" dirty="0" smtClean="0"/>
                        <a:t> </a:t>
                      </a:r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16</a:t>
                      </a:r>
                      <a:r>
                        <a:rPr kumimoji="1" lang="en-US" altLang="ja-JP" sz="1200" baseline="30000" dirty="0" smtClean="0"/>
                        <a:t>th</a:t>
                      </a:r>
                      <a:endParaRPr kumimoji="1" lang="en-US" altLang="ja-JP" sz="1200" dirty="0" smtClean="0"/>
                    </a:p>
                    <a:p>
                      <a:endParaRPr kumimoji="1" lang="ja-JP" altLang="en-US" sz="1200" dirty="0"/>
                    </a:p>
                  </a:txBody>
                  <a:tcPr/>
                </a:tc>
              </a:tr>
              <a:tr h="329815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MEXT</a:t>
                      </a:r>
                      <a:endParaRPr kumimoji="1" lang="ja-JP" altLang="en-US" sz="1400" b="1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b="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Experts Committee </a:t>
                      </a:r>
                      <a:endParaRPr kumimoji="1" lang="ja-JP" altLang="en-US" sz="1200" b="0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412269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/>
                        <a:t>Stage</a:t>
                      </a:r>
                      <a:r>
                        <a:rPr kumimoji="1" lang="en-US" altLang="ja-JP" sz="1400" b="1" baseline="0" dirty="0" smtClean="0"/>
                        <a:t> </a:t>
                      </a:r>
                      <a:endParaRPr kumimoji="1" lang="ja-JP" altLang="en-US" sz="1400" b="1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tx1"/>
                          </a:solidFill>
                        </a:rPr>
                        <a:t>Pre-prep</a:t>
                      </a:r>
                      <a:r>
                        <a:rPr kumimoji="1" lang="en-US" altLang="ja-JP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200" b="0" baseline="0" dirty="0" smtClean="0">
                          <a:solidFill>
                            <a:srgbClr val="7F7F7F"/>
                          </a:solidFill>
                        </a:rPr>
                        <a:t>(w/o specific funding ) </a:t>
                      </a:r>
                      <a:endParaRPr kumimoji="1" lang="ja-JP" altLang="en-US" sz="1200" b="0" dirty="0">
                        <a:solidFill>
                          <a:srgbClr val="7F7F7F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kumimoji="1" lang="en-US" altLang="ja-JP" sz="1400" b="1" baseline="0" dirty="0" smtClean="0"/>
                        <a:t>Preparation </a:t>
                      </a:r>
                      <a:r>
                        <a:rPr kumimoji="1" lang="en-US" altLang="ja-JP" sz="14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( 4 </a:t>
                      </a:r>
                      <a:r>
                        <a:rPr kumimoji="1" lang="en-US" altLang="ja-JP" sz="1400" b="1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yrs</a:t>
                      </a:r>
                      <a:r>
                        <a:rPr kumimoji="1" lang="en-US" altLang="ja-JP" sz="14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w/ specific funding) </a:t>
                      </a:r>
                      <a:endParaRPr kumimoji="1" lang="ja-JP" altLang="en-US" sz="14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Construction</a:t>
                      </a:r>
                      <a:r>
                        <a:rPr kumimoji="1" lang="en-US" altLang="ja-JP" sz="12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  </a:t>
                      </a:r>
                      <a:r>
                        <a:rPr kumimoji="1" lang="en-US" altLang="ja-JP" sz="12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(9</a:t>
                      </a:r>
                      <a:r>
                        <a:rPr kumimoji="1" lang="en-US" altLang="ja-JP" sz="12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200" b="1" baseline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yrs</a:t>
                      </a:r>
                      <a:r>
                        <a:rPr kumimoji="1" lang="en-US" altLang="ja-JP" sz="1200" b="1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)</a:t>
                      </a:r>
                      <a:endParaRPr kumimoji="1" lang="ja-JP" altLang="en-US" sz="1200" b="1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000" dirty="0" smtClean="0">
                          <a:solidFill>
                            <a:srgbClr val="A6A6A6"/>
                          </a:solidFill>
                        </a:rPr>
                        <a:t>B</a:t>
                      </a:r>
                      <a:r>
                        <a:rPr kumimoji="1" lang="en-US" altLang="ja-JP" sz="1050" dirty="0" smtClean="0">
                          <a:solidFill>
                            <a:srgbClr val="A6A6A6"/>
                          </a:solidFill>
                        </a:rPr>
                        <a:t>eam</a:t>
                      </a:r>
                      <a:r>
                        <a:rPr kumimoji="1" lang="en-US" altLang="ja-JP" sz="1050" baseline="0" dirty="0" smtClean="0">
                          <a:solidFill>
                            <a:srgbClr val="A6A6A6"/>
                          </a:solidFill>
                        </a:rPr>
                        <a:t> op. </a:t>
                      </a:r>
                      <a:endParaRPr kumimoji="1" lang="ja-JP" altLang="en-US" sz="1050" dirty="0">
                        <a:solidFill>
                          <a:srgbClr val="A6A6A6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1042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A6A6A6"/>
                          </a:solidFill>
                        </a:rPr>
                        <a:t>ADI</a:t>
                      </a:r>
                      <a:endParaRPr kumimoji="1" lang="ja-JP" altLang="en-US" sz="1400" b="1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050" b="0" baseline="0" dirty="0" smtClean="0">
                          <a:solidFill>
                            <a:srgbClr val="A6A6A6"/>
                          </a:solidFill>
                        </a:rPr>
                        <a:t>Acc. Design &amp; </a:t>
                      </a:r>
                      <a:r>
                        <a:rPr kumimoji="1" lang="en-US" altLang="ja-JP" sz="1050" b="0" baseline="0" dirty="0" err="1" smtClean="0">
                          <a:solidFill>
                            <a:srgbClr val="A6A6A6"/>
                          </a:solidFill>
                        </a:rPr>
                        <a:t>Integ</a:t>
                      </a:r>
                      <a:r>
                        <a:rPr kumimoji="1" lang="en-US" altLang="ja-JP" sz="1050" b="0" baseline="0" dirty="0" smtClean="0">
                          <a:solidFill>
                            <a:srgbClr val="A6A6A6"/>
                          </a:solidFill>
                        </a:rPr>
                        <a:t>. Parameters fixed,  based on a </a:t>
                      </a:r>
                      <a:r>
                        <a:rPr kumimoji="1" lang="en-US" altLang="ja-JP" sz="1050" b="0" baseline="0" dirty="0" err="1" smtClean="0">
                          <a:solidFill>
                            <a:srgbClr val="A6A6A6"/>
                          </a:solidFill>
                        </a:rPr>
                        <a:t>specofoc</a:t>
                      </a:r>
                      <a:r>
                        <a:rPr kumimoji="1" lang="en-US" altLang="ja-JP" sz="1050" b="0" baseline="0" dirty="0" smtClean="0">
                          <a:solidFill>
                            <a:srgbClr val="A6A6A6"/>
                          </a:solidFill>
                        </a:rPr>
                        <a:t> mode-site </a:t>
                      </a:r>
                      <a:endParaRPr kumimoji="1" lang="ja-JP" altLang="en-US" sz="1050" b="0" dirty="0">
                        <a:solidFill>
                          <a:srgbClr val="A6A6A6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A6A6A6"/>
                          </a:solidFill>
                        </a:rPr>
                        <a:t>Engineering</a:t>
                      </a:r>
                      <a:r>
                        <a:rPr kumimoji="1" lang="en-US" altLang="ja-JP" sz="1400" b="1" baseline="0" dirty="0" smtClean="0">
                          <a:solidFill>
                            <a:srgbClr val="A6A6A6"/>
                          </a:solidFill>
                        </a:rPr>
                        <a:t> Design optimized</a:t>
                      </a:r>
                      <a:endParaRPr kumimoji="1" lang="ja-JP" altLang="en-US" sz="1400" b="1" dirty="0">
                        <a:solidFill>
                          <a:srgbClr val="A6A6A6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rgbClr val="A6A6A6"/>
                        </a:solidFill>
                      </a:endParaRPr>
                    </a:p>
                  </a:txBody>
                  <a:tcPr>
                    <a:solidFill>
                      <a:srgbClr val="E6B9B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b="1" dirty="0"/>
                    </a:p>
                  </a:txBody>
                  <a:tcPr>
                    <a:solidFill>
                      <a:srgbClr val="D9969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dirty="0" smtClean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12269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A6A6A6"/>
                          </a:solidFill>
                        </a:rPr>
                        <a:t>CFS</a:t>
                      </a:r>
                      <a:endParaRPr kumimoji="1" lang="ja-JP" altLang="en-US" sz="1400" b="1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050" b="0" baseline="0" dirty="0" smtClean="0">
                          <a:solidFill>
                            <a:srgbClr val="A6A6A6"/>
                          </a:solidFill>
                        </a:rPr>
                        <a:t>Pre. Land-survey, </a:t>
                      </a:r>
                      <a:r>
                        <a:rPr kumimoji="1" lang="en-US" altLang="ja-JP" sz="1050" b="0" baseline="0" dirty="0" err="1" smtClean="0">
                          <a:solidFill>
                            <a:srgbClr val="A6A6A6"/>
                          </a:solidFill>
                        </a:rPr>
                        <a:t>Env</a:t>
                      </a:r>
                      <a:r>
                        <a:rPr kumimoji="1" lang="en-US" altLang="ja-JP" sz="1050" b="0" baseline="0" dirty="0" smtClean="0">
                          <a:solidFill>
                            <a:srgbClr val="A6A6A6"/>
                          </a:solidFill>
                        </a:rPr>
                        <a:t>. Assess. &amp;</a:t>
                      </a:r>
                      <a:endParaRPr kumimoji="1" lang="ja-JP" altLang="en-US" sz="1050" b="0" dirty="0">
                        <a:solidFill>
                          <a:srgbClr val="A6A6A6"/>
                        </a:solidFill>
                      </a:endParaRPr>
                    </a:p>
                    <a:p>
                      <a:r>
                        <a:rPr kumimoji="1" lang="en-US" altLang="ja-JP" sz="1050" b="0" dirty="0" smtClean="0">
                          <a:solidFill>
                            <a:srgbClr val="A6A6A6"/>
                          </a:solidFill>
                        </a:rPr>
                        <a:t>Acc.</a:t>
                      </a:r>
                      <a:r>
                        <a:rPr kumimoji="1" lang="en-US" altLang="ja-JP" sz="1050" b="0" baseline="0" dirty="0" smtClean="0">
                          <a:solidFill>
                            <a:srgbClr val="A6A6A6"/>
                          </a:solidFill>
                        </a:rPr>
                        <a:t> Layout   </a:t>
                      </a:r>
                      <a:endParaRPr kumimoji="1" lang="ja-JP" altLang="en-US" sz="1050" b="0" dirty="0">
                        <a:solidFill>
                          <a:srgbClr val="A6A6A6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200" b="0" baseline="0" dirty="0" smtClean="0">
                          <a:solidFill>
                            <a:srgbClr val="A6A6A6"/>
                          </a:solidFill>
                        </a:rPr>
                        <a:t>L. survey, </a:t>
                      </a:r>
                      <a:r>
                        <a:rPr kumimoji="1" lang="en-US" altLang="ja-JP" sz="1200" b="0" baseline="0" dirty="0" err="1" smtClean="0">
                          <a:solidFill>
                            <a:srgbClr val="A6A6A6"/>
                          </a:solidFill>
                        </a:rPr>
                        <a:t>Env</a:t>
                      </a:r>
                      <a:r>
                        <a:rPr kumimoji="1" lang="en-US" altLang="ja-JP" sz="1200" b="0" baseline="0" dirty="0" smtClean="0">
                          <a:solidFill>
                            <a:srgbClr val="A6A6A6"/>
                          </a:solidFill>
                        </a:rPr>
                        <a:t>. Assess., Land-prep.,</a:t>
                      </a:r>
                    </a:p>
                    <a:p>
                      <a:r>
                        <a:rPr kumimoji="1" lang="en-US" altLang="ja-JP" sz="1200" b="0" baseline="0" dirty="0" smtClean="0">
                          <a:solidFill>
                            <a:srgbClr val="A6A6A6"/>
                          </a:solidFill>
                        </a:rPr>
                        <a:t>Basic plan, Eng. design/drawing</a:t>
                      </a:r>
                      <a:endParaRPr kumimoji="1" lang="en-US" altLang="ja-JP" sz="1200" b="0" dirty="0" smtClean="0">
                        <a:solidFill>
                          <a:srgbClr val="A6A6A6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sz="1050" b="1" dirty="0" smtClean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050" b="0" dirty="0" smtClean="0">
                          <a:solidFill>
                            <a:srgbClr val="A6A6A6"/>
                          </a:solidFill>
                        </a:rPr>
                        <a:t>Procurement</a:t>
                      </a:r>
                      <a:r>
                        <a:rPr kumimoji="1" lang="en-US" altLang="ja-JP" sz="1050" b="0" baseline="0" dirty="0" smtClean="0">
                          <a:solidFill>
                            <a:srgbClr val="A6A6A6"/>
                          </a:solidFill>
                        </a:rPr>
                        <a:t> process</a:t>
                      </a:r>
                      <a:endParaRPr kumimoji="1" lang="ja-JP" altLang="en-US" sz="1050" b="0" dirty="0">
                        <a:solidFill>
                          <a:srgbClr val="A6A6A6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50" b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50" b="1" dirty="0" smtClean="0"/>
                    </a:p>
                    <a:p>
                      <a:endParaRPr kumimoji="1" lang="ja-JP" altLang="en-US" sz="1050" b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577177">
                <a:tc>
                  <a:txBody>
                    <a:bodyPr/>
                    <a:lstStyle/>
                    <a:p>
                      <a:r>
                        <a:rPr kumimoji="1" lang="en-US" altLang="ja-JP" sz="3200" b="1" dirty="0" smtClean="0">
                          <a:solidFill>
                            <a:srgbClr val="FF0000"/>
                          </a:solidFill>
                        </a:rPr>
                        <a:t>SRF</a:t>
                      </a:r>
                      <a:r>
                        <a:rPr kumimoji="1" lang="en-US" altLang="ja-JP" sz="3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en-US" altLang="ja-JP" sz="32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kumimoji="1" lang="en-US" altLang="ja-JP" sz="3200" b="1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kumimoji="1" lang="ja-JP" altLang="en-US" sz="3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200" b="1" baseline="0" dirty="0" smtClean="0"/>
                        <a:t>Cav. Production technology</a:t>
                      </a:r>
                    </a:p>
                    <a:p>
                      <a:r>
                        <a:rPr kumimoji="1" lang="en-US" altLang="ja-JP" sz="1200" b="1" baseline="0" dirty="0" smtClean="0"/>
                        <a:t>Prep. Hub-lab functioning </a:t>
                      </a:r>
                    </a:p>
                    <a:p>
                      <a:r>
                        <a:rPr kumimoji="1" lang="en-US" altLang="ja-JP" sz="1200" b="1" baseline="0" dirty="0" smtClean="0"/>
                        <a:t>SRF beam-tech. demonstrated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200" b="1" baseline="0" dirty="0" smtClean="0">
                          <a:solidFill>
                            <a:schemeClr val="tx1"/>
                          </a:solidFill>
                        </a:rPr>
                        <a:t>Mass production technology 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chemeClr val="tx1"/>
                          </a:solidFill>
                        </a:rPr>
                        <a:t>Hub-lab functioning </a:t>
                      </a:r>
                    </a:p>
                    <a:p>
                      <a:r>
                        <a:rPr kumimoji="1" lang="en-US" altLang="ja-JP" sz="1200" b="1" baseline="0" dirty="0" smtClean="0">
                          <a:solidFill>
                            <a:schemeClr val="tx1"/>
                          </a:solidFill>
                        </a:rPr>
                        <a:t>SRF beam-technology advanced</a:t>
                      </a:r>
                      <a:endParaRPr kumimoji="1" lang="en-US" altLang="ja-JP" sz="1200" b="1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100" b="0" dirty="0" smtClean="0">
                          <a:solidFill>
                            <a:schemeClr val="tx1"/>
                          </a:solidFill>
                        </a:rPr>
                        <a:t>Procurement</a:t>
                      </a:r>
                      <a:r>
                        <a:rPr kumimoji="1" lang="en-US" altLang="ja-JP" sz="1100" b="0" baseline="0" dirty="0" smtClean="0">
                          <a:solidFill>
                            <a:schemeClr val="tx1"/>
                          </a:solidFill>
                        </a:rPr>
                        <a:t> process</a:t>
                      </a:r>
                      <a:endParaRPr kumimoji="1" lang="ja-JP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412269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rgbClr val="A6A6A6"/>
                          </a:solidFill>
                        </a:rPr>
                        <a:t>Nano-beam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100" b="0" baseline="0" dirty="0" smtClean="0">
                          <a:solidFill>
                            <a:srgbClr val="A6A6A6"/>
                          </a:solidFill>
                        </a:rPr>
                        <a:t>FF </a:t>
                      </a:r>
                      <a:r>
                        <a:rPr kumimoji="1" lang="en-US" altLang="ja-JP" sz="1100" b="0" baseline="0" dirty="0" err="1" smtClean="0">
                          <a:solidFill>
                            <a:srgbClr val="A6A6A6"/>
                          </a:solidFill>
                        </a:rPr>
                        <a:t>nano</a:t>
                      </a:r>
                      <a:r>
                        <a:rPr kumimoji="1" lang="en-US" altLang="ja-JP" sz="1100" b="0" baseline="0" dirty="0" smtClean="0">
                          <a:solidFill>
                            <a:srgbClr val="A6A6A6"/>
                          </a:solidFill>
                        </a:rPr>
                        <a:t>-beam size &amp; stability demonstrated</a:t>
                      </a:r>
                      <a:endParaRPr kumimoji="1" lang="en-US" altLang="ja-JP" sz="1100" b="0" dirty="0" smtClean="0">
                        <a:solidFill>
                          <a:srgbClr val="A6A6A6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A6A6A6"/>
                          </a:solidFill>
                        </a:rPr>
                        <a:t>FF:</a:t>
                      </a:r>
                      <a:r>
                        <a:rPr kumimoji="1" lang="en-US" altLang="ja-JP" sz="1200" b="0" baseline="0" dirty="0" smtClean="0">
                          <a:solidFill>
                            <a:srgbClr val="A6A6A6"/>
                          </a:solidFill>
                        </a:rPr>
                        <a:t> Smaller </a:t>
                      </a:r>
                      <a:r>
                        <a:rPr kumimoji="1" lang="en-US" altLang="ja-JP" sz="1200" b="0" baseline="0" dirty="0" err="1" smtClean="0">
                          <a:solidFill>
                            <a:srgbClr val="A6A6A6"/>
                          </a:solidFill>
                        </a:rPr>
                        <a:t>nano</a:t>
                      </a:r>
                      <a:r>
                        <a:rPr kumimoji="1" lang="en-US" altLang="ja-JP" sz="1200" b="0" baseline="0" dirty="0" smtClean="0">
                          <a:solidFill>
                            <a:srgbClr val="A6A6A6"/>
                          </a:solidFill>
                        </a:rPr>
                        <a:t>-beams &amp; stability established </a:t>
                      </a:r>
                      <a:endParaRPr kumimoji="1" lang="en-US" altLang="ja-JP" sz="1200" b="0" dirty="0" smtClean="0">
                        <a:solidFill>
                          <a:srgbClr val="A6A6A6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100" b="0" dirty="0" smtClean="0">
                          <a:solidFill>
                            <a:srgbClr val="A6A6A6"/>
                          </a:solidFill>
                        </a:rPr>
                        <a:t>Same</a:t>
                      </a:r>
                      <a:r>
                        <a:rPr kumimoji="1" lang="en-US" altLang="ja-JP" sz="1100" b="0" baseline="0" dirty="0" smtClean="0">
                          <a:solidFill>
                            <a:srgbClr val="A6A6A6"/>
                          </a:solidFill>
                        </a:rPr>
                        <a:t> as above</a:t>
                      </a:r>
                      <a:endParaRPr kumimoji="1" lang="ja-JP" altLang="en-US" sz="1100" b="0" dirty="0">
                        <a:solidFill>
                          <a:srgbClr val="A6A6A6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29815">
                <a:tc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rgbClr val="A6A6A6"/>
                          </a:solidFill>
                        </a:rPr>
                        <a:t>e-e+ Sources</a:t>
                      </a:r>
                      <a:endParaRPr kumimoji="1" lang="ja-JP" altLang="en-US" sz="1200" b="1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A6A6A6"/>
                          </a:solidFill>
                        </a:rPr>
                        <a:t>Technology</a:t>
                      </a:r>
                      <a:r>
                        <a:rPr kumimoji="1" lang="en-US" altLang="ja-JP" sz="1200" b="0" baseline="0" dirty="0" smtClean="0">
                          <a:solidFill>
                            <a:srgbClr val="A6A6A6"/>
                          </a:solidFill>
                        </a:rPr>
                        <a:t> demonstrated. </a:t>
                      </a:r>
                      <a:endParaRPr kumimoji="1" lang="ja-JP" altLang="en-US" sz="1200" b="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200" b="0" dirty="0" smtClean="0">
                          <a:solidFill>
                            <a:srgbClr val="A6A6A6"/>
                          </a:solidFill>
                        </a:rPr>
                        <a:t>Prototype</a:t>
                      </a:r>
                      <a:r>
                        <a:rPr kumimoji="1" lang="en-US" altLang="ja-JP" sz="1200" b="0" baseline="0" dirty="0" smtClean="0">
                          <a:solidFill>
                            <a:srgbClr val="A6A6A6"/>
                          </a:solidFill>
                        </a:rPr>
                        <a:t> demonstrated </a:t>
                      </a:r>
                      <a:endParaRPr kumimoji="1" lang="ja-JP" altLang="en-US" sz="1200" b="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kumimoji="1" lang="ja-JP" altLang="en-US" b="0" dirty="0">
                        <a:solidFill>
                          <a:srgbClr val="A6A6A6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b="1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247362">
                <a:tc gridSpan="13">
                  <a:txBody>
                    <a:bodyPr/>
                    <a:lstStyle/>
                    <a:p>
                      <a:r>
                        <a:rPr kumimoji="1" lang="en-US" altLang="ja-JP" sz="1200" b="1" u="sng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SRF-</a:t>
                      </a:r>
                      <a:r>
                        <a:rPr kumimoji="1" lang="en-US" altLang="ja-JP" sz="1200" b="1" u="sng" baseline="0" dirty="0" err="1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linac</a:t>
                      </a:r>
                      <a:r>
                        <a:rPr kumimoji="1" lang="en-US" altLang="ja-JP" sz="1200" b="1" u="sng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worldwide  (lepton-photon):   </a:t>
                      </a:r>
                      <a:endParaRPr kumimoji="1" lang="ja-JP" altLang="en-US" sz="1200" b="1" u="sng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CD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CD5B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34396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EXFEL</a:t>
                      </a:r>
                      <a:endParaRPr kumimoji="1" lang="ja-JP" altLang="en-US" sz="1400" b="1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EXFEL</a:t>
                      </a:r>
                      <a:r>
                        <a:rPr kumimoji="1" lang="en-US" altLang="ja-JP" sz="12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construction </a:t>
                      </a:r>
                      <a:endParaRPr kumimoji="1" lang="ja-JP" altLang="en-US" sz="1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EXFEL beam</a:t>
                      </a:r>
                      <a:r>
                        <a:rPr kumimoji="1" lang="en-US" altLang="ja-JP" sz="12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operation </a:t>
                      </a:r>
                      <a:endParaRPr kumimoji="1" lang="ja-JP" altLang="en-US" sz="1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34396">
                <a:tc>
                  <a:txBody>
                    <a:bodyPr/>
                    <a:lstStyle/>
                    <a:p>
                      <a:r>
                        <a:rPr kumimoji="1" lang="en-US" altLang="ja-JP" sz="1400" b="1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LCLS</a:t>
                      </a:r>
                      <a:endParaRPr kumimoji="1" lang="ja-JP" altLang="en-US" sz="1400" b="1" dirty="0">
                        <a:solidFill>
                          <a:schemeClr val="bg1">
                            <a:lumMod val="65000"/>
                          </a:schemeClr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LCLS</a:t>
                      </a:r>
                      <a:r>
                        <a:rPr kumimoji="1" lang="en-US" altLang="ja-JP" sz="12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preparation</a:t>
                      </a:r>
                      <a:endParaRPr kumimoji="1" lang="ja-JP" altLang="en-US" sz="1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kumimoji="1" lang="ja-JP" altLang="en-US" sz="1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　</a:t>
                      </a:r>
                      <a:r>
                        <a:rPr kumimoji="1" lang="en-US" altLang="ja-JP" sz="1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LCLS Construction</a:t>
                      </a:r>
                      <a:r>
                        <a:rPr kumimoji="1" lang="en-US" altLang="ja-JP" sz="12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endParaRPr kumimoji="1" lang="ja-JP" altLang="en-US" sz="1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r>
                        <a:rPr kumimoji="1" lang="en-US" altLang="ja-JP" sz="12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LCLS beam</a:t>
                      </a:r>
                      <a:r>
                        <a:rPr kumimoji="1" lang="en-US" altLang="ja-JP" sz="12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operation </a:t>
                      </a:r>
                      <a:endParaRPr kumimoji="1" lang="ja-JP" altLang="en-US" sz="1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b="1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AC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68245" y="767875"/>
            <a:ext cx="5857463" cy="3077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kumimoji="1" lang="en-US" altLang="ja-JP" sz="1400" b="1" u="sng" dirty="0" smtClean="0">
                <a:solidFill>
                  <a:srgbClr val="008000"/>
                </a:solidFill>
                <a:latin typeface="Calibri"/>
                <a:ea typeface="ＭＳ Ｐゴシック"/>
              </a:rPr>
              <a:t>Pre. Green-Sign necessary </a:t>
            </a:r>
            <a:r>
              <a:rPr kumimoji="1" lang="en-US" altLang="ja-JP" sz="1400" b="1" dirty="0" smtClean="0">
                <a:solidFill>
                  <a:srgbClr val="3366FF"/>
                </a:solidFill>
                <a:latin typeface="Calibri"/>
                <a:ea typeface="ＭＳ Ｐゴシック"/>
              </a:rPr>
              <a:t>for preparation w/ authorizing a site, budget </a:t>
            </a:r>
            <a:endParaRPr kumimoji="1" lang="ja-JP" altLang="en-US" sz="1400" b="1" dirty="0">
              <a:solidFill>
                <a:srgbClr val="3366FF"/>
              </a:solidFill>
              <a:latin typeface="Calibri"/>
              <a:ea typeface="ＭＳ Ｐゴシック"/>
            </a:endParaRPr>
          </a:p>
        </p:txBody>
      </p:sp>
      <p:sp>
        <p:nvSpPr>
          <p:cNvPr id="9" name="下矢印 8"/>
          <p:cNvSpPr/>
          <p:nvPr/>
        </p:nvSpPr>
        <p:spPr>
          <a:xfrm>
            <a:off x="3225562" y="1097176"/>
            <a:ext cx="235406" cy="283671"/>
          </a:xfrm>
          <a:prstGeom prst="downArrow">
            <a:avLst/>
          </a:prstGeom>
          <a:solidFill>
            <a:schemeClr val="accent3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kumimoji="1"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5" name="山形 4"/>
          <p:cNvSpPr/>
          <p:nvPr/>
        </p:nvSpPr>
        <p:spPr>
          <a:xfrm>
            <a:off x="2786508" y="1639755"/>
            <a:ext cx="708182" cy="246580"/>
          </a:xfrm>
          <a:prstGeom prst="chevron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kumimoji="1"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2" name="山形 11"/>
          <p:cNvSpPr/>
          <p:nvPr/>
        </p:nvSpPr>
        <p:spPr>
          <a:xfrm>
            <a:off x="6307407" y="1652084"/>
            <a:ext cx="708182" cy="234251"/>
          </a:xfrm>
          <a:prstGeom prst="chevron">
            <a:avLst/>
          </a:prstGeom>
          <a:solidFill>
            <a:schemeClr val="accent3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kumimoji="1"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3" name="山形 12"/>
          <p:cNvSpPr/>
          <p:nvPr/>
        </p:nvSpPr>
        <p:spPr>
          <a:xfrm>
            <a:off x="7612673" y="1639755"/>
            <a:ext cx="708182" cy="234251"/>
          </a:xfrm>
          <a:prstGeom prst="chevron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kumimoji="1"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2638" y="3637511"/>
            <a:ext cx="7004476" cy="677998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300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50470" y="0"/>
            <a:ext cx="7273527" cy="607452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en-US" altLang="ja-JP" sz="3100" b="1" dirty="0" smtClean="0"/>
              <a:t>Main issues in the ILC Preparation Phase</a:t>
            </a:r>
            <a:endParaRPr kumimoji="1" lang="ja-JP" altLang="en-US" sz="3100" b="1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3407795"/>
              </p:ext>
            </p:extLst>
          </p:nvPr>
        </p:nvGraphicFramePr>
        <p:xfrm>
          <a:off x="171250" y="947096"/>
          <a:ext cx="8805068" cy="536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7553"/>
                <a:gridCol w="3515760"/>
                <a:gridCol w="3781755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分野</a:t>
                      </a:r>
                      <a:r>
                        <a:rPr kumimoji="1" lang="en-US" altLang="ja-JP" sz="1600" dirty="0" smtClean="0"/>
                        <a:t> (field)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課題</a:t>
                      </a:r>
                      <a:r>
                        <a:rPr kumimoji="1" lang="en-US" altLang="ja-JP" sz="1600" dirty="0" smtClean="0"/>
                        <a:t>  (Issues/Subjects)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/>
                        <a:t>協力体制</a:t>
                      </a:r>
                      <a:r>
                        <a:rPr kumimoji="1" lang="en-US" altLang="ja-JP" sz="1600" dirty="0" smtClean="0"/>
                        <a:t> (Global Cooperation) 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施設設計</a:t>
                      </a:r>
                      <a:endParaRPr kumimoji="1" lang="en-US" altLang="ja-JP" sz="1600" dirty="0" smtClean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kumimoji="1" lang="en-US" altLang="ja-JP" sz="1600" b="1" dirty="0" smtClean="0">
                          <a:solidFill>
                            <a:schemeClr val="tx1"/>
                          </a:solidFill>
                        </a:rPr>
                        <a:t>CFS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BFBFBF"/>
                          </a:solidFill>
                        </a:rPr>
                        <a:t>候補地特性を反映した地質環境調査：</a:t>
                      </a:r>
                      <a:endParaRPr kumimoji="1" lang="en-US" altLang="ja-JP" sz="1600" dirty="0" smtClean="0">
                        <a:solidFill>
                          <a:srgbClr val="BFBFBF"/>
                        </a:solidFill>
                      </a:endParaRPr>
                    </a:p>
                    <a:p>
                      <a:r>
                        <a:rPr kumimoji="1" lang="en-US" altLang="ja-JP" sz="1600" b="0" dirty="0" smtClean="0">
                          <a:solidFill>
                            <a:srgbClr val="000000"/>
                          </a:solidFill>
                        </a:rPr>
                        <a:t>Site-specific CFS design, </a:t>
                      </a:r>
                      <a:r>
                        <a:rPr kumimoji="1" lang="en-US" altLang="ja-JP" sz="1600" b="0" dirty="0" err="1" smtClean="0">
                          <a:solidFill>
                            <a:srgbClr val="000000"/>
                          </a:solidFill>
                        </a:rPr>
                        <a:t>env</a:t>
                      </a:r>
                      <a:r>
                        <a:rPr kumimoji="1" lang="en-US" altLang="ja-JP" sz="1600" b="0" dirty="0" smtClean="0">
                          <a:solidFill>
                            <a:srgbClr val="000000"/>
                          </a:solidFill>
                        </a:rPr>
                        <a:t>.</a:t>
                      </a:r>
                      <a:r>
                        <a:rPr kumimoji="1" lang="en-US" altLang="ja-JP" sz="1600" b="0" baseline="0" dirty="0" smtClean="0">
                          <a:solidFill>
                            <a:srgbClr val="000000"/>
                          </a:solidFill>
                        </a:rPr>
                        <a:t> assess. </a:t>
                      </a:r>
                      <a:endParaRPr kumimoji="1" lang="en-US" altLang="ja-JP" sz="1600" b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rgbClr val="BFBFBF"/>
                          </a:solidFill>
                        </a:rPr>
                        <a:t>基本計画、詳細設計、図面整備</a:t>
                      </a:r>
                      <a:endParaRPr kumimoji="1" lang="en-US" altLang="ja-JP" sz="1600" dirty="0" smtClean="0">
                        <a:solidFill>
                          <a:srgbClr val="BFBFBF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General plan, </a:t>
                      </a:r>
                      <a:r>
                        <a:rPr kumimoji="1" lang="en-US" altLang="ja-JP" sz="1600" dirty="0" err="1" smtClean="0">
                          <a:solidFill>
                            <a:srgbClr val="000000"/>
                          </a:solidFill>
                        </a:rPr>
                        <a:t>eng</a:t>
                      </a:r>
                      <a:r>
                        <a:rPr kumimoji="1" lang="en-US" altLang="ja-JP" sz="1600" baseline="0" dirty="0" err="1" smtClean="0">
                          <a:solidFill>
                            <a:srgbClr val="000000"/>
                          </a:solidFill>
                        </a:rPr>
                        <a:t>.</a:t>
                      </a:r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 Design, drawings</a:t>
                      </a:r>
                      <a:endParaRPr kumimoji="1" lang="en-US" altLang="ja-JP" sz="1600" dirty="0" smtClean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BFBFBF"/>
                          </a:solidFill>
                        </a:rPr>
                        <a:t>JP-CFS</a:t>
                      </a:r>
                      <a:r>
                        <a:rPr kumimoji="1" lang="ja-JP" altLang="en-US" sz="1600" dirty="0" smtClean="0">
                          <a:solidFill>
                            <a:srgbClr val="BFBFBF"/>
                          </a:solidFill>
                        </a:rPr>
                        <a:t>がコアとなり国際連携、</a:t>
                      </a:r>
                      <a:r>
                        <a:rPr kumimoji="1" lang="en-US" altLang="ja-JP" sz="1600" dirty="0" smtClean="0">
                          <a:solidFill>
                            <a:srgbClr val="BFBFBF"/>
                          </a:solidFill>
                        </a:rPr>
                        <a:t> </a:t>
                      </a:r>
                      <a:r>
                        <a:rPr kumimoji="1" lang="ja-JP" altLang="en-US" sz="1600" dirty="0" smtClean="0">
                          <a:solidFill>
                            <a:srgbClr val="BFBFBF"/>
                          </a:solidFill>
                        </a:rPr>
                        <a:t>候補地域との連携</a:t>
                      </a:r>
                      <a:endParaRPr kumimoji="1" lang="en-US" altLang="ja-JP" sz="1600" dirty="0" smtClean="0">
                        <a:solidFill>
                          <a:srgbClr val="BFBFBF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JP-CFS to take</a:t>
                      </a:r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 a central role in cooperation with global experts and regional experts. 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128688">
                <a:tc>
                  <a:txBody>
                    <a:bodyPr/>
                    <a:lstStyle/>
                    <a:p>
                      <a:endParaRPr kumimoji="1" lang="ja-JP" alt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BFBFBF"/>
                          </a:solidFill>
                        </a:rPr>
                        <a:t>加速器設計</a:t>
                      </a:r>
                      <a:endParaRPr kumimoji="1" lang="en-US" altLang="ja-JP" sz="1600" dirty="0" smtClean="0">
                        <a:solidFill>
                          <a:srgbClr val="BFBFBF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Acc. Design Int.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BFBFBF"/>
                          </a:solidFill>
                        </a:rPr>
                        <a:t>詳細設計・パラメータ最適化</a:t>
                      </a:r>
                      <a:endParaRPr kumimoji="1" lang="en-US" altLang="ja-JP" sz="1600" dirty="0" smtClean="0">
                        <a:solidFill>
                          <a:srgbClr val="BFBFBF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Engineering design, Parameter </a:t>
                      </a:r>
                      <a:r>
                        <a:rPr kumimoji="1" lang="en-US" altLang="ja-JP" sz="1600" dirty="0" err="1" smtClean="0">
                          <a:solidFill>
                            <a:srgbClr val="000000"/>
                          </a:solidFill>
                        </a:rPr>
                        <a:t>optim</a:t>
                      </a:r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. 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BFBFBF"/>
                          </a:solidFill>
                        </a:rPr>
                        <a:t>LCC-ILC</a:t>
                      </a:r>
                      <a:r>
                        <a:rPr kumimoji="1" lang="ja-JP" altLang="en-US" sz="1600" dirty="0" smtClean="0">
                          <a:solidFill>
                            <a:srgbClr val="BFBFBF"/>
                          </a:solidFill>
                        </a:rPr>
                        <a:t>を中心とした国際連携による検討</a:t>
                      </a:r>
                      <a:endParaRPr kumimoji="1" lang="en-US" altLang="ja-JP" sz="1600" dirty="0" smtClean="0">
                        <a:solidFill>
                          <a:srgbClr val="BFBFBF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LCC-ILC to take a central role with</a:t>
                      </a:r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 global cooperation 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BFBFBF"/>
                          </a:solidFill>
                        </a:rPr>
                        <a:t>SRF</a:t>
                      </a:r>
                      <a:r>
                        <a:rPr kumimoji="1" lang="ja-JP" altLang="en-US" sz="1600" dirty="0" smtClean="0">
                          <a:solidFill>
                            <a:srgbClr val="BFBFBF"/>
                          </a:solidFill>
                        </a:rPr>
                        <a:t>技術</a:t>
                      </a:r>
                      <a:endParaRPr kumimoji="1" lang="en-US" altLang="ja-JP" sz="1600" dirty="0" smtClean="0">
                        <a:solidFill>
                          <a:srgbClr val="BFBFBF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SRF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BFBFBF"/>
                          </a:solidFill>
                        </a:rPr>
                        <a:t>製造・性能検証技術、</a:t>
                      </a:r>
                      <a:endParaRPr kumimoji="1" lang="en-US" altLang="ja-JP" sz="1600" dirty="0" smtClean="0">
                        <a:solidFill>
                          <a:srgbClr val="BFBFBF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Fabrication and Test</a:t>
                      </a:r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ing technology </a:t>
                      </a:r>
                      <a:endParaRPr kumimoji="1" lang="en-US" altLang="ja-JP" sz="16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kumimoji="1" lang="ja-JP" altLang="en-US" sz="1600" dirty="0" smtClean="0">
                          <a:solidFill>
                            <a:srgbClr val="BFBFBF"/>
                          </a:solidFill>
                        </a:rPr>
                        <a:t>性能の安定化</a:t>
                      </a:r>
                      <a:endParaRPr kumimoji="1" lang="en-US" altLang="ja-JP" sz="1600" dirty="0" smtClean="0">
                        <a:solidFill>
                          <a:srgbClr val="BFBFBF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Stabilization of the performance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Tesla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Tech. </a:t>
                      </a:r>
                      <a:r>
                        <a:rPr kumimoji="1" lang="en-US" altLang="ja-JP" sz="1600" baseline="0" dirty="0" err="1" smtClean="0">
                          <a:solidFill>
                            <a:srgbClr val="3366FF"/>
                          </a:solidFill>
                        </a:rPr>
                        <a:t>Collab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., as common community</a:t>
                      </a:r>
                    </a:p>
                    <a:p>
                      <a:r>
                        <a:rPr kumimoji="1" lang="en-US" altLang="ja-JP" sz="1600" dirty="0" smtClean="0"/>
                        <a:t>- KEK-STF: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Hub-Lab function </a:t>
                      </a:r>
                      <a:endParaRPr kumimoji="1" lang="en-US" altLang="ja-JP" sz="1600" baseline="0" dirty="0" smtClean="0"/>
                    </a:p>
                    <a:p>
                      <a:r>
                        <a:rPr kumimoji="1" lang="en-US" altLang="ja-JP" sz="1600" dirty="0" smtClean="0"/>
                        <a:t>- EXFEL:</a:t>
                      </a:r>
                      <a:r>
                        <a:rPr kumimoji="1" lang="en-US" altLang="ja-JP" sz="1600" baseline="0" dirty="0" smtClean="0"/>
                        <a:t> mass production and testing</a:t>
                      </a:r>
                    </a:p>
                    <a:p>
                      <a:r>
                        <a:rPr kumimoji="1" lang="en-US" altLang="ja-JP" sz="1600" baseline="0" dirty="0" smtClean="0"/>
                        <a:t>- LCLS : mass production and testing 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BFBFBF"/>
                          </a:solidFill>
                        </a:rPr>
                        <a:t>ナノビーム技術</a:t>
                      </a:r>
                      <a:endParaRPr kumimoji="1" lang="en-US" altLang="ja-JP" sz="1600" dirty="0" smtClean="0">
                        <a:solidFill>
                          <a:srgbClr val="BFBFBF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7F7F7F"/>
                          </a:solidFill>
                        </a:rPr>
                        <a:t>Nano-beam</a:t>
                      </a:r>
                      <a:endParaRPr kumimoji="1" lang="ja-JP" altLang="en-US" sz="16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BFBFBF"/>
                          </a:solidFill>
                        </a:rPr>
                        <a:t>低エミッタンス、</a:t>
                      </a:r>
                      <a:r>
                        <a:rPr kumimoji="1" lang="en-US" altLang="ja-JP" sz="1600" dirty="0" smtClean="0">
                          <a:solidFill>
                            <a:srgbClr val="BFBFBF"/>
                          </a:solidFill>
                        </a:rPr>
                        <a:t> </a:t>
                      </a:r>
                      <a:r>
                        <a:rPr kumimoji="1" lang="ja-JP" altLang="en-US" sz="1600" dirty="0" smtClean="0">
                          <a:solidFill>
                            <a:srgbClr val="BFBFBF"/>
                          </a:solidFill>
                        </a:rPr>
                        <a:t>極小ビームの安定的実現、運用</a:t>
                      </a:r>
                      <a:endParaRPr kumimoji="1" lang="en-US" altLang="ja-JP" sz="1600" dirty="0" smtClean="0">
                        <a:solidFill>
                          <a:srgbClr val="BFBFBF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Ultra low </a:t>
                      </a:r>
                      <a:r>
                        <a:rPr kumimoji="1" lang="en-US" altLang="ja-JP" sz="1600" dirty="0" err="1" smtClean="0">
                          <a:solidFill>
                            <a:srgbClr val="000000"/>
                          </a:solidFill>
                        </a:rPr>
                        <a:t>emittance</a:t>
                      </a:r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,</a:t>
                      </a:r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kumimoji="1" lang="en-US" altLang="ja-JP" sz="1600" baseline="0" dirty="0" err="1" smtClean="0">
                          <a:solidFill>
                            <a:srgbClr val="000000"/>
                          </a:solidFill>
                        </a:rPr>
                        <a:t>nano</a:t>
                      </a:r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-beam to be realized and stabilized 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ATF </a:t>
                      </a:r>
                      <a:r>
                        <a:rPr kumimoji="1" lang="en-US" altLang="ja-JP" sz="1600" dirty="0" err="1" smtClean="0">
                          <a:solidFill>
                            <a:srgbClr val="3366FF"/>
                          </a:solidFill>
                        </a:rPr>
                        <a:t>Collab</a:t>
                      </a:r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.</a:t>
                      </a:r>
                      <a:r>
                        <a:rPr kumimoji="1" lang="en-US" altLang="ja-JP" sz="1600" baseline="0" dirty="0" smtClean="0">
                          <a:solidFill>
                            <a:srgbClr val="3366FF"/>
                          </a:solidFill>
                        </a:rPr>
                        <a:t> As common community  </a:t>
                      </a:r>
                    </a:p>
                    <a:p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- KEK-ATF to be maximized in use, as a global unique facility  for next generation training as well as the advance studies. 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kumimoji="1" lang="ja-JP" alt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BFBFBF"/>
                          </a:solidFill>
                        </a:rPr>
                        <a:t>研究所運営</a:t>
                      </a:r>
                      <a:endParaRPr kumimoji="1" lang="en-US" altLang="ja-JP" sz="1600" dirty="0" smtClean="0">
                        <a:solidFill>
                          <a:srgbClr val="BFBFBF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Management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BFBFBF"/>
                          </a:solidFill>
                        </a:rPr>
                        <a:t>新国際研究所の設立準備</a:t>
                      </a:r>
                      <a:endParaRPr kumimoji="1" lang="en-US" altLang="ja-JP" sz="1600" dirty="0" smtClean="0">
                        <a:solidFill>
                          <a:srgbClr val="BFBFBF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Preparation for the</a:t>
                      </a:r>
                      <a:r>
                        <a:rPr kumimoji="1" lang="en-US" altLang="ja-JP" sz="1600" baseline="0" dirty="0" smtClean="0">
                          <a:solidFill>
                            <a:srgbClr val="000000"/>
                          </a:solidFill>
                        </a:rPr>
                        <a:t> int’l ILC laboratory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solidFill>
                            <a:srgbClr val="BFBFBF"/>
                          </a:solidFill>
                        </a:rPr>
                        <a:t>今後の検討課題</a:t>
                      </a:r>
                      <a:endParaRPr kumimoji="1" lang="en-US" altLang="ja-JP" sz="1600" dirty="0" smtClean="0">
                        <a:solidFill>
                          <a:srgbClr val="BFBFBF"/>
                        </a:solidFill>
                      </a:endParaRPr>
                    </a:p>
                    <a:p>
                      <a:r>
                        <a:rPr kumimoji="1" lang="en-US" altLang="ja-JP" sz="1600" dirty="0" smtClean="0">
                          <a:solidFill>
                            <a:srgbClr val="000000"/>
                          </a:solidFill>
                        </a:rPr>
                        <a:t>A main Issue for the ILC to be prepared </a:t>
                      </a:r>
                      <a:endParaRPr kumimoji="1" lang="ja-JP" altLang="en-US" sz="16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4294967295"/>
          </p:nvPr>
        </p:nvSpPr>
        <p:spPr>
          <a:xfrm>
            <a:off x="457200" y="6473146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516943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algn="r"/>
              <a:t>57</a:t>
            </a:fld>
            <a:endParaRPr lang="ja-JP" altLang="en-US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0054518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62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sz="3600" dirty="0" smtClean="0"/>
              <a:t>ILC </a:t>
            </a:r>
            <a:r>
              <a:rPr kumimoji="1" lang="ja-JP" altLang="en-US" sz="3600" dirty="0" smtClean="0"/>
              <a:t>加速器建設にむけた研究所人材構想</a:t>
            </a:r>
            <a:r>
              <a:rPr kumimoji="1" lang="en-US" altLang="ja-JP" sz="3600" dirty="0" smtClean="0"/>
              <a:t> </a:t>
            </a:r>
            <a:br>
              <a:rPr kumimoji="1" lang="en-US" altLang="ja-JP" sz="3600" dirty="0" smtClean="0"/>
            </a:br>
            <a:r>
              <a:rPr kumimoji="1" lang="en-US" altLang="ja-JP" sz="2400" dirty="0" smtClean="0">
                <a:solidFill>
                  <a:srgbClr val="3366FF"/>
                </a:solidFill>
              </a:rPr>
              <a:t>[</a:t>
            </a:r>
            <a:r>
              <a:rPr lang="ja-JP" altLang="en-US" sz="2400" dirty="0" smtClean="0">
                <a:solidFill>
                  <a:srgbClr val="3366FF"/>
                </a:solidFill>
              </a:rPr>
              <a:t>人・年（</a:t>
            </a:r>
            <a:r>
              <a:rPr lang="en-US" altLang="ja-JP" sz="2400" dirty="0" smtClean="0">
                <a:solidFill>
                  <a:srgbClr val="3366FF"/>
                </a:solidFill>
              </a:rPr>
              <a:t>FTE) </a:t>
            </a:r>
            <a:r>
              <a:rPr lang="ja-JP" altLang="en-US" sz="2400" dirty="0" smtClean="0">
                <a:solidFill>
                  <a:srgbClr val="3366FF"/>
                </a:solidFill>
              </a:rPr>
              <a:t>国際協力分担の仮定を含む</a:t>
            </a:r>
            <a:r>
              <a:rPr lang="en-US" altLang="ja-JP" sz="2400" dirty="0" smtClean="0">
                <a:solidFill>
                  <a:srgbClr val="3366FF"/>
                </a:solidFill>
              </a:rPr>
              <a:t>]</a:t>
            </a:r>
            <a:br>
              <a:rPr lang="en-US" altLang="ja-JP" sz="2400" dirty="0" smtClean="0">
                <a:solidFill>
                  <a:srgbClr val="3366FF"/>
                </a:solidFill>
              </a:rPr>
            </a:br>
            <a:r>
              <a:rPr lang="en-US" altLang="ja-JP" sz="2400" dirty="0">
                <a:solidFill>
                  <a:srgbClr val="7F7F7F"/>
                </a:solidFill>
              </a:rPr>
              <a:t>[A HR proposal for the ILC preparation, linked to the construction </a:t>
            </a:r>
            <a:r>
              <a:rPr lang="ja-JP" altLang="en-US" sz="2400" dirty="0">
                <a:solidFill>
                  <a:srgbClr val="7F7F7F"/>
                </a:solidFill>
              </a:rPr>
              <a:t>（</a:t>
            </a:r>
            <a:r>
              <a:rPr lang="en-US" altLang="ja-JP" sz="2400" dirty="0">
                <a:solidFill>
                  <a:srgbClr val="7F7F7F"/>
                </a:solidFill>
              </a:rPr>
              <a:t>FTE) ]</a:t>
            </a:r>
            <a:endParaRPr kumimoji="1" lang="ja-JP" altLang="en-US" sz="2400" dirty="0">
              <a:solidFill>
                <a:srgbClr val="3366FF"/>
              </a:solidFill>
            </a:endParaRP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4981042"/>
              </p:ext>
            </p:extLst>
          </p:nvPr>
        </p:nvGraphicFramePr>
        <p:xfrm>
          <a:off x="130095" y="1417638"/>
          <a:ext cx="8889768" cy="528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740"/>
                <a:gridCol w="677952"/>
                <a:gridCol w="616472"/>
                <a:gridCol w="615300"/>
                <a:gridCol w="649307"/>
                <a:gridCol w="439236"/>
                <a:gridCol w="415345"/>
                <a:gridCol w="529797"/>
                <a:gridCol w="529797"/>
                <a:gridCol w="529797"/>
                <a:gridCol w="529797"/>
                <a:gridCol w="529797"/>
                <a:gridCol w="529797"/>
                <a:gridCol w="529797"/>
                <a:gridCol w="75183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ja-JP" sz="1100" b="0" dirty="0" smtClean="0">
                          <a:solidFill>
                            <a:schemeClr val="bg1"/>
                          </a:solidFill>
                          <a:latin typeface="Helvetica"/>
                          <a:cs typeface="Helvetica"/>
                        </a:rPr>
                        <a:t>Stage</a:t>
                      </a:r>
                      <a:endParaRPr lang="ja-JP" altLang="en-US" sz="1100" b="0" dirty="0">
                        <a:solidFill>
                          <a:schemeClr val="bg1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ja-JP" sz="1600" b="1" dirty="0" smtClean="0">
                          <a:solidFill>
                            <a:schemeClr val="bg1"/>
                          </a:solidFill>
                          <a:latin typeface="Helvetica"/>
                          <a:cs typeface="Helvetica"/>
                        </a:rPr>
                        <a:t>Preparation</a:t>
                      </a:r>
                      <a:endParaRPr lang="ja-JP" altLang="en-US" sz="1600" b="1" dirty="0">
                        <a:solidFill>
                          <a:schemeClr val="bg1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en-US" altLang="ja-JP" sz="1600" b="1" dirty="0" smtClean="0">
                          <a:solidFill>
                            <a:schemeClr val="bg1"/>
                          </a:solidFill>
                          <a:latin typeface="Helvetica"/>
                          <a:cs typeface="Helvetica"/>
                        </a:rPr>
                        <a:t>Construction</a:t>
                      </a:r>
                      <a:endParaRPr lang="ja-JP" altLang="en-US" sz="1600" b="1" dirty="0">
                        <a:solidFill>
                          <a:schemeClr val="bg1"/>
                        </a:solidFill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Sum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ja-JP" altLang="en-US" sz="1100" b="0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2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3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4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2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3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4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5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6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7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8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9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1244">
                <a:tc>
                  <a:txBody>
                    <a:bodyPr/>
                    <a:lstStyle/>
                    <a:p>
                      <a:endParaRPr lang="ja-JP" altLang="en-US" sz="1100" b="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100" b="0" u="sng" dirty="0" smtClean="0">
                          <a:latin typeface="Helvetica"/>
                          <a:cs typeface="Helvetica"/>
                        </a:rPr>
                        <a:t>Prep.</a:t>
                      </a:r>
                      <a:r>
                        <a:rPr lang="en-US" altLang="ja-JP" sz="1100" b="0" u="sng" baseline="0" dirty="0" smtClean="0">
                          <a:latin typeface="Helvetica"/>
                          <a:cs typeface="Helvetica"/>
                        </a:rPr>
                        <a:t> </a:t>
                      </a:r>
                    </a:p>
                    <a:p>
                      <a:r>
                        <a:rPr lang="en-US" altLang="ja-JP" sz="1100" b="0" baseline="0" dirty="0" smtClean="0">
                          <a:latin typeface="Helvetica"/>
                          <a:cs typeface="Helvetica"/>
                        </a:rPr>
                        <a:t> </a:t>
                      </a:r>
                      <a:r>
                        <a:rPr lang="en-US" altLang="ja-JP" sz="11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 CFS-</a:t>
                      </a:r>
                      <a:r>
                        <a:rPr lang="en-US" altLang="ja-JP" sz="1100" b="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jp</a:t>
                      </a:r>
                      <a:endParaRPr lang="en-US" altLang="ja-JP" sz="1100" b="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Helvetica"/>
                        <a:cs typeface="Helvetica"/>
                      </a:endParaRPr>
                    </a:p>
                    <a:p>
                      <a:r>
                        <a:rPr lang="en-US" altLang="ja-JP" sz="11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  CS-</a:t>
                      </a:r>
                      <a:r>
                        <a:rPr lang="en-US" altLang="ja-JP" sz="1100" b="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ww</a:t>
                      </a:r>
                      <a:r>
                        <a:rPr lang="en-US" altLang="ja-JP" sz="11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 </a:t>
                      </a:r>
                    </a:p>
                    <a:p>
                      <a:r>
                        <a:rPr lang="en-US" altLang="ja-JP" sz="11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  </a:t>
                      </a:r>
                      <a:r>
                        <a:rPr lang="en-US" altLang="ja-JP" sz="1100" b="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Acc</a:t>
                      </a:r>
                      <a:r>
                        <a:rPr lang="en-US" altLang="ja-JP" sz="11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 -</a:t>
                      </a:r>
                      <a:r>
                        <a:rPr lang="en-US" altLang="ja-JP" sz="1100" b="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jp</a:t>
                      </a:r>
                      <a:endParaRPr lang="en-US" altLang="ja-JP" sz="1100" b="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Helvetica"/>
                        <a:cs typeface="Helvetica"/>
                      </a:endParaRPr>
                    </a:p>
                    <a:p>
                      <a:r>
                        <a:rPr lang="en-US" altLang="ja-JP" sz="11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  </a:t>
                      </a:r>
                      <a:r>
                        <a:rPr lang="en-US" altLang="ja-JP" sz="1100" b="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Acc-ww</a:t>
                      </a:r>
                      <a:endParaRPr lang="en-US" altLang="ja-JP" sz="1100" b="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Helvetica"/>
                        <a:cs typeface="Helvetica"/>
                      </a:endParaRPr>
                    </a:p>
                    <a:p>
                      <a:r>
                        <a:rPr lang="en-US" altLang="ja-JP" sz="11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  Admin.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u="sng" dirty="0" smtClean="0">
                          <a:latin typeface="Helvetica"/>
                          <a:cs typeface="Helvetica"/>
                        </a:rPr>
                        <a:t>77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4+4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1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30+20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10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u="sng" dirty="0" smtClean="0">
                          <a:latin typeface="Helvetica"/>
                          <a:cs typeface="Helvetica"/>
                        </a:rPr>
                        <a:t>96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5+5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1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35+25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15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10</a:t>
                      </a:r>
                      <a:endParaRPr lang="ja-JP" altLang="en-US" sz="1100" b="1" dirty="0">
                        <a:solidFill>
                          <a:srgbClr val="7F7F7F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u="sng" dirty="0" smtClean="0">
                          <a:latin typeface="Helvetica"/>
                          <a:cs typeface="Helvetica"/>
                        </a:rPr>
                        <a:t>116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6+6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2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40+30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20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12</a:t>
                      </a:r>
                      <a:endParaRPr lang="ja-JP" altLang="en-US" sz="1100" b="1" dirty="0">
                        <a:solidFill>
                          <a:srgbClr val="7F7F7F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u="sng" dirty="0" smtClean="0">
                          <a:latin typeface="Helvetica"/>
                          <a:cs typeface="Helvetica"/>
                        </a:rPr>
                        <a:t>134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7+7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2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45+35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25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13</a:t>
                      </a:r>
                      <a:endParaRPr lang="ja-JP" altLang="en-US" sz="1100" b="1" dirty="0">
                        <a:solidFill>
                          <a:srgbClr val="7F7F7F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u="sng" dirty="0" smtClean="0">
                          <a:latin typeface="Helvetica"/>
                          <a:cs typeface="Helvetica"/>
                        </a:rPr>
                        <a:t>423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22+22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6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150+110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70</a:t>
                      </a:r>
                      <a:endParaRPr lang="ja-JP" altLang="en-US" sz="1100" b="1" dirty="0">
                        <a:solidFill>
                          <a:srgbClr val="7F7F7F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ja-JP" altLang="en-US" sz="900" b="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100" b="0" dirty="0" smtClean="0">
                          <a:latin typeface="Helvetica"/>
                          <a:cs typeface="Helvetica"/>
                        </a:rPr>
                        <a:t>Const.</a:t>
                      </a:r>
                      <a:endParaRPr lang="ja-JP" altLang="en-US" sz="1100" b="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410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50" b="1" dirty="0" smtClean="0">
                          <a:latin typeface="Helvetica"/>
                          <a:cs typeface="Helvetica"/>
                        </a:rPr>
                        <a:t>922</a:t>
                      </a:r>
                      <a:endParaRPr lang="ja-JP" altLang="en-US" sz="105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1208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1350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1589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1480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1374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1106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679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10,118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100" b="0" dirty="0" smtClean="0">
                          <a:latin typeface="Helvetica"/>
                          <a:cs typeface="Helvetica"/>
                        </a:rPr>
                        <a:t>Install.</a:t>
                      </a:r>
                      <a:endParaRPr lang="ja-JP" altLang="en-US" sz="1100" b="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80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80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 b="1" dirty="0" smtClean="0">
                          <a:latin typeface="Helvetica"/>
                          <a:cs typeface="Helvetica"/>
                        </a:rPr>
                        <a:t>80</a:t>
                      </a:r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 b="1" dirty="0" smtClean="0">
                          <a:latin typeface="Helvetica"/>
                          <a:cs typeface="Helvetica"/>
                        </a:rPr>
                        <a:t>768</a:t>
                      </a:r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 b="1" dirty="0" smtClean="0">
                          <a:latin typeface="Helvetica"/>
                          <a:cs typeface="Helvetica"/>
                        </a:rPr>
                        <a:t>1140</a:t>
                      </a:r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 b="1" dirty="0" smtClean="0">
                          <a:latin typeface="Helvetica"/>
                          <a:cs typeface="Helvetica"/>
                        </a:rPr>
                        <a:t>683</a:t>
                      </a:r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522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3,353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100" b="0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Sum</a:t>
                      </a:r>
                      <a:endParaRPr lang="ja-JP" altLang="en-US" sz="1100" b="0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410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5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922</a:t>
                      </a:r>
                      <a:endParaRPr lang="ja-JP" altLang="en-US" sz="105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1288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1430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1669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2248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2514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1789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1201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13,471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169333">
                <a:tc>
                  <a:txBody>
                    <a:bodyPr/>
                    <a:lstStyle/>
                    <a:p>
                      <a:endParaRPr lang="ja-JP" altLang="en-US" sz="900" b="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169333">
                <a:tc gridSpan="15"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Notes:  HR required for the ILC preparation (CFS, Acc., and administration):</a:t>
                      </a:r>
                    </a:p>
                    <a:p>
                      <a:r>
                        <a:rPr kumimoji="1" lang="en-US" altLang="ja-JP" sz="1200" dirty="0" smtClean="0"/>
                        <a:t>- HR in the 1</a:t>
                      </a:r>
                      <a:r>
                        <a:rPr kumimoji="1" lang="en-US" altLang="ja-JP" sz="1200" baseline="30000" dirty="0" smtClean="0"/>
                        <a:t>st</a:t>
                      </a:r>
                      <a:r>
                        <a:rPr kumimoji="1" lang="en-US" altLang="ja-JP" sz="1200" dirty="0" smtClean="0"/>
                        <a:t> preparation year to be filled  from the existing staff in fraction of ~80%),</a:t>
                      </a:r>
                    </a:p>
                    <a:p>
                      <a:r>
                        <a:rPr lang="en-US" altLang="ja-JP" sz="1200" dirty="0" smtClean="0"/>
                        <a:t>- HR needs to be gradually increased to reach a factor 1/5 ~ 2, during the prep. phase,</a:t>
                      </a:r>
                    </a:p>
                    <a:p>
                      <a:r>
                        <a:rPr lang="en-US" altLang="ja-JP" sz="1200" dirty="0" smtClean="0"/>
                        <a:t>- The guideline is to provide 10</a:t>
                      </a:r>
                      <a:r>
                        <a:rPr lang="en-US" altLang="ja-JP" sz="1200" baseline="0" dirty="0" smtClean="0"/>
                        <a:t> %level </a:t>
                      </a:r>
                      <a:r>
                        <a:rPr lang="en-US" altLang="ja-JP" sz="1200" dirty="0" smtClean="0"/>
                        <a:t>in fraction to the staff required for the ILC laboratory, </a:t>
                      </a:r>
                    </a:p>
                    <a:p>
                      <a:r>
                        <a:rPr lang="en-US" altLang="ja-JP" sz="1200" dirty="0" smtClean="0"/>
                        <a:t>- The global collaborators anticipated from a fraction of 5 % to 20% of existing ones,  </a:t>
                      </a:r>
                    </a:p>
                    <a:p>
                      <a:r>
                        <a:rPr lang="en-US" altLang="ja-JP" sz="1200" dirty="0" smtClean="0"/>
                        <a:t>- The Japanese HR needs to be boosted/complemented by using “sub-contract,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altLang="ja-JP" sz="1200" dirty="0" smtClean="0"/>
                        <a:t>Worldwide fraction in japan,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altLang="ja-JP" sz="1200" dirty="0" smtClean="0"/>
                        <a:t>CFS: ~ 90 % , Acc. 60^70%, and (1/3 ~ 1/2 to be subcontracted)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58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715166" y="3822200"/>
            <a:ext cx="5269087" cy="1056447"/>
          </a:xfrm>
          <a:prstGeom prst="rect">
            <a:avLst/>
          </a:prstGeom>
          <a:noFill/>
          <a:ln w="19050" cmpd="sng">
            <a:solidFill>
              <a:srgbClr val="008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kumimoji="1"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649903" y="3448968"/>
            <a:ext cx="1390124" cy="369332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Given in TDR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127607" y="2445257"/>
            <a:ext cx="2587559" cy="1003711"/>
          </a:xfrm>
          <a:prstGeom prst="rect">
            <a:avLst/>
          </a:prstGeom>
          <a:noFill/>
          <a:ln w="19050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kumimoji="1"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637608" y="3473341"/>
            <a:ext cx="1486592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New estimate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695717" y="3502450"/>
            <a:ext cx="1314006" cy="261610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ja-JP" sz="1100" dirty="0" smtClean="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/>
              </a:rPr>
              <a:t>Average/</a:t>
            </a:r>
            <a:r>
              <a:rPr kumimoji="1" lang="en-US" altLang="ja-JP" sz="1100" dirty="0" err="1" smtClean="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/>
              </a:rPr>
              <a:t>yr</a:t>
            </a:r>
            <a:r>
              <a:rPr kumimoji="1" lang="en-US" altLang="ja-JP" sz="1100" dirty="0" smtClean="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/>
              </a:rPr>
              <a:t>: ~ 1,100</a:t>
            </a:r>
            <a:endParaRPr kumimoji="1" lang="ja-JP" altLang="en-US" sz="1100" dirty="0">
              <a:solidFill>
                <a:prstClr val="white">
                  <a:lumMod val="50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07483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62768"/>
            <a:ext cx="8229600" cy="1143000"/>
          </a:xfrm>
        </p:spPr>
        <p:txBody>
          <a:bodyPr>
            <a:normAutofit fontScale="90000"/>
          </a:bodyPr>
          <a:lstStyle/>
          <a:p>
            <a:r>
              <a:rPr kumimoji="1" lang="en-US" altLang="ja-JP" sz="3600" dirty="0" smtClean="0"/>
              <a:t>ILC </a:t>
            </a:r>
            <a:r>
              <a:rPr kumimoji="1" lang="ja-JP" altLang="en-US" sz="3600" dirty="0" smtClean="0"/>
              <a:t>加速器建設にむけた研究所人材構想</a:t>
            </a:r>
            <a:r>
              <a:rPr kumimoji="1" lang="en-US" altLang="ja-JP" sz="3600" dirty="0" smtClean="0"/>
              <a:t> </a:t>
            </a:r>
            <a:br>
              <a:rPr kumimoji="1" lang="en-US" altLang="ja-JP" sz="3600" dirty="0" smtClean="0"/>
            </a:br>
            <a:r>
              <a:rPr kumimoji="1" lang="en-US" altLang="ja-JP" sz="2400" dirty="0" smtClean="0">
                <a:solidFill>
                  <a:srgbClr val="3366FF"/>
                </a:solidFill>
              </a:rPr>
              <a:t>[</a:t>
            </a:r>
            <a:r>
              <a:rPr lang="ja-JP" altLang="en-US" sz="2400" dirty="0" smtClean="0">
                <a:solidFill>
                  <a:srgbClr val="3366FF"/>
                </a:solidFill>
              </a:rPr>
              <a:t>人・年（</a:t>
            </a:r>
            <a:r>
              <a:rPr lang="en-US" altLang="ja-JP" sz="2400" dirty="0" smtClean="0">
                <a:solidFill>
                  <a:srgbClr val="3366FF"/>
                </a:solidFill>
              </a:rPr>
              <a:t>FTE) </a:t>
            </a:r>
            <a:r>
              <a:rPr lang="ja-JP" altLang="en-US" sz="2400" dirty="0" smtClean="0">
                <a:solidFill>
                  <a:srgbClr val="3366FF"/>
                </a:solidFill>
              </a:rPr>
              <a:t>国際協力分担の仮定を含む</a:t>
            </a:r>
            <a:r>
              <a:rPr lang="en-US" altLang="ja-JP" sz="2400" dirty="0" smtClean="0">
                <a:solidFill>
                  <a:srgbClr val="3366FF"/>
                </a:solidFill>
              </a:rPr>
              <a:t>]</a:t>
            </a:r>
            <a:br>
              <a:rPr lang="en-US" altLang="ja-JP" sz="2400" dirty="0" smtClean="0">
                <a:solidFill>
                  <a:srgbClr val="3366FF"/>
                </a:solidFill>
              </a:rPr>
            </a:br>
            <a:r>
              <a:rPr lang="en-US" altLang="ja-JP" sz="2400" dirty="0">
                <a:solidFill>
                  <a:srgbClr val="7F7F7F"/>
                </a:solidFill>
              </a:rPr>
              <a:t>[A HR proposal for the ILC preparation, linked to the construction </a:t>
            </a:r>
            <a:r>
              <a:rPr lang="ja-JP" altLang="en-US" sz="2400" dirty="0">
                <a:solidFill>
                  <a:srgbClr val="7F7F7F"/>
                </a:solidFill>
              </a:rPr>
              <a:t>（</a:t>
            </a:r>
            <a:r>
              <a:rPr lang="en-US" altLang="ja-JP" sz="2400" dirty="0">
                <a:solidFill>
                  <a:srgbClr val="7F7F7F"/>
                </a:solidFill>
              </a:rPr>
              <a:t>FTE) ]</a:t>
            </a:r>
            <a:endParaRPr kumimoji="1" lang="ja-JP" altLang="en-US" sz="2400" dirty="0">
              <a:solidFill>
                <a:srgbClr val="3366FF"/>
              </a:solidFill>
            </a:endParaRPr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2063389"/>
              </p:ext>
            </p:extLst>
          </p:nvPr>
        </p:nvGraphicFramePr>
        <p:xfrm>
          <a:off x="130095" y="1417638"/>
          <a:ext cx="8889768" cy="528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5740"/>
                <a:gridCol w="677952"/>
                <a:gridCol w="616472"/>
                <a:gridCol w="615300"/>
                <a:gridCol w="649307"/>
                <a:gridCol w="439236"/>
                <a:gridCol w="415345"/>
                <a:gridCol w="529797"/>
                <a:gridCol w="529797"/>
                <a:gridCol w="529797"/>
                <a:gridCol w="529797"/>
                <a:gridCol w="529797"/>
                <a:gridCol w="529797"/>
                <a:gridCol w="529797"/>
                <a:gridCol w="75183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ja-JP" sz="1100" b="0" dirty="0" smtClean="0">
                          <a:solidFill>
                            <a:schemeClr val="bg1"/>
                          </a:solidFill>
                          <a:latin typeface="Helvetica"/>
                          <a:cs typeface="Helvetica"/>
                        </a:rPr>
                        <a:t>Stage</a:t>
                      </a:r>
                      <a:endParaRPr lang="ja-JP" altLang="en-US" sz="1100" b="0" dirty="0">
                        <a:solidFill>
                          <a:schemeClr val="bg1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ja-JP" sz="1600" b="1" dirty="0" smtClean="0">
                          <a:solidFill>
                            <a:schemeClr val="bg1"/>
                          </a:solidFill>
                          <a:latin typeface="Helvetica"/>
                          <a:cs typeface="Helvetica"/>
                        </a:rPr>
                        <a:t>Preparation</a:t>
                      </a:r>
                      <a:endParaRPr lang="ja-JP" altLang="en-US" sz="1600" b="1" dirty="0">
                        <a:solidFill>
                          <a:schemeClr val="bg1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/>
                      <a:r>
                        <a:rPr lang="en-US" altLang="ja-JP" sz="1600" b="1" dirty="0" smtClean="0">
                          <a:solidFill>
                            <a:schemeClr val="bg1"/>
                          </a:solidFill>
                          <a:latin typeface="Helvetica"/>
                          <a:cs typeface="Helvetica"/>
                        </a:rPr>
                        <a:t>Construction</a:t>
                      </a:r>
                      <a:endParaRPr lang="ja-JP" altLang="en-US" sz="1600" b="1" dirty="0">
                        <a:solidFill>
                          <a:schemeClr val="bg1"/>
                        </a:solidFill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solidFill>
                      <a:srgbClr val="008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Sum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ja-JP" altLang="en-US" sz="1100" b="0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2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3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4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2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3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4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5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6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7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8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9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41244">
                <a:tc>
                  <a:txBody>
                    <a:bodyPr/>
                    <a:lstStyle/>
                    <a:p>
                      <a:endParaRPr lang="ja-JP" altLang="en-US" sz="1100" b="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100" b="0" u="sng" dirty="0" smtClean="0">
                          <a:latin typeface="Helvetica"/>
                          <a:cs typeface="Helvetica"/>
                        </a:rPr>
                        <a:t>Prep.</a:t>
                      </a:r>
                      <a:r>
                        <a:rPr lang="en-US" altLang="ja-JP" sz="1100" b="0" u="sng" baseline="0" dirty="0" smtClean="0">
                          <a:latin typeface="Helvetica"/>
                          <a:cs typeface="Helvetica"/>
                        </a:rPr>
                        <a:t> </a:t>
                      </a:r>
                    </a:p>
                    <a:p>
                      <a:r>
                        <a:rPr lang="en-US" altLang="ja-JP" sz="1100" b="0" baseline="0" dirty="0" smtClean="0">
                          <a:latin typeface="Helvetica"/>
                          <a:cs typeface="Helvetica"/>
                        </a:rPr>
                        <a:t> </a:t>
                      </a:r>
                      <a:r>
                        <a:rPr lang="en-US" altLang="ja-JP" sz="11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 CFS-</a:t>
                      </a:r>
                      <a:r>
                        <a:rPr lang="en-US" altLang="ja-JP" sz="1100" b="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jp</a:t>
                      </a:r>
                      <a:endParaRPr lang="en-US" altLang="ja-JP" sz="1100" b="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Helvetica"/>
                        <a:cs typeface="Helvetica"/>
                      </a:endParaRPr>
                    </a:p>
                    <a:p>
                      <a:r>
                        <a:rPr lang="en-US" altLang="ja-JP" sz="11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  CS-</a:t>
                      </a:r>
                      <a:r>
                        <a:rPr lang="en-US" altLang="ja-JP" sz="1100" b="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ww</a:t>
                      </a:r>
                      <a:r>
                        <a:rPr lang="en-US" altLang="ja-JP" sz="11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 </a:t>
                      </a:r>
                    </a:p>
                    <a:p>
                      <a:r>
                        <a:rPr lang="en-US" altLang="ja-JP" sz="11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  </a:t>
                      </a:r>
                      <a:r>
                        <a:rPr lang="en-US" altLang="ja-JP" sz="1100" b="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Acc</a:t>
                      </a:r>
                      <a:r>
                        <a:rPr lang="en-US" altLang="ja-JP" sz="11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 -</a:t>
                      </a:r>
                      <a:r>
                        <a:rPr lang="en-US" altLang="ja-JP" sz="1100" b="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jp</a:t>
                      </a:r>
                      <a:endParaRPr lang="en-US" altLang="ja-JP" sz="1100" b="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Helvetica"/>
                        <a:cs typeface="Helvetica"/>
                      </a:endParaRPr>
                    </a:p>
                    <a:p>
                      <a:r>
                        <a:rPr lang="en-US" altLang="ja-JP" sz="11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  </a:t>
                      </a:r>
                      <a:r>
                        <a:rPr lang="en-US" altLang="ja-JP" sz="1100" b="0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Acc-ww</a:t>
                      </a:r>
                      <a:endParaRPr lang="en-US" altLang="ja-JP" sz="1100" b="0" baseline="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Helvetica"/>
                        <a:cs typeface="Helvetica"/>
                      </a:endParaRPr>
                    </a:p>
                    <a:p>
                      <a:r>
                        <a:rPr lang="en-US" altLang="ja-JP" sz="1100" b="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Helvetica"/>
                          <a:cs typeface="Helvetica"/>
                        </a:rPr>
                        <a:t>  Admin.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u="sng" dirty="0" smtClean="0">
                          <a:latin typeface="Helvetica"/>
                          <a:cs typeface="Helvetica"/>
                        </a:rPr>
                        <a:t>77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4+4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1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30+20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10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u="sng" dirty="0" smtClean="0">
                          <a:latin typeface="Helvetica"/>
                          <a:cs typeface="Helvetica"/>
                        </a:rPr>
                        <a:t>96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5+5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1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35+25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15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10</a:t>
                      </a:r>
                      <a:endParaRPr lang="ja-JP" altLang="en-US" sz="1100" b="1" dirty="0">
                        <a:solidFill>
                          <a:srgbClr val="7F7F7F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u="sng" dirty="0" smtClean="0">
                          <a:latin typeface="Helvetica"/>
                          <a:cs typeface="Helvetica"/>
                        </a:rPr>
                        <a:t>116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6+6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2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40+30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20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12</a:t>
                      </a:r>
                      <a:endParaRPr lang="ja-JP" altLang="en-US" sz="1100" b="1" dirty="0">
                        <a:solidFill>
                          <a:srgbClr val="7F7F7F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u="sng" dirty="0" smtClean="0">
                          <a:latin typeface="Helvetica"/>
                          <a:cs typeface="Helvetica"/>
                        </a:rPr>
                        <a:t>134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7+7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2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45+35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25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13</a:t>
                      </a:r>
                      <a:endParaRPr lang="ja-JP" altLang="en-US" sz="1100" b="1" dirty="0">
                        <a:solidFill>
                          <a:srgbClr val="7F7F7F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u="sng" dirty="0" smtClean="0">
                          <a:latin typeface="Helvetica"/>
                          <a:cs typeface="Helvetica"/>
                        </a:rPr>
                        <a:t>423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22+22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6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150+110</a:t>
                      </a:r>
                    </a:p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7F7F7F"/>
                          </a:solidFill>
                          <a:latin typeface="Helvetica"/>
                          <a:cs typeface="Helvetica"/>
                        </a:rPr>
                        <a:t>70</a:t>
                      </a:r>
                      <a:endParaRPr lang="ja-JP" altLang="en-US" sz="1100" b="1" dirty="0">
                        <a:solidFill>
                          <a:srgbClr val="7F7F7F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ja-JP" altLang="en-US" sz="900" b="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100" b="0" dirty="0" smtClean="0">
                          <a:latin typeface="Helvetica"/>
                          <a:cs typeface="Helvetica"/>
                        </a:rPr>
                        <a:t>Const.</a:t>
                      </a:r>
                      <a:endParaRPr lang="ja-JP" altLang="en-US" sz="1100" b="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410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50" b="1" dirty="0" smtClean="0">
                          <a:latin typeface="Helvetica"/>
                          <a:cs typeface="Helvetica"/>
                        </a:rPr>
                        <a:t>922</a:t>
                      </a:r>
                      <a:endParaRPr lang="ja-JP" altLang="en-US" sz="105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1208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1350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1589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1480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1374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1106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679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10,118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100" b="0" dirty="0" smtClean="0">
                          <a:latin typeface="Helvetica"/>
                          <a:cs typeface="Helvetica"/>
                        </a:rPr>
                        <a:t>Install.</a:t>
                      </a:r>
                      <a:endParaRPr lang="ja-JP" altLang="en-US" sz="1100" b="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80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80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 b="1" dirty="0" smtClean="0">
                          <a:latin typeface="Helvetica"/>
                          <a:cs typeface="Helvetica"/>
                        </a:rPr>
                        <a:t>80</a:t>
                      </a:r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 b="1" dirty="0" smtClean="0">
                          <a:latin typeface="Helvetica"/>
                          <a:cs typeface="Helvetica"/>
                        </a:rPr>
                        <a:t>768</a:t>
                      </a:r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 b="1" dirty="0" smtClean="0">
                          <a:latin typeface="Helvetica"/>
                          <a:cs typeface="Helvetica"/>
                        </a:rPr>
                        <a:t>1140</a:t>
                      </a:r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100" b="1" dirty="0" smtClean="0">
                          <a:latin typeface="Helvetica"/>
                          <a:cs typeface="Helvetica"/>
                        </a:rPr>
                        <a:t>683</a:t>
                      </a:r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522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latin typeface="Helvetica"/>
                          <a:cs typeface="Helvetica"/>
                        </a:rPr>
                        <a:t>3,353</a:t>
                      </a:r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100" b="0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Sum</a:t>
                      </a:r>
                      <a:endParaRPr lang="ja-JP" altLang="en-US" sz="1100" b="0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410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05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922</a:t>
                      </a:r>
                      <a:endParaRPr lang="ja-JP" altLang="en-US" sz="105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1288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1430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1669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2248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2514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1789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1201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altLang="ja-JP" sz="1100" b="1" dirty="0" smtClean="0">
                          <a:solidFill>
                            <a:srgbClr val="008000"/>
                          </a:solidFill>
                          <a:latin typeface="Helvetica"/>
                          <a:cs typeface="Helvetica"/>
                        </a:rPr>
                        <a:t>13,471</a:t>
                      </a:r>
                      <a:endParaRPr lang="ja-JP" altLang="en-US" sz="1100" b="1" dirty="0">
                        <a:solidFill>
                          <a:srgbClr val="008000"/>
                        </a:solidFill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169333">
                <a:tc>
                  <a:txBody>
                    <a:bodyPr/>
                    <a:lstStyle/>
                    <a:p>
                      <a:endParaRPr lang="ja-JP" altLang="en-US" sz="900" b="0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  <a:tr h="169333">
                <a:tc gridSpan="15"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Notes:  HR required for the ILC preparation (CFS, Acc., and administration):</a:t>
                      </a:r>
                    </a:p>
                    <a:p>
                      <a:r>
                        <a:rPr kumimoji="1" lang="en-US" altLang="ja-JP" sz="1200" dirty="0" smtClean="0"/>
                        <a:t>- HR in the 1</a:t>
                      </a:r>
                      <a:r>
                        <a:rPr kumimoji="1" lang="en-US" altLang="ja-JP" sz="1200" baseline="30000" dirty="0" smtClean="0"/>
                        <a:t>st</a:t>
                      </a:r>
                      <a:r>
                        <a:rPr kumimoji="1" lang="en-US" altLang="ja-JP" sz="1200" dirty="0" smtClean="0"/>
                        <a:t> preparation year to be filled  from the existing staff in fraction of ~80%),</a:t>
                      </a:r>
                    </a:p>
                    <a:p>
                      <a:r>
                        <a:rPr lang="en-US" altLang="ja-JP" sz="1200" dirty="0" smtClean="0"/>
                        <a:t>- HR needs to be gradually increased to reach a factor 1/5 ~ 2, during the prep. phase,</a:t>
                      </a:r>
                    </a:p>
                    <a:p>
                      <a:r>
                        <a:rPr lang="en-US" altLang="ja-JP" sz="1200" dirty="0" smtClean="0"/>
                        <a:t>- The guideline is to provide 10</a:t>
                      </a:r>
                      <a:r>
                        <a:rPr lang="en-US" altLang="ja-JP" sz="1200" baseline="0" dirty="0" smtClean="0"/>
                        <a:t> %level </a:t>
                      </a:r>
                      <a:r>
                        <a:rPr lang="en-US" altLang="ja-JP" sz="1200" dirty="0" smtClean="0"/>
                        <a:t>in fraction to the staff required for the ILC laboratory, </a:t>
                      </a:r>
                    </a:p>
                    <a:p>
                      <a:r>
                        <a:rPr lang="en-US" altLang="ja-JP" sz="1200" dirty="0" smtClean="0"/>
                        <a:t>- The global collaborators anticipated from a fraction of 5 % to 20% of existing ones,  </a:t>
                      </a:r>
                    </a:p>
                    <a:p>
                      <a:r>
                        <a:rPr lang="en-US" altLang="ja-JP" sz="1200" dirty="0" smtClean="0"/>
                        <a:t>- The Japanese HR needs to be boosted/complemented by using “sub-contract,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altLang="ja-JP" sz="1200" dirty="0" smtClean="0"/>
                        <a:t>Worldwide fraction in japan, </a:t>
                      </a:r>
                    </a:p>
                    <a:p>
                      <a:pPr marL="742950" lvl="1" indent="-285750">
                        <a:buFontTx/>
                        <a:buChar char="-"/>
                      </a:pPr>
                      <a:r>
                        <a:rPr lang="en-US" altLang="ja-JP" sz="1200" dirty="0" smtClean="0"/>
                        <a:t>CFS: ~ 90 % , Acc. 60^70%, and (1/3 ~ 1/2 to be subcontracted)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r"/>
                      <a:endParaRPr lang="ja-JP" altLang="en-US" sz="1100" b="1" dirty="0">
                        <a:latin typeface="Helvetica"/>
                        <a:cs typeface="Helvetica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59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715166" y="3822200"/>
            <a:ext cx="5269087" cy="1056447"/>
          </a:xfrm>
          <a:prstGeom prst="rect">
            <a:avLst/>
          </a:prstGeom>
          <a:noFill/>
          <a:ln w="19050" cmpd="sng">
            <a:solidFill>
              <a:srgbClr val="008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kumimoji="1"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649903" y="3448968"/>
            <a:ext cx="1390124" cy="369332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Given in TDR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1127607" y="2445257"/>
            <a:ext cx="2587559" cy="1003711"/>
          </a:xfrm>
          <a:prstGeom prst="rect">
            <a:avLst/>
          </a:prstGeom>
          <a:noFill/>
          <a:ln w="19050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kumimoji="1" lang="ja-JP" altLang="en-US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637608" y="3473341"/>
            <a:ext cx="1486592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ja-JP" dirty="0" smtClean="0">
                <a:solidFill>
                  <a:prstClr val="black"/>
                </a:solidFill>
                <a:latin typeface="Calibri"/>
                <a:ea typeface="ＭＳ Ｐゴシック"/>
              </a:rPr>
              <a:t>New estimate</a:t>
            </a:r>
            <a:endParaRPr kumimoji="1" lang="ja-JP" altLang="en-US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7695717" y="3502450"/>
            <a:ext cx="1314006" cy="261610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ja-JP" sz="1100" dirty="0" smtClean="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/>
              </a:rPr>
              <a:t>Average/</a:t>
            </a:r>
            <a:r>
              <a:rPr kumimoji="1" lang="en-US" altLang="ja-JP" sz="1100" dirty="0" err="1" smtClean="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/>
              </a:rPr>
              <a:t>yr</a:t>
            </a:r>
            <a:r>
              <a:rPr kumimoji="1" lang="en-US" altLang="ja-JP" sz="1100" dirty="0" smtClean="0">
                <a:solidFill>
                  <a:prstClr val="white">
                    <a:lumMod val="50000"/>
                  </a:prstClr>
                </a:solidFill>
                <a:latin typeface="Calibri"/>
                <a:ea typeface="ＭＳ Ｐゴシック"/>
              </a:rPr>
              <a:t>: ~ 1,100</a:t>
            </a:r>
            <a:endParaRPr kumimoji="1" lang="ja-JP" altLang="en-US" sz="1100" dirty="0">
              <a:solidFill>
                <a:prstClr val="white">
                  <a:lumMod val="50000"/>
                </a:prstClr>
              </a:solidFill>
              <a:latin typeface="Calibri"/>
              <a:ea typeface="ＭＳ Ｐゴシック"/>
            </a:endParaRPr>
          </a:p>
        </p:txBody>
      </p:sp>
      <p:graphicFrame>
        <p:nvGraphicFramePr>
          <p:cNvPr id="13" name="グラフ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23091113"/>
              </p:ext>
            </p:extLst>
          </p:nvPr>
        </p:nvGraphicFramePr>
        <p:xfrm>
          <a:off x="130095" y="3201953"/>
          <a:ext cx="8854158" cy="35195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020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747021" y="1818123"/>
            <a:ext cx="7924131" cy="403818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sz="2800" dirty="0" smtClean="0"/>
              <a:t>Introduction </a:t>
            </a:r>
            <a:endParaRPr lang="en-US" altLang="ja-JP" sz="2800" dirty="0"/>
          </a:p>
          <a:p>
            <a:pPr marL="0" indent="0"/>
            <a:endParaRPr lang="en-US" altLang="ja-JP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800" dirty="0">
                <a:solidFill>
                  <a:srgbClr val="FF0000"/>
                </a:solidFill>
              </a:rPr>
              <a:t>A</a:t>
            </a:r>
            <a:r>
              <a:rPr lang="en-US" altLang="ja-JP" sz="2800" dirty="0" smtClean="0">
                <a:solidFill>
                  <a:srgbClr val="FF0000"/>
                </a:solidFill>
              </a:rPr>
              <a:t>dvances of ILC-SRF since TDR published, 2013 </a:t>
            </a:r>
            <a:endParaRPr lang="en-US" altLang="ja-JP" sz="2800" dirty="0">
              <a:solidFill>
                <a:srgbClr val="FF0000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altLang="ja-JP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800" dirty="0" smtClean="0"/>
              <a:t>Plan for preparing the ILC SRF</a:t>
            </a:r>
            <a:endParaRPr lang="en-US" altLang="ja-JP" sz="2800" dirty="0"/>
          </a:p>
          <a:p>
            <a:pPr marL="457200" indent="-457200">
              <a:buFont typeface="+mj-lt"/>
              <a:buAutoNum type="arabicPeriod"/>
            </a:pPr>
            <a:endParaRPr lang="en-US" altLang="ja-JP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800" dirty="0" smtClean="0"/>
              <a:t>Summary </a:t>
            </a:r>
            <a:endParaRPr lang="en-US" altLang="ja-JP" sz="2800" dirty="0"/>
          </a:p>
          <a:p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AB6FA28-7AEC-3F43-9C2D-3DB969CFEC6A}" type="slidenum">
              <a:rPr lang="en-US" smtClean="0"/>
              <a:pPr algn="r"/>
              <a:t>6</a:t>
            </a:fld>
            <a:endParaRPr 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212406" y="928380"/>
            <a:ext cx="1615216" cy="515170"/>
          </a:xfrm>
        </p:spPr>
        <p:txBody>
          <a:bodyPr/>
          <a:lstStyle/>
          <a:p>
            <a:pPr algn="ctr"/>
            <a:r>
              <a:rPr kumimoji="1" lang="en-US" altLang="ja-JP" sz="3600" dirty="0" smtClean="0"/>
              <a:t>Outline</a:t>
            </a:r>
            <a:endParaRPr kumimoji="1" lang="ja-JP" altLang="en-US" sz="3600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81228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219487" y="274638"/>
            <a:ext cx="8685429" cy="741362"/>
          </a:xfrm>
        </p:spPr>
        <p:txBody>
          <a:bodyPr>
            <a:noAutofit/>
          </a:bodyPr>
          <a:lstStyle/>
          <a:p>
            <a:r>
              <a:rPr kumimoji="1" lang="en-US" altLang="ja-JP" sz="2000" b="1" dirty="0" smtClean="0"/>
              <a:t>Cavity-CM </a:t>
            </a:r>
            <a:r>
              <a:rPr kumimoji="1" lang="ja-JP" altLang="en-US" sz="2000" b="1" dirty="0" smtClean="0"/>
              <a:t>性能試験に必要な研究所人材数の検証</a:t>
            </a:r>
            <a:r>
              <a:rPr kumimoji="1" lang="en-US" altLang="ja-JP" sz="2000" b="1" dirty="0" smtClean="0"/>
              <a:t> (EXFEL</a:t>
            </a:r>
            <a:r>
              <a:rPr lang="ja-JP" altLang="en-US" sz="2000" b="1" dirty="0" smtClean="0"/>
              <a:t>との比較）</a:t>
            </a:r>
            <a:r>
              <a:rPr lang="en-US" altLang="ja-JP" sz="2000" b="1" dirty="0" smtClean="0"/>
              <a:t/>
            </a:r>
            <a:br>
              <a:rPr lang="en-US" altLang="ja-JP" sz="2000" b="1" dirty="0" smtClean="0"/>
            </a:br>
            <a:r>
              <a:rPr lang="en-US" altLang="ja-JP" sz="2000" b="1" dirty="0" smtClean="0">
                <a:solidFill>
                  <a:srgbClr val="7F7F7F"/>
                </a:solidFill>
              </a:rPr>
              <a:t>Evaluation of Cavity-CM labor work, in comparison with EXFEL </a:t>
            </a:r>
            <a:endParaRPr kumimoji="1" lang="ja-JP" altLang="en-US" sz="2800" b="1" dirty="0">
              <a:solidFill>
                <a:srgbClr val="7F7F7F"/>
              </a:solidFill>
            </a:endParaRP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0911720"/>
              </p:ext>
            </p:extLst>
          </p:nvPr>
        </p:nvGraphicFramePr>
        <p:xfrm>
          <a:off x="346045" y="1295343"/>
          <a:ext cx="8340755" cy="4194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56220"/>
                <a:gridCol w="116840"/>
                <a:gridCol w="1991064"/>
                <a:gridCol w="2006741"/>
                <a:gridCol w="1269890"/>
              </a:tblGrid>
              <a:tr h="306898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EXFEL</a:t>
                      </a:r>
                      <a:r>
                        <a:rPr kumimoji="1" lang="en-US" altLang="ja-JP" baseline="0" dirty="0" smtClean="0"/>
                        <a:t> </a:t>
                      </a:r>
                      <a:r>
                        <a:rPr kumimoji="1" lang="en-US" altLang="ja-JP" dirty="0" smtClean="0"/>
                        <a:t>(in</a:t>
                      </a:r>
                      <a:r>
                        <a:rPr kumimoji="1" lang="en-US" altLang="ja-JP" baseline="0" dirty="0" smtClean="0"/>
                        <a:t> progress</a:t>
                      </a:r>
                      <a:r>
                        <a:rPr kumimoji="1" lang="ja-JP" altLang="en-US" dirty="0" smtClean="0"/>
                        <a:t>）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>
                          <a:solidFill>
                            <a:srgbClr val="FFFF00"/>
                          </a:solidFill>
                        </a:rPr>
                        <a:t>ILC</a:t>
                      </a:r>
                      <a:r>
                        <a:rPr kumimoji="1" lang="ja-JP" altLang="en-US" dirty="0" smtClean="0">
                          <a:solidFill>
                            <a:srgbClr val="FFFF00"/>
                          </a:solidFill>
                        </a:rPr>
                        <a:t>（</a:t>
                      </a:r>
                      <a:r>
                        <a:rPr kumimoji="1" lang="en-US" altLang="ja-JP" dirty="0" smtClean="0">
                          <a:solidFill>
                            <a:srgbClr val="FFFF00"/>
                          </a:solidFill>
                        </a:rPr>
                        <a:t>TDR</a:t>
                      </a:r>
                      <a:r>
                        <a:rPr kumimoji="1" lang="en-US" altLang="ja-JP" baseline="0" dirty="0" smtClean="0">
                          <a:solidFill>
                            <a:srgbClr val="FFFF00"/>
                          </a:solidFill>
                        </a:rPr>
                        <a:t> estimate</a:t>
                      </a:r>
                      <a:r>
                        <a:rPr kumimoji="1" lang="ja-JP" altLang="en-US" dirty="0" smtClean="0">
                          <a:solidFill>
                            <a:srgbClr val="FFFF00"/>
                          </a:solidFill>
                        </a:rPr>
                        <a:t>）</a:t>
                      </a:r>
                      <a:endParaRPr kumimoji="1" lang="ja-JP" altLang="en-US" dirty="0"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06898">
                <a:tc gridSpan="4"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Cavity – CM</a:t>
                      </a:r>
                      <a:r>
                        <a:rPr kumimoji="1" lang="ja-JP" altLang="en-US" sz="1600" dirty="0" smtClean="0">
                          <a:solidFill>
                            <a:srgbClr val="3366FF"/>
                          </a:solidFill>
                        </a:rPr>
                        <a:t>性能試験</a:t>
                      </a:r>
                      <a:r>
                        <a:rPr kumimoji="1" lang="en-US" altLang="ja-JP" sz="160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600" dirty="0" smtClean="0">
                          <a:solidFill>
                            <a:srgbClr val="7F7F7F"/>
                          </a:solidFill>
                        </a:rPr>
                        <a:t>(Tests)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rgbClr val="7F7F7F"/>
                        </a:solidFill>
                      </a:endParaRPr>
                    </a:p>
                    <a:p>
                      <a:r>
                        <a:rPr kumimoji="1" lang="en-US" altLang="ja-JP" sz="1400" dirty="0" smtClean="0">
                          <a:solidFill>
                            <a:srgbClr val="7F7F7F"/>
                          </a:solidFill>
                        </a:rPr>
                        <a:t>Generally Consistent</a:t>
                      </a:r>
                      <a:r>
                        <a:rPr kumimoji="1" lang="en-US" altLang="ja-JP" sz="1400" baseline="0" dirty="0" smtClean="0">
                          <a:solidFill>
                            <a:srgbClr val="7F7F7F"/>
                          </a:solidFill>
                        </a:rPr>
                        <a:t> with EXFEL labor fact.</a:t>
                      </a:r>
                      <a:endParaRPr kumimoji="1" lang="en-US" altLang="ja-JP" sz="1400" dirty="0" smtClean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</a:tr>
              <a:tr h="318184">
                <a:tc gridSpan="2">
                  <a:txBody>
                    <a:bodyPr/>
                    <a:lstStyle/>
                    <a:p>
                      <a:r>
                        <a:rPr kumimoji="1" lang="ja-JP" altLang="ja-JP" sz="1600" dirty="0" smtClean="0"/>
                        <a:t>　</a:t>
                      </a:r>
                      <a:r>
                        <a:rPr kumimoji="1" lang="en-US" altLang="ja-JP" sz="1600" dirty="0" smtClean="0"/>
                        <a:t>Cavity</a:t>
                      </a:r>
                      <a:r>
                        <a:rPr kumimoji="1" lang="ja-JP" altLang="en-US" sz="1600" baseline="0" dirty="0" smtClean="0"/>
                        <a:t>：</a:t>
                      </a:r>
                      <a:r>
                        <a:rPr kumimoji="1" lang="en-US" altLang="ja-JP" sz="1600" baseline="0" dirty="0" smtClean="0"/>
                        <a:t>required</a:t>
                      </a:r>
                      <a:r>
                        <a:rPr kumimoji="1" lang="ja-JP" altLang="en-US" sz="1600" baseline="0" dirty="0" smtClean="0"/>
                        <a:t>（</a:t>
                      </a:r>
                      <a:r>
                        <a:rPr kumimoji="1" lang="en-US" altLang="ja-JP" sz="1600" baseline="0" dirty="0" smtClean="0"/>
                        <a:t>% tested</a:t>
                      </a:r>
                      <a:r>
                        <a:rPr kumimoji="1" lang="ja-JP" altLang="en-US" sz="1600" baseline="0" dirty="0" smtClean="0"/>
                        <a:t>）</a:t>
                      </a:r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800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(x 100%)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16,000 (x 100%) 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</a:tr>
              <a:tr h="509744">
                <a:tc gridSpan="2">
                  <a:txBody>
                    <a:bodyPr/>
                    <a:lstStyle/>
                    <a:p>
                      <a:r>
                        <a:rPr kumimoji="1" lang="ja-JP" altLang="ja-JP" sz="1600" dirty="0" smtClean="0"/>
                        <a:t>　</a:t>
                      </a:r>
                      <a:r>
                        <a:rPr kumimoji="1" lang="en-US" altLang="ja-JP" sz="1600" dirty="0" smtClean="0"/>
                        <a:t>CM</a:t>
                      </a:r>
                      <a:r>
                        <a:rPr kumimoji="1" lang="ja-JP" altLang="en-US" sz="1600" dirty="0" smtClean="0"/>
                        <a:t>：</a:t>
                      </a:r>
                      <a:r>
                        <a:rPr kumimoji="1" lang="en-US" altLang="ja-JP" sz="1600" baseline="0" dirty="0" smtClean="0"/>
                        <a:t> required </a:t>
                      </a:r>
                      <a:r>
                        <a:rPr kumimoji="1" lang="ja-JP" altLang="en-US" sz="1600" dirty="0" smtClean="0"/>
                        <a:t>（</a:t>
                      </a:r>
                      <a:r>
                        <a:rPr kumimoji="1" lang="en-US" altLang="ja-JP" sz="1600" dirty="0" smtClean="0"/>
                        <a:t>%</a:t>
                      </a:r>
                      <a:r>
                        <a:rPr kumimoji="1" lang="en-US" altLang="ja-JP" sz="1600" baseline="0" dirty="0" smtClean="0"/>
                        <a:t> tested</a:t>
                      </a:r>
                      <a:r>
                        <a:rPr kumimoji="1" lang="ja-JP" altLang="en-US" sz="1600" dirty="0" smtClean="0"/>
                        <a:t>）</a:t>
                      </a:r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100</a:t>
                      </a:r>
                      <a:r>
                        <a:rPr kumimoji="1" lang="en-US" altLang="ja-JP" sz="1600" baseline="0" dirty="0" smtClean="0"/>
                        <a:t> (x 100%)</a:t>
                      </a:r>
                    </a:p>
                    <a:p>
                      <a:pPr algn="r"/>
                      <a:r>
                        <a:rPr kumimoji="1" lang="en-US" altLang="ja-JP" sz="1600" baseline="0" dirty="0" smtClean="0"/>
                        <a:t>= 100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1,850 (</a:t>
                      </a:r>
                      <a:r>
                        <a:rPr kumimoji="1" lang="en-US" altLang="ja-JP" sz="1600" baseline="0" dirty="0" smtClean="0"/>
                        <a:t>x 38</a:t>
                      </a:r>
                      <a:r>
                        <a:rPr kumimoji="1" lang="en-US" altLang="ja-JP" sz="1600" dirty="0" smtClean="0"/>
                        <a:t>%)</a:t>
                      </a:r>
                    </a:p>
                    <a:p>
                      <a:pPr algn="r"/>
                      <a:r>
                        <a:rPr kumimoji="1" lang="en-US" altLang="ja-JP" sz="1600" dirty="0" smtClean="0"/>
                        <a:t>=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703 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</a:tr>
              <a:tr h="527615">
                <a:tc gridSpan="2">
                  <a:txBody>
                    <a:bodyPr/>
                    <a:lstStyle/>
                    <a:p>
                      <a:r>
                        <a:rPr kumimoji="1" lang="ja-JP" altLang="ja-JP" sz="1600" dirty="0" smtClean="0"/>
                        <a:t>　</a:t>
                      </a:r>
                      <a:r>
                        <a:rPr kumimoji="1" lang="ja-JP" altLang="en-US" sz="1600" dirty="0" smtClean="0"/>
                        <a:t>試験従事者数</a:t>
                      </a:r>
                      <a:r>
                        <a:rPr kumimoji="1" lang="en-US" altLang="ja-JP" sz="1600" dirty="0" smtClean="0"/>
                        <a:t>x </a:t>
                      </a:r>
                      <a:r>
                        <a:rPr kumimoji="1" lang="ja-JP" altLang="en-US" sz="1600" dirty="0" smtClean="0"/>
                        <a:t>年数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ja-JP" altLang="ja-JP" sz="1600" dirty="0" smtClean="0">
                          <a:solidFill>
                            <a:srgbClr val="7F7F7F"/>
                          </a:solidFill>
                        </a:rPr>
                        <a:t>　</a:t>
                      </a:r>
                      <a:r>
                        <a:rPr kumimoji="1" lang="ja-JP" altLang="en-US" sz="1600" dirty="0" smtClean="0">
                          <a:solidFill>
                            <a:srgbClr val="7F7F7F"/>
                          </a:solidFill>
                        </a:rPr>
                        <a:t>（</a:t>
                      </a:r>
                      <a:r>
                        <a:rPr kumimoji="1" lang="en-US" altLang="ja-JP" sz="1600" dirty="0" smtClean="0">
                          <a:solidFill>
                            <a:srgbClr val="7F7F7F"/>
                          </a:solidFill>
                        </a:rPr>
                        <a:t>FTE</a:t>
                      </a:r>
                      <a:r>
                        <a:rPr kumimoji="1" lang="en-US" altLang="ja-JP" sz="1600" baseline="0" dirty="0" smtClean="0">
                          <a:solidFill>
                            <a:srgbClr val="7F7F7F"/>
                          </a:solidFill>
                        </a:rPr>
                        <a:t> integrated</a:t>
                      </a:r>
                      <a:r>
                        <a:rPr kumimoji="1" lang="en-US" altLang="ja-JP" sz="1600" dirty="0" smtClean="0">
                          <a:solidFill>
                            <a:srgbClr val="7F7F7F"/>
                          </a:solidFill>
                        </a:rPr>
                        <a:t>)</a:t>
                      </a:r>
                      <a:endParaRPr kumimoji="1" lang="ja-JP" altLang="en-US" sz="160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~50</a:t>
                      </a:r>
                      <a:r>
                        <a:rPr kumimoji="1" lang="en-US" altLang="ja-JP" sz="1600" baseline="0" dirty="0" smtClean="0"/>
                        <a:t> x 2.5 </a:t>
                      </a:r>
                      <a:r>
                        <a:rPr kumimoji="1" lang="en-US" altLang="ja-JP" sz="1600" baseline="0" dirty="0" err="1" smtClean="0"/>
                        <a:t>yr</a:t>
                      </a:r>
                      <a:endParaRPr kumimoji="1" lang="en-US" altLang="ja-JP" sz="1600" baseline="0" dirty="0" smtClean="0"/>
                    </a:p>
                    <a:p>
                      <a:pPr algn="r"/>
                      <a:r>
                        <a:rPr kumimoji="1" lang="en-US" altLang="ja-JP" sz="1600" baseline="0" dirty="0" smtClean="0"/>
                        <a:t>= 125 p-y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2089 p-y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x0.43 =</a:t>
                      </a:r>
                      <a:r>
                        <a:rPr kumimoji="1" lang="ja-JP" altLang="en-US" sz="1600" dirty="0" smtClean="0"/>
                        <a:t>　</a:t>
                      </a:r>
                      <a:r>
                        <a:rPr kumimoji="1" lang="en-US" altLang="ja-JP" sz="1600" dirty="0" smtClean="0"/>
                        <a:t>898</a:t>
                      </a:r>
                      <a:r>
                        <a:rPr kumimoji="1" lang="en-US" altLang="ja-JP" sz="1600" baseline="0" dirty="0" smtClean="0"/>
                        <a:t> p-y</a:t>
                      </a:r>
                      <a:r>
                        <a:rPr kumimoji="1" lang="en-US" altLang="ja-JP" sz="160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</a:tr>
              <a:tr h="306898">
                <a:tc gridSpan="2">
                  <a:txBody>
                    <a:bodyPr/>
                    <a:lstStyle/>
                    <a:p>
                      <a:r>
                        <a:rPr kumimoji="1" lang="ja-JP" altLang="ja-JP" sz="1600" dirty="0" smtClean="0"/>
                        <a:t>　</a:t>
                      </a:r>
                      <a:r>
                        <a:rPr kumimoji="1" lang="en-US" altLang="ja-JP" sz="1600" dirty="0" smtClean="0"/>
                        <a:t>FTE/CM </a:t>
                      </a:r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b="1" dirty="0" smtClean="0">
                          <a:solidFill>
                            <a:srgbClr val="008000"/>
                          </a:solidFill>
                        </a:rPr>
                        <a:t>1.25</a:t>
                      </a:r>
                      <a:r>
                        <a:rPr kumimoji="1" lang="en-US" altLang="ja-JP" sz="1600" b="1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kumimoji="1" lang="en-US" altLang="ja-JP" sz="1600" b="0" baseline="0" dirty="0" smtClean="0">
                          <a:solidFill>
                            <a:schemeClr val="dk1"/>
                          </a:solidFill>
                        </a:rPr>
                        <a:t>p-y</a:t>
                      </a:r>
                      <a:r>
                        <a:rPr kumimoji="1" lang="en-US" altLang="ja-JP" sz="1600" dirty="0" smtClean="0"/>
                        <a:t>/CM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>
                          <a:solidFill>
                            <a:srgbClr val="FF0000"/>
                          </a:solidFill>
                        </a:rPr>
                        <a:t>1.28</a:t>
                      </a:r>
                      <a:r>
                        <a:rPr kumimoji="1" lang="en-US" altLang="ja-JP" sz="1600" dirty="0" smtClean="0"/>
                        <a:t> p-y/CM  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</a:tr>
              <a:tr h="306898">
                <a:tc gridSpan="4"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3366FF"/>
                          </a:solidFill>
                        </a:rPr>
                        <a:t>Power</a:t>
                      </a:r>
                      <a:r>
                        <a:rPr kumimoji="1" lang="en-US" altLang="ja-JP" sz="1600" b="1" baseline="0" dirty="0" smtClean="0">
                          <a:solidFill>
                            <a:srgbClr val="3366FF"/>
                          </a:solidFill>
                        </a:rPr>
                        <a:t> Input Coupler Process</a:t>
                      </a:r>
                      <a:endParaRPr kumimoji="1" lang="ja-JP" altLang="en-US" sz="1600" b="1" dirty="0">
                        <a:solidFill>
                          <a:srgbClr val="3366FF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kumimoji="1" lang="en-US" altLang="ja-JP" sz="1400" b="0" dirty="0" smtClean="0">
                          <a:solidFill>
                            <a:srgbClr val="7F7F7F"/>
                          </a:solidFill>
                        </a:rPr>
                        <a:t>Auto-test</a:t>
                      </a:r>
                      <a:r>
                        <a:rPr kumimoji="1" lang="en-US" altLang="ja-JP" sz="1400" b="0" baseline="0" dirty="0" smtClean="0">
                          <a:solidFill>
                            <a:srgbClr val="7F7F7F"/>
                          </a:solidFill>
                        </a:rPr>
                        <a:t> process progressed in EXFEL, and ILC to become redundant </a:t>
                      </a:r>
                      <a:endParaRPr kumimoji="1" lang="ja-JP" altLang="en-US" sz="1400" b="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</a:tr>
              <a:tr h="363973">
                <a:tc gridSpan="2">
                  <a:txBody>
                    <a:bodyPr/>
                    <a:lstStyle/>
                    <a:p>
                      <a:r>
                        <a:rPr kumimoji="1" lang="ja-JP" altLang="ja-JP" sz="1600" dirty="0" smtClean="0"/>
                        <a:t>　</a:t>
                      </a:r>
                      <a:r>
                        <a:rPr kumimoji="1" lang="en-US" altLang="ja-JP" sz="1600" dirty="0" smtClean="0"/>
                        <a:t>Coupler:</a:t>
                      </a:r>
                      <a:r>
                        <a:rPr kumimoji="1" lang="en-US" altLang="ja-JP" sz="1600" baseline="0" dirty="0" smtClean="0"/>
                        <a:t> required (% proc.)</a:t>
                      </a:r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800 (x 100%)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16,000</a:t>
                      </a:r>
                      <a:r>
                        <a:rPr kumimoji="1" lang="en-US" altLang="ja-JP" sz="1600" baseline="0" dirty="0" smtClean="0"/>
                        <a:t> (x 100%)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</a:tr>
              <a:tr h="515650">
                <a:tc gridSpan="2">
                  <a:txBody>
                    <a:bodyPr/>
                    <a:lstStyle/>
                    <a:p>
                      <a:r>
                        <a:rPr kumimoji="1" lang="ja-JP" altLang="ja-JP" sz="1600" dirty="0" smtClean="0"/>
                        <a:t>　</a:t>
                      </a:r>
                      <a:r>
                        <a:rPr kumimoji="1" lang="ja-JP" altLang="en-US" sz="1600" dirty="0" smtClean="0"/>
                        <a:t>試験従事者数</a:t>
                      </a:r>
                      <a:r>
                        <a:rPr kumimoji="1" lang="en-US" altLang="ja-JP" sz="1600" dirty="0" smtClean="0"/>
                        <a:t>x </a:t>
                      </a:r>
                      <a:r>
                        <a:rPr kumimoji="1" lang="ja-JP" altLang="en-US" sz="1600" dirty="0" smtClean="0"/>
                        <a:t>年数</a:t>
                      </a:r>
                      <a:endParaRPr kumimoji="1" lang="en-US" altLang="ja-JP" sz="1600" dirty="0" smtClean="0"/>
                    </a:p>
                    <a:p>
                      <a:r>
                        <a:rPr kumimoji="1" lang="ja-JP" altLang="ja-JP" sz="1600" dirty="0" smtClean="0"/>
                        <a:t>　</a:t>
                      </a:r>
                      <a:r>
                        <a:rPr kumimoji="1" lang="ja-JP" altLang="en-US" sz="1600" dirty="0" smtClean="0"/>
                        <a:t>（</a:t>
                      </a:r>
                      <a:r>
                        <a:rPr kumimoji="1" lang="en-US" altLang="ja-JP" sz="1600" dirty="0" smtClean="0"/>
                        <a:t>FTE</a:t>
                      </a:r>
                      <a:r>
                        <a:rPr kumimoji="1" lang="en-US" altLang="ja-JP" sz="1600" baseline="0" dirty="0" smtClean="0"/>
                        <a:t> integrated)</a:t>
                      </a:r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~6</a:t>
                      </a:r>
                      <a:r>
                        <a:rPr kumimoji="1" lang="en-US" altLang="ja-JP" sz="1600" baseline="0" dirty="0" smtClean="0"/>
                        <a:t> x 2.5 </a:t>
                      </a:r>
                      <a:r>
                        <a:rPr kumimoji="1" lang="en-US" altLang="ja-JP" sz="1600" baseline="0" dirty="0" err="1" smtClean="0"/>
                        <a:t>yr</a:t>
                      </a:r>
                      <a:endParaRPr kumimoji="1" lang="en-US" altLang="ja-JP" sz="1600" baseline="0" dirty="0" smtClean="0"/>
                    </a:p>
                    <a:p>
                      <a:pPr algn="r"/>
                      <a:r>
                        <a:rPr kumimoji="1" lang="en-US" altLang="ja-JP" sz="1600" baseline="0" dirty="0" smtClean="0"/>
                        <a:t>= 15 p-y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dirty="0" smtClean="0"/>
                        <a:t>2089 p-y</a:t>
                      </a:r>
                      <a:r>
                        <a:rPr kumimoji="1" lang="en-US" altLang="ja-JP" sz="1600" baseline="0" dirty="0" smtClean="0"/>
                        <a:t> </a:t>
                      </a:r>
                      <a:r>
                        <a:rPr kumimoji="1" lang="en-US" altLang="ja-JP" sz="1600" dirty="0" smtClean="0"/>
                        <a:t>x0.38 =</a:t>
                      </a:r>
                      <a:r>
                        <a:rPr kumimoji="1" lang="ja-JP" altLang="en-US" sz="1600" dirty="0" smtClean="0"/>
                        <a:t>　</a:t>
                      </a:r>
                      <a:r>
                        <a:rPr kumimoji="1" lang="en-US" altLang="ja-JP" sz="1600" dirty="0" smtClean="0"/>
                        <a:t>794</a:t>
                      </a:r>
                      <a:r>
                        <a:rPr kumimoji="1" lang="en-US" altLang="ja-JP" sz="1600" baseline="0" dirty="0" smtClean="0"/>
                        <a:t> p-y</a:t>
                      </a:r>
                      <a:r>
                        <a:rPr kumimoji="1" lang="en-US" altLang="ja-JP" sz="1600" dirty="0" smtClean="0"/>
                        <a:t> 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</a:tr>
              <a:tr h="385852">
                <a:tc gridSpan="2">
                  <a:txBody>
                    <a:bodyPr/>
                    <a:lstStyle/>
                    <a:p>
                      <a:r>
                        <a:rPr kumimoji="1" lang="ja-JP" altLang="ja-JP" sz="1600" dirty="0" smtClean="0"/>
                        <a:t>　</a:t>
                      </a:r>
                      <a:r>
                        <a:rPr kumimoji="1" lang="en-US" altLang="ja-JP" sz="1600" dirty="0" smtClean="0"/>
                        <a:t>FTE/Coupler</a:t>
                      </a:r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b="1" baseline="0" dirty="0" smtClean="0">
                          <a:solidFill>
                            <a:srgbClr val="008000"/>
                          </a:solidFill>
                        </a:rPr>
                        <a:t>0.019</a:t>
                      </a:r>
                      <a:r>
                        <a:rPr kumimoji="1" lang="en-US" altLang="ja-JP" sz="1600" baseline="0" dirty="0" smtClean="0"/>
                        <a:t> p-y</a:t>
                      </a:r>
                      <a:r>
                        <a:rPr kumimoji="1" lang="en-US" altLang="ja-JP" sz="1600" dirty="0" smtClean="0"/>
                        <a:t>/Coupler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en-US" altLang="ja-JP" sz="1600" b="1" dirty="0" smtClean="0">
                          <a:solidFill>
                            <a:srgbClr val="FF0000"/>
                          </a:solidFill>
                        </a:rPr>
                        <a:t>0.050</a:t>
                      </a:r>
                      <a:r>
                        <a:rPr kumimoji="1" lang="en-US" altLang="ja-JP" sz="1600" dirty="0" smtClean="0"/>
                        <a:t> p-y/Coupler  </a:t>
                      </a:r>
                      <a:endParaRPr kumimoji="1" lang="ja-JP" altLang="en-US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937619" y="5624618"/>
            <a:ext cx="6946934" cy="553998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defTabSz="457200"/>
            <a:r>
              <a:rPr kumimoji="1" lang="en-US" altLang="ja-JP" sz="1600" dirty="0">
                <a:solidFill>
                  <a:prstClr val="black"/>
                </a:solidFill>
                <a:latin typeface="Calibri"/>
                <a:ea typeface="ＭＳ Ｐゴシック"/>
              </a:rPr>
              <a:t>S</a:t>
            </a:r>
            <a:r>
              <a:rPr kumimoji="1" lang="en-US" altLang="ja-JP" sz="1600" dirty="0" smtClean="0">
                <a:solidFill>
                  <a:prstClr val="black"/>
                </a:solidFill>
                <a:latin typeface="Calibri"/>
                <a:ea typeface="ＭＳ Ｐゴシック"/>
              </a:rPr>
              <a:t>RF-ML </a:t>
            </a:r>
            <a:r>
              <a:rPr kumimoji="1" lang="ja-JP" altLang="en-US" sz="1600" dirty="0" smtClean="0">
                <a:solidFill>
                  <a:prstClr val="black"/>
                </a:solidFill>
                <a:latin typeface="Calibri"/>
                <a:ea typeface="ＭＳ Ｐゴシック"/>
              </a:rPr>
              <a:t>における主要な人材必要数は、</a:t>
            </a:r>
            <a:r>
              <a:rPr kumimoji="1" lang="en-US" altLang="ja-JP" sz="1600" dirty="0" smtClean="0">
                <a:solidFill>
                  <a:prstClr val="black"/>
                </a:solidFill>
                <a:latin typeface="Calibri"/>
                <a:ea typeface="ＭＳ Ｐゴシック"/>
              </a:rPr>
              <a:t>EXFEL </a:t>
            </a:r>
            <a:r>
              <a:rPr kumimoji="1" lang="ja-JP" altLang="en-US" sz="1600" dirty="0" smtClean="0">
                <a:solidFill>
                  <a:prstClr val="black"/>
                </a:solidFill>
                <a:latin typeface="Calibri"/>
                <a:ea typeface="ＭＳ Ｐゴシック"/>
              </a:rPr>
              <a:t>の進捗により、整合性が裏付け。</a:t>
            </a:r>
            <a:endParaRPr kumimoji="1" lang="en-US" altLang="ja-JP" sz="1600" dirty="0" smtClean="0">
              <a:solidFill>
                <a:prstClr val="black"/>
              </a:solidFill>
              <a:latin typeface="Calibri"/>
              <a:ea typeface="ＭＳ Ｐゴシック"/>
            </a:endParaRPr>
          </a:p>
          <a:p>
            <a:pPr defTabSz="457200"/>
            <a:r>
              <a:rPr kumimoji="1" lang="en-US" altLang="ja-JP" sz="1400" dirty="0" smtClean="0">
                <a:solidFill>
                  <a:srgbClr val="7F7F7F"/>
                </a:solidFill>
                <a:latin typeface="Calibri"/>
                <a:ea typeface="ＭＳ Ｐゴシック"/>
              </a:rPr>
              <a:t>ILC (SRF-ML, cavity-CM) labor estimate is being verified with the EXFEL progress/fact.  </a:t>
            </a:r>
            <a:endParaRPr kumimoji="1" lang="ja-JP" altLang="en-US" sz="1400" dirty="0">
              <a:solidFill>
                <a:srgbClr val="7F7F7F"/>
              </a:solidFill>
              <a:latin typeface="Calibri"/>
              <a:ea typeface="ＭＳ Ｐゴシック"/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2015/01/08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ILC</a:t>
            </a:r>
            <a:r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に必要な人材と育成</a:t>
            </a:r>
            <a:r>
              <a:rPr lang="en-US" altLang="ja-JP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t>(ILC-HR)</a:t>
            </a:r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D53D-0F42-B742-A897-5EF936631EAF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60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042798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747021" y="1818123"/>
            <a:ext cx="7924131" cy="4038181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sz="2800" dirty="0" smtClean="0"/>
              <a:t>Introduction </a:t>
            </a:r>
            <a:endParaRPr lang="en-US" altLang="ja-JP" sz="2800" dirty="0"/>
          </a:p>
          <a:p>
            <a:pPr marL="0" indent="0"/>
            <a:endParaRPr lang="en-US" altLang="ja-JP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800" dirty="0"/>
              <a:t>A</a:t>
            </a:r>
            <a:r>
              <a:rPr lang="en-US" altLang="ja-JP" sz="2800" dirty="0" smtClean="0"/>
              <a:t>dvances of ILC-SRF since TDR published, 2013 </a:t>
            </a:r>
            <a:endParaRPr lang="en-US" altLang="ja-JP" sz="2800" dirty="0"/>
          </a:p>
          <a:p>
            <a:pPr marL="457200" indent="-457200">
              <a:buFont typeface="+mj-lt"/>
              <a:buAutoNum type="arabicPeriod"/>
            </a:pPr>
            <a:endParaRPr lang="en-US" altLang="ja-JP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800" dirty="0" smtClean="0"/>
              <a:t>Further </a:t>
            </a:r>
            <a:r>
              <a:rPr lang="en-US" altLang="ja-JP" sz="2800" dirty="0"/>
              <a:t>Plan </a:t>
            </a:r>
            <a:r>
              <a:rPr lang="en-US" altLang="ja-JP" sz="2800" dirty="0" smtClean="0"/>
              <a:t>to prepare for </a:t>
            </a:r>
            <a:r>
              <a:rPr lang="en-US" altLang="ja-JP" sz="2800" dirty="0"/>
              <a:t>the ILC</a:t>
            </a:r>
          </a:p>
          <a:p>
            <a:pPr marL="457200" indent="-457200">
              <a:buFont typeface="+mj-lt"/>
              <a:buAutoNum type="arabicPeriod"/>
            </a:pPr>
            <a:endParaRPr lang="en-US" altLang="ja-JP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altLang="ja-JP" sz="2800" dirty="0" smtClean="0">
                <a:solidFill>
                  <a:srgbClr val="FF0000"/>
                </a:solidFill>
              </a:rPr>
              <a:t>Summary </a:t>
            </a:r>
            <a:endParaRPr lang="en-US" altLang="ja-JP" sz="2800" dirty="0">
              <a:solidFill>
                <a:srgbClr val="FF0000"/>
              </a:solidFill>
            </a:endParaRPr>
          </a:p>
          <a:p>
            <a:endParaRPr kumimoji="1" lang="ja-JP" altLang="en-US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294967295"/>
          </p:nvPr>
        </p:nvSpPr>
        <p:spPr>
          <a:xfrm>
            <a:off x="6861790" y="6383758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AAB6FA28-7AEC-3F43-9C2D-3DB969CFEC6A}" type="slidenum">
              <a:rPr lang="en-US" smtClean="0"/>
              <a:pPr algn="r"/>
              <a:t>61</a:t>
            </a:fld>
            <a:endParaRPr lang="en-US" dirty="0"/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3212406" y="928380"/>
            <a:ext cx="1615216" cy="515170"/>
          </a:xfrm>
        </p:spPr>
        <p:txBody>
          <a:bodyPr/>
          <a:lstStyle/>
          <a:p>
            <a:pPr algn="ctr"/>
            <a:r>
              <a:rPr kumimoji="1" lang="en-US" altLang="ja-JP" sz="3600" dirty="0" smtClean="0"/>
              <a:t>Outline</a:t>
            </a:r>
            <a:endParaRPr kumimoji="1" lang="ja-JP" altLang="en-US" sz="3600" dirty="0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4294967295"/>
          </p:nvPr>
        </p:nvSpPr>
        <p:spPr>
          <a:xfrm>
            <a:off x="208270" y="6383758"/>
            <a:ext cx="210342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A, Yamamoto, 150413</a:t>
            </a:r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294967295"/>
          </p:nvPr>
        </p:nvSpPr>
        <p:spPr>
          <a:xfrm>
            <a:off x="3726722" y="6383758"/>
            <a:ext cx="163945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6362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382595" y="1162283"/>
            <a:ext cx="8177747" cy="4659556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/>
              <a:buChar char="•"/>
            </a:pPr>
            <a:r>
              <a:rPr kumimoji="1" lang="en-US" altLang="ja-JP" b="0" dirty="0" smtClean="0"/>
              <a:t>ILC SRF Technology is sufficiently advanced to get into the preparation (engineering design) stage. </a:t>
            </a:r>
          </a:p>
          <a:p>
            <a:pPr marL="457200" indent="-457200">
              <a:buFont typeface="Arial"/>
              <a:buChar char="•"/>
            </a:pPr>
            <a:endParaRPr kumimoji="1" lang="en-US" altLang="ja-JP" b="0" dirty="0"/>
          </a:p>
          <a:p>
            <a:pPr marL="457200" indent="-457200">
              <a:buFont typeface="Arial"/>
              <a:buChar char="•"/>
            </a:pPr>
            <a:r>
              <a:rPr kumimoji="1" lang="en-US" altLang="ja-JP" b="0" dirty="0"/>
              <a:t>T</a:t>
            </a:r>
            <a:r>
              <a:rPr kumimoji="1" lang="en-US" altLang="ja-JP" b="0" dirty="0" smtClean="0"/>
              <a:t>he best cost-effective manufacturing will become inevitably important, and needs to be established.  </a:t>
            </a:r>
          </a:p>
          <a:p>
            <a:pPr marL="457200" indent="-457200">
              <a:buFont typeface="Arial"/>
              <a:buChar char="•"/>
            </a:pPr>
            <a:endParaRPr kumimoji="1" lang="en-US" altLang="ja-JP" b="0" dirty="0"/>
          </a:p>
          <a:p>
            <a:pPr marL="457200" indent="-457200">
              <a:buFont typeface="Arial"/>
              <a:buChar char="•"/>
            </a:pPr>
            <a:r>
              <a:rPr kumimoji="1" lang="en-US" altLang="ja-JP" b="0" dirty="0" smtClean="0"/>
              <a:t>We would thank EXFEL and LCLS-II programs, particularly with the SRF industrialization experiences as a reality. </a:t>
            </a:r>
          </a:p>
          <a:p>
            <a:pPr marL="457200" indent="-457200">
              <a:buFont typeface="Arial"/>
              <a:buChar char="•"/>
            </a:pPr>
            <a:endParaRPr kumimoji="1" lang="en-US" altLang="ja-JP" b="0" dirty="0"/>
          </a:p>
          <a:p>
            <a:pPr marL="457200" indent="-457200">
              <a:buFont typeface="Arial"/>
              <a:buChar char="•"/>
            </a:pPr>
            <a:r>
              <a:rPr kumimoji="1" lang="en-US" altLang="ja-JP" b="0" dirty="0"/>
              <a:t>Global </a:t>
            </a:r>
            <a:r>
              <a:rPr kumimoji="1" lang="en-US" altLang="ja-JP" b="0" dirty="0" smtClean="0"/>
              <a:t>cooperation is inevitably important to prepare for the construction, and to establish “</a:t>
            </a:r>
            <a:r>
              <a:rPr kumimoji="1" lang="en-US" altLang="ja-JP" b="0" dirty="0"/>
              <a:t>Hub-laboratory” </a:t>
            </a:r>
            <a:r>
              <a:rPr kumimoji="1" lang="en-US" altLang="ja-JP" b="0" dirty="0" smtClean="0"/>
              <a:t>consortiums. </a:t>
            </a:r>
            <a:endParaRPr kumimoji="1" lang="en-US" altLang="ja-JP" b="0" dirty="0"/>
          </a:p>
          <a:p>
            <a:pPr marL="457200" indent="-457200">
              <a:buFont typeface="Arial"/>
              <a:buChar char="•"/>
            </a:pPr>
            <a:endParaRPr kumimoji="1" lang="en-US" altLang="ja-JP" dirty="0"/>
          </a:p>
          <a:p>
            <a:pPr marL="457200" indent="-457200">
              <a:buFont typeface="Arial"/>
              <a:buChar char="•"/>
            </a:pPr>
            <a:endParaRPr kumimoji="1" lang="en-US" altLang="ja-JP" dirty="0" smtClean="0"/>
          </a:p>
          <a:p>
            <a:pPr marL="457200" indent="-457200">
              <a:buFont typeface="Arial"/>
              <a:buChar char="•"/>
            </a:pPr>
            <a:endParaRPr kumimoji="1" lang="en-US" altLang="ja-JP" dirty="0"/>
          </a:p>
          <a:p>
            <a:pPr marL="457200" indent="-457200">
              <a:buFont typeface="Arial"/>
              <a:buChar char="•"/>
            </a:pPr>
            <a:endParaRPr kumimoji="1" lang="en-US" altLang="ja-JP" dirty="0" smtClean="0"/>
          </a:p>
          <a:p>
            <a:pPr marL="457200" indent="-457200">
              <a:buFont typeface="Arial"/>
              <a:buChar char="•"/>
            </a:pPr>
            <a:endParaRPr kumimoji="1" lang="ja-JP" alt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AB6FA28-7AEC-3F43-9C2D-3DB969CFEC6A}" type="slidenum">
              <a:rPr lang="en-US" smtClean="0"/>
              <a:pPr algn="r"/>
              <a:t>62</a:t>
            </a:fld>
            <a:endParaRPr lang="en-US" dirty="0"/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823183" y="91692"/>
            <a:ext cx="2561230" cy="500303"/>
          </a:xfrm>
          <a:solidFill>
            <a:srgbClr val="FFFFFF"/>
          </a:solidFill>
        </p:spPr>
        <p:txBody>
          <a:bodyPr/>
          <a:lstStyle/>
          <a:p>
            <a:r>
              <a:rPr kumimoji="1" lang="en-US" altLang="ja-JP" dirty="0" smtClean="0"/>
              <a:t> </a:t>
            </a:r>
            <a:r>
              <a:rPr kumimoji="1" lang="en-US" altLang="ja-JP" sz="3200" dirty="0" smtClean="0"/>
              <a:t>Summary </a:t>
            </a:r>
            <a:endParaRPr kumimoji="1" lang="ja-JP" altLang="en-US" sz="3200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53783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457200" y="1065402"/>
            <a:ext cx="8229600" cy="1065404"/>
          </a:xfrm>
        </p:spPr>
        <p:txBody>
          <a:bodyPr/>
          <a:lstStyle/>
          <a:p>
            <a:r>
              <a:rPr kumimoji="1" lang="en-US" altLang="ja-JP" dirty="0" smtClean="0"/>
              <a:t>Appendix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AAB6FA28-7AEC-3F43-9C2D-3DB969CFEC6A}" type="slidenum">
              <a:rPr lang="en-US" smtClean="0"/>
              <a:pPr algn="r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4118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88062"/>
            <a:ext cx="7481455" cy="500303"/>
          </a:xfrm>
          <a:solidFill>
            <a:srgbClr val="FFFFFF"/>
          </a:solidFill>
        </p:spPr>
        <p:txBody>
          <a:bodyPr>
            <a:noAutofit/>
          </a:bodyPr>
          <a:lstStyle/>
          <a:p>
            <a:r>
              <a:rPr lang="en-GB" sz="4000" dirty="0" smtClean="0">
                <a:latin typeface="+mj-lt"/>
              </a:rPr>
              <a:t>SRF Linac Technology </a:t>
            </a:r>
            <a:endParaRPr lang="en-GB" sz="4000" dirty="0">
              <a:latin typeface="+mj-lt"/>
            </a:endParaRPr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5219458"/>
              </p:ext>
            </p:extLst>
          </p:nvPr>
        </p:nvGraphicFramePr>
        <p:xfrm>
          <a:off x="3843525" y="3099810"/>
          <a:ext cx="4889892" cy="1752600"/>
        </p:xfrm>
        <a:graphic>
          <a:graphicData uri="http://schemas.openxmlformats.org/drawingml/2006/table">
            <a:tbl>
              <a:tblPr bandRow="1">
                <a:tableStyleId>{21E4AEA4-8DFA-4A89-87EB-49C32662AFE0}</a:tableStyleId>
              </a:tblPr>
              <a:tblGrid>
                <a:gridCol w="3178828"/>
                <a:gridCol w="1711064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1.3 GHz </a:t>
                      </a:r>
                      <a:r>
                        <a:rPr lang="en-GB" dirty="0" err="1" smtClean="0"/>
                        <a:t>Nb</a:t>
                      </a:r>
                      <a:r>
                        <a:rPr lang="en-GB" dirty="0" smtClean="0"/>
                        <a:t> 9-cellCavities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6600"/>
                          </a:solidFill>
                        </a:rPr>
                        <a:t>16,024</a:t>
                      </a:r>
                      <a:endParaRPr lang="en-GB" dirty="0">
                        <a:solidFill>
                          <a:srgbClr val="FF66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Cryomodules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1,855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SC quadrupole </a:t>
                      </a:r>
                      <a:r>
                        <a:rPr lang="en-GB" dirty="0" err="1" smtClean="0"/>
                        <a:t>pkg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673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10 MW</a:t>
                      </a:r>
                      <a:r>
                        <a:rPr lang="en-GB" baseline="0" dirty="0" smtClean="0"/>
                        <a:t> MB Klystrons &amp; modulators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436</a:t>
                      </a:r>
                      <a:r>
                        <a:rPr lang="en-GB" baseline="0" dirty="0" smtClean="0"/>
                        <a:t> *</a:t>
                      </a:r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3" name="Picture 2" descr="Rey_Hori_Kamaboko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38" y="4576773"/>
            <a:ext cx="3232932" cy="2179780"/>
          </a:xfrm>
          <a:prstGeom prst="rect">
            <a:avLst/>
          </a:prstGeom>
        </p:spPr>
      </p:pic>
      <p:pic>
        <p:nvPicPr>
          <p:cNvPr id="4" name="Picture 3" descr="newsline03010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38" y="2615890"/>
            <a:ext cx="3232932" cy="1907960"/>
          </a:xfrm>
          <a:prstGeom prst="rect">
            <a:avLst/>
          </a:prstGeom>
          <a:ln>
            <a:noFill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462525" y="5378824"/>
            <a:ext cx="56172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0" lang="en-GB" sz="20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Approximately 20 years of R&amp;D worldwide</a:t>
            </a:r>
          </a:p>
          <a:p>
            <a:r>
              <a:rPr kumimoji="0" lang="en-GB" sz="20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  <a:sym typeface="Wingdings"/>
              </a:rPr>
              <a:t> </a:t>
            </a:r>
            <a:r>
              <a:rPr kumimoji="0" lang="en-GB" sz="2000" dirty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Mature technology, overall design and cost</a:t>
            </a:r>
          </a:p>
        </p:txBody>
      </p:sp>
      <p:pic>
        <p:nvPicPr>
          <p:cNvPr id="10" name="Picture 9" descr="cavityassy-annotated.pdf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89" t="28441" r="9150" b="24904"/>
          <a:stretch/>
        </p:blipFill>
        <p:spPr>
          <a:xfrm>
            <a:off x="4507818" y="1050364"/>
            <a:ext cx="4572000" cy="1801721"/>
          </a:xfrm>
          <a:prstGeom prst="rect">
            <a:avLst/>
          </a:prstGeom>
        </p:spPr>
      </p:pic>
      <p:pic>
        <p:nvPicPr>
          <p:cNvPr id="5" name="Picture 4" descr="tesla9cell.pdf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97" y="1167011"/>
            <a:ext cx="4462855" cy="137331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238872" y="4852410"/>
            <a:ext cx="14823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0" lang="en-GB" sz="1400" dirty="0">
                <a:solidFill>
                  <a:srgbClr val="FFFFFF">
                    <a:lumMod val="50000"/>
                  </a:srgbClr>
                </a:solidFill>
                <a:latin typeface="Arial"/>
                <a:ea typeface="Arial Unicode MS"/>
                <a:cs typeface="Arial Unicode MS"/>
              </a:rPr>
              <a:t>* site dependent</a:t>
            </a:r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46E33A87-2296-FC4D-A292-AB05C56F0317}" type="slidenum">
              <a:rPr lang="en-US" smtClean="0">
                <a:latin typeface="Calibri"/>
              </a:rPr>
              <a:pPr algn="r">
                <a:defRPr/>
              </a:pPr>
              <a:t>7</a:t>
            </a:fld>
            <a:endParaRPr lang="en-US" dirty="0">
              <a:latin typeface="Calibri"/>
            </a:endParaRP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 dirty="0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640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world-ma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56" y="1010013"/>
            <a:ext cx="9039225" cy="433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7" name="Title 1"/>
          <p:cNvSpPr>
            <a:spLocks noGrp="1"/>
          </p:cNvSpPr>
          <p:nvPr>
            <p:ph type="title"/>
          </p:nvPr>
        </p:nvSpPr>
        <p:spPr>
          <a:xfrm>
            <a:off x="789781" y="129114"/>
            <a:ext cx="7439821" cy="452950"/>
          </a:xfrm>
          <a:solidFill>
            <a:schemeClr val="bg1"/>
          </a:solidFill>
        </p:spPr>
        <p:txBody>
          <a:bodyPr anchor="ctr"/>
          <a:lstStyle/>
          <a:p>
            <a:pPr algn="l"/>
            <a:r>
              <a:rPr lang="en-GB" altLang="ja-JP" sz="3200" b="1" dirty="0" smtClean="0">
                <a:latin typeface="Calibri"/>
                <a:ea typeface="Osaka"/>
                <a:cs typeface="Calibri"/>
              </a:rPr>
              <a:t>ILC SRF Global Cooperation</a:t>
            </a:r>
            <a:endParaRPr lang="en-GB" altLang="ja-JP" sz="3200" b="1" dirty="0">
              <a:latin typeface="Calibri"/>
              <a:ea typeface="Osaka"/>
              <a:cs typeface="Calibri"/>
            </a:endParaRPr>
          </a:p>
        </p:txBody>
      </p:sp>
      <p:sp>
        <p:nvSpPr>
          <p:cNvPr id="31748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3124200" y="6248400"/>
            <a:ext cx="2895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1000" smtClean="0">
                <a:solidFill>
                  <a:srgbClr val="A6A6A6"/>
                </a:solidFill>
              </a:rPr>
              <a:t>ILC-SRF</a:t>
            </a:r>
            <a:endParaRPr kumimoji="0" lang="de-DE" altLang="ja-JP" sz="1000" dirty="0">
              <a:solidFill>
                <a:srgbClr val="A6A6A6"/>
              </a:solidFill>
            </a:endParaRPr>
          </a:p>
        </p:txBody>
      </p:sp>
      <p:sp>
        <p:nvSpPr>
          <p:cNvPr id="31749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8400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r"/>
            <a:fld id="{4A06CCF4-D394-294B-9652-C1937E33454E}" type="slidenum">
              <a:rPr kumimoji="0" lang="en-GB" altLang="ja-JP" sz="900">
                <a:solidFill>
                  <a:srgbClr val="A6A6A6"/>
                </a:solidFill>
              </a:rPr>
              <a:pPr algn="r"/>
              <a:t>8</a:t>
            </a:fld>
            <a:endParaRPr kumimoji="0" lang="en-GB" altLang="ja-JP" sz="900" dirty="0">
              <a:solidFill>
                <a:srgbClr val="A6A6A6"/>
              </a:solidFill>
            </a:endParaRPr>
          </a:p>
        </p:txBody>
      </p:sp>
      <p:sp>
        <p:nvSpPr>
          <p:cNvPr id="31750" name="TextBox 6"/>
          <p:cNvSpPr txBox="1">
            <a:spLocks noChangeArrowheads="1"/>
          </p:cNvSpPr>
          <p:nvPr/>
        </p:nvSpPr>
        <p:spPr bwMode="auto">
          <a:xfrm>
            <a:off x="7650165" y="2317750"/>
            <a:ext cx="579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  <a:endParaRPr lang="en-GB" altLang="ja-JP" sz="1800">
              <a:solidFill>
                <a:srgbClr val="00B050"/>
              </a:solidFill>
            </a:endParaRPr>
          </a:p>
        </p:txBody>
      </p:sp>
      <p:sp>
        <p:nvSpPr>
          <p:cNvPr id="31751" name="TextBox 8"/>
          <p:cNvSpPr txBox="1">
            <a:spLocks noChangeArrowheads="1"/>
          </p:cNvSpPr>
          <p:nvPr/>
        </p:nvSpPr>
        <p:spPr bwMode="auto">
          <a:xfrm>
            <a:off x="7612064" y="2098675"/>
            <a:ext cx="14037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</a:rPr>
              <a:t>KEK, Japan</a:t>
            </a:r>
          </a:p>
        </p:txBody>
      </p:sp>
      <p:sp>
        <p:nvSpPr>
          <p:cNvPr id="31752" name="TextBox 11"/>
          <p:cNvSpPr txBox="1">
            <a:spLocks noChangeArrowheads="1"/>
          </p:cNvSpPr>
          <p:nvPr/>
        </p:nvSpPr>
        <p:spPr bwMode="auto">
          <a:xfrm>
            <a:off x="1001715" y="2109792"/>
            <a:ext cx="579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  <a:endParaRPr lang="en-GB" altLang="ja-JP" sz="1800">
              <a:solidFill>
                <a:srgbClr val="00B050"/>
              </a:solidFill>
            </a:endParaRPr>
          </a:p>
        </p:txBody>
      </p:sp>
      <p:sp>
        <p:nvSpPr>
          <p:cNvPr id="31753" name="TextBox 13"/>
          <p:cNvSpPr txBox="1">
            <a:spLocks noChangeArrowheads="1"/>
          </p:cNvSpPr>
          <p:nvPr/>
        </p:nvSpPr>
        <p:spPr bwMode="auto">
          <a:xfrm>
            <a:off x="446090" y="2506667"/>
            <a:ext cx="579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  <a:endParaRPr lang="en-GB" altLang="ja-JP" sz="1800">
              <a:solidFill>
                <a:srgbClr val="00B050"/>
              </a:solidFill>
            </a:endParaRPr>
          </a:p>
        </p:txBody>
      </p:sp>
      <p:sp>
        <p:nvSpPr>
          <p:cNvPr id="31754" name="TextBox 14"/>
          <p:cNvSpPr txBox="1">
            <a:spLocks noChangeArrowheads="1"/>
          </p:cNvSpPr>
          <p:nvPr/>
        </p:nvSpPr>
        <p:spPr bwMode="auto">
          <a:xfrm>
            <a:off x="7939" y="2390775"/>
            <a:ext cx="7876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</a:rPr>
              <a:t>SLAC</a:t>
            </a:r>
          </a:p>
        </p:txBody>
      </p:sp>
      <p:sp>
        <p:nvSpPr>
          <p:cNvPr id="31755" name="TextBox 15"/>
          <p:cNvSpPr txBox="1">
            <a:spLocks noChangeArrowheads="1"/>
          </p:cNvSpPr>
          <p:nvPr/>
        </p:nvSpPr>
        <p:spPr bwMode="auto">
          <a:xfrm>
            <a:off x="1397000" y="2273300"/>
            <a:ext cx="5794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  <a:endParaRPr lang="en-GB" altLang="ja-JP" sz="1800">
              <a:solidFill>
                <a:srgbClr val="00B050"/>
              </a:solidFill>
            </a:endParaRPr>
          </a:p>
        </p:txBody>
      </p:sp>
      <p:sp>
        <p:nvSpPr>
          <p:cNvPr id="31756" name="TextBox 16"/>
          <p:cNvSpPr txBox="1">
            <a:spLocks noChangeArrowheads="1"/>
          </p:cNvSpPr>
          <p:nvPr/>
        </p:nvSpPr>
        <p:spPr bwMode="auto">
          <a:xfrm>
            <a:off x="1757363" y="2220914"/>
            <a:ext cx="7363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</a:rPr>
              <a:t>JLAB</a:t>
            </a:r>
          </a:p>
        </p:txBody>
      </p:sp>
      <p:sp>
        <p:nvSpPr>
          <p:cNvPr id="31757" name="TextBox 17"/>
          <p:cNvSpPr txBox="1">
            <a:spLocks noChangeArrowheads="1"/>
          </p:cNvSpPr>
          <p:nvPr/>
        </p:nvSpPr>
        <p:spPr bwMode="auto">
          <a:xfrm>
            <a:off x="1357315" y="2039942"/>
            <a:ext cx="5794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  <a:endParaRPr lang="en-GB" altLang="ja-JP" sz="1800">
              <a:solidFill>
                <a:srgbClr val="00B050"/>
              </a:solidFill>
            </a:endParaRPr>
          </a:p>
        </p:txBody>
      </p:sp>
      <p:sp>
        <p:nvSpPr>
          <p:cNvPr id="31758" name="TextBox 18"/>
          <p:cNvSpPr txBox="1">
            <a:spLocks noChangeArrowheads="1"/>
          </p:cNvSpPr>
          <p:nvPr/>
        </p:nvSpPr>
        <p:spPr bwMode="auto">
          <a:xfrm>
            <a:off x="1717677" y="1987550"/>
            <a:ext cx="9159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</a:rPr>
              <a:t>Cornell</a:t>
            </a:r>
          </a:p>
        </p:txBody>
      </p:sp>
      <p:sp>
        <p:nvSpPr>
          <p:cNvPr id="31759" name="TextBox 23"/>
          <p:cNvSpPr txBox="1">
            <a:spLocks noChangeArrowheads="1"/>
          </p:cNvSpPr>
          <p:nvPr/>
        </p:nvSpPr>
        <p:spPr bwMode="auto">
          <a:xfrm>
            <a:off x="4389173" y="2205831"/>
            <a:ext cx="5794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dirty="0">
                <a:solidFill>
                  <a:srgbClr val="00B050"/>
                </a:solidFill>
                <a:sym typeface="ZapfDingbats" charset="0"/>
              </a:rPr>
              <a:t></a:t>
            </a:r>
            <a:endParaRPr lang="en-GB" altLang="ja-JP" sz="1800" dirty="0">
              <a:solidFill>
                <a:srgbClr val="00B050"/>
              </a:solidFill>
            </a:endParaRPr>
          </a:p>
        </p:txBody>
      </p:sp>
      <p:sp>
        <p:nvSpPr>
          <p:cNvPr id="31760" name="TextBox 25"/>
          <p:cNvSpPr txBox="1">
            <a:spLocks noChangeArrowheads="1"/>
          </p:cNvSpPr>
          <p:nvPr/>
        </p:nvSpPr>
        <p:spPr bwMode="auto">
          <a:xfrm>
            <a:off x="4411665" y="2003425"/>
            <a:ext cx="8130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dirty="0">
                <a:solidFill>
                  <a:srgbClr val="00B050"/>
                </a:solidFill>
              </a:rPr>
              <a:t>DESY</a:t>
            </a:r>
          </a:p>
        </p:txBody>
      </p:sp>
      <p:sp>
        <p:nvSpPr>
          <p:cNvPr id="31761" name="TextBox 26"/>
          <p:cNvSpPr txBox="1">
            <a:spLocks noChangeArrowheads="1"/>
          </p:cNvSpPr>
          <p:nvPr/>
        </p:nvSpPr>
        <p:spPr bwMode="auto">
          <a:xfrm>
            <a:off x="4231755" y="2448276"/>
            <a:ext cx="579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  <a:endParaRPr lang="en-GB" altLang="ja-JP" sz="1800">
              <a:solidFill>
                <a:srgbClr val="00B050"/>
              </a:solidFill>
            </a:endParaRPr>
          </a:p>
        </p:txBody>
      </p:sp>
      <p:sp>
        <p:nvSpPr>
          <p:cNvPr id="31762" name="TextBox 27"/>
          <p:cNvSpPr txBox="1">
            <a:spLocks noChangeArrowheads="1"/>
          </p:cNvSpPr>
          <p:nvPr/>
        </p:nvSpPr>
        <p:spPr bwMode="auto">
          <a:xfrm>
            <a:off x="3115221" y="2156336"/>
            <a:ext cx="11592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400" dirty="0" smtClean="0">
                <a:solidFill>
                  <a:srgbClr val="00B050"/>
                </a:solidFill>
              </a:rPr>
              <a:t>LAL-</a:t>
            </a:r>
            <a:r>
              <a:rPr lang="en-GB" altLang="ja-JP" sz="1400" dirty="0" err="1" smtClean="0">
                <a:solidFill>
                  <a:srgbClr val="00B050"/>
                </a:solidFill>
              </a:rPr>
              <a:t>Orsay</a:t>
            </a:r>
            <a:endParaRPr lang="en-GB" altLang="ja-JP" sz="1400" dirty="0">
              <a:solidFill>
                <a:srgbClr val="00B050"/>
              </a:solidFill>
            </a:endParaRPr>
          </a:p>
          <a:p>
            <a:r>
              <a:rPr lang="en-GB" altLang="ja-JP" sz="1400" dirty="0" smtClean="0">
                <a:solidFill>
                  <a:srgbClr val="00B050"/>
                </a:solidFill>
              </a:rPr>
              <a:t>CEA-</a:t>
            </a:r>
            <a:r>
              <a:rPr lang="en-GB" altLang="ja-JP" sz="1400" dirty="0" err="1" smtClean="0">
                <a:solidFill>
                  <a:srgbClr val="00B050"/>
                </a:solidFill>
              </a:rPr>
              <a:t>Saclay</a:t>
            </a:r>
            <a:endParaRPr lang="en-GB" altLang="ja-JP" sz="1400" dirty="0">
              <a:solidFill>
                <a:srgbClr val="00B050"/>
              </a:solidFill>
            </a:endParaRPr>
          </a:p>
        </p:txBody>
      </p:sp>
      <p:sp>
        <p:nvSpPr>
          <p:cNvPr id="31763" name="TextBox 28"/>
          <p:cNvSpPr txBox="1">
            <a:spLocks noChangeArrowheads="1"/>
          </p:cNvSpPr>
          <p:nvPr/>
        </p:nvSpPr>
        <p:spPr bwMode="auto">
          <a:xfrm>
            <a:off x="4470402" y="2668592"/>
            <a:ext cx="581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  <a:endParaRPr lang="en-GB" altLang="ja-JP" sz="1800">
              <a:solidFill>
                <a:srgbClr val="00B050"/>
              </a:solidFill>
            </a:endParaRPr>
          </a:p>
        </p:txBody>
      </p:sp>
      <p:sp>
        <p:nvSpPr>
          <p:cNvPr id="31764" name="TextBox 29"/>
          <p:cNvSpPr txBox="1">
            <a:spLocks noChangeArrowheads="1"/>
          </p:cNvSpPr>
          <p:nvPr/>
        </p:nvSpPr>
        <p:spPr bwMode="auto">
          <a:xfrm>
            <a:off x="4846639" y="2605089"/>
            <a:ext cx="13389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</a:rPr>
              <a:t>INFN Milan</a:t>
            </a:r>
          </a:p>
        </p:txBody>
      </p:sp>
      <p:sp>
        <p:nvSpPr>
          <p:cNvPr id="31765" name="TextBox 31"/>
          <p:cNvSpPr txBox="1">
            <a:spLocks noChangeArrowheads="1"/>
          </p:cNvSpPr>
          <p:nvPr/>
        </p:nvSpPr>
        <p:spPr bwMode="auto">
          <a:xfrm>
            <a:off x="7326315" y="1930400"/>
            <a:ext cx="579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</a:p>
        </p:txBody>
      </p:sp>
      <p:sp>
        <p:nvSpPr>
          <p:cNvPr id="31766" name="TextBox 32"/>
          <p:cNvSpPr txBox="1">
            <a:spLocks noChangeArrowheads="1"/>
          </p:cNvSpPr>
          <p:nvPr/>
        </p:nvSpPr>
        <p:spPr bwMode="auto">
          <a:xfrm>
            <a:off x="6622461" y="1711325"/>
            <a:ext cx="20279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dirty="0" smtClean="0">
                <a:solidFill>
                  <a:srgbClr val="00B050"/>
                </a:solidFill>
              </a:rPr>
              <a:t>IHEP, PKU, </a:t>
            </a:r>
            <a:r>
              <a:rPr lang="en-GB" altLang="ja-JP" sz="1800" dirty="0">
                <a:solidFill>
                  <a:srgbClr val="00B050"/>
                </a:solidFill>
              </a:rPr>
              <a:t>China</a:t>
            </a:r>
          </a:p>
        </p:txBody>
      </p:sp>
      <p:sp>
        <p:nvSpPr>
          <p:cNvPr id="31767" name="TextBox 35"/>
          <p:cNvSpPr txBox="1">
            <a:spLocks noChangeArrowheads="1"/>
          </p:cNvSpPr>
          <p:nvPr/>
        </p:nvSpPr>
        <p:spPr bwMode="auto">
          <a:xfrm>
            <a:off x="288927" y="1744663"/>
            <a:ext cx="5810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  <a:sym typeface="ZapfDingbats" charset="0"/>
              </a:rPr>
              <a:t></a:t>
            </a:r>
          </a:p>
        </p:txBody>
      </p:sp>
      <p:sp>
        <p:nvSpPr>
          <p:cNvPr id="31768" name="TextBox 36"/>
          <p:cNvSpPr txBox="1">
            <a:spLocks noChangeArrowheads="1"/>
          </p:cNvSpPr>
          <p:nvPr/>
        </p:nvSpPr>
        <p:spPr bwMode="auto">
          <a:xfrm>
            <a:off x="250825" y="1525589"/>
            <a:ext cx="10950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dirty="0" smtClean="0">
                <a:solidFill>
                  <a:srgbClr val="00B050"/>
                </a:solidFill>
              </a:rPr>
              <a:t>TRIUMF</a:t>
            </a:r>
            <a:endParaRPr lang="en-GB" altLang="ja-JP" sz="1800" dirty="0">
              <a:solidFill>
                <a:srgbClr val="00B050"/>
              </a:solidFill>
            </a:endParaRPr>
          </a:p>
        </p:txBody>
      </p:sp>
      <p:sp>
        <p:nvSpPr>
          <p:cNvPr id="31769" name="TextBox 12"/>
          <p:cNvSpPr txBox="1">
            <a:spLocks noChangeArrowheads="1"/>
          </p:cNvSpPr>
          <p:nvPr/>
        </p:nvSpPr>
        <p:spPr bwMode="auto">
          <a:xfrm>
            <a:off x="-41273" y="2109789"/>
            <a:ext cx="13307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>
                <a:solidFill>
                  <a:srgbClr val="00B050"/>
                </a:solidFill>
              </a:rPr>
              <a:t>FNAL, ANL</a:t>
            </a:r>
          </a:p>
        </p:txBody>
      </p:sp>
      <p:grpSp>
        <p:nvGrpSpPr>
          <p:cNvPr id="2" name="Group 42"/>
          <p:cNvGrpSpPr>
            <a:grpSpLocks/>
          </p:cNvGrpSpPr>
          <p:nvPr/>
        </p:nvGrpSpPr>
        <p:grpSpPr bwMode="auto">
          <a:xfrm>
            <a:off x="604838" y="2035175"/>
            <a:ext cx="7302500" cy="3036888"/>
            <a:chOff x="604838" y="2035175"/>
            <a:chExt cx="7302500" cy="3036888"/>
          </a:xfrm>
        </p:grpSpPr>
        <p:cxnSp>
          <p:nvCxnSpPr>
            <p:cNvPr id="31784" name="Straight Connector 43"/>
            <p:cNvCxnSpPr>
              <a:cxnSpLocks noChangeShapeType="1"/>
            </p:cNvCxnSpPr>
            <p:nvPr/>
          </p:nvCxnSpPr>
          <p:spPr bwMode="auto">
            <a:xfrm>
              <a:off x="1751013" y="2614613"/>
              <a:ext cx="2833687" cy="2305050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5" name="Straight Connector 46"/>
            <p:cNvCxnSpPr>
              <a:cxnSpLocks noChangeShapeType="1"/>
            </p:cNvCxnSpPr>
            <p:nvPr/>
          </p:nvCxnSpPr>
          <p:spPr bwMode="auto">
            <a:xfrm>
              <a:off x="1674813" y="2357438"/>
              <a:ext cx="3062287" cy="2714625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6" name="Straight Connector 48"/>
            <p:cNvCxnSpPr>
              <a:cxnSpLocks noChangeShapeType="1"/>
            </p:cNvCxnSpPr>
            <p:nvPr/>
          </p:nvCxnSpPr>
          <p:spPr bwMode="auto">
            <a:xfrm>
              <a:off x="1274763" y="2420938"/>
              <a:ext cx="3309937" cy="2486025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7" name="Straight Connector 50"/>
            <p:cNvCxnSpPr>
              <a:cxnSpLocks noChangeShapeType="1"/>
            </p:cNvCxnSpPr>
            <p:nvPr/>
          </p:nvCxnSpPr>
          <p:spPr bwMode="auto">
            <a:xfrm>
              <a:off x="773113" y="2794000"/>
              <a:ext cx="3863975" cy="2125663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8" name="Straight Connector 52"/>
            <p:cNvCxnSpPr>
              <a:cxnSpLocks noChangeShapeType="1"/>
            </p:cNvCxnSpPr>
            <p:nvPr/>
          </p:nvCxnSpPr>
          <p:spPr bwMode="auto">
            <a:xfrm>
              <a:off x="604838" y="2035175"/>
              <a:ext cx="3916362" cy="2806700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89" name="Straight Connector 57"/>
            <p:cNvCxnSpPr>
              <a:cxnSpLocks noChangeShapeType="1"/>
            </p:cNvCxnSpPr>
            <p:nvPr/>
          </p:nvCxnSpPr>
          <p:spPr bwMode="auto">
            <a:xfrm rot="16200000" flipH="1">
              <a:off x="3407569" y="3690144"/>
              <a:ext cx="2379663" cy="384175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90" name="Straight Connector 59"/>
            <p:cNvCxnSpPr>
              <a:cxnSpLocks noChangeShapeType="1"/>
            </p:cNvCxnSpPr>
            <p:nvPr/>
          </p:nvCxnSpPr>
          <p:spPr bwMode="auto">
            <a:xfrm rot="16200000" flipH="1">
              <a:off x="3432969" y="3690144"/>
              <a:ext cx="2536825" cy="103187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91" name="Straight Connector 63"/>
            <p:cNvCxnSpPr>
              <a:cxnSpLocks noChangeShapeType="1"/>
            </p:cNvCxnSpPr>
            <p:nvPr/>
          </p:nvCxnSpPr>
          <p:spPr bwMode="auto">
            <a:xfrm rot="16200000" flipH="1">
              <a:off x="3753644" y="3985419"/>
              <a:ext cx="2009775" cy="39687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92" name="Straight Connector 65"/>
            <p:cNvCxnSpPr>
              <a:cxnSpLocks noChangeShapeType="1"/>
            </p:cNvCxnSpPr>
            <p:nvPr/>
          </p:nvCxnSpPr>
          <p:spPr bwMode="auto">
            <a:xfrm rot="5400000">
              <a:off x="4636294" y="3644107"/>
              <a:ext cx="1506537" cy="1301750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93" name="Straight Connector 68"/>
            <p:cNvCxnSpPr>
              <a:cxnSpLocks noChangeShapeType="1"/>
            </p:cNvCxnSpPr>
            <p:nvPr/>
          </p:nvCxnSpPr>
          <p:spPr bwMode="auto">
            <a:xfrm rot="10800000" flipV="1">
              <a:off x="4752975" y="2227263"/>
              <a:ext cx="2844800" cy="2705100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794" name="Straight Connector 71"/>
            <p:cNvCxnSpPr>
              <a:cxnSpLocks noChangeShapeType="1"/>
            </p:cNvCxnSpPr>
            <p:nvPr/>
          </p:nvCxnSpPr>
          <p:spPr bwMode="auto">
            <a:xfrm rot="10800000" flipV="1">
              <a:off x="4803775" y="2627313"/>
              <a:ext cx="3103563" cy="2343150"/>
            </a:xfrm>
            <a:prstGeom prst="line">
              <a:avLst/>
            </a:prstGeom>
            <a:noFill/>
            <a:ln w="9525">
              <a:solidFill>
                <a:srgbClr val="00B05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41"/>
          <p:cNvGrpSpPr>
            <a:grpSpLocks/>
          </p:cNvGrpSpPr>
          <p:nvPr/>
        </p:nvGrpSpPr>
        <p:grpSpPr bwMode="auto">
          <a:xfrm>
            <a:off x="3348039" y="4456113"/>
            <a:ext cx="2473325" cy="889000"/>
            <a:chOff x="2498501" y="4262907"/>
            <a:chExt cx="2472744" cy="888642"/>
          </a:xfrm>
        </p:grpSpPr>
        <p:sp>
          <p:nvSpPr>
            <p:cNvPr id="41" name="Rectangle 40"/>
            <p:cNvSpPr/>
            <p:nvPr/>
          </p:nvSpPr>
          <p:spPr bwMode="auto">
            <a:xfrm>
              <a:off x="2498501" y="4262907"/>
              <a:ext cx="2472744" cy="888642"/>
            </a:xfrm>
            <a:prstGeom prst="rect">
              <a:avLst/>
            </a:prstGeom>
            <a:ln>
              <a:headEnd type="none" w="med" len="med"/>
              <a:tailEnd type="none" w="med" len="med"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/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endParaRPr lang="en-GB" sz="1800">
                <a:solidFill>
                  <a:srgbClr val="000000"/>
                </a:solidFill>
              </a:endParaRPr>
            </a:p>
          </p:txBody>
        </p:sp>
        <p:pic>
          <p:nvPicPr>
            <p:cNvPr id="31782" name="Picture 10" descr="ilccolor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06528" y="4363793"/>
              <a:ext cx="1008144" cy="6589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83" name="TextBox 39"/>
            <p:cNvSpPr txBox="1">
              <a:spLocks noChangeArrowheads="1"/>
            </p:cNvSpPr>
            <p:nvPr/>
          </p:nvSpPr>
          <p:spPr bwMode="auto">
            <a:xfrm>
              <a:off x="3580323" y="4417450"/>
              <a:ext cx="1365658" cy="3384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altLang="ja-JP" sz="1600" b="1" dirty="0" smtClean="0">
                  <a:solidFill>
                    <a:srgbClr val="002060"/>
                  </a:solidFill>
                </a:rPr>
                <a:t>GDE </a:t>
              </a:r>
              <a:r>
                <a:rPr lang="en-GB" altLang="ja-JP" sz="1600" b="1" dirty="0" smtClean="0">
                  <a:solidFill>
                    <a:srgbClr val="002060"/>
                  </a:solidFill>
                  <a:sym typeface="Wingdings"/>
                </a:rPr>
                <a:t> LCC</a:t>
              </a:r>
              <a:endParaRPr lang="en-GB" altLang="ja-JP" sz="1600" b="1" dirty="0">
                <a:solidFill>
                  <a:srgbClr val="002060"/>
                </a:solidFill>
              </a:endParaRPr>
            </a:p>
          </p:txBody>
        </p:sp>
      </p:grpSp>
      <p:grpSp>
        <p:nvGrpSpPr>
          <p:cNvPr id="31772" name="Group 29"/>
          <p:cNvGrpSpPr>
            <a:grpSpLocks/>
          </p:cNvGrpSpPr>
          <p:nvPr/>
        </p:nvGrpSpPr>
        <p:grpSpPr bwMode="auto">
          <a:xfrm>
            <a:off x="4011618" y="1789115"/>
            <a:ext cx="787332" cy="588744"/>
            <a:chOff x="5726116" y="2982912"/>
            <a:chExt cx="787258" cy="587841"/>
          </a:xfrm>
        </p:grpSpPr>
        <p:sp>
          <p:nvSpPr>
            <p:cNvPr id="31777" name="TextBox 33"/>
            <p:cNvSpPr txBox="1">
              <a:spLocks noChangeArrowheads="1"/>
            </p:cNvSpPr>
            <p:nvPr/>
          </p:nvSpPr>
          <p:spPr bwMode="auto">
            <a:xfrm>
              <a:off x="5765803" y="3201987"/>
              <a:ext cx="394723" cy="368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altLang="ja-JP" sz="1800">
                  <a:solidFill>
                    <a:srgbClr val="00B050"/>
                  </a:solidFill>
                  <a:sym typeface="ZapfDingbats" charset="0"/>
                </a:rPr>
                <a:t></a:t>
              </a:r>
              <a:endParaRPr lang="en-GB" altLang="ja-JP" sz="1800">
                <a:solidFill>
                  <a:srgbClr val="00B050"/>
                </a:solidFill>
              </a:endParaRPr>
            </a:p>
          </p:txBody>
        </p:sp>
        <p:sp>
          <p:nvSpPr>
            <p:cNvPr id="31778" name="TextBox 34"/>
            <p:cNvSpPr txBox="1">
              <a:spLocks noChangeArrowheads="1"/>
            </p:cNvSpPr>
            <p:nvPr/>
          </p:nvSpPr>
          <p:spPr bwMode="auto">
            <a:xfrm>
              <a:off x="5726116" y="2982912"/>
              <a:ext cx="787258" cy="3687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altLang="ja-JP" sz="1800">
                  <a:solidFill>
                    <a:srgbClr val="00B050"/>
                  </a:solidFill>
                </a:rPr>
                <a:t>STFC</a:t>
              </a:r>
            </a:p>
          </p:txBody>
        </p:sp>
      </p:grpSp>
      <p:grpSp>
        <p:nvGrpSpPr>
          <p:cNvPr id="31773" name="Group 29"/>
          <p:cNvGrpSpPr>
            <a:grpSpLocks/>
          </p:cNvGrpSpPr>
          <p:nvPr/>
        </p:nvGrpSpPr>
        <p:grpSpPr bwMode="auto">
          <a:xfrm>
            <a:off x="5726112" y="2958482"/>
            <a:ext cx="1924050" cy="646331"/>
            <a:chOff x="5726113" y="2982910"/>
            <a:chExt cx="1923896" cy="645339"/>
          </a:xfrm>
        </p:grpSpPr>
        <p:sp>
          <p:nvSpPr>
            <p:cNvPr id="31775" name="TextBox 33"/>
            <p:cNvSpPr txBox="1">
              <a:spLocks noChangeArrowheads="1"/>
            </p:cNvSpPr>
            <p:nvPr/>
          </p:nvSpPr>
          <p:spPr bwMode="auto">
            <a:xfrm>
              <a:off x="5765800" y="3201985"/>
              <a:ext cx="579438" cy="3689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altLang="ja-JP" sz="1800">
                  <a:solidFill>
                    <a:srgbClr val="00B050"/>
                  </a:solidFill>
                  <a:sym typeface="ZapfDingbats" charset="0"/>
                </a:rPr>
                <a:t></a:t>
              </a:r>
            </a:p>
          </p:txBody>
        </p:sp>
        <p:sp>
          <p:nvSpPr>
            <p:cNvPr id="31776" name="TextBox 34"/>
            <p:cNvSpPr txBox="1">
              <a:spLocks noChangeArrowheads="1"/>
            </p:cNvSpPr>
            <p:nvPr/>
          </p:nvSpPr>
          <p:spPr bwMode="auto">
            <a:xfrm>
              <a:off x="5726113" y="2982910"/>
              <a:ext cx="1923896" cy="645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37931725" indent="-37474525"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 kumimoji="1"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altLang="ja-JP" sz="1800" dirty="0">
                  <a:solidFill>
                    <a:srgbClr val="00B050"/>
                  </a:solidFill>
                  <a:sym typeface="ZapfDingbats" charset="0"/>
                </a:rPr>
                <a:t>BARC, </a:t>
              </a:r>
              <a:r>
                <a:rPr lang="en-GB" altLang="ja-JP" sz="1800" dirty="0" smtClean="0">
                  <a:solidFill>
                    <a:srgbClr val="00B050"/>
                  </a:solidFill>
                  <a:sym typeface="ZapfDingbats" charset="0"/>
                </a:rPr>
                <a:t>RRCAT,      </a:t>
              </a:r>
            </a:p>
            <a:p>
              <a:r>
                <a:rPr lang="en-GB" altLang="ja-JP" sz="1800" dirty="0">
                  <a:solidFill>
                    <a:srgbClr val="00B050"/>
                  </a:solidFill>
                  <a:sym typeface="ZapfDingbats" charset="0"/>
                </a:rPr>
                <a:t> </a:t>
              </a:r>
              <a:r>
                <a:rPr lang="en-GB" altLang="ja-JP" sz="1800" dirty="0" smtClean="0">
                  <a:solidFill>
                    <a:srgbClr val="00B050"/>
                  </a:solidFill>
                  <a:sym typeface="ZapfDingbats" charset="0"/>
                </a:rPr>
                <a:t>   I UAC </a:t>
              </a:r>
              <a:r>
                <a:rPr lang="en-GB" altLang="ja-JP" sz="1800" dirty="0">
                  <a:solidFill>
                    <a:srgbClr val="00B050"/>
                  </a:solidFill>
                  <a:sym typeface="ZapfDingbats" charset="0"/>
                </a:rPr>
                <a:t>India</a:t>
              </a:r>
            </a:p>
          </p:txBody>
        </p:sp>
      </p:grpSp>
      <p:sp>
        <p:nvSpPr>
          <p:cNvPr id="31774" name="Date Placeholder 47"/>
          <p:cNvSpPr>
            <a:spLocks noGrp="1"/>
          </p:cNvSpPr>
          <p:nvPr>
            <p:ph type="dt" sz="quarter" idx="4294967295"/>
          </p:nvPr>
        </p:nvSpPr>
        <p:spPr>
          <a:xfrm>
            <a:off x="457200" y="6251575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kumimoji="0" lang="en-US" altLang="ja-JP" sz="800" smtClean="0">
                <a:solidFill>
                  <a:srgbClr val="A6A6A6"/>
                </a:solidFill>
              </a:rPr>
              <a:t>A, Yamamoto, 150413</a:t>
            </a:r>
            <a:endParaRPr kumimoji="0" lang="en-GB" altLang="ja-JP" sz="800" dirty="0">
              <a:solidFill>
                <a:srgbClr val="A6A6A6"/>
              </a:solidFill>
            </a:endParaRPr>
          </a:p>
        </p:txBody>
      </p:sp>
      <p:sp>
        <p:nvSpPr>
          <p:cNvPr id="49" name="TextBox 25"/>
          <p:cNvSpPr txBox="1">
            <a:spLocks noChangeArrowheads="1"/>
          </p:cNvSpPr>
          <p:nvPr/>
        </p:nvSpPr>
        <p:spPr bwMode="auto">
          <a:xfrm>
            <a:off x="3456091" y="2631042"/>
            <a:ext cx="83872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dirty="0" smtClean="0">
                <a:solidFill>
                  <a:srgbClr val="00B050"/>
                </a:solidFill>
              </a:rPr>
              <a:t>CERN</a:t>
            </a:r>
            <a:endParaRPr lang="en-GB" altLang="ja-JP" sz="1800" dirty="0">
              <a:solidFill>
                <a:srgbClr val="00B050"/>
              </a:solidFill>
            </a:endParaRPr>
          </a:p>
        </p:txBody>
      </p:sp>
      <p:sp>
        <p:nvSpPr>
          <p:cNvPr id="50" name="TextBox 23"/>
          <p:cNvSpPr txBox="1">
            <a:spLocks noChangeArrowheads="1"/>
          </p:cNvSpPr>
          <p:nvPr/>
        </p:nvSpPr>
        <p:spPr bwMode="auto">
          <a:xfrm>
            <a:off x="4159473" y="2300701"/>
            <a:ext cx="5794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37931725" indent="-37474525"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r>
              <a:rPr lang="en-GB" altLang="ja-JP" sz="1800" dirty="0">
                <a:solidFill>
                  <a:srgbClr val="00B050"/>
                </a:solidFill>
                <a:sym typeface="ZapfDingbats" charset="0"/>
              </a:rPr>
              <a:t></a:t>
            </a:r>
            <a:endParaRPr lang="en-GB" altLang="ja-JP" sz="18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0736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r"/>
            <a:fld id="{AAB6FA28-7AEC-3F43-9C2D-3DB969CFEC6A}" type="slidenum">
              <a:rPr lang="en-US" smtClean="0"/>
              <a:pPr algn="r"/>
              <a:t>9</a:t>
            </a:fld>
            <a:endParaRPr 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17166" y="101175"/>
            <a:ext cx="7481455" cy="500303"/>
          </a:xfrm>
          <a:solidFill>
            <a:schemeClr val="bg1"/>
          </a:solidFill>
        </p:spPr>
        <p:txBody>
          <a:bodyPr/>
          <a:lstStyle/>
          <a:p>
            <a:r>
              <a:rPr kumimoji="1" lang="en-US" altLang="ja-JP" dirty="0" smtClean="0"/>
              <a:t>Advances in SRF Technology highlighted, since 2013  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473232" y="726355"/>
            <a:ext cx="8424154" cy="5305777"/>
          </a:xfrm>
        </p:spPr>
        <p:txBody>
          <a:bodyPr>
            <a:noAutofit/>
          </a:bodyPr>
          <a:lstStyle/>
          <a:p>
            <a:pPr marL="529899" lvl="1" indent="-457200">
              <a:lnSpc>
                <a:spcPct val="120000"/>
              </a:lnSpc>
            </a:pPr>
            <a:r>
              <a:rPr kumimoji="1" lang="en-US" altLang="ja-JP" sz="2000" b="1" dirty="0" smtClean="0">
                <a:solidFill>
                  <a:srgbClr val="FF0000"/>
                </a:solidFill>
              </a:rPr>
              <a:t>EXFEL</a:t>
            </a:r>
            <a:r>
              <a:rPr kumimoji="1" lang="en-US" altLang="ja-JP" sz="2000" dirty="0" smtClean="0"/>
              <a:t>: exceeded ~ </a:t>
            </a:r>
            <a:r>
              <a:rPr kumimoji="1" lang="en-US" altLang="ja-JP" sz="2000" u="sng" dirty="0" smtClean="0">
                <a:solidFill>
                  <a:srgbClr val="008000"/>
                </a:solidFill>
              </a:rPr>
              <a:t>3/4</a:t>
            </a:r>
            <a:r>
              <a:rPr kumimoji="1" lang="en-US" altLang="ja-JP" sz="2000" u="sng" dirty="0" smtClean="0"/>
              <a:t>  of 800 cavity production</a:t>
            </a:r>
            <a:r>
              <a:rPr kumimoji="1" lang="en-US" altLang="ja-JP" sz="2000" dirty="0" smtClean="0"/>
              <a:t>, and </a:t>
            </a:r>
            <a:r>
              <a:rPr kumimoji="1" lang="en-US" altLang="ja-JP" sz="2000" dirty="0" smtClean="0">
                <a:solidFill>
                  <a:srgbClr val="008000"/>
                </a:solidFill>
              </a:rPr>
              <a:t>~ 1/3 </a:t>
            </a:r>
            <a:r>
              <a:rPr kumimoji="1" lang="en-US" altLang="ja-JP" sz="2000" dirty="0" smtClean="0"/>
              <a:t>of 100 </a:t>
            </a:r>
            <a:r>
              <a:rPr kumimoji="1" lang="en-US" altLang="ja-JP" sz="2000" dirty="0" err="1" smtClean="0"/>
              <a:t>cryomodule</a:t>
            </a:r>
            <a:r>
              <a:rPr kumimoji="1" lang="en-US" altLang="ja-JP" sz="2000" dirty="0" smtClean="0"/>
              <a:t> assembly and test</a:t>
            </a:r>
          </a:p>
          <a:p>
            <a:pPr marL="845798" lvl="2" indent="-457200">
              <a:lnSpc>
                <a:spcPct val="120000"/>
              </a:lnSpc>
            </a:pPr>
            <a:r>
              <a:rPr kumimoji="1" lang="en-US" altLang="ja-JP" sz="2000" dirty="0" smtClean="0"/>
              <a:t> (to be reported by Nick Walker and Olivier Napoli)      </a:t>
            </a:r>
          </a:p>
          <a:p>
            <a:pPr marL="529899" lvl="1" indent="-457200">
              <a:lnSpc>
                <a:spcPct val="120000"/>
              </a:lnSpc>
            </a:pPr>
            <a:r>
              <a:rPr kumimoji="1" lang="en-US" altLang="ja-JP" sz="2000" b="1" dirty="0" err="1" smtClean="0">
                <a:solidFill>
                  <a:srgbClr val="FF0000"/>
                </a:solidFill>
              </a:rPr>
              <a:t>Fermilab</a:t>
            </a:r>
            <a:r>
              <a:rPr kumimoji="1" lang="en-US" altLang="ja-JP" sz="2000" dirty="0"/>
              <a:t> </a:t>
            </a:r>
            <a:r>
              <a:rPr kumimoji="1" lang="en-US" altLang="ja-JP" sz="2000" dirty="0" smtClean="0"/>
              <a:t>ASTA: CM2 </a:t>
            </a:r>
            <a:r>
              <a:rPr kumimoji="1" lang="en-US" altLang="ja-JP" sz="2000" u="sng" dirty="0" smtClean="0"/>
              <a:t>reached the ILC specification </a:t>
            </a:r>
            <a:r>
              <a:rPr kumimoji="1" lang="en-US" altLang="ja-JP" sz="2000" dirty="0" smtClean="0"/>
              <a:t>gradient (35 V/m),</a:t>
            </a:r>
          </a:p>
          <a:p>
            <a:pPr marL="72699" lvl="1" indent="0">
              <a:lnSpc>
                <a:spcPct val="120000"/>
              </a:lnSpc>
              <a:buNone/>
            </a:pPr>
            <a:r>
              <a:rPr kumimoji="1" lang="en-US" altLang="ja-JP" sz="2000" dirty="0"/>
              <a:t>	</a:t>
            </a:r>
            <a:r>
              <a:rPr kumimoji="1" lang="en-US" altLang="ja-JP" sz="2000" dirty="0" smtClean="0"/>
              <a:t>	the first e- </a:t>
            </a:r>
            <a:r>
              <a:rPr kumimoji="1" lang="en-US" altLang="ja-JP" sz="2000" u="sng" dirty="0" smtClean="0"/>
              <a:t>beam acceleration</a:t>
            </a:r>
            <a:r>
              <a:rPr kumimoji="1" lang="en-US" altLang="ja-JP" sz="2000" dirty="0" smtClean="0"/>
              <a:t>, and  </a:t>
            </a:r>
          </a:p>
          <a:p>
            <a:pPr marL="72699" lvl="1" indent="0">
              <a:lnSpc>
                <a:spcPct val="120000"/>
              </a:lnSpc>
              <a:buNone/>
            </a:pPr>
            <a:r>
              <a:rPr kumimoji="1" lang="en-US" altLang="ja-JP" sz="2000" dirty="0"/>
              <a:t>	</a:t>
            </a:r>
            <a:r>
              <a:rPr kumimoji="1" lang="en-US" altLang="ja-JP" sz="2000" dirty="0" smtClean="0"/>
              <a:t>	basic research: high-Q with N2 doping.</a:t>
            </a:r>
          </a:p>
          <a:p>
            <a:pPr marL="529899" lvl="1" indent="-457200">
              <a:lnSpc>
                <a:spcPct val="120000"/>
              </a:lnSpc>
            </a:pPr>
            <a:r>
              <a:rPr kumimoji="1" lang="en-US" altLang="ja-JP" sz="2000" b="1" dirty="0" err="1" smtClean="0">
                <a:solidFill>
                  <a:srgbClr val="FF0000"/>
                </a:solidFill>
              </a:rPr>
              <a:t>JLab</a:t>
            </a:r>
            <a:r>
              <a:rPr kumimoji="1" lang="en-US" altLang="ja-JP" sz="2000" dirty="0" smtClean="0"/>
              <a:t>: New SRF laboratory functioning, </a:t>
            </a:r>
          </a:p>
          <a:p>
            <a:pPr marL="388598" lvl="2" indent="0">
              <a:lnSpc>
                <a:spcPct val="120000"/>
              </a:lnSpc>
              <a:buNone/>
            </a:pPr>
            <a:r>
              <a:rPr kumimoji="1" lang="en-US" altLang="ja-JP" sz="2000" dirty="0" smtClean="0"/>
              <a:t>		basic research:  </a:t>
            </a:r>
            <a:r>
              <a:rPr kumimoji="1" lang="en-US" altLang="ja-JP" sz="2000" dirty="0" err="1" smtClean="0"/>
              <a:t>Jlab</a:t>
            </a:r>
            <a:r>
              <a:rPr kumimoji="1" lang="en-US" altLang="ja-JP" sz="2000" dirty="0" smtClean="0"/>
              <a:t>-PKU-OTIC 1-cell cavity reached &gt; 45 MV/m </a:t>
            </a:r>
          </a:p>
          <a:p>
            <a:pPr marL="529899" lvl="1" indent="-457200">
              <a:lnSpc>
                <a:spcPct val="120000"/>
              </a:lnSpc>
            </a:pPr>
            <a:r>
              <a:rPr kumimoji="1" lang="en-US" altLang="ja-JP" sz="2000" b="1" dirty="0" smtClean="0">
                <a:solidFill>
                  <a:srgbClr val="FF0000"/>
                </a:solidFill>
              </a:rPr>
              <a:t>IHEP</a:t>
            </a:r>
            <a:r>
              <a:rPr kumimoji="1" lang="en-US" altLang="ja-JP" sz="2000" b="1" dirty="0" smtClean="0"/>
              <a:t>: </a:t>
            </a:r>
            <a:r>
              <a:rPr kumimoji="1" lang="en-US" altLang="ja-JP" sz="2000" dirty="0" smtClean="0"/>
              <a:t>New SRF facility in commissioning.  </a:t>
            </a:r>
          </a:p>
          <a:p>
            <a:pPr marL="388598" lvl="2" indent="0">
              <a:lnSpc>
                <a:spcPct val="120000"/>
              </a:lnSpc>
              <a:buNone/>
            </a:pPr>
            <a:r>
              <a:rPr kumimoji="1" lang="en-US" altLang="ja-JP" sz="2000" dirty="0"/>
              <a:t>	</a:t>
            </a:r>
            <a:r>
              <a:rPr kumimoji="1" lang="en-US" altLang="ja-JP" sz="2000" dirty="0" smtClean="0"/>
              <a:t>	Collaboration with ADS is reinforcing the facility investment</a:t>
            </a:r>
          </a:p>
          <a:p>
            <a:pPr marL="529899" lvl="1" indent="-457200">
              <a:lnSpc>
                <a:spcPct val="120000"/>
              </a:lnSpc>
            </a:pPr>
            <a:r>
              <a:rPr kumimoji="1" lang="en-US" altLang="ja-JP" sz="2000" b="1" dirty="0" smtClean="0">
                <a:solidFill>
                  <a:srgbClr val="FF0000"/>
                </a:solidFill>
              </a:rPr>
              <a:t>KEK</a:t>
            </a:r>
            <a:r>
              <a:rPr kumimoji="1" lang="en-US" altLang="ja-JP" sz="2000" dirty="0" smtClean="0"/>
              <a:t>: the first in-house built cavity reached the ILC specification (&gt;35 MV/m),  </a:t>
            </a:r>
          </a:p>
          <a:p>
            <a:pPr marL="72699" lvl="1" indent="0">
              <a:lnSpc>
                <a:spcPct val="120000"/>
              </a:lnSpc>
              <a:buNone/>
            </a:pPr>
            <a:r>
              <a:rPr kumimoji="1" lang="en-US" altLang="ja-JP" sz="2000" dirty="0"/>
              <a:t>	</a:t>
            </a:r>
            <a:r>
              <a:rPr kumimoji="1" lang="en-US" altLang="ja-JP" sz="2000" dirty="0" smtClean="0"/>
              <a:t>	STF2</a:t>
            </a:r>
            <a:r>
              <a:rPr kumimoji="1" lang="en-US" altLang="ja-JP" sz="2000" dirty="0"/>
              <a:t>: </a:t>
            </a:r>
            <a:r>
              <a:rPr kumimoji="1" lang="en-US" altLang="ja-JP" sz="2000" u="sng" dirty="0"/>
              <a:t>completed CM1+CM2a </a:t>
            </a:r>
            <a:r>
              <a:rPr kumimoji="1" lang="en-US" altLang="ja-JP" sz="2000" dirty="0"/>
              <a:t>installation into the beam line  </a:t>
            </a:r>
            <a:endParaRPr kumimoji="1" lang="en-US" altLang="ja-JP" sz="2000" b="1" dirty="0" smtClean="0">
              <a:solidFill>
                <a:srgbClr val="3366FF"/>
              </a:solidFill>
            </a:endParaRPr>
          </a:p>
          <a:p>
            <a:pPr marL="529899" lvl="1" indent="-457200">
              <a:lnSpc>
                <a:spcPct val="120000"/>
              </a:lnSpc>
            </a:pPr>
            <a:r>
              <a:rPr kumimoji="1" lang="en-US" altLang="ja-JP" sz="2000" b="1" dirty="0" smtClean="0">
                <a:solidFill>
                  <a:srgbClr val="008000"/>
                </a:solidFill>
              </a:rPr>
              <a:t>SLAC</a:t>
            </a:r>
            <a:r>
              <a:rPr kumimoji="1" lang="en-US" altLang="ja-JP" sz="2000" dirty="0" smtClean="0"/>
              <a:t>-LCLS:  </a:t>
            </a:r>
            <a:r>
              <a:rPr kumimoji="1" lang="en-US" altLang="ja-JP" sz="2000" u="sng" dirty="0" smtClean="0"/>
              <a:t>started the project </a:t>
            </a:r>
            <a:r>
              <a:rPr kumimoji="1" lang="en-US" altLang="ja-JP" sz="2000" dirty="0" smtClean="0"/>
              <a:t>in cooperation of the US DOE laboratories 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A, Yamamoto, 150413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ILC-SRF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919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HK2XyvtAc8oy42ARRxeWT9"/>
</p:tagLst>
</file>

<file path=ppt/theme/theme1.xml><?xml version="1.0" encoding="utf-8"?>
<a:theme xmlns:a="http://schemas.openxmlformats.org/drawingml/2006/main" name="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1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</a:ln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京セラType A">
  <a:themeElements>
    <a:clrScheme name="京セラType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京セラType A">
      <a:majorFont>
        <a:latin typeface="Times"/>
        <a:ea typeface="ＭＳ Ｐゴシック"/>
        <a:cs typeface=""/>
      </a:majorFont>
      <a:minorFont>
        <a:latin typeface="Times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京セラType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京セラType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京セラType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京セラType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京セラType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京セラType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京セラType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京セラType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京セラType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京セラType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京セラType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京セラType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Stream">
  <a:themeElements>
    <a:clrScheme name="Stream 6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Palatino"/>
        <a:ea typeface="Osaka"/>
        <a:cs typeface="Osaka"/>
      </a:majorFont>
      <a:minorFont>
        <a:latin typeface="Palatino"/>
        <a:ea typeface="Osaka"/>
        <a:cs typeface="Osak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ream 1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D80000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E9AA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362626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AEACAC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49411F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B1B0AB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5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003300"/>
        </a:accent1>
        <a:accent2>
          <a:srgbClr val="33CC33"/>
        </a:accent2>
        <a:accent3>
          <a:srgbClr val="B1C8AA"/>
        </a:accent3>
        <a:accent4>
          <a:srgbClr val="DADADA"/>
        </a:accent4>
        <a:accent5>
          <a:srgbClr val="AAADAA"/>
        </a:accent5>
        <a:accent6>
          <a:srgbClr val="2DB92D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2E2E46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ADADB0"/>
        </a:accent5>
        <a:accent6>
          <a:srgbClr val="5D8BBA"/>
        </a:accent6>
        <a:hlink>
          <a:srgbClr val="99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LLC_PowerPoint_template.potx</Template>
  <TotalTime>14299</TotalTime>
  <Words>5487</Words>
  <Application>Microsoft Macintosh PowerPoint</Application>
  <PresentationFormat>画面に合わせる (4:3)</PresentationFormat>
  <Paragraphs>1320</Paragraphs>
  <Slides>63</Slides>
  <Notes>6</Notes>
  <HiddenSlides>11</HiddenSlides>
  <MMClips>0</MMClips>
  <ScaleCrop>false</ScaleCrop>
  <HeadingPairs>
    <vt:vector size="6" baseType="variant">
      <vt:variant>
        <vt:lpstr>テーマ</vt:lpstr>
      </vt:variant>
      <vt:variant>
        <vt:i4>11</vt:i4>
      </vt:variant>
      <vt:variant>
        <vt:lpstr>リンクの設定</vt:lpstr>
      </vt:variant>
      <vt:variant>
        <vt:i4>2</vt:i4>
      </vt:variant>
      <vt:variant>
        <vt:lpstr>スライド タイトル</vt:lpstr>
      </vt:variant>
      <vt:variant>
        <vt:i4>63</vt:i4>
      </vt:variant>
    </vt:vector>
  </HeadingPairs>
  <TitlesOfParts>
    <vt:vector size="76" baseType="lpstr">
      <vt:lpstr>Draft_LLC_PowerPoint_template_021513</vt:lpstr>
      <vt:lpstr>デザインの設定</vt:lpstr>
      <vt:lpstr>1_Draft_LLC_PowerPoint_template_021513</vt:lpstr>
      <vt:lpstr>Office Theme</vt:lpstr>
      <vt:lpstr>Default Theme</vt:lpstr>
      <vt:lpstr>京セラType A</vt:lpstr>
      <vt:lpstr>2_ホワイト</vt:lpstr>
      <vt:lpstr>Stream</vt:lpstr>
      <vt:lpstr>1_ホワイト</vt:lpstr>
      <vt:lpstr>1_Default Theme</vt:lpstr>
      <vt:lpstr>3_ホワイト</vt:lpstr>
      <vt:lpstr>\\localhost\Users\yamamotoakira\Akira-MacBook\Akira-HD-1105\ILC\ML-SC-Quad\!OLE_LINK5</vt:lpstr>
      <vt:lpstr>\\localhost\Users\yamamotoakira\Akira-MacBook\Akira-HD-1105\ILC\ML-SC-Quad\!OLE_LINK5</vt:lpstr>
      <vt:lpstr>PowerPoint プレゼンテーション</vt:lpstr>
      <vt:lpstr>Outline</vt:lpstr>
      <vt:lpstr>ILC Accelerator in TDR</vt:lpstr>
      <vt:lpstr>ILC Accelerator in TDR</vt:lpstr>
      <vt:lpstr>SRF Main Linac Parameters, Demonstrated</vt:lpstr>
      <vt:lpstr>Outline</vt:lpstr>
      <vt:lpstr>SRF Linac Technology </vt:lpstr>
      <vt:lpstr>ILC SRF Global Cooperation</vt:lpstr>
      <vt:lpstr>Advances in SRF Technology highlighted, since 2013  </vt:lpstr>
      <vt:lpstr>XFEL SRF Progress </vt:lpstr>
      <vt:lpstr>An Excellent Result from E-XFEL CM Test</vt:lpstr>
      <vt:lpstr>PowerPoint プレゼンテーション</vt:lpstr>
      <vt:lpstr>N-Doping highlighted in 2013  </vt:lpstr>
      <vt:lpstr> JLab Status: High Q0 at 45 MV/m </vt:lpstr>
      <vt:lpstr>JLab-PKU-OTIC Cooperation </vt:lpstr>
      <vt:lpstr>IHEP: SRF Cavity R&amp;D</vt:lpstr>
      <vt:lpstr>IHEP 1.3GHz 9-cell Cavity Assembly and Test</vt:lpstr>
      <vt:lpstr>New Cryogenic Plant in Operation</vt:lpstr>
      <vt:lpstr>PowerPoint プレゼンテーション</vt:lpstr>
      <vt:lpstr>KEK (in-house) 9-Cell Cavity (KEK-01) </vt:lpstr>
      <vt:lpstr>PowerPoint プレゼンテーション</vt:lpstr>
      <vt:lpstr>CM1 + CM2a installation completed in 2014</vt:lpstr>
      <vt:lpstr>Outline</vt:lpstr>
      <vt:lpstr>ILC Time Line: Progress and Prospect</vt:lpstr>
      <vt:lpstr>Issues and Plan for preparing the ILC SRF </vt:lpstr>
      <vt:lpstr>Nb sheet w/ clean Surface and Mech. Stability   </vt:lpstr>
      <vt:lpstr>Plug-compatible Conditions  </vt:lpstr>
      <vt:lpstr>S1-Global hosted at KEK, 2010 - 2011: </vt:lpstr>
      <vt:lpstr>S1-Global hosted at KEK, 2010 - 2011: </vt:lpstr>
      <vt:lpstr>S1-Global hosted at KEK, 2010 - 2011: </vt:lpstr>
      <vt:lpstr>PowerPoint プレゼンテーション</vt:lpstr>
      <vt:lpstr>A new plug-compatible Coupler Design required </vt:lpstr>
      <vt:lpstr>PowerPoint プレゼンテーション</vt:lpstr>
      <vt:lpstr>Comparison of TTF-3 and STF2 Coupler (plug-compatible)</vt:lpstr>
      <vt:lpstr>New KEK-STF plug-compatible Coupler fabricated </vt:lpstr>
      <vt:lpstr>PowerPoint プレゼンテーション</vt:lpstr>
      <vt:lpstr>ILC CM Assembly</vt:lpstr>
      <vt:lpstr>Inter-Cavity Spacing Issue</vt:lpstr>
      <vt:lpstr>LCLS-II Cavity: a Tuner Design Option </vt:lpstr>
      <vt:lpstr>LCLS II Tuner (designer Evgueniy Borissov)</vt:lpstr>
      <vt:lpstr>Access-ability of the Tuner</vt:lpstr>
      <vt:lpstr>Conduction-Cooled Split-able Quadruple  </vt:lpstr>
      <vt:lpstr>Conduction Cooling Test using Cryo-Cooler </vt:lpstr>
      <vt:lpstr>SRF CM SC Quadrupole conduction cooled</vt:lpstr>
      <vt:lpstr>SRF CM SC Quadrupole conduction cooled</vt:lpstr>
      <vt:lpstr>ILC- Cryogenics Design </vt:lpstr>
      <vt:lpstr>PowerPoint プレゼンテーション</vt:lpstr>
      <vt:lpstr>PowerPoint プレゼンテーション</vt:lpstr>
      <vt:lpstr> Cooperation of Hub-Labo and industry </vt:lpstr>
      <vt:lpstr>A Model for Cavity and CM Production and Qualification Process 　</vt:lpstr>
      <vt:lpstr>PowerPoint プレゼンテーション</vt:lpstr>
      <vt:lpstr>PowerPoint プレゼンテーション</vt:lpstr>
      <vt:lpstr>XFEL Cavity/CM Assembly/Test Station</vt:lpstr>
      <vt:lpstr>PowerPoint プレゼンテーション</vt:lpstr>
      <vt:lpstr>PowerPoint プレゼンテーション</vt:lpstr>
      <vt:lpstr>A Plan for Preparing ILC SRF </vt:lpstr>
      <vt:lpstr>Main issues in the ILC Preparation Phase</vt:lpstr>
      <vt:lpstr>ILC 加速器建設にむけた研究所人材構想  [人・年（FTE) 国際協力分担の仮定を含む] [A HR proposal for the ILC preparation, linked to the construction （FTE) ]</vt:lpstr>
      <vt:lpstr>ILC 加速器建設にむけた研究所人材構想  [人・年（FTE) 国際協力分担の仮定を含む] [A HR proposal for the ILC preparation, linked to the construction （FTE) ]</vt:lpstr>
      <vt:lpstr>Cavity-CM 性能試験に必要な研究所人材数の検証 (EXFELとの比較） Evaluation of Cavity-CM labor work, in comparison with EXFEL </vt:lpstr>
      <vt:lpstr>Outline</vt:lpstr>
      <vt:lpstr> Summary </vt:lpstr>
      <vt:lpstr>Appendix</vt:lpstr>
    </vt:vector>
  </TitlesOfParts>
  <Manager/>
  <Company>DESY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ECFA LC 2013 Status (Accelerator)</dc:title>
  <dc:subject/>
  <dc:creator>Nicholas Walker</dc:creator>
  <cp:keywords/>
  <dc:description/>
  <cp:lastModifiedBy>Yamamoto Akira</cp:lastModifiedBy>
  <cp:revision>362</cp:revision>
  <cp:lastPrinted>2015-04-12T22:47:03Z</cp:lastPrinted>
  <dcterms:created xsi:type="dcterms:W3CDTF">2013-11-06T16:05:28Z</dcterms:created>
  <dcterms:modified xsi:type="dcterms:W3CDTF">2015-04-13T16:49:53Z</dcterms:modified>
  <cp:category/>
</cp:coreProperties>
</file>