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5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6.xml" ContentType="application/vnd.openxmlformats-officedocument.theme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7.xml" ContentType="application/vnd.openxmlformats-officedocument.theme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8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theme/theme9.xml" ContentType="application/vnd.openxmlformats-officedocument.theme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theme/theme11.xml" ContentType="application/vnd.openxmlformats-officedocument.theme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12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theme/theme13.xml" ContentType="application/vnd.openxmlformats-officedocument.theme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theme/theme14.xml" ContentType="application/vnd.openxmlformats-officedocument.theme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theme/theme15.xml" ContentType="application/vnd.openxmlformats-officedocument.theme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theme/theme16.xml" ContentType="application/vnd.openxmlformats-officedocument.theme+xml"/>
  <Override PartName="/ppt/theme/theme17.xml" ContentType="application/vnd.openxmlformats-officedocument.theme+xml"/>
  <Override PartName="/ppt/theme/theme18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7748" r:id="rId1"/>
    <p:sldMasterId id="2147488189" r:id="rId2"/>
    <p:sldMasterId id="2147487834" r:id="rId3"/>
    <p:sldMasterId id="2147488203" r:id="rId4"/>
    <p:sldMasterId id="2147487842" r:id="rId5"/>
    <p:sldMasterId id="2147487858" r:id="rId6"/>
    <p:sldMasterId id="2147487919" r:id="rId7"/>
    <p:sldMasterId id="2147487931" r:id="rId8"/>
    <p:sldMasterId id="2147487998" r:id="rId9"/>
    <p:sldMasterId id="2147488010" r:id="rId10"/>
    <p:sldMasterId id="2147488039" r:id="rId11"/>
    <p:sldMasterId id="2147488045" r:id="rId12"/>
    <p:sldMasterId id="2147488105" r:id="rId13"/>
    <p:sldMasterId id="2147488117" r:id="rId14"/>
    <p:sldMasterId id="2147488229" r:id="rId15"/>
    <p:sldMasterId id="2147488242" r:id="rId16"/>
  </p:sldMasterIdLst>
  <p:notesMasterIdLst>
    <p:notesMasterId r:id="rId34"/>
  </p:notesMasterIdLst>
  <p:handoutMasterIdLst>
    <p:handoutMasterId r:id="rId35"/>
  </p:handoutMasterIdLst>
  <p:sldIdLst>
    <p:sldId id="1396" r:id="rId17"/>
    <p:sldId id="1466" r:id="rId18"/>
    <p:sldId id="1349" r:id="rId19"/>
    <p:sldId id="1452" r:id="rId20"/>
    <p:sldId id="1453" r:id="rId21"/>
    <p:sldId id="1454" r:id="rId22"/>
    <p:sldId id="1456" r:id="rId23"/>
    <p:sldId id="1457" r:id="rId24"/>
    <p:sldId id="1458" r:id="rId25"/>
    <p:sldId id="1450" r:id="rId26"/>
    <p:sldId id="1451" r:id="rId27"/>
    <p:sldId id="1460" r:id="rId28"/>
    <p:sldId id="1468" r:id="rId29"/>
    <p:sldId id="1461" r:id="rId30"/>
    <p:sldId id="1462" r:id="rId31"/>
    <p:sldId id="1463" r:id="rId32"/>
    <p:sldId id="1464" r:id="rId33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09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199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297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39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5498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2596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199698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6799" algn="l" defTabSz="914199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teinar Stapnes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1C53"/>
    <a:srgbClr val="0C377B"/>
    <a:srgbClr val="000099"/>
    <a:srgbClr val="B9CEE5"/>
    <a:srgbClr val="CC99FF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321" autoAdjust="0"/>
    <p:restoredTop sz="94500" autoAdjust="0"/>
  </p:normalViewPr>
  <p:slideViewPr>
    <p:cSldViewPr>
      <p:cViewPr>
        <p:scale>
          <a:sx n="100" d="100"/>
          <a:sy n="100" d="100"/>
        </p:scale>
        <p:origin x="-35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2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4.xml"/><Relationship Id="rId21" Type="http://schemas.openxmlformats.org/officeDocument/2006/relationships/slide" Target="slides/slide5.xml"/><Relationship Id="rId22" Type="http://schemas.openxmlformats.org/officeDocument/2006/relationships/slide" Target="slides/slide6.xml"/><Relationship Id="rId23" Type="http://schemas.openxmlformats.org/officeDocument/2006/relationships/slide" Target="slides/slide7.xml"/><Relationship Id="rId24" Type="http://schemas.openxmlformats.org/officeDocument/2006/relationships/slide" Target="slides/slide8.xml"/><Relationship Id="rId25" Type="http://schemas.openxmlformats.org/officeDocument/2006/relationships/slide" Target="slides/slide9.xml"/><Relationship Id="rId26" Type="http://schemas.openxmlformats.org/officeDocument/2006/relationships/slide" Target="slides/slide10.xml"/><Relationship Id="rId27" Type="http://schemas.openxmlformats.org/officeDocument/2006/relationships/slide" Target="slides/slide11.xml"/><Relationship Id="rId28" Type="http://schemas.openxmlformats.org/officeDocument/2006/relationships/slide" Target="slides/slide12.xml"/><Relationship Id="rId29" Type="http://schemas.openxmlformats.org/officeDocument/2006/relationships/slide" Target="slides/slide13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14.xml"/><Relationship Id="rId31" Type="http://schemas.openxmlformats.org/officeDocument/2006/relationships/slide" Target="slides/slide15.xml"/><Relationship Id="rId32" Type="http://schemas.openxmlformats.org/officeDocument/2006/relationships/slide" Target="slides/slide16.xml"/><Relationship Id="rId9" Type="http://schemas.openxmlformats.org/officeDocument/2006/relationships/slideMaster" Target="slideMasters/slideMaster9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Relationship Id="rId33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35" Type="http://schemas.openxmlformats.org/officeDocument/2006/relationships/handoutMaster" Target="handoutMasters/handoutMaster1.xml"/><Relationship Id="rId36" Type="http://schemas.openxmlformats.org/officeDocument/2006/relationships/printerSettings" Target="printerSettings/printerSettings1.bin"/><Relationship Id="rId10" Type="http://schemas.openxmlformats.org/officeDocument/2006/relationships/slideMaster" Target="slideMasters/slideMaster10.xml"/><Relationship Id="rId11" Type="http://schemas.openxmlformats.org/officeDocument/2006/relationships/slideMaster" Target="slideMasters/slideMaster11.xml"/><Relationship Id="rId12" Type="http://schemas.openxmlformats.org/officeDocument/2006/relationships/slideMaster" Target="slideMasters/slideMaster12.xml"/><Relationship Id="rId13" Type="http://schemas.openxmlformats.org/officeDocument/2006/relationships/slideMaster" Target="slideMasters/slideMaster13.xml"/><Relationship Id="rId14" Type="http://schemas.openxmlformats.org/officeDocument/2006/relationships/slideMaster" Target="slideMasters/slideMaster14.xml"/><Relationship Id="rId15" Type="http://schemas.openxmlformats.org/officeDocument/2006/relationships/slideMaster" Target="slideMasters/slideMaster15.xml"/><Relationship Id="rId16" Type="http://schemas.openxmlformats.org/officeDocument/2006/relationships/slideMaster" Target="slideMasters/slideMaster16.xml"/><Relationship Id="rId17" Type="http://schemas.openxmlformats.org/officeDocument/2006/relationships/slide" Target="slides/slide1.xml"/><Relationship Id="rId18" Type="http://schemas.openxmlformats.org/officeDocument/2006/relationships/slide" Target="slides/slide2.xml"/><Relationship Id="rId19" Type="http://schemas.openxmlformats.org/officeDocument/2006/relationships/slide" Target="slides/slide3.xml"/><Relationship Id="rId37" Type="http://schemas.openxmlformats.org/officeDocument/2006/relationships/commentAuthors" Target="commentAuthors.xml"/><Relationship Id="rId38" Type="http://schemas.openxmlformats.org/officeDocument/2006/relationships/presProps" Target="presProps.xml"/><Relationship Id="rId39" Type="http://schemas.openxmlformats.org/officeDocument/2006/relationships/viewProps" Target="viewProps.xml"/><Relationship Id="rId40" Type="http://schemas.openxmlformats.org/officeDocument/2006/relationships/theme" Target="theme/theme1.xml"/><Relationship Id="rId41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DDE3E9-5120-C944-A251-F9E603353F2A}" type="doc">
      <dgm:prSet loTypeId="urn:microsoft.com/office/officeart/2008/layout/NameandTitleOrganizationalChart" loCatId="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AC47649-CDA7-FB42-BCC3-44B8E0DBA879}" type="pres">
      <dgm:prSet presAssocID="{17DDE3E9-5120-C944-A251-F9E603353F2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08E33D84-D42E-F642-BC9C-F34A4E439DAF}" type="presOf" srcId="{17DDE3E9-5120-C944-A251-F9E603353F2A}" destId="{8AC47649-CDA7-FB42-BCC3-44B8E0DBA879}" srcOrd="0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Relationship Id="rId2" Type="http://schemas.openxmlformats.org/officeDocument/2006/relationships/image" Target="../media/image2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285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285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D2DC906-1C9C-4F2B-B82F-EE101EF8AD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40820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85" y="0"/>
            <a:ext cx="2945767" cy="496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418" y="4715827"/>
            <a:ext cx="5436841" cy="4467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85" y="9431653"/>
            <a:ext cx="2945767" cy="494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01" tIns="46100" rIns="92201" bIns="4610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F8A115F-B9CE-439E-B08C-4DE178A014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95360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099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199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297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39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5498" algn="l" defTabSz="9141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596" algn="l" defTabSz="9141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698" algn="l" defTabSz="9141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799" algn="l" defTabSz="914199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686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500063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500063" eaLnBrk="1" hangingPunct="1"/>
            <a:fld id="{2A9EBFF5-0A1E-2746-994C-9C6EAB44E223}" type="slidenum">
              <a:rPr lang="en-US" sz="1200">
                <a:solidFill>
                  <a:srgbClr val="000000"/>
                </a:solidFill>
                <a:latin typeface="Calibri" charset="0"/>
              </a:rPr>
              <a:pPr defTabSz="500063" eaLnBrk="1" hangingPunct="1"/>
              <a:t>1</a:t>
            </a:fld>
            <a:endParaRPr lang="en-US" sz="1200">
              <a:solidFill>
                <a:srgbClr val="000000"/>
              </a:solidFill>
              <a:latin typeface="Calibri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87C775-60E4-49FF-8787-E7A98CAC8A47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6874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0.jpeg"/><Relationship Id="rId1" Type="http://schemas.openxmlformats.org/officeDocument/2006/relationships/slideMaster" Target="../slideMasters/slideMaster15.xml"/><Relationship Id="rId2" Type="http://schemas.openxmlformats.org/officeDocument/2006/relationships/image" Target="../media/image11.png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emf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4.emf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4.emf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9.emf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0.jpeg"/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11.png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Relationship Id="rId2" Type="http://schemas.openxmlformats.org/officeDocument/2006/relationships/image" Target="../media/image13.jpeg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Relationship Id="rId2" Type="http://schemas.openxmlformats.org/officeDocument/2006/relationships/image" Target="../media/image4.emf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00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6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7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1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6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5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37892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19598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424" y="901257"/>
            <a:ext cx="8840375" cy="558164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9917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424" y="901257"/>
            <a:ext cx="4352405" cy="558164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1258"/>
            <a:ext cx="4365208" cy="558164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2326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671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783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321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411" y="901257"/>
            <a:ext cx="8840375" cy="558164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8497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411" y="901257"/>
            <a:ext cx="4352405" cy="558164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1258"/>
            <a:ext cx="4365208" cy="558164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6391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874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528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23991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10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10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55598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74130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67932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2107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92466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08531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1548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8857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62731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55178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41756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y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Times" charset="0"/>
              </a:rPr>
              <a:t>SFU</a:t>
            </a:r>
            <a:endParaRPr lang="en-US" dirty="0">
              <a:solidFill>
                <a:prstClr val="black"/>
              </a:solidFill>
              <a:latin typeface="Times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27857" y="6559118"/>
            <a:ext cx="3923239" cy="231934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 dirty="0">
              <a:solidFill>
                <a:prstClr val="black"/>
              </a:solidFill>
              <a:latin typeface="Times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AD847-EA26-2447-9994-E230048DA20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76216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23854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34777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86026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31071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4493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92692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92819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84683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03966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21405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00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6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7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1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6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5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85943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87881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838201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 defTabSz="457154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 defTabSz="457154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96001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13/05/27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Technical Status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772422555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13/05/27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2348754" y="6400800"/>
            <a:ext cx="4446494" cy="457200"/>
          </a:xfrm>
          <a:ln/>
        </p:spPr>
        <p:txBody>
          <a:bodyPr/>
          <a:lstStyle>
            <a:lvl1pPr>
              <a:defRPr sz="1200" b="0"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Technical Status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325129795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54" indent="0">
              <a:buNone/>
              <a:defRPr sz="1800"/>
            </a:lvl2pPr>
            <a:lvl3pPr marL="914309" indent="0">
              <a:buNone/>
              <a:defRPr sz="1600"/>
            </a:lvl3pPr>
            <a:lvl4pPr marL="1371463" indent="0">
              <a:buNone/>
              <a:defRPr sz="1400"/>
            </a:lvl4pPr>
            <a:lvl5pPr marL="1828617" indent="0">
              <a:buNone/>
              <a:defRPr sz="1400"/>
            </a:lvl5pPr>
            <a:lvl6pPr marL="2285771" indent="0">
              <a:buNone/>
              <a:defRPr sz="1400"/>
            </a:lvl6pPr>
            <a:lvl7pPr marL="2742926" indent="0">
              <a:buNone/>
              <a:defRPr sz="1400"/>
            </a:lvl7pPr>
            <a:lvl8pPr marL="3200080" indent="0">
              <a:buNone/>
              <a:defRPr sz="1400"/>
            </a:lvl8pPr>
            <a:lvl9pPr marL="3657234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13/05/27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Technical Status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778237531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13/05/27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100" b="0"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Technical Status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645487352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13/05/27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Technical Status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67190716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13/05/27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Technical Status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373528215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13/05/27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Technical Status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630748934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13/05/27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Technical Status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951167010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13/05/27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Technical Status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607156057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03257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13/05/27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Technical Status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465923005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13/05/27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ILC Technical Status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16316089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1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57200" y="3925888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8200" y="3925888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12/05/14</a:t>
            </a:r>
            <a:endParaRPr lang="en-US" altLang="ja-JP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latin typeface="Arial"/>
                <a:ea typeface="Arial Unicode MS"/>
                <a:cs typeface="Arial Unicode MS"/>
              </a:rPr>
              <a:t>KEK-LC-Meeting</a:t>
            </a:r>
            <a:endParaRPr lang="en-US" altLang="ja-JP"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69C48C-D733-1745-8254-B98F368A1390}" type="slidenum">
              <a:rPr lang="en-US" altLang="ja-JP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962518760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3146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dirty="0" smtClean="0">
                <a:solidFill>
                  <a:prstClr val="black"/>
                </a:solidFill>
              </a:rPr>
              <a:t>LCWS, Belgrade, Oct. 2014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BE" dirty="0" smtClean="0">
                <a:solidFill>
                  <a:prstClr val="black"/>
                </a:solidFill>
              </a:rPr>
              <a:t>Denis.Perret-Gallix@in2p3.fr LAPP/IN2P3/CNRS-KEK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  <a:latin typeface="Comic Sans MS"/>
              </a:rPr>
              <a:pPr/>
              <a:t>‹#›</a:t>
            </a:fld>
            <a:endParaRPr lang="fr-BE" dirty="0">
              <a:solidFill>
                <a:prstClr val="black">
                  <a:tint val="75000"/>
                </a:prstClr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9467242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23528" y="6356350"/>
            <a:ext cx="2376264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dirty="0" smtClean="0">
                <a:solidFill>
                  <a:prstClr val="black"/>
                </a:solidFill>
              </a:rPr>
              <a:t>LCWS, Belgrade, Oct. 2014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BE" dirty="0" smtClean="0">
                <a:solidFill>
                  <a:prstClr val="black"/>
                </a:solidFill>
              </a:rPr>
              <a:t>Denis.Perret-Gallix@in2p3.fr LAPP/IN2P3/CNRS-KEK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  <a:latin typeface="Comic Sans MS"/>
              </a:rPr>
              <a:pPr/>
              <a:t>‹#›</a:t>
            </a:fld>
            <a:endParaRPr lang="fr-BE" dirty="0">
              <a:solidFill>
                <a:prstClr val="black">
                  <a:tint val="75000"/>
                </a:prstClr>
              </a:solidFill>
              <a:latin typeface="Comic Sans MS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4652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LCWS, Belgrade, Oct. 2014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>
                <a:solidFill>
                  <a:prstClr val="black"/>
                </a:solidFill>
              </a:rPr>
              <a:t>Denis.Perret-Gallix@in2p3.fr LAPP/IN2P3-KEK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  <a:latin typeface="Comic Sans MS"/>
              </a:rPr>
              <a:pPr/>
              <a:t>‹#›</a:t>
            </a:fld>
            <a:endParaRPr lang="fr-BE" dirty="0">
              <a:solidFill>
                <a:prstClr val="black">
                  <a:tint val="75000"/>
                </a:prstClr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7232581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LCWS, Belgrade, Oct. 2014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>
                <a:solidFill>
                  <a:prstClr val="black"/>
                </a:solidFill>
              </a:rPr>
              <a:t>Denis.Perret-Gallix@in2p3.fr LAPP/IN2P3-KEK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  <a:latin typeface="Comic Sans MS"/>
              </a:rPr>
              <a:pPr/>
              <a:t>‹#›</a:t>
            </a:fld>
            <a:endParaRPr lang="fr-BE" dirty="0">
              <a:solidFill>
                <a:prstClr val="black">
                  <a:tint val="75000"/>
                </a:prstClr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833142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LCWS, Belgrade, Oct. 2014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>
                <a:solidFill>
                  <a:prstClr val="black"/>
                </a:solidFill>
              </a:rPr>
              <a:t>Denis.Perret-Gallix@in2p3.fr LAPP/IN2P3-KEK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  <a:latin typeface="Comic Sans MS"/>
              </a:rPr>
              <a:pPr/>
              <a:t>‹#›</a:t>
            </a:fld>
            <a:endParaRPr lang="fr-BE" dirty="0">
              <a:solidFill>
                <a:prstClr val="black">
                  <a:tint val="75000"/>
                </a:prstClr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766181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LCWS, Belgrade, Oct. 2014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>
                <a:solidFill>
                  <a:prstClr val="black"/>
                </a:solidFill>
              </a:rPr>
              <a:t>Denis.Perret-Gallix@in2p3.fr LAPP/IN2P3-KEK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  <a:latin typeface="Comic Sans MS"/>
              </a:rPr>
              <a:pPr/>
              <a:t>‹#›</a:t>
            </a:fld>
            <a:endParaRPr lang="fr-BE" dirty="0">
              <a:solidFill>
                <a:prstClr val="black">
                  <a:tint val="75000"/>
                </a:prstClr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1924900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LCWS, Belgrade, Oct. 2014</a:t>
            </a:r>
            <a:endParaRPr lang="fr-BE" dirty="0" smtClean="0">
              <a:solidFill>
                <a:prstClr val="black"/>
              </a:solidFill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>
                <a:solidFill>
                  <a:prstClr val="black"/>
                </a:solidFill>
              </a:rPr>
              <a:t>Denis.Perret-Gallix@in2p3.fr LAPP/IN2P3-KEK</a:t>
            </a:r>
            <a:endParaRPr lang="fr-BE" dirty="0" smtClean="0">
              <a:solidFill>
                <a:prstClr val="black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  <a:latin typeface="Comic Sans MS"/>
              </a:rPr>
              <a:pPr/>
              <a:t>‹#›</a:t>
            </a:fld>
            <a:endParaRPr lang="fr-BE" dirty="0">
              <a:solidFill>
                <a:prstClr val="black">
                  <a:tint val="75000"/>
                </a:prstClr>
              </a:solidFill>
              <a:latin typeface="Comic Sans MS"/>
            </a:endParaRPr>
          </a:p>
        </p:txBody>
      </p:sp>
      <p:sp>
        <p:nvSpPr>
          <p:cNvPr id="5" name="Title 13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5487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8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69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39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09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67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34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01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68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35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38804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LCWS, Belgrade, Oct. 2014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>
                <a:solidFill>
                  <a:prstClr val="black"/>
                </a:solidFill>
              </a:rPr>
              <a:t>Denis.Perret-Gallix@in2p3.fr LAPP/IN2P3-KEK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  <a:latin typeface="Comic Sans MS"/>
              </a:rPr>
              <a:pPr/>
              <a:t>‹#›</a:t>
            </a:fld>
            <a:endParaRPr lang="fr-BE" dirty="0">
              <a:solidFill>
                <a:prstClr val="black">
                  <a:tint val="75000"/>
                </a:prstClr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0118677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LCWS, Belgrade, Oct. 2014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>
                <a:solidFill>
                  <a:prstClr val="black"/>
                </a:solidFill>
              </a:rPr>
              <a:t>Denis.Perret-Gallix@in2p3.fr LAPP/IN2P3-KEK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  <a:latin typeface="Comic Sans MS"/>
              </a:rPr>
              <a:pPr/>
              <a:t>‹#›</a:t>
            </a:fld>
            <a:endParaRPr lang="fr-BE" dirty="0">
              <a:solidFill>
                <a:prstClr val="black">
                  <a:tint val="75000"/>
                </a:prstClr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34710451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LCWS, Belgrade, Oct. 2014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>
                <a:solidFill>
                  <a:prstClr val="black"/>
                </a:solidFill>
              </a:rPr>
              <a:t>Denis.Perret-Gallix@in2p3.fr LAPP/IN2P3-KEK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  <a:latin typeface="Comic Sans MS"/>
              </a:rPr>
              <a:pPr/>
              <a:t>‹#›</a:t>
            </a:fld>
            <a:endParaRPr lang="fr-BE" dirty="0">
              <a:solidFill>
                <a:prstClr val="black">
                  <a:tint val="75000"/>
                </a:prstClr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0674902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LCWS, Belgrade, Oct. 2014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>
                <a:solidFill>
                  <a:prstClr val="black"/>
                </a:solidFill>
              </a:rPr>
              <a:t>Denis.Perret-Gallix@in2p3.fr LAPP/IN2P3-KEK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  <a:latin typeface="Comic Sans MS"/>
              </a:rPr>
              <a:pPr/>
              <a:t>‹#›</a:t>
            </a:fld>
            <a:endParaRPr lang="fr-BE" dirty="0">
              <a:solidFill>
                <a:prstClr val="black">
                  <a:tint val="75000"/>
                </a:prstClr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9447733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BE" smtClean="0">
                <a:solidFill>
                  <a:prstClr val="black"/>
                </a:solidFill>
              </a:rPr>
              <a:t>Denis.Perret-Gallix@in2p3.fr LAPP/IN2P3-KEK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  <a:latin typeface="Comic Sans MS"/>
              </a:rPr>
              <a:pPr/>
              <a:t>‹#›</a:t>
            </a:fld>
            <a:endParaRPr lang="fr-BE" dirty="0">
              <a:solidFill>
                <a:prstClr val="black">
                  <a:tint val="75000"/>
                </a:prstClr>
              </a:solidFill>
              <a:latin typeface="Comic Sans M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LCWS, Belgrade, Oct. 2014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1835696" y="2204864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prstClr val="black"/>
                </a:solidFill>
                <a:latin typeface="Comic Sans MS" pitchFamily="66" charset="0"/>
              </a:rPr>
              <a:t>Click for a box</a:t>
            </a:r>
            <a:endParaRPr lang="en-US" dirty="0">
              <a:solidFill>
                <a:prstClr val="black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15765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314600" cy="365125"/>
          </a:xfrm>
        </p:spPr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LCWS, Belgrade, Oct. 2014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>
                <a:solidFill>
                  <a:prstClr val="black"/>
                </a:solidFill>
              </a:rPr>
              <a:t>Denis.Perret-Gallix@in2p3.fr LAPP/IN2P3-KEK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  <a:latin typeface="Comic Sans MS"/>
              </a:rPr>
              <a:pPr/>
              <a:t>‹#›</a:t>
            </a:fld>
            <a:endParaRPr lang="fr-BE" dirty="0">
              <a:solidFill>
                <a:prstClr val="black">
                  <a:tint val="75000"/>
                </a:prstClr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10717721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23528" y="6356350"/>
            <a:ext cx="2376264" cy="365125"/>
          </a:xfrm>
        </p:spPr>
        <p:txBody>
          <a:bodyPr/>
          <a:lstStyle/>
          <a:p>
            <a:r>
              <a:rPr lang="fr-FR" smtClean="0">
                <a:solidFill>
                  <a:prstClr val="black"/>
                </a:solidFill>
              </a:rPr>
              <a:t>LCWS, Belgrade, Oct. 2014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BE" smtClean="0">
                <a:solidFill>
                  <a:prstClr val="black"/>
                </a:solidFill>
              </a:rPr>
              <a:t>Denis.Perret-Gallix@in2p3.fr LAPP/IN2P3-KEK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  <a:latin typeface="Comic Sans MS"/>
              </a:rPr>
              <a:pPr/>
              <a:t>‹#›</a:t>
            </a:fld>
            <a:endParaRPr lang="fr-BE" dirty="0">
              <a:solidFill>
                <a:prstClr val="black">
                  <a:tint val="75000"/>
                </a:prstClr>
              </a:solidFill>
              <a:latin typeface="Comic Sans MS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228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fr-FR" altLang="ja-JP" smtClean="0">
                <a:solidFill>
                  <a:prstClr val="black"/>
                </a:solidFill>
              </a:rPr>
              <a:t>LCWS, Belgrade, Oct. 2014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>
                <a:solidFill>
                  <a:prstClr val="black"/>
                </a:solidFill>
              </a:rPr>
              <a:t>Denis.Perret-Gallix@in2p3.fr LAPP/IN2P3-KEK</a:t>
            </a:r>
            <a:endParaRPr kumimoji="1" lang="ja-JP" altLang="en-US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5CE051-D448-4018-A13B-6F31F3F89DAA}" type="slidenum">
              <a:rPr kumimoji="1" lang="ja-JP" altLang="en-US" smtClean="0">
                <a:solidFill>
                  <a:prstClr val="black">
                    <a:tint val="75000"/>
                  </a:prstClr>
                </a:solidFill>
                <a:latin typeface="Comic Sans MS"/>
              </a:rPr>
              <a:pPr/>
              <a:t>‹#›</a:t>
            </a:fld>
            <a:endParaRPr kumimoji="1" lang="ja-JP" altLang="en-US">
              <a:solidFill>
                <a:prstClr val="black">
                  <a:tint val="75000"/>
                </a:prstClr>
              </a:solidFill>
              <a:latin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0089159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1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1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45526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97" indent="0">
              <a:buNone/>
              <a:defRPr sz="2000" b="1"/>
            </a:lvl2pPr>
            <a:lvl3pPr marL="913397" indent="0">
              <a:buNone/>
              <a:defRPr sz="1800" b="1"/>
            </a:lvl3pPr>
            <a:lvl4pPr marL="1370093" indent="0">
              <a:buNone/>
              <a:defRPr sz="1600" b="1"/>
            </a:lvl4pPr>
            <a:lvl5pPr marL="1826790" indent="0">
              <a:buNone/>
              <a:defRPr sz="1600" b="1"/>
            </a:lvl5pPr>
            <a:lvl6pPr marL="2283484" indent="0">
              <a:buNone/>
              <a:defRPr sz="1600" b="1"/>
            </a:lvl6pPr>
            <a:lvl7pPr marL="2740185" indent="0">
              <a:buNone/>
              <a:defRPr sz="1600" b="1"/>
            </a:lvl7pPr>
            <a:lvl8pPr marL="3196880" indent="0">
              <a:buNone/>
              <a:defRPr sz="1600" b="1"/>
            </a:lvl8pPr>
            <a:lvl9pPr marL="3653577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4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97" indent="0">
              <a:buNone/>
              <a:defRPr sz="2000" b="1"/>
            </a:lvl2pPr>
            <a:lvl3pPr marL="913397" indent="0">
              <a:buNone/>
              <a:defRPr sz="1800" b="1"/>
            </a:lvl3pPr>
            <a:lvl4pPr marL="1370093" indent="0">
              <a:buNone/>
              <a:defRPr sz="1600" b="1"/>
            </a:lvl4pPr>
            <a:lvl5pPr marL="1826790" indent="0">
              <a:buNone/>
              <a:defRPr sz="1600" b="1"/>
            </a:lvl5pPr>
            <a:lvl6pPr marL="2283484" indent="0">
              <a:buNone/>
              <a:defRPr sz="1600" b="1"/>
            </a:lvl6pPr>
            <a:lvl7pPr marL="2740185" indent="0">
              <a:buNone/>
              <a:defRPr sz="1600" b="1"/>
            </a:lvl7pPr>
            <a:lvl8pPr marL="3196880" indent="0">
              <a:buNone/>
              <a:defRPr sz="1600" b="1"/>
            </a:lvl8pPr>
            <a:lvl9pPr marL="3653577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4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74530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93286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06676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683975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12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1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697" indent="0">
              <a:buNone/>
              <a:defRPr sz="1200"/>
            </a:lvl2pPr>
            <a:lvl3pPr marL="913397" indent="0">
              <a:buNone/>
              <a:defRPr sz="1000"/>
            </a:lvl3pPr>
            <a:lvl4pPr marL="1370093" indent="0">
              <a:buNone/>
              <a:defRPr sz="900"/>
            </a:lvl4pPr>
            <a:lvl5pPr marL="1826790" indent="0">
              <a:buNone/>
              <a:defRPr sz="900"/>
            </a:lvl5pPr>
            <a:lvl6pPr marL="2283484" indent="0">
              <a:buNone/>
              <a:defRPr sz="900"/>
            </a:lvl6pPr>
            <a:lvl7pPr marL="2740185" indent="0">
              <a:buNone/>
              <a:defRPr sz="900"/>
            </a:lvl7pPr>
            <a:lvl8pPr marL="3196880" indent="0">
              <a:buNone/>
              <a:defRPr sz="900"/>
            </a:lvl8pPr>
            <a:lvl9pPr marL="3653577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3541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697" indent="0">
              <a:buNone/>
              <a:defRPr sz="2800"/>
            </a:lvl2pPr>
            <a:lvl3pPr marL="913397" indent="0">
              <a:buNone/>
              <a:defRPr sz="2400"/>
            </a:lvl3pPr>
            <a:lvl4pPr marL="1370093" indent="0">
              <a:buNone/>
              <a:defRPr sz="2000"/>
            </a:lvl4pPr>
            <a:lvl5pPr marL="1826790" indent="0">
              <a:buNone/>
              <a:defRPr sz="2000"/>
            </a:lvl5pPr>
            <a:lvl6pPr marL="2283484" indent="0">
              <a:buNone/>
              <a:defRPr sz="2000"/>
            </a:lvl6pPr>
            <a:lvl7pPr marL="2740185" indent="0">
              <a:buNone/>
              <a:defRPr sz="2000"/>
            </a:lvl7pPr>
            <a:lvl8pPr marL="3196880" indent="0">
              <a:buNone/>
              <a:defRPr sz="2000"/>
            </a:lvl8pPr>
            <a:lvl9pPr marL="3653577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697" indent="0">
              <a:buNone/>
              <a:defRPr sz="1200"/>
            </a:lvl2pPr>
            <a:lvl3pPr marL="913397" indent="0">
              <a:buNone/>
              <a:defRPr sz="1000"/>
            </a:lvl3pPr>
            <a:lvl4pPr marL="1370093" indent="0">
              <a:buNone/>
              <a:defRPr sz="900"/>
            </a:lvl4pPr>
            <a:lvl5pPr marL="1826790" indent="0">
              <a:buNone/>
              <a:defRPr sz="900"/>
            </a:lvl5pPr>
            <a:lvl6pPr marL="2283484" indent="0">
              <a:buNone/>
              <a:defRPr sz="900"/>
            </a:lvl6pPr>
            <a:lvl7pPr marL="2740185" indent="0">
              <a:buNone/>
              <a:defRPr sz="900"/>
            </a:lvl7pPr>
            <a:lvl8pPr marL="3196880" indent="0">
              <a:buNone/>
              <a:defRPr sz="900"/>
            </a:lvl8pPr>
            <a:lvl9pPr marL="3653577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34309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58194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10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10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40866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y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Times" charset="0"/>
              </a:rPr>
              <a:t>SFU</a:t>
            </a:r>
            <a:endParaRPr lang="en-US" dirty="0">
              <a:solidFill>
                <a:prstClr val="black"/>
              </a:solidFill>
              <a:latin typeface="Times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27857" y="6559118"/>
            <a:ext cx="3923239" cy="231934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 dirty="0">
              <a:solidFill>
                <a:prstClr val="black"/>
              </a:solidFill>
              <a:latin typeface="Times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AD847-EA26-2447-9994-E230048DA20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48405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558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280323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3637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73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833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99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8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69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39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09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67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34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01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68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35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95574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322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8457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74661" y="762000"/>
            <a:ext cx="8740775" cy="565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5" tIns="45702" rIns="91405" bIns="45702"/>
          <a:lstStyle>
            <a:lvl1pPr>
              <a:buClr>
                <a:srgbClr val="062572"/>
              </a:buClr>
              <a:buSzPct val="150000"/>
              <a:buFont typeface="Arial"/>
              <a:buChar char="•"/>
              <a:defRPr sz="2400">
                <a:solidFill>
                  <a:srgbClr val="062572"/>
                </a:solidFill>
                <a:latin typeface="Helvetica"/>
                <a:cs typeface="Helvetica"/>
              </a:defRPr>
            </a:lvl1pPr>
            <a:lvl2pPr>
              <a:buClr>
                <a:srgbClr val="062572"/>
              </a:buClr>
              <a:buSzPct val="150000"/>
              <a:buFont typeface="Lucida Grande"/>
              <a:buChar char="-"/>
              <a:defRPr sz="2000">
                <a:latin typeface="Helvetica"/>
                <a:cs typeface="Helvetica"/>
              </a:defRPr>
            </a:lvl2pPr>
            <a:lvl3pPr>
              <a:buClr>
                <a:srgbClr val="062572"/>
              </a:buClr>
              <a:buSzPct val="150000"/>
              <a:buFont typeface="Lucida Grande"/>
              <a:buChar char="-"/>
              <a:defRPr sz="1600">
                <a:latin typeface="Helvetica"/>
                <a:cs typeface="Helvetica"/>
              </a:defRPr>
            </a:lvl3pPr>
            <a:lvl4pPr>
              <a:buClr>
                <a:srgbClr val="062572"/>
              </a:buClr>
              <a:buSzPct val="150000"/>
              <a:buFont typeface="Arial"/>
              <a:buChar char="•"/>
              <a:defRPr>
                <a:latin typeface="Helvetica"/>
                <a:cs typeface="Helvetica"/>
              </a:defRPr>
            </a:lvl4pPr>
            <a:lvl5pPr>
              <a:buClr>
                <a:srgbClr val="062572"/>
              </a:buClr>
              <a:buSzPct val="150000"/>
              <a:buFont typeface="Arial"/>
              <a:buChar char="•"/>
              <a:defRPr>
                <a:latin typeface="Helvetica"/>
                <a:cs typeface="Helvetica"/>
              </a:defRPr>
            </a:lvl5pPr>
          </a:lstStyle>
          <a:p>
            <a:pPr marL="227013" indent="-227013" eaLnBrk="0" hangingPunct="0">
              <a:spcBef>
                <a:spcPts val="1800"/>
              </a:spcBef>
              <a:defRPr/>
            </a:pPr>
            <a:endParaRPr lang="en-US" sz="1600" dirty="0" smtClean="0">
              <a:solidFill>
                <a:srgbClr val="000000"/>
              </a:solidFill>
              <a:latin typeface="Trebuchet MS"/>
              <a:ea typeface="ＭＳ Ｐゴシック" pitchFamily="-108" charset="-128"/>
              <a:cs typeface="Trebuchet MS"/>
            </a:endParaRPr>
          </a:p>
        </p:txBody>
      </p:sp>
      <p:sp>
        <p:nvSpPr>
          <p:cNvPr id="5" name="Content Placeholder 2"/>
          <p:cNvSpPr txBox="1">
            <a:spLocks/>
          </p:cNvSpPr>
          <p:nvPr userDrawn="1"/>
        </p:nvSpPr>
        <p:spPr bwMode="auto">
          <a:xfrm>
            <a:off x="174661" y="762000"/>
            <a:ext cx="8740775" cy="565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05" tIns="45702" rIns="91405" bIns="45702"/>
          <a:lstStyle>
            <a:lvl1pPr marL="227013" indent="-227013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ts val="1800"/>
              </a:spcBef>
              <a:buClr>
                <a:srgbClr val="062572"/>
              </a:buClr>
              <a:buSzPct val="150000"/>
              <a:buFont typeface="Arial" charset="0"/>
              <a:buChar char="•"/>
              <a:defRPr/>
            </a:pPr>
            <a:endParaRPr lang="en-US" sz="1600" smtClean="0">
              <a:solidFill>
                <a:srgbClr val="000000"/>
              </a:solidFill>
              <a:latin typeface="Trebuchet MS" charset="0"/>
              <a:cs typeface="Trebuchet MS" charset="0"/>
            </a:endParaRPr>
          </a:p>
        </p:txBody>
      </p:sp>
      <p:sp>
        <p:nvSpPr>
          <p:cNvPr id="7" name="Title 2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  <a:prstGeom prst="rect">
            <a:avLst/>
          </a:prstGeom>
          <a:gradFill flip="none">
            <a:gsLst>
              <a:gs pos="0">
                <a:srgbClr val="051C53"/>
              </a:gs>
              <a:gs pos="100000">
                <a:srgbClr val="083297"/>
              </a:gs>
            </a:gsLst>
            <a:lin scaled="0"/>
            <a:tileRect/>
          </a:gradFill>
          <a:ln>
            <a:solidFill>
              <a:srgbClr val="051C53"/>
            </a:solidFill>
          </a:ln>
        </p:spPr>
        <p:txBody>
          <a:bodyPr wrap="none" bIns="80766" rtlCol="0">
            <a:noAutofit/>
          </a:bodyPr>
          <a:lstStyle>
            <a:lvl1pPr algn="l">
              <a:defRPr i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2"/>
          </p:nvPr>
        </p:nvSpPr>
        <p:spPr>
          <a:xfrm>
            <a:off x="162024" y="774830"/>
            <a:ext cx="8740583" cy="56546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3"/>
          </p:nvPr>
        </p:nvSpPr>
        <p:spPr>
          <a:xfrm>
            <a:off x="3252788" y="6611938"/>
            <a:ext cx="2667000" cy="252412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rgbClr val="FFFFFF"/>
                </a:solidFill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r>
              <a:rPr lang="en-US" smtClean="0"/>
              <a:t>SFU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4"/>
          </p:nvPr>
        </p:nvSpPr>
        <p:spPr>
          <a:xfrm>
            <a:off x="0" y="6611938"/>
            <a:ext cx="3240088" cy="252412"/>
          </a:xfrm>
          <a:prstGeom prst="rect">
            <a:avLst/>
          </a:prstGeom>
        </p:spPr>
        <p:txBody>
          <a:bodyPr/>
          <a:lstStyle>
            <a:lvl1pPr algn="ctr">
              <a:defRPr sz="1100">
                <a:solidFill>
                  <a:schemeClr val="bg1"/>
                </a:solidFill>
                <a:latin typeface="Arial" pitchFamily="-107" charset="0"/>
                <a:ea typeface="ＭＳ Ｐゴシック" pitchFamily="-107" charset="-128"/>
                <a:cs typeface="ＭＳ Ｐゴシック" pitchFamily="-107" charset="-128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FFFFFF"/>
                </a:solidFill>
              </a:rPr>
              <a:t>Bernd Stelzer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5"/>
          </p:nvPr>
        </p:nvSpPr>
        <p:spPr>
          <a:xfrm>
            <a:off x="5932488" y="6605588"/>
            <a:ext cx="3224212" cy="2524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>
                <a:solidFill>
                  <a:srgbClr val="FFFFFF"/>
                </a:solidFill>
              </a:rPr>
              <a:t>	</a:t>
            </a:r>
            <a:r>
              <a:rPr lang="en-US" dirty="0" smtClean="0">
                <a:solidFill>
                  <a:srgbClr val="FFFFFF"/>
                </a:solidFill>
              </a:rPr>
              <a:t>			</a:t>
            </a:r>
            <a:r>
              <a:rPr lang="en-US" dirty="0">
                <a:solidFill>
                  <a:srgbClr val="FFFFFF"/>
                </a:solidFill>
              </a:rPr>
              <a:t>		  </a:t>
            </a:r>
            <a:fld id="{6F7828C5-567B-E94D-A5A5-C877F05D9924}" type="slidenum">
              <a:rPr lang="en-US" sz="1400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7517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500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6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39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67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34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1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68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35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844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38914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8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69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39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09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679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34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018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68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35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40396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1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1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35322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97" indent="0">
              <a:buNone/>
              <a:defRPr sz="2000" b="1"/>
            </a:lvl2pPr>
            <a:lvl3pPr marL="913397" indent="0">
              <a:buNone/>
              <a:defRPr sz="1800" b="1"/>
            </a:lvl3pPr>
            <a:lvl4pPr marL="1370093" indent="0">
              <a:buNone/>
              <a:defRPr sz="1600" b="1"/>
            </a:lvl4pPr>
            <a:lvl5pPr marL="1826790" indent="0">
              <a:buNone/>
              <a:defRPr sz="1600" b="1"/>
            </a:lvl5pPr>
            <a:lvl6pPr marL="2283484" indent="0">
              <a:buNone/>
              <a:defRPr sz="1600" b="1"/>
            </a:lvl6pPr>
            <a:lvl7pPr marL="2740185" indent="0">
              <a:buNone/>
              <a:defRPr sz="1600" b="1"/>
            </a:lvl7pPr>
            <a:lvl8pPr marL="3196880" indent="0">
              <a:buNone/>
              <a:defRPr sz="1600" b="1"/>
            </a:lvl8pPr>
            <a:lvl9pPr marL="3653577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4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97" indent="0">
              <a:buNone/>
              <a:defRPr sz="2000" b="1"/>
            </a:lvl2pPr>
            <a:lvl3pPr marL="913397" indent="0">
              <a:buNone/>
              <a:defRPr sz="1800" b="1"/>
            </a:lvl3pPr>
            <a:lvl4pPr marL="1370093" indent="0">
              <a:buNone/>
              <a:defRPr sz="1600" b="1"/>
            </a:lvl4pPr>
            <a:lvl5pPr marL="1826790" indent="0">
              <a:buNone/>
              <a:defRPr sz="1600" b="1"/>
            </a:lvl5pPr>
            <a:lvl6pPr marL="2283484" indent="0">
              <a:buNone/>
              <a:defRPr sz="1600" b="1"/>
            </a:lvl6pPr>
            <a:lvl7pPr marL="2740185" indent="0">
              <a:buNone/>
              <a:defRPr sz="1600" b="1"/>
            </a:lvl7pPr>
            <a:lvl8pPr marL="3196880" indent="0">
              <a:buNone/>
              <a:defRPr sz="1600" b="1"/>
            </a:lvl8pPr>
            <a:lvl9pPr marL="3653577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4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61324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802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20085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1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1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82749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12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1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697" indent="0">
              <a:buNone/>
              <a:defRPr sz="1200"/>
            </a:lvl2pPr>
            <a:lvl3pPr marL="913397" indent="0">
              <a:buNone/>
              <a:defRPr sz="1000"/>
            </a:lvl3pPr>
            <a:lvl4pPr marL="1370093" indent="0">
              <a:buNone/>
              <a:defRPr sz="900"/>
            </a:lvl4pPr>
            <a:lvl5pPr marL="1826790" indent="0">
              <a:buNone/>
              <a:defRPr sz="900"/>
            </a:lvl5pPr>
            <a:lvl6pPr marL="2283484" indent="0">
              <a:buNone/>
              <a:defRPr sz="900"/>
            </a:lvl6pPr>
            <a:lvl7pPr marL="2740185" indent="0">
              <a:buNone/>
              <a:defRPr sz="900"/>
            </a:lvl7pPr>
            <a:lvl8pPr marL="3196880" indent="0">
              <a:buNone/>
              <a:defRPr sz="900"/>
            </a:lvl8pPr>
            <a:lvl9pPr marL="3653577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20367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697" indent="0">
              <a:buNone/>
              <a:defRPr sz="2800"/>
            </a:lvl2pPr>
            <a:lvl3pPr marL="913397" indent="0">
              <a:buNone/>
              <a:defRPr sz="2400"/>
            </a:lvl3pPr>
            <a:lvl4pPr marL="1370093" indent="0">
              <a:buNone/>
              <a:defRPr sz="2000"/>
            </a:lvl4pPr>
            <a:lvl5pPr marL="1826790" indent="0">
              <a:buNone/>
              <a:defRPr sz="2000"/>
            </a:lvl5pPr>
            <a:lvl6pPr marL="2283484" indent="0">
              <a:buNone/>
              <a:defRPr sz="2000"/>
            </a:lvl6pPr>
            <a:lvl7pPr marL="2740185" indent="0">
              <a:buNone/>
              <a:defRPr sz="2000"/>
            </a:lvl7pPr>
            <a:lvl8pPr marL="3196880" indent="0">
              <a:buNone/>
              <a:defRPr sz="2000"/>
            </a:lvl8pPr>
            <a:lvl9pPr marL="3653577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697" indent="0">
              <a:buNone/>
              <a:defRPr sz="1200"/>
            </a:lvl2pPr>
            <a:lvl3pPr marL="913397" indent="0">
              <a:buNone/>
              <a:defRPr sz="1000"/>
            </a:lvl3pPr>
            <a:lvl4pPr marL="1370093" indent="0">
              <a:buNone/>
              <a:defRPr sz="900"/>
            </a:lvl4pPr>
            <a:lvl5pPr marL="1826790" indent="0">
              <a:buNone/>
              <a:defRPr sz="900"/>
            </a:lvl5pPr>
            <a:lvl6pPr marL="2283484" indent="0">
              <a:buNone/>
              <a:defRPr sz="900"/>
            </a:lvl6pPr>
            <a:lvl7pPr marL="2740185" indent="0">
              <a:buNone/>
              <a:defRPr sz="900"/>
            </a:lvl7pPr>
            <a:lvl8pPr marL="3196880" indent="0">
              <a:buNone/>
              <a:defRPr sz="900"/>
            </a:lvl8pPr>
            <a:lvl9pPr marL="3653577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42026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05209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10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10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9741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y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85800" y="6400800"/>
            <a:ext cx="1905000" cy="457200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Times" charset="0"/>
              </a:rPr>
              <a:t>SFU</a:t>
            </a:r>
            <a:endParaRPr lang="en-US" dirty="0">
              <a:solidFill>
                <a:prstClr val="black"/>
              </a:solidFill>
              <a:latin typeface="Times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27857" y="6559118"/>
            <a:ext cx="3923239" cy="231934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 dirty="0">
              <a:solidFill>
                <a:prstClr val="black"/>
              </a:solidFill>
              <a:latin typeface="Times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AD847-EA26-2447-9994-E230048DA20F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25144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5907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49323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644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73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1250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04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97" indent="0">
              <a:buNone/>
              <a:defRPr sz="2000" b="1"/>
            </a:lvl2pPr>
            <a:lvl3pPr marL="913397" indent="0">
              <a:buNone/>
              <a:defRPr sz="1800" b="1"/>
            </a:lvl3pPr>
            <a:lvl4pPr marL="1370093" indent="0">
              <a:buNone/>
              <a:defRPr sz="1600" b="1"/>
            </a:lvl4pPr>
            <a:lvl5pPr marL="1826790" indent="0">
              <a:buNone/>
              <a:defRPr sz="1600" b="1"/>
            </a:lvl5pPr>
            <a:lvl6pPr marL="2283484" indent="0">
              <a:buNone/>
              <a:defRPr sz="1600" b="1"/>
            </a:lvl6pPr>
            <a:lvl7pPr marL="2740185" indent="0">
              <a:buNone/>
              <a:defRPr sz="1600" b="1"/>
            </a:lvl7pPr>
            <a:lvl8pPr marL="3196880" indent="0">
              <a:buNone/>
              <a:defRPr sz="1600" b="1"/>
            </a:lvl8pPr>
            <a:lvl9pPr marL="3653577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41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697" indent="0">
              <a:buNone/>
              <a:defRPr sz="2000" b="1"/>
            </a:lvl2pPr>
            <a:lvl3pPr marL="913397" indent="0">
              <a:buNone/>
              <a:defRPr sz="1800" b="1"/>
            </a:lvl3pPr>
            <a:lvl4pPr marL="1370093" indent="0">
              <a:buNone/>
              <a:defRPr sz="1600" b="1"/>
            </a:lvl4pPr>
            <a:lvl5pPr marL="1826790" indent="0">
              <a:buNone/>
              <a:defRPr sz="1600" b="1"/>
            </a:lvl5pPr>
            <a:lvl6pPr marL="2283484" indent="0">
              <a:buNone/>
              <a:defRPr sz="1600" b="1"/>
            </a:lvl6pPr>
            <a:lvl7pPr marL="2740185" indent="0">
              <a:buNone/>
              <a:defRPr sz="1600" b="1"/>
            </a:lvl7pPr>
            <a:lvl8pPr marL="3196880" indent="0">
              <a:buNone/>
              <a:defRPr sz="1600" b="1"/>
            </a:lvl8pPr>
            <a:lvl9pPr marL="3653577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41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11376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146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3335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9214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473828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80876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73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2704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2360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K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801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9837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4" y="2626302"/>
            <a:ext cx="7481455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9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4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6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7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8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SFU</a:t>
            </a:r>
            <a:endParaRPr lang="en-US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Bernd Stelzer</a:t>
            </a:r>
            <a:endParaRPr lang="en-US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64312-F8DD-5248-A202-0A2AAD975996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9589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19357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4" y="1789547"/>
            <a:ext cx="7481455" cy="3844636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4" y="769703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SFU</a:t>
            </a:r>
            <a:endParaRPr lang="en-US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Bernd Stelzer</a:t>
            </a:r>
            <a:endParaRPr lang="en-US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E33A87-2296-FC4D-A292-AB05C56F0317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73179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4" y="2906722"/>
            <a:ext cx="7516091" cy="150018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5710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2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4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54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6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76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8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4" y="1023770"/>
            <a:ext cx="7481455" cy="1308485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SFU</a:t>
            </a:r>
            <a:endParaRPr lang="en-US"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Bernd Stelzer</a:t>
            </a:r>
            <a:endParaRPr lang="en-US"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09E4A-33FE-0443-8988-29436E360DEA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01702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4" y="1023771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SFU</a:t>
            </a:r>
            <a:endParaRPr lang="en-US">
              <a:latin typeface="Calibri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Bernd Stelzer</a:t>
            </a:r>
            <a:endParaRPr lang="en-US">
              <a:latin typeface="Calibri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3D802-AAAA-D947-9202-65E7C7D696D8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62297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32" y="1847278"/>
            <a:ext cx="3574473" cy="3891587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833993" indent="-310223">
              <a:defRPr sz="1800">
                <a:latin typeface="Arial"/>
                <a:cs typeface="Arial"/>
              </a:defRPr>
            </a:lvl3pPr>
            <a:lvl4pPr marL="1092271" indent="-261164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4877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12" y="1847278"/>
            <a:ext cx="3574473" cy="3891587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 defTabSz="334752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4" y="1023771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SFU</a:t>
            </a:r>
            <a:endParaRPr lang="en-US"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Bernd Stelzer</a:t>
            </a:r>
            <a:endParaRPr lang="en-US"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B96C6-F158-E44E-9BA4-D09CE69C3A32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05196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4" y="1699672"/>
            <a:ext cx="3671455" cy="47042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latin typeface="Arial"/>
                <a:cs typeface="Arial"/>
              </a:defRPr>
            </a:lvl1pPr>
            <a:lvl2pPr marL="457108" indent="0">
              <a:buNone/>
              <a:defRPr sz="2000" b="1"/>
            </a:lvl2pPr>
            <a:lvl3pPr marL="914218" indent="0">
              <a:buNone/>
              <a:defRPr sz="1800" b="1"/>
            </a:lvl3pPr>
            <a:lvl4pPr marL="1371326" indent="0">
              <a:buNone/>
              <a:defRPr sz="1600" b="1"/>
            </a:lvl4pPr>
            <a:lvl5pPr marL="1828434" indent="0">
              <a:buNone/>
              <a:defRPr sz="1600" b="1"/>
            </a:lvl5pPr>
            <a:lvl6pPr marL="2285542" indent="0">
              <a:buNone/>
              <a:defRPr sz="1600" b="1"/>
            </a:lvl6pPr>
            <a:lvl7pPr marL="2742652" indent="0">
              <a:buNone/>
              <a:defRPr sz="1600" b="1"/>
            </a:lvl7pPr>
            <a:lvl8pPr marL="3199760" indent="0">
              <a:buNone/>
              <a:defRPr sz="1600" b="1"/>
            </a:lvl8pPr>
            <a:lvl9pPr marL="3656868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699697"/>
            <a:ext cx="3609880" cy="47040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1800" b="1">
                <a:latin typeface="Arial"/>
                <a:cs typeface="Arial"/>
              </a:defRPr>
            </a:lvl1pPr>
            <a:lvl2pPr marL="457108" indent="0">
              <a:buNone/>
              <a:defRPr sz="2000" b="1"/>
            </a:lvl2pPr>
            <a:lvl3pPr marL="914218" indent="0">
              <a:buNone/>
              <a:defRPr sz="1800" b="1"/>
            </a:lvl3pPr>
            <a:lvl4pPr marL="1371326" indent="0">
              <a:buNone/>
              <a:defRPr sz="1600" b="1"/>
            </a:lvl4pPr>
            <a:lvl5pPr marL="1828434" indent="0">
              <a:buNone/>
              <a:defRPr sz="1600" b="1"/>
            </a:lvl5pPr>
            <a:lvl6pPr marL="2285542" indent="0">
              <a:buNone/>
              <a:defRPr sz="1600" b="1"/>
            </a:lvl6pPr>
            <a:lvl7pPr marL="2742652" indent="0">
              <a:buNone/>
              <a:defRPr sz="1600" b="1"/>
            </a:lvl7pPr>
            <a:lvl8pPr marL="3199760" indent="0">
              <a:buNone/>
              <a:defRPr sz="1600" b="1"/>
            </a:lvl8pPr>
            <a:lvl9pPr marL="3656868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831274" y="2332183"/>
            <a:ext cx="3671455" cy="3502120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833993" indent="-310223">
              <a:defRPr sz="1800">
                <a:latin typeface="Arial"/>
                <a:cs typeface="Arial"/>
              </a:defRPr>
            </a:lvl3pPr>
            <a:lvl4pPr marL="1092271" indent="-261164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354877" indent="-207776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702848" y="2332187"/>
            <a:ext cx="3609880" cy="3502119"/>
          </a:xfrm>
          <a:prstGeom prst="rect">
            <a:avLst/>
          </a:prstGeom>
        </p:spPr>
        <p:txBody>
          <a:bodyPr/>
          <a:lstStyle>
            <a:lvl2pPr marL="415554" indent="-415554">
              <a:defRPr sz="2200">
                <a:latin typeface="Arial"/>
                <a:cs typeface="Arial"/>
              </a:defRPr>
            </a:lvl2pPr>
            <a:lvl3pPr marL="731547" indent="-315995">
              <a:defRPr sz="1800">
                <a:latin typeface="Arial"/>
                <a:cs typeface="Arial"/>
              </a:defRPr>
            </a:lvl3pPr>
            <a:lvl4pPr marL="1038883" indent="-307337">
              <a:buFont typeface="Lucida Grande"/>
              <a:buChar char="‒"/>
              <a:defRPr sz="1600">
                <a:latin typeface="Arial"/>
                <a:cs typeface="Arial"/>
              </a:defRPr>
            </a:lvl4pPr>
            <a:lvl5pPr marL="1246659" indent="-207776" defTabSz="334752">
              <a:defRPr sz="1600">
                <a:latin typeface="Arial"/>
                <a:cs typeface="Aria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4" y="1023771"/>
            <a:ext cx="7481455" cy="500303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7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SFU</a:t>
            </a:r>
            <a:endParaRPr lang="en-US">
              <a:latin typeface="Calibri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Bernd Stelzer</a:t>
            </a:r>
            <a:endParaRPr lang="en-US">
              <a:latin typeface="Calibri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71FAD-72C7-C345-922B-F2BFB23F5A42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048029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SFU</a:t>
            </a:r>
            <a:endParaRPr lang="en-US">
              <a:latin typeface="Calibri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Bernd Stelzer</a:t>
            </a:r>
            <a:endParaRPr lang="en-US">
              <a:latin typeface="Calibri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08F50-D5F2-5B42-9A3D-A4BF96648392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25698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310" y="1031394"/>
            <a:ext cx="2634241" cy="65424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5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85" y="1031394"/>
            <a:ext cx="4737677" cy="4733636"/>
          </a:xfrm>
          <a:prstGeom prst="rect">
            <a:avLst/>
          </a:prstGeom>
        </p:spPr>
        <p:txBody>
          <a:bodyPr/>
          <a:lstStyle>
            <a:lvl1pPr>
              <a:defRPr sz="2700" baseline="0"/>
            </a:lvl1pPr>
            <a:lvl2pPr>
              <a:defRPr sz="2200">
                <a:latin typeface="Arial"/>
                <a:cs typeface="Arial"/>
              </a:defRPr>
            </a:lvl2pPr>
            <a:lvl3pPr>
              <a:defRPr sz="1800">
                <a:latin typeface="Arial"/>
                <a:cs typeface="Arial"/>
              </a:defRPr>
            </a:lvl3pPr>
            <a:lvl4pPr>
              <a:defRPr sz="1600">
                <a:latin typeface="Arial"/>
                <a:cs typeface="Arial"/>
              </a:defRPr>
            </a:lvl4pPr>
            <a:lvl5pPr>
              <a:defRPr sz="1600">
                <a:latin typeface="Arial"/>
                <a:cs typeface="Arial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831879"/>
            <a:ext cx="2634242" cy="3933151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 b="1"/>
            </a:lvl1pPr>
            <a:lvl2pPr marL="457108" indent="0">
              <a:buNone/>
              <a:defRPr sz="1200"/>
            </a:lvl2pPr>
            <a:lvl3pPr marL="914218" indent="0">
              <a:buNone/>
              <a:defRPr sz="1000"/>
            </a:lvl3pPr>
            <a:lvl4pPr marL="1371326" indent="0">
              <a:buNone/>
              <a:defRPr sz="900"/>
            </a:lvl4pPr>
            <a:lvl5pPr marL="1828434" indent="0">
              <a:buNone/>
              <a:defRPr sz="900"/>
            </a:lvl5pPr>
            <a:lvl6pPr marL="2285542" indent="0">
              <a:buNone/>
              <a:defRPr sz="900"/>
            </a:lvl6pPr>
            <a:lvl7pPr marL="2742652" indent="0">
              <a:buNone/>
              <a:defRPr sz="900"/>
            </a:lvl7pPr>
            <a:lvl8pPr marL="3199760" indent="0">
              <a:buNone/>
              <a:defRPr sz="900"/>
            </a:lvl8pPr>
            <a:lvl9pPr marL="3656868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SFU</a:t>
            </a:r>
            <a:endParaRPr lang="en-US"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Bernd Stelzer</a:t>
            </a:r>
            <a:endParaRPr lang="en-US"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BED0B-ABF7-D84E-BBF7-FE21D0163B3E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88317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672061"/>
            <a:ext cx="5486400" cy="566738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200" b="1"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915941"/>
            <a:ext cx="5486400" cy="3540606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08" indent="0">
              <a:buNone/>
              <a:defRPr sz="2800"/>
            </a:lvl2pPr>
            <a:lvl3pPr marL="914218" indent="0">
              <a:buNone/>
              <a:defRPr sz="2400"/>
            </a:lvl3pPr>
            <a:lvl4pPr marL="1371326" indent="0">
              <a:buNone/>
              <a:defRPr sz="2000"/>
            </a:lvl4pPr>
            <a:lvl5pPr marL="1828434" indent="0">
              <a:buNone/>
              <a:defRPr sz="2000"/>
            </a:lvl5pPr>
            <a:lvl6pPr marL="2285542" indent="0">
              <a:buNone/>
              <a:defRPr sz="2000"/>
            </a:lvl6pPr>
            <a:lvl7pPr marL="2742652" indent="0">
              <a:buNone/>
              <a:defRPr sz="2000"/>
            </a:lvl7pPr>
            <a:lvl8pPr marL="3199760" indent="0">
              <a:buNone/>
              <a:defRPr sz="2000"/>
            </a:lvl8pPr>
            <a:lvl9pPr marL="3656868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238799"/>
            <a:ext cx="5486400" cy="8048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300">
                <a:latin typeface="Arial"/>
                <a:cs typeface="Arial"/>
              </a:defRPr>
            </a:lvl1pPr>
            <a:lvl2pPr marL="457108" indent="0">
              <a:buNone/>
              <a:defRPr sz="1200"/>
            </a:lvl2pPr>
            <a:lvl3pPr marL="914218" indent="0">
              <a:buNone/>
              <a:defRPr sz="1000"/>
            </a:lvl3pPr>
            <a:lvl4pPr marL="1371326" indent="0">
              <a:buNone/>
              <a:defRPr sz="900"/>
            </a:lvl4pPr>
            <a:lvl5pPr marL="1828434" indent="0">
              <a:buNone/>
              <a:defRPr sz="900"/>
            </a:lvl5pPr>
            <a:lvl6pPr marL="2285542" indent="0">
              <a:buNone/>
              <a:defRPr sz="900"/>
            </a:lvl6pPr>
            <a:lvl7pPr marL="2742652" indent="0">
              <a:buNone/>
              <a:defRPr sz="900"/>
            </a:lvl7pPr>
            <a:lvl8pPr marL="3199760" indent="0">
              <a:buNone/>
              <a:defRPr sz="900"/>
            </a:lvl8pPr>
            <a:lvl9pPr marL="3656868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SFU</a:t>
            </a:r>
            <a:endParaRPr lang="en-US">
              <a:latin typeface="Calibri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latin typeface="Calibri"/>
              </a:rPr>
              <a:t>Bernd Stelzer</a:t>
            </a:r>
            <a:endParaRPr lang="en-US">
              <a:latin typeface="Calibri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39B40-E3E0-2F43-8634-5F00C375A297}" type="slidenum">
              <a:rPr lang="en-US">
                <a:latin typeface="Calibri"/>
              </a:rPr>
              <a:pPr>
                <a:defRPr/>
              </a:pPr>
              <a:t>‹#›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37727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9273" y="-23089"/>
            <a:ext cx="9282545" cy="6961909"/>
          </a:xfrm>
          <a:prstGeom prst="rect">
            <a:avLst/>
          </a:prstGeom>
          <a:solidFill>
            <a:srgbClr val="692A3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6963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106" y="103189"/>
            <a:ext cx="7493000" cy="544512"/>
          </a:xfrm>
          <a:prstGeom prst="rect">
            <a:avLst/>
          </a:prstGeom>
        </p:spPr>
        <p:txBody>
          <a:bodyPr lIns="91422" tIns="45711" rIns="91422" bIns="45711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836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65481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72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838201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 defTabSz="457154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 defTabSz="457154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96001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3557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2348759" y="6400800"/>
            <a:ext cx="4446494" cy="457200"/>
          </a:xfrm>
          <a:ln/>
        </p:spPr>
        <p:txBody>
          <a:bodyPr/>
          <a:lstStyle>
            <a:lvl1pPr>
              <a:defRPr sz="1200" b="0"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226718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7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54" indent="0">
              <a:buNone/>
              <a:defRPr sz="1800"/>
            </a:lvl2pPr>
            <a:lvl3pPr marL="914309" indent="0">
              <a:buNone/>
              <a:defRPr sz="1600"/>
            </a:lvl3pPr>
            <a:lvl4pPr marL="1371463" indent="0">
              <a:buNone/>
              <a:defRPr sz="1400"/>
            </a:lvl4pPr>
            <a:lvl5pPr marL="1828617" indent="0">
              <a:buNone/>
              <a:defRPr sz="1400"/>
            </a:lvl5pPr>
            <a:lvl6pPr marL="2285771" indent="0">
              <a:buNone/>
              <a:defRPr sz="1400"/>
            </a:lvl6pPr>
            <a:lvl7pPr marL="2742926" indent="0">
              <a:buNone/>
              <a:defRPr sz="1400"/>
            </a:lvl7pPr>
            <a:lvl8pPr marL="3200080" indent="0">
              <a:buNone/>
              <a:defRPr sz="1400"/>
            </a:lvl8pPr>
            <a:lvl9pPr marL="3657234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4176368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 sz="1100" b="0"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123215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775951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485957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1029108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12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529738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54" indent="0">
              <a:buNone/>
              <a:defRPr sz="1200"/>
            </a:lvl2pPr>
            <a:lvl3pPr marL="914309" indent="0">
              <a:buNone/>
              <a:defRPr sz="1000"/>
            </a:lvl3pPr>
            <a:lvl4pPr marL="1371463" indent="0">
              <a:buNone/>
              <a:defRPr sz="900"/>
            </a:lvl4pPr>
            <a:lvl5pPr marL="1828617" indent="0">
              <a:buNone/>
              <a:defRPr sz="900"/>
            </a:lvl5pPr>
            <a:lvl6pPr marL="2285771" indent="0">
              <a:buNone/>
              <a:defRPr sz="900"/>
            </a:lvl6pPr>
            <a:lvl7pPr marL="2742926" indent="0">
              <a:buNone/>
              <a:defRPr sz="900"/>
            </a:lvl7pPr>
            <a:lvl8pPr marL="3200080" indent="0">
              <a:buNone/>
              <a:defRPr sz="900"/>
            </a:lvl8pPr>
            <a:lvl9pPr marL="3657234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537916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3565722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126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1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6697" indent="0">
              <a:buNone/>
              <a:defRPr sz="1200"/>
            </a:lvl2pPr>
            <a:lvl3pPr marL="913397" indent="0">
              <a:buNone/>
              <a:defRPr sz="1000"/>
            </a:lvl3pPr>
            <a:lvl4pPr marL="1370093" indent="0">
              <a:buNone/>
              <a:defRPr sz="900"/>
            </a:lvl4pPr>
            <a:lvl5pPr marL="1826790" indent="0">
              <a:buNone/>
              <a:defRPr sz="900"/>
            </a:lvl5pPr>
            <a:lvl6pPr marL="2283484" indent="0">
              <a:buNone/>
              <a:defRPr sz="900"/>
            </a:lvl6pPr>
            <a:lvl7pPr marL="2740185" indent="0">
              <a:buNone/>
              <a:defRPr sz="900"/>
            </a:lvl7pPr>
            <a:lvl8pPr marL="3196880" indent="0">
              <a:buNone/>
              <a:defRPr sz="900"/>
            </a:lvl8pPr>
            <a:lvl9pPr marL="3653577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741973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/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2903431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quarter" idx="1"/>
          </p:nvPr>
        </p:nvSpPr>
        <p:spPr>
          <a:xfrm>
            <a:off x="457200" y="1600201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8200" y="1600201"/>
            <a:ext cx="4038600" cy="2173288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57200" y="3925960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8200" y="3925960"/>
            <a:ext cx="4038600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 altLang="ja-JP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 altLang="ja-JP">
              <a:latin typeface="Arial"/>
              <a:ea typeface="Arial Unicode MS"/>
              <a:cs typeface="Arial Unicode MS"/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69C48C-D733-1745-8254-B98F368A1390}" type="slidenum">
              <a:rPr lang="en-US" altLang="ja-JP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</p:spTree>
    <p:extLst>
      <p:ext uri="{BB962C8B-B14F-4D97-AF65-F5344CB8AC3E}">
        <p14:creationId xmlns:p14="http://schemas.microsoft.com/office/powerpoint/2010/main" val="861776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9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3747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35" y="274638"/>
            <a:ext cx="7582147" cy="706090"/>
          </a:xfrm>
        </p:spPr>
        <p:txBody>
          <a:bodyPr>
            <a:normAutofit/>
          </a:bodyPr>
          <a:lstStyle>
            <a:lvl1pPr algn="l">
              <a:defRPr sz="3600" b="1" baseline="0">
                <a:solidFill>
                  <a:schemeClr val="tx1"/>
                </a:solidFill>
                <a:latin typeface="Trebuchet MS" panose="020B060302020202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4"/>
            <a:ext cx="8229600" cy="4929411"/>
          </a:xfrm>
        </p:spPr>
        <p:txBody>
          <a:bodyPr/>
          <a:lstStyle>
            <a:lvl1pPr>
              <a:defRPr>
                <a:latin typeface="Trebuchet MS" panose="020B0603020202020204" pitchFamily="34" charset="0"/>
              </a:defRPr>
            </a:lvl1pPr>
            <a:lvl2pPr>
              <a:defRPr>
                <a:latin typeface="Trebuchet MS" panose="020B0603020202020204" pitchFamily="34" charset="0"/>
              </a:defRPr>
            </a:lvl2pPr>
            <a:lvl3pPr>
              <a:defRPr>
                <a:latin typeface="Trebuchet MS" panose="020B0603020202020204" pitchFamily="34" charset="0"/>
              </a:defRPr>
            </a:lvl3pPr>
            <a:lvl4pPr>
              <a:defRPr>
                <a:latin typeface="Trebuchet MS" panose="020B0603020202020204" pitchFamily="34" charset="0"/>
              </a:defRPr>
            </a:lvl4pPr>
            <a:lvl5pPr>
              <a:defRPr>
                <a:latin typeface="Trebuchet MS" panose="020B0603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9346" y="99215"/>
            <a:ext cx="685678" cy="881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56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7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61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4338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071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8883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638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12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461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6697" indent="0">
              <a:buNone/>
              <a:defRPr sz="2800"/>
            </a:lvl2pPr>
            <a:lvl3pPr marL="913397" indent="0">
              <a:buNone/>
              <a:defRPr sz="2400"/>
            </a:lvl3pPr>
            <a:lvl4pPr marL="1370093" indent="0">
              <a:buNone/>
              <a:defRPr sz="2000"/>
            </a:lvl4pPr>
            <a:lvl5pPr marL="1826790" indent="0">
              <a:buNone/>
              <a:defRPr sz="2000"/>
            </a:lvl5pPr>
            <a:lvl6pPr marL="2283484" indent="0">
              <a:buNone/>
              <a:defRPr sz="2000"/>
            </a:lvl6pPr>
            <a:lvl7pPr marL="2740185" indent="0">
              <a:buNone/>
              <a:defRPr sz="2000"/>
            </a:lvl7pPr>
            <a:lvl8pPr marL="3196880" indent="0">
              <a:buNone/>
              <a:defRPr sz="2000"/>
            </a:lvl8pPr>
            <a:lvl9pPr marL="3653577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697" indent="0">
              <a:buNone/>
              <a:defRPr sz="1200"/>
            </a:lvl2pPr>
            <a:lvl3pPr marL="913397" indent="0">
              <a:buNone/>
              <a:defRPr sz="1000"/>
            </a:lvl3pPr>
            <a:lvl4pPr marL="1370093" indent="0">
              <a:buNone/>
              <a:defRPr sz="900"/>
            </a:lvl4pPr>
            <a:lvl5pPr marL="1826790" indent="0">
              <a:buNone/>
              <a:defRPr sz="900"/>
            </a:lvl5pPr>
            <a:lvl6pPr marL="2283484" indent="0">
              <a:buNone/>
              <a:defRPr sz="900"/>
            </a:lvl6pPr>
            <a:lvl7pPr marL="2740185" indent="0">
              <a:buNone/>
              <a:defRPr sz="900"/>
            </a:lvl7pPr>
            <a:lvl8pPr marL="3196880" indent="0">
              <a:buNone/>
              <a:defRPr sz="900"/>
            </a:lvl8pPr>
            <a:lvl9pPr marL="3653577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SFU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lIns="91337" tIns="45671" rIns="91337" bIns="45671"/>
          <a:lstStyle/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/>
                </a:solidFill>
                <a:latin typeface="Calibri"/>
              </a:rPr>
              <a:t>Bernd Stelzer</a:t>
            </a:r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60357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3956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751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71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71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550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58813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30720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73" y="2703285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38195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1130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056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668779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3847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5.xml"/><Relationship Id="rId4" Type="http://schemas.openxmlformats.org/officeDocument/2006/relationships/slideLayout" Target="../slideLayouts/slideLayout96.xml"/><Relationship Id="rId5" Type="http://schemas.openxmlformats.org/officeDocument/2006/relationships/slideLayout" Target="../slideLayouts/slideLayout97.xml"/><Relationship Id="rId6" Type="http://schemas.openxmlformats.org/officeDocument/2006/relationships/slideLayout" Target="../slideLayouts/slideLayout98.xml"/><Relationship Id="rId7" Type="http://schemas.openxmlformats.org/officeDocument/2006/relationships/theme" Target="../theme/theme10.xml"/><Relationship Id="rId8" Type="http://schemas.openxmlformats.org/officeDocument/2006/relationships/image" Target="../media/image3.emf"/><Relationship Id="rId1" Type="http://schemas.openxmlformats.org/officeDocument/2006/relationships/slideLayout" Target="../slideLayouts/slideLayout93.xml"/><Relationship Id="rId2" Type="http://schemas.openxmlformats.org/officeDocument/2006/relationships/slideLayout" Target="../slideLayouts/slideLayout94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1.xml"/><Relationship Id="rId4" Type="http://schemas.openxmlformats.org/officeDocument/2006/relationships/slideLayout" Target="../slideLayouts/slideLayout102.xml"/><Relationship Id="rId5" Type="http://schemas.openxmlformats.org/officeDocument/2006/relationships/slideLayout" Target="../slideLayouts/slideLayout103.xml"/><Relationship Id="rId6" Type="http://schemas.openxmlformats.org/officeDocument/2006/relationships/theme" Target="../theme/theme11.xml"/><Relationship Id="rId7" Type="http://schemas.openxmlformats.org/officeDocument/2006/relationships/image" Target="../media/image14.png"/><Relationship Id="rId8" Type="http://schemas.openxmlformats.org/officeDocument/2006/relationships/image" Target="../media/image15.png"/><Relationship Id="rId9" Type="http://schemas.openxmlformats.org/officeDocument/2006/relationships/image" Target="../media/image16.png"/><Relationship Id="rId10" Type="http://schemas.openxmlformats.org/officeDocument/2006/relationships/image" Target="../media/image17.png"/><Relationship Id="rId1" Type="http://schemas.openxmlformats.org/officeDocument/2006/relationships/slideLayout" Target="../slideLayouts/slideLayout99.xml"/><Relationship Id="rId2" Type="http://schemas.openxmlformats.org/officeDocument/2006/relationships/slideLayout" Target="../slideLayouts/slideLayout100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8.xml"/><Relationship Id="rId6" Type="http://schemas.openxmlformats.org/officeDocument/2006/relationships/theme" Target="../theme/theme12.xml"/><Relationship Id="rId7" Type="http://schemas.openxmlformats.org/officeDocument/2006/relationships/image" Target="../media/image14.png"/><Relationship Id="rId8" Type="http://schemas.openxmlformats.org/officeDocument/2006/relationships/image" Target="../media/image15.png"/><Relationship Id="rId9" Type="http://schemas.openxmlformats.org/officeDocument/2006/relationships/image" Target="../media/image16.png"/><Relationship Id="rId10" Type="http://schemas.openxmlformats.org/officeDocument/2006/relationships/image" Target="../media/image17.png"/><Relationship Id="rId1" Type="http://schemas.openxmlformats.org/officeDocument/2006/relationships/slideLayout" Target="../slideLayouts/slideLayout104.xml"/><Relationship Id="rId2" Type="http://schemas.openxmlformats.org/officeDocument/2006/relationships/slideLayout" Target="../slideLayouts/slideLayout105.xml"/></Relationships>
</file>

<file path=ppt/slideMasters/_rels/slideMaster1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9.xml"/><Relationship Id="rId12" Type="http://schemas.openxmlformats.org/officeDocument/2006/relationships/theme" Target="../theme/theme13.xml"/><Relationship Id="rId1" Type="http://schemas.openxmlformats.org/officeDocument/2006/relationships/slideLayout" Target="../slideLayouts/slideLayout109.xml"/><Relationship Id="rId2" Type="http://schemas.openxmlformats.org/officeDocument/2006/relationships/slideLayout" Target="../slideLayouts/slideLayout110.xml"/><Relationship Id="rId3" Type="http://schemas.openxmlformats.org/officeDocument/2006/relationships/slideLayout" Target="../slideLayouts/slideLayout111.xml"/><Relationship Id="rId4" Type="http://schemas.openxmlformats.org/officeDocument/2006/relationships/slideLayout" Target="../slideLayouts/slideLayout112.xml"/><Relationship Id="rId5" Type="http://schemas.openxmlformats.org/officeDocument/2006/relationships/slideLayout" Target="../slideLayouts/slideLayout113.xml"/><Relationship Id="rId6" Type="http://schemas.openxmlformats.org/officeDocument/2006/relationships/slideLayout" Target="../slideLayouts/slideLayout114.xml"/><Relationship Id="rId7" Type="http://schemas.openxmlformats.org/officeDocument/2006/relationships/slideLayout" Target="../slideLayouts/slideLayout115.xml"/><Relationship Id="rId8" Type="http://schemas.openxmlformats.org/officeDocument/2006/relationships/slideLayout" Target="../slideLayouts/slideLayout116.xml"/><Relationship Id="rId9" Type="http://schemas.openxmlformats.org/officeDocument/2006/relationships/slideLayout" Target="../slideLayouts/slideLayout117.xml"/><Relationship Id="rId10" Type="http://schemas.openxmlformats.org/officeDocument/2006/relationships/slideLayout" Target="../slideLayouts/slideLayout118.xml"/></Relationships>
</file>

<file path=ppt/slideMasters/_rels/slideMaster1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30.xml"/><Relationship Id="rId12" Type="http://schemas.openxmlformats.org/officeDocument/2006/relationships/theme" Target="../theme/theme14.xml"/><Relationship Id="rId1" Type="http://schemas.openxmlformats.org/officeDocument/2006/relationships/slideLayout" Target="../slideLayouts/slideLayout120.xml"/><Relationship Id="rId2" Type="http://schemas.openxmlformats.org/officeDocument/2006/relationships/slideLayout" Target="../slideLayouts/slideLayout121.xml"/><Relationship Id="rId3" Type="http://schemas.openxmlformats.org/officeDocument/2006/relationships/slideLayout" Target="../slideLayouts/slideLayout122.xml"/><Relationship Id="rId4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24.xml"/><Relationship Id="rId6" Type="http://schemas.openxmlformats.org/officeDocument/2006/relationships/slideLayout" Target="../slideLayouts/slideLayout125.xml"/><Relationship Id="rId7" Type="http://schemas.openxmlformats.org/officeDocument/2006/relationships/slideLayout" Target="../slideLayouts/slideLayout126.xml"/><Relationship Id="rId8" Type="http://schemas.openxmlformats.org/officeDocument/2006/relationships/slideLayout" Target="../slideLayouts/slideLayout127.xml"/><Relationship Id="rId9" Type="http://schemas.openxmlformats.org/officeDocument/2006/relationships/slideLayout" Target="../slideLayouts/slideLayout128.xml"/><Relationship Id="rId10" Type="http://schemas.openxmlformats.org/officeDocument/2006/relationships/slideLayout" Target="../slideLayouts/slideLayout129.xml"/></Relationships>
</file>

<file path=ppt/slideMasters/_rels/slideMaster1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41.xml"/><Relationship Id="rId12" Type="http://schemas.openxmlformats.org/officeDocument/2006/relationships/slideLayout" Target="../slideLayouts/slideLayout142.xml"/><Relationship Id="rId13" Type="http://schemas.openxmlformats.org/officeDocument/2006/relationships/theme" Target="../theme/theme15.xml"/><Relationship Id="rId14" Type="http://schemas.openxmlformats.org/officeDocument/2006/relationships/image" Target="../media/image10.jpeg"/><Relationship Id="rId15" Type="http://schemas.openxmlformats.org/officeDocument/2006/relationships/image" Target="../media/image11.png"/><Relationship Id="rId16" Type="http://schemas.openxmlformats.org/officeDocument/2006/relationships/image" Target="../media/image12.jpeg"/><Relationship Id="rId1" Type="http://schemas.openxmlformats.org/officeDocument/2006/relationships/slideLayout" Target="../slideLayouts/slideLayout131.xml"/><Relationship Id="rId2" Type="http://schemas.openxmlformats.org/officeDocument/2006/relationships/slideLayout" Target="../slideLayouts/slideLayout132.xml"/><Relationship Id="rId3" Type="http://schemas.openxmlformats.org/officeDocument/2006/relationships/slideLayout" Target="../slideLayouts/slideLayout133.xml"/><Relationship Id="rId4" Type="http://schemas.openxmlformats.org/officeDocument/2006/relationships/slideLayout" Target="../slideLayouts/slideLayout134.xml"/><Relationship Id="rId5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137.xml"/><Relationship Id="rId8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0.xml"/></Relationships>
</file>

<file path=ppt/slideMasters/_rels/slideMaster1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53.xml"/><Relationship Id="rId12" Type="http://schemas.openxmlformats.org/officeDocument/2006/relationships/slideLayout" Target="../slideLayouts/slideLayout154.xml"/><Relationship Id="rId13" Type="http://schemas.openxmlformats.org/officeDocument/2006/relationships/slideLayout" Target="../slideLayouts/slideLayout155.xml"/><Relationship Id="rId14" Type="http://schemas.openxmlformats.org/officeDocument/2006/relationships/slideLayout" Target="../slideLayouts/slideLayout156.xml"/><Relationship Id="rId15" Type="http://schemas.openxmlformats.org/officeDocument/2006/relationships/slideLayout" Target="../slideLayouts/slideLayout157.xml"/><Relationship Id="rId16" Type="http://schemas.openxmlformats.org/officeDocument/2006/relationships/theme" Target="../theme/theme16.xml"/><Relationship Id="rId1" Type="http://schemas.openxmlformats.org/officeDocument/2006/relationships/slideLayout" Target="../slideLayouts/slideLayout143.xml"/><Relationship Id="rId2" Type="http://schemas.openxmlformats.org/officeDocument/2006/relationships/slideLayout" Target="../slideLayouts/slideLayout144.xml"/><Relationship Id="rId3" Type="http://schemas.openxmlformats.org/officeDocument/2006/relationships/slideLayout" Target="../slideLayouts/slideLayout145.xml"/><Relationship Id="rId4" Type="http://schemas.openxmlformats.org/officeDocument/2006/relationships/slideLayout" Target="../slideLayouts/slideLayout146.xml"/><Relationship Id="rId5" Type="http://schemas.openxmlformats.org/officeDocument/2006/relationships/slideLayout" Target="../slideLayouts/slideLayout147.xml"/><Relationship Id="rId6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49.xml"/><Relationship Id="rId8" Type="http://schemas.openxmlformats.org/officeDocument/2006/relationships/slideLayout" Target="../slideLayouts/slideLayout150.xml"/><Relationship Id="rId9" Type="http://schemas.openxmlformats.org/officeDocument/2006/relationships/slideLayout" Target="../slideLayouts/slideLayout151.xml"/><Relationship Id="rId10" Type="http://schemas.openxmlformats.org/officeDocument/2006/relationships/slideLayout" Target="../slideLayouts/slideLayout152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slideLayout" Target="../slideLayouts/slideLayout24.xml"/><Relationship Id="rId13" Type="http://schemas.openxmlformats.org/officeDocument/2006/relationships/theme" Target="../theme/theme2.xml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theme" Target="../theme/theme3.xml"/><Relationship Id="rId10" Type="http://schemas.openxmlformats.org/officeDocument/2006/relationships/image" Target="../media/image3.emf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4.xml"/><Relationship Id="rId3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7.xml"/><Relationship Id="rId6" Type="http://schemas.openxmlformats.org/officeDocument/2006/relationships/slideLayout" Target="../slideLayouts/slideLayout38.xml"/><Relationship Id="rId7" Type="http://schemas.openxmlformats.org/officeDocument/2006/relationships/slideLayout" Target="../slideLayouts/slideLayout39.xml"/><Relationship Id="rId8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7.xml"/><Relationship Id="rId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1.xml"/><Relationship Id="rId8" Type="http://schemas.openxmlformats.org/officeDocument/2006/relationships/theme" Target="../theme/theme5.xml"/><Relationship Id="rId9" Type="http://schemas.openxmlformats.org/officeDocument/2006/relationships/image" Target="../media/image3.emf"/><Relationship Id="rId1" Type="http://schemas.openxmlformats.org/officeDocument/2006/relationships/slideLayout" Target="../slideLayouts/slideLayout45.xml"/><Relationship Id="rId2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4.xml"/><Relationship Id="rId4" Type="http://schemas.openxmlformats.org/officeDocument/2006/relationships/slideLayout" Target="../slideLayouts/slideLayout55.xml"/><Relationship Id="rId5" Type="http://schemas.openxmlformats.org/officeDocument/2006/relationships/slideLayout" Target="../slideLayouts/slideLayout56.xml"/><Relationship Id="rId6" Type="http://schemas.openxmlformats.org/officeDocument/2006/relationships/slideLayout" Target="../slideLayouts/slideLayout57.xml"/><Relationship Id="rId7" Type="http://schemas.openxmlformats.org/officeDocument/2006/relationships/slideLayout" Target="../slideLayouts/slideLayout58.xml"/><Relationship Id="rId8" Type="http://schemas.openxmlformats.org/officeDocument/2006/relationships/theme" Target="../theme/theme6.xml"/><Relationship Id="rId9" Type="http://schemas.openxmlformats.org/officeDocument/2006/relationships/image" Target="../media/image3.emf"/><Relationship Id="rId1" Type="http://schemas.openxmlformats.org/officeDocument/2006/relationships/slideLayout" Target="../slideLayouts/slideLayout52.xml"/><Relationship Id="rId2" Type="http://schemas.openxmlformats.org/officeDocument/2006/relationships/slideLayout" Target="../slideLayouts/slideLayout53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9.xml"/><Relationship Id="rId12" Type="http://schemas.openxmlformats.org/officeDocument/2006/relationships/theme" Target="../theme/theme7.xml"/><Relationship Id="rId13" Type="http://schemas.openxmlformats.org/officeDocument/2006/relationships/image" Target="../media/image5.emf"/><Relationship Id="rId14" Type="http://schemas.openxmlformats.org/officeDocument/2006/relationships/image" Target="../media/image6.emf"/><Relationship Id="rId15" Type="http://schemas.openxmlformats.org/officeDocument/2006/relationships/image" Target="../media/image7.emf"/><Relationship Id="rId16" Type="http://schemas.openxmlformats.org/officeDocument/2006/relationships/image" Target="../media/image8.png"/><Relationship Id="rId1" Type="http://schemas.openxmlformats.org/officeDocument/2006/relationships/slideLayout" Target="../slideLayouts/slideLayout59.xml"/><Relationship Id="rId2" Type="http://schemas.openxmlformats.org/officeDocument/2006/relationships/slideLayout" Target="../slideLayouts/slideLayout60.xml"/><Relationship Id="rId3" Type="http://schemas.openxmlformats.org/officeDocument/2006/relationships/slideLayout" Target="../slideLayouts/slideLayout61.xml"/><Relationship Id="rId4" Type="http://schemas.openxmlformats.org/officeDocument/2006/relationships/slideLayout" Target="../slideLayouts/slideLayout62.xml"/><Relationship Id="rId5" Type="http://schemas.openxmlformats.org/officeDocument/2006/relationships/slideLayout" Target="../slideLayouts/slideLayout63.xml"/><Relationship Id="rId6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5.xml"/><Relationship Id="rId8" Type="http://schemas.openxmlformats.org/officeDocument/2006/relationships/slideLayout" Target="../slideLayouts/slideLayout66.xml"/><Relationship Id="rId9" Type="http://schemas.openxmlformats.org/officeDocument/2006/relationships/slideLayout" Target="../slideLayouts/slideLayout67.xml"/><Relationship Id="rId10" Type="http://schemas.openxmlformats.org/officeDocument/2006/relationships/slideLayout" Target="../slideLayouts/slideLayout68.xml"/></Relationships>
</file>

<file path=ppt/slideMasters/_rels/slideMaster8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0.xml"/><Relationship Id="rId12" Type="http://schemas.openxmlformats.org/officeDocument/2006/relationships/slideLayout" Target="../slideLayouts/slideLayout81.xml"/><Relationship Id="rId13" Type="http://schemas.openxmlformats.org/officeDocument/2006/relationships/theme" Target="../theme/theme8.xml"/><Relationship Id="rId14" Type="http://schemas.openxmlformats.org/officeDocument/2006/relationships/image" Target="../media/image10.jpeg"/><Relationship Id="rId15" Type="http://schemas.openxmlformats.org/officeDocument/2006/relationships/image" Target="../media/image11.png"/><Relationship Id="rId16" Type="http://schemas.openxmlformats.org/officeDocument/2006/relationships/image" Target="../media/image12.jpeg"/><Relationship Id="rId1" Type="http://schemas.openxmlformats.org/officeDocument/2006/relationships/slideLayout" Target="../slideLayouts/slideLayout70.xml"/><Relationship Id="rId2" Type="http://schemas.openxmlformats.org/officeDocument/2006/relationships/slideLayout" Target="../slideLayouts/slideLayout71.xml"/><Relationship Id="rId3" Type="http://schemas.openxmlformats.org/officeDocument/2006/relationships/slideLayout" Target="../slideLayouts/slideLayout72.xml"/><Relationship Id="rId4" Type="http://schemas.openxmlformats.org/officeDocument/2006/relationships/slideLayout" Target="../slideLayouts/slideLayout73.xml"/><Relationship Id="rId5" Type="http://schemas.openxmlformats.org/officeDocument/2006/relationships/slideLayout" Target="../slideLayouts/slideLayout74.xml"/><Relationship Id="rId6" Type="http://schemas.openxmlformats.org/officeDocument/2006/relationships/slideLayout" Target="../slideLayouts/slideLayout75.xml"/><Relationship Id="rId7" Type="http://schemas.openxmlformats.org/officeDocument/2006/relationships/slideLayout" Target="../slideLayouts/slideLayout76.xml"/><Relationship Id="rId8" Type="http://schemas.openxmlformats.org/officeDocument/2006/relationships/slideLayout" Target="../slideLayouts/slideLayout77.xml"/><Relationship Id="rId9" Type="http://schemas.openxmlformats.org/officeDocument/2006/relationships/slideLayout" Target="../slideLayouts/slideLayout78.xml"/><Relationship Id="rId10" Type="http://schemas.openxmlformats.org/officeDocument/2006/relationships/slideLayout" Target="../slideLayouts/slideLayout79.xml"/></Relationships>
</file>

<file path=ppt/slideMasters/_rels/slideMaster9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92.xml"/><Relationship Id="rId12" Type="http://schemas.openxmlformats.org/officeDocument/2006/relationships/theme" Target="../theme/theme9.xml"/><Relationship Id="rId1" Type="http://schemas.openxmlformats.org/officeDocument/2006/relationships/slideLayout" Target="../slideLayouts/slideLayout82.xml"/><Relationship Id="rId2" Type="http://schemas.openxmlformats.org/officeDocument/2006/relationships/slideLayout" Target="../slideLayouts/slideLayout83.xml"/><Relationship Id="rId3" Type="http://schemas.openxmlformats.org/officeDocument/2006/relationships/slideLayout" Target="../slideLayouts/slideLayout84.xml"/><Relationship Id="rId4" Type="http://schemas.openxmlformats.org/officeDocument/2006/relationships/slideLayout" Target="../slideLayouts/slideLayout85.xml"/><Relationship Id="rId5" Type="http://schemas.openxmlformats.org/officeDocument/2006/relationships/slideLayout" Target="../slideLayouts/slideLayout86.xml"/><Relationship Id="rId6" Type="http://schemas.openxmlformats.org/officeDocument/2006/relationships/slideLayout" Target="../slideLayouts/slideLayout87.xml"/><Relationship Id="rId7" Type="http://schemas.openxmlformats.org/officeDocument/2006/relationships/slideLayout" Target="../slideLayouts/slideLayout88.xml"/><Relationship Id="rId8" Type="http://schemas.openxmlformats.org/officeDocument/2006/relationships/slideLayout" Target="../slideLayouts/slideLayout89.xml"/><Relationship Id="rId9" Type="http://schemas.openxmlformats.org/officeDocument/2006/relationships/slideLayout" Target="../slideLayouts/slideLayout90.xml"/><Relationship Id="rId10" Type="http://schemas.openxmlformats.org/officeDocument/2006/relationships/slideLayout" Target="../slideLayouts/slideLayout9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11494"/>
            <a:ext cx="8229600" cy="5114670"/>
          </a:xfrm>
          <a:prstGeom prst="rect">
            <a:avLst/>
          </a:prstGeom>
        </p:spPr>
        <p:txBody>
          <a:bodyPr vert="horz" lIns="91337" tIns="45671" rIns="91337" bIns="45671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22"/>
            <a:ext cx="2133600" cy="365125"/>
          </a:xfrm>
          <a:prstGeom prst="rect">
            <a:avLst/>
          </a:prstGeom>
        </p:spPr>
        <p:txBody>
          <a:bodyPr vert="horz" lIns="91337" tIns="45671" rIns="91337" bIns="4567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6697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66870"/>
            <a:ext cx="2665002" cy="54915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9094" y="0"/>
            <a:ext cx="7676358" cy="6160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lIns="91337" tIns="45671" rIns="91337" bIns="45671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8203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749" r:id="rId1"/>
    <p:sldLayoutId id="2147487750" r:id="rId2"/>
    <p:sldLayoutId id="2147487751" r:id="rId3"/>
    <p:sldLayoutId id="2147487752" r:id="rId4"/>
    <p:sldLayoutId id="2147487753" r:id="rId5"/>
    <p:sldLayoutId id="2147487754" r:id="rId6"/>
    <p:sldLayoutId id="2147487755" r:id="rId7"/>
    <p:sldLayoutId id="2147487756" r:id="rId8"/>
    <p:sldLayoutId id="2147487757" r:id="rId9"/>
    <p:sldLayoutId id="2147487758" r:id="rId10"/>
    <p:sldLayoutId id="2147487759" r:id="rId11"/>
    <p:sldLayoutId id="2147487760" r:id="rId12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sldNum="0" hdr="0" ftr="0" dt="0"/>
  <p:txStyles>
    <p:titleStyle>
      <a:lvl1pPr algn="ctr" defTabSz="45669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524" indent="-342524" algn="l" defTabSz="456697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134" indent="-285434" algn="l" defTabSz="456697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745" indent="-228348" algn="l" defTabSz="456697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440" indent="-228348" algn="l" defTabSz="456697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137" indent="-228348" algn="l" defTabSz="456697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1838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533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230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1925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69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39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093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79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484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185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88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57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6" y="6356894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501926D-BD55-4F99-B46D-3C231A52E354}" type="slidenum">
              <a:rPr lang="en-GB" smtClean="0">
                <a:solidFill>
                  <a:srgbClr val="FFFFFF"/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622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srgbClr val="FFFFFF"/>
                </a:solidFill>
                <a:latin typeface="Arial"/>
              </a:rPr>
              <a:t>Bernd Stelzer</a:t>
            </a:r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42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628D0A3-5C9A-4901-9C42-FBE507C34AF3}" type="slidenum">
              <a:rPr lang="en-GB" smtClean="0">
                <a:solidFill>
                  <a:srgbClr val="FFFFFF"/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715848" y="6266289"/>
            <a:ext cx="46482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000" dirty="0" smtClean="0">
                <a:solidFill>
                  <a:srgbClr val="FFFFFF"/>
                </a:solidFill>
                <a:latin typeface="Arial"/>
              </a:rPr>
              <a:t>The High Luminosity LHC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000" dirty="0" err="1" smtClean="0">
                <a:solidFill>
                  <a:srgbClr val="FFFFFF"/>
                </a:solidFill>
                <a:latin typeface="Arial"/>
              </a:rPr>
              <a:t>Frédérick</a:t>
            </a:r>
            <a:r>
              <a:rPr lang="en-US" sz="1000" dirty="0" smtClean="0">
                <a:solidFill>
                  <a:srgbClr val="FFFFFF"/>
                </a:solidFill>
                <a:latin typeface="Arial"/>
              </a:rPr>
              <a:t>  Bordry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000" dirty="0" smtClean="0">
                <a:solidFill>
                  <a:srgbClr val="FFFFFF"/>
                </a:solidFill>
                <a:latin typeface="Arial"/>
              </a:rPr>
              <a:t>ECFA High Luminosity LHC Experiments Workshop – 1</a:t>
            </a:r>
            <a:r>
              <a:rPr lang="en-GB" sz="1000" baseline="30000" dirty="0" smtClean="0">
                <a:solidFill>
                  <a:srgbClr val="FFFFFF"/>
                </a:solidFill>
                <a:latin typeface="Arial"/>
              </a:rPr>
              <a:t>st</a:t>
            </a:r>
            <a:r>
              <a:rPr lang="en-GB" sz="1000" dirty="0" smtClean="0">
                <a:solidFill>
                  <a:srgbClr val="FFFFFF"/>
                </a:solidFill>
                <a:latin typeface="Arial"/>
              </a:rPr>
              <a:t> October 2013</a:t>
            </a:r>
          </a:p>
        </p:txBody>
      </p:sp>
    </p:spTree>
    <p:extLst>
      <p:ext uri="{BB962C8B-B14F-4D97-AF65-F5344CB8AC3E}">
        <p14:creationId xmlns:p14="http://schemas.microsoft.com/office/powerpoint/2010/main" val="1376155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011" r:id="rId1"/>
    <p:sldLayoutId id="2147488012" r:id="rId2"/>
    <p:sldLayoutId id="2147488013" r:id="rId3"/>
    <p:sldLayoutId id="2147488014" r:id="rId4"/>
    <p:sldLayoutId id="2147488015" r:id="rId5"/>
    <p:sldLayoutId id="2147488016" r:id="rId6"/>
  </p:sldLayoutIdLst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7"/>
          <a:srcRect t="-380000" b="-380000"/>
          <a:stretch>
            <a:fillRect/>
          </a:stretch>
        </p:blipFill>
        <p:spPr bwMode="auto">
          <a:xfrm>
            <a:off x="156969" y="6492278"/>
            <a:ext cx="8907463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64139" y="-22706"/>
            <a:ext cx="7392051" cy="70788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517" y="799026"/>
            <a:ext cx="8907463" cy="57739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7"/>
          <a:srcRect t="-380000" b="-380000"/>
          <a:stretch>
            <a:fillRect/>
          </a:stretch>
        </p:blipFill>
        <p:spPr bwMode="auto">
          <a:xfrm>
            <a:off x="128517" y="601970"/>
            <a:ext cx="8907463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13"/>
          <p:cNvGrpSpPr>
            <a:grpSpLocks/>
          </p:cNvGrpSpPr>
          <p:nvPr userDrawn="1"/>
        </p:nvGrpSpPr>
        <p:grpSpPr bwMode="auto">
          <a:xfrm>
            <a:off x="363901" y="6662957"/>
            <a:ext cx="8426088" cy="163960"/>
            <a:chOff x="253" y="4588"/>
            <a:chExt cx="5849" cy="114"/>
          </a:xfrm>
        </p:grpSpPr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5982" y="4591"/>
              <a:ext cx="120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27927" fontAlgn="auto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582" algn="l"/>
                  <a:tab pos="1313162" algn="l"/>
                </a:tabLst>
                <a:defRPr/>
              </a:pPr>
              <a:fld id="{B64F08EC-4486-E14C-8599-AE504C73409A}" type="slidenum">
                <a:rPr lang="en-GB" sz="1100" b="1" smtClean="0">
                  <a:solidFill>
                    <a:srgbClr val="000000"/>
                  </a:solidFill>
                  <a:latin typeface="Arial" pitchFamily="-65" charset="0"/>
                  <a:ea typeface="ＭＳ Ｐゴシック" pitchFamily="-110" charset="-128"/>
                  <a:cs typeface="ＭＳ Ｐゴシック" pitchFamily="-110" charset="-128"/>
                </a:rPr>
                <a:pPr defTabSz="827927" fontAlgn="auto">
                  <a:lnSpc>
                    <a:spcPct val="93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45000"/>
                  <a:buFont typeface="StarSymbol" charset="0"/>
                  <a:buNone/>
                  <a:tabLst>
                    <a:tab pos="656582" algn="l"/>
                    <a:tab pos="1313162" algn="l"/>
                  </a:tabLst>
                  <a:defRPr/>
                </a:pPr>
                <a:t>‹#›</a:t>
              </a:fld>
              <a:endParaRPr lang="en-GB" sz="1100" b="1" dirty="0">
                <a:solidFill>
                  <a:srgbClr val="000000"/>
                </a:solidFill>
                <a:latin typeface="Arial" pitchFamily="-65" charset="0"/>
                <a:ea typeface="ＭＳ Ｐゴシック" pitchFamily="-110" charset="-128"/>
                <a:cs typeface="ＭＳ Ｐゴシック" pitchFamily="-110" charset="-128"/>
              </a:endParaRPr>
            </a:p>
          </p:txBody>
        </p:sp>
        <p:sp>
          <p:nvSpPr>
            <p:cNvPr id="13" name="Text Box 7"/>
            <p:cNvSpPr txBox="1">
              <a:spLocks noChangeArrowheads="1"/>
            </p:cNvSpPr>
            <p:nvPr/>
          </p:nvSpPr>
          <p:spPr bwMode="auto">
            <a:xfrm>
              <a:off x="253" y="4591"/>
              <a:ext cx="602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27927" fontAlgn="auto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582" algn="l"/>
                </a:tabLst>
                <a:defRPr/>
              </a:pPr>
              <a:r>
                <a:rPr lang="en-GB" sz="1100" b="1" dirty="0">
                  <a:solidFill>
                    <a:srgbClr val="000000"/>
                  </a:solidFill>
                  <a:latin typeface="Arial" pitchFamily="-65" charset="0"/>
                  <a:ea typeface="ＭＳ Ｐゴシック" pitchFamily="-110" charset="-128"/>
                  <a:cs typeface="ＭＳ Ｐゴシック" pitchFamily="-110" charset="-128"/>
                </a:rPr>
                <a:t>Frank Tecker</a:t>
              </a:r>
            </a:p>
          </p:txBody>
        </p:sp>
        <p:sp>
          <p:nvSpPr>
            <p:cNvPr id="14" name="Text Box 8"/>
            <p:cNvSpPr txBox="1">
              <a:spLocks noChangeArrowheads="1"/>
            </p:cNvSpPr>
            <p:nvPr/>
          </p:nvSpPr>
          <p:spPr bwMode="auto">
            <a:xfrm>
              <a:off x="1925" y="4588"/>
              <a:ext cx="2697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68363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87388" algn="l"/>
                  <a:tab pos="1376363" algn="l"/>
                </a:tabLst>
              </a:pPr>
              <a:r>
                <a:rPr lang="en-GB" sz="1100" b="1" dirty="0" smtClean="0">
                  <a:solidFill>
                    <a:srgbClr val="000000"/>
                  </a:solidFill>
                  <a:latin typeface="Arial" pitchFamily="-109" charset="0"/>
                </a:rPr>
                <a:t>CLIC – 6</a:t>
              </a:r>
              <a:r>
                <a:rPr lang="en-GB" sz="1100" b="1" baseline="30000" dirty="0" smtClean="0">
                  <a:solidFill>
                    <a:srgbClr val="000000"/>
                  </a:solidFill>
                  <a:latin typeface="Arial" pitchFamily="-109" charset="0"/>
                </a:rPr>
                <a:t>th</a:t>
              </a:r>
              <a:r>
                <a:rPr lang="en-GB" sz="1100" b="1" dirty="0" smtClean="0">
                  <a:solidFill>
                    <a:srgbClr val="000000"/>
                  </a:solidFill>
                  <a:latin typeface="Arial" pitchFamily="-109" charset="0"/>
                </a:rPr>
                <a:t>  Int. Acc. School for Linear Colliders – 8.11.2011</a:t>
              </a:r>
              <a:endParaRPr lang="en-GB" sz="1100" b="1" dirty="0">
                <a:solidFill>
                  <a:srgbClr val="000000"/>
                </a:solidFill>
                <a:latin typeface="Arial" pitchFamily="-109" charset="0"/>
              </a:endParaRPr>
            </a:p>
          </p:txBody>
        </p:sp>
      </p:grpSp>
      <p:pic>
        <p:nvPicPr>
          <p:cNvPr id="16" name="Picture 20" descr="logo_transparent_bg"/>
          <p:cNvPicPr>
            <a:picLocks noChangeAspect="1" noChangeArrowheads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12" y="31809"/>
            <a:ext cx="912935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stA="50000" endPos="18000" dist="12700" dir="5400000" sy="-100000" algn="bl" rotWithShape="0"/>
          </a:effectLst>
        </p:spPr>
      </p:pic>
      <p:pic>
        <p:nvPicPr>
          <p:cNvPr id="17" name="Picture 16" descr="CLIC-Logo-Color-72.png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209" t="13636" r="16617" b="15902"/>
          <a:stretch>
            <a:fillRect/>
          </a:stretch>
        </p:blipFill>
        <p:spPr>
          <a:xfrm>
            <a:off x="8490787" y="1"/>
            <a:ext cx="602571" cy="674696"/>
          </a:xfrm>
          <a:prstGeom prst="rect">
            <a:avLst/>
          </a:prstGeom>
          <a:effectLst>
            <a:reflection stA="50000" endPos="12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20201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040" r:id="rId1"/>
    <p:sldLayoutId id="2147488041" r:id="rId2"/>
    <p:sldLayoutId id="2147488042" r:id="rId3"/>
    <p:sldLayoutId id="2147488043" r:id="rId4"/>
    <p:sldLayoutId id="2147488044" r:id="rId5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solidFill>
            <a:srgbClr val="0000FF"/>
          </a:solidFill>
          <a:latin typeface="Times New Roman"/>
          <a:ea typeface="+mj-ea"/>
          <a:cs typeface="Times New Roman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65000"/>
        <a:buFontTx/>
        <a:buBlip>
          <a:blip r:embed="rId10"/>
        </a:buBlip>
        <a:defRPr sz="24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1pPr>
      <a:lvl2pPr marL="742950" indent="-285750" algn="l" defTabSz="457200" rtl="0" eaLnBrk="1" latinLnBrk="0" hangingPunct="1">
        <a:spcBef>
          <a:spcPct val="20000"/>
        </a:spcBef>
        <a:buSzPct val="65000"/>
        <a:buFontTx/>
        <a:buBlip>
          <a:blip r:embed="rId10"/>
        </a:buBlip>
        <a:defRPr sz="20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2pPr>
      <a:lvl3pPr marL="1143000" indent="-228600" algn="l" defTabSz="457200" rtl="0" eaLnBrk="1" latinLnBrk="0" hangingPunct="1">
        <a:spcBef>
          <a:spcPct val="20000"/>
        </a:spcBef>
        <a:buSzPct val="65000"/>
        <a:buFontTx/>
        <a:buBlip>
          <a:blip r:embed="rId10"/>
        </a:buBlip>
        <a:defRPr sz="18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3pPr>
      <a:lvl4pPr marL="1600200" indent="-228600" algn="l" defTabSz="457200" rtl="0" eaLnBrk="1" latinLnBrk="0" hangingPunct="1">
        <a:spcBef>
          <a:spcPct val="20000"/>
        </a:spcBef>
        <a:buSzPct val="65000"/>
        <a:buFontTx/>
        <a:buBlip>
          <a:blip r:embed="rId10"/>
        </a:buBlip>
        <a:defRPr sz="16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4pPr>
      <a:lvl5pPr marL="2057400" indent="-228600" algn="l" defTabSz="457200" rtl="0" eaLnBrk="1" latinLnBrk="0" hangingPunct="1">
        <a:spcBef>
          <a:spcPct val="20000"/>
        </a:spcBef>
        <a:buSzPct val="65000"/>
        <a:buFontTx/>
        <a:buBlip>
          <a:blip r:embed="rId10"/>
        </a:buBlip>
        <a:defRPr sz="16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7"/>
          <a:srcRect t="-380000" b="-380000"/>
          <a:stretch>
            <a:fillRect/>
          </a:stretch>
        </p:blipFill>
        <p:spPr bwMode="auto">
          <a:xfrm>
            <a:off x="156969" y="6492278"/>
            <a:ext cx="8907463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64126" y="-22706"/>
            <a:ext cx="7392051" cy="70788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8517" y="799026"/>
            <a:ext cx="8907463" cy="57739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7"/>
          <a:srcRect t="-380000" b="-380000"/>
          <a:stretch>
            <a:fillRect/>
          </a:stretch>
        </p:blipFill>
        <p:spPr bwMode="auto">
          <a:xfrm>
            <a:off x="128517" y="601970"/>
            <a:ext cx="8907463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13"/>
          <p:cNvGrpSpPr>
            <a:grpSpLocks/>
          </p:cNvGrpSpPr>
          <p:nvPr userDrawn="1"/>
        </p:nvGrpSpPr>
        <p:grpSpPr bwMode="auto">
          <a:xfrm>
            <a:off x="363901" y="6662957"/>
            <a:ext cx="8426088" cy="163960"/>
            <a:chOff x="253" y="4588"/>
            <a:chExt cx="5849" cy="114"/>
          </a:xfrm>
        </p:grpSpPr>
        <p:sp>
          <p:nvSpPr>
            <p:cNvPr id="12" name="Text Box 6"/>
            <p:cNvSpPr txBox="1">
              <a:spLocks noChangeArrowheads="1"/>
            </p:cNvSpPr>
            <p:nvPr/>
          </p:nvSpPr>
          <p:spPr bwMode="auto">
            <a:xfrm>
              <a:off x="5982" y="4591"/>
              <a:ext cx="120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27927" fontAlgn="auto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582" algn="l"/>
                  <a:tab pos="1313162" algn="l"/>
                </a:tabLst>
                <a:defRPr/>
              </a:pPr>
              <a:fld id="{B64F08EC-4486-E14C-8599-AE504C73409A}" type="slidenum">
                <a:rPr lang="en-GB" sz="1100" b="1" smtClean="0">
                  <a:solidFill>
                    <a:srgbClr val="000000"/>
                  </a:solidFill>
                  <a:latin typeface="Arial" pitchFamily="-65" charset="0"/>
                  <a:ea typeface="ＭＳ Ｐゴシック" pitchFamily="-110" charset="-128"/>
                  <a:cs typeface="ＭＳ Ｐゴシック" pitchFamily="-110" charset="-128"/>
                </a:rPr>
                <a:pPr defTabSz="827927" fontAlgn="auto">
                  <a:lnSpc>
                    <a:spcPct val="93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ct val="45000"/>
                  <a:buFont typeface="StarSymbol" charset="0"/>
                  <a:buNone/>
                  <a:tabLst>
                    <a:tab pos="656582" algn="l"/>
                    <a:tab pos="1313162" algn="l"/>
                  </a:tabLst>
                  <a:defRPr/>
                </a:pPr>
                <a:t>‹#›</a:t>
              </a:fld>
              <a:endParaRPr lang="en-GB" sz="1100" b="1" dirty="0">
                <a:solidFill>
                  <a:srgbClr val="000000"/>
                </a:solidFill>
                <a:latin typeface="Arial" pitchFamily="-65" charset="0"/>
                <a:ea typeface="ＭＳ Ｐゴシック" pitchFamily="-110" charset="-128"/>
                <a:cs typeface="ＭＳ Ｐゴシック" pitchFamily="-110" charset="-128"/>
              </a:endParaRPr>
            </a:p>
          </p:txBody>
        </p:sp>
        <p:sp>
          <p:nvSpPr>
            <p:cNvPr id="13" name="Text Box 7"/>
            <p:cNvSpPr txBox="1">
              <a:spLocks noChangeArrowheads="1"/>
            </p:cNvSpPr>
            <p:nvPr/>
          </p:nvSpPr>
          <p:spPr bwMode="auto">
            <a:xfrm>
              <a:off x="253" y="4591"/>
              <a:ext cx="602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27927" fontAlgn="auto">
                <a:lnSpc>
                  <a:spcPct val="93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56582" algn="l"/>
                </a:tabLst>
                <a:defRPr/>
              </a:pPr>
              <a:r>
                <a:rPr lang="en-GB" sz="1100" b="1" dirty="0">
                  <a:solidFill>
                    <a:srgbClr val="000000"/>
                  </a:solidFill>
                  <a:latin typeface="Arial" pitchFamily="-65" charset="0"/>
                  <a:ea typeface="ＭＳ Ｐゴシック" pitchFamily="-110" charset="-128"/>
                  <a:cs typeface="ＭＳ Ｐゴシック" pitchFamily="-110" charset="-128"/>
                </a:rPr>
                <a:t>Frank Tecker</a:t>
              </a:r>
            </a:p>
          </p:txBody>
        </p:sp>
        <p:sp>
          <p:nvSpPr>
            <p:cNvPr id="14" name="Text Box 8"/>
            <p:cNvSpPr txBox="1">
              <a:spLocks noChangeArrowheads="1"/>
            </p:cNvSpPr>
            <p:nvPr/>
          </p:nvSpPr>
          <p:spPr bwMode="auto">
            <a:xfrm>
              <a:off x="1925" y="4588"/>
              <a:ext cx="2697" cy="1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defTabSz="868363" hangingPunct="0">
                <a:lnSpc>
                  <a:spcPct val="93000"/>
                </a:lnSpc>
                <a:buClr>
                  <a:srgbClr val="000000"/>
                </a:buClr>
                <a:buSzPct val="45000"/>
                <a:buFont typeface="StarSymbol" charset="0"/>
                <a:buNone/>
                <a:tabLst>
                  <a:tab pos="687388" algn="l"/>
                  <a:tab pos="1376363" algn="l"/>
                </a:tabLst>
              </a:pPr>
              <a:r>
                <a:rPr lang="en-GB" sz="1100" b="1" dirty="0" smtClean="0">
                  <a:solidFill>
                    <a:srgbClr val="000000"/>
                  </a:solidFill>
                  <a:latin typeface="Arial" pitchFamily="-109" charset="0"/>
                </a:rPr>
                <a:t>CLIC – 6</a:t>
              </a:r>
              <a:r>
                <a:rPr lang="en-GB" sz="1100" b="1" baseline="30000" dirty="0" smtClean="0">
                  <a:solidFill>
                    <a:srgbClr val="000000"/>
                  </a:solidFill>
                  <a:latin typeface="Arial" pitchFamily="-109" charset="0"/>
                </a:rPr>
                <a:t>th</a:t>
              </a:r>
              <a:r>
                <a:rPr lang="en-GB" sz="1100" b="1" dirty="0" smtClean="0">
                  <a:solidFill>
                    <a:srgbClr val="000000"/>
                  </a:solidFill>
                  <a:latin typeface="Arial" pitchFamily="-109" charset="0"/>
                </a:rPr>
                <a:t>  Int. Acc. School for Linear Colliders – 8.11.2011</a:t>
              </a:r>
              <a:endParaRPr lang="en-GB" sz="1100" b="1" dirty="0">
                <a:solidFill>
                  <a:srgbClr val="000000"/>
                </a:solidFill>
                <a:latin typeface="Arial" pitchFamily="-109" charset="0"/>
              </a:endParaRPr>
            </a:p>
          </p:txBody>
        </p:sp>
      </p:grpSp>
      <p:pic>
        <p:nvPicPr>
          <p:cNvPr id="16" name="Picture 20" descr="logo_transparent_bg"/>
          <p:cNvPicPr>
            <a:picLocks noChangeAspect="1" noChangeArrowheads="1"/>
          </p:cNvPicPr>
          <p:nvPr userDrawn="1"/>
        </p:nvPicPr>
        <p:blipFill>
          <a:blip r:embed="rId8"/>
          <a:srcRect/>
          <a:stretch>
            <a:fillRect/>
          </a:stretch>
        </p:blipFill>
        <p:spPr bwMode="auto">
          <a:xfrm>
            <a:off x="12" y="31783"/>
            <a:ext cx="912935" cy="59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stA="50000" endPos="18000" dist="12700" dir="5400000" sy="-100000" algn="bl" rotWithShape="0"/>
          </a:effectLst>
        </p:spPr>
      </p:pic>
      <p:pic>
        <p:nvPicPr>
          <p:cNvPr id="17" name="Picture 16" descr="CLIC-Logo-Color-72.png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209" t="13636" r="16617" b="15902"/>
          <a:stretch>
            <a:fillRect/>
          </a:stretch>
        </p:blipFill>
        <p:spPr>
          <a:xfrm>
            <a:off x="8490774" y="1"/>
            <a:ext cx="602571" cy="674696"/>
          </a:xfrm>
          <a:prstGeom prst="rect">
            <a:avLst/>
          </a:prstGeom>
          <a:effectLst>
            <a:reflection stA="50000" endPos="12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178774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046" r:id="rId1"/>
    <p:sldLayoutId id="2147488047" r:id="rId2"/>
    <p:sldLayoutId id="2147488048" r:id="rId3"/>
    <p:sldLayoutId id="2147488049" r:id="rId4"/>
    <p:sldLayoutId id="2147488050" r:id="rId5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solidFill>
            <a:srgbClr val="0000FF"/>
          </a:solidFill>
          <a:latin typeface="Times New Roman"/>
          <a:ea typeface="+mj-ea"/>
          <a:cs typeface="Times New Roman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65000"/>
        <a:buFontTx/>
        <a:buBlip>
          <a:blip r:embed="rId10"/>
        </a:buBlip>
        <a:defRPr sz="24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1pPr>
      <a:lvl2pPr marL="742950" indent="-285750" algn="l" defTabSz="457200" rtl="0" eaLnBrk="1" latinLnBrk="0" hangingPunct="1">
        <a:spcBef>
          <a:spcPct val="20000"/>
        </a:spcBef>
        <a:buSzPct val="65000"/>
        <a:buFontTx/>
        <a:buBlip>
          <a:blip r:embed="rId10"/>
        </a:buBlip>
        <a:defRPr sz="20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2pPr>
      <a:lvl3pPr marL="1143000" indent="-228600" algn="l" defTabSz="457200" rtl="0" eaLnBrk="1" latinLnBrk="0" hangingPunct="1">
        <a:spcBef>
          <a:spcPct val="20000"/>
        </a:spcBef>
        <a:buSzPct val="65000"/>
        <a:buFontTx/>
        <a:buBlip>
          <a:blip r:embed="rId10"/>
        </a:buBlip>
        <a:defRPr sz="18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3pPr>
      <a:lvl4pPr marL="1600200" indent="-228600" algn="l" defTabSz="457200" rtl="0" eaLnBrk="1" latinLnBrk="0" hangingPunct="1">
        <a:spcBef>
          <a:spcPct val="20000"/>
        </a:spcBef>
        <a:buSzPct val="65000"/>
        <a:buFontTx/>
        <a:buBlip>
          <a:blip r:embed="rId10"/>
        </a:buBlip>
        <a:defRPr sz="16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4pPr>
      <a:lvl5pPr marL="2057400" indent="-228600" algn="l" defTabSz="457200" rtl="0" eaLnBrk="1" latinLnBrk="0" hangingPunct="1">
        <a:spcBef>
          <a:spcPct val="20000"/>
        </a:spcBef>
        <a:buSzPct val="65000"/>
        <a:buFontTx/>
        <a:buBlip>
          <a:blip r:embed="rId10"/>
        </a:buBlip>
        <a:defRPr sz="1600" kern="1200">
          <a:solidFill>
            <a:schemeClr val="tx1"/>
          </a:solidFill>
          <a:effectLst/>
          <a:latin typeface="Times New Roman"/>
          <a:ea typeface="+mn-ea"/>
          <a:cs typeface="Times New Roman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8520" y="0"/>
            <a:ext cx="7566923" cy="6160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11494"/>
            <a:ext cx="8229600" cy="5114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656157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106" r:id="rId1"/>
    <p:sldLayoutId id="2147488107" r:id="rId2"/>
    <p:sldLayoutId id="2147488108" r:id="rId3"/>
    <p:sldLayoutId id="2147488109" r:id="rId4"/>
    <p:sldLayoutId id="2147488110" r:id="rId5"/>
    <p:sldLayoutId id="2147488111" r:id="rId6"/>
    <p:sldLayoutId id="2147488112" r:id="rId7"/>
    <p:sldLayoutId id="2147488113" r:id="rId8"/>
    <p:sldLayoutId id="2147488114" r:id="rId9"/>
    <p:sldLayoutId id="2147488115" r:id="rId10"/>
    <p:sldLayoutId id="214748811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8520" y="0"/>
            <a:ext cx="7566923" cy="6160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11494"/>
            <a:ext cx="8229600" cy="5114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96615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118" r:id="rId1"/>
    <p:sldLayoutId id="2147488119" r:id="rId2"/>
    <p:sldLayoutId id="2147488120" r:id="rId3"/>
    <p:sldLayoutId id="2147488121" r:id="rId4"/>
    <p:sldLayoutId id="2147488122" r:id="rId5"/>
    <p:sldLayoutId id="2147488123" r:id="rId6"/>
    <p:sldLayoutId id="2147488124" r:id="rId7"/>
    <p:sldLayoutId id="2147488125" r:id="rId8"/>
    <p:sldLayoutId id="2147488126" r:id="rId9"/>
    <p:sldLayoutId id="2147488127" r:id="rId10"/>
    <p:sldLayoutId id="2147488128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defTabSz="457154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A. Yamamoto, 13/05/27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154"/>
            <a:r>
              <a:rPr lang="en-US" smtClean="0">
                <a:latin typeface="Arial"/>
                <a:ea typeface="Arial Unicode MS"/>
                <a:cs typeface="Arial Unicode MS"/>
              </a:rPr>
              <a:t>ILC Technical Status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457154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154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 defTabSz="457154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 defTabSz="457154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48401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838201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89160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230" r:id="rId1"/>
    <p:sldLayoutId id="2147488231" r:id="rId2"/>
    <p:sldLayoutId id="2147488232" r:id="rId3"/>
    <p:sldLayoutId id="2147488233" r:id="rId4"/>
    <p:sldLayoutId id="2147488234" r:id="rId5"/>
    <p:sldLayoutId id="2147488235" r:id="rId6"/>
    <p:sldLayoutId id="2147488236" r:id="rId7"/>
    <p:sldLayoutId id="2147488237" r:id="rId8"/>
    <p:sldLayoutId id="2147488238" r:id="rId9"/>
    <p:sldLayoutId id="2147488239" r:id="rId10"/>
    <p:sldLayoutId id="2147488240" r:id="rId11"/>
    <p:sldLayoutId id="2147488241" r:id="rId12"/>
  </p:sldLayoutIdLst>
  <p:transition xmlns:p14="http://schemas.microsoft.com/office/powerpoint/2010/main">
    <p:fade/>
  </p:transition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154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309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463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617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866" indent="-342866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876" indent="-285721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2886" indent="-228577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Cliquez pour modifier le style du titre</a:t>
            </a:r>
            <a:endParaRPr lang="fr-BE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BE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  <a:latin typeface="Comic Sans MS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BE" dirty="0" smtClean="0">
                <a:solidFill>
                  <a:prstClr val="black"/>
                </a:solidFill>
              </a:rPr>
              <a:t>Denis.Perret-Gallix@in2p3.fr LAPP/IN2P3-KEK</a:t>
            </a:r>
            <a:endParaRPr lang="fr-BE" dirty="0">
              <a:solidFill>
                <a:prstClr val="black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CF4668DC-857F-487D-BFFA-8C0CA5037977}" type="slidenum">
              <a:rPr lang="fr-BE" smtClean="0">
                <a:solidFill>
                  <a:prstClr val="black">
                    <a:tint val="75000"/>
                  </a:prstClr>
                </a:solidFill>
                <a:latin typeface="Comic Sans M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fr-BE" dirty="0">
              <a:solidFill>
                <a:prstClr val="black">
                  <a:tint val="75000"/>
                </a:prstClr>
              </a:solidFill>
              <a:latin typeface="Comic Sans MS"/>
            </a:endParaRP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23528" y="6356350"/>
            <a:ext cx="23762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  <a:latin typeface="Comic Sans MS" pitchFamily="66" charset="0"/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fr-FR" dirty="0" smtClean="0">
                <a:solidFill>
                  <a:prstClr val="black"/>
                </a:solidFill>
              </a:rPr>
              <a:t>LCWS, Belgrade, Oct. 2014</a:t>
            </a:r>
            <a:endParaRPr lang="fr-B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658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243" r:id="rId1"/>
    <p:sldLayoutId id="2147488244" r:id="rId2"/>
    <p:sldLayoutId id="2147488245" r:id="rId3"/>
    <p:sldLayoutId id="2147488246" r:id="rId4"/>
    <p:sldLayoutId id="2147488247" r:id="rId5"/>
    <p:sldLayoutId id="2147488248" r:id="rId6"/>
    <p:sldLayoutId id="2147488249" r:id="rId7"/>
    <p:sldLayoutId id="2147488250" r:id="rId8"/>
    <p:sldLayoutId id="2147488251" r:id="rId9"/>
    <p:sldLayoutId id="2147488252" r:id="rId10"/>
    <p:sldLayoutId id="2147488253" r:id="rId11"/>
    <p:sldLayoutId id="2147488254" r:id="rId12"/>
    <p:sldLayoutId id="2147488255" r:id="rId13"/>
    <p:sldLayoutId id="2147488256" r:id="rId14"/>
    <p:sldLayoutId id="2147488257" r:id="rId15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omic Sans MS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11494"/>
            <a:ext cx="8229600" cy="5114670"/>
          </a:xfrm>
          <a:prstGeom prst="rect">
            <a:avLst/>
          </a:prstGeom>
        </p:spPr>
        <p:txBody>
          <a:bodyPr vert="horz" lIns="91337" tIns="45671" rIns="91337" bIns="45671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22"/>
            <a:ext cx="2133600" cy="365125"/>
          </a:xfrm>
          <a:prstGeom prst="rect">
            <a:avLst/>
          </a:prstGeom>
        </p:spPr>
        <p:txBody>
          <a:bodyPr vert="horz" lIns="91337" tIns="45671" rIns="91337" bIns="4567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6697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66870"/>
            <a:ext cx="2665002" cy="54915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9094" y="0"/>
            <a:ext cx="7676358" cy="6160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lIns="91337" tIns="45671" rIns="91337" bIns="45671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8324620" y="76200"/>
            <a:ext cx="819380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468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190" r:id="rId1"/>
    <p:sldLayoutId id="2147488191" r:id="rId2"/>
    <p:sldLayoutId id="2147488192" r:id="rId3"/>
    <p:sldLayoutId id="2147488193" r:id="rId4"/>
    <p:sldLayoutId id="2147488194" r:id="rId5"/>
    <p:sldLayoutId id="2147488195" r:id="rId6"/>
    <p:sldLayoutId id="2147488196" r:id="rId7"/>
    <p:sldLayoutId id="2147488197" r:id="rId8"/>
    <p:sldLayoutId id="2147488198" r:id="rId9"/>
    <p:sldLayoutId id="2147488199" r:id="rId10"/>
    <p:sldLayoutId id="2147488200" r:id="rId11"/>
    <p:sldLayoutId id="2147488201" r:id="rId12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sldNum="0" hdr="0" ftr="0" dt="0"/>
  <p:txStyles>
    <p:titleStyle>
      <a:lvl1pPr algn="ctr" defTabSz="45669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524" indent="-342524" algn="l" defTabSz="456697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134" indent="-285434" algn="l" defTabSz="456697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745" indent="-228348" algn="l" defTabSz="456697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440" indent="-228348" algn="l" defTabSz="456697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137" indent="-228348" algn="l" defTabSz="456697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1838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533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230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1925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69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39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093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79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484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185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88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57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6" y="6356894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501926D-BD55-4F99-B46D-3C231A52E354}" type="slidenum">
              <a:rPr lang="en-GB" smtClean="0">
                <a:solidFill>
                  <a:srgbClr val="FFFFFF"/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622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srgbClr val="FFFFFF"/>
                </a:solidFill>
                <a:latin typeface="Arial"/>
              </a:rPr>
              <a:t>Bernd Stelzer</a:t>
            </a:r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42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628D0A3-5C9A-4901-9C42-FBE507C34AF3}" type="slidenum">
              <a:rPr lang="en-GB" smtClean="0">
                <a:solidFill>
                  <a:srgbClr val="FFFFFF"/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849190" y="6151989"/>
            <a:ext cx="38561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 smtClean="0">
                <a:solidFill>
                  <a:srgbClr val="FFFFFF"/>
                </a:solidFill>
                <a:latin typeface="Arial"/>
              </a:rPr>
              <a:t>EPS HEP 2013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 err="1" smtClean="0">
                <a:solidFill>
                  <a:srgbClr val="FFFFFF"/>
                </a:solidFill>
                <a:latin typeface="Arial"/>
              </a:rPr>
              <a:t>Frédérick</a:t>
            </a:r>
            <a:r>
              <a:rPr lang="en-GB" sz="1400" b="1" dirty="0" smtClean="0">
                <a:solidFill>
                  <a:srgbClr val="FFFFFF"/>
                </a:solidFill>
                <a:latin typeface="Arial"/>
              </a:rPr>
              <a:t> BORDRY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 smtClean="0">
                <a:solidFill>
                  <a:srgbClr val="FFFFFF"/>
                </a:solidFill>
                <a:latin typeface="Arial"/>
              </a:rPr>
              <a:t>20</a:t>
            </a:r>
            <a:r>
              <a:rPr lang="en-GB" sz="1400" b="1" baseline="30000" dirty="0" smtClean="0">
                <a:solidFill>
                  <a:srgbClr val="FFFFFF"/>
                </a:solidFill>
                <a:latin typeface="Arial"/>
              </a:rPr>
              <a:t>th</a:t>
            </a:r>
            <a:r>
              <a:rPr lang="en-GB" sz="1400" b="1" dirty="0" smtClean="0">
                <a:solidFill>
                  <a:srgbClr val="FFFFFF"/>
                </a:solidFill>
                <a:latin typeface="Arial"/>
              </a:rPr>
              <a:t>  July 2013</a:t>
            </a:r>
          </a:p>
        </p:txBody>
      </p:sp>
    </p:spTree>
    <p:extLst>
      <p:ext uri="{BB962C8B-B14F-4D97-AF65-F5344CB8AC3E}">
        <p14:creationId xmlns:p14="http://schemas.microsoft.com/office/powerpoint/2010/main" val="599272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835" r:id="rId1"/>
    <p:sldLayoutId id="2147487836" r:id="rId2"/>
    <p:sldLayoutId id="2147487837" r:id="rId3"/>
    <p:sldLayoutId id="2147487838" r:id="rId4"/>
    <p:sldLayoutId id="2147487839" r:id="rId5"/>
    <p:sldLayoutId id="2147487840" r:id="rId6"/>
    <p:sldLayoutId id="2147487841" r:id="rId7"/>
    <p:sldLayoutId id="2147487997" r:id="rId8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11494"/>
            <a:ext cx="8229600" cy="5114670"/>
          </a:xfrm>
          <a:prstGeom prst="rect">
            <a:avLst/>
          </a:prstGeom>
        </p:spPr>
        <p:txBody>
          <a:bodyPr vert="horz" lIns="91337" tIns="45671" rIns="91337" bIns="45671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22"/>
            <a:ext cx="2133600" cy="365125"/>
          </a:xfrm>
          <a:prstGeom prst="rect">
            <a:avLst/>
          </a:prstGeom>
        </p:spPr>
        <p:txBody>
          <a:bodyPr vert="horz" lIns="91337" tIns="45671" rIns="91337" bIns="45671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6697" fontAlgn="auto">
              <a:spcBef>
                <a:spcPts val="0"/>
              </a:spcBef>
              <a:spcAft>
                <a:spcPts val="0"/>
              </a:spcAft>
            </a:pPr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456697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66870"/>
            <a:ext cx="2665002" cy="54915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9094" y="0"/>
            <a:ext cx="7676358" cy="61602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vert="horz" lIns="91337" tIns="45671" rIns="91337" bIns="45671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68335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204" r:id="rId1"/>
    <p:sldLayoutId id="2147488205" r:id="rId2"/>
    <p:sldLayoutId id="2147488206" r:id="rId3"/>
    <p:sldLayoutId id="2147488207" r:id="rId4"/>
    <p:sldLayoutId id="2147488208" r:id="rId5"/>
    <p:sldLayoutId id="2147488209" r:id="rId6"/>
    <p:sldLayoutId id="2147488210" r:id="rId7"/>
    <p:sldLayoutId id="2147488211" r:id="rId8"/>
    <p:sldLayoutId id="2147488212" r:id="rId9"/>
    <p:sldLayoutId id="2147488213" r:id="rId10"/>
    <p:sldLayoutId id="2147488214" r:id="rId11"/>
    <p:sldLayoutId id="2147488215" r:id="rId12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sldNum="0" hdr="0" ftr="0" dt="0"/>
  <p:txStyles>
    <p:titleStyle>
      <a:lvl1pPr algn="ctr" defTabSz="456697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524" indent="-342524" algn="l" defTabSz="456697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134" indent="-285434" algn="l" defTabSz="456697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1745" indent="-228348" algn="l" defTabSz="456697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440" indent="-228348" algn="l" defTabSz="456697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5137" indent="-228348" algn="l" defTabSz="456697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1838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8533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5230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1925" indent="-228348" algn="l" defTabSz="456697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69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39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093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679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3484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185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6880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3577" algn="l" defTabSz="45669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6" y="6356894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501926D-BD55-4F99-B46D-3C231A52E354}" type="slidenum">
              <a:rPr lang="en-GB" smtClean="0">
                <a:solidFill>
                  <a:srgbClr val="FFFFFF"/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622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srgbClr val="FFFFFF"/>
                </a:solidFill>
                <a:latin typeface="Arial"/>
              </a:rPr>
              <a:t>Bernd Stelzer</a:t>
            </a:r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42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628D0A3-5C9A-4901-9C42-FBE507C34AF3}" type="slidenum">
              <a:rPr lang="en-GB" smtClean="0">
                <a:solidFill>
                  <a:srgbClr val="FFFFFF"/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849190" y="6151989"/>
            <a:ext cx="38561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 smtClean="0">
                <a:solidFill>
                  <a:srgbClr val="FFFFFF"/>
                </a:solidFill>
                <a:latin typeface="Arial"/>
              </a:rPr>
              <a:t>EPS HEP 2013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 err="1" smtClean="0">
                <a:solidFill>
                  <a:srgbClr val="FFFFFF"/>
                </a:solidFill>
                <a:latin typeface="Arial"/>
              </a:rPr>
              <a:t>Frédérick</a:t>
            </a:r>
            <a:r>
              <a:rPr lang="en-GB" sz="1400" b="1" dirty="0" smtClean="0">
                <a:solidFill>
                  <a:srgbClr val="FFFFFF"/>
                </a:solidFill>
                <a:latin typeface="Arial"/>
              </a:rPr>
              <a:t> BORDRY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 smtClean="0">
                <a:solidFill>
                  <a:srgbClr val="FFFFFF"/>
                </a:solidFill>
                <a:latin typeface="Arial"/>
              </a:rPr>
              <a:t>20</a:t>
            </a:r>
            <a:r>
              <a:rPr lang="en-GB" sz="1400" b="1" baseline="30000" dirty="0" smtClean="0">
                <a:solidFill>
                  <a:srgbClr val="FFFFFF"/>
                </a:solidFill>
                <a:latin typeface="Arial"/>
              </a:rPr>
              <a:t>th</a:t>
            </a:r>
            <a:r>
              <a:rPr lang="en-GB" sz="1400" b="1" dirty="0" smtClean="0">
                <a:solidFill>
                  <a:srgbClr val="FFFFFF"/>
                </a:solidFill>
                <a:latin typeface="Arial"/>
              </a:rPr>
              <a:t>  July 2013</a:t>
            </a:r>
          </a:p>
        </p:txBody>
      </p:sp>
    </p:spTree>
    <p:extLst>
      <p:ext uri="{BB962C8B-B14F-4D97-AF65-F5344CB8AC3E}">
        <p14:creationId xmlns:p14="http://schemas.microsoft.com/office/powerpoint/2010/main" val="1874300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843" r:id="rId1"/>
    <p:sldLayoutId id="2147487844" r:id="rId2"/>
    <p:sldLayoutId id="2147487845" r:id="rId3"/>
    <p:sldLayoutId id="2147487846" r:id="rId4"/>
    <p:sldLayoutId id="2147487847" r:id="rId5"/>
    <p:sldLayoutId id="2147487848" r:id="rId6"/>
    <p:sldLayoutId id="2147487849" r:id="rId7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smtClean="0"/>
              <a:t>Cliquez et modifiez le titre</a:t>
            </a:r>
            <a:endParaRPr kumimoji="0"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72406" y="6356894"/>
            <a:ext cx="792088" cy="365125"/>
          </a:xfrm>
          <a:prstGeom prst="rect">
            <a:avLst/>
          </a:prstGeom>
        </p:spPr>
        <p:txBody>
          <a:bodyPr/>
          <a:lstStyle>
            <a:lvl1pPr>
              <a:defRPr sz="1400"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6501926D-BD55-4F99-B46D-3C231A52E354}" type="slidenum">
              <a:rPr lang="en-GB" smtClean="0">
                <a:solidFill>
                  <a:srgbClr val="FFFFFF"/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95936" y="6338622"/>
            <a:ext cx="3888432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srgbClr val="FFFFFF"/>
                </a:solidFill>
                <a:latin typeface="Arial"/>
              </a:rPr>
              <a:t>Bernd Stelzer</a:t>
            </a:r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7" name="Image 4" descr="bande-01.eps"/>
          <p:cNvPicPr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 userDrawn="1"/>
        </p:nvSpPr>
        <p:spPr>
          <a:xfrm>
            <a:off x="6553200" y="635642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628D0A3-5C9A-4901-9C42-FBE507C34AF3}" type="slidenum">
              <a:rPr lang="en-GB" smtClean="0">
                <a:solidFill>
                  <a:srgbClr val="FFFFFF"/>
                </a:solidFill>
                <a:latin typeface="Arial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849190" y="6151989"/>
            <a:ext cx="385615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 smtClean="0">
                <a:solidFill>
                  <a:srgbClr val="FFFFFF"/>
                </a:solidFill>
                <a:latin typeface="Arial"/>
              </a:rPr>
              <a:t>EPS HEP 2013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 err="1" smtClean="0">
                <a:solidFill>
                  <a:srgbClr val="FFFFFF"/>
                </a:solidFill>
                <a:latin typeface="Arial"/>
              </a:rPr>
              <a:t>Frédérick</a:t>
            </a:r>
            <a:r>
              <a:rPr lang="en-GB" sz="1400" b="1" dirty="0" smtClean="0">
                <a:solidFill>
                  <a:srgbClr val="FFFFFF"/>
                </a:solidFill>
                <a:latin typeface="Arial"/>
              </a:rPr>
              <a:t> BORDRY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z="1400" b="1" dirty="0" smtClean="0">
                <a:solidFill>
                  <a:srgbClr val="FFFFFF"/>
                </a:solidFill>
                <a:latin typeface="Arial"/>
              </a:rPr>
              <a:t>20</a:t>
            </a:r>
            <a:r>
              <a:rPr lang="en-GB" sz="1400" b="1" baseline="30000" dirty="0" smtClean="0">
                <a:solidFill>
                  <a:srgbClr val="FFFFFF"/>
                </a:solidFill>
                <a:latin typeface="Arial"/>
              </a:rPr>
              <a:t>th</a:t>
            </a:r>
            <a:r>
              <a:rPr lang="en-GB" sz="1400" b="1" dirty="0" smtClean="0">
                <a:solidFill>
                  <a:srgbClr val="FFFFFF"/>
                </a:solidFill>
                <a:latin typeface="Arial"/>
              </a:rPr>
              <a:t>  July 2013</a:t>
            </a:r>
          </a:p>
        </p:txBody>
      </p:sp>
    </p:spTree>
    <p:extLst>
      <p:ext uri="{BB962C8B-B14F-4D97-AF65-F5344CB8AC3E}">
        <p14:creationId xmlns:p14="http://schemas.microsoft.com/office/powerpoint/2010/main" val="41710243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859" r:id="rId1"/>
    <p:sldLayoutId id="2147487860" r:id="rId2"/>
    <p:sldLayoutId id="2147487861" r:id="rId3"/>
    <p:sldLayoutId id="2147487862" r:id="rId4"/>
    <p:sldLayoutId id="2147487863" r:id="rId5"/>
    <p:sldLayoutId id="2147487864" r:id="rId6"/>
    <p:sldLayoutId id="2147487865" r:id="rId7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064009" y="6355846"/>
            <a:ext cx="1759239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 smtClean="0">
                <a:solidFill>
                  <a:srgbClr val="692A36"/>
                </a:solidFill>
                <a:cs typeface="Arial" charset="0"/>
              </a:defRPr>
            </a:lvl1pPr>
          </a:lstStyle>
          <a:p>
            <a:pPr defTabSz="455954">
              <a:defRPr/>
            </a:pPr>
            <a:r>
              <a:rPr lang="en-US" smtClean="0">
                <a:ea typeface="ＭＳ Ｐゴシック" charset="0"/>
              </a:rPr>
              <a:t>SFU</a:t>
            </a:r>
            <a:endParaRPr lang="en-US">
              <a:ea typeface="ＭＳ Ｐゴシック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5909" y="6355846"/>
            <a:ext cx="2366818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100" smtClean="0">
                <a:solidFill>
                  <a:srgbClr val="692A36"/>
                </a:solidFill>
                <a:cs typeface="Arial" charset="0"/>
              </a:defRPr>
            </a:lvl1pPr>
          </a:lstStyle>
          <a:p>
            <a:pPr defTabSz="455954">
              <a:defRPr/>
            </a:pPr>
            <a:r>
              <a:rPr lang="en-US" smtClean="0">
                <a:ea typeface="ＭＳ Ｐゴシック" charset="0"/>
              </a:rPr>
              <a:t>Bernd Stelzer</a:t>
            </a:r>
            <a:endParaRPr lang="en-US">
              <a:ea typeface="ＭＳ Ｐゴシック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310" y="6355846"/>
            <a:ext cx="2133023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defRPr sz="1100" smtClean="0">
                <a:solidFill>
                  <a:srgbClr val="692A36"/>
                </a:solidFill>
                <a:cs typeface="Arial" charset="0"/>
              </a:defRPr>
            </a:lvl1pPr>
          </a:lstStyle>
          <a:p>
            <a:pPr defTabSz="455954">
              <a:defRPr/>
            </a:pPr>
            <a:fld id="{377CA3EF-25DA-1D47-8E9C-9756F0E86062}" type="slidenum">
              <a:rPr lang="en-US">
                <a:ea typeface="ＭＳ Ｐゴシック" charset="0"/>
              </a:rPr>
              <a:pPr defTabSz="455954">
                <a:defRPr/>
              </a:pPr>
              <a:t>‹#›</a:t>
            </a:fld>
            <a:endParaRPr lang="en-US">
              <a:ea typeface="ＭＳ Ｐゴシック" charset="0"/>
            </a:endParaRPr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831274" y="1039091"/>
            <a:ext cx="7481455" cy="45258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  <a:p>
            <a:pPr lvl="0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</p:txBody>
      </p:sp>
      <p:pic>
        <p:nvPicPr>
          <p:cNvPr id="1030" name="Picture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716" y="197716"/>
            <a:ext cx="2522682" cy="4733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274" y="633557"/>
            <a:ext cx="7481455" cy="34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11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274" y="6217227"/>
            <a:ext cx="7481455" cy="34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0" descr="ilccolor"/>
          <p:cNvPicPr>
            <a:picLocks noChangeAspect="1" noChangeArrowheads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67997" y="50512"/>
            <a:ext cx="841375" cy="549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2655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920" r:id="rId1"/>
    <p:sldLayoutId id="2147487921" r:id="rId2"/>
    <p:sldLayoutId id="2147487922" r:id="rId3"/>
    <p:sldLayoutId id="2147487923" r:id="rId4"/>
    <p:sldLayoutId id="2147487924" r:id="rId5"/>
    <p:sldLayoutId id="2147487925" r:id="rId6"/>
    <p:sldLayoutId id="2147487926" r:id="rId7"/>
    <p:sldLayoutId id="2147487927" r:id="rId8"/>
    <p:sldLayoutId id="2147487928" r:id="rId9"/>
    <p:sldLayoutId id="2147487929" r:id="rId10"/>
    <p:sldLayoutId id="2147487930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sldNum="0" hdr="0" ftr="0" dt="0"/>
  <p:txStyles>
    <p:titleStyle>
      <a:lvl1pPr algn="ctr" defTabSz="455954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45595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45595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45595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455954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415554" algn="ctr" defTabSz="455954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831107" algn="ctr" defTabSz="455954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246659" algn="ctr" defTabSz="455954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662213" algn="ctr" defTabSz="455954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41966" indent="-341966" algn="l" defTabSz="455954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7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741647" indent="-285692" algn="l" defTabSz="455954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6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142772" indent="-227977" algn="l" defTabSz="455954" rtl="0" eaLnBrk="0" fontAlgn="base" hangingPunct="0">
        <a:spcBef>
          <a:spcPct val="20000"/>
        </a:spcBef>
        <a:spcAft>
          <a:spcPct val="0"/>
        </a:spcAft>
        <a:buFont typeface="Lucida Grande" charset="0"/>
        <a:buChar char="‒"/>
        <a:defRPr sz="22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598726" indent="-227977" algn="l" defTabSz="455954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ＭＳ Ｐゴシック" charset="0"/>
        </a:defRPr>
      </a:lvl4pPr>
      <a:lvl5pPr marL="2056123" indent="-227977" algn="l" defTabSz="455954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5pPr>
      <a:lvl6pPr marL="2514098" indent="-228554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206" indent="-228554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314" indent="-228554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422" indent="-228554" algn="l" defTabSz="457108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08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18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26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34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542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652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760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868" algn="l" defTabSz="457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 defTabSz="457154"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t>SFU</a:t>
            </a:r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pPr defTabSz="457154"/>
            <a:r>
              <a:rPr lang="en-US" smtClean="0">
                <a:latin typeface="Arial"/>
                <a:ea typeface="Arial Unicode MS"/>
                <a:cs typeface="Arial Unicode MS"/>
              </a:rPr>
              <a:t>Bernd Stelzer</a:t>
            </a:r>
            <a:endParaRPr lang="en-US"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defTabSz="457154" fontAlgn="auto">
              <a:spcBef>
                <a:spcPts val="0"/>
              </a:spcBef>
              <a:spcAft>
                <a:spcPts val="0"/>
              </a:spcAft>
            </a:pPr>
            <a:fld id="{AAB6FA28-7AEC-3F43-9C2D-3DB969CFEC6A}" type="slidenum">
              <a:rPr lang="en-US" smtClean="0">
                <a:solidFill>
                  <a:srgbClr val="000000"/>
                </a:solidFill>
                <a:latin typeface="Arial"/>
                <a:ea typeface="Arial Unicode MS"/>
                <a:cs typeface="Arial Unicode MS"/>
              </a:rPr>
              <a:pPr defTabSz="457154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 defTabSz="457154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31" tIns="45715" rIns="91431" bIns="45715">
            <a:spAutoFit/>
          </a:bodyPr>
          <a:lstStyle/>
          <a:p>
            <a:pPr defTabSz="457154"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solidFill>
                <a:srgbClr val="000000"/>
              </a:solidFill>
              <a:latin typeface="Arial"/>
              <a:ea typeface="Arial Unicode MS"/>
              <a:cs typeface="Arial Unicode M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48401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2472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838201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245715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932" r:id="rId1"/>
    <p:sldLayoutId id="2147487933" r:id="rId2"/>
    <p:sldLayoutId id="2147487934" r:id="rId3"/>
    <p:sldLayoutId id="2147487935" r:id="rId4"/>
    <p:sldLayoutId id="2147487936" r:id="rId5"/>
    <p:sldLayoutId id="2147487937" r:id="rId6"/>
    <p:sldLayoutId id="2147487938" r:id="rId7"/>
    <p:sldLayoutId id="2147487939" r:id="rId8"/>
    <p:sldLayoutId id="2147487940" r:id="rId9"/>
    <p:sldLayoutId id="2147487941" r:id="rId10"/>
    <p:sldLayoutId id="2147487942" r:id="rId11"/>
    <p:sldLayoutId id="2147487943" r:id="rId12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sldNum="0"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154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309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463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617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866" indent="-342866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876" indent="-285721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2886" indent="-228577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42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SFU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42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Bernd Stelzer</a:t>
            </a:r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42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0D7C4C5-C543-4AE8-9CC9-66A78C79C92E}" type="slidenum">
              <a:rPr lang="en-GB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07464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7999" r:id="rId1"/>
    <p:sldLayoutId id="2147488000" r:id="rId2"/>
    <p:sldLayoutId id="2147488001" r:id="rId3"/>
    <p:sldLayoutId id="2147488002" r:id="rId4"/>
    <p:sldLayoutId id="2147488003" r:id="rId5"/>
    <p:sldLayoutId id="2147488004" r:id="rId6"/>
    <p:sldLayoutId id="2147488005" r:id="rId7"/>
    <p:sldLayoutId id="2147488006" r:id="rId8"/>
    <p:sldLayoutId id="2147488007" r:id="rId9"/>
    <p:sldLayoutId id="2147488008" r:id="rId10"/>
    <p:sldLayoutId id="214748800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18.png"/><Relationship Id="rId5" Type="http://schemas.openxmlformats.org/officeDocument/2006/relationships/image" Target="../media/image19.emf"/><Relationship Id="rId6" Type="http://schemas.openxmlformats.org/officeDocument/2006/relationships/image" Target="../media/image20.emf"/><Relationship Id="rId7" Type="http://schemas.openxmlformats.org/officeDocument/2006/relationships/image" Target="../media/image21.emf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jpeg"/><Relationship Id="rId5" Type="http://schemas.openxmlformats.org/officeDocument/2006/relationships/image" Target="../media/image46.emf"/><Relationship Id="rId6" Type="http://schemas.openxmlformats.org/officeDocument/2006/relationships/image" Target="../media/image47.jpeg"/><Relationship Id="rId7" Type="http://schemas.openxmlformats.org/officeDocument/2006/relationships/image" Target="../media/image48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3.png"/></Relationships>
</file>

<file path=ppt/slides/_rels/slide1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7.emf"/><Relationship Id="rId12" Type="http://schemas.openxmlformats.org/officeDocument/2006/relationships/image" Target="../media/image58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9.png"/><Relationship Id="rId3" Type="http://schemas.openxmlformats.org/officeDocument/2006/relationships/image" Target="../media/image50.png"/><Relationship Id="rId4" Type="http://schemas.openxmlformats.org/officeDocument/2006/relationships/image" Target="../media/image51.jpeg"/><Relationship Id="rId5" Type="http://schemas.microsoft.com/office/2007/relationships/hdphoto" Target="../media/hdphoto1.wdp"/><Relationship Id="rId6" Type="http://schemas.openxmlformats.org/officeDocument/2006/relationships/image" Target="../media/image52.jpeg"/><Relationship Id="rId7" Type="http://schemas.openxmlformats.org/officeDocument/2006/relationships/image" Target="../media/image53.jpeg"/><Relationship Id="rId8" Type="http://schemas.openxmlformats.org/officeDocument/2006/relationships/image" Target="../media/image54.jpeg"/><Relationship Id="rId9" Type="http://schemas.openxmlformats.org/officeDocument/2006/relationships/image" Target="../media/image55.jpeg"/><Relationship Id="rId10" Type="http://schemas.openxmlformats.org/officeDocument/2006/relationships/image" Target="../media/image5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5" Type="http://schemas.openxmlformats.org/officeDocument/2006/relationships/image" Target="../media/image61.png"/><Relationship Id="rId6" Type="http://schemas.openxmlformats.org/officeDocument/2006/relationships/image" Target="../media/image62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6.xml"/><Relationship Id="rId2" Type="http://schemas.openxmlformats.org/officeDocument/2006/relationships/diagramData" Target="../diagrams/data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Relationship Id="rId2" Type="http://schemas.openxmlformats.org/officeDocument/2006/relationships/image" Target="../media/image22.jpeg"/><Relationship Id="rId3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24.wmf"/><Relationship Id="rId5" Type="http://schemas.openxmlformats.org/officeDocument/2006/relationships/image" Target="../media/image26.png"/><Relationship Id="rId6" Type="http://schemas.openxmlformats.org/officeDocument/2006/relationships/oleObject" Target="../embeddings/oleObject2.bin"/><Relationship Id="rId7" Type="http://schemas.openxmlformats.org/officeDocument/2006/relationships/image" Target="../media/image25.wmf"/><Relationship Id="rId8" Type="http://schemas.openxmlformats.org/officeDocument/2006/relationships/image" Target="../media/image27.png"/><Relationship Id="rId9" Type="http://schemas.openxmlformats.org/officeDocument/2006/relationships/image" Target="../media/image28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3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6" Type="http://schemas.openxmlformats.org/officeDocument/2006/relationships/image" Target="../media/image33.png"/><Relationship Id="rId1" Type="http://schemas.openxmlformats.org/officeDocument/2006/relationships/slideLayout" Target="../slideLayouts/slideLayout39.xml"/><Relationship Id="rId2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Relationship Id="rId2" Type="http://schemas.openxmlformats.org/officeDocument/2006/relationships/image" Target="../media/image34.png"/><Relationship Id="rId3" Type="http://schemas.openxmlformats.org/officeDocument/2006/relationships/image" Target="../media/image3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4" Type="http://schemas.openxmlformats.org/officeDocument/2006/relationships/image" Target="../media/image38.jpeg"/><Relationship Id="rId5" Type="http://schemas.openxmlformats.org/officeDocument/2006/relationships/image" Target="../media/image39.jpeg"/><Relationship Id="rId6" Type="http://schemas.openxmlformats.org/officeDocument/2006/relationships/image" Target="../media/image40.png"/><Relationship Id="rId7" Type="http://schemas.openxmlformats.org/officeDocument/2006/relationships/image" Target="../media/image41.emf"/><Relationship Id="rId8" Type="http://schemas.openxmlformats.org/officeDocument/2006/relationships/image" Target="../media/image42.png"/><Relationship Id="rId1" Type="http://schemas.openxmlformats.org/officeDocument/2006/relationships/slideLayout" Target="../slideLayouts/slideLayout34.xml"/><Relationship Id="rId2" Type="http://schemas.openxmlformats.org/officeDocument/2006/relationships/image" Target="../media/image3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5684" y="2971800"/>
            <a:ext cx="3088316" cy="2132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Slide Number Placeholder 3"/>
          <p:cNvSpPr>
            <a:spLocks noGrp="1"/>
          </p:cNvSpPr>
          <p:nvPr>
            <p:ph type="sldNum" sz="quarter" idx="12"/>
          </p:nvPr>
        </p:nvSpPr>
        <p:spPr bwMode="auto"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defTabSz="912531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674666" indent="-259487" defTabSz="912531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037949" indent="-207596" defTabSz="912531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453130" indent="-207596" defTabSz="912531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1868309" indent="-207596" defTabSz="912531" eaLnBrk="0" hangingPunct="0"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283484" indent="-207596" defTabSz="912531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698666" indent="-207596" defTabSz="912531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113847" indent="-207596" defTabSz="912531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529026" indent="-207596" defTabSz="912531" eaLnBrk="0" fontAlgn="base" hangingPunct="0">
              <a:spcBef>
                <a:spcPct val="0"/>
              </a:spcBef>
              <a:spcAft>
                <a:spcPct val="0"/>
              </a:spcAft>
              <a:defRPr sz="1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7447E05-7E8A-7D43-805E-58718F59B9E4}" type="slidenum">
              <a:rPr lang="en-GB" sz="1200">
                <a:solidFill>
                  <a:srgbClr val="000000"/>
                </a:solidFill>
                <a:latin typeface="Times New Roman" charset="0"/>
              </a:rPr>
              <a:pPr eaLnBrk="1" hangingPunct="1"/>
              <a:t>1</a:t>
            </a:fld>
            <a:endParaRPr lang="en-GB" sz="1200">
              <a:solidFill>
                <a:srgbClr val="000000"/>
              </a:solidFill>
              <a:latin typeface="Times New Roman" charset="0"/>
            </a:endParaRPr>
          </a:p>
        </p:txBody>
      </p:sp>
      <p:pic>
        <p:nvPicPr>
          <p:cNvPr id="12" name="Picture 11" descr="CLIC2014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5222" y="-20286"/>
            <a:ext cx="4090727" cy="2892017"/>
          </a:xfrm>
          <a:prstGeom prst="rect">
            <a:avLst/>
          </a:prstGeom>
          <a:solidFill>
            <a:schemeClr val="bg1"/>
          </a:solidFill>
          <a:ln>
            <a:solidFill>
              <a:schemeClr val="bg2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959" y="2590800"/>
            <a:ext cx="5410200" cy="3103829"/>
          </a:xfrm>
          <a:prstGeom prst="rect">
            <a:avLst/>
          </a:prstGeom>
          <a:ln>
            <a:solidFill>
              <a:schemeClr val="bg1">
                <a:lumMod val="95000"/>
              </a:schemeClr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0" y="5345668"/>
            <a:ext cx="2057400" cy="369332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ILC SCHEMATIC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6007100" y="6286797"/>
            <a:ext cx="3136900" cy="558503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txBody>
          <a:bodyPr vert="horz" lIns="91337" tIns="45671" rIns="91337" bIns="45671" rtlCol="0" anchor="ctr">
            <a:normAutofit fontScale="97500"/>
          </a:bodyPr>
          <a:lstStyle>
            <a:lvl1pPr algn="ctr" defTabSz="456697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dirty="0" smtClean="0">
                <a:solidFill>
                  <a:srgbClr val="FFFFFF"/>
                </a:solidFill>
                <a:latin typeface="Calibri" charset="0"/>
              </a:rPr>
              <a:t>Lyn Evans</a:t>
            </a:r>
          </a:p>
          <a:p>
            <a:r>
              <a:rPr lang="en-US" sz="1400" dirty="0" smtClean="0">
                <a:solidFill>
                  <a:srgbClr val="FFFFFF"/>
                </a:solidFill>
                <a:latin typeface="Calibri" charset="0"/>
              </a:rPr>
              <a:t>FALC. CERN 19</a:t>
            </a:r>
            <a:r>
              <a:rPr lang="en-US" sz="1400" baseline="30000" dirty="0" smtClean="0">
                <a:solidFill>
                  <a:srgbClr val="FFFFFF"/>
                </a:solidFill>
                <a:latin typeface="Calibri" charset="0"/>
              </a:rPr>
              <a:t>th</a:t>
            </a:r>
            <a:r>
              <a:rPr lang="en-US" sz="1400" dirty="0" smtClean="0">
                <a:solidFill>
                  <a:srgbClr val="FFFFFF"/>
                </a:solidFill>
                <a:latin typeface="Calibri" charset="0"/>
              </a:rPr>
              <a:t> June 2015 </a:t>
            </a:r>
            <a:endParaRPr lang="en-US" sz="1400" dirty="0">
              <a:solidFill>
                <a:srgbClr val="FFFFFF"/>
              </a:solidFill>
              <a:latin typeface="Calibri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971800" y="4495800"/>
            <a:ext cx="2423057" cy="234950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89094" y="0"/>
            <a:ext cx="5178306" cy="61602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LCC report</a:t>
            </a: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46159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5496" y="622087"/>
            <a:ext cx="9028296" cy="1944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3" name="Rectangle 2"/>
          <p:cNvSpPr/>
          <p:nvPr/>
        </p:nvSpPr>
        <p:spPr>
          <a:xfrm>
            <a:off x="0" y="2636912"/>
            <a:ext cx="9144000" cy="20928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6" name="Rectangle 5"/>
          <p:cNvSpPr/>
          <p:nvPr/>
        </p:nvSpPr>
        <p:spPr>
          <a:xfrm>
            <a:off x="-36512" y="2636912"/>
            <a:ext cx="385192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b="1" dirty="0">
                <a:solidFill>
                  <a:srgbClr val="3366FF"/>
                </a:solidFill>
                <a:latin typeface="+mn-lt"/>
                <a:cs typeface="Arial Unicode MS" charset="0"/>
              </a:rPr>
              <a:t>KEK: </a:t>
            </a:r>
            <a:r>
              <a:rPr lang="en-US" altLang="ja-JP" sz="2400" b="1" dirty="0" smtClean="0">
                <a:solidFill>
                  <a:srgbClr val="3366FF"/>
                </a:solidFill>
                <a:latin typeface="+mn-lt"/>
                <a:cs typeface="Arial Unicode MS" charset="0"/>
              </a:rPr>
              <a:t>STF/STF2</a:t>
            </a:r>
            <a:endParaRPr lang="en-US" altLang="ja-JP" sz="1400" dirty="0" smtClean="0">
              <a:latin typeface="+mn-lt"/>
              <a:cs typeface="Arial Unicode MS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altLang="ja-JP" sz="1400" dirty="0" smtClean="0">
                <a:solidFill>
                  <a:srgbClr val="663300"/>
                </a:solidFill>
                <a:latin typeface="+mn-lt"/>
                <a:cs typeface="Arial Unicode MS" charset="0"/>
              </a:rPr>
              <a:t>S1-Global</a:t>
            </a:r>
            <a:r>
              <a:rPr lang="en-US" altLang="ja-JP" sz="1400" dirty="0">
                <a:solidFill>
                  <a:srgbClr val="663300"/>
                </a:solidFill>
                <a:latin typeface="+mn-lt"/>
                <a:cs typeface="Arial Unicode MS" charset="0"/>
              </a:rPr>
              <a:t>: </a:t>
            </a:r>
            <a:r>
              <a:rPr lang="en-US" altLang="ja-JP" sz="1400" dirty="0" smtClean="0">
                <a:solidFill>
                  <a:srgbClr val="663300"/>
                </a:solidFill>
                <a:latin typeface="+mn-lt"/>
                <a:cs typeface="Arial Unicode MS" charset="0"/>
              </a:rPr>
              <a:t>completed (2010)</a:t>
            </a:r>
            <a:endParaRPr lang="en-US" altLang="ja-JP" sz="1400" dirty="0">
              <a:solidFill>
                <a:srgbClr val="663300"/>
              </a:solidFill>
              <a:latin typeface="+mn-lt"/>
              <a:cs typeface="Arial Unicode MS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altLang="ja-JP" sz="1400" dirty="0" smtClean="0">
                <a:solidFill>
                  <a:srgbClr val="663300"/>
                </a:solidFill>
                <a:latin typeface="+mn-lt"/>
                <a:cs typeface="Arial Unicode MS" charset="0"/>
              </a:rPr>
              <a:t>Quantum Beam Accelerator (Inverse </a:t>
            </a:r>
            <a:r>
              <a:rPr lang="en-US" altLang="ja-JP" sz="1400" dirty="0" err="1" smtClean="0">
                <a:solidFill>
                  <a:srgbClr val="663300"/>
                </a:solidFill>
                <a:latin typeface="+mn-lt"/>
                <a:cs typeface="Arial Unicode MS" charset="0"/>
              </a:rPr>
              <a:t>Llaser</a:t>
            </a:r>
            <a:r>
              <a:rPr lang="en-US" altLang="ja-JP" sz="1400" dirty="0" smtClean="0">
                <a:solidFill>
                  <a:srgbClr val="663300"/>
                </a:solidFill>
                <a:latin typeface="+mn-lt"/>
                <a:cs typeface="Arial Unicode MS" charset="0"/>
              </a:rPr>
              <a:t> Compton): 6.7 </a:t>
            </a:r>
            <a:r>
              <a:rPr lang="en-US" altLang="ja-JP" sz="1400" dirty="0">
                <a:solidFill>
                  <a:srgbClr val="663300"/>
                </a:solidFill>
                <a:latin typeface="+mn-lt"/>
                <a:cs typeface="Arial Unicode MS" charset="0"/>
              </a:rPr>
              <a:t>mA, </a:t>
            </a:r>
            <a:r>
              <a:rPr lang="en-US" altLang="ja-JP" sz="1400" b="1" dirty="0">
                <a:solidFill>
                  <a:srgbClr val="FF0000"/>
                </a:solidFill>
                <a:latin typeface="+mn-lt"/>
                <a:cs typeface="Arial Unicode MS" charset="0"/>
              </a:rPr>
              <a:t>1 </a:t>
            </a:r>
            <a:r>
              <a:rPr lang="en-US" altLang="ja-JP" sz="1400" b="1" dirty="0" err="1" smtClean="0">
                <a:solidFill>
                  <a:srgbClr val="FF0000"/>
                </a:solidFill>
                <a:latin typeface="+mn-lt"/>
                <a:cs typeface="Arial Unicode MS" charset="0"/>
              </a:rPr>
              <a:t>ms</a:t>
            </a:r>
            <a:endParaRPr lang="en-US" altLang="ja-JP" sz="1400" b="1" dirty="0">
              <a:solidFill>
                <a:srgbClr val="FF0000"/>
              </a:solidFill>
              <a:latin typeface="+mn-lt"/>
              <a:cs typeface="Arial Unicode MS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altLang="ja-JP" sz="1400" dirty="0">
                <a:solidFill>
                  <a:srgbClr val="663300"/>
                </a:solidFill>
                <a:latin typeface="+mn-lt"/>
                <a:cs typeface="Arial Unicode MS" charset="0"/>
              </a:rPr>
              <a:t>CM1 </a:t>
            </a:r>
            <a:r>
              <a:rPr lang="en-US" altLang="ja-JP" sz="1400" dirty="0" smtClean="0">
                <a:solidFill>
                  <a:srgbClr val="663300"/>
                </a:solidFill>
                <a:latin typeface="+mn-lt"/>
                <a:cs typeface="Arial Unicode MS" charset="0"/>
              </a:rPr>
              <a:t>test with beam (2014 </a:t>
            </a:r>
            <a:r>
              <a:rPr lang="en-US" altLang="ja-JP" sz="1400" dirty="0">
                <a:solidFill>
                  <a:srgbClr val="663300"/>
                </a:solidFill>
                <a:latin typeface="+mn-lt"/>
                <a:cs typeface="Arial Unicode MS" charset="0"/>
              </a:rPr>
              <a:t>~</a:t>
            </a:r>
            <a:r>
              <a:rPr lang="en-US" altLang="ja-JP" sz="1400" dirty="0" smtClean="0">
                <a:solidFill>
                  <a:srgbClr val="663300"/>
                </a:solidFill>
                <a:latin typeface="+mn-lt"/>
                <a:cs typeface="Arial Unicode MS" charset="0"/>
              </a:rPr>
              <a:t>2015)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kumimoji="1" lang="en-US" altLang="ja-JP" sz="1400" dirty="0">
                <a:solidFill>
                  <a:srgbClr val="663300"/>
                </a:solidFill>
                <a:latin typeface="+mn-lt"/>
              </a:rPr>
              <a:t>STF-COI: Facility to demonstrate </a:t>
            </a:r>
            <a:endParaRPr kumimoji="1" lang="en-US" altLang="ja-JP" sz="1400" dirty="0" smtClean="0">
              <a:solidFill>
                <a:srgbClr val="663300"/>
              </a:solidFill>
              <a:latin typeface="+mn-lt"/>
            </a:endParaRPr>
          </a:p>
          <a:p>
            <a:r>
              <a:rPr kumimoji="1" lang="en-US" altLang="ja-JP" sz="1400" dirty="0">
                <a:solidFill>
                  <a:srgbClr val="663300"/>
                </a:solidFill>
                <a:latin typeface="+mn-lt"/>
              </a:rPr>
              <a:t> </a:t>
            </a:r>
            <a:r>
              <a:rPr kumimoji="1" lang="en-US" altLang="ja-JP" sz="1400" dirty="0" smtClean="0">
                <a:solidFill>
                  <a:srgbClr val="663300"/>
                </a:solidFill>
                <a:latin typeface="+mn-lt"/>
              </a:rPr>
              <a:t>    CM assembly/test </a:t>
            </a:r>
            <a:r>
              <a:rPr lang="en-US" altLang="ja-JP" sz="1400" dirty="0" smtClean="0">
                <a:solidFill>
                  <a:srgbClr val="663300"/>
                </a:solidFill>
                <a:latin typeface="+mn-lt"/>
              </a:rPr>
              <a:t>in near future</a:t>
            </a:r>
            <a:endParaRPr lang="en-US" altLang="ja-JP" sz="1400" dirty="0">
              <a:solidFill>
                <a:srgbClr val="663300"/>
              </a:solidFill>
              <a:latin typeface="+mn-lt"/>
              <a:cs typeface="Arial Unicode MS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9813" y="2780928"/>
            <a:ext cx="2546901" cy="176590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27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2780928"/>
            <a:ext cx="3079057" cy="1768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372200" y="3501008"/>
            <a:ext cx="2353529" cy="338554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Cavity string:  &lt; 26MV/m&gt;</a:t>
            </a:r>
            <a:endParaRPr lang="fr-FR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5076056" y="2861681"/>
            <a:ext cx="2280116" cy="276999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S1 Global </a:t>
            </a:r>
            <a:r>
              <a:rPr lang="en-US" sz="1200" dirty="0" err="1" smtClean="0">
                <a:solidFill>
                  <a:srgbClr val="FF0000"/>
                </a:solidFill>
              </a:rPr>
              <a:t>Cryomodule</a:t>
            </a:r>
            <a:r>
              <a:rPr lang="en-US" sz="1200" dirty="0" smtClean="0">
                <a:solidFill>
                  <a:srgbClr val="FF0000"/>
                </a:solidFill>
              </a:rPr>
              <a:t> at STF:</a:t>
            </a:r>
            <a:endParaRPr lang="fr-FR" sz="1200" dirty="0">
              <a:solidFill>
                <a:srgbClr val="FF0000"/>
              </a:solidFill>
            </a:endParaRPr>
          </a:p>
        </p:txBody>
      </p:sp>
      <p:pic>
        <p:nvPicPr>
          <p:cNvPr id="11" name="Picture 10" descr="FLASH-from_HW-TTC-IHEP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9813" y="688047"/>
            <a:ext cx="2464355" cy="1762176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048" y="544031"/>
            <a:ext cx="354780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b="1" dirty="0">
                <a:solidFill>
                  <a:srgbClr val="3366FF"/>
                </a:solidFill>
                <a:latin typeface="+mn-lt"/>
                <a:cs typeface="Arial Unicode MS" charset="0"/>
              </a:rPr>
              <a:t>DESY: </a:t>
            </a:r>
            <a:r>
              <a:rPr lang="en-US" altLang="ja-JP" sz="2400" b="1" dirty="0" smtClean="0">
                <a:solidFill>
                  <a:srgbClr val="3366FF"/>
                </a:solidFill>
                <a:latin typeface="+mn-lt"/>
                <a:cs typeface="Arial Unicode MS" charset="0"/>
              </a:rPr>
              <a:t>FLASH </a:t>
            </a:r>
            <a:endParaRPr lang="en-US" altLang="ja-JP" sz="1400" dirty="0">
              <a:solidFill>
                <a:srgbClr val="FF0000"/>
              </a:solidFill>
              <a:latin typeface="+mn-lt"/>
              <a:cs typeface="Arial Unicode MS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altLang="ja-JP" sz="1400" dirty="0" smtClean="0">
                <a:solidFill>
                  <a:srgbClr val="663300"/>
                </a:solidFill>
                <a:latin typeface="+mn-lt"/>
                <a:cs typeface="Arial Unicode MS" charset="0"/>
              </a:rPr>
              <a:t>1.25 </a:t>
            </a:r>
            <a:r>
              <a:rPr lang="en-US" altLang="ja-JP" sz="1400" dirty="0" err="1" smtClean="0">
                <a:solidFill>
                  <a:srgbClr val="663300"/>
                </a:solidFill>
                <a:latin typeface="+mn-lt"/>
                <a:cs typeface="Arial Unicode MS" charset="0"/>
              </a:rPr>
              <a:t>GeV</a:t>
            </a:r>
            <a:r>
              <a:rPr lang="en-US" altLang="ja-JP" sz="1400" dirty="0" smtClean="0">
                <a:solidFill>
                  <a:srgbClr val="663300"/>
                </a:solidFill>
                <a:latin typeface="+mn-lt"/>
                <a:cs typeface="Arial Unicode MS" charset="0"/>
              </a:rPr>
              <a:t> </a:t>
            </a:r>
            <a:r>
              <a:rPr lang="en-US" altLang="ja-JP" sz="1400" dirty="0" err="1" smtClean="0">
                <a:solidFill>
                  <a:srgbClr val="663300"/>
                </a:solidFill>
                <a:latin typeface="+mn-lt"/>
                <a:cs typeface="Arial Unicode MS" charset="0"/>
              </a:rPr>
              <a:t>linac</a:t>
            </a:r>
            <a:r>
              <a:rPr lang="en-US" altLang="ja-JP" sz="1400" dirty="0" smtClean="0">
                <a:solidFill>
                  <a:srgbClr val="663300"/>
                </a:solidFill>
                <a:latin typeface="+mn-lt"/>
                <a:cs typeface="Arial Unicode MS" charset="0"/>
              </a:rPr>
              <a:t> </a:t>
            </a:r>
            <a:r>
              <a:rPr lang="en-US" altLang="ja-JP" sz="1400" dirty="0">
                <a:solidFill>
                  <a:srgbClr val="663300"/>
                </a:solidFill>
                <a:latin typeface="+mn-lt"/>
                <a:cs typeface="Arial Unicode MS" charset="0"/>
              </a:rPr>
              <a:t>(</a:t>
            </a:r>
            <a:r>
              <a:rPr lang="en-US" altLang="ja-JP" sz="1400" dirty="0" smtClean="0">
                <a:solidFill>
                  <a:srgbClr val="663300"/>
                </a:solidFill>
                <a:latin typeface="+mn-lt"/>
                <a:cs typeface="Arial Unicode MS" charset="0"/>
              </a:rPr>
              <a:t>TESLA-Like tech.)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altLang="ja-JP" sz="1400" dirty="0" smtClean="0">
                <a:solidFill>
                  <a:srgbClr val="663300"/>
                </a:solidFill>
                <a:latin typeface="+mn-lt"/>
                <a:cs typeface="Arial Unicode MS" charset="0"/>
              </a:rPr>
              <a:t>ILC-like bunch trains: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altLang="ja-JP" sz="1400" dirty="0" smtClean="0">
                <a:solidFill>
                  <a:srgbClr val="663300"/>
                </a:solidFill>
                <a:latin typeface="+mn-lt"/>
                <a:cs typeface="Arial Unicode MS" charset="0"/>
              </a:rPr>
              <a:t>600 </a:t>
            </a:r>
            <a:r>
              <a:rPr lang="en-US" altLang="ja-JP" sz="1400" dirty="0" err="1" smtClean="0">
                <a:solidFill>
                  <a:srgbClr val="663300"/>
                </a:solidFill>
                <a:latin typeface="+mn-lt"/>
                <a:cs typeface="Arial Unicode MS" charset="0"/>
              </a:rPr>
              <a:t>ms</a:t>
            </a:r>
            <a:r>
              <a:rPr lang="en-US" altLang="ja-JP" sz="1400" dirty="0" smtClean="0">
                <a:solidFill>
                  <a:srgbClr val="663300"/>
                </a:solidFill>
                <a:latin typeface="+mn-lt"/>
                <a:cs typeface="Arial Unicode MS" charset="0"/>
              </a:rPr>
              <a:t>, </a:t>
            </a:r>
            <a:r>
              <a:rPr lang="en-US" altLang="ja-JP" sz="1400" b="1" dirty="0" smtClean="0">
                <a:solidFill>
                  <a:srgbClr val="FF0000"/>
                </a:solidFill>
                <a:latin typeface="+mn-lt"/>
                <a:cs typeface="Arial Unicode MS" charset="0"/>
              </a:rPr>
              <a:t>9 mA </a:t>
            </a:r>
            <a:r>
              <a:rPr lang="en-US" altLang="ja-JP" sz="1400" dirty="0" smtClean="0">
                <a:solidFill>
                  <a:srgbClr val="663300"/>
                </a:solidFill>
                <a:latin typeface="+mn-lt"/>
                <a:cs typeface="Arial Unicode MS" charset="0"/>
              </a:rPr>
              <a:t>beam (2009);  </a:t>
            </a:r>
          </a:p>
          <a:p>
            <a:r>
              <a:rPr lang="en-US" altLang="ja-JP" sz="1400" dirty="0">
                <a:solidFill>
                  <a:srgbClr val="663300"/>
                </a:solidFill>
                <a:latin typeface="+mn-lt"/>
                <a:cs typeface="Arial Unicode MS" charset="0"/>
              </a:rPr>
              <a:t> </a:t>
            </a:r>
            <a:r>
              <a:rPr lang="en-US" altLang="ja-JP" sz="1400" dirty="0" smtClean="0">
                <a:solidFill>
                  <a:srgbClr val="663300"/>
                </a:solidFill>
                <a:latin typeface="+mn-lt"/>
                <a:cs typeface="Arial Unicode MS" charset="0"/>
              </a:rPr>
              <a:t>      800 </a:t>
            </a:r>
            <a:r>
              <a:rPr lang="en-US" altLang="ja-JP" sz="1400" dirty="0" err="1" smtClean="0">
                <a:solidFill>
                  <a:srgbClr val="663300"/>
                </a:solidFill>
                <a:latin typeface="+mn-lt"/>
                <a:cs typeface="Arial Unicode MS" charset="0"/>
              </a:rPr>
              <a:t>ms</a:t>
            </a:r>
            <a:r>
              <a:rPr lang="en-US" altLang="ja-JP" sz="1400" dirty="0" smtClean="0">
                <a:solidFill>
                  <a:srgbClr val="663300"/>
                </a:solidFill>
                <a:latin typeface="+mn-lt"/>
                <a:cs typeface="Arial Unicode MS" charset="0"/>
              </a:rPr>
              <a:t>  4.5 mA (2012)</a:t>
            </a:r>
            <a:endParaRPr lang="en-US" altLang="ja-JP" sz="1400" dirty="0">
              <a:solidFill>
                <a:srgbClr val="663300"/>
              </a:solidFill>
              <a:latin typeface="+mn-lt"/>
              <a:cs typeface="Arial Unicode MS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altLang="ja-JP" sz="1400" dirty="0" smtClean="0">
                <a:solidFill>
                  <a:srgbClr val="663300"/>
                </a:solidFill>
                <a:latin typeface="+mn-lt"/>
                <a:ea typeface="Arial Unicode MS" charset="0"/>
                <a:cs typeface="Arial Unicode MS" charset="0"/>
              </a:rPr>
              <a:t>RF-</a:t>
            </a:r>
            <a:r>
              <a:rPr lang="en-US" altLang="ja-JP" sz="1400" dirty="0" err="1" smtClean="0">
                <a:solidFill>
                  <a:srgbClr val="663300"/>
                </a:solidFill>
                <a:latin typeface="+mn-lt"/>
                <a:ea typeface="Arial Unicode MS" charset="0"/>
                <a:cs typeface="Arial Unicode MS" charset="0"/>
              </a:rPr>
              <a:t>cryomodule</a:t>
            </a:r>
            <a:r>
              <a:rPr lang="en-US" altLang="ja-JP" sz="1400" dirty="0" smtClean="0">
                <a:solidFill>
                  <a:srgbClr val="663300"/>
                </a:solidFill>
                <a:latin typeface="+mn-lt"/>
                <a:ea typeface="Arial Unicode MS" charset="0"/>
                <a:cs typeface="Arial Unicode MS" charset="0"/>
              </a:rPr>
              <a:t> </a:t>
            </a:r>
            <a:r>
              <a:rPr lang="en-US" altLang="ja-JP" sz="1400" dirty="0">
                <a:solidFill>
                  <a:srgbClr val="663300"/>
                </a:solidFill>
                <a:latin typeface="+mn-lt"/>
                <a:ea typeface="Arial Unicode MS" charset="0"/>
                <a:cs typeface="Arial Unicode MS" charset="0"/>
              </a:rPr>
              <a:t>string </a:t>
            </a:r>
            <a:r>
              <a:rPr lang="en-US" altLang="ja-JP" sz="1400" dirty="0" smtClean="0">
                <a:solidFill>
                  <a:srgbClr val="663300"/>
                </a:solidFill>
                <a:latin typeface="+mn-lt"/>
                <a:ea typeface="Arial Unicode MS" charset="0"/>
                <a:cs typeface="Arial Unicode MS" charset="0"/>
              </a:rPr>
              <a:t>with beam </a:t>
            </a:r>
            <a:r>
              <a:rPr lang="en-US" altLang="ja-JP" sz="1400" dirty="0" smtClean="0">
                <a:solidFill>
                  <a:srgbClr val="663300"/>
                </a:solidFill>
                <a:latin typeface="+mn-lt"/>
                <a:ea typeface="Arial Unicode MS" charset="0"/>
                <a:cs typeface="Arial Unicode MS" charset="0"/>
                <a:sym typeface="Wingdings" panose="05000000000000000000" pitchFamily="2" charset="2"/>
              </a:rPr>
              <a:t> </a:t>
            </a:r>
            <a:r>
              <a:rPr lang="en-US" altLang="ja-JP" sz="1400" dirty="0" smtClean="0">
                <a:solidFill>
                  <a:srgbClr val="663300"/>
                </a:solidFill>
                <a:latin typeface="+mn-lt"/>
                <a:ea typeface="Arial Unicode MS" charset="0"/>
                <a:cs typeface="Arial Unicode MS" charset="0"/>
              </a:rPr>
              <a:t>PXFEL1 operational at FLASH</a:t>
            </a:r>
            <a:endParaRPr lang="en-US" altLang="ja-JP" sz="1400" dirty="0">
              <a:solidFill>
                <a:srgbClr val="663300"/>
              </a:solidFill>
              <a:latin typeface="+mn-lt"/>
              <a:ea typeface="Arial Unicode MS" charset="0"/>
              <a:cs typeface="Arial Unicode MS" charset="0"/>
            </a:endParaRPr>
          </a:p>
        </p:txBody>
      </p:sp>
      <p:pic>
        <p:nvPicPr>
          <p:cNvPr id="13" name="Picture 12" descr="pxfel-1-results.pdf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357"/>
          <a:stretch/>
        </p:blipFill>
        <p:spPr>
          <a:xfrm>
            <a:off x="6097041" y="688047"/>
            <a:ext cx="2966751" cy="187220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14" name="TextBox 13"/>
          <p:cNvSpPr txBox="1"/>
          <p:nvPr/>
        </p:nvSpPr>
        <p:spPr>
          <a:xfrm>
            <a:off x="5044799" y="740310"/>
            <a:ext cx="2052214" cy="276999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XFEL Prototype at PXFEL1</a:t>
            </a:r>
            <a:endParaRPr lang="fr-FR" sz="1200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5496" y="4833156"/>
            <a:ext cx="9055721" cy="19442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00"/>
          </a:p>
        </p:txBody>
      </p:sp>
      <p:sp>
        <p:nvSpPr>
          <p:cNvPr id="16" name="TextBox 15"/>
          <p:cNvSpPr txBox="1"/>
          <p:nvPr/>
        </p:nvSpPr>
        <p:spPr>
          <a:xfrm>
            <a:off x="6444208" y="1528372"/>
            <a:ext cx="1969710" cy="338554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PXFEL1 :  ~ 32MV/m&gt;</a:t>
            </a:r>
            <a:endParaRPr lang="fr-FR" sz="1600" dirty="0"/>
          </a:p>
        </p:txBody>
      </p:sp>
      <p:sp>
        <p:nvSpPr>
          <p:cNvPr id="17" name="Rectangle 16"/>
          <p:cNvSpPr/>
          <p:nvPr/>
        </p:nvSpPr>
        <p:spPr>
          <a:xfrm>
            <a:off x="16083" y="4869160"/>
            <a:ext cx="376382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/>
            <a:r>
              <a:rPr lang="en-US" altLang="ja-JP" sz="2400" b="1" dirty="0" smtClean="0">
                <a:solidFill>
                  <a:srgbClr val="3366FF"/>
                </a:solidFill>
                <a:latin typeface="+mn-lt"/>
                <a:cs typeface="Arial Unicode MS" charset="0"/>
              </a:rPr>
              <a:t>FNAL: ASTA</a:t>
            </a:r>
          </a:p>
          <a:p>
            <a:pPr marL="0" lvl="1"/>
            <a:r>
              <a:rPr lang="en-US" altLang="ja-JP" sz="1400" dirty="0" smtClean="0">
                <a:latin typeface="+mn-lt"/>
                <a:cs typeface="Arial Unicode MS" charset="0"/>
              </a:rPr>
              <a:t>(</a:t>
            </a:r>
            <a:r>
              <a:rPr lang="en-US" sz="1400" dirty="0">
                <a:latin typeface="+mn-lt"/>
              </a:rPr>
              <a:t>Advanced Superconducting Test </a:t>
            </a:r>
            <a:r>
              <a:rPr lang="en-US" sz="1400" dirty="0" smtClean="0">
                <a:latin typeface="+mn-lt"/>
              </a:rPr>
              <a:t>Accelerator)</a:t>
            </a:r>
            <a:endParaRPr lang="en-US" altLang="ja-JP" sz="1600" dirty="0">
              <a:latin typeface="+mn-lt"/>
              <a:cs typeface="Arial Unicode MS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altLang="ja-JP" sz="1400" dirty="0">
                <a:solidFill>
                  <a:srgbClr val="663300"/>
                </a:solidFill>
                <a:latin typeface="+mn-lt"/>
                <a:ea typeface="Arial Unicode MS" charset="0"/>
                <a:cs typeface="Arial Unicode MS" charset="0"/>
              </a:rPr>
              <a:t>CM1 test complete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altLang="ja-JP" sz="1400" dirty="0">
                <a:solidFill>
                  <a:srgbClr val="663300"/>
                </a:solidFill>
                <a:latin typeface="+mn-lt"/>
                <a:ea typeface="Arial Unicode MS" charset="0"/>
                <a:cs typeface="Arial Unicode MS" charset="0"/>
              </a:rPr>
              <a:t>CM2 </a:t>
            </a:r>
            <a:r>
              <a:rPr lang="en-US" altLang="ja-JP" sz="1400" dirty="0" smtClean="0">
                <a:solidFill>
                  <a:srgbClr val="663300"/>
                </a:solidFill>
                <a:latin typeface="+mn-lt"/>
                <a:ea typeface="Arial Unicode MS" charset="0"/>
                <a:cs typeface="Arial Unicode MS" charset="0"/>
              </a:rPr>
              <a:t>operation (2013)</a:t>
            </a:r>
            <a:endParaRPr lang="en-US" altLang="ja-JP" sz="1400" dirty="0">
              <a:solidFill>
                <a:srgbClr val="663300"/>
              </a:solidFill>
              <a:latin typeface="+mn-lt"/>
              <a:ea typeface="Arial Unicode MS" charset="0"/>
              <a:cs typeface="Arial Unicode MS" charset="0"/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US" altLang="ja-JP" sz="1400" dirty="0">
                <a:solidFill>
                  <a:srgbClr val="663300"/>
                </a:solidFill>
                <a:latin typeface="+mn-lt"/>
                <a:ea typeface="Arial Unicode MS" charset="0"/>
                <a:cs typeface="Arial Unicode MS" charset="0"/>
              </a:rPr>
              <a:t>CM2 </a:t>
            </a:r>
            <a:r>
              <a:rPr lang="en-US" altLang="ja-JP" sz="1400" dirty="0" smtClean="0">
                <a:solidFill>
                  <a:srgbClr val="663300"/>
                </a:solidFill>
                <a:latin typeface="+mn-lt"/>
                <a:ea typeface="Arial Unicode MS" charset="0"/>
                <a:cs typeface="Arial Unicode MS" charset="0"/>
              </a:rPr>
              <a:t>with beam (soon)</a:t>
            </a:r>
            <a:endParaRPr lang="en-US" altLang="ja-JP" sz="1400" dirty="0">
              <a:solidFill>
                <a:srgbClr val="663300"/>
              </a:solidFill>
              <a:latin typeface="+mn-lt"/>
              <a:ea typeface="Arial Unicode MS" charset="0"/>
              <a:cs typeface="Arial Unicode MS" charset="0"/>
            </a:endParaRPr>
          </a:p>
        </p:txBody>
      </p:sp>
      <p:pic>
        <p:nvPicPr>
          <p:cNvPr id="18" name="Picture 17" descr="CM2_in_cave_2.jpe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9813" y="4902242"/>
            <a:ext cx="2392348" cy="1839126"/>
          </a:xfrm>
          <a:prstGeom prst="rect">
            <a:avLst/>
          </a:prstGeom>
        </p:spPr>
      </p:pic>
      <p:sp>
        <p:nvSpPr>
          <p:cNvPr id="24" name="スライド番号プレースホルダー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8B60-5C01-C045-B858-59631D469114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25" name="タイトル 24"/>
          <p:cNvSpPr>
            <a:spLocks noGrp="1"/>
          </p:cNvSpPr>
          <p:nvPr>
            <p:ph type="title" idx="4294967295"/>
          </p:nvPr>
        </p:nvSpPr>
        <p:spPr>
          <a:xfrm>
            <a:off x="685800" y="25400"/>
            <a:ext cx="7696200" cy="611188"/>
          </a:xfrm>
          <a:prstGeom prst="rect">
            <a:avLst/>
          </a:prstGeom>
          <a:solidFill>
            <a:srgbClr val="4F81BD"/>
          </a:solidFill>
        </p:spPr>
        <p:txBody>
          <a:bodyPr>
            <a:noAutofit/>
          </a:bodyPr>
          <a:lstStyle/>
          <a:p>
            <a:r>
              <a:rPr kumimoji="1" lang="en-US" altLang="ja-JP" sz="3200" dirty="0" err="1" smtClean="0">
                <a:solidFill>
                  <a:srgbClr val="FFFFFF"/>
                </a:solidFill>
              </a:rPr>
              <a:t>Cryomodule</a:t>
            </a:r>
            <a:r>
              <a:rPr kumimoji="1" lang="en-US" altLang="ja-JP" sz="3200" dirty="0" smtClean="0">
                <a:solidFill>
                  <a:srgbClr val="FFFFFF"/>
                </a:solidFill>
              </a:rPr>
              <a:t> System Tests </a:t>
            </a:r>
            <a:endParaRPr kumimoji="1" lang="ja-JP" altLang="en-US" sz="3200" dirty="0">
              <a:solidFill>
                <a:srgbClr val="FFFFFF"/>
              </a:solidFill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2504163" y="1337846"/>
            <a:ext cx="1610637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>
                <a:latin typeface="+mn-lt"/>
                <a:sym typeface="Wingdings"/>
              </a:rPr>
              <a:t> </a:t>
            </a:r>
            <a:r>
              <a:rPr lang="en-US" altLang="ja-JP" sz="1200" dirty="0">
                <a:latin typeface="+mn-lt"/>
                <a:sym typeface="Wingdings"/>
              </a:rPr>
              <a:t> </a:t>
            </a:r>
            <a:r>
              <a:rPr lang="en-US" altLang="ja-JP" sz="1600" dirty="0" smtClean="0">
                <a:latin typeface="+mn-lt"/>
                <a:sym typeface="Wingdings"/>
              </a:rPr>
              <a:t>Demonstrated</a:t>
            </a:r>
            <a:endParaRPr kumimoji="1" lang="ja-JP" altLang="en-US" sz="1600" dirty="0">
              <a:latin typeface="+mn-lt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2495597" y="3471446"/>
            <a:ext cx="1560387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100" dirty="0" smtClean="0">
                <a:latin typeface="+mn-lt"/>
                <a:sym typeface="Wingdings"/>
              </a:rPr>
              <a:t> </a:t>
            </a:r>
            <a:r>
              <a:rPr kumimoji="1" lang="en-US" altLang="ja-JP" sz="1600" dirty="0" smtClean="0">
                <a:latin typeface="+mn-lt"/>
              </a:rPr>
              <a:t>Demonstrated</a:t>
            </a:r>
            <a:endParaRPr kumimoji="1" lang="ja-JP" altLang="en-US" sz="1600" dirty="0">
              <a:latin typeface="+mn-lt"/>
            </a:endParaRPr>
          </a:p>
        </p:txBody>
      </p:sp>
      <p:pic>
        <p:nvPicPr>
          <p:cNvPr id="28" name="Picture 9" descr="CM2 gradients_all8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6635" y="4917723"/>
            <a:ext cx="1962504" cy="1784325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6498705" y="5715599"/>
            <a:ext cx="1917111" cy="338554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CM2:  &gt; 31.5 MV/m&gt;</a:t>
            </a:r>
            <a:endParaRPr lang="fr-FR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5147781" y="4974250"/>
            <a:ext cx="1479341" cy="276999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CM2 at NML Facility:</a:t>
            </a:r>
            <a:endParaRPr lang="fr-FR" sz="1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167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98424" y="533400"/>
            <a:ext cx="9039226" cy="5444328"/>
            <a:chOff x="139981" y="787378"/>
            <a:chExt cx="12855788" cy="7743044"/>
          </a:xfrm>
        </p:grpSpPr>
        <p:pic>
          <p:nvPicPr>
            <p:cNvPr id="47106" name="Picture 4" descr="world-map.gi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981" y="2359915"/>
              <a:ext cx="12855788" cy="6170507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9613" y="4025634"/>
              <a:ext cx="1898993" cy="2984131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918938" y="4430298"/>
              <a:ext cx="1313769" cy="5033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700" dirty="0">
                  <a:solidFill>
                    <a:srgbClr val="FFFFFF"/>
                  </a:solidFill>
                </a:rPr>
                <a:t>LCLS-II</a:t>
              </a:r>
            </a:p>
          </p:txBody>
        </p:sp>
        <p:sp>
          <p:nvSpPr>
            <p:cNvPr id="47111" name="TextBox 23"/>
            <p:cNvSpPr txBox="1">
              <a:spLocks noChangeArrowheads="1"/>
            </p:cNvSpPr>
            <p:nvPr/>
          </p:nvSpPr>
          <p:spPr bwMode="auto">
            <a:xfrm>
              <a:off x="6109545" y="3757480"/>
              <a:ext cx="824090" cy="9192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GB" dirty="0" smtClean="0">
                  <a:solidFill>
                    <a:srgbClr val="FF0000"/>
                  </a:solidFill>
                  <a:sym typeface="ZapfDingbats" charset="0"/>
                </a:rPr>
                <a:t>◉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47112" name="TextBox 25"/>
            <p:cNvSpPr txBox="1">
              <a:spLocks noChangeArrowheads="1"/>
            </p:cNvSpPr>
            <p:nvPr/>
          </p:nvSpPr>
          <p:spPr bwMode="auto">
            <a:xfrm>
              <a:off x="6536111" y="3832880"/>
              <a:ext cx="1156328" cy="525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GB" sz="1800" dirty="0">
                  <a:solidFill>
                    <a:srgbClr val="FF0000"/>
                  </a:solidFill>
                </a:rPr>
                <a:t>DESY</a:t>
              </a:r>
            </a:p>
          </p:txBody>
        </p:sp>
        <p:sp>
          <p:nvSpPr>
            <p:cNvPr id="47113" name="TextBox 26"/>
            <p:cNvSpPr txBox="1">
              <a:spLocks noChangeArrowheads="1"/>
            </p:cNvSpPr>
            <p:nvPr/>
          </p:nvSpPr>
          <p:spPr bwMode="auto">
            <a:xfrm>
              <a:off x="5867965" y="4066795"/>
              <a:ext cx="824088" cy="9192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GB" dirty="0" smtClean="0">
                  <a:solidFill>
                    <a:srgbClr val="00B050"/>
                  </a:solidFill>
                  <a:sym typeface="ZapfDingbats" charset="0"/>
                </a:rPr>
                <a:t>◉</a:t>
              </a:r>
              <a:endParaRPr lang="en-GB" dirty="0">
                <a:solidFill>
                  <a:srgbClr val="00B050"/>
                </a:solidFill>
              </a:endParaRPr>
            </a:p>
          </p:txBody>
        </p:sp>
        <p:sp>
          <p:nvSpPr>
            <p:cNvPr id="47114" name="TextBox 27"/>
            <p:cNvSpPr txBox="1">
              <a:spLocks noChangeArrowheads="1"/>
            </p:cNvSpPr>
            <p:nvPr/>
          </p:nvSpPr>
          <p:spPr bwMode="auto">
            <a:xfrm>
              <a:off x="4712532" y="4008093"/>
              <a:ext cx="1248001" cy="1313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pPr algn="ctr"/>
              <a:r>
                <a:rPr lang="en-GB" sz="1800" dirty="0" smtClean="0">
                  <a:solidFill>
                    <a:srgbClr val="00B050"/>
                  </a:solidFill>
                </a:rPr>
                <a:t>LAL</a:t>
              </a:r>
              <a:endParaRPr lang="en-GB" sz="1800" dirty="0">
                <a:solidFill>
                  <a:srgbClr val="00B050"/>
                </a:solidFill>
              </a:endParaRPr>
            </a:p>
            <a:p>
              <a:pPr algn="ctr"/>
              <a:r>
                <a:rPr lang="en-GB" sz="1800" dirty="0" err="1" smtClean="0">
                  <a:solidFill>
                    <a:srgbClr val="00B050"/>
                  </a:solidFill>
                </a:rPr>
                <a:t>Saclay</a:t>
              </a:r>
              <a:endParaRPr lang="en-GB" sz="1800" dirty="0" smtClean="0">
                <a:solidFill>
                  <a:srgbClr val="00B050"/>
                </a:solidFill>
              </a:endParaRPr>
            </a:p>
            <a:p>
              <a:pPr algn="ctr"/>
              <a:r>
                <a:rPr lang="en-GB" sz="1800" dirty="0" smtClean="0">
                  <a:solidFill>
                    <a:srgbClr val="00B050"/>
                  </a:solidFill>
                </a:rPr>
                <a:t>CERN</a:t>
              </a:r>
              <a:endParaRPr lang="en-GB" sz="1800" dirty="0">
                <a:solidFill>
                  <a:srgbClr val="00B050"/>
                </a:solidFill>
              </a:endParaRPr>
            </a:p>
          </p:txBody>
        </p:sp>
        <p:sp>
          <p:nvSpPr>
            <p:cNvPr id="47115" name="TextBox 28"/>
            <p:cNvSpPr txBox="1">
              <a:spLocks noChangeArrowheads="1"/>
            </p:cNvSpPr>
            <p:nvPr/>
          </p:nvSpPr>
          <p:spPr bwMode="auto">
            <a:xfrm>
              <a:off x="6357902" y="4430298"/>
              <a:ext cx="826347" cy="9192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GB" dirty="0" smtClean="0">
                  <a:solidFill>
                    <a:srgbClr val="00B050"/>
                  </a:solidFill>
                  <a:sym typeface="ZapfDingbats" charset="0"/>
                </a:rPr>
                <a:t>◉</a:t>
              </a:r>
              <a:endParaRPr lang="en-GB" dirty="0">
                <a:solidFill>
                  <a:srgbClr val="00B050"/>
                </a:solidFill>
              </a:endParaRPr>
            </a:p>
          </p:txBody>
        </p:sp>
        <p:sp>
          <p:nvSpPr>
            <p:cNvPr id="47116" name="TextBox 29"/>
            <p:cNvSpPr txBox="1">
              <a:spLocks noChangeArrowheads="1"/>
            </p:cNvSpPr>
            <p:nvPr/>
          </p:nvSpPr>
          <p:spPr bwMode="auto">
            <a:xfrm>
              <a:off x="6701955" y="4272649"/>
              <a:ext cx="1904272" cy="525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GB" sz="1800" dirty="0">
                  <a:solidFill>
                    <a:srgbClr val="00B050"/>
                  </a:solidFill>
                </a:rPr>
                <a:t>INFN Milan</a:t>
              </a:r>
            </a:p>
          </p:txBody>
        </p:sp>
        <p:sp>
          <p:nvSpPr>
            <p:cNvPr id="23" name="TextBox 26"/>
            <p:cNvSpPr txBox="1">
              <a:spLocks noChangeArrowheads="1"/>
            </p:cNvSpPr>
            <p:nvPr/>
          </p:nvSpPr>
          <p:spPr bwMode="auto">
            <a:xfrm>
              <a:off x="1732961" y="3232189"/>
              <a:ext cx="333251" cy="7879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GB" dirty="0" smtClean="0">
                  <a:solidFill>
                    <a:srgbClr val="00B050"/>
                  </a:solidFill>
                  <a:sym typeface="ZapfDingbats" charset="0"/>
                </a:rPr>
                <a:t>◉</a:t>
              </a:r>
              <a:endParaRPr lang="en-GB" dirty="0">
                <a:solidFill>
                  <a:srgbClr val="00B050"/>
                </a:solidFill>
              </a:endParaRPr>
            </a:p>
          </p:txBody>
        </p:sp>
        <p:sp>
          <p:nvSpPr>
            <p:cNvPr id="24" name="TextBox 26"/>
            <p:cNvSpPr txBox="1">
              <a:spLocks noChangeArrowheads="1"/>
            </p:cNvSpPr>
            <p:nvPr/>
          </p:nvSpPr>
          <p:spPr bwMode="auto">
            <a:xfrm flipH="1">
              <a:off x="2359391" y="3659847"/>
              <a:ext cx="303782" cy="7879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GB" dirty="0" smtClean="0">
                  <a:solidFill>
                    <a:srgbClr val="00B050"/>
                  </a:solidFill>
                  <a:sym typeface="ZapfDingbats" charset="0"/>
                </a:rPr>
                <a:t>◉</a:t>
              </a:r>
              <a:endParaRPr lang="en-GB" dirty="0">
                <a:solidFill>
                  <a:srgbClr val="00B050"/>
                </a:solidFill>
              </a:endParaRPr>
            </a:p>
          </p:txBody>
        </p:sp>
        <p:sp>
          <p:nvSpPr>
            <p:cNvPr id="25" name="TextBox 26"/>
            <p:cNvSpPr txBox="1">
              <a:spLocks noChangeArrowheads="1"/>
            </p:cNvSpPr>
            <p:nvPr/>
          </p:nvSpPr>
          <p:spPr bwMode="auto">
            <a:xfrm>
              <a:off x="2467145" y="3403591"/>
              <a:ext cx="328294" cy="7879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 anchorCtr="0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GB" dirty="0" smtClean="0">
                  <a:solidFill>
                    <a:srgbClr val="00B050"/>
                  </a:solidFill>
                  <a:sym typeface="ZapfDingbats" charset="0"/>
                </a:rPr>
                <a:t>◉</a:t>
              </a:r>
              <a:endParaRPr lang="en-GB" dirty="0">
                <a:solidFill>
                  <a:srgbClr val="00B050"/>
                </a:solidFill>
              </a:endParaRPr>
            </a:p>
          </p:txBody>
        </p:sp>
        <p:sp>
          <p:nvSpPr>
            <p:cNvPr id="28" name="TextBox 26"/>
            <p:cNvSpPr txBox="1">
              <a:spLocks noChangeArrowheads="1"/>
            </p:cNvSpPr>
            <p:nvPr/>
          </p:nvSpPr>
          <p:spPr bwMode="auto">
            <a:xfrm>
              <a:off x="676193" y="3552078"/>
              <a:ext cx="333251" cy="7879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GB" dirty="0" smtClean="0">
                  <a:solidFill>
                    <a:srgbClr val="FF0000"/>
                  </a:solidFill>
                  <a:sym typeface="ZapfDingbats" charset="0"/>
                </a:rPr>
                <a:t>◉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29" name="TextBox 29"/>
            <p:cNvSpPr txBox="1">
              <a:spLocks noChangeArrowheads="1"/>
            </p:cNvSpPr>
            <p:nvPr/>
          </p:nvSpPr>
          <p:spPr bwMode="auto">
            <a:xfrm>
              <a:off x="223438" y="3322505"/>
              <a:ext cx="1120243" cy="525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GB" sz="1800" dirty="0">
                  <a:solidFill>
                    <a:srgbClr val="FF0000"/>
                  </a:solidFill>
                </a:rPr>
                <a:t>SLAC</a:t>
              </a:r>
            </a:p>
          </p:txBody>
        </p:sp>
        <p:sp>
          <p:nvSpPr>
            <p:cNvPr id="30" name="TextBox 29"/>
            <p:cNvSpPr txBox="1">
              <a:spLocks noChangeArrowheads="1"/>
            </p:cNvSpPr>
            <p:nvPr/>
          </p:nvSpPr>
          <p:spPr bwMode="auto">
            <a:xfrm>
              <a:off x="1177112" y="2977001"/>
              <a:ext cx="1819473" cy="525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GB" sz="1800" dirty="0">
                  <a:solidFill>
                    <a:srgbClr val="00B050"/>
                  </a:solidFill>
                </a:rPr>
                <a:t>FNAL/ANL</a:t>
              </a:r>
            </a:p>
          </p:txBody>
        </p:sp>
        <p:sp>
          <p:nvSpPr>
            <p:cNvPr id="31" name="TextBox 30"/>
            <p:cNvSpPr txBox="1">
              <a:spLocks noChangeArrowheads="1"/>
            </p:cNvSpPr>
            <p:nvPr/>
          </p:nvSpPr>
          <p:spPr bwMode="auto">
            <a:xfrm>
              <a:off x="2641577" y="3545548"/>
              <a:ext cx="1302665" cy="525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GB" sz="1800" dirty="0">
                  <a:solidFill>
                    <a:srgbClr val="00B050"/>
                  </a:solidFill>
                </a:rPr>
                <a:t>Cornell</a:t>
              </a:r>
            </a:p>
          </p:txBody>
        </p:sp>
        <p:sp>
          <p:nvSpPr>
            <p:cNvPr id="32" name="TextBox 31"/>
            <p:cNvSpPr txBox="1">
              <a:spLocks noChangeArrowheads="1"/>
            </p:cNvSpPr>
            <p:nvPr/>
          </p:nvSpPr>
          <p:spPr bwMode="auto">
            <a:xfrm>
              <a:off x="2559219" y="3872255"/>
              <a:ext cx="974529" cy="525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GB" sz="1800" dirty="0">
                  <a:solidFill>
                    <a:srgbClr val="00B050"/>
                  </a:solidFill>
                </a:rPr>
                <a:t>JLab</a:t>
              </a:r>
            </a:p>
          </p:txBody>
        </p:sp>
        <p:sp>
          <p:nvSpPr>
            <p:cNvPr id="33" name="TextBox 26"/>
            <p:cNvSpPr txBox="1">
              <a:spLocks noChangeArrowheads="1"/>
            </p:cNvSpPr>
            <p:nvPr/>
          </p:nvSpPr>
          <p:spPr bwMode="auto">
            <a:xfrm>
              <a:off x="11141261" y="3892180"/>
              <a:ext cx="333251" cy="7879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GB" dirty="0" smtClean="0">
                  <a:solidFill>
                    <a:srgbClr val="FF0000"/>
                  </a:solidFill>
                  <a:sym typeface="ZapfDingbats" charset="0"/>
                </a:rPr>
                <a:t>◉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34" name="TextBox 29"/>
            <p:cNvSpPr txBox="1">
              <a:spLocks noChangeArrowheads="1"/>
            </p:cNvSpPr>
            <p:nvPr/>
          </p:nvSpPr>
          <p:spPr bwMode="auto">
            <a:xfrm>
              <a:off x="10394030" y="4025634"/>
              <a:ext cx="919546" cy="525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 Unicode MS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5pPr>
              <a:lvl6pPr marL="25146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6pPr>
              <a:lvl7pPr marL="29718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7pPr>
              <a:lvl8pPr marL="34290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8pPr>
              <a:lvl9pPr marL="3886200" indent="-228600" eaLnBrk="0" fontAlgn="ctr" hangingPunct="0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Arial" charset="0"/>
                  <a:ea typeface="Arial Unicode MS" charset="0"/>
                  <a:cs typeface="Arial Unicode MS" charset="0"/>
                </a:defRPr>
              </a:lvl9pPr>
            </a:lstStyle>
            <a:p>
              <a:r>
                <a:rPr lang="en-GB" sz="1800" dirty="0">
                  <a:solidFill>
                    <a:srgbClr val="FF0000"/>
                  </a:solidFill>
                </a:rPr>
                <a:t>KEK</a:t>
              </a:r>
            </a:p>
          </p:txBody>
        </p:sp>
        <p:sp>
          <p:nvSpPr>
            <p:cNvPr id="7" name="5-Point Star 6"/>
            <p:cNvSpPr/>
            <p:nvPr/>
          </p:nvSpPr>
          <p:spPr>
            <a:xfrm>
              <a:off x="11239327" y="3659790"/>
              <a:ext cx="425711" cy="425033"/>
            </a:xfrm>
            <a:prstGeom prst="star5">
              <a:avLst/>
            </a:prstGeom>
            <a:solidFill>
              <a:srgbClr val="0000FF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7" name="Picture 36" descr="CM2_in_cave_2.jpeg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1151" y="1232307"/>
              <a:ext cx="2689317" cy="1794499"/>
            </a:xfrm>
            <a:prstGeom prst="rect">
              <a:avLst/>
            </a:prstGeom>
          </p:spPr>
        </p:pic>
        <p:pic>
          <p:nvPicPr>
            <p:cNvPr id="38" name="Picture 37" descr="S1-Global-20100706Di-0115.jpe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969483" y="4550906"/>
              <a:ext cx="2839257" cy="1892837"/>
            </a:xfrm>
            <a:prstGeom prst="rect">
              <a:avLst/>
            </a:prstGeom>
          </p:spPr>
        </p:pic>
        <p:pic>
          <p:nvPicPr>
            <p:cNvPr id="36" name="Picture 2" descr="C:\Users\Weise\Desktop\2012_04_17 021.JP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47439" y="787378"/>
              <a:ext cx="3602903" cy="16899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2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36937" y="1770986"/>
              <a:ext cx="2593397" cy="18039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40" name="Picture 2" descr="S:\user\groups\mdi\dnoelle\public\20130222_XTL_XS1_XTD2\images\large\20130222-IMG_6588.jp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72474" y="2664265"/>
              <a:ext cx="1934815" cy="1289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6" name="Picture 55" descr="xfel-logo.jpg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866520" y="1104866"/>
              <a:ext cx="1580667" cy="889857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sp>
        <p:nvSpPr>
          <p:cNvPr id="42" name="TextBox 41"/>
          <p:cNvSpPr txBox="1"/>
          <p:nvPr/>
        </p:nvSpPr>
        <p:spPr>
          <a:xfrm>
            <a:off x="8767077" y="6526178"/>
            <a:ext cx="192490" cy="331822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5" tIns="35715" rIns="35715" bIns="35715" numCol="1" spcCol="26787" rtlCol="0" anchor="ctr">
            <a:spAutoFit/>
          </a:bodyPr>
          <a:lstStyle/>
          <a:p>
            <a:pPr defTabSz="410730" latinLnBrk="1" hangingPunct="0"/>
            <a:r>
              <a:rPr lang="en-GB" sz="1700" dirty="0">
                <a:solidFill>
                  <a:schemeClr val="bg2">
                    <a:lumMod val="75000"/>
                  </a:schemeClr>
                </a:solidFill>
                <a:latin typeface="Arial"/>
                <a:cs typeface="Arial"/>
              </a:rPr>
              <a:t>8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84136" y="5573622"/>
            <a:ext cx="6239549" cy="995461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5" tIns="35715" rIns="35715" bIns="35715" numCol="1" spcCol="26787" rtlCol="0" anchor="ctr">
            <a:spAutoFit/>
          </a:bodyPr>
          <a:lstStyle/>
          <a:p>
            <a:pPr defTabSz="410730" latinLnBrk="1" hangingPunct="0"/>
            <a:r>
              <a:rPr lang="en-GB" sz="2000" dirty="0">
                <a:solidFill>
                  <a:srgbClr val="A61702"/>
                </a:solidFill>
                <a:latin typeface="Arial"/>
                <a:cs typeface="Arial"/>
              </a:rPr>
              <a:t>US and EU (industrial) production and test capacity.</a:t>
            </a:r>
          </a:p>
          <a:p>
            <a:pPr defTabSz="410730" latinLnBrk="1" hangingPunct="0"/>
            <a:r>
              <a:rPr lang="en-GB" sz="2000" dirty="0">
                <a:solidFill>
                  <a:srgbClr val="A61702"/>
                </a:solidFill>
                <a:latin typeface="Arial"/>
                <a:cs typeface="Arial"/>
              </a:rPr>
              <a:t>Perfectly placed for start of ILC construction end</a:t>
            </a:r>
          </a:p>
          <a:p>
            <a:pPr defTabSz="410730" latinLnBrk="1" hangingPunct="0"/>
            <a:r>
              <a:rPr lang="en-GB" sz="2000" dirty="0">
                <a:solidFill>
                  <a:srgbClr val="A61702"/>
                </a:solidFill>
                <a:latin typeface="Arial"/>
                <a:cs typeface="Arial"/>
              </a:rPr>
              <a:t>of this decade.</a:t>
            </a:r>
          </a:p>
        </p:txBody>
      </p:sp>
      <p:sp>
        <p:nvSpPr>
          <p:cNvPr id="9" name="Striped Right Arrow 8"/>
          <p:cNvSpPr/>
          <p:nvPr/>
        </p:nvSpPr>
        <p:spPr>
          <a:xfrm rot="4257871">
            <a:off x="3642616" y="2347442"/>
            <a:ext cx="1381210" cy="669891"/>
          </a:xfrm>
          <a:prstGeom prst="stripedRightArrow">
            <a:avLst>
              <a:gd name="adj1" fmla="val 51807"/>
              <a:gd name="adj2" fmla="val 50000"/>
            </a:avLst>
          </a:prstGeom>
          <a:solidFill>
            <a:schemeClr val="accent5">
              <a:lumMod val="40000"/>
              <a:lumOff val="60000"/>
            </a:schemeClr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5" tIns="35715" rIns="35715" bIns="35715" numCol="1" spcCol="26787" rtlCol="0" anchor="ctr">
            <a:spAutoFit/>
          </a:bodyPr>
          <a:lstStyle/>
          <a:p>
            <a:pPr defTabSz="410730" latinLnBrk="1" hangingPunct="0"/>
            <a:endParaRPr lang="en-GB">
              <a:solidFill>
                <a:srgbClr val="FFFFFF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107335" y="1844480"/>
            <a:ext cx="1862213" cy="757419"/>
          </a:xfrm>
          <a:prstGeom prst="rect">
            <a:avLst/>
          </a:prstGeom>
          <a:noFill/>
        </p:spPr>
        <p:txBody>
          <a:bodyPr wrap="none" lIns="64288" tIns="32144" rIns="64288" bIns="32144" rtlCol="0">
            <a:spAutoFit/>
          </a:bodyPr>
          <a:lstStyle/>
          <a:p>
            <a:r>
              <a:rPr lang="en-GB" sz="2200" dirty="0" err="1">
                <a:solidFill>
                  <a:srgbClr val="0000FF"/>
                </a:solidFill>
                <a:latin typeface="Arial"/>
                <a:cs typeface="Arial"/>
              </a:rPr>
              <a:t>Kitakami</a:t>
            </a:r>
            <a:r>
              <a:rPr lang="en-GB" sz="2200" dirty="0">
                <a:solidFill>
                  <a:srgbClr val="0000FF"/>
                </a:solidFill>
                <a:latin typeface="Arial"/>
                <a:cs typeface="Arial"/>
              </a:rPr>
              <a:t/>
            </a:r>
            <a:br>
              <a:rPr lang="en-GB" sz="2200" dirty="0">
                <a:solidFill>
                  <a:srgbClr val="0000FF"/>
                </a:solidFill>
                <a:latin typeface="Arial"/>
                <a:cs typeface="Arial"/>
              </a:rPr>
            </a:br>
            <a:r>
              <a:rPr lang="en-GB" sz="2200" dirty="0">
                <a:solidFill>
                  <a:srgbClr val="0000FF"/>
                </a:solidFill>
                <a:latin typeface="Arial"/>
                <a:cs typeface="Arial"/>
              </a:rPr>
              <a:t>proposed site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075542" y="618315"/>
            <a:ext cx="2126439" cy="1141040"/>
          </a:xfrm>
          <a:prstGeom prst="rect">
            <a:avLst/>
          </a:prstGeom>
          <a:noFill/>
        </p:spPr>
        <p:txBody>
          <a:bodyPr wrap="square" lIns="58438" tIns="29219" rIns="58438" bIns="29219">
            <a:spAutoFit/>
          </a:bodyPr>
          <a:lstStyle/>
          <a:p>
            <a:pPr defTabSz="321440">
              <a:defRPr/>
            </a:pPr>
            <a:r>
              <a:rPr lang="en-GB" sz="1400" dirty="0">
                <a:solidFill>
                  <a:schemeClr val="accent5"/>
                </a:solidFill>
                <a:latin typeface="Arial"/>
                <a:ea typeface="ＭＳ Ｐゴシック" charset="0"/>
                <a:cs typeface="Arial"/>
              </a:rPr>
              <a:t>Largest deployment of this technology to date</a:t>
            </a:r>
          </a:p>
          <a:p>
            <a:pPr marL="219142" indent="-219142" defTabSz="321440">
              <a:buFontTx/>
              <a:buChar char="-"/>
              <a:defRPr/>
            </a:pPr>
            <a:r>
              <a:rPr lang="en-GB" sz="1400" dirty="0">
                <a:solidFill>
                  <a:schemeClr val="accent5"/>
                </a:solidFill>
                <a:latin typeface="Arial"/>
                <a:ea typeface="ＭＳ Ｐゴシック" charset="0"/>
                <a:cs typeface="Arial"/>
              </a:rPr>
              <a:t>100 cryomodules</a:t>
            </a:r>
          </a:p>
          <a:p>
            <a:pPr marL="219142" indent="-219142" defTabSz="321440">
              <a:buFontTx/>
              <a:buChar char="-"/>
              <a:defRPr/>
            </a:pPr>
            <a:r>
              <a:rPr lang="en-GB" sz="1400" dirty="0">
                <a:solidFill>
                  <a:schemeClr val="accent5"/>
                </a:solidFill>
                <a:latin typeface="Arial"/>
                <a:ea typeface="ＭＳ Ｐゴシック" charset="0"/>
                <a:cs typeface="Arial"/>
              </a:rPr>
              <a:t>800 cavities</a:t>
            </a:r>
          </a:p>
          <a:p>
            <a:pPr marL="219142" indent="-219142" defTabSz="321440">
              <a:buFontTx/>
              <a:buChar char="-"/>
              <a:defRPr/>
            </a:pPr>
            <a:r>
              <a:rPr lang="en-GB" sz="1400" dirty="0">
                <a:solidFill>
                  <a:schemeClr val="accent5"/>
                </a:solidFill>
                <a:latin typeface="Arial"/>
                <a:ea typeface="ＭＳ Ｐゴシック" charset="0"/>
                <a:cs typeface="Arial"/>
              </a:rPr>
              <a:t>17.5 GeV (pulsed)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584676" y="4004106"/>
            <a:ext cx="1819234" cy="924635"/>
          </a:xfrm>
          <a:prstGeom prst="rect">
            <a:avLst/>
          </a:prstGeom>
          <a:noFill/>
        </p:spPr>
        <p:txBody>
          <a:bodyPr wrap="square" lIns="58438" tIns="29219" rIns="58438" bIns="29219">
            <a:spAutoFit/>
          </a:bodyPr>
          <a:lstStyle/>
          <a:p>
            <a:pPr defTabSz="321440">
              <a:defRPr/>
            </a:pPr>
            <a:r>
              <a:rPr lang="en-GB" sz="1400" dirty="0">
                <a:solidFill>
                  <a:schemeClr val="accent5"/>
                </a:solidFill>
                <a:latin typeface="Arial"/>
                <a:ea typeface="ＭＳ Ｐゴシック" charset="0"/>
                <a:cs typeface="Arial"/>
              </a:rPr>
              <a:t>US infrastructure for</a:t>
            </a:r>
          </a:p>
          <a:p>
            <a:pPr marL="219142" indent="-219142" defTabSz="321440">
              <a:buFontTx/>
              <a:buChar char="-"/>
              <a:defRPr/>
            </a:pPr>
            <a:r>
              <a:rPr lang="en-GB" sz="1400" dirty="0">
                <a:solidFill>
                  <a:schemeClr val="accent5"/>
                </a:solidFill>
                <a:latin typeface="Arial"/>
                <a:ea typeface="ＭＳ Ｐゴシック" charset="0"/>
                <a:cs typeface="Arial"/>
              </a:rPr>
              <a:t>35 cryomodules</a:t>
            </a:r>
          </a:p>
          <a:p>
            <a:pPr marL="219142" indent="-219142" defTabSz="321440">
              <a:buFontTx/>
              <a:buChar char="-"/>
              <a:defRPr/>
            </a:pPr>
            <a:r>
              <a:rPr lang="en-GB" sz="1400" dirty="0">
                <a:solidFill>
                  <a:schemeClr val="accent5"/>
                </a:solidFill>
                <a:latin typeface="Arial"/>
                <a:ea typeface="ＭＳ Ｐゴシック" charset="0"/>
                <a:cs typeface="Arial"/>
              </a:rPr>
              <a:t>280 cavities</a:t>
            </a:r>
          </a:p>
          <a:p>
            <a:pPr marL="219142" indent="-219142" defTabSz="321440">
              <a:buFontTx/>
              <a:buChar char="-"/>
              <a:defRPr/>
            </a:pPr>
            <a:r>
              <a:rPr lang="en-GB" sz="1400" dirty="0">
                <a:solidFill>
                  <a:schemeClr val="accent5"/>
                </a:solidFill>
                <a:latin typeface="Arial"/>
                <a:ea typeface="ＭＳ Ｐゴシック" charset="0"/>
                <a:cs typeface="Arial"/>
              </a:rPr>
              <a:t>4 GeV (CW)</a:t>
            </a:r>
          </a:p>
        </p:txBody>
      </p:sp>
      <p:sp>
        <p:nvSpPr>
          <p:cNvPr id="10" name="Rectangle 9"/>
          <p:cNvSpPr/>
          <p:nvPr/>
        </p:nvSpPr>
        <p:spPr>
          <a:xfrm>
            <a:off x="3889140" y="3569505"/>
            <a:ext cx="1382715" cy="584295"/>
          </a:xfrm>
          <a:prstGeom prst="rect">
            <a:avLst/>
          </a:prstGeom>
        </p:spPr>
        <p:txBody>
          <a:bodyPr wrap="square" lIns="64288" tIns="32144" rIns="64288" bIns="32144">
            <a:spAutoFit/>
          </a:bodyPr>
          <a:lstStyle/>
          <a:p>
            <a:pPr algn="l"/>
            <a:r>
              <a:rPr lang="en-GB" sz="1100" dirty="0">
                <a:solidFill>
                  <a:srgbClr val="A61702"/>
                </a:solidFill>
                <a:latin typeface="Arial"/>
                <a:cs typeface="Arial"/>
              </a:rPr>
              <a:t>preliminary data; results are not published</a:t>
            </a:r>
          </a:p>
        </p:txBody>
      </p:sp>
      <p:sp>
        <p:nvSpPr>
          <p:cNvPr id="39" name="Title 1"/>
          <p:cNvSpPr txBox="1">
            <a:spLocks/>
          </p:cNvSpPr>
          <p:nvPr/>
        </p:nvSpPr>
        <p:spPr>
          <a:xfrm>
            <a:off x="689094" y="0"/>
            <a:ext cx="7676358" cy="616022"/>
          </a:xfrm>
          <a:prstGeom prst="rect">
            <a:avLst/>
          </a:prstGeom>
          <a:solidFill>
            <a:srgbClr val="4F81BD"/>
          </a:solidFill>
        </p:spPr>
        <p:txBody>
          <a:bodyPr>
            <a:normAutofit/>
          </a:bodyPr>
          <a:lstStyle>
            <a:lvl1pPr algn="ctr" defTabSz="456697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>
                <a:solidFill>
                  <a:srgbClr val="FFFFFF"/>
                </a:solidFill>
              </a:rPr>
              <a:t>FEL </a:t>
            </a:r>
            <a:r>
              <a:rPr lang="en-US" sz="3200" smtClean="0">
                <a:solidFill>
                  <a:srgbClr val="FFFFFF"/>
                </a:solidFill>
              </a:rPr>
              <a:t>and </a:t>
            </a:r>
            <a:r>
              <a:rPr lang="en-US" sz="3200">
                <a:solidFill>
                  <a:srgbClr val="FFFFFF"/>
                </a:solidFill>
              </a:rPr>
              <a:t>a</a:t>
            </a:r>
            <a:r>
              <a:rPr lang="en-US" sz="3200" smtClean="0">
                <a:solidFill>
                  <a:srgbClr val="FFFFFF"/>
                </a:solidFill>
              </a:rPr>
              <a:t>dvanced </a:t>
            </a:r>
            <a:r>
              <a:rPr lang="en-US" sz="3200" dirty="0" err="1" smtClean="0">
                <a:solidFill>
                  <a:srgbClr val="FFFFFF"/>
                </a:solidFill>
              </a:rPr>
              <a:t>linacs</a:t>
            </a:r>
            <a:r>
              <a:rPr lang="en-US" sz="3200" dirty="0" smtClean="0">
                <a:solidFill>
                  <a:srgbClr val="FFFFFF"/>
                </a:solidFill>
              </a:rPr>
              <a:t> with SCRF modules </a:t>
            </a:r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41" name="TextBox 29"/>
          <p:cNvSpPr txBox="1">
            <a:spLocks noChangeArrowheads="1"/>
          </p:cNvSpPr>
          <p:nvPr/>
        </p:nvSpPr>
        <p:spPr bwMode="auto">
          <a:xfrm>
            <a:off x="6582899" y="2590800"/>
            <a:ext cx="659856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algn="ctr"/>
            <a:r>
              <a:rPr lang="en-GB" sz="1600" dirty="0" smtClean="0">
                <a:solidFill>
                  <a:srgbClr val="00B050"/>
                </a:solidFill>
              </a:rPr>
              <a:t>IHEP</a:t>
            </a:r>
          </a:p>
          <a:p>
            <a:pPr algn="ctr"/>
            <a:r>
              <a:rPr lang="en-GB" sz="1600" dirty="0" smtClean="0">
                <a:solidFill>
                  <a:srgbClr val="00B050"/>
                </a:solidFill>
              </a:rPr>
              <a:t>PKU</a:t>
            </a:r>
            <a:endParaRPr lang="en-GB" sz="1600" dirty="0">
              <a:solidFill>
                <a:srgbClr val="00B050"/>
              </a:solidFill>
            </a:endParaRPr>
          </a:p>
        </p:txBody>
      </p:sp>
      <p:sp>
        <p:nvSpPr>
          <p:cNvPr id="47" name="TextBox 29"/>
          <p:cNvSpPr txBox="1">
            <a:spLocks noChangeArrowheads="1"/>
          </p:cNvSpPr>
          <p:nvPr/>
        </p:nvSpPr>
        <p:spPr bwMode="auto">
          <a:xfrm>
            <a:off x="5715000" y="3352800"/>
            <a:ext cx="872454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algn="ctr"/>
            <a:r>
              <a:rPr lang="en-GB" sz="1600" dirty="0" smtClean="0">
                <a:solidFill>
                  <a:srgbClr val="00B050"/>
                </a:solidFill>
              </a:rPr>
              <a:t>IUAC</a:t>
            </a:r>
          </a:p>
          <a:p>
            <a:pPr algn="ctr"/>
            <a:r>
              <a:rPr lang="en-GB" sz="1600" dirty="0" smtClean="0">
                <a:solidFill>
                  <a:srgbClr val="00B050"/>
                </a:solidFill>
              </a:rPr>
              <a:t>RRCAT</a:t>
            </a:r>
          </a:p>
        </p:txBody>
      </p:sp>
      <p:sp>
        <p:nvSpPr>
          <p:cNvPr id="48" name="TextBox 29"/>
          <p:cNvSpPr txBox="1">
            <a:spLocks noChangeArrowheads="1"/>
          </p:cNvSpPr>
          <p:nvPr/>
        </p:nvSpPr>
        <p:spPr bwMode="auto">
          <a:xfrm>
            <a:off x="0" y="2057400"/>
            <a:ext cx="95961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charset="0"/>
                <a:ea typeface="ＭＳ Ｐゴシック" charset="0"/>
                <a:cs typeface="Arial Unicode MS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  <a:ea typeface="Arial Unicode MS" charset="0"/>
                <a:cs typeface="Arial Unicode MS" charset="0"/>
              </a:defRPr>
            </a:lvl9pPr>
          </a:lstStyle>
          <a:p>
            <a:pPr algn="ctr"/>
            <a:r>
              <a:rPr lang="en-GB" sz="1600" dirty="0" smtClean="0">
                <a:solidFill>
                  <a:srgbClr val="00B050"/>
                </a:solidFill>
              </a:rPr>
              <a:t>TRIUMF</a:t>
            </a:r>
          </a:p>
        </p:txBody>
      </p:sp>
      <p:pic>
        <p:nvPicPr>
          <p:cNvPr id="6" name="Picture 5" descr="xfel RI histogram.pdf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955" y="3124200"/>
            <a:ext cx="4907045" cy="34011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0" y="4635500"/>
            <a:ext cx="3183581" cy="222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365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図形グループ 12"/>
          <p:cNvGrpSpPr/>
          <p:nvPr/>
        </p:nvGrpSpPr>
        <p:grpSpPr>
          <a:xfrm>
            <a:off x="26442" y="39225"/>
            <a:ext cx="9145160" cy="6891824"/>
            <a:chOff x="0" y="-33824"/>
            <a:chExt cx="9145160" cy="6891824"/>
          </a:xfrm>
        </p:grpSpPr>
        <p:pic>
          <p:nvPicPr>
            <p:cNvPr id="3" name="Picture 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51720" y="-33824"/>
              <a:ext cx="7093440" cy="6891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Line 2"/>
            <p:cNvSpPr>
              <a:spLocks noChangeShapeType="1"/>
            </p:cNvSpPr>
            <p:nvPr/>
          </p:nvSpPr>
          <p:spPr bwMode="auto">
            <a:xfrm>
              <a:off x="4961247" y="1988841"/>
              <a:ext cx="1739428" cy="4185795"/>
            </a:xfrm>
            <a:prstGeom prst="line">
              <a:avLst/>
            </a:prstGeom>
            <a:noFill/>
            <a:ln w="508000">
              <a:solidFill>
                <a:srgbClr val="0000FF">
                  <a:alpha val="41960"/>
                </a:srgb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0" tIns="0" rIns="0" bIns="0"/>
            <a:lstStyle/>
            <a:p>
              <a:pPr defTabSz="913579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ja-JP" altLang="en-US">
                <a:solidFill>
                  <a:srgbClr val="000000"/>
                </a:solidFill>
                <a:ea typeface="ＭＳ Ｐゴシック" pitchFamily="50" charset="-128"/>
              </a:endParaRPr>
            </a:p>
          </p:txBody>
        </p:sp>
        <p:grpSp>
          <p:nvGrpSpPr>
            <p:cNvPr id="5" name="Group 6"/>
            <p:cNvGrpSpPr>
              <a:grpSpLocks/>
            </p:cNvGrpSpPr>
            <p:nvPr/>
          </p:nvGrpSpPr>
          <p:grpSpPr bwMode="auto">
            <a:xfrm rot="5400000">
              <a:off x="176350" y="1413426"/>
              <a:ext cx="920262" cy="498231"/>
              <a:chOff x="0" y="0"/>
              <a:chExt cx="892" cy="446"/>
            </a:xfrm>
          </p:grpSpPr>
          <p:sp>
            <p:nvSpPr>
              <p:cNvPr id="8" name="Freeform 3"/>
              <p:cNvSpPr>
                <a:spLocks/>
              </p:cNvSpPr>
              <p:nvPr/>
            </p:nvSpPr>
            <p:spPr bwMode="auto">
              <a:xfrm>
                <a:off x="0" y="40"/>
                <a:ext cx="341" cy="35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1600" h="21600">
                    <a:moveTo>
                      <a:pt x="0" y="9818"/>
                    </a:moveTo>
                    <a:lnTo>
                      <a:pt x="21600" y="21600"/>
                    </a:lnTo>
                    <a:lnTo>
                      <a:pt x="21073" y="0"/>
                    </a:lnTo>
                  </a:path>
                </a:pathLst>
              </a:custGeom>
              <a:noFill/>
              <a:ln w="38100" cap="flat">
                <a:solidFill>
                  <a:schemeClr val="tx1"/>
                </a:solidFill>
                <a:prstDash val="solid"/>
                <a:miter lim="800000"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pPr defTabSz="913579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>
                  <a:solidFill>
                    <a:srgbClr val="000000"/>
                  </a:solidFill>
                  <a:ea typeface="ＭＳ Ｐゴシック" pitchFamily="50" charset="-128"/>
                </a:endParaRPr>
              </a:p>
            </p:txBody>
          </p:sp>
          <p:sp>
            <p:nvSpPr>
              <p:cNvPr id="9" name="Line 4"/>
              <p:cNvSpPr>
                <a:spLocks noChangeShapeType="1"/>
              </p:cNvSpPr>
              <p:nvPr/>
            </p:nvSpPr>
            <p:spPr bwMode="auto">
              <a:xfrm>
                <a:off x="512" y="0"/>
                <a:ext cx="1" cy="446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pPr defTabSz="913579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>
                  <a:solidFill>
                    <a:srgbClr val="000000"/>
                  </a:solidFill>
                  <a:ea typeface="ＭＳ Ｐゴシック" pitchFamily="50" charset="-128"/>
                </a:endParaRPr>
              </a:p>
            </p:txBody>
          </p:sp>
          <p:sp>
            <p:nvSpPr>
              <p:cNvPr id="10" name="Line 5"/>
              <p:cNvSpPr>
                <a:spLocks noChangeShapeType="1"/>
              </p:cNvSpPr>
              <p:nvPr/>
            </p:nvSpPr>
            <p:spPr bwMode="auto">
              <a:xfrm flipH="1">
                <a:off x="9" y="204"/>
                <a:ext cx="883" cy="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0" tIns="0" rIns="0" bIns="0"/>
              <a:lstStyle/>
              <a:p>
                <a:pPr defTabSz="913579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ja-JP" altLang="en-US">
                  <a:solidFill>
                    <a:srgbClr val="000000"/>
                  </a:solidFill>
                  <a:ea typeface="ＭＳ Ｐゴシック" pitchFamily="50" charset="-128"/>
                </a:endParaRPr>
              </a:p>
            </p:txBody>
          </p:sp>
        </p:grpSp>
        <p:pic>
          <p:nvPicPr>
            <p:cNvPr id="6" name="Picture 7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094037"/>
              <a:ext cx="2875085" cy="450898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Rectangle 8"/>
            <p:cNvSpPr>
              <a:spLocks/>
            </p:cNvSpPr>
            <p:nvPr/>
          </p:nvSpPr>
          <p:spPr bwMode="auto">
            <a:xfrm>
              <a:off x="1902069" y="4377105"/>
              <a:ext cx="580292" cy="536331"/>
            </a:xfrm>
            <a:prstGeom prst="rect">
              <a:avLst/>
            </a:prstGeom>
            <a:noFill/>
            <a:ln w="25400">
              <a:solidFill>
                <a:srgbClr val="0000FF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>
              <a:lvl1pPr algn="ctr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algn="ctr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algn="ctr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algn="ctr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algn="ctr"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defTabSz="913579" fontAlgn="base">
                <a:spcBef>
                  <a:spcPct val="0"/>
                </a:spcBef>
                <a:spcAft>
                  <a:spcPct val="0"/>
                </a:spcAft>
              </a:pPr>
              <a:endParaRPr kumimoji="0" lang="ja-JP" altLang="en-US" sz="2800">
                <a:solidFill>
                  <a:srgbClr val="000000"/>
                </a:solidFill>
                <a:latin typeface="+mn-lt"/>
                <a:ea typeface="ヒラギノ角ゴ Pro W3" charset="-128"/>
                <a:sym typeface="ヒラギノ角ゴ Pro W3" charset="-128"/>
              </a:endParaRPr>
            </a:p>
          </p:txBody>
        </p:sp>
      </p:grpSp>
      <p:sp>
        <p:nvSpPr>
          <p:cNvPr id="11" name="正方形/長方形 5"/>
          <p:cNvSpPr/>
          <p:nvPr/>
        </p:nvSpPr>
        <p:spPr>
          <a:xfrm>
            <a:off x="0" y="-27384"/>
            <a:ext cx="9145160" cy="584703"/>
          </a:xfrm>
          <a:prstGeom prst="rect">
            <a:avLst/>
          </a:prstGeom>
          <a:solidFill>
            <a:srgbClr val="008000"/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wrap="square" lIns="91364" tIns="45684" rIns="91364" bIns="45684">
            <a:spAutoFit/>
          </a:bodyPr>
          <a:lstStyle/>
          <a:p>
            <a:pPr algn="ctr" defTabSz="913579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3200" dirty="0">
                <a:solidFill>
                  <a:srgbClr val="FFFF66"/>
                </a:solidFill>
                <a:ea typeface="ヒラギノ角ゴ Pro W3" charset="-128"/>
                <a:cs typeface="Arial" panose="020B0604020202020204" pitchFamily="34" charset="0"/>
              </a:rPr>
              <a:t>I</a:t>
            </a:r>
            <a:r>
              <a:rPr lang="en-US" altLang="ja-JP" sz="3200" dirty="0" smtClean="0">
                <a:solidFill>
                  <a:srgbClr val="FFFF66"/>
                </a:solidFill>
                <a:ea typeface="ヒラギノ角ゴ Pro W3" charset="-128"/>
                <a:cs typeface="Arial" panose="020B0604020202020204" pitchFamily="34" charset="0"/>
              </a:rPr>
              <a:t>LC Site Candidate Location in Japan: </a:t>
            </a:r>
            <a:r>
              <a:rPr lang="en-US" altLang="ja-JP" sz="3200" dirty="0" err="1" smtClean="0">
                <a:solidFill>
                  <a:srgbClr val="FFFF66"/>
                </a:solidFill>
                <a:ea typeface="ヒラギノ角ゴ Pro W3" charset="-128"/>
                <a:cs typeface="Arial" panose="020B0604020202020204" pitchFamily="34" charset="0"/>
              </a:rPr>
              <a:t>Kitakami</a:t>
            </a:r>
            <a:endParaRPr lang="en-US" altLang="ja-JP" sz="3200" dirty="0">
              <a:solidFill>
                <a:srgbClr val="FFFF66"/>
              </a:solidFill>
              <a:ea typeface="ヒラギノ角ゴ Pro W3" charset="-128"/>
              <a:cs typeface="Arial" panose="020B0604020202020204" pitchFamily="34" charset="0"/>
            </a:endParaRPr>
          </a:p>
        </p:txBody>
      </p:sp>
      <p:sp>
        <p:nvSpPr>
          <p:cNvPr id="12" name="円/楕円 1"/>
          <p:cNvSpPr/>
          <p:nvPr/>
        </p:nvSpPr>
        <p:spPr>
          <a:xfrm>
            <a:off x="5607337" y="3836832"/>
            <a:ext cx="364815" cy="297220"/>
          </a:xfrm>
          <a:prstGeom prst="ellipse">
            <a:avLst/>
          </a:prstGeom>
          <a:solidFill>
            <a:srgbClr val="FFFF00">
              <a:alpha val="74000"/>
            </a:srgbClr>
          </a:solidFill>
          <a:ln>
            <a:solidFill>
              <a:srgbClr val="FF000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4" tIns="45684" rIns="91364" bIns="45684" rtlCol="0" anchor="ctr"/>
          <a:lstStyle/>
          <a:p>
            <a:pPr algn="ctr" defTabSz="456788"/>
            <a:endParaRPr lang="ja-JP" altLang="en-US">
              <a:solidFill>
                <a:prstClr val="white"/>
              </a:solidFill>
              <a:ea typeface="ＭＳ Ｐゴシック"/>
            </a:endParaRPr>
          </a:p>
        </p:txBody>
      </p:sp>
      <p:sp>
        <p:nvSpPr>
          <p:cNvPr id="13" name="テキスト ボックス 4"/>
          <p:cNvSpPr txBox="1"/>
          <p:nvPr/>
        </p:nvSpPr>
        <p:spPr>
          <a:xfrm>
            <a:off x="3339342" y="2855079"/>
            <a:ext cx="670185" cy="369259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none" lIns="91364" tIns="45684" rIns="91364" bIns="45684" rtlCol="0">
            <a:spAutoFit/>
          </a:bodyPr>
          <a:lstStyle/>
          <a:p>
            <a:pPr defTabSz="456788"/>
            <a:r>
              <a:rPr lang="en-US" altLang="ja-JP" dirty="0" err="1" smtClean="0">
                <a:solidFill>
                  <a:prstClr val="black"/>
                </a:solidFill>
                <a:ea typeface="ＭＳ Ｐゴシック"/>
              </a:rPr>
              <a:t>Oshu</a:t>
            </a:r>
            <a:endParaRPr lang="ja-JP" altLang="en-US" dirty="0">
              <a:solidFill>
                <a:prstClr val="black"/>
              </a:solidFill>
              <a:ea typeface="ＭＳ Ｐゴシック"/>
            </a:endParaRPr>
          </a:p>
        </p:txBody>
      </p:sp>
      <p:sp>
        <p:nvSpPr>
          <p:cNvPr id="14" name="テキスト ボックス 18"/>
          <p:cNvSpPr txBox="1"/>
          <p:nvPr/>
        </p:nvSpPr>
        <p:spPr>
          <a:xfrm>
            <a:off x="3339339" y="4948720"/>
            <a:ext cx="1120579" cy="369259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none" lIns="91364" tIns="45684" rIns="91364" bIns="45684" rtlCol="0">
            <a:spAutoFit/>
          </a:bodyPr>
          <a:lstStyle/>
          <a:p>
            <a:pPr defTabSz="456788"/>
            <a:r>
              <a:rPr lang="en-US" altLang="ja-JP" dirty="0" err="1" smtClean="0">
                <a:solidFill>
                  <a:prstClr val="black"/>
                </a:solidFill>
                <a:ea typeface="ＭＳ Ｐゴシック"/>
              </a:rPr>
              <a:t>Ichinoseki</a:t>
            </a:r>
            <a:endParaRPr lang="ja-JP" altLang="en-US" dirty="0">
              <a:solidFill>
                <a:prstClr val="black"/>
              </a:solidFill>
              <a:ea typeface="ＭＳ Ｐゴシック"/>
            </a:endParaRPr>
          </a:p>
        </p:txBody>
      </p:sp>
      <p:sp>
        <p:nvSpPr>
          <p:cNvPr id="15" name="テキスト ボックス 19"/>
          <p:cNvSpPr txBox="1"/>
          <p:nvPr/>
        </p:nvSpPr>
        <p:spPr>
          <a:xfrm>
            <a:off x="7336283" y="3610604"/>
            <a:ext cx="959965" cy="369259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none" lIns="91364" tIns="45684" rIns="91364" bIns="45684" rtlCol="0">
            <a:spAutoFit/>
          </a:bodyPr>
          <a:lstStyle/>
          <a:p>
            <a:pPr defTabSz="456788"/>
            <a:r>
              <a:rPr lang="en-US" altLang="ja-JP" dirty="0" err="1" smtClean="0">
                <a:solidFill>
                  <a:prstClr val="black"/>
                </a:solidFill>
                <a:ea typeface="ＭＳ Ｐゴシック"/>
              </a:rPr>
              <a:t>Ofunato</a:t>
            </a:r>
            <a:endParaRPr lang="ja-JP" altLang="en-US" dirty="0">
              <a:solidFill>
                <a:prstClr val="black"/>
              </a:solidFill>
              <a:ea typeface="ＭＳ Ｐゴシック"/>
            </a:endParaRPr>
          </a:p>
        </p:txBody>
      </p:sp>
      <p:sp>
        <p:nvSpPr>
          <p:cNvPr id="16" name="テキスト ボックス 20"/>
          <p:cNvSpPr txBox="1"/>
          <p:nvPr/>
        </p:nvSpPr>
        <p:spPr>
          <a:xfrm>
            <a:off x="6858000" y="4776992"/>
            <a:ext cx="1353891" cy="369259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none" lIns="91364" tIns="45684" rIns="91364" bIns="45684" rtlCol="0">
            <a:spAutoFit/>
          </a:bodyPr>
          <a:lstStyle/>
          <a:p>
            <a:pPr defTabSz="456788"/>
            <a:r>
              <a:rPr lang="en-US" altLang="ja-JP" dirty="0" err="1" smtClean="0">
                <a:solidFill>
                  <a:prstClr val="black"/>
                </a:solidFill>
                <a:ea typeface="ＭＳ Ｐゴシック"/>
              </a:rPr>
              <a:t>Kesen-numa</a:t>
            </a:r>
            <a:endParaRPr lang="ja-JP" altLang="en-US" dirty="0">
              <a:solidFill>
                <a:prstClr val="black"/>
              </a:solidFill>
              <a:ea typeface="ＭＳ Ｐゴシック"/>
            </a:endParaRPr>
          </a:p>
        </p:txBody>
      </p:sp>
      <p:sp>
        <p:nvSpPr>
          <p:cNvPr id="17" name="左右矢印 11"/>
          <p:cNvSpPr/>
          <p:nvPr/>
        </p:nvSpPr>
        <p:spPr>
          <a:xfrm>
            <a:off x="2680553" y="6621208"/>
            <a:ext cx="316866" cy="127091"/>
          </a:xfrm>
          <a:prstGeom prst="leftRightArrow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4" tIns="45684" rIns="91364" bIns="45684" rtlCol="0" anchor="ctr"/>
          <a:lstStyle/>
          <a:p>
            <a:pPr algn="ctr" defTabSz="456788"/>
            <a:endParaRPr lang="ja-JP" altLang="en-US">
              <a:solidFill>
                <a:prstClr val="white"/>
              </a:solidFill>
              <a:ea typeface="ＭＳ Ｐゴシック"/>
            </a:endParaRPr>
          </a:p>
        </p:txBody>
      </p:sp>
      <p:sp>
        <p:nvSpPr>
          <p:cNvPr id="18" name="テキスト ボックス 23"/>
          <p:cNvSpPr txBox="1"/>
          <p:nvPr/>
        </p:nvSpPr>
        <p:spPr>
          <a:xfrm>
            <a:off x="867728" y="4948793"/>
            <a:ext cx="811525" cy="369259"/>
          </a:xfrm>
          <a:prstGeom prst="rect">
            <a:avLst/>
          </a:prstGeom>
          <a:solidFill>
            <a:srgbClr val="CCFFCC"/>
          </a:solidFill>
          <a:ln>
            <a:solidFill>
              <a:srgbClr val="3366FF"/>
            </a:solidFill>
          </a:ln>
        </p:spPr>
        <p:txBody>
          <a:bodyPr wrap="none" lIns="91364" tIns="45684" rIns="91364" bIns="45684" rtlCol="0">
            <a:spAutoFit/>
          </a:bodyPr>
          <a:lstStyle/>
          <a:p>
            <a:pPr defTabSz="456788"/>
            <a:r>
              <a:rPr lang="en-US" altLang="ja-JP" dirty="0" smtClean="0">
                <a:solidFill>
                  <a:prstClr val="black"/>
                </a:solidFill>
                <a:ea typeface="ＭＳ Ｐゴシック"/>
              </a:rPr>
              <a:t>Sendai</a:t>
            </a:r>
            <a:endParaRPr lang="ja-JP" altLang="en-US" dirty="0">
              <a:solidFill>
                <a:prstClr val="black"/>
              </a:solidFill>
              <a:ea typeface="ＭＳ Ｐゴシック"/>
            </a:endParaRPr>
          </a:p>
        </p:txBody>
      </p:sp>
      <p:cxnSp>
        <p:nvCxnSpPr>
          <p:cNvPr id="19" name="直線矢印コネクタ 10"/>
          <p:cNvCxnSpPr/>
          <p:nvPr/>
        </p:nvCxnSpPr>
        <p:spPr>
          <a:xfrm>
            <a:off x="1735739" y="5146251"/>
            <a:ext cx="204817" cy="18462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26"/>
          <p:cNvSpPr txBox="1"/>
          <p:nvPr/>
        </p:nvSpPr>
        <p:spPr>
          <a:xfrm>
            <a:off x="3527660" y="3442718"/>
            <a:ext cx="965037" cy="646258"/>
          </a:xfrm>
          <a:prstGeom prst="rect">
            <a:avLst/>
          </a:prstGeom>
          <a:solidFill>
            <a:srgbClr val="008000"/>
          </a:solidFill>
          <a:ln>
            <a:solidFill>
              <a:srgbClr val="3366FF"/>
            </a:solidFill>
          </a:ln>
        </p:spPr>
        <p:txBody>
          <a:bodyPr wrap="none" lIns="91364" tIns="45684" rIns="91364" bIns="45684" rtlCol="0">
            <a:spAutoFit/>
          </a:bodyPr>
          <a:lstStyle/>
          <a:p>
            <a:pPr algn="ctr" defTabSz="456788"/>
            <a:r>
              <a:rPr lang="en-US" altLang="ja-JP" dirty="0" smtClean="0">
                <a:solidFill>
                  <a:schemeClr val="bg1"/>
                </a:solidFill>
                <a:ea typeface="ＭＳ Ｐゴシック"/>
              </a:rPr>
              <a:t>Express-</a:t>
            </a:r>
          </a:p>
          <a:p>
            <a:pPr algn="ctr" defTabSz="456788"/>
            <a:r>
              <a:rPr lang="en-US" altLang="ja-JP" dirty="0" smtClean="0">
                <a:solidFill>
                  <a:schemeClr val="bg1"/>
                </a:solidFill>
                <a:ea typeface="ＭＳ Ｐゴシック"/>
              </a:rPr>
              <a:t>Rail</a:t>
            </a:r>
            <a:endParaRPr lang="ja-JP" altLang="en-US" dirty="0">
              <a:solidFill>
                <a:schemeClr val="bg1"/>
              </a:solidFill>
              <a:ea typeface="ＭＳ Ｐゴシック"/>
            </a:endParaRPr>
          </a:p>
        </p:txBody>
      </p:sp>
      <p:sp>
        <p:nvSpPr>
          <p:cNvPr id="21" name="テキスト ボックス 27"/>
          <p:cNvSpPr txBox="1"/>
          <p:nvPr/>
        </p:nvSpPr>
        <p:spPr>
          <a:xfrm>
            <a:off x="2125422" y="1547573"/>
            <a:ext cx="1061969" cy="369259"/>
          </a:xfrm>
          <a:prstGeom prst="rect">
            <a:avLst/>
          </a:prstGeom>
          <a:solidFill>
            <a:srgbClr val="008000"/>
          </a:solidFill>
          <a:ln>
            <a:solidFill>
              <a:srgbClr val="3366FF"/>
            </a:solidFill>
          </a:ln>
        </p:spPr>
        <p:txBody>
          <a:bodyPr wrap="none" lIns="91364" tIns="45684" rIns="91364" bIns="45684" rtlCol="0">
            <a:spAutoFit/>
          </a:bodyPr>
          <a:lstStyle/>
          <a:p>
            <a:pPr defTabSz="456788"/>
            <a:r>
              <a:rPr lang="en-US" altLang="ja-JP" dirty="0" smtClean="0">
                <a:solidFill>
                  <a:schemeClr val="bg1"/>
                </a:solidFill>
                <a:ea typeface="ＭＳ Ｐゴシック"/>
              </a:rPr>
              <a:t>High-way</a:t>
            </a:r>
            <a:endParaRPr lang="ja-JP" altLang="en-US" dirty="0">
              <a:solidFill>
                <a:schemeClr val="bg1"/>
              </a:solidFill>
              <a:ea typeface="ＭＳ Ｐゴシック"/>
            </a:endParaRPr>
          </a:p>
        </p:txBody>
      </p:sp>
      <p:pic>
        <p:nvPicPr>
          <p:cNvPr id="22" name="図 2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8" y="5759613"/>
            <a:ext cx="6048033" cy="1125772"/>
          </a:xfrm>
          <a:prstGeom prst="rect">
            <a:avLst/>
          </a:prstGeom>
          <a:ln>
            <a:solidFill>
              <a:srgbClr val="008000"/>
            </a:solidFill>
          </a:ln>
        </p:spPr>
      </p:pic>
      <p:sp>
        <p:nvSpPr>
          <p:cNvPr id="23" name="下矢印 30"/>
          <p:cNvSpPr/>
          <p:nvPr/>
        </p:nvSpPr>
        <p:spPr>
          <a:xfrm>
            <a:off x="4643320" y="5991214"/>
            <a:ext cx="148930" cy="74196"/>
          </a:xfrm>
          <a:prstGeom prst="downArrow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4" tIns="45684" rIns="91364" bIns="45684" rtlCol="0" anchor="ctr"/>
          <a:lstStyle/>
          <a:p>
            <a:pPr algn="ctr" defTabSz="456788"/>
            <a:endParaRPr lang="ja-JP" altLang="en-US">
              <a:solidFill>
                <a:prstClr val="white"/>
              </a:solidFill>
              <a:ea typeface="ＭＳ Ｐゴシック"/>
            </a:endParaRPr>
          </a:p>
        </p:txBody>
      </p:sp>
      <p:sp>
        <p:nvSpPr>
          <p:cNvPr id="24" name="左右矢印 31"/>
          <p:cNvSpPr/>
          <p:nvPr/>
        </p:nvSpPr>
        <p:spPr>
          <a:xfrm>
            <a:off x="4592003" y="6809765"/>
            <a:ext cx="201490" cy="45719"/>
          </a:xfrm>
          <a:prstGeom prst="leftRightArrow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4" tIns="45684" rIns="91364" bIns="45684" rtlCol="0" anchor="ctr"/>
          <a:lstStyle/>
          <a:p>
            <a:pPr algn="ctr" defTabSz="456788"/>
            <a:endParaRPr lang="ja-JP" altLang="en-US">
              <a:solidFill>
                <a:prstClr val="white"/>
              </a:solidFill>
              <a:ea typeface="ＭＳ Ｐゴシック"/>
            </a:endParaRPr>
          </a:p>
        </p:txBody>
      </p:sp>
      <p:sp>
        <p:nvSpPr>
          <p:cNvPr id="25" name="テキスト ボックス 7"/>
          <p:cNvSpPr txBox="1"/>
          <p:nvPr/>
        </p:nvSpPr>
        <p:spPr>
          <a:xfrm>
            <a:off x="2627356" y="5423542"/>
            <a:ext cx="1058925" cy="369259"/>
          </a:xfrm>
          <a:prstGeom prst="rect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txBody>
          <a:bodyPr wrap="none" lIns="91364" tIns="45684" rIns="91364" bIns="45684" rtlCol="0">
            <a:spAutoFit/>
          </a:bodyPr>
          <a:lstStyle/>
          <a:p>
            <a:pPr defTabSz="456788"/>
            <a:r>
              <a:rPr lang="en-US" altLang="ja-JP" dirty="0">
                <a:solidFill>
                  <a:prstClr val="black"/>
                </a:solidFill>
                <a:ea typeface="ＭＳ Ｐゴシック"/>
              </a:rPr>
              <a:t>IP Region</a:t>
            </a:r>
            <a:endParaRPr lang="ja-JP" altLang="en-US" dirty="0">
              <a:solidFill>
                <a:prstClr val="black"/>
              </a:solidFill>
              <a:ea typeface="ＭＳ Ｐゴシック"/>
            </a:endParaRPr>
          </a:p>
        </p:txBody>
      </p:sp>
      <p:sp>
        <p:nvSpPr>
          <p:cNvPr id="26" name="下矢印 8"/>
          <p:cNvSpPr/>
          <p:nvPr/>
        </p:nvSpPr>
        <p:spPr>
          <a:xfrm>
            <a:off x="3000540" y="5908609"/>
            <a:ext cx="157971" cy="268455"/>
          </a:xfrm>
          <a:prstGeom prst="downArrow">
            <a:avLst/>
          </a:prstGeom>
          <a:solidFill>
            <a:srgbClr val="FF66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4" tIns="45684" rIns="91364" bIns="45684" rtlCol="0" anchor="ctr"/>
          <a:lstStyle/>
          <a:p>
            <a:pPr algn="ctr" defTabSz="456788"/>
            <a:endParaRPr lang="ja-JP" altLang="en-US">
              <a:solidFill>
                <a:prstClr val="white"/>
              </a:solidFill>
              <a:ea typeface="ＭＳ Ｐゴシック"/>
            </a:endParaRPr>
          </a:p>
        </p:txBody>
      </p:sp>
      <p:sp>
        <p:nvSpPr>
          <p:cNvPr id="27" name="左右矢印 32"/>
          <p:cNvSpPr/>
          <p:nvPr/>
        </p:nvSpPr>
        <p:spPr>
          <a:xfrm>
            <a:off x="2866307" y="6663848"/>
            <a:ext cx="316866" cy="127091"/>
          </a:xfrm>
          <a:prstGeom prst="leftRightArrow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364" tIns="45684" rIns="91364" bIns="45684" rtlCol="0" anchor="ctr"/>
          <a:lstStyle/>
          <a:p>
            <a:pPr algn="ctr" defTabSz="456788"/>
            <a:endParaRPr lang="ja-JP" altLang="en-US">
              <a:solidFill>
                <a:prstClr val="white"/>
              </a:solidFill>
              <a:ea typeface="ＭＳ Ｐゴシック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452320" y="33265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  <p:sp>
        <p:nvSpPr>
          <p:cNvPr id="29" name="Rectangle 28"/>
          <p:cNvSpPr/>
          <p:nvPr/>
        </p:nvSpPr>
        <p:spPr>
          <a:xfrm>
            <a:off x="2997419" y="557037"/>
            <a:ext cx="3860581" cy="923330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r>
              <a:rPr lang="en-US" altLang="ja-JP" dirty="0">
                <a:solidFill>
                  <a:srgbClr val="003300"/>
                </a:solidFill>
              </a:rPr>
              <a:t>Proposed by JHEP community</a:t>
            </a:r>
          </a:p>
          <a:p>
            <a:r>
              <a:rPr lang="en-US" altLang="ja-JP" dirty="0">
                <a:solidFill>
                  <a:srgbClr val="003300"/>
                </a:solidFill>
              </a:rPr>
              <a:t>Endorsed by LCC</a:t>
            </a:r>
          </a:p>
          <a:p>
            <a:r>
              <a:rPr lang="en-US" altLang="ja-JP" dirty="0" smtClean="0">
                <a:solidFill>
                  <a:srgbClr val="003300"/>
                </a:solidFill>
              </a:rPr>
              <a:t>To be authorized </a:t>
            </a:r>
            <a:r>
              <a:rPr lang="en-US" altLang="ja-JP" dirty="0">
                <a:solidFill>
                  <a:srgbClr val="003300"/>
                </a:solidFill>
              </a:rPr>
              <a:t>by </a:t>
            </a:r>
            <a:r>
              <a:rPr lang="en-US" altLang="ja-JP" dirty="0" smtClean="0">
                <a:solidFill>
                  <a:srgbClr val="003300"/>
                </a:solidFill>
              </a:rPr>
              <a:t>Government</a:t>
            </a:r>
            <a:endParaRPr lang="en-US" altLang="ja-JP" dirty="0">
              <a:solidFill>
                <a:srgbClr val="0033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286000" y="3224338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35" name="スライド番号プレースホルダー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8B60-5C01-C045-B858-59631D469114}" type="slidenum">
              <a:rPr kumimoji="1" lang="ja-JP" altLang="en-US" smtClean="0"/>
              <a:t>12</a:t>
            </a:fld>
            <a:endParaRPr kumimoji="1" lang="ja-JP" altLang="en-US"/>
          </a:p>
        </p:txBody>
      </p:sp>
      <p:pic>
        <p:nvPicPr>
          <p:cNvPr id="36" name="Picture 9" descr="Aerial_Hayama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32099" y="712874"/>
            <a:ext cx="1857898" cy="2641909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31" name="日付プレースホルダー 3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A. Yamamoto, LCB-150226</a:t>
            </a:r>
            <a:endParaRPr lang="en-US" altLang="ja-JP"/>
          </a:p>
        </p:txBody>
      </p:sp>
      <p:sp>
        <p:nvSpPr>
          <p:cNvPr id="32" name="フッター プレースホルダー 3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ILC Acc. Status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5783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コンテンツ プレースホルダー 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155022870"/>
              </p:ext>
            </p:extLst>
          </p:nvPr>
        </p:nvGraphicFramePr>
        <p:xfrm>
          <a:off x="123494" y="719162"/>
          <a:ext cx="8892521" cy="59472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0085"/>
                <a:gridCol w="2680832"/>
                <a:gridCol w="208280"/>
                <a:gridCol w="2003730"/>
                <a:gridCol w="2551314"/>
                <a:gridCol w="208280"/>
              </a:tblGrid>
              <a:tr h="314426">
                <a:tc gridSpan="6">
                  <a:txBody>
                    <a:bodyPr/>
                    <a:lstStyle/>
                    <a:p>
                      <a:pPr algn="l"/>
                      <a:r>
                        <a:rPr kumimoji="1" lang="en-US" altLang="ja-JP" sz="2000" dirty="0" smtClean="0">
                          <a:solidFill>
                            <a:srgbClr val="FFFF00"/>
                          </a:solidFill>
                        </a:rPr>
                        <a:t>ILC Director</a:t>
                      </a:r>
                      <a:r>
                        <a:rPr kumimoji="1" lang="en-US" altLang="ja-JP" sz="2000" baseline="0" dirty="0" smtClean="0">
                          <a:solidFill>
                            <a:srgbClr val="FFFF00"/>
                          </a:solidFill>
                        </a:rPr>
                        <a:t>: M. Harrison</a:t>
                      </a:r>
                      <a:r>
                        <a:rPr kumimoji="1" lang="en-US" altLang="ja-JP" sz="2000" baseline="0" dirty="0" smtClean="0"/>
                        <a:t>,    Deputies: N. Walker and H. </a:t>
                      </a:r>
                      <a:r>
                        <a:rPr kumimoji="1" lang="en-US" altLang="ja-JP" sz="2000" baseline="0" dirty="0" err="1" smtClean="0"/>
                        <a:t>Hayano</a:t>
                      </a:r>
                      <a:endParaRPr kumimoji="1" lang="ja-JP" altLang="en-US" sz="2000" b="0" dirty="0">
                        <a:solidFill>
                          <a:schemeClr val="accent1">
                            <a:lumMod val="40000"/>
                            <a:lumOff val="6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00009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en-US" altLang="ja-JP" sz="14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400" dirty="0">
                        <a:solidFill>
                          <a:schemeClr val="bg1">
                            <a:lumMod val="95000"/>
                          </a:schemeClr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en-US" altLang="ja-JP" sz="1400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en-US" altLang="ja-JP" sz="1400" dirty="0" smtClean="0">
                        <a:solidFill>
                          <a:srgbClr val="F2F2F2"/>
                        </a:solidFill>
                      </a:endParaRPr>
                    </a:p>
                  </a:txBody>
                  <a:tcPr/>
                </a:tc>
              </a:tr>
              <a:tr h="477542"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rgbClr val="000090"/>
                          </a:solidFill>
                        </a:rPr>
                        <a:t>Sub-Group</a:t>
                      </a:r>
                      <a:endParaRPr kumimoji="1" lang="ja-JP" altLang="en-US" sz="1600" b="1" dirty="0">
                        <a:solidFill>
                          <a:srgbClr val="000090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u="sng" dirty="0" smtClean="0">
                          <a:solidFill>
                            <a:srgbClr val="FFFF00"/>
                          </a:solidFill>
                        </a:rPr>
                        <a:t>Global Leader</a:t>
                      </a:r>
                      <a:r>
                        <a:rPr kumimoji="1" lang="en-US" altLang="ja-JP" sz="1600" b="1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600" b="1" dirty="0" smtClean="0">
                          <a:solidFill>
                            <a:srgbClr val="FFFF00"/>
                          </a:solidFill>
                        </a:rPr>
                        <a:t>   Deputy/Contact p.</a:t>
                      </a: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rgbClr val="000090"/>
                          </a:solidFill>
                        </a:rPr>
                        <a:t>Sub-Group</a:t>
                      </a:r>
                      <a:endParaRPr kumimoji="1" lang="ja-JP" altLang="en-US" sz="1600" b="1" dirty="0">
                        <a:solidFill>
                          <a:srgbClr val="000090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u="sng" dirty="0" smtClean="0">
                          <a:solidFill>
                            <a:srgbClr val="FFFF00"/>
                          </a:solidFill>
                        </a:rPr>
                        <a:t>Global Leader</a:t>
                      </a:r>
                      <a:r>
                        <a:rPr kumimoji="1" lang="en-US" altLang="ja-JP" sz="1600" b="1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600" b="1" dirty="0" smtClean="0">
                          <a:solidFill>
                            <a:srgbClr val="FFFF00"/>
                          </a:solidFill>
                        </a:rPr>
                        <a:t>   Deputy/</a:t>
                      </a:r>
                      <a:r>
                        <a:rPr kumimoji="1" lang="en-US" altLang="ja-JP" sz="1600" b="1" baseline="0" dirty="0" smtClean="0">
                          <a:solidFill>
                            <a:srgbClr val="FFFF00"/>
                          </a:solidFill>
                        </a:rPr>
                        <a:t>Contact P.</a:t>
                      </a:r>
                      <a:endParaRPr kumimoji="1" lang="en-US" altLang="ja-JP" sz="1600" b="1" dirty="0" smtClean="0">
                        <a:solidFill>
                          <a:srgbClr val="FFFF00"/>
                        </a:solidFill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 anchor="ctr">
                    <a:solidFill>
                      <a:srgbClr val="558ED5"/>
                    </a:solidFill>
                  </a:tcPr>
                </a:tc>
              </a:tr>
              <a:tr h="674177"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rgbClr val="000090"/>
                          </a:solidFill>
                        </a:rPr>
                        <a:t>Acc. Design </a:t>
                      </a:r>
                      <a:r>
                        <a:rPr kumimoji="1" lang="en-US" altLang="ja-JP" sz="1600" b="1" dirty="0" err="1" smtClean="0">
                          <a:solidFill>
                            <a:srgbClr val="000090"/>
                          </a:solidFill>
                        </a:rPr>
                        <a:t>Integr</a:t>
                      </a:r>
                      <a:r>
                        <a:rPr kumimoji="1" lang="en-US" altLang="ja-JP" sz="1600" b="1" dirty="0" smtClean="0">
                          <a:solidFill>
                            <a:srgbClr val="000090"/>
                          </a:solidFill>
                        </a:rPr>
                        <a:t>.</a:t>
                      </a:r>
                      <a:endParaRPr kumimoji="1" lang="ja-JP" altLang="en-US" sz="16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0" u="sng" dirty="0" smtClean="0">
                          <a:solidFill>
                            <a:srgbClr val="008000"/>
                          </a:solidFill>
                        </a:rPr>
                        <a:t>N. Walker (DESY)</a:t>
                      </a:r>
                      <a:endParaRPr kumimoji="1" lang="en-US" altLang="ja-JP" sz="1600" b="0" dirty="0" smtClean="0">
                        <a:solidFill>
                          <a:srgbClr val="008000"/>
                        </a:solidFill>
                      </a:endParaRPr>
                    </a:p>
                    <a:p>
                      <a:r>
                        <a:rPr kumimoji="1" lang="en-US" altLang="ja-JP" sz="1400" b="0" dirty="0" smtClean="0"/>
                        <a:t>   K. </a:t>
                      </a:r>
                      <a:r>
                        <a:rPr kumimoji="1" lang="en-US" altLang="ja-JP" sz="1400" b="0" dirty="0" err="1" smtClean="0"/>
                        <a:t>Yokoya</a:t>
                      </a:r>
                      <a:r>
                        <a:rPr kumimoji="1" lang="en-US" altLang="ja-JP" sz="1400" b="0" dirty="0" smtClean="0"/>
                        <a:t>(KEK)</a:t>
                      </a:r>
                      <a:endParaRPr kumimoji="1" lang="ja-JP" alt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rgbClr val="000090"/>
                          </a:solidFill>
                        </a:rPr>
                        <a:t>SRF</a:t>
                      </a:r>
                      <a:endParaRPr kumimoji="1" lang="ja-JP" altLang="en-US" sz="16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0" u="sng" dirty="0" smtClean="0"/>
                        <a:t>H. </a:t>
                      </a:r>
                      <a:r>
                        <a:rPr kumimoji="1" lang="en-US" altLang="ja-JP" sz="1600" b="0" u="sng" dirty="0" err="1" smtClean="0"/>
                        <a:t>Hayano</a:t>
                      </a:r>
                      <a:r>
                        <a:rPr kumimoji="1" lang="en-US" altLang="ja-JP" sz="1600" b="0" u="sng" dirty="0" smtClean="0"/>
                        <a:t> (KEK)</a:t>
                      </a:r>
                      <a:endParaRPr kumimoji="1" lang="en-US" altLang="ja-JP" sz="1600" b="0" dirty="0" smtClean="0"/>
                    </a:p>
                    <a:p>
                      <a:r>
                        <a:rPr kumimoji="1" lang="en-US" altLang="ja-JP" sz="1600" b="0" dirty="0" smtClean="0">
                          <a:solidFill>
                            <a:srgbClr val="3366FF"/>
                          </a:solidFill>
                        </a:rPr>
                        <a:t>  </a:t>
                      </a:r>
                      <a:r>
                        <a:rPr kumimoji="1" lang="en-US" altLang="ja-JP" sz="1400" b="0" dirty="0" smtClean="0">
                          <a:solidFill>
                            <a:srgbClr val="3366FF"/>
                          </a:solidFill>
                        </a:rPr>
                        <a:t>C. Ginsburg (Fermi), </a:t>
                      </a:r>
                    </a:p>
                    <a:p>
                      <a:r>
                        <a:rPr kumimoji="1" lang="en-US" altLang="ja-JP" sz="1400" b="0" dirty="0" smtClean="0">
                          <a:solidFill>
                            <a:schemeClr val="tx1"/>
                          </a:solidFill>
                        </a:rPr>
                        <a:t>  E.</a:t>
                      </a:r>
                      <a:r>
                        <a:rPr kumimoji="1" lang="en-US" altLang="ja-JP" sz="1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kumimoji="1" lang="en-US" altLang="ja-JP" sz="1400" b="0" baseline="0" dirty="0" err="1" smtClean="0">
                          <a:solidFill>
                            <a:schemeClr val="tx1"/>
                          </a:solidFill>
                        </a:rPr>
                        <a:t>Montesinos</a:t>
                      </a:r>
                      <a:r>
                        <a:rPr kumimoji="1" lang="en-US" altLang="ja-JP" sz="1400" b="0" baseline="0" dirty="0" smtClean="0">
                          <a:solidFill>
                            <a:schemeClr val="tx1"/>
                          </a:solidFill>
                        </a:rPr>
                        <a:t> (CERN)</a:t>
                      </a:r>
                      <a:endParaRPr kumimoji="1" lang="en-US" altLang="ja-JP" sz="14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>
                    <a:solidFill>
                      <a:srgbClr val="558ED5"/>
                    </a:solidFill>
                  </a:tcPr>
                </a:tc>
              </a:tr>
              <a:tr h="477542"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rgbClr val="000090"/>
                          </a:solidFill>
                        </a:rPr>
                        <a:t>Sources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rgbClr val="000090"/>
                          </a:solidFill>
                        </a:rPr>
                        <a:t>(e-, e+)</a:t>
                      </a:r>
                      <a:endParaRPr kumimoji="1" lang="ja-JP" altLang="en-US" sz="160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0" u="sng" dirty="0" smtClean="0">
                          <a:solidFill>
                            <a:srgbClr val="3366FF"/>
                          </a:solidFill>
                        </a:rPr>
                        <a:t>W. </a:t>
                      </a:r>
                      <a:r>
                        <a:rPr kumimoji="1" lang="en-US" altLang="ja-JP" sz="1600" b="0" u="sng" dirty="0" err="1" smtClean="0">
                          <a:solidFill>
                            <a:srgbClr val="3366FF"/>
                          </a:solidFill>
                        </a:rPr>
                        <a:t>Gai</a:t>
                      </a:r>
                      <a:r>
                        <a:rPr kumimoji="1" lang="en-US" altLang="ja-JP" sz="1600" b="0" u="sng" dirty="0" smtClean="0">
                          <a:solidFill>
                            <a:srgbClr val="3366FF"/>
                          </a:solidFill>
                        </a:rPr>
                        <a:t> (ANL)</a:t>
                      </a:r>
                      <a:r>
                        <a:rPr kumimoji="1" lang="en-US" altLang="ja-JP" sz="1600" b="0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600" b="0" dirty="0" smtClean="0"/>
                        <a:t>  </a:t>
                      </a:r>
                      <a:r>
                        <a:rPr kumimoji="1" lang="en-US" altLang="ja-JP" sz="1400" b="0" dirty="0" smtClean="0"/>
                        <a:t> M. </a:t>
                      </a:r>
                      <a:r>
                        <a:rPr kumimoji="1" lang="en-US" altLang="ja-JP" sz="1400" b="0" dirty="0" err="1" smtClean="0"/>
                        <a:t>Kuriki</a:t>
                      </a:r>
                      <a:r>
                        <a:rPr kumimoji="1" lang="en-US" altLang="ja-JP" sz="1400" b="0" dirty="0" smtClean="0"/>
                        <a:t> (Hiroshima U.)</a:t>
                      </a:r>
                      <a:endParaRPr kumimoji="1" lang="ja-JP" alt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rgbClr val="000090"/>
                          </a:solidFill>
                        </a:rPr>
                        <a:t>RF Power</a:t>
                      </a:r>
                      <a:r>
                        <a:rPr kumimoji="1" lang="en-US" altLang="ja-JP" sz="1600" b="1" baseline="0" dirty="0" smtClean="0">
                          <a:solidFill>
                            <a:srgbClr val="000090"/>
                          </a:solidFill>
                        </a:rPr>
                        <a:t> &amp; </a:t>
                      </a:r>
                      <a:r>
                        <a:rPr kumimoji="1" lang="en-US" altLang="ja-JP" sz="1600" b="1" baseline="0" dirty="0" err="1" smtClean="0">
                          <a:solidFill>
                            <a:srgbClr val="000090"/>
                          </a:solidFill>
                        </a:rPr>
                        <a:t>Cntl</a:t>
                      </a:r>
                      <a:endParaRPr kumimoji="1" lang="ja-JP" altLang="en-US" sz="16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0" u="sng" dirty="0" smtClean="0"/>
                        <a:t>S.</a:t>
                      </a:r>
                      <a:r>
                        <a:rPr kumimoji="1" lang="en-US" altLang="ja-JP" sz="1600" b="0" u="sng" baseline="0" dirty="0" smtClean="0"/>
                        <a:t> </a:t>
                      </a:r>
                      <a:r>
                        <a:rPr kumimoji="1" lang="en-US" altLang="ja-JP" sz="1600" b="0" u="sng" baseline="0" dirty="0" err="1" smtClean="0"/>
                        <a:t>Michizono</a:t>
                      </a:r>
                      <a:r>
                        <a:rPr kumimoji="1" lang="en-US" altLang="ja-JP" sz="1600" b="0" u="sng" baseline="0" dirty="0" smtClean="0"/>
                        <a:t> (KEK)</a:t>
                      </a:r>
                      <a:r>
                        <a:rPr kumimoji="1" lang="en-US" altLang="ja-JP" sz="1600" b="0" baseline="0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600" b="0" baseline="0" dirty="0" smtClean="0">
                          <a:solidFill>
                            <a:srgbClr val="3366FF"/>
                          </a:solidFill>
                        </a:rPr>
                        <a:t>  </a:t>
                      </a:r>
                      <a:r>
                        <a:rPr kumimoji="1" lang="en-US" altLang="ja-JP" sz="1600" b="0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 </a:t>
                      </a:r>
                      <a:r>
                        <a:rPr kumimoji="1" lang="en-US" altLang="ja-JP" sz="1400" b="0" baseline="0" dirty="0" smtClean="0">
                          <a:solidFill>
                            <a:schemeClr val="bg1">
                              <a:lumMod val="65000"/>
                            </a:schemeClr>
                          </a:solidFill>
                        </a:rPr>
                        <a:t>TBD (AMs </a:t>
                      </a:r>
                      <a:r>
                        <a:rPr kumimoji="1" lang="en-US" altLang="ja-JP" sz="1400" b="0" baseline="0" dirty="0" smtClean="0">
                          <a:solidFill>
                            <a:srgbClr val="7F7F7F"/>
                          </a:solidFill>
                        </a:rPr>
                        <a:t>, EU)</a:t>
                      </a:r>
                      <a:endParaRPr kumimoji="1" lang="ja-JP" altLang="en-US" sz="1400" b="0" strike="sngStrike" dirty="0">
                        <a:solidFill>
                          <a:srgbClr val="7F7F7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>
                    <a:solidFill>
                      <a:srgbClr val="558ED5"/>
                    </a:solidFill>
                  </a:tcPr>
                </a:tc>
              </a:tr>
              <a:tr h="674177"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rgbClr val="000090"/>
                          </a:solidFill>
                        </a:rPr>
                        <a:t>Damping Ring</a:t>
                      </a:r>
                      <a:endParaRPr kumimoji="1" lang="ja-JP" altLang="en-US" sz="16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0" u="sng" dirty="0" smtClean="0">
                          <a:solidFill>
                            <a:srgbClr val="3366FF"/>
                          </a:solidFill>
                        </a:rPr>
                        <a:t>D. Rubin (Cornell) </a:t>
                      </a:r>
                      <a:r>
                        <a:rPr kumimoji="1" lang="en-US" altLang="ja-JP" sz="1600" b="0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b="0" dirty="0" smtClean="0"/>
                        <a:t>  N. </a:t>
                      </a:r>
                      <a:r>
                        <a:rPr kumimoji="1" lang="en-US" altLang="ja-JP" sz="1400" b="0" dirty="0" err="1" smtClean="0"/>
                        <a:t>Terunuma</a:t>
                      </a:r>
                      <a:r>
                        <a:rPr kumimoji="1" lang="en-US" altLang="ja-JP" sz="1400" b="0" dirty="0" smtClean="0"/>
                        <a:t>(KEK)</a:t>
                      </a:r>
                      <a:endParaRPr kumimoji="1" lang="ja-JP" alt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rgbClr val="000090"/>
                          </a:solidFill>
                        </a:rPr>
                        <a:t>Cryogenics</a:t>
                      </a:r>
                    </a:p>
                    <a:p>
                      <a:r>
                        <a:rPr kumimoji="1" lang="en-US" altLang="ja-JP" sz="1600" dirty="0" smtClean="0">
                          <a:solidFill>
                            <a:srgbClr val="000090"/>
                          </a:solidFill>
                        </a:rPr>
                        <a:t>(incl. H</a:t>
                      </a:r>
                      <a:r>
                        <a:rPr kumimoji="1" lang="en-US" altLang="ja-JP" sz="1600" baseline="0" dirty="0" smtClean="0">
                          <a:solidFill>
                            <a:srgbClr val="000090"/>
                          </a:solidFill>
                        </a:rPr>
                        <a:t>P gas safety</a:t>
                      </a:r>
                      <a:r>
                        <a:rPr kumimoji="1" lang="en-US" altLang="ja-JP" sz="1600" dirty="0" smtClean="0">
                          <a:solidFill>
                            <a:srgbClr val="000090"/>
                          </a:solidFill>
                        </a:rPr>
                        <a:t>) </a:t>
                      </a:r>
                      <a:endParaRPr kumimoji="1" lang="ja-JP" altLang="en-US" sz="1600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0" u="sng" dirty="0" smtClean="0">
                          <a:solidFill>
                            <a:schemeClr val="tx1"/>
                          </a:solidFill>
                        </a:rPr>
                        <a:t>H. </a:t>
                      </a:r>
                      <a:r>
                        <a:rPr kumimoji="1" lang="en-US" altLang="ja-JP" sz="1600" b="0" u="sng" dirty="0" err="1" smtClean="0">
                          <a:solidFill>
                            <a:schemeClr val="tx1"/>
                          </a:solidFill>
                        </a:rPr>
                        <a:t>Nakai</a:t>
                      </a:r>
                      <a:r>
                        <a:rPr kumimoji="1" lang="en-US" altLang="ja-JP" sz="1600" b="0" u="sng" dirty="0" smtClean="0">
                          <a:solidFill>
                            <a:schemeClr val="tx1"/>
                          </a:solidFill>
                        </a:rPr>
                        <a:t>: KEK</a:t>
                      </a:r>
                      <a:endParaRPr kumimoji="1" lang="en-US" altLang="ja-JP" sz="1600" b="0" dirty="0" smtClean="0">
                        <a:solidFill>
                          <a:schemeClr val="tx1"/>
                        </a:solidFill>
                      </a:endParaRPr>
                    </a:p>
                    <a:p>
                      <a:r>
                        <a:rPr kumimoji="1" lang="en-US" altLang="ja-JP" sz="1600" b="0" dirty="0" smtClean="0">
                          <a:solidFill>
                            <a:srgbClr val="3366FF"/>
                          </a:solidFill>
                        </a:rPr>
                        <a:t> </a:t>
                      </a:r>
                      <a:r>
                        <a:rPr kumimoji="1" lang="en-US" altLang="ja-JP" sz="1400" b="0" dirty="0" smtClean="0">
                          <a:solidFill>
                            <a:srgbClr val="3366FF"/>
                          </a:solidFill>
                        </a:rPr>
                        <a:t> T. Peterson (Fermi)</a:t>
                      </a:r>
                      <a:r>
                        <a:rPr kumimoji="1" lang="en-US" altLang="ja-JP" sz="1400" b="0" dirty="0" smtClean="0"/>
                        <a:t>, </a:t>
                      </a:r>
                      <a:r>
                        <a:rPr kumimoji="1" lang="en-US" altLang="ja-JP" sz="1400" b="0" dirty="0" smtClean="0">
                          <a:solidFill>
                            <a:srgbClr val="008000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400" b="0" dirty="0" smtClean="0">
                          <a:solidFill>
                            <a:srgbClr val="008000"/>
                          </a:solidFill>
                        </a:rPr>
                        <a:t>  D. </a:t>
                      </a:r>
                      <a:r>
                        <a:rPr kumimoji="1" lang="en-US" altLang="ja-JP" sz="1400" b="0" dirty="0" err="1" smtClean="0">
                          <a:solidFill>
                            <a:srgbClr val="008000"/>
                          </a:solidFill>
                        </a:rPr>
                        <a:t>Delikaris</a:t>
                      </a:r>
                      <a:r>
                        <a:rPr kumimoji="1" lang="en-US" altLang="ja-JP" sz="1400" b="0" dirty="0" smtClean="0">
                          <a:solidFill>
                            <a:srgbClr val="008000"/>
                          </a:solidFill>
                        </a:rPr>
                        <a:t> (CERN)</a:t>
                      </a:r>
                      <a:endParaRPr kumimoji="1" lang="ja-JP" altLang="en-US" sz="1400" b="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>
                    <a:solidFill>
                      <a:srgbClr val="558ED5"/>
                    </a:solidFill>
                  </a:tcPr>
                </a:tc>
              </a:tr>
              <a:tr h="674177"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rgbClr val="000090"/>
                          </a:solidFill>
                        </a:rPr>
                        <a:t>RTML</a:t>
                      </a:r>
                      <a:endParaRPr kumimoji="1" lang="ja-JP" altLang="en-US" sz="16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0" baseline="0" dirty="0" smtClean="0"/>
                        <a:t> </a:t>
                      </a:r>
                      <a:r>
                        <a:rPr kumimoji="1" lang="en-US" altLang="ja-JP" sz="1600" b="0" u="sng" baseline="0" dirty="0" smtClean="0"/>
                        <a:t>S. Kuroda (KEK)</a:t>
                      </a:r>
                    </a:p>
                    <a:p>
                      <a:r>
                        <a:rPr kumimoji="1" lang="en-US" altLang="ja-JP" sz="1600" b="0" baseline="0" dirty="0" smtClean="0"/>
                        <a:t> </a:t>
                      </a:r>
                      <a:r>
                        <a:rPr kumimoji="1" lang="en-US" altLang="ja-JP" sz="1400" b="0" baseline="0" dirty="0" smtClean="0"/>
                        <a:t> </a:t>
                      </a:r>
                      <a:r>
                        <a:rPr kumimoji="1" lang="en-US" altLang="ja-JP" sz="1400" b="0" baseline="0" dirty="0" smtClean="0">
                          <a:solidFill>
                            <a:srgbClr val="008000"/>
                          </a:solidFill>
                        </a:rPr>
                        <a:t> A. Latina (CERN)</a:t>
                      </a:r>
                      <a:endParaRPr kumimoji="1" lang="ja-JP" altLang="en-US" sz="1600" b="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rgbClr val="000090"/>
                          </a:solidFill>
                        </a:rPr>
                        <a:t>CFS</a:t>
                      </a:r>
                      <a:endParaRPr kumimoji="1" lang="ja-JP" altLang="en-US" sz="16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kumimoji="1" lang="en-US" altLang="ja-JP" sz="1600" b="0" dirty="0" smtClean="0">
                          <a:solidFill>
                            <a:srgbClr val="3366FF"/>
                          </a:solidFill>
                        </a:rPr>
                        <a:t>V. </a:t>
                      </a:r>
                      <a:r>
                        <a:rPr kumimoji="1" lang="en-US" altLang="ja-JP" sz="1600" b="0" dirty="0" err="1" smtClean="0">
                          <a:solidFill>
                            <a:srgbClr val="3366FF"/>
                          </a:solidFill>
                        </a:rPr>
                        <a:t>Kuchler</a:t>
                      </a:r>
                      <a:r>
                        <a:rPr kumimoji="1" lang="en-US" altLang="ja-JP" sz="1600" b="0" dirty="0" smtClean="0">
                          <a:solidFill>
                            <a:srgbClr val="3366FF"/>
                          </a:solidFill>
                        </a:rPr>
                        <a:t> (Fermi),</a:t>
                      </a:r>
                      <a:r>
                        <a:rPr kumimoji="1" lang="en-US" altLang="ja-JP" sz="1600" b="0" baseline="0" dirty="0" smtClean="0">
                          <a:solidFill>
                            <a:srgbClr val="3366FF"/>
                          </a:solidFill>
                        </a:rPr>
                        <a:t>  </a:t>
                      </a:r>
                    </a:p>
                    <a:p>
                      <a:pPr marL="0" indent="0">
                        <a:buNone/>
                      </a:pPr>
                      <a:r>
                        <a:rPr kumimoji="1" lang="en-US" altLang="ja-JP" sz="1400" b="0" baseline="0" dirty="0" smtClean="0">
                          <a:solidFill>
                            <a:srgbClr val="3366FF"/>
                          </a:solidFill>
                        </a:rPr>
                        <a:t>   </a:t>
                      </a:r>
                      <a:r>
                        <a:rPr kumimoji="1" lang="en-US" altLang="ja-JP" sz="1400" b="0" baseline="0" dirty="0" smtClean="0">
                          <a:solidFill>
                            <a:schemeClr val="tx1"/>
                          </a:solidFill>
                        </a:rPr>
                        <a:t>M. Miyahara</a:t>
                      </a:r>
                    </a:p>
                    <a:p>
                      <a:pPr marL="0" indent="0">
                        <a:buNone/>
                      </a:pPr>
                      <a:r>
                        <a:rPr kumimoji="1" lang="en-US" altLang="ja-JP" sz="1400" b="0" baseline="0" dirty="0" smtClean="0">
                          <a:solidFill>
                            <a:srgbClr val="3366FF"/>
                          </a:solidFill>
                        </a:rPr>
                        <a:t>   </a:t>
                      </a:r>
                      <a:r>
                        <a:rPr kumimoji="1" lang="en-US" altLang="ja-JP" sz="1400" b="0" dirty="0" smtClean="0">
                          <a:solidFill>
                            <a:srgbClr val="008000"/>
                          </a:solidFill>
                        </a:rPr>
                        <a:t>J. Osborne (CERN), </a:t>
                      </a:r>
                      <a:endParaRPr kumimoji="1" lang="ja-JP" altLang="en-US" sz="1400" b="0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>
                    <a:solidFill>
                      <a:srgbClr val="558ED5"/>
                    </a:solidFill>
                  </a:tcPr>
                </a:tc>
              </a:tr>
              <a:tr h="447367"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rgbClr val="000090"/>
                          </a:solidFill>
                        </a:rPr>
                        <a:t>Main </a:t>
                      </a:r>
                      <a:r>
                        <a:rPr kumimoji="1" lang="en-US" altLang="ja-JP" sz="1600" b="1" dirty="0" err="1" smtClean="0">
                          <a:solidFill>
                            <a:srgbClr val="000090"/>
                          </a:solidFill>
                        </a:rPr>
                        <a:t>Linac</a:t>
                      </a:r>
                      <a:r>
                        <a:rPr kumimoji="1" lang="en-US" altLang="ja-JP" sz="1600" b="1" dirty="0" smtClean="0">
                          <a:solidFill>
                            <a:srgbClr val="000090"/>
                          </a:solidFill>
                        </a:rPr>
                        <a:t> 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0" u="sng" dirty="0" smtClean="0">
                          <a:solidFill>
                            <a:srgbClr val="3366FF"/>
                          </a:solidFill>
                        </a:rPr>
                        <a:t>N. </a:t>
                      </a:r>
                      <a:r>
                        <a:rPr kumimoji="1" lang="en-US" altLang="ja-JP" sz="1600" b="0" u="sng" dirty="0" err="1" smtClean="0">
                          <a:solidFill>
                            <a:srgbClr val="3366FF"/>
                          </a:solidFill>
                        </a:rPr>
                        <a:t>Solyak</a:t>
                      </a:r>
                      <a:r>
                        <a:rPr kumimoji="1" lang="en-US" altLang="ja-JP" sz="1600" b="0" u="sng" dirty="0" smtClean="0">
                          <a:solidFill>
                            <a:srgbClr val="3366FF"/>
                          </a:solidFill>
                        </a:rPr>
                        <a:t> (Fermi)</a:t>
                      </a:r>
                      <a:endParaRPr kumimoji="1" lang="en-US" altLang="ja-JP" sz="1600" b="0" dirty="0" smtClean="0">
                        <a:solidFill>
                          <a:srgbClr val="3366FF"/>
                        </a:solidFill>
                      </a:endParaRPr>
                    </a:p>
                    <a:p>
                      <a:r>
                        <a:rPr kumimoji="1" lang="en-US" altLang="ja-JP" sz="1600" b="0" dirty="0" smtClean="0"/>
                        <a:t> </a:t>
                      </a:r>
                      <a:r>
                        <a:rPr kumimoji="1" lang="en-US" altLang="ja-JP" sz="1400" b="0" dirty="0" smtClean="0"/>
                        <a:t>  K. Kubo (KEK)</a:t>
                      </a:r>
                      <a:endParaRPr kumimoji="1" lang="ja-JP" altLang="en-US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rgbClr val="000090"/>
                          </a:solidFill>
                        </a:rPr>
                        <a:t>Radiation Safety </a:t>
                      </a:r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0" u="sng" dirty="0" smtClean="0"/>
                        <a:t>T. </a:t>
                      </a:r>
                      <a:r>
                        <a:rPr kumimoji="1" lang="en-US" altLang="ja-JP" sz="1600" b="0" u="sng" dirty="0" err="1" smtClean="0"/>
                        <a:t>Sanami</a:t>
                      </a:r>
                      <a:r>
                        <a:rPr kumimoji="1" lang="en-US" altLang="ja-JP" sz="1600" b="0" u="sng" baseline="0" dirty="0" smtClean="0"/>
                        <a:t>  (</a:t>
                      </a:r>
                      <a:r>
                        <a:rPr kumimoji="1" lang="en-US" altLang="ja-JP" sz="1600" b="0" u="sng" dirty="0" smtClean="0"/>
                        <a:t>KEK)</a:t>
                      </a:r>
                      <a:r>
                        <a:rPr kumimoji="1" lang="en-US" altLang="ja-JP" sz="1600" b="0" dirty="0" smtClean="0">
                          <a:solidFill>
                            <a:srgbClr val="7F7F7F"/>
                          </a:solidFill>
                        </a:rPr>
                        <a:t> </a:t>
                      </a:r>
                    </a:p>
                    <a:p>
                      <a:r>
                        <a:rPr kumimoji="1" lang="en-US" altLang="ja-JP" sz="1600" b="0" dirty="0" smtClean="0">
                          <a:solidFill>
                            <a:srgbClr val="7F7F7F"/>
                          </a:solidFill>
                        </a:rPr>
                        <a:t> </a:t>
                      </a:r>
                      <a:r>
                        <a:rPr kumimoji="1" lang="en-US" altLang="ja-JP" sz="1400" b="0" baseline="0" dirty="0" smtClean="0">
                          <a:solidFill>
                            <a:srgbClr val="7F7F7F"/>
                          </a:solidFill>
                        </a:rPr>
                        <a:t>  </a:t>
                      </a:r>
                      <a:r>
                        <a:rPr kumimoji="1" lang="en-US" altLang="ja-JP" sz="1400" b="0" dirty="0" smtClean="0">
                          <a:solidFill>
                            <a:srgbClr val="7F7F7F"/>
                          </a:solidFill>
                        </a:rPr>
                        <a:t>S. </a:t>
                      </a:r>
                      <a:r>
                        <a:rPr kumimoji="1" lang="en-US" altLang="ja-JP" sz="1400" b="0" dirty="0" err="1" smtClean="0">
                          <a:solidFill>
                            <a:srgbClr val="7F7F7F"/>
                          </a:solidFill>
                        </a:rPr>
                        <a:t>Roesler</a:t>
                      </a:r>
                      <a:r>
                        <a:rPr kumimoji="1" lang="en-US" altLang="ja-JP" sz="1400" b="0" dirty="0" smtClean="0">
                          <a:solidFill>
                            <a:srgbClr val="7F7F7F"/>
                          </a:solidFill>
                        </a:rPr>
                        <a:t> (CERN)</a:t>
                      </a:r>
                    </a:p>
                    <a:p>
                      <a:r>
                        <a:rPr kumimoji="1" lang="en-US" altLang="ja-JP" sz="1400" b="0" dirty="0" smtClean="0">
                          <a:solidFill>
                            <a:srgbClr val="7F7F7F"/>
                          </a:solidFill>
                        </a:rPr>
                        <a:t>   TBD (</a:t>
                      </a:r>
                      <a:r>
                        <a:rPr kumimoji="1" lang="en-US" altLang="ja-JP" sz="1400" b="0" baseline="0" dirty="0" err="1" smtClean="0">
                          <a:solidFill>
                            <a:srgbClr val="7F7F7F"/>
                          </a:solidFill>
                        </a:rPr>
                        <a:t>Ams</a:t>
                      </a:r>
                      <a:r>
                        <a:rPr kumimoji="1" lang="en-US" altLang="ja-JP" sz="1400" b="0" baseline="0" dirty="0" smtClean="0">
                          <a:solidFill>
                            <a:srgbClr val="7F7F7F"/>
                          </a:solidFill>
                        </a:rPr>
                        <a:t>,)</a:t>
                      </a:r>
                      <a:endParaRPr kumimoji="1" lang="ja-JP" altLang="en-US" sz="1400" b="0" dirty="0">
                        <a:solidFill>
                          <a:srgbClr val="7F7F7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>
                    <a:solidFill>
                      <a:srgbClr val="558ED5"/>
                    </a:solidFill>
                  </a:tcPr>
                </a:tc>
              </a:tr>
              <a:tr h="674177"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rgbClr val="000090"/>
                          </a:solidFill>
                        </a:rPr>
                        <a:t>BDS</a:t>
                      </a:r>
                      <a:endParaRPr kumimoji="1" lang="ja-JP" altLang="en-US" sz="16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0" u="sng" dirty="0" smtClean="0">
                          <a:solidFill>
                            <a:srgbClr val="3366FF"/>
                          </a:solidFill>
                        </a:rPr>
                        <a:t>G. White (SLAC),</a:t>
                      </a:r>
                      <a:r>
                        <a:rPr kumimoji="1" lang="en-US" altLang="ja-JP" sz="1600" b="0" dirty="0" smtClean="0"/>
                        <a:t> </a:t>
                      </a:r>
                    </a:p>
                    <a:p>
                      <a:r>
                        <a:rPr kumimoji="1" lang="en-US" altLang="ja-JP" sz="1400" b="0" dirty="0" smtClean="0">
                          <a:solidFill>
                            <a:srgbClr val="008000"/>
                          </a:solidFill>
                        </a:rPr>
                        <a:t>  R.</a:t>
                      </a:r>
                      <a:r>
                        <a:rPr kumimoji="1" lang="en-US" altLang="ja-JP" sz="1400" b="0" baseline="0" dirty="0" smtClean="0">
                          <a:solidFill>
                            <a:srgbClr val="008000"/>
                          </a:solidFill>
                        </a:rPr>
                        <a:t> Tomas (</a:t>
                      </a:r>
                      <a:r>
                        <a:rPr kumimoji="1" lang="en-US" altLang="ja-JP" sz="1400" b="0" baseline="0" dirty="0" err="1" smtClean="0">
                          <a:solidFill>
                            <a:srgbClr val="008000"/>
                          </a:solidFill>
                        </a:rPr>
                        <a:t>Cern</a:t>
                      </a:r>
                      <a:r>
                        <a:rPr kumimoji="1" lang="en-US" altLang="ja-JP" sz="1400" b="0" baseline="0" dirty="0" smtClean="0">
                          <a:solidFill>
                            <a:srgbClr val="008000"/>
                          </a:solidFill>
                        </a:rPr>
                        <a:t>), </a:t>
                      </a:r>
                      <a:r>
                        <a:rPr kumimoji="1" lang="en-US" altLang="ja-JP" sz="1400" b="0" dirty="0" smtClean="0"/>
                        <a:t>T.  </a:t>
                      </a:r>
                      <a:r>
                        <a:rPr kumimoji="1" lang="en-US" altLang="ja-JP" sz="1400" b="0" dirty="0" err="1" smtClean="0"/>
                        <a:t>Okugi</a:t>
                      </a:r>
                      <a:r>
                        <a:rPr kumimoji="1" lang="en-US" altLang="ja-JP" sz="1400" b="0" dirty="0" smtClean="0"/>
                        <a:t>(KEK)</a:t>
                      </a:r>
                      <a:endParaRPr kumimoji="1" lang="ja-JP" altLang="en-US" sz="14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Electrical</a:t>
                      </a:r>
                      <a:r>
                        <a:rPr kumimoji="1" lang="en-US" altLang="ja-JP" sz="1600" b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Support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(P. Supply etc.)</a:t>
                      </a:r>
                      <a:endParaRPr kumimoji="1" lang="ja-JP" altLang="en-US" sz="160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TBD</a:t>
                      </a:r>
                      <a:endParaRPr kumimoji="1" lang="ja-JP" altLang="en-US" sz="16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>
                    <a:solidFill>
                      <a:srgbClr val="558ED5"/>
                    </a:solidFill>
                  </a:tcPr>
                </a:tc>
              </a:tr>
              <a:tr h="477542">
                <a:tc>
                  <a:txBody>
                    <a:bodyPr/>
                    <a:lstStyle/>
                    <a:p>
                      <a:r>
                        <a:rPr kumimoji="1" lang="en-US" altLang="ja-JP" sz="1600" b="1" dirty="0" smtClean="0">
                          <a:solidFill>
                            <a:srgbClr val="000090"/>
                          </a:solidFill>
                        </a:rPr>
                        <a:t>MDI</a:t>
                      </a:r>
                      <a:endParaRPr kumimoji="1" lang="ja-JP" altLang="en-US" sz="1600" b="1" dirty="0">
                        <a:solidFill>
                          <a:srgbClr val="00009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0" u="sng" dirty="0" smtClean="0">
                          <a:solidFill>
                            <a:srgbClr val="008000"/>
                          </a:solidFill>
                        </a:rPr>
                        <a:t>K. </a:t>
                      </a:r>
                      <a:r>
                        <a:rPr kumimoji="1" lang="en-US" altLang="ja-JP" sz="1600" b="0" u="sng" dirty="0" err="1" smtClean="0">
                          <a:solidFill>
                            <a:srgbClr val="008000"/>
                          </a:solidFill>
                        </a:rPr>
                        <a:t>Buesser</a:t>
                      </a:r>
                      <a:r>
                        <a:rPr kumimoji="1" lang="en-US" altLang="ja-JP" sz="1600" b="0" u="sng" dirty="0" smtClean="0">
                          <a:solidFill>
                            <a:srgbClr val="008000"/>
                          </a:solidFill>
                        </a:rPr>
                        <a:t> (DESY)</a:t>
                      </a:r>
                      <a:endParaRPr kumimoji="1" lang="en-US" altLang="ja-JP" sz="1600" b="0" dirty="0" smtClean="0"/>
                    </a:p>
                    <a:p>
                      <a:r>
                        <a:rPr kumimoji="1" lang="en-US" altLang="ja-JP" sz="1600" b="0" dirty="0" smtClean="0"/>
                        <a:t> </a:t>
                      </a:r>
                      <a:r>
                        <a:rPr kumimoji="1" lang="en-US" altLang="ja-JP" sz="1400" b="0" dirty="0" smtClean="0"/>
                        <a:t>  T. </a:t>
                      </a:r>
                      <a:r>
                        <a:rPr kumimoji="1" lang="en-US" altLang="ja-JP" sz="1400" b="0" dirty="0" err="1" smtClean="0"/>
                        <a:t>Tauchi</a:t>
                      </a:r>
                      <a:r>
                        <a:rPr kumimoji="1" lang="en-US" altLang="ja-JP" sz="1400" b="0" dirty="0" smtClean="0"/>
                        <a:t> (KEK)</a:t>
                      </a:r>
                      <a:endParaRPr kumimoji="1" lang="ja-JP" altLang="en-US" sz="16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="1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Mechanical</a:t>
                      </a:r>
                      <a:r>
                        <a:rPr kumimoji="1" lang="en-US" altLang="ja-JP" sz="1600" b="1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S.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(Vac. &amp; others)</a:t>
                      </a:r>
                      <a:endParaRPr kumimoji="1" lang="ja-JP" altLang="en-US" sz="1600" dirty="0" smtClean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TBD</a:t>
                      </a:r>
                      <a:endParaRPr kumimoji="1" lang="ja-JP" altLang="en-US" sz="1600" b="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>
                    <a:solidFill>
                      <a:srgbClr val="558ED5"/>
                    </a:solidFill>
                  </a:tcPr>
                </a:tc>
              </a:tr>
            </a:tbl>
          </a:graphicData>
        </a:graphic>
      </p:graphicFrame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760724" y="133056"/>
            <a:ext cx="7481455" cy="466647"/>
          </a:xfrm>
          <a:solidFill>
            <a:srgbClr val="FFFFFF"/>
          </a:solidFill>
        </p:spPr>
        <p:txBody>
          <a:bodyPr>
            <a:noAutofit/>
          </a:bodyPr>
          <a:lstStyle/>
          <a:p>
            <a:pPr algn="ctr"/>
            <a:r>
              <a:rPr lang="en-US" altLang="ja-JP" sz="3600" dirty="0" smtClean="0">
                <a:solidFill>
                  <a:srgbClr val="FF0000"/>
                </a:solidFill>
              </a:rPr>
              <a:t>ILC</a:t>
            </a:r>
            <a:r>
              <a:rPr lang="en-US" altLang="ja-JP" sz="3600" dirty="0" smtClean="0"/>
              <a:t> Global Accelerator Organization   </a:t>
            </a:r>
            <a:endParaRPr lang="ja-JP" altLang="en-US" sz="2000" dirty="0">
              <a:solidFill>
                <a:srgbClr val="3366FF"/>
              </a:solidFill>
            </a:endParaRPr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D36294-2849-48A8-8531-5354CF3095D2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6924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タイトル 6"/>
          <p:cNvSpPr>
            <a:spLocks noGrp="1"/>
          </p:cNvSpPr>
          <p:nvPr>
            <p:ph type="title"/>
          </p:nvPr>
        </p:nvSpPr>
        <p:spPr>
          <a:xfrm>
            <a:off x="254000" y="339448"/>
            <a:ext cx="8105588" cy="454535"/>
          </a:xfrm>
          <a:solidFill>
            <a:schemeClr val="bg1"/>
          </a:solidFill>
        </p:spPr>
        <p:txBody>
          <a:bodyPr anchor="ctr">
            <a:noAutofit/>
          </a:bodyPr>
          <a:lstStyle/>
          <a:p>
            <a:r>
              <a:rPr kumimoji="1" lang="en-US" altLang="ja-JP" b="1" dirty="0" smtClean="0"/>
              <a:t>ILC being studied in Japan </a:t>
            </a:r>
            <a:endParaRPr kumimoji="1" lang="ja-JP" altLang="en-US" sz="3600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6518774" y="6492875"/>
            <a:ext cx="2133600" cy="365125"/>
          </a:xfrm>
        </p:spPr>
        <p:txBody>
          <a:bodyPr/>
          <a:lstStyle/>
          <a:p>
            <a:fld id="{6976F06D-5F63-7841-8CD3-C5E7D7548C67}" type="slidenum">
              <a:rPr kumimoji="1" lang="ja-JP" altLang="en-US" smtClean="0"/>
              <a:t>14</a:t>
            </a:fld>
            <a:endParaRPr kumimoji="1" lang="ja-JP" altLang="en-US"/>
          </a:p>
        </p:txBody>
      </p:sp>
      <p:graphicFrame>
        <p:nvGraphicFramePr>
          <p:cNvPr id="9" name="図表 8"/>
          <p:cNvGraphicFramePr/>
          <p:nvPr>
            <p:extLst>
              <p:ext uri="{D42A27DB-BD31-4B8C-83A1-F6EECF244321}">
                <p14:modId xmlns:p14="http://schemas.microsoft.com/office/powerpoint/2010/main" val="620885317"/>
              </p:ext>
            </p:extLst>
          </p:nvPr>
        </p:nvGraphicFramePr>
        <p:xfrm>
          <a:off x="3441340" y="1696656"/>
          <a:ext cx="736099" cy="369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正方形/長方形 9"/>
          <p:cNvSpPr/>
          <p:nvPr/>
        </p:nvSpPr>
        <p:spPr>
          <a:xfrm>
            <a:off x="1363253" y="1965695"/>
            <a:ext cx="6219055" cy="3598287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714351" y="1133952"/>
            <a:ext cx="1717926" cy="646331"/>
          </a:xfrm>
          <a:prstGeom prst="rect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3600" b="1" dirty="0" smtClean="0"/>
              <a:t>MEXT</a:t>
            </a:r>
            <a:endParaRPr kumimoji="1" lang="ja-JP" altLang="en-US" sz="3600" b="1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790491" y="4397172"/>
            <a:ext cx="2439565" cy="8925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 cmpd="sng">
            <a:solidFill>
              <a:srgbClr val="FF66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 smtClean="0"/>
              <a:t>Particle &amp; Nuclear </a:t>
            </a:r>
            <a:r>
              <a:rPr lang="en-US" altLang="ja-JP" b="1" dirty="0" smtClean="0">
                <a:solidFill>
                  <a:srgbClr val="FF0000"/>
                </a:solidFill>
              </a:rPr>
              <a:t>Phys.</a:t>
            </a:r>
            <a:r>
              <a:rPr lang="en-US" altLang="ja-JP" dirty="0" smtClean="0"/>
              <a:t> </a:t>
            </a:r>
          </a:p>
          <a:p>
            <a:pPr algn="ctr"/>
            <a:r>
              <a:rPr kumimoji="1" lang="en-US" altLang="ja-JP" dirty="0" smtClean="0"/>
              <a:t>Working Group</a:t>
            </a:r>
          </a:p>
          <a:p>
            <a:pPr algn="ctr"/>
            <a:r>
              <a:rPr lang="en-US" altLang="ja-JP" sz="1400" dirty="0" smtClean="0">
                <a:solidFill>
                  <a:srgbClr val="3366FF"/>
                </a:solidFill>
              </a:rPr>
              <a:t>in 2014 ~ </a:t>
            </a:r>
            <a:r>
              <a:rPr lang="en-US" altLang="ja-JP" sz="1400" u="sng" dirty="0" smtClean="0">
                <a:solidFill>
                  <a:srgbClr val="3366FF"/>
                </a:solidFill>
              </a:rPr>
              <a:t>2015</a:t>
            </a:r>
            <a:r>
              <a:rPr kumimoji="1" lang="en-US" altLang="ja-JP" sz="1400" u="sng" dirty="0" smtClean="0">
                <a:solidFill>
                  <a:srgbClr val="3366FF"/>
                </a:solidFill>
              </a:rPr>
              <a:t> </a:t>
            </a:r>
            <a:r>
              <a:rPr kumimoji="1" lang="en-US" altLang="ja-JP" sz="1400" dirty="0" smtClean="0">
                <a:solidFill>
                  <a:srgbClr val="3366FF"/>
                </a:solidFill>
              </a:rPr>
              <a:t> </a:t>
            </a:r>
            <a:endParaRPr kumimoji="1" lang="ja-JP" altLang="en-US" sz="1400" dirty="0">
              <a:solidFill>
                <a:srgbClr val="3366FF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458022" y="4382742"/>
            <a:ext cx="2403174" cy="95410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 cmpd="sng"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 smtClean="0">
                <a:solidFill>
                  <a:srgbClr val="FF0000"/>
                </a:solidFill>
              </a:rPr>
              <a:t>TDR</a:t>
            </a:r>
            <a:r>
              <a:rPr lang="en-US" altLang="ja-JP" dirty="0" smtClean="0"/>
              <a:t> Validation </a:t>
            </a:r>
          </a:p>
          <a:p>
            <a:pPr algn="ctr"/>
            <a:r>
              <a:rPr kumimoji="1" lang="en-US" altLang="ja-JP" dirty="0" smtClean="0"/>
              <a:t>Working Group</a:t>
            </a:r>
          </a:p>
          <a:p>
            <a:pPr algn="ctr"/>
            <a:r>
              <a:rPr lang="en-US" altLang="ja-JP" sz="1400" dirty="0" smtClean="0">
                <a:solidFill>
                  <a:srgbClr val="3366FF"/>
                </a:solidFill>
              </a:rPr>
              <a:t>in 2014 ~ </a:t>
            </a:r>
            <a:r>
              <a:rPr lang="en-US" altLang="ja-JP" sz="1400" u="sng" dirty="0" smtClean="0">
                <a:solidFill>
                  <a:srgbClr val="3366FF"/>
                </a:solidFill>
              </a:rPr>
              <a:t>2015</a:t>
            </a:r>
            <a:r>
              <a:rPr lang="en-US" altLang="ja-JP" sz="1400" dirty="0" smtClean="0">
                <a:solidFill>
                  <a:srgbClr val="3366FF"/>
                </a:solidFill>
              </a:rPr>
              <a:t>  </a:t>
            </a:r>
            <a:r>
              <a:rPr kumimoji="1" lang="en-US" altLang="ja-JP" dirty="0" smtClean="0"/>
              <a:t> 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08707" y="1070870"/>
            <a:ext cx="1356512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66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800" dirty="0" smtClean="0"/>
              <a:t>SCJ</a:t>
            </a:r>
            <a:r>
              <a:rPr kumimoji="1" lang="en-US" altLang="ja-JP" sz="4800" b="1" dirty="0" smtClean="0"/>
              <a:t> </a:t>
            </a:r>
            <a:r>
              <a:rPr kumimoji="1" lang="en-US" altLang="ja-JP" sz="4800" dirty="0" smtClean="0"/>
              <a:t>   </a:t>
            </a:r>
            <a:endParaRPr kumimoji="1" lang="ja-JP" altLang="en-US" sz="4800" dirty="0"/>
          </a:p>
        </p:txBody>
      </p:sp>
      <p:cxnSp>
        <p:nvCxnSpPr>
          <p:cNvPr id="19" name="直線矢印コネクタ 18"/>
          <p:cNvCxnSpPr/>
          <p:nvPr/>
        </p:nvCxnSpPr>
        <p:spPr>
          <a:xfrm>
            <a:off x="1665219" y="1478669"/>
            <a:ext cx="2113045" cy="0"/>
          </a:xfrm>
          <a:prstGeom prst="straightConnector1">
            <a:avLst/>
          </a:prstGeom>
          <a:ln w="38100" cmpd="sng">
            <a:solidFill>
              <a:srgbClr val="FF6600"/>
            </a:solidFill>
            <a:prstDash val="dash"/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/>
          <p:cNvCxnSpPr>
            <a:stCxn id="11" idx="2"/>
          </p:cNvCxnSpPr>
          <p:nvPr/>
        </p:nvCxnSpPr>
        <p:spPr>
          <a:xfrm>
            <a:off x="4573314" y="1780283"/>
            <a:ext cx="0" cy="234054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/>
          <p:cNvSpPr txBox="1"/>
          <p:nvPr/>
        </p:nvSpPr>
        <p:spPr>
          <a:xfrm>
            <a:off x="3555623" y="2147788"/>
            <a:ext cx="2103986" cy="769441"/>
          </a:xfrm>
          <a:prstGeom prst="rect">
            <a:avLst/>
          </a:prstGeom>
          <a:solidFill>
            <a:schemeClr val="bg1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smtClean="0"/>
              <a:t>ILC Taskforce</a:t>
            </a:r>
          </a:p>
          <a:p>
            <a:pPr algn="ctr"/>
            <a:r>
              <a:rPr lang="en-US" altLang="ja-JP" sz="1600" dirty="0">
                <a:solidFill>
                  <a:srgbClr val="3366FF"/>
                </a:solidFill>
              </a:rPr>
              <a:t>f</a:t>
            </a:r>
            <a:r>
              <a:rPr lang="en-US" altLang="ja-JP" sz="1600" dirty="0" smtClean="0">
                <a:solidFill>
                  <a:srgbClr val="3366FF"/>
                </a:solidFill>
              </a:rPr>
              <a:t>ormed in 2013</a:t>
            </a:r>
            <a:r>
              <a:rPr kumimoji="1" lang="en-US" altLang="ja-JP" sz="1200" dirty="0" smtClean="0"/>
              <a:t> </a:t>
            </a:r>
            <a:endParaRPr kumimoji="1" lang="ja-JP" altLang="en-US" sz="12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646459" y="3218668"/>
            <a:ext cx="3860402" cy="707886"/>
          </a:xfrm>
          <a:prstGeom prst="rect">
            <a:avLst/>
          </a:prstGeom>
          <a:solidFill>
            <a:schemeClr val="bg1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2400" dirty="0" smtClean="0"/>
              <a:t>Academic Experts Committee</a:t>
            </a:r>
          </a:p>
          <a:p>
            <a:pPr algn="ctr"/>
            <a:r>
              <a:rPr kumimoji="1" lang="en-US" altLang="ja-JP" sz="1600" dirty="0" smtClean="0">
                <a:solidFill>
                  <a:srgbClr val="3366FF"/>
                </a:solidFill>
              </a:rPr>
              <a:t>in JFY 2014 ~  </a:t>
            </a:r>
            <a:r>
              <a:rPr kumimoji="1" lang="en-US" altLang="ja-JP" sz="1600" u="sng" dirty="0" smtClean="0">
                <a:solidFill>
                  <a:srgbClr val="3366FF"/>
                </a:solidFill>
              </a:rPr>
              <a:t>2015</a:t>
            </a:r>
            <a:r>
              <a:rPr kumimoji="1" lang="en-US" altLang="ja-JP" sz="1600" dirty="0" smtClean="0">
                <a:solidFill>
                  <a:srgbClr val="3366FF"/>
                </a:solidFill>
              </a:rPr>
              <a:t> </a:t>
            </a:r>
            <a:endParaRPr kumimoji="1" lang="ja-JP" altLang="en-US" sz="1600" dirty="0">
              <a:solidFill>
                <a:srgbClr val="3366FF"/>
              </a:solidFill>
            </a:endParaRPr>
          </a:p>
        </p:txBody>
      </p:sp>
      <p:cxnSp>
        <p:nvCxnSpPr>
          <p:cNvPr id="30" name="直線コネクタ 29"/>
          <p:cNvCxnSpPr/>
          <p:nvPr/>
        </p:nvCxnSpPr>
        <p:spPr>
          <a:xfrm flipV="1">
            <a:off x="3008416" y="4120823"/>
            <a:ext cx="3034353" cy="13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/>
          <p:cNvCxnSpPr/>
          <p:nvPr/>
        </p:nvCxnSpPr>
        <p:spPr>
          <a:xfrm flipV="1">
            <a:off x="6028337" y="4120959"/>
            <a:ext cx="0" cy="26178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/>
          <p:cNvCxnSpPr/>
          <p:nvPr/>
        </p:nvCxnSpPr>
        <p:spPr>
          <a:xfrm flipH="1" flipV="1">
            <a:off x="3008416" y="4120823"/>
            <a:ext cx="1859" cy="276349"/>
          </a:xfrm>
          <a:prstGeom prst="line">
            <a:avLst/>
          </a:prstGeom>
          <a:ln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テキスト ボックス 47"/>
          <p:cNvSpPr txBox="1"/>
          <p:nvPr/>
        </p:nvSpPr>
        <p:spPr>
          <a:xfrm>
            <a:off x="1845427" y="1186281"/>
            <a:ext cx="1667243" cy="58477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 cmpd="sng">
            <a:noFill/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/>
              <a:t>Recommendation</a:t>
            </a:r>
          </a:p>
          <a:p>
            <a:r>
              <a:rPr kumimoji="1" lang="en-US" altLang="ja-JP" sz="1600" dirty="0" smtClean="0"/>
              <a:t> </a:t>
            </a:r>
            <a:r>
              <a:rPr kumimoji="1" lang="en-US" altLang="ja-JP" sz="1600" dirty="0" smtClean="0">
                <a:solidFill>
                  <a:srgbClr val="3366FF"/>
                </a:solidFill>
              </a:rPr>
              <a:t>in 2013</a:t>
            </a:r>
            <a:endParaRPr kumimoji="1" lang="ja-JP" altLang="en-US" sz="1600" dirty="0">
              <a:solidFill>
                <a:srgbClr val="3366FF"/>
              </a:soli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8257370" y="0"/>
            <a:ext cx="886631" cy="36933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150421</a:t>
            </a:r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15/05/11</a:t>
            </a:r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7089594" y="4389701"/>
            <a:ext cx="1951889" cy="92333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 cmpd="sng">
            <a:solidFill>
              <a:srgbClr val="008000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 smtClean="0">
                <a:solidFill>
                  <a:schemeClr val="accent6">
                    <a:lumMod val="75000"/>
                  </a:schemeClr>
                </a:solidFill>
              </a:rPr>
              <a:t>Human Resource</a:t>
            </a:r>
            <a:r>
              <a:rPr lang="en-US" altLang="ja-JP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kumimoji="1" lang="en-US" altLang="ja-JP" dirty="0" smtClean="0">
                <a:solidFill>
                  <a:schemeClr val="bg1">
                    <a:lumMod val="50000"/>
                  </a:schemeClr>
                </a:solidFill>
              </a:rPr>
              <a:t>Working Group</a:t>
            </a:r>
          </a:p>
          <a:p>
            <a:pPr algn="ctr"/>
            <a:r>
              <a:rPr lang="en-US" altLang="ja-JP" sz="1600" dirty="0">
                <a:solidFill>
                  <a:srgbClr val="3366FF"/>
                </a:solidFill>
              </a:rPr>
              <a:t>i</a:t>
            </a:r>
            <a:r>
              <a:rPr lang="en-US" altLang="ja-JP" sz="1600" dirty="0" smtClean="0">
                <a:solidFill>
                  <a:srgbClr val="3366FF"/>
                </a:solidFill>
              </a:rPr>
              <a:t>n </a:t>
            </a:r>
            <a:r>
              <a:rPr lang="en-US" altLang="ja-JP" sz="1600" b="1" u="sng" dirty="0" smtClean="0">
                <a:solidFill>
                  <a:srgbClr val="3366FF"/>
                </a:solidFill>
              </a:rPr>
              <a:t>2015</a:t>
            </a:r>
            <a:endParaRPr kumimoji="1" lang="en-US" altLang="ja-JP" sz="1600" b="1" u="sng" dirty="0" smtClean="0">
              <a:solidFill>
                <a:srgbClr val="3366FF"/>
              </a:solidFill>
            </a:endParaRPr>
          </a:p>
        </p:txBody>
      </p:sp>
      <p:cxnSp>
        <p:nvCxnSpPr>
          <p:cNvPr id="18" name="直線コネクタ 17"/>
          <p:cNvCxnSpPr/>
          <p:nvPr/>
        </p:nvCxnSpPr>
        <p:spPr>
          <a:xfrm>
            <a:off x="6042769" y="4120823"/>
            <a:ext cx="1368055" cy="0"/>
          </a:xfrm>
          <a:prstGeom prst="line">
            <a:avLst/>
          </a:prstGeom>
          <a:ln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/>
          <p:cNvCxnSpPr/>
          <p:nvPr/>
        </p:nvCxnSpPr>
        <p:spPr>
          <a:xfrm>
            <a:off x="7410824" y="4120960"/>
            <a:ext cx="0" cy="261782"/>
          </a:xfrm>
          <a:prstGeom prst="line">
            <a:avLst/>
          </a:prstGeom>
          <a:ln>
            <a:prstDash val="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/>
          <p:cNvSpPr txBox="1"/>
          <p:nvPr/>
        </p:nvSpPr>
        <p:spPr>
          <a:xfrm>
            <a:off x="116172" y="3148276"/>
            <a:ext cx="1951889" cy="86177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28575" cmpd="sng">
            <a:solidFill>
              <a:srgbClr val="008000"/>
            </a:solidFill>
            <a:prstDash val="sysDash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 smtClean="0"/>
              <a:t>Commissioned Survey by </a:t>
            </a:r>
            <a:r>
              <a:rPr lang="en-US" altLang="ja-JP" b="1" dirty="0" smtClean="0">
                <a:solidFill>
                  <a:srgbClr val="008000"/>
                </a:solidFill>
              </a:rPr>
              <a:t>NRI </a:t>
            </a:r>
          </a:p>
          <a:p>
            <a:pPr algn="ctr"/>
            <a:r>
              <a:rPr lang="en-US" altLang="ja-JP" sz="1400" b="1" dirty="0" smtClean="0">
                <a:solidFill>
                  <a:srgbClr val="3366FF"/>
                </a:solidFill>
              </a:rPr>
              <a:t>( in 2014, and </a:t>
            </a:r>
            <a:r>
              <a:rPr lang="en-US" altLang="ja-JP" sz="1400" b="1" u="sng" dirty="0" smtClean="0">
                <a:solidFill>
                  <a:srgbClr val="3366FF"/>
                </a:solidFill>
              </a:rPr>
              <a:t>2015</a:t>
            </a:r>
            <a:r>
              <a:rPr lang="en-US" altLang="ja-JP" sz="1200" b="1" dirty="0" smtClean="0">
                <a:solidFill>
                  <a:srgbClr val="3366FF"/>
                </a:solidFill>
              </a:rPr>
              <a:t>) </a:t>
            </a:r>
            <a:r>
              <a:rPr lang="en-US" altLang="ja-JP" sz="1200" dirty="0" smtClean="0">
                <a:solidFill>
                  <a:srgbClr val="3366FF"/>
                </a:solidFill>
              </a:rPr>
              <a:t> </a:t>
            </a:r>
          </a:p>
        </p:txBody>
      </p:sp>
      <p:cxnSp>
        <p:nvCxnSpPr>
          <p:cNvPr id="29" name="直線コネクタ 28"/>
          <p:cNvCxnSpPr>
            <a:stCxn id="28" idx="3"/>
            <a:endCxn id="13" idx="1"/>
          </p:cNvCxnSpPr>
          <p:nvPr/>
        </p:nvCxnSpPr>
        <p:spPr>
          <a:xfrm flipV="1">
            <a:off x="2068061" y="3572611"/>
            <a:ext cx="578398" cy="6552"/>
          </a:xfrm>
          <a:prstGeom prst="line">
            <a:avLst/>
          </a:prstGeom>
          <a:ln w="12700" cmpd="sng">
            <a:prstDash val="solid"/>
            <a:headEnd type="none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MEXT Commissioned Survey</a:t>
            </a:r>
            <a:endParaRPr kumimoji="1"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7783284" y="5743258"/>
            <a:ext cx="948171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8000"/>
            </a:solidFill>
            <a:prstDash val="dash"/>
          </a:ln>
        </p:spPr>
        <p:txBody>
          <a:bodyPr wrap="none" rtlCol="0">
            <a:spAutoFit/>
          </a:bodyPr>
          <a:lstStyle/>
          <a:p>
            <a:r>
              <a:rPr lang="en-US" altLang="ja-JP" dirty="0"/>
              <a:t>p</a:t>
            </a:r>
            <a:r>
              <a:rPr kumimoji="1" lang="en-US" altLang="ja-JP" dirty="0" smtClean="0"/>
              <a:t>lanned</a:t>
            </a:r>
            <a:endParaRPr kumimoji="1" lang="ja-JP" altLang="en-US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254000" y="4521034"/>
            <a:ext cx="948171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8000"/>
            </a:solidFill>
            <a:prstDash val="dash"/>
          </a:ln>
        </p:spPr>
        <p:txBody>
          <a:bodyPr wrap="none" rtlCol="0">
            <a:spAutoFit/>
          </a:bodyPr>
          <a:lstStyle/>
          <a:p>
            <a:r>
              <a:rPr lang="en-US" altLang="ja-JP" dirty="0"/>
              <a:t>p</a:t>
            </a:r>
            <a:r>
              <a:rPr kumimoji="1" lang="en-US" altLang="ja-JP" dirty="0" smtClean="0"/>
              <a:t>lanned</a:t>
            </a:r>
            <a:endParaRPr kumimoji="1" lang="ja-JP" altLang="en-US" dirty="0"/>
          </a:p>
        </p:txBody>
      </p:sp>
      <p:cxnSp>
        <p:nvCxnSpPr>
          <p:cNvPr id="32" name="直線矢印コネクタ 31"/>
          <p:cNvCxnSpPr>
            <a:stCxn id="26" idx="0"/>
          </p:cNvCxnSpPr>
          <p:nvPr/>
        </p:nvCxnSpPr>
        <p:spPr>
          <a:xfrm flipV="1">
            <a:off x="8257370" y="5289724"/>
            <a:ext cx="0" cy="453534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直線矢印コネクタ 38"/>
          <p:cNvCxnSpPr/>
          <p:nvPr/>
        </p:nvCxnSpPr>
        <p:spPr>
          <a:xfrm flipV="1">
            <a:off x="761209" y="3995620"/>
            <a:ext cx="573182" cy="539522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4496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b="1" dirty="0" smtClean="0"/>
              <a:t>JFY2014, </a:t>
            </a:r>
            <a:r>
              <a:rPr kumimoji="1" lang="en-US" altLang="ja-JP" b="1" dirty="0" smtClean="0"/>
              <a:t> Commissioned Survey</a:t>
            </a:r>
            <a:br>
              <a:rPr kumimoji="1" lang="en-US" altLang="ja-JP" b="1" dirty="0" smtClean="0"/>
            </a:br>
            <a:r>
              <a:rPr kumimoji="1" lang="en-US" altLang="ja-JP" sz="3100" i="1" dirty="0" smtClean="0">
                <a:solidFill>
                  <a:srgbClr val="3366FF"/>
                </a:solidFill>
              </a:rPr>
              <a:t>- </a:t>
            </a:r>
            <a:r>
              <a:rPr lang="en-US" altLang="ja-JP" sz="3100" i="1" dirty="0" smtClean="0">
                <a:solidFill>
                  <a:srgbClr val="3366FF"/>
                </a:solidFill>
              </a:rPr>
              <a:t>deliverable given in a public report -</a:t>
            </a:r>
            <a:r>
              <a:rPr lang="en-US" altLang="ja-JP" sz="4000" i="1" dirty="0" smtClean="0"/>
              <a:t> </a:t>
            </a:r>
            <a:endParaRPr kumimoji="1" lang="ja-JP" altLang="en-US" sz="4000" i="1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0144"/>
          </a:xfrm>
        </p:spPr>
        <p:txBody>
          <a:bodyPr>
            <a:normAutofit fontScale="85000" lnSpcReduction="20000"/>
          </a:bodyPr>
          <a:lstStyle/>
          <a:p>
            <a:r>
              <a:rPr lang="en-US" altLang="ja-JP" b="1" dirty="0" smtClean="0"/>
              <a:t>Technical/economical benefits from ILC</a:t>
            </a:r>
          </a:p>
          <a:p>
            <a:pPr lvl="1"/>
            <a:r>
              <a:rPr kumimoji="1" lang="en-US" altLang="ja-JP" dirty="0" smtClean="0"/>
              <a:t>ILC, General plan and technical features </a:t>
            </a:r>
          </a:p>
          <a:p>
            <a:pPr lvl="1"/>
            <a:r>
              <a:rPr lang="en-US" altLang="ja-JP" dirty="0" smtClean="0"/>
              <a:t>Current, technical status and subjects for further development</a:t>
            </a:r>
          </a:p>
          <a:p>
            <a:pPr lvl="1"/>
            <a:r>
              <a:rPr lang="en-US" altLang="ja-JP" dirty="0" smtClean="0"/>
              <a:t>Prospects for industrial applications  and benefits</a:t>
            </a:r>
          </a:p>
          <a:p>
            <a:pPr lvl="1"/>
            <a:r>
              <a:rPr kumimoji="1" lang="en-US" altLang="ja-JP" dirty="0" smtClean="0"/>
              <a:t>Analysis for economical impacts, base on direct and indirect effects to be </a:t>
            </a:r>
            <a:r>
              <a:rPr lang="en-US" altLang="ja-JP" dirty="0" smtClean="0"/>
              <a:t>expanded ( estimated,   ~ &gt; 2 ) </a:t>
            </a:r>
            <a:r>
              <a:rPr kumimoji="1" lang="en-US" altLang="ja-JP" dirty="0" smtClean="0"/>
              <a:t> </a:t>
            </a:r>
          </a:p>
          <a:p>
            <a:endParaRPr lang="en-US" altLang="ja-JP" b="1" dirty="0" smtClean="0"/>
          </a:p>
          <a:p>
            <a:r>
              <a:rPr lang="en-US" altLang="ja-JP" b="1" dirty="0" smtClean="0"/>
              <a:t>Scientific prospects and future plans</a:t>
            </a:r>
          </a:p>
          <a:p>
            <a:pPr lvl="1"/>
            <a:r>
              <a:rPr lang="en-US" altLang="ja-JP" dirty="0" smtClean="0"/>
              <a:t>for  particle and nuclear physics, in Europe, north America, and in China</a:t>
            </a:r>
          </a:p>
          <a:p>
            <a:pPr lvl="1"/>
            <a:r>
              <a:rPr lang="en-US" altLang="ja-JP" dirty="0" smtClean="0"/>
              <a:t>Observation and suggestions for ILC, obtained through worldwide visiting and Interviews  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996469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sz="3600" b="1" dirty="0" smtClean="0"/>
              <a:t>JFY2015, Commissioned Survey by MEXT </a:t>
            </a:r>
            <a:r>
              <a:rPr kumimoji="1" lang="en-US" altLang="ja-JP" sz="3200" b="1" dirty="0" smtClean="0"/>
              <a:t/>
            </a:r>
            <a:br>
              <a:rPr kumimoji="1" lang="en-US" altLang="ja-JP" sz="3200" b="1" dirty="0" smtClean="0"/>
            </a:br>
            <a:r>
              <a:rPr lang="en-US" altLang="ja-JP" sz="2800" dirty="0" smtClean="0"/>
              <a:t>contracted with Nomura Research Institute (</a:t>
            </a:r>
            <a:r>
              <a:rPr lang="en-US" altLang="ja-JP" sz="2800" b="1" dirty="0" smtClean="0"/>
              <a:t>NRI</a:t>
            </a:r>
            <a:r>
              <a:rPr lang="en-US" altLang="ja-JP" sz="2800" dirty="0" smtClean="0"/>
              <a:t>)</a:t>
            </a:r>
            <a:endParaRPr kumimoji="1" lang="ja-JP" altLang="en-US" sz="28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16469" y="1600200"/>
            <a:ext cx="8470331" cy="4525963"/>
          </a:xfrm>
        </p:spPr>
        <p:txBody>
          <a:bodyPr>
            <a:normAutofit lnSpcReduction="10000"/>
          </a:bodyPr>
          <a:lstStyle/>
          <a:p>
            <a:r>
              <a:rPr lang="en-US" altLang="ja-JP" dirty="0" smtClean="0"/>
              <a:t>Subjects for survey and analysis</a:t>
            </a:r>
            <a:r>
              <a:rPr kumimoji="1" lang="en-US" altLang="ja-JP" dirty="0" smtClean="0"/>
              <a:t>: </a:t>
            </a:r>
          </a:p>
          <a:p>
            <a:pPr lvl="1"/>
            <a:r>
              <a:rPr lang="en-US" altLang="ja-JP" b="1" dirty="0" smtClean="0">
                <a:solidFill>
                  <a:srgbClr val="FF0000"/>
                </a:solidFill>
              </a:rPr>
              <a:t>Technical feasibility </a:t>
            </a:r>
            <a:r>
              <a:rPr lang="en-US" altLang="ja-JP" dirty="0" smtClean="0"/>
              <a:t>to realize</a:t>
            </a:r>
            <a:r>
              <a:rPr lang="en-US" altLang="ja-JP" dirty="0"/>
              <a:t> </a:t>
            </a:r>
            <a:r>
              <a:rPr lang="en-US" altLang="ja-JP" dirty="0" smtClean="0"/>
              <a:t>the ILC</a:t>
            </a:r>
          </a:p>
          <a:p>
            <a:pPr lvl="2"/>
            <a:r>
              <a:rPr lang="en-US" altLang="ja-JP" dirty="0" smtClean="0"/>
              <a:t>Regarding </a:t>
            </a:r>
            <a:r>
              <a:rPr lang="en-US" altLang="ja-JP" dirty="0"/>
              <a:t>c</a:t>
            </a:r>
            <a:r>
              <a:rPr lang="en-US" altLang="ja-JP" dirty="0" smtClean="0"/>
              <a:t>omponents, system design, management, and infrastructure </a:t>
            </a:r>
          </a:p>
          <a:p>
            <a:pPr lvl="1"/>
            <a:r>
              <a:rPr lang="en-US" altLang="ja-JP" b="1" dirty="0" smtClean="0">
                <a:solidFill>
                  <a:srgbClr val="3366FF"/>
                </a:solidFill>
              </a:rPr>
              <a:t>Technical issues </a:t>
            </a:r>
            <a:r>
              <a:rPr lang="en-US" altLang="ja-JP" dirty="0" smtClean="0"/>
              <a:t>to prepare for the ILC construction</a:t>
            </a:r>
          </a:p>
          <a:p>
            <a:pPr lvl="2"/>
            <a:r>
              <a:rPr lang="en-US" altLang="ja-JP" dirty="0" smtClean="0"/>
              <a:t>Regarding industrial technology, and necessary time-scale, and prototype works.  </a:t>
            </a:r>
          </a:p>
          <a:p>
            <a:pPr lvl="2"/>
            <a:r>
              <a:rPr lang="en-US" altLang="ja-JP" dirty="0" smtClean="0"/>
              <a:t>Cost increase risk</a:t>
            </a:r>
          </a:p>
          <a:p>
            <a:pPr lvl="1"/>
            <a:r>
              <a:rPr lang="en-US" altLang="ja-JP" b="1" dirty="0" smtClean="0">
                <a:solidFill>
                  <a:srgbClr val="008000"/>
                </a:solidFill>
              </a:rPr>
              <a:t>Cost reduction </a:t>
            </a:r>
            <a:r>
              <a:rPr lang="en-US" altLang="ja-JP" dirty="0" smtClean="0"/>
              <a:t>possibility </a:t>
            </a:r>
          </a:p>
          <a:p>
            <a:pPr lvl="2"/>
            <a:r>
              <a:rPr lang="en-US" altLang="ja-JP" dirty="0"/>
              <a:t>w</a:t>
            </a:r>
            <a:r>
              <a:rPr lang="en-US" altLang="ja-JP" dirty="0" smtClean="0"/>
              <a:t>ith technical approaches not described in TDR  </a:t>
            </a:r>
          </a:p>
          <a:p>
            <a:pPr lvl="2"/>
            <a:endParaRPr lang="en-US" altLang="ja-JP" dirty="0" smtClean="0"/>
          </a:p>
          <a:p>
            <a:pPr lvl="2"/>
            <a:endParaRPr lang="en-US" altLang="ja-JP" dirty="0" smtClean="0"/>
          </a:p>
          <a:p>
            <a:pPr lvl="2"/>
            <a:endParaRPr kumimoji="1" lang="en-US" altLang="ja-JP" dirty="0" smtClean="0"/>
          </a:p>
          <a:p>
            <a:pPr lvl="1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98876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sz="4000" b="1" dirty="0" smtClean="0"/>
              <a:t>LCC-ILC Progress Report in preparation </a:t>
            </a:r>
            <a:r>
              <a:rPr lang="en-US" altLang="ja-JP" b="1" dirty="0" smtClean="0"/>
              <a:t/>
            </a:r>
            <a:br>
              <a:rPr lang="en-US" altLang="ja-JP" b="1" dirty="0" smtClean="0"/>
            </a:br>
            <a:r>
              <a:rPr lang="en-US" altLang="ja-JP" sz="3100" i="1" dirty="0" smtClean="0">
                <a:solidFill>
                  <a:srgbClr val="3366FF"/>
                </a:solidFill>
              </a:rPr>
              <a:t>to be useful for further surveys and studies</a:t>
            </a:r>
            <a:endParaRPr kumimoji="1" lang="ja-JP" altLang="en-US" sz="4000" i="1" dirty="0">
              <a:solidFill>
                <a:srgbClr val="3366FF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859945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kumimoji="1" lang="en-US" altLang="ja-JP" dirty="0" smtClean="0"/>
              <a:t>It contains the LCC-ILC </a:t>
            </a:r>
            <a:r>
              <a:rPr kumimoji="1" lang="en-US" altLang="ja-JP" dirty="0" smtClean="0">
                <a:solidFill>
                  <a:srgbClr val="000000"/>
                </a:solidFill>
              </a:rPr>
              <a:t>technical</a:t>
            </a:r>
            <a:r>
              <a:rPr kumimoji="1" lang="en-US" altLang="ja-JP" dirty="0" smtClean="0">
                <a:solidFill>
                  <a:srgbClr val="FF0000"/>
                </a:solidFill>
              </a:rPr>
              <a:t> progress after TDR</a:t>
            </a:r>
            <a:r>
              <a:rPr kumimoji="1" lang="en-US" altLang="ja-JP" dirty="0" smtClean="0"/>
              <a:t>, respecting: </a:t>
            </a:r>
          </a:p>
          <a:p>
            <a:pPr lvl="1"/>
            <a:r>
              <a:rPr lang="en-US" altLang="ja-JP" i="1" dirty="0"/>
              <a:t>C</a:t>
            </a:r>
            <a:r>
              <a:rPr lang="en-US" altLang="ja-JP" i="1" dirty="0" smtClean="0"/>
              <a:t>ivil engineering studies </a:t>
            </a:r>
          </a:p>
          <a:p>
            <a:pPr lvl="1"/>
            <a:r>
              <a:rPr kumimoji="1" lang="en-US" altLang="ja-JP" i="1" dirty="0" smtClean="0"/>
              <a:t>Accelerator hardware design/development updates</a:t>
            </a:r>
          </a:p>
          <a:p>
            <a:pPr lvl="1"/>
            <a:r>
              <a:rPr lang="en-US" altLang="ja-JP" i="1" dirty="0" smtClean="0"/>
              <a:t>Accelerator system layout </a:t>
            </a:r>
            <a:r>
              <a:rPr lang="en-US" altLang="ja-JP" i="1" dirty="0" smtClean="0"/>
              <a:t>updates for </a:t>
            </a:r>
            <a:r>
              <a:rPr lang="en-US" altLang="ja-JP" i="1" smtClean="0"/>
              <a:t>preferred site </a:t>
            </a:r>
            <a:endParaRPr lang="en-US" altLang="ja-JP" i="1" dirty="0" smtClean="0"/>
          </a:p>
          <a:p>
            <a:pPr lvl="1"/>
            <a:r>
              <a:rPr lang="en-US" altLang="ja-JP" i="1" dirty="0" smtClean="0"/>
              <a:t>Integration/test facilities to be prepared for “hub-laboratory functioning  </a:t>
            </a:r>
          </a:p>
          <a:p>
            <a:pPr lvl="1"/>
            <a:r>
              <a:rPr lang="en-US" altLang="ja-JP" i="1" dirty="0" smtClean="0"/>
              <a:t>Project Implementation Plan</a:t>
            </a:r>
          </a:p>
          <a:p>
            <a:pPr lvl="1"/>
            <a:r>
              <a:rPr lang="en-US" altLang="ja-JP" i="1" dirty="0" smtClean="0"/>
              <a:t>Further preparatory work</a:t>
            </a:r>
          </a:p>
          <a:p>
            <a:pPr marL="457200" lvl="1" indent="0">
              <a:buNone/>
            </a:pPr>
            <a:endParaRPr lang="en-US" altLang="ja-JP" dirty="0" smtClean="0"/>
          </a:p>
          <a:p>
            <a:r>
              <a:rPr lang="en-US" altLang="ja-JP" dirty="0" smtClean="0"/>
              <a:t>It may be </a:t>
            </a:r>
            <a:r>
              <a:rPr lang="en-US" altLang="ja-JP" dirty="0" smtClean="0">
                <a:solidFill>
                  <a:srgbClr val="008000"/>
                </a:solidFill>
              </a:rPr>
              <a:t>useful as a reference </a:t>
            </a:r>
            <a:r>
              <a:rPr lang="en-US" altLang="ja-JP" dirty="0" smtClean="0"/>
              <a:t>document for any survey and/or evaluation on the ILC activities, </a:t>
            </a:r>
            <a:r>
              <a:rPr lang="en-US" altLang="ja-JP" dirty="0" smtClean="0">
                <a:solidFill>
                  <a:srgbClr val="008000"/>
                </a:solidFill>
              </a:rPr>
              <a:t>updated</a:t>
            </a:r>
            <a:r>
              <a:rPr lang="en-US" altLang="ja-JP" dirty="0" smtClean="0"/>
              <a:t>.   </a:t>
            </a:r>
            <a:endParaRPr kumimoji="1" lang="en-US" altLang="ja-JP" dirty="0" smtClean="0"/>
          </a:p>
          <a:p>
            <a:pPr lvl="2"/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361377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/>
          <p:cNvSpPr/>
          <p:nvPr/>
        </p:nvSpPr>
        <p:spPr>
          <a:xfrm>
            <a:off x="2373269" y="2971796"/>
            <a:ext cx="6349050" cy="3041319"/>
          </a:xfrm>
          <a:prstGeom prst="rect">
            <a:avLst/>
          </a:prstGeom>
          <a:solidFill>
            <a:srgbClr val="CCFFCC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>
              <a:solidFill>
                <a:prstClr val="white"/>
              </a:solidFill>
              <a:latin typeface="Calibri"/>
              <a:ea typeface="ＭＳ Ｐゴシック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>
            <a:off x="6059236" y="1904277"/>
            <a:ext cx="1" cy="3272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4374" y="44217"/>
            <a:ext cx="8007945" cy="527284"/>
          </a:xfrm>
          <a:solidFill>
            <a:srgbClr val="FFFFFF"/>
          </a:solidFill>
        </p:spPr>
        <p:txBody>
          <a:bodyPr anchor="ctr">
            <a:normAutofit fontScale="90000"/>
          </a:bodyPr>
          <a:lstStyle/>
          <a:p>
            <a:pPr algn="ctr"/>
            <a:r>
              <a:rPr lang="en-US" sz="4800" b="1" dirty="0" smtClean="0">
                <a:solidFill>
                  <a:srgbClr val="FF0000"/>
                </a:solidFill>
              </a:rPr>
              <a:t>ILC</a:t>
            </a:r>
            <a:r>
              <a:rPr lang="en-US" b="1" dirty="0" smtClean="0"/>
              <a:t> in Linear Collider Collaboration 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069140" y="1140143"/>
            <a:ext cx="2349500" cy="73865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3366FF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8000"/>
                </a:solidFill>
                <a:latin typeface="Calibri"/>
              </a:rPr>
              <a:t>ICFA</a:t>
            </a:r>
          </a:p>
          <a:p>
            <a:pPr algn="ctr"/>
            <a:r>
              <a:rPr lang="en-US" dirty="0">
                <a:solidFill>
                  <a:prstClr val="black"/>
                </a:solidFill>
                <a:latin typeface="Calibri"/>
              </a:rPr>
              <a:t>Chair: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J.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Mnich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40232" y="2161501"/>
            <a:ext cx="3048300" cy="64632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3366FF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en-US" dirty="0">
                <a:latin typeface="Calibri"/>
              </a:rPr>
              <a:t>Program Adv. Committee</a:t>
            </a:r>
          </a:p>
          <a:p>
            <a:pPr algn="ctr"/>
            <a:r>
              <a:rPr lang="en-US" b="1" dirty="0">
                <a:solidFill>
                  <a:srgbClr val="008000"/>
                </a:solidFill>
                <a:latin typeface="Calibri"/>
              </a:rPr>
              <a:t>PAC</a:t>
            </a:r>
            <a:r>
              <a:rPr lang="en-US" dirty="0">
                <a:latin typeface="Calibri"/>
              </a:rPr>
              <a:t> – </a:t>
            </a:r>
            <a:r>
              <a:rPr lang="en-US" sz="1600" dirty="0">
                <a:latin typeface="Calibri"/>
              </a:rPr>
              <a:t>Chair: N. </a:t>
            </a:r>
            <a:r>
              <a:rPr lang="en-US" sz="1600" dirty="0" err="1">
                <a:latin typeface="Calibri"/>
              </a:rPr>
              <a:t>Holtkamp</a:t>
            </a:r>
            <a:endParaRPr lang="en-US" sz="1600" dirty="0">
              <a:latin typeface="Calibri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6707614" y="3620507"/>
            <a:ext cx="28677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14" idx="3"/>
            <a:endCxn id="13" idx="3"/>
          </p:cNvCxnSpPr>
          <p:nvPr/>
        </p:nvCxnSpPr>
        <p:spPr>
          <a:xfrm>
            <a:off x="3788532" y="2484662"/>
            <a:ext cx="3298923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stCxn id="17" idx="0"/>
          </p:cNvCxnSpPr>
          <p:nvPr/>
        </p:nvCxnSpPr>
        <p:spPr>
          <a:xfrm flipV="1">
            <a:off x="3491126" y="4451747"/>
            <a:ext cx="0" cy="25473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H="1">
            <a:off x="7390638" y="4459741"/>
            <a:ext cx="1588" cy="5660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491126" y="4446074"/>
            <a:ext cx="3901100" cy="1366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156299" y="3620507"/>
            <a:ext cx="261465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5645620" y="1143362"/>
            <a:ext cx="2349500" cy="7386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8000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8000"/>
                </a:solidFill>
                <a:latin typeface="Calibri"/>
              </a:rPr>
              <a:t>FALC</a:t>
            </a:r>
            <a:r>
              <a:rPr lang="en-US" sz="2400" b="1" dirty="0">
                <a:solidFill>
                  <a:srgbClr val="3366FF"/>
                </a:solidFill>
                <a:latin typeface="Calibri"/>
              </a:rPr>
              <a:t> </a:t>
            </a:r>
          </a:p>
          <a:p>
            <a:pPr algn="ctr"/>
            <a:r>
              <a:rPr lang="en-US" dirty="0">
                <a:solidFill>
                  <a:prstClr val="black"/>
                </a:solidFill>
                <a:latin typeface="Calibri"/>
              </a:rPr>
              <a:t>Chair: 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J.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Womersley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>
            <a:off x="4940282" y="1878797"/>
            <a:ext cx="0" cy="35277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直線コネクタ 62"/>
          <p:cNvCxnSpPr/>
          <p:nvPr/>
        </p:nvCxnSpPr>
        <p:spPr>
          <a:xfrm>
            <a:off x="5543209" y="2807822"/>
            <a:ext cx="0" cy="19066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630130" y="4703250"/>
            <a:ext cx="1923628" cy="984875"/>
          </a:xfrm>
          <a:prstGeom prst="rect">
            <a:avLst/>
          </a:prstGeom>
          <a:solidFill>
            <a:srgbClr val="EBF1DE"/>
          </a:solidFill>
          <a:ln>
            <a:solidFill>
              <a:srgbClr val="3366FF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r>
              <a:rPr lang="en-US" sz="1600" b="1" dirty="0">
                <a:solidFill>
                  <a:srgbClr val="3366FF"/>
                </a:solidFill>
                <a:latin typeface="Calibri"/>
              </a:rPr>
              <a:t>Physics &amp; Detectors </a:t>
            </a:r>
          </a:p>
          <a:p>
            <a:r>
              <a:rPr lang="en-US" sz="1400" dirty="0">
                <a:solidFill>
                  <a:prstClr val="black"/>
                </a:solidFill>
                <a:latin typeface="Calibri"/>
              </a:rPr>
              <a:t>– </a:t>
            </a:r>
            <a:r>
              <a:rPr lang="ja-JP" altLang="en-US" sz="1400" dirty="0">
                <a:solidFill>
                  <a:prstClr val="black"/>
                </a:solidFill>
                <a:latin typeface="Calibri"/>
                <a:ea typeface="ＭＳ Ｐゴシック"/>
              </a:rPr>
              <a:t>　</a:t>
            </a:r>
            <a:r>
              <a:rPr lang="en-US" sz="1400" dirty="0">
                <a:solidFill>
                  <a:prstClr val="black"/>
                </a:solidFill>
                <a:latin typeface="Calibri"/>
              </a:rPr>
              <a:t>H. </a:t>
            </a:r>
            <a:r>
              <a:rPr lang="en-US" sz="1400" dirty="0" smtClean="0">
                <a:solidFill>
                  <a:prstClr val="black"/>
                </a:solidFill>
                <a:latin typeface="Calibri"/>
              </a:rPr>
              <a:t>Yamamoto</a:t>
            </a:r>
          </a:p>
          <a:p>
            <a:endParaRPr lang="en-US" sz="1400" dirty="0">
              <a:solidFill>
                <a:prstClr val="black"/>
              </a:solidFill>
              <a:latin typeface="Calibri"/>
            </a:endParaRPr>
          </a:p>
          <a:p>
            <a:endParaRPr lang="en-US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65023" y="4706323"/>
            <a:ext cx="1756372" cy="984875"/>
          </a:xfrm>
          <a:prstGeom prst="rect">
            <a:avLst/>
          </a:prstGeom>
          <a:solidFill>
            <a:srgbClr val="EBF1DE"/>
          </a:solidFill>
          <a:ln>
            <a:solidFill>
              <a:srgbClr val="3366FF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r>
              <a:rPr lang="en-US" sz="1600" b="1" dirty="0">
                <a:solidFill>
                  <a:srgbClr val="3366FF"/>
                </a:solidFill>
                <a:latin typeface="Calibri"/>
              </a:rPr>
              <a:t>CLIC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 </a:t>
            </a:r>
          </a:p>
          <a:p>
            <a:r>
              <a:rPr lang="en-US" sz="1400" dirty="0">
                <a:solidFill>
                  <a:prstClr val="black"/>
                </a:solidFill>
                <a:latin typeface="Calibri"/>
              </a:rPr>
              <a:t>– </a:t>
            </a:r>
            <a:r>
              <a:rPr lang="ja-JP" altLang="en-US" sz="1400" dirty="0">
                <a:solidFill>
                  <a:prstClr val="black"/>
                </a:solidFill>
                <a:latin typeface="Calibri"/>
                <a:ea typeface="ＭＳ Ｐゴシック"/>
              </a:rPr>
              <a:t>　</a:t>
            </a:r>
            <a:r>
              <a:rPr lang="en-US" sz="1400" dirty="0">
                <a:solidFill>
                  <a:prstClr val="black"/>
                </a:solidFill>
                <a:latin typeface="Calibri"/>
              </a:rPr>
              <a:t>S. </a:t>
            </a:r>
            <a:r>
              <a:rPr lang="en-US" sz="1400" dirty="0" err="1" smtClean="0">
                <a:solidFill>
                  <a:prstClr val="black"/>
                </a:solidFill>
                <a:latin typeface="Calibri"/>
              </a:rPr>
              <a:t>Stapnes</a:t>
            </a:r>
            <a:endParaRPr lang="en-US" sz="1400" dirty="0" smtClean="0">
              <a:solidFill>
                <a:prstClr val="black"/>
              </a:solidFill>
              <a:latin typeface="Calibri"/>
            </a:endParaRPr>
          </a:p>
          <a:p>
            <a:endParaRPr lang="en-US" sz="1400" dirty="0">
              <a:solidFill>
                <a:prstClr val="black"/>
              </a:solidFill>
              <a:latin typeface="Calibri"/>
            </a:endParaRPr>
          </a:p>
          <a:p>
            <a:endParaRPr lang="en-US" sz="1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85588" y="2161501"/>
            <a:ext cx="3001867" cy="646321"/>
          </a:xfrm>
          <a:prstGeom prst="rect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txBody>
          <a:bodyPr wrap="square" lIns="91431" tIns="45715" rIns="91431" bIns="45715" rtlCol="0" anchor="ctr">
            <a:spAutoFit/>
          </a:bodyPr>
          <a:lstStyle/>
          <a:p>
            <a:pPr algn="ctr"/>
            <a:r>
              <a:rPr lang="en-US" b="1" dirty="0">
                <a:solidFill>
                  <a:prstClr val="black"/>
                </a:solidFill>
                <a:latin typeface="Calibri"/>
              </a:rPr>
              <a:t>Linear Collider Board</a:t>
            </a:r>
          </a:p>
          <a:p>
            <a:pPr algn="ctr"/>
            <a:r>
              <a:rPr lang="en-US" b="1" dirty="0">
                <a:solidFill>
                  <a:srgbClr val="008000"/>
                </a:solidFill>
                <a:latin typeface="Calibri"/>
              </a:rPr>
              <a:t>LCB</a:t>
            </a:r>
            <a:r>
              <a:rPr lang="en-US" b="1" dirty="0">
                <a:solidFill>
                  <a:srgbClr val="3366FF"/>
                </a:solidFill>
                <a:latin typeface="Calibri"/>
              </a:rPr>
              <a:t> – 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Chair: S. </a:t>
            </a:r>
            <a:r>
              <a:rPr lang="en-US" sz="1600" dirty="0" err="1">
                <a:solidFill>
                  <a:prstClr val="black"/>
                </a:solidFill>
                <a:latin typeface="Calibri"/>
              </a:rPr>
              <a:t>Komamiya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70484" y="4706483"/>
            <a:ext cx="1841283" cy="9540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3366FF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r>
              <a:rPr lang="en-US" sz="1600" b="1" dirty="0">
                <a:solidFill>
                  <a:srgbClr val="3366FF"/>
                </a:solidFill>
                <a:latin typeface="Calibri"/>
              </a:rPr>
              <a:t>ILC</a:t>
            </a:r>
          </a:p>
          <a:p>
            <a:r>
              <a:rPr lang="en-US" sz="1400" dirty="0">
                <a:solidFill>
                  <a:prstClr val="black"/>
                </a:solidFill>
                <a:latin typeface="Calibri"/>
              </a:rPr>
              <a:t> – </a:t>
            </a:r>
            <a:r>
              <a:rPr lang="ja-JP" altLang="en-US" sz="1400" dirty="0">
                <a:solidFill>
                  <a:prstClr val="black"/>
                </a:solidFill>
                <a:latin typeface="Calibri"/>
                <a:ea typeface="ＭＳ Ｐゴシック"/>
              </a:rPr>
              <a:t>　</a:t>
            </a:r>
            <a:r>
              <a:rPr lang="en-US" altLang="ja-JP" sz="1400" dirty="0">
                <a:solidFill>
                  <a:prstClr val="black"/>
                </a:solidFill>
                <a:latin typeface="Calibri"/>
                <a:ea typeface="ＭＳ Ｐゴシック"/>
              </a:rPr>
              <a:t>M.</a:t>
            </a:r>
            <a:r>
              <a:rPr lang="en-US" sz="1400" dirty="0">
                <a:solidFill>
                  <a:prstClr val="black"/>
                </a:solidFill>
                <a:latin typeface="Calibri"/>
              </a:rPr>
              <a:t> Harrison</a:t>
            </a:r>
          </a:p>
          <a:p>
            <a:r>
              <a:rPr lang="en-US" sz="1400" dirty="0">
                <a:solidFill>
                  <a:prstClr val="black"/>
                </a:solidFill>
                <a:latin typeface="Calibri"/>
              </a:rPr>
              <a:t>   </a:t>
            </a:r>
            <a:r>
              <a:rPr lang="en-US" sz="1200" dirty="0" smtClean="0">
                <a:solidFill>
                  <a:prstClr val="black"/>
                </a:solidFill>
                <a:latin typeface="Calibri"/>
              </a:rPr>
              <a:t>    (</a:t>
            </a:r>
            <a:r>
              <a:rPr lang="en-US" sz="1200" dirty="0">
                <a:solidFill>
                  <a:prstClr val="black"/>
                </a:solidFill>
                <a:latin typeface="Calibri"/>
              </a:rPr>
              <a:t>Deputy) </a:t>
            </a:r>
            <a:endParaRPr lang="en-US" sz="1200" dirty="0" smtClean="0">
              <a:solidFill>
                <a:prstClr val="black"/>
              </a:solidFill>
              <a:latin typeface="Calibri"/>
            </a:endParaRPr>
          </a:p>
          <a:p>
            <a:r>
              <a:rPr lang="en-US" sz="1200" dirty="0">
                <a:solidFill>
                  <a:prstClr val="black"/>
                </a:solidFill>
                <a:latin typeface="Calibri"/>
              </a:rPr>
              <a:t> </a:t>
            </a:r>
            <a:r>
              <a:rPr lang="en-US" sz="1200" dirty="0" smtClean="0">
                <a:solidFill>
                  <a:prstClr val="black"/>
                </a:solidFill>
                <a:latin typeface="Calibri"/>
              </a:rPr>
              <a:t>       H</a:t>
            </a:r>
            <a:r>
              <a:rPr lang="en-US" sz="1200" dirty="0">
                <a:solidFill>
                  <a:prstClr val="black"/>
                </a:solidFill>
                <a:latin typeface="Calibri"/>
              </a:rPr>
              <a:t>. </a:t>
            </a:r>
            <a:r>
              <a:rPr lang="en-US" sz="1200" dirty="0" err="1" smtClean="0">
                <a:solidFill>
                  <a:prstClr val="black"/>
                </a:solidFill>
                <a:latin typeface="Calibri"/>
              </a:rPr>
              <a:t>Hayano</a:t>
            </a:r>
            <a:r>
              <a:rPr lang="en-US" sz="1200" dirty="0" smtClean="0">
                <a:solidFill>
                  <a:prstClr val="black"/>
                </a:solidFill>
                <a:latin typeface="Calibri"/>
              </a:rPr>
              <a:t>, N. Walker</a:t>
            </a:r>
            <a:endParaRPr lang="en-US" sz="120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125" name="直線コネクタ 124"/>
          <p:cNvCxnSpPr>
            <a:stCxn id="123" idx="2"/>
            <a:endCxn id="38" idx="0"/>
          </p:cNvCxnSpPr>
          <p:nvPr/>
        </p:nvCxnSpPr>
        <p:spPr>
          <a:xfrm>
            <a:off x="1132163" y="4183955"/>
            <a:ext cx="0" cy="761824"/>
          </a:xfrm>
          <a:prstGeom prst="line">
            <a:avLst/>
          </a:prstGeom>
          <a:ln w="19050" cmpd="sng"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417764" y="3167862"/>
            <a:ext cx="2289850" cy="923320"/>
          </a:xfrm>
          <a:prstGeom prst="rect">
            <a:avLst/>
          </a:prstGeom>
          <a:solidFill>
            <a:srgbClr val="FFFF00"/>
          </a:solidFill>
          <a:ln>
            <a:solidFill>
              <a:srgbClr val="3366FF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pPr algn="ctr"/>
            <a:r>
              <a:rPr lang="en-US" b="1" dirty="0">
                <a:solidFill>
                  <a:prstClr val="black"/>
                </a:solidFill>
                <a:latin typeface="Calibri"/>
              </a:rPr>
              <a:t>Linear Collider </a:t>
            </a:r>
            <a:r>
              <a:rPr lang="en-US" b="1" dirty="0" err="1">
                <a:solidFill>
                  <a:prstClr val="black"/>
                </a:solidFill>
                <a:latin typeface="Calibri"/>
              </a:rPr>
              <a:t>Collab</a:t>
            </a:r>
            <a:r>
              <a:rPr lang="en-US" b="1" dirty="0">
                <a:solidFill>
                  <a:prstClr val="black"/>
                </a:solidFill>
                <a:latin typeface="Calibri"/>
              </a:rPr>
              <a:t>. </a:t>
            </a:r>
            <a:r>
              <a:rPr lang="en-US" sz="2000" b="1" dirty="0" smtClean="0">
                <a:solidFill>
                  <a:srgbClr val="FF0000"/>
                </a:solidFill>
                <a:latin typeface="Calibri"/>
              </a:rPr>
              <a:t>LCC</a:t>
            </a:r>
            <a:r>
              <a:rPr lang="en-US" b="1" dirty="0" smtClean="0">
                <a:solidFill>
                  <a:srgbClr val="FF0000"/>
                </a:solidFill>
                <a:latin typeface="Calibri"/>
              </a:rPr>
              <a:t> </a:t>
            </a:r>
            <a:endParaRPr lang="en-US" b="1" dirty="0">
              <a:solidFill>
                <a:srgbClr val="FF0000"/>
              </a:solidFill>
              <a:latin typeface="Calibri"/>
            </a:endParaRPr>
          </a:p>
          <a:p>
            <a:pPr algn="ctr"/>
            <a:r>
              <a:rPr lang="en-US" sz="1600" dirty="0">
                <a:solidFill>
                  <a:prstClr val="black"/>
                </a:solidFill>
                <a:latin typeface="Calibri"/>
              </a:rPr>
              <a:t>- </a:t>
            </a:r>
            <a:r>
              <a:rPr lang="en-US" sz="1600" dirty="0">
                <a:solidFill>
                  <a:srgbClr val="3366FF"/>
                </a:solidFill>
                <a:latin typeface="Calibri"/>
              </a:rPr>
              <a:t>Director</a:t>
            </a:r>
            <a:r>
              <a:rPr lang="en-US" sz="1600" dirty="0">
                <a:solidFill>
                  <a:prstClr val="black"/>
                </a:solidFill>
                <a:latin typeface="Calibri"/>
              </a:rPr>
              <a:t>:  L. Evans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775495" y="3306105"/>
            <a:ext cx="1604970" cy="553988"/>
          </a:xfrm>
          <a:prstGeom prst="rect">
            <a:avLst/>
          </a:prstGeom>
          <a:solidFill>
            <a:srgbClr val="EBF1DE"/>
          </a:solidFill>
          <a:ln>
            <a:solidFill>
              <a:srgbClr val="3366FF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r>
              <a:rPr lang="en-US" sz="1600" dirty="0">
                <a:solidFill>
                  <a:srgbClr val="3366FF"/>
                </a:solidFill>
                <a:latin typeface="Calibri"/>
              </a:rPr>
              <a:t>Deputy</a:t>
            </a:r>
            <a:r>
              <a:rPr lang="en-US" sz="1600" b="1" dirty="0">
                <a:solidFill>
                  <a:srgbClr val="3366FF"/>
                </a:solidFill>
                <a:latin typeface="Calibri"/>
              </a:rPr>
              <a:t> </a:t>
            </a:r>
            <a:r>
              <a:rPr lang="en-US" sz="1600" dirty="0">
                <a:solidFill>
                  <a:srgbClr val="3366FF"/>
                </a:solidFill>
                <a:latin typeface="Calibri"/>
              </a:rPr>
              <a:t>(Physics) </a:t>
            </a:r>
          </a:p>
          <a:p>
            <a:r>
              <a:rPr lang="en-US" sz="1400" dirty="0">
                <a:solidFill>
                  <a:prstClr val="black"/>
                </a:solidFill>
                <a:latin typeface="Calibri"/>
              </a:rPr>
              <a:t>– </a:t>
            </a:r>
            <a:r>
              <a:rPr lang="ja-JP" altLang="en-US" sz="1400" dirty="0">
                <a:solidFill>
                  <a:prstClr val="black"/>
                </a:solidFill>
                <a:latin typeface="Calibri"/>
                <a:ea typeface="ＭＳ Ｐゴシック"/>
              </a:rPr>
              <a:t>　</a:t>
            </a:r>
            <a:r>
              <a:rPr lang="en-US" sz="1400" dirty="0">
                <a:solidFill>
                  <a:prstClr val="black"/>
                </a:solidFill>
                <a:latin typeface="Calibri"/>
              </a:rPr>
              <a:t>H. Murayama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449966" y="3179134"/>
            <a:ext cx="1906574" cy="984875"/>
          </a:xfrm>
          <a:prstGeom prst="rect">
            <a:avLst/>
          </a:prstGeom>
          <a:solidFill>
            <a:srgbClr val="EBF1DE"/>
          </a:solidFill>
          <a:ln>
            <a:solidFill>
              <a:srgbClr val="3366FF"/>
            </a:solidFill>
          </a:ln>
        </p:spPr>
        <p:txBody>
          <a:bodyPr wrap="square" lIns="91431" tIns="45715" rIns="91431" bIns="45715" rtlCol="0">
            <a:spAutoFit/>
          </a:bodyPr>
          <a:lstStyle/>
          <a:p>
            <a:r>
              <a:rPr lang="en-US" sz="1600" dirty="0">
                <a:solidFill>
                  <a:srgbClr val="3366FF"/>
                </a:solidFill>
                <a:latin typeface="Calibri"/>
              </a:rPr>
              <a:t>Regional Directors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prstClr val="black"/>
                </a:solidFill>
                <a:latin typeface="Calibri"/>
              </a:rPr>
              <a:t>B. Foster  (EU)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prstClr val="black"/>
                </a:solidFill>
                <a:latin typeface="Calibri"/>
              </a:rPr>
              <a:t>H. </a:t>
            </a:r>
            <a:r>
              <a:rPr lang="en-US" sz="1400" dirty="0" err="1">
                <a:solidFill>
                  <a:prstClr val="black"/>
                </a:solidFill>
                <a:latin typeface="Calibri"/>
              </a:rPr>
              <a:t>Weerts</a:t>
            </a:r>
            <a:r>
              <a:rPr lang="en-US" sz="1400" dirty="0">
                <a:solidFill>
                  <a:prstClr val="black"/>
                </a:solidFill>
                <a:latin typeface="Calibri"/>
              </a:rPr>
              <a:t>  (AMs)</a:t>
            </a:r>
          </a:p>
          <a:p>
            <a:pPr marL="285750" indent="-285750">
              <a:buFontTx/>
              <a:buChar char="-"/>
            </a:pPr>
            <a:r>
              <a:rPr lang="en-US" sz="1400" dirty="0">
                <a:solidFill>
                  <a:prstClr val="black"/>
                </a:solidFill>
                <a:latin typeface="Calibri"/>
              </a:rPr>
              <a:t>A. Yamamoto   (AS)</a:t>
            </a:r>
          </a:p>
        </p:txBody>
      </p:sp>
      <p:sp>
        <p:nvSpPr>
          <p:cNvPr id="38" name="TextBox 13"/>
          <p:cNvSpPr txBox="1"/>
          <p:nvPr/>
        </p:nvSpPr>
        <p:spPr>
          <a:xfrm>
            <a:off x="84719" y="4945779"/>
            <a:ext cx="2094888" cy="6463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3366FF"/>
            </a:solidFill>
            <a:prstDash val="solid"/>
          </a:ln>
        </p:spPr>
        <p:txBody>
          <a:bodyPr wrap="square" lIns="91431" tIns="45715" rIns="91431" bIns="45715" rtlCol="0">
            <a:spAutoFit/>
          </a:bodyPr>
          <a:lstStyle/>
          <a:p>
            <a:r>
              <a:rPr lang="en-US" dirty="0" smtClean="0">
                <a:solidFill>
                  <a:srgbClr val="7F7F7F"/>
                </a:solidFill>
                <a:latin typeface="Calibri"/>
              </a:rPr>
              <a:t>ILC Project Unit,</a:t>
            </a:r>
          </a:p>
          <a:p>
            <a:r>
              <a:rPr lang="en-US" dirty="0" smtClean="0">
                <a:solidFill>
                  <a:srgbClr val="7F7F7F"/>
                </a:solidFill>
                <a:latin typeface="Calibri"/>
              </a:rPr>
              <a:t>Coordination Unit</a:t>
            </a:r>
          </a:p>
        </p:txBody>
      </p:sp>
      <p:sp>
        <p:nvSpPr>
          <p:cNvPr id="123" name="テキスト ボックス 122"/>
          <p:cNvSpPr txBox="1"/>
          <p:nvPr/>
        </p:nvSpPr>
        <p:spPr>
          <a:xfrm>
            <a:off x="186317" y="3229848"/>
            <a:ext cx="1891692" cy="954107"/>
          </a:xfrm>
          <a:prstGeom prst="rect">
            <a:avLst/>
          </a:prstGeom>
          <a:solidFill>
            <a:schemeClr val="bg2"/>
          </a:solidFill>
          <a:ln>
            <a:solidFill>
              <a:srgbClr val="4F81BD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ja-JP" sz="2000" b="1" dirty="0" smtClean="0">
                <a:solidFill>
                  <a:srgbClr val="008000"/>
                </a:solidFill>
                <a:latin typeface="Calibri"/>
                <a:ea typeface="ＭＳ Ｐゴシック"/>
              </a:rPr>
              <a:t>KEK</a:t>
            </a:r>
          </a:p>
          <a:p>
            <a:pPr algn="ctr"/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latin typeface="Calibri"/>
                <a:ea typeface="ＭＳ Ｐゴシック"/>
              </a:rPr>
              <a:t>Planning Office </a:t>
            </a:r>
          </a:p>
          <a:p>
            <a:pPr algn="ctr"/>
            <a:r>
              <a:rPr lang="en-US" altLang="ja-JP" dirty="0" smtClean="0">
                <a:solidFill>
                  <a:schemeClr val="bg1">
                    <a:lumMod val="50000"/>
                  </a:schemeClr>
                </a:solidFill>
                <a:latin typeface="Calibri"/>
                <a:ea typeface="ＭＳ Ｐゴシック"/>
              </a:rPr>
              <a:t>for the ILC</a:t>
            </a:r>
          </a:p>
        </p:txBody>
      </p:sp>
      <p:cxnSp>
        <p:nvCxnSpPr>
          <p:cNvPr id="73" name="直線矢印コネクタ 72"/>
          <p:cNvCxnSpPr/>
          <p:nvPr/>
        </p:nvCxnSpPr>
        <p:spPr>
          <a:xfrm flipV="1">
            <a:off x="1135104" y="4543255"/>
            <a:ext cx="1221232" cy="10090"/>
          </a:xfrm>
          <a:prstGeom prst="straightConnector1">
            <a:avLst/>
          </a:prstGeom>
          <a:ln>
            <a:prstDash val="dash"/>
            <a:headEnd type="oval"/>
            <a:tailEnd type="oval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スライド番号プレースホルダー 8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algn="r"/>
            <a:fld id="{DC0A8B60-5C01-C045-B858-59631D469114}" type="slidenum">
              <a:rPr kumimoji="1" lang="ja-JP" altLang="en-US" smtClean="0"/>
              <a:pPr algn="r"/>
              <a:t>2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183455" y="763600"/>
            <a:ext cx="1210938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dirty="0" smtClean="0"/>
              <a:t>As of April, 2015 </a:t>
            </a:r>
            <a:endParaRPr kumimoji="1" lang="ja-JP" altLang="en-US" sz="1200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4754325" y="4261408"/>
            <a:ext cx="1560944" cy="33855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3366FF"/>
                </a:solidFill>
              </a:rPr>
              <a:t>Assoc. Directors</a:t>
            </a:r>
            <a:endParaRPr kumimoji="1" lang="ja-JP" altLang="en-US" sz="16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3076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685800" y="38100"/>
            <a:ext cx="7905750" cy="615950"/>
          </a:xfrm>
          <a:solidFill>
            <a:srgbClr val="558ED5"/>
          </a:solidFill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FFFF"/>
                </a:solidFill>
              </a:rPr>
              <a:t> Key points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81000" y="685801"/>
            <a:ext cx="8458200" cy="4267200"/>
          </a:xfrm>
          <a:prstGeom prst="rect">
            <a:avLst/>
          </a:prstGeom>
        </p:spPr>
        <p:txBody>
          <a:bodyPr vert="horz" lIns="91337" tIns="45671" rIns="91337" bIns="45671" rtlCol="0">
            <a:noAutofit/>
          </a:bodyPr>
          <a:lstStyle>
            <a:lvl1pPr marL="342524" indent="-342524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134" indent="-285434" algn="l" defTabSz="456697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1745" indent="-228348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98440" indent="-228348" algn="l" defTabSz="456697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5137" indent="-228348" algn="l" defTabSz="456697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1838" indent="-228348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68533" indent="-228348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5230" indent="-228348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1925" indent="-228348" algn="l" defTabSz="456697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6561">
              <a:buNone/>
              <a:defRPr/>
            </a:pPr>
            <a:r>
              <a:rPr lang="en-US" sz="2000" dirty="0" smtClean="0">
                <a:solidFill>
                  <a:srgbClr val="000000"/>
                </a:solidFill>
              </a:rPr>
              <a:t>The ILC and CLIC accelerator studies are </a:t>
            </a:r>
            <a:r>
              <a:rPr lang="en-US" sz="2000" dirty="0" err="1" smtClean="0">
                <a:solidFill>
                  <a:srgbClr val="000000"/>
                </a:solidFill>
              </a:rPr>
              <a:t>organised</a:t>
            </a:r>
            <a:r>
              <a:rPr lang="en-US" sz="2000" dirty="0" smtClean="0">
                <a:solidFill>
                  <a:srgbClr val="000000"/>
                </a:solidFill>
              </a:rPr>
              <a:t> under the leadership of the Linear Collider Collaboration with goals:</a:t>
            </a:r>
          </a:p>
          <a:p>
            <a:r>
              <a:rPr lang="en-US" sz="2000" dirty="0"/>
              <a:t>Strongly support the Japanese initiative to construct a linear collider as a staged project in </a:t>
            </a:r>
            <a:r>
              <a:rPr lang="en-US" sz="2000" dirty="0" smtClean="0"/>
              <a:t>Japan</a:t>
            </a:r>
            <a:endParaRPr lang="en-US" sz="2000" dirty="0"/>
          </a:p>
          <a:p>
            <a:r>
              <a:rPr lang="en-US" sz="2000" dirty="0"/>
              <a:t>Prepare CLIC machine and detectors as an option for a future high-energy linear collider at CERN</a:t>
            </a:r>
          </a:p>
          <a:p>
            <a:r>
              <a:rPr lang="en-US" sz="2000" dirty="0"/>
              <a:t>Further improve collaboration between CLIC and ILC machine </a:t>
            </a:r>
            <a:r>
              <a:rPr lang="en-US" sz="2000" dirty="0" smtClean="0"/>
              <a:t>experts</a:t>
            </a:r>
          </a:p>
          <a:p>
            <a:r>
              <a:rPr lang="en-US" sz="2000" dirty="0" smtClean="0"/>
              <a:t>Beyond the significant progress on the basic RF studies, increased and successful effort on system-studies of various types (FACET, ATF, </a:t>
            </a:r>
            <a:r>
              <a:rPr lang="en-US" sz="2000" dirty="0" err="1" smtClean="0"/>
              <a:t>etc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Many common challenges with 3</a:t>
            </a:r>
            <a:r>
              <a:rPr lang="en-US" sz="2000" baseline="30000" dirty="0" smtClean="0"/>
              <a:t>rd</a:t>
            </a:r>
            <a:r>
              <a:rPr lang="en-US" sz="2000" dirty="0" smtClean="0"/>
              <a:t> generation light sources and FELs, the latter providing very important industrial/lab production experiences</a:t>
            </a:r>
          </a:p>
          <a:p>
            <a:endParaRPr lang="en-US" sz="1400" dirty="0"/>
          </a:p>
          <a:p>
            <a:pPr marL="0" indent="0">
              <a:buNone/>
            </a:pPr>
            <a:r>
              <a:rPr lang="en-US" sz="2000" dirty="0" smtClean="0"/>
              <a:t>Comprehensive physics studies – and in parallel technical detector R&amp;D and concept studies – demonstrate the realism and unique impact of LC </a:t>
            </a:r>
            <a:r>
              <a:rPr lang="en-US" sz="2000" dirty="0" err="1" smtClean="0"/>
              <a:t>e+e</a:t>
            </a:r>
            <a:r>
              <a:rPr lang="en-US" sz="2000" dirty="0" smtClean="0"/>
              <a:t>- measurements and searches at energy scales from 250 to 3 </a:t>
            </a:r>
            <a:r>
              <a:rPr lang="en-US" sz="2000" dirty="0" err="1" smtClean="0"/>
              <a:t>TeV</a:t>
            </a:r>
            <a:r>
              <a:rPr lang="en-US" sz="2000" dirty="0"/>
              <a:t> </a:t>
            </a:r>
          </a:p>
          <a:p>
            <a:pPr marL="0" indent="0">
              <a:buNone/>
            </a:pPr>
            <a:endParaRPr lang="en-US" sz="1400" dirty="0"/>
          </a:p>
          <a:p>
            <a:pPr marL="0" indent="0">
              <a:buNone/>
            </a:pPr>
            <a:r>
              <a:rPr lang="en-US" sz="2000" dirty="0"/>
              <a:t>T</a:t>
            </a:r>
            <a:r>
              <a:rPr lang="en-US" sz="2000" dirty="0" smtClean="0"/>
              <a:t>he on-going process in Japan for ILC is nevertheless (by some margin) the most central activity right now   </a:t>
            </a:r>
          </a:p>
        </p:txBody>
      </p:sp>
    </p:spTree>
    <p:extLst>
      <p:ext uri="{BB962C8B-B14F-4D97-AF65-F5344CB8AC3E}">
        <p14:creationId xmlns:p14="http://schemas.microsoft.com/office/powerpoint/2010/main" val="1114633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41" y="72575"/>
            <a:ext cx="4889501" cy="544512"/>
          </a:xfrm>
          <a:solidFill>
            <a:schemeClr val="bg1"/>
          </a:solidFill>
        </p:spPr>
        <p:txBody>
          <a:bodyPr anchor="ctr">
            <a:normAutofit fontScale="90000"/>
          </a:bodyPr>
          <a:lstStyle/>
          <a:p>
            <a:pPr>
              <a:defRPr/>
            </a:pPr>
            <a:r>
              <a:rPr lang="en-GB" b="1" dirty="0" smtClean="0">
                <a:latin typeface="+mn-lt"/>
                <a:ea typeface="+mj-ea"/>
              </a:rPr>
              <a:t>ILC </a:t>
            </a:r>
            <a:r>
              <a:rPr lang="en-GB" b="1" dirty="0" smtClean="0">
                <a:latin typeface="+mn-lt"/>
              </a:rPr>
              <a:t>Accelerator in TDR</a:t>
            </a:r>
            <a:endParaRPr lang="en-GB" b="1" dirty="0">
              <a:latin typeface="+mn-lt"/>
              <a:ea typeface="+mj-ea"/>
            </a:endParaRPr>
          </a:p>
        </p:txBody>
      </p:sp>
      <p:pic>
        <p:nvPicPr>
          <p:cNvPr id="24580" name="Picture 5" descr="OT0105H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613" y="969887"/>
            <a:ext cx="8715375" cy="502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1" name="TextBox 6"/>
          <p:cNvSpPr txBox="1">
            <a:spLocks noChangeArrowheads="1"/>
          </p:cNvSpPr>
          <p:nvPr/>
        </p:nvSpPr>
        <p:spPr bwMode="auto">
          <a:xfrm>
            <a:off x="3119651" y="969887"/>
            <a:ext cx="17627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dirty="0">
                <a:solidFill>
                  <a:prstClr val="black"/>
                </a:solidFill>
              </a:rPr>
              <a:t>Damping Rings</a:t>
            </a:r>
          </a:p>
        </p:txBody>
      </p:sp>
      <p:sp>
        <p:nvSpPr>
          <p:cNvPr id="24582" name="TextBox 9"/>
          <p:cNvSpPr txBox="1">
            <a:spLocks noChangeArrowheads="1"/>
          </p:cNvSpPr>
          <p:nvPr/>
        </p:nvSpPr>
        <p:spPr bwMode="auto">
          <a:xfrm>
            <a:off x="5335800" y="984174"/>
            <a:ext cx="2139950" cy="64633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dirty="0">
                <a:solidFill>
                  <a:prstClr val="black"/>
                </a:solidFill>
              </a:rPr>
              <a:t>Polarised electron source</a:t>
            </a:r>
          </a:p>
        </p:txBody>
      </p:sp>
      <p:cxnSp>
        <p:nvCxnSpPr>
          <p:cNvPr id="24583" name="Straight Arrow Connector 11"/>
          <p:cNvCxnSpPr>
            <a:cxnSpLocks noChangeShapeType="1"/>
          </p:cNvCxnSpPr>
          <p:nvPr/>
        </p:nvCxnSpPr>
        <p:spPr bwMode="auto">
          <a:xfrm>
            <a:off x="5746962" y="1338187"/>
            <a:ext cx="0" cy="136048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84" name="TextBox 15"/>
          <p:cNvSpPr txBox="1">
            <a:spLocks noChangeArrowheads="1"/>
          </p:cNvSpPr>
          <p:nvPr/>
        </p:nvSpPr>
        <p:spPr bwMode="auto">
          <a:xfrm>
            <a:off x="2503303" y="3958441"/>
            <a:ext cx="1279525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dirty="0">
                <a:solidFill>
                  <a:prstClr val="black"/>
                </a:solidFill>
              </a:rPr>
              <a:t>E+ source</a:t>
            </a:r>
          </a:p>
        </p:txBody>
      </p:sp>
      <p:cxnSp>
        <p:nvCxnSpPr>
          <p:cNvPr id="24586" name="Straight Arrow Connector 17"/>
          <p:cNvCxnSpPr>
            <a:cxnSpLocks noChangeShapeType="1"/>
          </p:cNvCxnSpPr>
          <p:nvPr/>
        </p:nvCxnSpPr>
        <p:spPr bwMode="auto">
          <a:xfrm flipH="1" flipV="1">
            <a:off x="3212792" y="3825256"/>
            <a:ext cx="257599" cy="24699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88" name="Rectangle 22"/>
          <p:cNvSpPr>
            <a:spLocks noChangeArrowheads="1"/>
          </p:cNvSpPr>
          <p:nvPr/>
        </p:nvSpPr>
        <p:spPr bwMode="auto">
          <a:xfrm>
            <a:off x="3653050" y="1995411"/>
            <a:ext cx="565150" cy="366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1" tIns="45715" rIns="91431" bIns="45715"/>
          <a:lstStyle/>
          <a:p>
            <a:endParaRPr lang="en-GB" sz="3200">
              <a:solidFill>
                <a:prstClr val="black"/>
              </a:solidFill>
              <a:latin typeface="Calibri"/>
              <a:cs typeface="Arial Unicode MS" charset="0"/>
            </a:endParaRPr>
          </a:p>
        </p:txBody>
      </p:sp>
      <p:cxnSp>
        <p:nvCxnSpPr>
          <p:cNvPr id="24589" name="Straight Arrow Connector 8"/>
          <p:cNvCxnSpPr>
            <a:cxnSpLocks noChangeShapeType="1"/>
          </p:cNvCxnSpPr>
          <p:nvPr/>
        </p:nvCxnSpPr>
        <p:spPr bwMode="auto">
          <a:xfrm>
            <a:off x="3927687" y="1384223"/>
            <a:ext cx="0" cy="9779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90" name="Rectangle 23"/>
          <p:cNvSpPr>
            <a:spLocks noChangeArrowheads="1"/>
          </p:cNvSpPr>
          <p:nvPr/>
        </p:nvSpPr>
        <p:spPr bwMode="auto">
          <a:xfrm>
            <a:off x="341526" y="3097137"/>
            <a:ext cx="566737" cy="366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91431" tIns="45715" rIns="91431" bIns="45715"/>
          <a:lstStyle/>
          <a:p>
            <a:endParaRPr lang="en-GB" sz="3200">
              <a:solidFill>
                <a:prstClr val="black"/>
              </a:solidFill>
              <a:latin typeface="Calibri"/>
              <a:cs typeface="Arial Unicode MS" charset="0"/>
            </a:endParaRPr>
          </a:p>
        </p:txBody>
      </p:sp>
      <p:cxnSp>
        <p:nvCxnSpPr>
          <p:cNvPr id="24591" name="Straight Arrow Connector 24"/>
          <p:cNvCxnSpPr>
            <a:cxnSpLocks noChangeShapeType="1"/>
          </p:cNvCxnSpPr>
          <p:nvPr/>
        </p:nvCxnSpPr>
        <p:spPr bwMode="auto">
          <a:xfrm>
            <a:off x="616162" y="2360458"/>
            <a:ext cx="0" cy="15557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92" name="TextBox 26"/>
          <p:cNvSpPr txBox="1">
            <a:spLocks noChangeArrowheads="1"/>
          </p:cNvSpPr>
          <p:nvPr/>
        </p:nvSpPr>
        <p:spPr bwMode="auto">
          <a:xfrm>
            <a:off x="40195" y="1447030"/>
            <a:ext cx="309403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dirty="0">
                <a:solidFill>
                  <a:prstClr val="black"/>
                </a:solidFill>
              </a:rPr>
              <a:t>Ring to Main </a:t>
            </a:r>
            <a:r>
              <a:rPr lang="en-GB" sz="1800" dirty="0" err="1">
                <a:solidFill>
                  <a:prstClr val="black"/>
                </a:solidFill>
              </a:rPr>
              <a:t>Linac</a:t>
            </a:r>
            <a:r>
              <a:rPr lang="en-GB" sz="1800" dirty="0">
                <a:solidFill>
                  <a:prstClr val="black"/>
                </a:solidFill>
              </a:rPr>
              <a:t> (RTML)</a:t>
            </a:r>
          </a:p>
          <a:p>
            <a:r>
              <a:rPr lang="en-GB" sz="1800" dirty="0">
                <a:solidFill>
                  <a:prstClr val="black"/>
                </a:solidFill>
              </a:rPr>
              <a:t>(including </a:t>
            </a:r>
          </a:p>
          <a:p>
            <a:r>
              <a:rPr lang="en-GB" sz="1800" dirty="0">
                <a:solidFill>
                  <a:prstClr val="black"/>
                </a:solidFill>
              </a:rPr>
              <a:t> bunch compressors)</a:t>
            </a:r>
          </a:p>
        </p:txBody>
      </p:sp>
      <p:sp>
        <p:nvSpPr>
          <p:cNvPr id="24593" name="TextBox 25"/>
          <p:cNvSpPr txBox="1">
            <a:spLocks noChangeArrowheads="1"/>
          </p:cNvSpPr>
          <p:nvPr/>
        </p:nvSpPr>
        <p:spPr bwMode="auto">
          <a:xfrm>
            <a:off x="891706" y="3022697"/>
            <a:ext cx="1871662" cy="369332"/>
          </a:xfrm>
          <a:prstGeom prst="rect">
            <a:avLst/>
          </a:prstGeom>
          <a:solidFill>
            <a:srgbClr val="CCFFCC"/>
          </a:solidFill>
          <a:ln>
            <a:noFill/>
          </a:ln>
          <a:extLst/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800" dirty="0">
                <a:solidFill>
                  <a:srgbClr val="0000FF"/>
                </a:solidFill>
              </a:rPr>
              <a:t>e- Main </a:t>
            </a:r>
            <a:r>
              <a:rPr lang="en-GB" sz="1800" dirty="0" err="1">
                <a:solidFill>
                  <a:srgbClr val="0000FF"/>
                </a:solidFill>
              </a:rPr>
              <a:t>Linac</a:t>
            </a:r>
            <a:endParaRPr lang="en-GB" sz="1800" dirty="0">
              <a:solidFill>
                <a:srgbClr val="0000FF"/>
              </a:solidFill>
            </a:endParaRPr>
          </a:p>
        </p:txBody>
      </p:sp>
      <p:cxnSp>
        <p:nvCxnSpPr>
          <p:cNvPr id="24594" name="Straight Arrow Connector 29"/>
          <p:cNvCxnSpPr>
            <a:cxnSpLocks noChangeShapeType="1"/>
          </p:cNvCxnSpPr>
          <p:nvPr/>
        </p:nvCxnSpPr>
        <p:spPr bwMode="auto">
          <a:xfrm>
            <a:off x="2602125" y="2400562"/>
            <a:ext cx="365664" cy="9429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598" name="TextBox 32"/>
          <p:cNvSpPr txBox="1">
            <a:spLocks noChangeArrowheads="1"/>
          </p:cNvSpPr>
          <p:nvPr/>
        </p:nvSpPr>
        <p:spPr bwMode="auto">
          <a:xfrm>
            <a:off x="6942559" y="1430480"/>
            <a:ext cx="1865312" cy="400050"/>
          </a:xfrm>
          <a:prstGeom prst="rect">
            <a:avLst/>
          </a:prstGeom>
          <a:solidFill>
            <a:srgbClr val="CCFFCC"/>
          </a:solidFill>
          <a:ln>
            <a:noFill/>
          </a:ln>
          <a:extLst/>
        </p:spPr>
        <p:txBody>
          <a:bodyPr lIns="91431" tIns="45715" rIns="91431" bIns="45715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2000" dirty="0">
                <a:solidFill>
                  <a:srgbClr val="008000"/>
                </a:solidFill>
              </a:rPr>
              <a:t>e+ Main </a:t>
            </a:r>
            <a:r>
              <a:rPr lang="en-GB" sz="2000" dirty="0" err="1">
                <a:solidFill>
                  <a:srgbClr val="008000"/>
                </a:solidFill>
              </a:rPr>
              <a:t>Linac</a:t>
            </a:r>
            <a:endParaRPr lang="en-GB" sz="2000" dirty="0">
              <a:solidFill>
                <a:srgbClr val="008000"/>
              </a:solidFill>
            </a:endParaRPr>
          </a:p>
        </p:txBody>
      </p:sp>
      <p:graphicFrame>
        <p:nvGraphicFramePr>
          <p:cNvPr id="32" name="コンテンツ プレースホルダ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4442627"/>
              </p:ext>
            </p:extLst>
          </p:nvPr>
        </p:nvGraphicFramePr>
        <p:xfrm>
          <a:off x="5533777" y="3653070"/>
          <a:ext cx="3435300" cy="2976999"/>
        </p:xfrm>
        <a:graphic>
          <a:graphicData uri="http://schemas.openxmlformats.org/drawingml/2006/table">
            <a:tbl>
              <a:tblPr firstRow="1">
                <a:tableStyleId>{93296810-A885-4BE3-A3E7-6D5BEEA58F35}</a:tableStyleId>
              </a:tblPr>
              <a:tblGrid>
                <a:gridCol w="1637991"/>
                <a:gridCol w="1797309"/>
              </a:tblGrid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Parameters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Value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C.M.  Energy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500 </a:t>
                      </a:r>
                      <a:r>
                        <a:rPr kumimoji="1" lang="en-US" altLang="ja-JP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GeV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Peak luminosity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1.8 x10</a:t>
                      </a:r>
                      <a:r>
                        <a:rPr kumimoji="1" lang="en-US" altLang="ja-JP" sz="1400" u="none" strike="noStrike" cap="none" normalizeH="0" baseline="30000" dirty="0" smtClean="0">
                          <a:ln>
                            <a:noFill/>
                          </a:ln>
                          <a:effectLst/>
                        </a:rPr>
                        <a:t>34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cm</a:t>
                      </a:r>
                      <a:r>
                        <a:rPr kumimoji="1" lang="en-US" altLang="ja-JP" sz="14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-2</a:t>
                      </a: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s</a:t>
                      </a:r>
                      <a:r>
                        <a:rPr kumimoji="1" lang="en-US" altLang="ja-JP" sz="1400" u="none" strike="noStrike" cap="none" normalizeH="0" baseline="30000" dirty="0">
                          <a:ln>
                            <a:noFill/>
                          </a:ln>
                          <a:effectLst/>
                        </a:rPr>
                        <a:t>-1</a:t>
                      </a:r>
                      <a:endParaRPr kumimoji="1" lang="ja-JP" altLang="en-US" sz="1400" b="0" i="0" u="none" strike="noStrike" cap="none" normalizeH="0" baseline="3000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5236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Beam Rep. rate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5 Hz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2897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Pulse 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duration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0.73 </a:t>
                      </a:r>
                      <a:r>
                        <a:rPr kumimoji="1" lang="en-US" altLang="ja-JP" sz="1400" u="none" strike="noStrike" cap="none" normalizeH="0" baseline="0" dirty="0" err="1">
                          <a:ln>
                            <a:noFill/>
                          </a:ln>
                          <a:effectLst/>
                        </a:rPr>
                        <a:t>ms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6019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Average 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current 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5.8 mA (</a:t>
                      </a: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in pulse)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360194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8" charset="-128"/>
                          <a:cs typeface="Osaka" pitchFamily="-108" charset="-128"/>
                        </a:rPr>
                        <a:t>FF beam size (y) 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Osaka" pitchFamily="-108" charset="-128"/>
                          <a:cs typeface="Osaka" pitchFamily="-108" charset="-128"/>
                        </a:rPr>
                        <a:t>5.9</a:t>
                      </a:r>
                      <a:r>
                        <a:rPr kumimoji="1" lang="en-US" altLang="ja-JP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514"/>
                          </a:solidFill>
                          <a:effectLst/>
                          <a:latin typeface="+mn-lt"/>
                          <a:ea typeface="Osaka" pitchFamily="-108" charset="-128"/>
                          <a:cs typeface="Osaka" pitchFamily="-108" charset="-128"/>
                        </a:rPr>
                        <a:t> nm</a:t>
                      </a:r>
                      <a:endParaRPr kumimoji="1" lang="ja-JP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514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  <a:tr h="51816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 gradient in SCRF acc. cavity</a:t>
                      </a:r>
                      <a:endParaRPr kumimoji="1" lang="ja-JP" alt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b="1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</a:rPr>
                        <a:t>31.5</a:t>
                      </a:r>
                      <a:r>
                        <a:rPr kumimoji="1" lang="en-US" altLang="ja-JP" sz="1400" u="none" strike="noStrike" cap="none" normalizeH="0" baseline="0" dirty="0">
                          <a:ln>
                            <a:noFill/>
                          </a:ln>
                          <a:effectLst/>
                        </a:rPr>
                        <a:t> MV/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m +/-20%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Q</a:t>
                      </a:r>
                      <a:r>
                        <a:rPr kumimoji="1" lang="en-US" altLang="ja-JP" sz="1400" u="none" strike="noStrike" cap="none" normalizeH="0" baseline="-25000" dirty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r>
                        <a:rPr kumimoji="1" lang="en-US" altLang="ja-JP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= 1E10</a:t>
                      </a:r>
                      <a:endParaRPr kumimoji="1" lang="ja-JP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3366FF"/>
                        </a:solidFill>
                        <a:effectLst/>
                        <a:latin typeface="+mn-lt"/>
                        <a:ea typeface="Osaka" pitchFamily="-108" charset="-128"/>
                        <a:cs typeface="Osaka" pitchFamily="-108" charset="-128"/>
                      </a:endParaRPr>
                    </a:p>
                  </a:txBody>
                  <a:tcPr marL="76200" marR="76200" horzOverflow="overflow"/>
                </a:tc>
              </a:tr>
            </a:tbl>
          </a:graphicData>
        </a:graphic>
      </p:graphicFrame>
      <p:pic>
        <p:nvPicPr>
          <p:cNvPr id="26" name="Picture 8" descr="ILDhall2s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5440" y="4315677"/>
            <a:ext cx="2899066" cy="2320028"/>
          </a:xfrm>
          <a:prstGeom prst="rect">
            <a:avLst/>
          </a:prstGeom>
          <a:noFill/>
          <a:ln w="12700" cmpd="sng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直線矢印コネクタ 3"/>
          <p:cNvCxnSpPr/>
          <p:nvPr/>
        </p:nvCxnSpPr>
        <p:spPr bwMode="auto">
          <a:xfrm flipV="1">
            <a:off x="3927688" y="3463850"/>
            <a:ext cx="524019" cy="125000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8B60-5C01-C045-B858-59631D469114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212792" y="5123932"/>
            <a:ext cx="2199490" cy="369332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Demonstrated in TDR  </a:t>
            </a:r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653636" y="5965776"/>
            <a:ext cx="1737262" cy="369332"/>
          </a:xfrm>
          <a:prstGeom prst="rect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Progress in 2014  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6" name="左中かっこ 5"/>
          <p:cNvSpPr/>
          <p:nvPr/>
        </p:nvSpPr>
        <p:spPr>
          <a:xfrm>
            <a:off x="5438742" y="4903453"/>
            <a:ext cx="121495" cy="714352"/>
          </a:xfrm>
          <a:prstGeom prst="leftBrac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4" name="左中かっこ 23"/>
          <p:cNvSpPr/>
          <p:nvPr/>
        </p:nvSpPr>
        <p:spPr>
          <a:xfrm>
            <a:off x="5430914" y="5893212"/>
            <a:ext cx="121495" cy="499932"/>
          </a:xfrm>
          <a:prstGeom prst="leftBrace">
            <a:avLst/>
          </a:prstGeom>
          <a:ln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986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/>
          <p:cNvSpPr>
            <a:spLocks noGrp="1"/>
          </p:cNvSpPr>
          <p:nvPr>
            <p:ph type="sldNum" sz="quarter" idx="4294967295"/>
          </p:nvPr>
        </p:nvSpPr>
        <p:spPr>
          <a:xfrm>
            <a:off x="6861790" y="6383758"/>
            <a:ext cx="2133600" cy="365125"/>
          </a:xfrm>
          <a:prstGeom prst="rect">
            <a:avLst/>
          </a:prstGeom>
        </p:spPr>
        <p:txBody>
          <a:bodyPr/>
          <a:lstStyle/>
          <a:p>
            <a:fld id="{AAB6FA28-7AEC-3F43-9C2D-3DB969CFEC6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タイトル 2"/>
          <p:cNvSpPr>
            <a:spLocks noGrp="1"/>
          </p:cNvSpPr>
          <p:nvPr>
            <p:ph type="title"/>
          </p:nvPr>
        </p:nvSpPr>
        <p:spPr>
          <a:xfrm>
            <a:off x="831277" y="101175"/>
            <a:ext cx="7481455" cy="500303"/>
          </a:xfrm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Technical Highlights in 2014  </a:t>
            </a:r>
            <a:endParaRPr kumimoji="1" lang="ja-JP" altLang="en-US" dirty="0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>
          <a:xfrm>
            <a:off x="473232" y="1070002"/>
            <a:ext cx="8424154" cy="4659556"/>
          </a:xfrm>
        </p:spPr>
        <p:txBody>
          <a:bodyPr>
            <a:normAutofit fontScale="70000" lnSpcReduction="20000"/>
          </a:bodyPr>
          <a:lstStyle/>
          <a:p>
            <a:pPr marL="457200" indent="-457200">
              <a:buFont typeface="Arial"/>
              <a:buChar char="•"/>
            </a:pPr>
            <a:r>
              <a:rPr kumimoji="1" lang="en-US" altLang="ja-JP" dirty="0"/>
              <a:t>Nano-beam </a:t>
            </a:r>
          </a:p>
          <a:p>
            <a:pPr marL="845798" lvl="2" indent="-457200"/>
            <a:r>
              <a:rPr kumimoji="1" lang="en-US" altLang="ja-JP" b="1" dirty="0">
                <a:solidFill>
                  <a:srgbClr val="FF0000"/>
                </a:solidFill>
              </a:rPr>
              <a:t>ATF2</a:t>
            </a:r>
            <a:r>
              <a:rPr kumimoji="1" lang="en-US" altLang="ja-JP" dirty="0"/>
              <a:t>: reached </a:t>
            </a:r>
            <a:r>
              <a:rPr kumimoji="1" lang="en-US" altLang="ja-JP" u="sng" dirty="0">
                <a:solidFill>
                  <a:srgbClr val="008000"/>
                </a:solidFill>
              </a:rPr>
              <a:t>44 nm</a:t>
            </a:r>
            <a:r>
              <a:rPr kumimoji="1" lang="en-US" altLang="ja-JP" u="sng" dirty="0"/>
              <a:t> </a:t>
            </a:r>
            <a:r>
              <a:rPr kumimoji="1" lang="en-US" altLang="ja-JP" dirty="0"/>
              <a:t>at the final focus, closing the primary goal of 37 nm</a:t>
            </a:r>
          </a:p>
          <a:p>
            <a:pPr marL="1153043" lvl="3" indent="-457200"/>
            <a:r>
              <a:rPr kumimoji="1" lang="en-US" altLang="ja-JP" dirty="0"/>
              <a:t>Corresponding to 7 nm at the ILC energy (250 </a:t>
            </a:r>
            <a:r>
              <a:rPr kumimoji="1" lang="en-US" altLang="ja-JP" dirty="0" err="1"/>
              <a:t>GeV</a:t>
            </a:r>
            <a:r>
              <a:rPr kumimoji="1" lang="en-US" altLang="ja-JP" dirty="0"/>
              <a:t>/beam) with the goal of 6 nm  </a:t>
            </a:r>
            <a:endParaRPr kumimoji="1" lang="en-US" altLang="ja-JP" dirty="0" smtClean="0"/>
          </a:p>
          <a:p>
            <a:pPr marL="457200" indent="-457200">
              <a:buFont typeface="Arial"/>
              <a:buChar char="•"/>
            </a:pPr>
            <a:r>
              <a:rPr kumimoji="1" lang="en-US" altLang="ja-JP" dirty="0" smtClean="0"/>
              <a:t>SRF </a:t>
            </a:r>
          </a:p>
          <a:p>
            <a:pPr marL="845798" lvl="2" indent="-457200"/>
            <a:r>
              <a:rPr kumimoji="1" lang="en-US" altLang="ja-JP" b="1" dirty="0" smtClean="0">
                <a:solidFill>
                  <a:srgbClr val="FF0000"/>
                </a:solidFill>
              </a:rPr>
              <a:t>EXFEL</a:t>
            </a:r>
            <a:r>
              <a:rPr kumimoji="1" lang="en-US" altLang="ja-JP" dirty="0" smtClean="0"/>
              <a:t>: exceeded </a:t>
            </a:r>
            <a:r>
              <a:rPr kumimoji="1" lang="en-US" altLang="ja-JP" u="sng" dirty="0" smtClean="0">
                <a:solidFill>
                  <a:srgbClr val="008000"/>
                </a:solidFill>
              </a:rPr>
              <a:t>50 %</a:t>
            </a:r>
            <a:r>
              <a:rPr kumimoji="1" lang="en-US" altLang="ja-JP" u="sng" dirty="0" smtClean="0"/>
              <a:t> ( 400/800) cavity production</a:t>
            </a:r>
            <a:r>
              <a:rPr kumimoji="1" lang="en-US" altLang="ja-JP" dirty="0" smtClean="0"/>
              <a:t>, and 10 % (10/100 ) </a:t>
            </a:r>
            <a:r>
              <a:rPr kumimoji="1" lang="en-US" altLang="ja-JP" dirty="0" err="1" smtClean="0"/>
              <a:t>cryomodule</a:t>
            </a:r>
            <a:r>
              <a:rPr kumimoji="1" lang="en-US" altLang="ja-JP" dirty="0" smtClean="0"/>
              <a:t> assembly and test      </a:t>
            </a:r>
          </a:p>
          <a:p>
            <a:pPr marL="845798" lvl="2" indent="-457200"/>
            <a:r>
              <a:rPr kumimoji="1" lang="en-US" altLang="ja-JP" b="1" dirty="0" err="1" smtClean="0">
                <a:solidFill>
                  <a:srgbClr val="FF0000"/>
                </a:solidFill>
              </a:rPr>
              <a:t>Fermilab</a:t>
            </a:r>
            <a:r>
              <a:rPr kumimoji="1" lang="en-US" altLang="ja-JP" dirty="0" smtClean="0"/>
              <a:t>-ASTA: </a:t>
            </a:r>
            <a:r>
              <a:rPr kumimoji="1" lang="en-US" altLang="ja-JP" u="sng" dirty="0" smtClean="0"/>
              <a:t>reached the ILC specification </a:t>
            </a:r>
            <a:r>
              <a:rPr kumimoji="1" lang="en-US" altLang="ja-JP" dirty="0" smtClean="0"/>
              <a:t>gradient</a:t>
            </a:r>
          </a:p>
          <a:p>
            <a:pPr marL="845798" lvl="2" indent="-457200"/>
            <a:r>
              <a:rPr kumimoji="1" lang="en-US" altLang="ja-JP" b="1" dirty="0" smtClean="0">
                <a:solidFill>
                  <a:srgbClr val="3366FF"/>
                </a:solidFill>
              </a:rPr>
              <a:t>SLAC</a:t>
            </a:r>
            <a:r>
              <a:rPr kumimoji="1" lang="en-US" altLang="ja-JP" dirty="0" smtClean="0"/>
              <a:t>-LCLS:  </a:t>
            </a:r>
            <a:r>
              <a:rPr kumimoji="1" lang="en-US" altLang="ja-JP" u="sng" dirty="0" smtClean="0"/>
              <a:t>started the project </a:t>
            </a:r>
            <a:r>
              <a:rPr kumimoji="1" lang="en-US" altLang="ja-JP" dirty="0" smtClean="0"/>
              <a:t>in consortium with the US SRF laboratories </a:t>
            </a:r>
          </a:p>
          <a:p>
            <a:pPr marL="845798" lvl="2" indent="-457200"/>
            <a:r>
              <a:rPr kumimoji="1" lang="en-US" altLang="ja-JP" b="1" dirty="0" smtClean="0">
                <a:solidFill>
                  <a:srgbClr val="3366FF"/>
                </a:solidFill>
              </a:rPr>
              <a:t>KEK</a:t>
            </a:r>
            <a:r>
              <a:rPr kumimoji="1" lang="en-US" altLang="ja-JP" dirty="0" smtClean="0"/>
              <a:t>-STF2: </a:t>
            </a:r>
            <a:r>
              <a:rPr kumimoji="1" lang="en-US" altLang="ja-JP" u="sng" dirty="0" smtClean="0"/>
              <a:t>completed CM1+CM2a </a:t>
            </a:r>
            <a:r>
              <a:rPr kumimoji="1" lang="en-US" altLang="ja-JP" dirty="0" smtClean="0"/>
              <a:t>installation into the beam line  </a:t>
            </a:r>
            <a:endParaRPr kumimoji="1" lang="en-US" altLang="ja-JP" dirty="0"/>
          </a:p>
          <a:p>
            <a:pPr marL="457200" indent="-457200">
              <a:buFont typeface="Arial"/>
              <a:buChar char="•"/>
            </a:pPr>
            <a:r>
              <a:rPr kumimoji="1" lang="en-US" altLang="ja-JP" dirty="0" smtClean="0"/>
              <a:t>Accelerator Design and Integration (ADI)</a:t>
            </a:r>
          </a:p>
          <a:p>
            <a:pPr marL="845798" lvl="2" indent="-457200"/>
            <a:r>
              <a:rPr kumimoji="1" lang="en-US" altLang="ja-JP" b="1" dirty="0" smtClean="0">
                <a:solidFill>
                  <a:srgbClr val="3366FF"/>
                </a:solidFill>
              </a:rPr>
              <a:t>LCC</a:t>
            </a:r>
            <a:r>
              <a:rPr kumimoji="1" lang="en-US" altLang="ja-JP" b="1" dirty="0" smtClean="0">
                <a:solidFill>
                  <a:srgbClr val="008000"/>
                </a:solidFill>
              </a:rPr>
              <a:t>: </a:t>
            </a:r>
            <a:r>
              <a:rPr kumimoji="1" lang="en-US" altLang="ja-JP" dirty="0" smtClean="0">
                <a:solidFill>
                  <a:srgbClr val="000000"/>
                </a:solidFill>
              </a:rPr>
              <a:t>processed </a:t>
            </a:r>
            <a:r>
              <a:rPr kumimoji="1" lang="en-US" altLang="ja-JP" dirty="0" smtClean="0"/>
              <a:t>Post-TDR design update with a model-site assumption </a:t>
            </a:r>
          </a:p>
          <a:p>
            <a:pPr marL="1153043" lvl="3" indent="-457200"/>
            <a:r>
              <a:rPr kumimoji="1" lang="en-US" altLang="ja-JP" u="sng" dirty="0" smtClean="0"/>
              <a:t>Common L*</a:t>
            </a:r>
            <a:r>
              <a:rPr kumimoji="1" lang="en-US" altLang="ja-JP" dirty="0" smtClean="0"/>
              <a:t> for both detectors of ILD and </a:t>
            </a:r>
            <a:r>
              <a:rPr kumimoji="1" lang="en-US" altLang="ja-JP" dirty="0" err="1" smtClean="0"/>
              <a:t>SiD</a:t>
            </a:r>
            <a:endParaRPr kumimoji="1" lang="en-US" altLang="ja-JP" dirty="0"/>
          </a:p>
          <a:p>
            <a:pPr marL="1153043" lvl="3" indent="-457200"/>
            <a:r>
              <a:rPr kumimoji="1" lang="en-US" altLang="ja-JP" u="sng" dirty="0" smtClean="0"/>
              <a:t>Vertical access </a:t>
            </a:r>
            <a:r>
              <a:rPr kumimoji="1" lang="en-US" altLang="ja-JP" dirty="0" smtClean="0"/>
              <a:t>at Detector Hall at IR points</a:t>
            </a:r>
          </a:p>
          <a:p>
            <a:pPr marL="1153043" lvl="3" indent="-457200"/>
            <a:r>
              <a:rPr kumimoji="1" lang="en-US" altLang="ja-JP" u="sng" dirty="0" smtClean="0"/>
              <a:t>Extension of ML tunnel</a:t>
            </a:r>
            <a:r>
              <a:rPr kumimoji="1" lang="en-US" altLang="ja-JP" dirty="0" smtClean="0"/>
              <a:t> for optimizing </a:t>
            </a:r>
            <a:r>
              <a:rPr kumimoji="1" lang="en-US" altLang="ja-JP" dirty="0" err="1" smtClean="0"/>
              <a:t>e+e</a:t>
            </a:r>
            <a:r>
              <a:rPr kumimoji="1" lang="en-US" altLang="ja-JP" dirty="0" smtClean="0"/>
              <a:t>- collision timing and for redundancy of ML SRF cavity gradient integration   </a:t>
            </a:r>
          </a:p>
          <a:p>
            <a:pPr marL="845798" lvl="2" indent="-457200"/>
            <a:r>
              <a:rPr kumimoji="1" lang="en-US" altLang="ja-JP" b="1" dirty="0" smtClean="0">
                <a:solidFill>
                  <a:srgbClr val="3366FF"/>
                </a:solidFill>
              </a:rPr>
              <a:t>LCC</a:t>
            </a:r>
            <a:r>
              <a:rPr kumimoji="1" lang="en-US" altLang="ja-JP" dirty="0" smtClean="0"/>
              <a:t>: is continuing to seek for potential </a:t>
            </a:r>
            <a:r>
              <a:rPr kumimoji="1" lang="en-US" altLang="ja-JP" u="sng" dirty="0" smtClean="0"/>
              <a:t>cost saving</a:t>
            </a:r>
            <a:r>
              <a:rPr kumimoji="1" lang="en-US" altLang="ja-JP" dirty="0"/>
              <a:t> </a:t>
            </a:r>
            <a:r>
              <a:rPr kumimoji="1" lang="en-US" altLang="ja-JP" dirty="0" smtClean="0"/>
              <a:t>in balance to necessary increase 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4294967295"/>
          </p:nvPr>
        </p:nvSpPr>
        <p:spPr>
          <a:xfrm>
            <a:off x="208270" y="6383758"/>
            <a:ext cx="2103428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A. Yamamoto, LCB-150226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4294967295"/>
          </p:nvPr>
        </p:nvSpPr>
        <p:spPr>
          <a:xfrm>
            <a:off x="3726722" y="6383758"/>
            <a:ext cx="1639455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ILC Acc.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9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760428" y="36983"/>
            <a:ext cx="5259372" cy="584776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altLang="ja-JP" sz="3200" b="1" dirty="0" smtClean="0">
                <a:solidFill>
                  <a:srgbClr val="000000"/>
                </a:solidFill>
                <a:latin typeface="+mj-lt"/>
                <a:ea typeface="Arial Unicode MS" panose="020B0604020202020204" pitchFamily="50" charset="-128"/>
                <a:cs typeface="Arial Unicode MS" panose="020B0604020202020204" pitchFamily="50" charset="-128"/>
              </a:rPr>
              <a:t>Progress in </a:t>
            </a:r>
            <a:r>
              <a:rPr lang="en-GB" altLang="ja-JP" sz="3200" b="1" dirty="0">
                <a:solidFill>
                  <a:srgbClr val="000000"/>
                </a:solidFill>
                <a:latin typeface="+mj-lt"/>
                <a:ea typeface="Arial Unicode MS" panose="020B0604020202020204" pitchFamily="50" charset="-128"/>
                <a:cs typeface="Arial Unicode MS" panose="020B0604020202020204" pitchFamily="50" charset="-128"/>
              </a:rPr>
              <a:t>B</a:t>
            </a:r>
            <a:r>
              <a:rPr lang="en-GB" altLang="ja-JP" sz="3200" b="1" dirty="0" smtClean="0">
                <a:solidFill>
                  <a:srgbClr val="000000"/>
                </a:solidFill>
                <a:latin typeface="+mj-lt"/>
                <a:ea typeface="Arial Unicode MS" panose="020B0604020202020204" pitchFamily="50" charset="-128"/>
                <a:cs typeface="Arial Unicode MS" panose="020B0604020202020204" pitchFamily="50" charset="-128"/>
              </a:rPr>
              <a:t>eam Size</a:t>
            </a:r>
            <a:r>
              <a:rPr lang="en-US" altLang="ja-JP" sz="3200" b="1" dirty="0" smtClean="0">
                <a:solidFill>
                  <a:srgbClr val="000000"/>
                </a:solidFill>
                <a:latin typeface="+mj-lt"/>
                <a:ea typeface="Arial Unicode MS" panose="020B0604020202020204" pitchFamily="50" charset="-128"/>
                <a:cs typeface="Arial Unicode MS" panose="020B0604020202020204" pitchFamily="50" charset="-128"/>
              </a:rPr>
              <a:t> at ATF2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146430" y="4770922"/>
            <a:ext cx="4147445" cy="1200328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400" dirty="0" smtClean="0">
                <a:cs typeface="Times New Roman" panose="02020603050405020304" pitchFamily="18" charset="0"/>
              </a:rPr>
              <a:t>Beam Size </a:t>
            </a:r>
            <a:r>
              <a:rPr lang="en-US" altLang="ja-JP" sz="2400" dirty="0" smtClean="0">
                <a:solidFill>
                  <a:srgbClr val="FF0000"/>
                </a:solidFill>
                <a:cs typeface="Times New Roman" panose="02020603050405020304" pitchFamily="18" charset="0"/>
              </a:rPr>
              <a:t>44 nm </a:t>
            </a:r>
            <a:r>
              <a:rPr lang="en-US" altLang="ja-JP" sz="2400" dirty="0" smtClean="0">
                <a:cs typeface="Times New Roman" panose="02020603050405020304" pitchFamily="18" charset="0"/>
              </a:rPr>
              <a:t>observed,</a:t>
            </a:r>
          </a:p>
          <a:p>
            <a:r>
              <a:rPr lang="en-US" altLang="ja-JP" sz="2400" dirty="0" smtClean="0">
                <a:cs typeface="Times New Roman" panose="02020603050405020304" pitchFamily="18" charset="0"/>
              </a:rPr>
              <a:t> (</a:t>
            </a:r>
            <a:r>
              <a:rPr lang="en-US" altLang="ja-JP" sz="2400" dirty="0" smtClean="0">
                <a:solidFill>
                  <a:srgbClr val="3366FF"/>
                </a:solidFill>
                <a:cs typeface="Times New Roman" panose="02020603050405020304" pitchFamily="18" charset="0"/>
              </a:rPr>
              <a:t>Goal : </a:t>
            </a:r>
            <a:r>
              <a:rPr lang="en-US" altLang="ja-JP" sz="2400" b="1" dirty="0" smtClean="0">
                <a:solidFill>
                  <a:srgbClr val="008000"/>
                </a:solidFill>
                <a:cs typeface="Times New Roman" panose="02020603050405020304" pitchFamily="18" charset="0"/>
              </a:rPr>
              <a:t>37</a:t>
            </a:r>
            <a:r>
              <a:rPr lang="en-US" altLang="ja-JP" sz="2400" dirty="0" smtClean="0">
                <a:solidFill>
                  <a:srgbClr val="3366FF"/>
                </a:solidFill>
                <a:cs typeface="Times New Roman" panose="02020603050405020304" pitchFamily="18" charset="0"/>
              </a:rPr>
              <a:t> nm </a:t>
            </a:r>
          </a:p>
          <a:p>
            <a:r>
              <a:rPr lang="en-US" altLang="ja-JP" sz="2400" dirty="0">
                <a:solidFill>
                  <a:srgbClr val="3366FF"/>
                </a:solidFill>
                <a:cs typeface="Times New Roman" panose="02020603050405020304" pitchFamily="18" charset="0"/>
              </a:rPr>
              <a:t> </a:t>
            </a:r>
            <a:r>
              <a:rPr lang="en-US" altLang="ja-JP" sz="2400" dirty="0" smtClean="0">
                <a:solidFill>
                  <a:srgbClr val="3366FF"/>
                </a:solidFill>
                <a:cs typeface="Times New Roman" panose="02020603050405020304" pitchFamily="18" charset="0"/>
              </a:rPr>
              <a:t>   corresponding to </a:t>
            </a:r>
            <a:r>
              <a:rPr lang="en-US" altLang="ja-JP" sz="2400" b="1" dirty="0" smtClean="0">
                <a:solidFill>
                  <a:srgbClr val="008000"/>
                </a:solidFill>
                <a:cs typeface="Times New Roman" panose="02020603050405020304" pitchFamily="18" charset="0"/>
              </a:rPr>
              <a:t>6</a:t>
            </a:r>
            <a:r>
              <a:rPr lang="en-US" altLang="ja-JP" sz="2400" dirty="0" smtClean="0">
                <a:solidFill>
                  <a:srgbClr val="3366FF"/>
                </a:solidFill>
                <a:cs typeface="Times New Roman" panose="02020603050405020304" pitchFamily="18" charset="0"/>
              </a:rPr>
              <a:t> nm at ILC) </a:t>
            </a:r>
          </a:p>
        </p:txBody>
      </p:sp>
      <p:graphicFrame>
        <p:nvGraphicFramePr>
          <p:cNvPr id="3" name="オブジェクト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74081637"/>
              </p:ext>
            </p:extLst>
          </p:nvPr>
        </p:nvGraphicFramePr>
        <p:xfrm>
          <a:off x="107373" y="1051837"/>
          <a:ext cx="5720024" cy="33963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KGPlot" r:id="rId3" imgW="9144000" imgH="4851360" progId="KGraph_Plot">
                  <p:embed/>
                </p:oleObj>
              </mc:Choice>
              <mc:Fallback>
                <p:oleObj name="KGPlot" r:id="rId3" imgW="9144000" imgH="485136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7373" y="1051837"/>
                        <a:ext cx="5720024" cy="33963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" name="直線矢印コネクタ 5"/>
          <p:cNvCxnSpPr/>
          <p:nvPr/>
        </p:nvCxnSpPr>
        <p:spPr>
          <a:xfrm flipV="1">
            <a:off x="4142619" y="4000090"/>
            <a:ext cx="619793" cy="6327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図 6" descr="Fig01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9800" y="1660463"/>
            <a:ext cx="2834926" cy="1365731"/>
          </a:xfrm>
          <a:prstGeom prst="rect">
            <a:avLst/>
          </a:prstGeom>
          <a:ln>
            <a:solidFill>
              <a:srgbClr val="3366FF"/>
            </a:solidFill>
          </a:ln>
        </p:spPr>
      </p:pic>
      <p:sp>
        <p:nvSpPr>
          <p:cNvPr id="8" name="テキスト ボックス 7"/>
          <p:cNvSpPr txBox="1"/>
          <p:nvPr/>
        </p:nvSpPr>
        <p:spPr>
          <a:xfrm>
            <a:off x="7393766" y="23293"/>
            <a:ext cx="1762447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altLang="ja-JP" sz="1400" dirty="0" smtClean="0"/>
              <a:t>IPAC2014, K. Kubo</a:t>
            </a:r>
          </a:p>
          <a:p>
            <a:r>
              <a:rPr kumimoji="1" lang="en-US" altLang="ja-JP" sz="1400" dirty="0" smtClean="0"/>
              <a:t>ICHEp2014, S. Kuroda</a:t>
            </a:r>
            <a:endParaRPr kumimoji="1" lang="ja-JP" altLang="en-US" sz="1400" dirty="0"/>
          </a:p>
        </p:txBody>
      </p:sp>
      <p:graphicFrame>
        <p:nvGraphicFramePr>
          <p:cNvPr id="11" name="オブジェクト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3783315"/>
              </p:ext>
            </p:extLst>
          </p:nvPr>
        </p:nvGraphicFramePr>
        <p:xfrm>
          <a:off x="5639588" y="3457088"/>
          <a:ext cx="3411876" cy="25140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KGPlot" r:id="rId6" imgW="8686800" imgH="6400800" progId="KGraph_Plot">
                  <p:embed/>
                </p:oleObj>
              </mc:Choice>
              <mc:Fallback>
                <p:oleObj name="KGPlot" r:id="rId6" imgW="8686800" imgH="6400800" progId="KGraph_Plo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639588" y="3457088"/>
                        <a:ext cx="3411876" cy="25140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9" name="Picture 9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6859" y="1365704"/>
            <a:ext cx="1953651" cy="1187437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5431" y="2049167"/>
            <a:ext cx="425000" cy="46768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13" name="直線矢印コネクタ 12"/>
          <p:cNvCxnSpPr/>
          <p:nvPr/>
        </p:nvCxnSpPr>
        <p:spPr bwMode="auto">
          <a:xfrm>
            <a:off x="4438952" y="1929513"/>
            <a:ext cx="1405378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スライド番号プレースホルダー 11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C0A8B60-5C01-C045-B858-59631D469114}" type="slidenum">
              <a:rPr kumimoji="1" lang="ja-JP" altLang="en-US" smtClean="0"/>
              <a:t>6</a:t>
            </a:fld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4294967295"/>
          </p:nvPr>
        </p:nvSpPr>
        <p:spPr>
          <a:xfrm>
            <a:off x="180857" y="6392894"/>
            <a:ext cx="2194802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A. Yamamoto, LCB-150226</a:t>
            </a:r>
            <a:endParaRPr lang="en-US"/>
          </a:p>
        </p:txBody>
      </p:sp>
      <p:sp>
        <p:nvSpPr>
          <p:cNvPr id="9" name="フッター プレースホルダー 8"/>
          <p:cNvSpPr>
            <a:spLocks noGrp="1"/>
          </p:cNvSpPr>
          <p:nvPr>
            <p:ph type="ftr" sz="quarter" idx="4294967295"/>
          </p:nvPr>
        </p:nvSpPr>
        <p:spPr>
          <a:xfrm>
            <a:off x="3617078" y="6406018"/>
            <a:ext cx="1639455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ILC Acc.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233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992" y="812577"/>
            <a:ext cx="2529144" cy="421524"/>
          </a:xfrm>
          <a:prstGeom prst="rect">
            <a:avLst/>
          </a:prstGeom>
          <a:solidFill>
            <a:srgbClr val="FFFF00"/>
          </a:solidFill>
          <a:ln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788987" y="87214"/>
            <a:ext cx="7816286" cy="523184"/>
          </a:xfrm>
          <a:prstGeom prst="rect">
            <a:avLst/>
          </a:prstGeom>
          <a:solidFill>
            <a:schemeClr val="bg1"/>
          </a:solidFill>
        </p:spPr>
        <p:txBody>
          <a:bodyPr wrap="square" lIns="91404" tIns="45702" rIns="91404" bIns="45702" rtlCol="0">
            <a:spAutoFit/>
          </a:bodyPr>
          <a:lstStyle/>
          <a:p>
            <a:r>
              <a:rPr lang="en-US" sz="2800" b="1" dirty="0"/>
              <a:t>CM2 </a:t>
            </a:r>
            <a:r>
              <a:rPr lang="en-US" sz="2800" b="1" dirty="0" smtClean="0"/>
              <a:t>reached &lt;31.5 MV/m &gt; at </a:t>
            </a:r>
            <a:r>
              <a:rPr lang="en-US" sz="2800" b="1" dirty="0" err="1" smtClean="0"/>
              <a:t>Fermilab</a:t>
            </a:r>
            <a:r>
              <a:rPr lang="en-US" sz="2800" b="1" dirty="0" smtClean="0"/>
              <a:t> in 2014</a:t>
            </a:r>
            <a:endParaRPr lang="en-US" sz="2800" b="1" dirty="0"/>
          </a:p>
        </p:txBody>
      </p:sp>
      <p:pic>
        <p:nvPicPr>
          <p:cNvPr id="9" name="Content Placeholder 7" descr="CM1_1.jpg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5404"/>
          <a:stretch/>
        </p:blipFill>
        <p:spPr bwMode="auto">
          <a:xfrm>
            <a:off x="555992" y="2462638"/>
            <a:ext cx="5267519" cy="3366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259259" y="5306165"/>
            <a:ext cx="2367068" cy="738627"/>
          </a:xfrm>
          <a:prstGeom prst="rect">
            <a:avLst/>
          </a:prstGeom>
          <a:solidFill>
            <a:srgbClr val="FFFF00"/>
          </a:solidFill>
        </p:spPr>
        <p:txBody>
          <a:bodyPr wrap="square" lIns="91404" tIns="45702" rIns="91404" bIns="45702" rtlCol="0">
            <a:spAutoFit/>
          </a:bodyPr>
          <a:lstStyle/>
          <a:p>
            <a:r>
              <a:rPr lang="en-US" sz="1400" dirty="0" err="1"/>
              <a:t>C</a:t>
            </a:r>
            <a:r>
              <a:rPr lang="en-US" sz="1400" dirty="0" err="1" smtClean="0"/>
              <a:t>ryomodule</a:t>
            </a:r>
            <a:r>
              <a:rPr lang="en-US" sz="1400" dirty="0" smtClean="0"/>
              <a:t>  test at </a:t>
            </a:r>
            <a:r>
              <a:rPr lang="en-US" sz="1400" dirty="0" err="1" smtClean="0"/>
              <a:t>Fermilab</a:t>
            </a:r>
            <a:r>
              <a:rPr lang="en-US" sz="1400" dirty="0"/>
              <a:t> </a:t>
            </a:r>
            <a:r>
              <a:rPr lang="en-US" sz="1400" dirty="0" smtClean="0"/>
              <a:t>reached &lt; 3.15 &gt; MV/m, exceeding ILC specification</a:t>
            </a: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294967295"/>
          </p:nvPr>
        </p:nvSpPr>
        <p:spPr>
          <a:xfrm>
            <a:off x="6733870" y="6402030"/>
            <a:ext cx="2133600" cy="365125"/>
          </a:xfrm>
          <a:prstGeom prst="rect">
            <a:avLst/>
          </a:prstGeom>
        </p:spPr>
        <p:txBody>
          <a:bodyPr/>
          <a:lstStyle/>
          <a:p>
            <a:fld id="{AAB6FA28-7AEC-3F43-9C2D-3DB969CFEC6A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 rotWithShape="1">
          <a:blip r:embed="rId4"/>
          <a:srcRect t="7098"/>
          <a:stretch/>
        </p:blipFill>
        <p:spPr>
          <a:xfrm>
            <a:off x="565152" y="1234101"/>
            <a:ext cx="5249878" cy="1046510"/>
          </a:xfrm>
          <a:prstGeom prst="rect">
            <a:avLst/>
          </a:prstGeom>
          <a:ln>
            <a:solidFill>
              <a:srgbClr val="4F81BD"/>
            </a:solidFill>
          </a:ln>
        </p:spPr>
      </p:pic>
      <p:graphicFrame>
        <p:nvGraphicFramePr>
          <p:cNvPr id="11" name="表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715283"/>
              </p:ext>
            </p:extLst>
          </p:nvPr>
        </p:nvGraphicFramePr>
        <p:xfrm>
          <a:off x="6473119" y="2212882"/>
          <a:ext cx="2015102" cy="29565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8956"/>
                <a:gridCol w="1296146"/>
              </a:tblGrid>
              <a:tr h="405546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Cavity 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Gradient</a:t>
                      </a:r>
                    </a:p>
                    <a:p>
                      <a:pPr algn="ctr"/>
                      <a:r>
                        <a:rPr kumimoji="1" lang="en-US" altLang="ja-JP" sz="1400" dirty="0" smtClean="0"/>
                        <a:t> (MV/m)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78316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1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31.9 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78316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2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30.8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78316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3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31.8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78316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4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31.7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78316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5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31.5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78316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6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31.3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78316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7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31.6</a:t>
                      </a:r>
                      <a:endParaRPr kumimoji="1" lang="ja-JP" altLang="en-US" sz="1400" dirty="0"/>
                    </a:p>
                  </a:txBody>
                  <a:tcPr/>
                </a:tc>
              </a:tr>
              <a:tr h="278316">
                <a:tc>
                  <a:txBody>
                    <a:bodyPr/>
                    <a:lstStyle/>
                    <a:p>
                      <a:r>
                        <a:rPr kumimoji="1" lang="en-US" altLang="ja-JP" sz="1400" dirty="0" smtClean="0"/>
                        <a:t>8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31.4</a:t>
                      </a:r>
                      <a:endParaRPr kumimoji="1" lang="ja-JP" altLang="en-US" sz="14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2" name="図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87683" y="4921653"/>
            <a:ext cx="1016464" cy="1160463"/>
          </a:xfrm>
          <a:prstGeom prst="rect">
            <a:avLst/>
          </a:prstGeom>
          <a:ln>
            <a:solidFill>
              <a:srgbClr val="4F81BD"/>
            </a:solidFill>
          </a:ln>
        </p:spPr>
      </p:pic>
      <p:pic>
        <p:nvPicPr>
          <p:cNvPr id="13" name="Picture 5" descr="Screen Shot 2014-07-15 at 4.05.06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089" y="1174806"/>
            <a:ext cx="2584718" cy="836343"/>
          </a:xfrm>
          <a:prstGeom prst="rect">
            <a:avLst/>
          </a:prstGeom>
          <a:ln>
            <a:solidFill>
              <a:srgbClr val="5B9BD5"/>
            </a:solidFill>
          </a:ln>
        </p:spPr>
      </p:pic>
      <p:sp>
        <p:nvSpPr>
          <p:cNvPr id="3" name="日付プレースホルダー 2"/>
          <p:cNvSpPr>
            <a:spLocks noGrp="1"/>
          </p:cNvSpPr>
          <p:nvPr>
            <p:ph type="dt" sz="half" idx="4294967295"/>
          </p:nvPr>
        </p:nvSpPr>
        <p:spPr>
          <a:xfrm>
            <a:off x="180857" y="6392894"/>
            <a:ext cx="2194802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A. Yamamoto, LCB-150226</a:t>
            </a:r>
            <a:endParaRPr 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4294967295"/>
          </p:nvPr>
        </p:nvSpPr>
        <p:spPr>
          <a:xfrm>
            <a:off x="3617078" y="6406018"/>
            <a:ext cx="1639455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ILC Acc.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524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2" name="直線コネクタ 61"/>
          <p:cNvCxnSpPr>
            <a:endCxn id="58" idx="1"/>
          </p:cNvCxnSpPr>
          <p:nvPr/>
        </p:nvCxnSpPr>
        <p:spPr>
          <a:xfrm>
            <a:off x="2440648" y="3947192"/>
            <a:ext cx="76131" cy="2345"/>
          </a:xfrm>
          <a:prstGeom prst="line">
            <a:avLst/>
          </a:prstGeom>
          <a:ln w="15875"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/>
          <p:cNvCxnSpPr/>
          <p:nvPr/>
        </p:nvCxnSpPr>
        <p:spPr>
          <a:xfrm flipV="1">
            <a:off x="1928146" y="4016179"/>
            <a:ext cx="474973" cy="3722"/>
          </a:xfrm>
          <a:prstGeom prst="line">
            <a:avLst/>
          </a:prstGeom>
          <a:ln w="15875"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/>
          <p:cNvCxnSpPr/>
          <p:nvPr/>
        </p:nvCxnSpPr>
        <p:spPr>
          <a:xfrm>
            <a:off x="2620837" y="4018040"/>
            <a:ext cx="4716000" cy="7196"/>
          </a:xfrm>
          <a:prstGeom prst="line">
            <a:avLst/>
          </a:prstGeom>
          <a:ln w="15875"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正方形/長方形 4"/>
          <p:cNvSpPr/>
          <p:nvPr/>
        </p:nvSpPr>
        <p:spPr>
          <a:xfrm>
            <a:off x="1463939" y="3647096"/>
            <a:ext cx="254000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6" name="正方形/長方形 5"/>
          <p:cNvSpPr/>
          <p:nvPr/>
        </p:nvSpPr>
        <p:spPr>
          <a:xfrm>
            <a:off x="4249477" y="3640746"/>
            <a:ext cx="280035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7" name="正方形/長方形 6"/>
          <p:cNvSpPr/>
          <p:nvPr/>
        </p:nvSpPr>
        <p:spPr>
          <a:xfrm>
            <a:off x="2316960" y="4199545"/>
            <a:ext cx="419100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8" name="正方形/長方形 7"/>
          <p:cNvSpPr/>
          <p:nvPr/>
        </p:nvSpPr>
        <p:spPr>
          <a:xfrm>
            <a:off x="1061774" y="4249512"/>
            <a:ext cx="133200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9" name="正方形/長方形 8"/>
          <p:cNvSpPr/>
          <p:nvPr/>
        </p:nvSpPr>
        <p:spPr>
          <a:xfrm>
            <a:off x="613039" y="3291496"/>
            <a:ext cx="106920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0" name="正方形/長方形 9"/>
          <p:cNvSpPr/>
          <p:nvPr/>
        </p:nvSpPr>
        <p:spPr>
          <a:xfrm>
            <a:off x="619389" y="4015396"/>
            <a:ext cx="45085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1" name="正方形/長方形 10"/>
          <p:cNvSpPr/>
          <p:nvPr/>
        </p:nvSpPr>
        <p:spPr>
          <a:xfrm rot="16200000">
            <a:off x="315039" y="3653446"/>
            <a:ext cx="66630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2" name="正方形/長方形 11"/>
          <p:cNvSpPr/>
          <p:nvPr/>
        </p:nvSpPr>
        <p:spPr>
          <a:xfrm rot="16200000">
            <a:off x="800364" y="4037171"/>
            <a:ext cx="48215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3" name="正方形/長方形 12"/>
          <p:cNvSpPr/>
          <p:nvPr/>
        </p:nvSpPr>
        <p:spPr>
          <a:xfrm rot="16200000">
            <a:off x="838014" y="3510571"/>
            <a:ext cx="40685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4" name="正方形/長方形 13"/>
          <p:cNvSpPr/>
          <p:nvPr/>
        </p:nvSpPr>
        <p:spPr>
          <a:xfrm rot="16200000">
            <a:off x="1488564" y="3466121"/>
            <a:ext cx="40685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5" name="正方形/長方形 14"/>
          <p:cNvSpPr/>
          <p:nvPr/>
        </p:nvSpPr>
        <p:spPr>
          <a:xfrm>
            <a:off x="1051191" y="3833362"/>
            <a:ext cx="273050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6" name="正方形/長方形 15"/>
          <p:cNvSpPr/>
          <p:nvPr/>
        </p:nvSpPr>
        <p:spPr>
          <a:xfrm rot="16200000">
            <a:off x="1231110" y="3740229"/>
            <a:ext cx="243864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7" name="正方形/長方形 16"/>
          <p:cNvSpPr/>
          <p:nvPr/>
        </p:nvSpPr>
        <p:spPr>
          <a:xfrm>
            <a:off x="4347139" y="3818544"/>
            <a:ext cx="3100881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8" name="正方形/長方形 17"/>
          <p:cNvSpPr/>
          <p:nvPr/>
        </p:nvSpPr>
        <p:spPr>
          <a:xfrm rot="16200000">
            <a:off x="6916510" y="3724884"/>
            <a:ext cx="251996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19" name="正方形/長方形 18"/>
          <p:cNvSpPr/>
          <p:nvPr/>
        </p:nvSpPr>
        <p:spPr>
          <a:xfrm rot="16200000">
            <a:off x="6406854" y="4259981"/>
            <a:ext cx="178475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20" name="正方形/長方形 19"/>
          <p:cNvSpPr/>
          <p:nvPr/>
        </p:nvSpPr>
        <p:spPr>
          <a:xfrm rot="16200000">
            <a:off x="6830166" y="4247294"/>
            <a:ext cx="178475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22" name="正方形/長方形 21"/>
          <p:cNvSpPr/>
          <p:nvPr/>
        </p:nvSpPr>
        <p:spPr>
          <a:xfrm>
            <a:off x="6524891" y="4320419"/>
            <a:ext cx="423313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23" name="正方形/長方形 22"/>
          <p:cNvSpPr/>
          <p:nvPr/>
        </p:nvSpPr>
        <p:spPr>
          <a:xfrm rot="16200000">
            <a:off x="3798723" y="3446296"/>
            <a:ext cx="358045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24" name="正方形/長方形 23"/>
          <p:cNvSpPr/>
          <p:nvPr/>
        </p:nvSpPr>
        <p:spPr>
          <a:xfrm rot="16200000">
            <a:off x="4099255" y="3456243"/>
            <a:ext cx="358045" cy="57600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25" name="正方形/長方形 24"/>
          <p:cNvSpPr/>
          <p:nvPr/>
        </p:nvSpPr>
        <p:spPr>
          <a:xfrm>
            <a:off x="2693575" y="3988321"/>
            <a:ext cx="791997" cy="57600"/>
          </a:xfrm>
          <a:prstGeom prst="rect">
            <a:avLst/>
          </a:prstGeom>
          <a:solidFill>
            <a:schemeClr val="accent6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26" name="正方形/長方形 25"/>
          <p:cNvSpPr/>
          <p:nvPr/>
        </p:nvSpPr>
        <p:spPr>
          <a:xfrm>
            <a:off x="2118943" y="3988321"/>
            <a:ext cx="186265" cy="57600"/>
          </a:xfrm>
          <a:prstGeom prst="rect">
            <a:avLst/>
          </a:prstGeom>
          <a:solidFill>
            <a:schemeClr val="accent6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27" name="正方形/長方形 26"/>
          <p:cNvSpPr/>
          <p:nvPr/>
        </p:nvSpPr>
        <p:spPr>
          <a:xfrm>
            <a:off x="1878179" y="3986595"/>
            <a:ext cx="110067" cy="57600"/>
          </a:xfrm>
          <a:prstGeom prst="rect">
            <a:avLst/>
          </a:prstGeom>
          <a:solidFill>
            <a:srgbClr val="FF0000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28" name="正方形/長方形 27"/>
          <p:cNvSpPr/>
          <p:nvPr/>
        </p:nvSpPr>
        <p:spPr>
          <a:xfrm>
            <a:off x="7314130" y="3984883"/>
            <a:ext cx="215999" cy="72000"/>
          </a:xfrm>
          <a:prstGeom prst="rect">
            <a:avLst/>
          </a:prstGeom>
          <a:solidFill>
            <a:schemeClr val="tx2">
              <a:lumMod val="75000"/>
            </a:schemeClr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cxnSp>
        <p:nvCxnSpPr>
          <p:cNvPr id="30" name="直線コネクタ 29"/>
          <p:cNvCxnSpPr>
            <a:stCxn id="33" idx="1"/>
            <a:endCxn id="29" idx="0"/>
          </p:cNvCxnSpPr>
          <p:nvPr/>
        </p:nvCxnSpPr>
        <p:spPr>
          <a:xfrm>
            <a:off x="6467291" y="4022955"/>
            <a:ext cx="240337" cy="112461"/>
          </a:xfrm>
          <a:prstGeom prst="line">
            <a:avLst/>
          </a:prstGeom>
          <a:ln w="15875">
            <a:solidFill>
              <a:srgbClr val="FF66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正方形/長方形 32"/>
          <p:cNvSpPr/>
          <p:nvPr/>
        </p:nvSpPr>
        <p:spPr>
          <a:xfrm flipH="1">
            <a:off x="6261535" y="4000095"/>
            <a:ext cx="205756" cy="4571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34" name="正方形/長方形 33"/>
          <p:cNvSpPr/>
          <p:nvPr/>
        </p:nvSpPr>
        <p:spPr>
          <a:xfrm>
            <a:off x="5373344" y="3992057"/>
            <a:ext cx="791999" cy="57600"/>
          </a:xfrm>
          <a:prstGeom prst="rect">
            <a:avLst/>
          </a:prstGeom>
          <a:solidFill>
            <a:srgbClr val="008000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2578992" y="3974930"/>
            <a:ext cx="1007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FF0000"/>
                </a:solidFill>
                <a:latin typeface="Arial"/>
                <a:cs typeface="Arial"/>
              </a:rPr>
              <a:t>CM1</a:t>
            </a:r>
            <a:endParaRPr kumimoji="1" lang="ja-JP" altLang="en-US" sz="1200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7218788" y="4381025"/>
            <a:ext cx="12112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smtClean="0">
                <a:latin typeface="Arial"/>
                <a:cs typeface="Arial"/>
              </a:rPr>
              <a:t>Beam Dump</a:t>
            </a:r>
            <a:endParaRPr kumimoji="1" lang="ja-JP" altLang="en-US" sz="1200" dirty="0">
              <a:latin typeface="Arial"/>
              <a:cs typeface="Arial"/>
            </a:endParaRPr>
          </a:p>
        </p:txBody>
      </p:sp>
      <p:sp>
        <p:nvSpPr>
          <p:cNvPr id="39" name="テキスト ボックス 38"/>
          <p:cNvSpPr txBox="1"/>
          <p:nvPr/>
        </p:nvSpPr>
        <p:spPr>
          <a:xfrm>
            <a:off x="1205028" y="3996333"/>
            <a:ext cx="1166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200" dirty="0" smtClean="0">
                <a:latin typeface="Arial"/>
                <a:cs typeface="Arial"/>
              </a:rPr>
              <a:t>SC RF-Gun</a:t>
            </a:r>
            <a:endParaRPr kumimoji="1" lang="ja-JP" altLang="en-US" sz="1200" dirty="0">
              <a:latin typeface="Arial"/>
              <a:cs typeface="Arial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3510436" y="3973470"/>
            <a:ext cx="8546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solidFill>
                  <a:srgbClr val="3366FF"/>
                </a:solidFill>
                <a:latin typeface="Arial"/>
                <a:cs typeface="Arial"/>
              </a:rPr>
              <a:t>CM2a+2b</a:t>
            </a:r>
            <a:endParaRPr kumimoji="1" lang="ja-JP" altLang="en-US" sz="12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154446" y="909586"/>
            <a:ext cx="4652308" cy="2031325"/>
          </a:xfrm>
          <a:prstGeom prst="rect">
            <a:avLst/>
          </a:prstGeom>
          <a:solidFill>
            <a:srgbClr val="66CCFF"/>
          </a:solidFill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ts val="2160"/>
              </a:lnSpc>
            </a:pPr>
            <a:r>
              <a:rPr lang="en-US" altLang="ja-JP" sz="2000" dirty="0" smtClean="0">
                <a:latin typeface="+mj-lt"/>
                <a:ea typeface="HG創英角ｺﾞｼｯｸUB"/>
                <a:cs typeface="HG創英角ｺﾞｼｯｸUB"/>
              </a:rPr>
              <a:t>Objective</a:t>
            </a:r>
            <a:endParaRPr kumimoji="1" lang="en-US" altLang="ja-JP" sz="2000" dirty="0" smtClean="0">
              <a:latin typeface="+mj-lt"/>
              <a:ea typeface="HG創英角ｺﾞｼｯｸUB"/>
              <a:cs typeface="HG創英角ｺﾞｼｯｸUB"/>
            </a:endParaRPr>
          </a:p>
          <a:p>
            <a:pPr marL="342900" indent="-342900">
              <a:lnSpc>
                <a:spcPts val="2160"/>
              </a:lnSpc>
              <a:buFont typeface="Arial"/>
              <a:buChar char="•"/>
            </a:pPr>
            <a:r>
              <a:rPr lang="en-US" altLang="ja-JP" dirty="0" smtClean="0">
                <a:latin typeface="+mj-lt"/>
                <a:ea typeface="ＭＳ ゴシック"/>
                <a:cs typeface="ＭＳ ゴシック"/>
              </a:rPr>
              <a:t>High Gradient (31.5 MV/m</a:t>
            </a:r>
            <a:r>
              <a:rPr lang="en-US" altLang="ja-JP" dirty="0">
                <a:latin typeface="+mj-lt"/>
                <a:ea typeface="ＭＳ ゴシック"/>
                <a:cs typeface="ＭＳ ゴシック"/>
              </a:rPr>
              <a:t>)</a:t>
            </a:r>
            <a:endParaRPr lang="en-US" altLang="ja-JP" dirty="0" smtClean="0">
              <a:latin typeface="+mj-lt"/>
              <a:ea typeface="ＭＳ ゴシック"/>
              <a:cs typeface="ＭＳ ゴシック"/>
            </a:endParaRPr>
          </a:p>
          <a:p>
            <a:pPr marL="342900" indent="-342900">
              <a:lnSpc>
                <a:spcPts val="2160"/>
              </a:lnSpc>
              <a:buFont typeface="Arial"/>
              <a:buChar char="•"/>
            </a:pPr>
            <a:r>
              <a:rPr lang="ja-JP" altLang="en-US" dirty="0" smtClean="0">
                <a:latin typeface="+mj-lt"/>
                <a:ea typeface="ＭＳ ゴシック"/>
                <a:cs typeface="ＭＳ ゴシック"/>
              </a:rPr>
              <a:t>＝＞</a:t>
            </a:r>
            <a:r>
              <a:rPr lang="en-US" altLang="ja-JP" dirty="0" smtClean="0">
                <a:latin typeface="+mj-lt"/>
                <a:ea typeface="ＭＳ ゴシック"/>
                <a:cs typeface="ＭＳ ゴシック"/>
              </a:rPr>
              <a:t>Demonstration of full </a:t>
            </a:r>
            <a:r>
              <a:rPr lang="en-US" altLang="ja-JP" dirty="0" err="1" smtClean="0">
                <a:latin typeface="+mj-lt"/>
                <a:ea typeface="ＭＳ ゴシック"/>
                <a:cs typeface="ＭＳ ゴシック"/>
              </a:rPr>
              <a:t>cryomodule</a:t>
            </a:r>
            <a:endParaRPr lang="en-US" altLang="ja-JP" dirty="0" smtClean="0">
              <a:latin typeface="+mj-lt"/>
              <a:ea typeface="ＭＳ ゴシック"/>
              <a:cs typeface="ＭＳ ゴシック"/>
            </a:endParaRPr>
          </a:p>
          <a:p>
            <a:pPr marL="342900" indent="-342900">
              <a:lnSpc>
                <a:spcPts val="2160"/>
              </a:lnSpc>
              <a:buFont typeface="Arial"/>
              <a:buChar char="•"/>
            </a:pPr>
            <a:r>
              <a:rPr lang="en-US" altLang="ja-JP" dirty="0" smtClean="0">
                <a:latin typeface="+mj-lt"/>
                <a:ea typeface="ＭＳ ゴシック"/>
                <a:cs typeface="ＭＳ ゴシック"/>
              </a:rPr>
              <a:t>Pulse and CW operation (for effective R&amp;D) </a:t>
            </a:r>
          </a:p>
          <a:p>
            <a:pPr marL="342900" indent="-342900">
              <a:lnSpc>
                <a:spcPts val="2160"/>
              </a:lnSpc>
              <a:buFont typeface="Arial"/>
              <a:buChar char="•"/>
            </a:pPr>
            <a:r>
              <a:rPr lang="en-US" altLang="ja-JP" dirty="0" smtClean="0">
                <a:latin typeface="+mj-lt"/>
                <a:ea typeface="ＭＳ ゴシック"/>
                <a:cs typeface="ＭＳ ゴシック"/>
              </a:rPr>
              <a:t>Better efficiency power sources </a:t>
            </a:r>
            <a:endParaRPr lang="en-US" altLang="ja-JP" dirty="0" smtClean="0">
              <a:solidFill>
                <a:srgbClr val="0000FF"/>
              </a:solidFill>
              <a:latin typeface="+mj-lt"/>
              <a:ea typeface="ＭＳ ゴシック"/>
              <a:cs typeface="ＭＳ ゴシック"/>
            </a:endParaRPr>
          </a:p>
          <a:p>
            <a:pPr marL="342900" indent="-342900">
              <a:lnSpc>
                <a:spcPts val="2160"/>
              </a:lnSpc>
              <a:buFont typeface="Arial"/>
              <a:buChar char="•"/>
            </a:pPr>
            <a:r>
              <a:rPr lang="en-US" altLang="ja-JP" dirty="0" smtClean="0">
                <a:latin typeface="+mj-lt"/>
                <a:ea typeface="ＭＳ ゴシック"/>
                <a:cs typeface="ＭＳ ゴシック"/>
              </a:rPr>
              <a:t>SRF electron gun </a:t>
            </a:r>
          </a:p>
          <a:p>
            <a:pPr marL="342900" indent="-342900">
              <a:lnSpc>
                <a:spcPts val="2160"/>
              </a:lnSpc>
              <a:buFont typeface="Arial"/>
              <a:buChar char="•"/>
            </a:pPr>
            <a:r>
              <a:rPr lang="en-US" altLang="ja-JP" dirty="0" smtClean="0">
                <a:solidFill>
                  <a:srgbClr val="3366FF"/>
                </a:solidFill>
                <a:latin typeface="+mj-lt"/>
                <a:ea typeface="ＭＳ ゴシック"/>
                <a:cs typeface="ＭＳ ゴシック"/>
              </a:rPr>
              <a:t>Training for next generation s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1871805" y="3732848"/>
            <a:ext cx="5466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latin typeface="Arial"/>
                <a:cs typeface="Arial"/>
              </a:rPr>
              <a:t>CM0</a:t>
            </a:r>
            <a:endParaRPr kumimoji="1" lang="ja-JP" altLang="en-US" sz="1200" dirty="0">
              <a:latin typeface="Arial"/>
              <a:cs typeface="Arial"/>
            </a:endParaRPr>
          </a:p>
        </p:txBody>
      </p:sp>
      <p:sp>
        <p:nvSpPr>
          <p:cNvPr id="46" name="正方形/長方形 45"/>
          <p:cNvSpPr/>
          <p:nvPr/>
        </p:nvSpPr>
        <p:spPr>
          <a:xfrm>
            <a:off x="3610261" y="3991369"/>
            <a:ext cx="395998" cy="57600"/>
          </a:xfrm>
          <a:prstGeom prst="rect">
            <a:avLst/>
          </a:prstGeom>
          <a:solidFill>
            <a:schemeClr val="accent6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47" name="正方形/長方形 46"/>
          <p:cNvSpPr/>
          <p:nvPr/>
        </p:nvSpPr>
        <p:spPr>
          <a:xfrm>
            <a:off x="4007751" y="3992893"/>
            <a:ext cx="395998" cy="57600"/>
          </a:xfrm>
          <a:prstGeom prst="rect">
            <a:avLst/>
          </a:prstGeom>
          <a:solidFill>
            <a:schemeClr val="accent6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57" name="正方形/長方形 56"/>
          <p:cNvSpPr/>
          <p:nvPr/>
        </p:nvSpPr>
        <p:spPr>
          <a:xfrm>
            <a:off x="2410699" y="3920677"/>
            <a:ext cx="54000" cy="54000"/>
          </a:xfrm>
          <a:prstGeom prst="rect">
            <a:avLst/>
          </a:prstGeom>
          <a:solidFill>
            <a:srgbClr val="008000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58" name="正方形/長方形 57"/>
          <p:cNvSpPr/>
          <p:nvPr/>
        </p:nvSpPr>
        <p:spPr>
          <a:xfrm>
            <a:off x="2516779" y="3922537"/>
            <a:ext cx="54000" cy="54000"/>
          </a:xfrm>
          <a:prstGeom prst="rect">
            <a:avLst/>
          </a:prstGeom>
          <a:solidFill>
            <a:srgbClr val="008000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60" name="正方形/長方形 59"/>
          <p:cNvSpPr/>
          <p:nvPr/>
        </p:nvSpPr>
        <p:spPr>
          <a:xfrm>
            <a:off x="2366239" y="3992017"/>
            <a:ext cx="54000" cy="54000"/>
          </a:xfrm>
          <a:prstGeom prst="rect">
            <a:avLst/>
          </a:prstGeom>
          <a:solidFill>
            <a:srgbClr val="008000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61" name="正方形/長方形 60"/>
          <p:cNvSpPr/>
          <p:nvPr/>
        </p:nvSpPr>
        <p:spPr>
          <a:xfrm>
            <a:off x="2564959" y="3993877"/>
            <a:ext cx="54000" cy="54000"/>
          </a:xfrm>
          <a:prstGeom prst="rect">
            <a:avLst/>
          </a:prstGeom>
          <a:solidFill>
            <a:srgbClr val="008000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64" name="テキスト ボックス 63"/>
          <p:cNvSpPr txBox="1"/>
          <p:nvPr/>
        </p:nvSpPr>
        <p:spPr>
          <a:xfrm>
            <a:off x="2285458" y="3678233"/>
            <a:ext cx="4789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latin typeface="Arial"/>
                <a:cs typeface="Arial"/>
              </a:rPr>
              <a:t>BC</a:t>
            </a:r>
            <a:endParaRPr kumimoji="1" lang="ja-JP" altLang="en-US" sz="1200" dirty="0">
              <a:latin typeface="Arial"/>
              <a:cs typeface="Arial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6617628" y="4135416"/>
            <a:ext cx="179999" cy="108000"/>
          </a:xfrm>
          <a:prstGeom prst="rect">
            <a:avLst/>
          </a:prstGeom>
          <a:solidFill>
            <a:schemeClr val="accent4">
              <a:lumMod val="75000"/>
            </a:schemeClr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54" name="正方形/長方形 53"/>
          <p:cNvSpPr/>
          <p:nvPr/>
        </p:nvSpPr>
        <p:spPr>
          <a:xfrm>
            <a:off x="4466211" y="3992293"/>
            <a:ext cx="395998" cy="57600"/>
          </a:xfrm>
          <a:prstGeom prst="rect">
            <a:avLst/>
          </a:prstGeom>
          <a:solidFill>
            <a:schemeClr val="accent6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4484058" y="3977300"/>
            <a:ext cx="10100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CM3a</a:t>
            </a:r>
            <a:r>
              <a:rPr lang="en-US" altLang="ja-JP" sz="1200" dirty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 </a:t>
            </a:r>
            <a:r>
              <a:rPr lang="en-US" altLang="ja-JP" sz="12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+3</a:t>
            </a:r>
            <a:r>
              <a:rPr kumimoji="1" lang="en-US" altLang="ja-JP" sz="1200" dirty="0" smtClean="0">
                <a:solidFill>
                  <a:schemeClr val="bg1">
                    <a:lumMod val="50000"/>
                  </a:schemeClr>
                </a:solidFill>
                <a:latin typeface="Arial"/>
                <a:cs typeface="Arial"/>
              </a:rPr>
              <a:t>b</a:t>
            </a:r>
            <a:r>
              <a:rPr kumimoji="1" lang="en-US" altLang="ja-JP" sz="1200" dirty="0" smtClean="0">
                <a:solidFill>
                  <a:srgbClr val="3366FF"/>
                </a:solidFill>
                <a:latin typeface="Arial"/>
                <a:cs typeface="Arial"/>
              </a:rPr>
              <a:t>, </a:t>
            </a:r>
            <a:endParaRPr kumimoji="1" lang="ja-JP" altLang="en-US" sz="1200" dirty="0">
              <a:solidFill>
                <a:srgbClr val="3366FF"/>
              </a:solidFill>
              <a:latin typeface="Arial"/>
              <a:cs typeface="Arial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45218" y="3205530"/>
            <a:ext cx="2051997" cy="338554"/>
          </a:xfrm>
          <a:prstGeom prst="rect">
            <a:avLst/>
          </a:prstGeom>
          <a:solidFill>
            <a:srgbClr val="CCFFCC"/>
          </a:solidFill>
          <a:ln>
            <a:solidFill>
              <a:srgbClr val="CCFFCC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600" b="1" dirty="0" smtClean="0">
                <a:solidFill>
                  <a:srgbClr val="000090"/>
                </a:solidFill>
              </a:rPr>
              <a:t>Electron Gun</a:t>
            </a:r>
            <a:endParaRPr kumimoji="1" lang="ja-JP" altLang="en-US" sz="1600" b="1" dirty="0">
              <a:solidFill>
                <a:srgbClr val="000090"/>
              </a:solidFill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2457135" y="3210829"/>
            <a:ext cx="1907997" cy="338554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altLang="ja-JP" sz="1600" b="1" dirty="0" smtClean="0">
                <a:solidFill>
                  <a:srgbClr val="000090"/>
                </a:solidFill>
              </a:rPr>
              <a:t>Full </a:t>
            </a:r>
            <a:r>
              <a:rPr lang="en-US" altLang="ja-JP" sz="1600" b="1" dirty="0" err="1" smtClean="0">
                <a:solidFill>
                  <a:srgbClr val="000090"/>
                </a:solidFill>
              </a:rPr>
              <a:t>Cryomodules</a:t>
            </a:r>
            <a:endParaRPr kumimoji="1" lang="ja-JP" altLang="en-US" sz="1600" b="1" dirty="0">
              <a:solidFill>
                <a:srgbClr val="000090"/>
              </a:solidFill>
            </a:endParaRPr>
          </a:p>
        </p:txBody>
      </p:sp>
      <p:cxnSp>
        <p:nvCxnSpPr>
          <p:cNvPr id="63" name="直線矢印コネクタ 62"/>
          <p:cNvCxnSpPr/>
          <p:nvPr/>
        </p:nvCxnSpPr>
        <p:spPr>
          <a:xfrm>
            <a:off x="3109420" y="3518606"/>
            <a:ext cx="98109" cy="472763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テキスト ボックス 64"/>
          <p:cNvSpPr txBox="1"/>
          <p:nvPr/>
        </p:nvSpPr>
        <p:spPr>
          <a:xfrm>
            <a:off x="4484058" y="3218996"/>
            <a:ext cx="1845475" cy="338554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altLang="ja-JP" sz="1600" b="1" dirty="0" err="1" smtClean="0">
                <a:solidFill>
                  <a:srgbClr val="000090"/>
                </a:solidFill>
              </a:rPr>
              <a:t>Undulators</a:t>
            </a:r>
            <a:r>
              <a:rPr lang="en-US" altLang="ja-JP" sz="1200" b="1" dirty="0" smtClean="0">
                <a:solidFill>
                  <a:srgbClr val="000090"/>
                </a:solidFill>
              </a:rPr>
              <a:t> (in future)</a:t>
            </a:r>
            <a:endParaRPr kumimoji="1" lang="ja-JP" altLang="en-US" sz="1200" b="1" dirty="0">
              <a:solidFill>
                <a:srgbClr val="000090"/>
              </a:solidFill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7187114" y="3220765"/>
            <a:ext cx="1252278" cy="338554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en-US" altLang="ja-JP" sz="1600" b="1" dirty="0" smtClean="0">
                <a:solidFill>
                  <a:srgbClr val="000090"/>
                </a:solidFill>
              </a:rPr>
              <a:t>Detecto</a:t>
            </a:r>
            <a:r>
              <a:rPr lang="en-US" altLang="ja-JP" sz="1200" b="1" dirty="0" smtClean="0">
                <a:solidFill>
                  <a:srgbClr val="000090"/>
                </a:solidFill>
              </a:rPr>
              <a:t>r</a:t>
            </a:r>
            <a:endParaRPr kumimoji="1" lang="ja-JP" altLang="en-US" sz="1200" b="1" dirty="0">
              <a:solidFill>
                <a:srgbClr val="000090"/>
              </a:solidFill>
            </a:endParaRPr>
          </a:p>
        </p:txBody>
      </p:sp>
      <p:cxnSp>
        <p:nvCxnSpPr>
          <p:cNvPr id="67" name="直線矢印コネクタ 66"/>
          <p:cNvCxnSpPr/>
          <p:nvPr/>
        </p:nvCxnSpPr>
        <p:spPr>
          <a:xfrm flipH="1">
            <a:off x="5494142" y="3508756"/>
            <a:ext cx="185957" cy="479772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直線矢印コネクタ 67"/>
          <p:cNvCxnSpPr>
            <a:endCxn id="28" idx="0"/>
          </p:cNvCxnSpPr>
          <p:nvPr/>
        </p:nvCxnSpPr>
        <p:spPr>
          <a:xfrm flipH="1">
            <a:off x="7422130" y="3508756"/>
            <a:ext cx="301004" cy="476127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正方形/長方形 76"/>
          <p:cNvSpPr/>
          <p:nvPr/>
        </p:nvSpPr>
        <p:spPr>
          <a:xfrm>
            <a:off x="7059351" y="3831707"/>
            <a:ext cx="720923" cy="4571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79" name="正方形/長方形 78"/>
          <p:cNvSpPr/>
          <p:nvPr/>
        </p:nvSpPr>
        <p:spPr>
          <a:xfrm rot="16200000">
            <a:off x="7801813" y="3924779"/>
            <a:ext cx="572959" cy="4571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80" name="正方形/長方形 79"/>
          <p:cNvSpPr/>
          <p:nvPr/>
        </p:nvSpPr>
        <p:spPr>
          <a:xfrm>
            <a:off x="6926374" y="4196717"/>
            <a:ext cx="1152923" cy="4571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90" name="正方形/長方形 89"/>
          <p:cNvSpPr/>
          <p:nvPr/>
        </p:nvSpPr>
        <p:spPr>
          <a:xfrm rot="16200000">
            <a:off x="7675958" y="3747083"/>
            <a:ext cx="212956" cy="4571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91" name="正方形/長方形 90"/>
          <p:cNvSpPr/>
          <p:nvPr/>
        </p:nvSpPr>
        <p:spPr>
          <a:xfrm>
            <a:off x="7780192" y="3663464"/>
            <a:ext cx="324918" cy="4571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cxnSp>
        <p:nvCxnSpPr>
          <p:cNvPr id="92" name="直線コネクタ 91"/>
          <p:cNvCxnSpPr/>
          <p:nvPr/>
        </p:nvCxnSpPr>
        <p:spPr>
          <a:xfrm flipH="1">
            <a:off x="7926138" y="3711356"/>
            <a:ext cx="0" cy="10800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直線コネクタ 92"/>
          <p:cNvCxnSpPr/>
          <p:nvPr/>
        </p:nvCxnSpPr>
        <p:spPr>
          <a:xfrm flipH="1">
            <a:off x="7953693" y="3710375"/>
            <a:ext cx="0" cy="10800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直線コネクタ 93"/>
          <p:cNvCxnSpPr/>
          <p:nvPr/>
        </p:nvCxnSpPr>
        <p:spPr>
          <a:xfrm flipH="1">
            <a:off x="7980534" y="3712493"/>
            <a:ext cx="0" cy="10800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直線コネクタ 94"/>
          <p:cNvCxnSpPr/>
          <p:nvPr/>
        </p:nvCxnSpPr>
        <p:spPr>
          <a:xfrm flipH="1">
            <a:off x="8009281" y="3711356"/>
            <a:ext cx="0" cy="10800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直線コネクタ 95"/>
          <p:cNvCxnSpPr/>
          <p:nvPr/>
        </p:nvCxnSpPr>
        <p:spPr>
          <a:xfrm rot="16200000" flipH="1">
            <a:off x="7993918" y="3746350"/>
            <a:ext cx="0" cy="144000"/>
          </a:xfrm>
          <a:prstGeom prst="line">
            <a:avLst/>
          </a:prstGeom>
          <a:ln w="6350" cmpd="sng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スライド番号プレースホルダー 43"/>
          <p:cNvSpPr>
            <a:spLocks noGrp="1"/>
          </p:cNvSpPr>
          <p:nvPr>
            <p:ph type="sldNum" sz="quarter" idx="4294967295"/>
          </p:nvPr>
        </p:nvSpPr>
        <p:spPr>
          <a:xfrm>
            <a:off x="6553200" y="6054706"/>
            <a:ext cx="2133600" cy="365125"/>
          </a:xfrm>
          <a:prstGeom prst="rect">
            <a:avLst/>
          </a:prstGeom>
        </p:spPr>
        <p:txBody>
          <a:bodyPr/>
          <a:lstStyle/>
          <a:p>
            <a:fld id="{690BD53D-0F42-B742-A897-5EF936631EAF}" type="slidenum">
              <a:rPr kumimoji="1" lang="ja-JP" altLang="en-US" smtClean="0"/>
              <a:t>8</a:t>
            </a:fld>
            <a:endParaRPr kumimoji="1" lang="ja-JP" altLang="en-US" dirty="0"/>
          </a:p>
        </p:txBody>
      </p:sp>
      <p:sp>
        <p:nvSpPr>
          <p:cNvPr id="84" name="正方形/長方形 83"/>
          <p:cNvSpPr/>
          <p:nvPr/>
        </p:nvSpPr>
        <p:spPr>
          <a:xfrm>
            <a:off x="4862209" y="3996428"/>
            <a:ext cx="395998" cy="57600"/>
          </a:xfrm>
          <a:prstGeom prst="rect">
            <a:avLst/>
          </a:prstGeom>
          <a:solidFill>
            <a:schemeClr val="accent6"/>
          </a:solidFill>
          <a:ln w="158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4981279" y="907799"/>
            <a:ext cx="3937481" cy="2031325"/>
          </a:xfrm>
          <a:prstGeom prst="rect">
            <a:avLst/>
          </a:prstGeom>
          <a:solidFill>
            <a:srgbClr val="CCFFCC"/>
          </a:solidFill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3366FF"/>
                </a:solidFill>
              </a:rPr>
              <a:t>Plan:</a:t>
            </a:r>
          </a:p>
          <a:p>
            <a:pPr marL="285750" indent="-285750">
              <a:buFontTx/>
              <a:buChar char="-"/>
            </a:pPr>
            <a:r>
              <a:rPr lang="en-US" altLang="ja-JP" dirty="0" smtClean="0"/>
              <a:t>Multiple </a:t>
            </a:r>
            <a:r>
              <a:rPr lang="en-US" altLang="ja-JP" dirty="0" err="1" smtClean="0"/>
              <a:t>Cryomodule</a:t>
            </a:r>
            <a:r>
              <a:rPr lang="en-US" altLang="ja-JP" dirty="0" smtClean="0"/>
              <a:t> for system study</a:t>
            </a:r>
          </a:p>
          <a:p>
            <a:pPr marL="285750" indent="-285750">
              <a:buFontTx/>
              <a:buChar char="-"/>
            </a:pPr>
            <a:r>
              <a:rPr lang="en-US" altLang="ja-JP" dirty="0" smtClean="0"/>
              <a:t>In-house Cavity to be installed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   in cooperation with industry</a:t>
            </a:r>
          </a:p>
          <a:p>
            <a:pPr marL="285750" indent="-285750">
              <a:buFontTx/>
              <a:buChar char="-"/>
            </a:pPr>
            <a:r>
              <a:rPr lang="en-US" altLang="ja-JP" dirty="0" smtClean="0"/>
              <a:t>Wide range application including </a:t>
            </a:r>
          </a:p>
          <a:p>
            <a:r>
              <a:rPr lang="en-US" altLang="ja-JP" dirty="0" smtClean="0"/>
              <a:t>     Photon Science </a:t>
            </a:r>
            <a:endParaRPr lang="en-US" altLang="ja-JP" dirty="0"/>
          </a:p>
        </p:txBody>
      </p:sp>
      <p:pic>
        <p:nvPicPr>
          <p:cNvPr id="78" name="図 10" descr="MAX_Accelerating_Gradient_at_STF_2.png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00495" y="4320651"/>
            <a:ext cx="3199132" cy="1845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" name="テキスト ボックス 81"/>
          <p:cNvSpPr txBox="1"/>
          <p:nvPr/>
        </p:nvSpPr>
        <p:spPr>
          <a:xfrm>
            <a:off x="5494142" y="5366545"/>
            <a:ext cx="3197802" cy="584776"/>
          </a:xfrm>
          <a:prstGeom prst="rect">
            <a:avLst/>
          </a:prstGeom>
          <a:solidFill>
            <a:srgbClr val="FFFF00"/>
          </a:solidFill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/>
              <a:t>Gradient achieved at Cavity VT: </a:t>
            </a:r>
          </a:p>
          <a:p>
            <a:r>
              <a:rPr kumimoji="1" lang="en-US" altLang="ja-JP" sz="1600" dirty="0" smtClean="0">
                <a:solidFill>
                  <a:srgbClr val="FF0000"/>
                </a:solidFill>
              </a:rPr>
              <a:t>&gt; 35 MV/m </a:t>
            </a:r>
            <a:r>
              <a:rPr lang="en-US" altLang="ja-JP" sz="1600" dirty="0" smtClean="0"/>
              <a:t>with the yield of </a:t>
            </a:r>
            <a:r>
              <a:rPr lang="en-US" altLang="ja-JP" sz="1600" dirty="0" smtClean="0">
                <a:solidFill>
                  <a:srgbClr val="FF0000"/>
                </a:solidFill>
              </a:rPr>
              <a:t>&gt; 90 %</a:t>
            </a:r>
            <a:endParaRPr kumimoji="1" lang="ja-JP" altLang="en-US" sz="1600" dirty="0">
              <a:solidFill>
                <a:srgbClr val="FF0000"/>
              </a:solidFill>
            </a:endParaRPr>
          </a:p>
        </p:txBody>
      </p:sp>
      <p:sp>
        <p:nvSpPr>
          <p:cNvPr id="32" name="角丸四角形 31"/>
          <p:cNvSpPr/>
          <p:nvPr/>
        </p:nvSpPr>
        <p:spPr>
          <a:xfrm>
            <a:off x="1720789" y="3732848"/>
            <a:ext cx="2286962" cy="540484"/>
          </a:xfrm>
          <a:prstGeom prst="roundRect">
            <a:avLst/>
          </a:prstGeom>
          <a:noFill/>
          <a:ln w="28575" cmpd="sng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正方形/長方形 35"/>
          <p:cNvSpPr/>
          <p:nvPr/>
        </p:nvSpPr>
        <p:spPr>
          <a:xfrm>
            <a:off x="4007750" y="3820493"/>
            <a:ext cx="4170647" cy="379050"/>
          </a:xfrm>
          <a:prstGeom prst="rect">
            <a:avLst/>
          </a:prstGeom>
          <a:solidFill>
            <a:schemeClr val="tx2">
              <a:lumMod val="40000"/>
              <a:lumOff val="60000"/>
              <a:alpha val="35000"/>
            </a:schemeClr>
          </a:solidFill>
          <a:ln>
            <a:solidFill>
              <a:srgbClr val="008000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989857" y="5658933"/>
            <a:ext cx="1261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2013-12-18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766493" y="111125"/>
            <a:ext cx="7663582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 smtClean="0"/>
              <a:t>KEK-STF2 is to be a SRF </a:t>
            </a:r>
            <a:r>
              <a:rPr kumimoji="1" lang="en-US" altLang="ja-JP" sz="2800" b="1" dirty="0"/>
              <a:t>B</a:t>
            </a:r>
            <a:r>
              <a:rPr kumimoji="1" lang="en-US" altLang="ja-JP" sz="2800" b="1" dirty="0" smtClean="0"/>
              <a:t>eam </a:t>
            </a:r>
            <a:r>
              <a:rPr kumimoji="1" lang="en-US" altLang="ja-JP" sz="2800" b="1" dirty="0"/>
              <a:t>A</a:t>
            </a:r>
            <a:r>
              <a:rPr kumimoji="1" lang="en-US" altLang="ja-JP" sz="2800" b="1" dirty="0" smtClean="0"/>
              <a:t>ccelerator </a:t>
            </a:r>
            <a:r>
              <a:rPr kumimoji="1" lang="en-US" altLang="ja-JP" sz="2800" b="1" dirty="0"/>
              <a:t>F</a:t>
            </a:r>
            <a:r>
              <a:rPr kumimoji="1" lang="en-US" altLang="ja-JP" sz="2800" b="1" dirty="0" smtClean="0"/>
              <a:t>acility  </a:t>
            </a:r>
            <a:endParaRPr kumimoji="1" lang="ja-JP" altLang="en-US" sz="2800" b="1" dirty="0"/>
          </a:p>
        </p:txBody>
      </p:sp>
      <p:pic>
        <p:nvPicPr>
          <p:cNvPr id="86" name="図 85" descr="DSC06946.jp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0008" y="4381025"/>
            <a:ext cx="2694414" cy="1744053"/>
          </a:xfrm>
          <a:prstGeom prst="rect">
            <a:avLst/>
          </a:prstGeom>
        </p:spPr>
      </p:pic>
      <p:sp>
        <p:nvSpPr>
          <p:cNvPr id="2" name="日付プレースホルダー 1"/>
          <p:cNvSpPr>
            <a:spLocks noGrp="1"/>
          </p:cNvSpPr>
          <p:nvPr>
            <p:ph type="dt" sz="half" idx="4294967295"/>
          </p:nvPr>
        </p:nvSpPr>
        <p:spPr>
          <a:xfrm>
            <a:off x="208270" y="6383758"/>
            <a:ext cx="2103428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A. Yamamoto, LCB-150226</a:t>
            </a:r>
            <a:endParaRPr lang="en-US" dirty="0"/>
          </a:p>
        </p:txBody>
      </p:sp>
      <p:sp>
        <p:nvSpPr>
          <p:cNvPr id="21" name="フッター プレースホルダー 20"/>
          <p:cNvSpPr>
            <a:spLocks noGrp="1"/>
          </p:cNvSpPr>
          <p:nvPr>
            <p:ph type="ftr" sz="quarter" idx="4294967295"/>
          </p:nvPr>
        </p:nvSpPr>
        <p:spPr>
          <a:xfrm>
            <a:off x="3726722" y="6383758"/>
            <a:ext cx="1639455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ILC Acc.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4563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2"/>
          <p:cNvSpPr txBox="1">
            <a:spLocks noChangeArrowheads="1"/>
          </p:cNvSpPr>
          <p:nvPr/>
        </p:nvSpPr>
        <p:spPr bwMode="auto">
          <a:xfrm>
            <a:off x="722574" y="45511"/>
            <a:ext cx="8293171" cy="58477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altLang="ja-JP" sz="3200" b="1" dirty="0" smtClean="0">
                <a:solidFill>
                  <a:prstClr val="black"/>
                </a:solidFill>
                <a:latin typeface="Osaka"/>
                <a:ea typeface="Osaka"/>
                <a:cs typeface="Osaka"/>
              </a:rPr>
              <a:t> </a:t>
            </a:r>
            <a:r>
              <a:rPr lang="en-US" altLang="ja-JP" sz="2800" b="1" dirty="0" smtClean="0">
                <a:solidFill>
                  <a:prstClr val="black"/>
                </a:solidFill>
                <a:latin typeface="Osaka"/>
                <a:ea typeface="Osaka"/>
                <a:cs typeface="Osaka"/>
              </a:rPr>
              <a:t>SRF Facilities anticipated for Hub/Consortium  </a:t>
            </a:r>
            <a:endParaRPr lang="en-US" altLang="ja-JP" sz="2400" b="1" dirty="0">
              <a:solidFill>
                <a:prstClr val="black"/>
              </a:solidFill>
              <a:latin typeface="Osaka"/>
              <a:ea typeface="Osaka"/>
              <a:cs typeface="Osaka"/>
            </a:endParaRPr>
          </a:p>
        </p:txBody>
      </p:sp>
      <p:sp>
        <p:nvSpPr>
          <p:cNvPr id="60419" name="Rectangle 3"/>
          <p:cNvSpPr>
            <a:spLocks noChangeArrowheads="1"/>
          </p:cNvSpPr>
          <p:nvPr/>
        </p:nvSpPr>
        <p:spPr bwMode="auto">
          <a:xfrm>
            <a:off x="1443038" y="4534084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pic>
        <p:nvPicPr>
          <p:cNvPr id="7" name="Picture 5" descr="world_atras_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722496"/>
            <a:ext cx="8204200" cy="3703638"/>
          </a:xfrm>
          <a:prstGeom prst="rect">
            <a:avLst/>
          </a:prstGeom>
          <a:noFill/>
          <a:effectLst/>
        </p:spPr>
      </p:pic>
      <p:pic>
        <p:nvPicPr>
          <p:cNvPr id="8" name="Picture 9" descr="KEK_view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81387" y="3657139"/>
            <a:ext cx="2400274" cy="1969144"/>
          </a:xfrm>
          <a:prstGeom prst="rect">
            <a:avLst/>
          </a:prstGeom>
          <a:noFill/>
          <a:effectLst>
            <a:outerShdw blurRad="127000" dist="101600" dir="2700000" algn="ctr" rotWithShape="0">
              <a:srgbClr val="000000">
                <a:alpha val="74998"/>
              </a:srgbClr>
            </a:outerShdw>
          </a:effectLst>
        </p:spPr>
      </p:pic>
      <p:pic>
        <p:nvPicPr>
          <p:cNvPr id="9" name="Picture 10" descr="FN0159Low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50516" y="3906797"/>
            <a:ext cx="2281767" cy="1719645"/>
          </a:xfrm>
          <a:prstGeom prst="rect">
            <a:avLst/>
          </a:prstGeom>
          <a:noFill/>
          <a:effectLst>
            <a:outerShdw blurRad="127000" dist="101600" dir="2700000" algn="ctr" rotWithShape="0">
              <a:srgbClr val="000000">
                <a:alpha val="74998"/>
              </a:srgbClr>
            </a:outerShdw>
          </a:effectLst>
        </p:spPr>
      </p:pic>
      <p:pic>
        <p:nvPicPr>
          <p:cNvPr id="10" name="Picture 11" descr="FLASH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1628" y="3853664"/>
            <a:ext cx="1928619" cy="1736245"/>
          </a:xfrm>
          <a:prstGeom prst="rect">
            <a:avLst/>
          </a:prstGeom>
          <a:noFill/>
          <a:effectLst>
            <a:outerShdw blurRad="127000" dist="101600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60424" name="Oval 12"/>
          <p:cNvSpPr>
            <a:spLocks noChangeArrowheads="1"/>
          </p:cNvSpPr>
          <p:nvPr/>
        </p:nvSpPr>
        <p:spPr bwMode="auto">
          <a:xfrm>
            <a:off x="3810000" y="4390857"/>
            <a:ext cx="381000" cy="380311"/>
          </a:xfrm>
          <a:prstGeom prst="ellipse">
            <a:avLst/>
          </a:prstGeom>
          <a:noFill/>
          <a:ln w="38100">
            <a:solidFill>
              <a:srgbClr val="FFC629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60425" name="Oval 13"/>
          <p:cNvSpPr>
            <a:spLocks noChangeArrowheads="1"/>
          </p:cNvSpPr>
          <p:nvPr/>
        </p:nvSpPr>
        <p:spPr bwMode="auto">
          <a:xfrm>
            <a:off x="6477000" y="4121334"/>
            <a:ext cx="304800" cy="304800"/>
          </a:xfrm>
          <a:prstGeom prst="ellipse">
            <a:avLst/>
          </a:prstGeom>
          <a:noFill/>
          <a:ln w="38100">
            <a:solidFill>
              <a:srgbClr val="FFC629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60427" name="Oval 15"/>
          <p:cNvSpPr>
            <a:spLocks noChangeArrowheads="1"/>
          </p:cNvSpPr>
          <p:nvPr/>
        </p:nvSpPr>
        <p:spPr bwMode="auto">
          <a:xfrm>
            <a:off x="1524000" y="4534084"/>
            <a:ext cx="381000" cy="381000"/>
          </a:xfrm>
          <a:prstGeom prst="ellipse">
            <a:avLst/>
          </a:prstGeom>
          <a:noFill/>
          <a:ln w="38100">
            <a:solidFill>
              <a:srgbClr val="FFC629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60428" name="Text Box 16"/>
          <p:cNvSpPr txBox="1">
            <a:spLocks noChangeArrowheads="1"/>
          </p:cNvSpPr>
          <p:nvPr/>
        </p:nvSpPr>
        <p:spPr bwMode="auto">
          <a:xfrm>
            <a:off x="304800" y="5675496"/>
            <a:ext cx="2590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i="1" dirty="0" smtClean="0">
                <a:solidFill>
                  <a:prstClr val="black"/>
                </a:solidFill>
                <a:latin typeface="Calibri"/>
                <a:ea typeface="ＭＳ Ｐゴシック"/>
              </a:rPr>
              <a:t>AMTF @DESY/E-XFEL, CM</a:t>
            </a:r>
            <a:endParaRPr lang="en-US" altLang="ja-JP" i="1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60429" name="Text Box 17"/>
          <p:cNvSpPr txBox="1">
            <a:spLocks noChangeArrowheads="1"/>
          </p:cNvSpPr>
          <p:nvPr/>
        </p:nvSpPr>
        <p:spPr bwMode="auto">
          <a:xfrm>
            <a:off x="3416300" y="5668600"/>
            <a:ext cx="21336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i="1" dirty="0" smtClean="0">
                <a:solidFill>
                  <a:prstClr val="black"/>
                </a:solidFill>
                <a:latin typeface="Calibri"/>
                <a:ea typeface="ＭＳ Ｐゴシック"/>
              </a:rPr>
              <a:t>STF-CFF @ KEK</a:t>
            </a:r>
            <a:endParaRPr lang="en-US" altLang="ja-JP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60430" name="Text Box 18"/>
          <p:cNvSpPr txBox="1">
            <a:spLocks noChangeArrowheads="1"/>
          </p:cNvSpPr>
          <p:nvPr/>
        </p:nvSpPr>
        <p:spPr bwMode="auto">
          <a:xfrm>
            <a:off x="5932542" y="5675496"/>
            <a:ext cx="29066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ja-JP" i="1" dirty="0" smtClean="0">
                <a:solidFill>
                  <a:prstClr val="black"/>
                </a:solidFill>
                <a:latin typeface="Calibri"/>
                <a:ea typeface="ＭＳ Ｐゴシック"/>
              </a:rPr>
              <a:t>ASTA @ FNAL, TEDF @  </a:t>
            </a:r>
            <a:r>
              <a:rPr lang="en-US" altLang="ja-JP" i="1" dirty="0" err="1" smtClean="0">
                <a:solidFill>
                  <a:prstClr val="black"/>
                </a:solidFill>
                <a:latin typeface="Calibri"/>
                <a:ea typeface="ＭＳ Ｐゴシック"/>
              </a:rPr>
              <a:t>JLab</a:t>
            </a:r>
            <a:endParaRPr lang="en-US" altLang="ja-JP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60431" name="Oval 19"/>
          <p:cNvSpPr>
            <a:spLocks noChangeArrowheads="1"/>
          </p:cNvSpPr>
          <p:nvPr/>
        </p:nvSpPr>
        <p:spPr bwMode="auto">
          <a:xfrm>
            <a:off x="1371600" y="1713096"/>
            <a:ext cx="152400" cy="152400"/>
          </a:xfrm>
          <a:prstGeom prst="ellipse">
            <a:avLst/>
          </a:prstGeom>
          <a:solidFill>
            <a:srgbClr val="FFC629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60432" name="Oval 20"/>
          <p:cNvSpPr>
            <a:spLocks noChangeArrowheads="1"/>
          </p:cNvSpPr>
          <p:nvPr/>
        </p:nvSpPr>
        <p:spPr bwMode="auto">
          <a:xfrm>
            <a:off x="4038600" y="2017896"/>
            <a:ext cx="152400" cy="152400"/>
          </a:xfrm>
          <a:prstGeom prst="ellipse">
            <a:avLst/>
          </a:prstGeom>
          <a:solidFill>
            <a:srgbClr val="FFC629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60433" name="Oval 21"/>
          <p:cNvSpPr>
            <a:spLocks noChangeArrowheads="1"/>
          </p:cNvSpPr>
          <p:nvPr/>
        </p:nvSpPr>
        <p:spPr bwMode="auto">
          <a:xfrm>
            <a:off x="6858000" y="1789296"/>
            <a:ext cx="152400" cy="152400"/>
          </a:xfrm>
          <a:prstGeom prst="ellipse">
            <a:avLst/>
          </a:prstGeom>
          <a:solidFill>
            <a:srgbClr val="FFC629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60434" name="Oval 22"/>
          <p:cNvSpPr>
            <a:spLocks noChangeArrowheads="1"/>
          </p:cNvSpPr>
          <p:nvPr/>
        </p:nvSpPr>
        <p:spPr bwMode="auto">
          <a:xfrm>
            <a:off x="7239000" y="1789296"/>
            <a:ext cx="152400" cy="152400"/>
          </a:xfrm>
          <a:prstGeom prst="ellipse">
            <a:avLst/>
          </a:prstGeom>
          <a:solidFill>
            <a:srgbClr val="FFC62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60435" name="Oval 23"/>
          <p:cNvSpPr>
            <a:spLocks noChangeArrowheads="1"/>
          </p:cNvSpPr>
          <p:nvPr/>
        </p:nvSpPr>
        <p:spPr bwMode="auto">
          <a:xfrm>
            <a:off x="7010400" y="1941696"/>
            <a:ext cx="152400" cy="152400"/>
          </a:xfrm>
          <a:prstGeom prst="ellipse">
            <a:avLst/>
          </a:prstGeom>
          <a:solidFill>
            <a:srgbClr val="FFC629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60436" name="Text Box 24"/>
          <p:cNvSpPr txBox="1">
            <a:spLocks noChangeArrowheads="1"/>
          </p:cNvSpPr>
          <p:nvPr/>
        </p:nvSpPr>
        <p:spPr bwMode="auto">
          <a:xfrm>
            <a:off x="6184900" y="1484496"/>
            <a:ext cx="169068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400" b="1" dirty="0">
                <a:solidFill>
                  <a:srgbClr val="151556"/>
                </a:solidFill>
                <a:latin typeface="Calibri"/>
                <a:ea typeface="ＭＳ Ｐゴシック"/>
              </a:rPr>
              <a:t>FNAL/ILCTA, ANL</a:t>
            </a:r>
            <a:endParaRPr lang="en-US" altLang="ja-JP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60437" name="Text Box 25"/>
          <p:cNvSpPr txBox="1">
            <a:spLocks noChangeArrowheads="1"/>
          </p:cNvSpPr>
          <p:nvPr/>
        </p:nvSpPr>
        <p:spPr bwMode="auto">
          <a:xfrm>
            <a:off x="7391400" y="1713096"/>
            <a:ext cx="796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400" b="1">
                <a:solidFill>
                  <a:srgbClr val="151556"/>
                </a:solidFill>
                <a:latin typeface="Calibri"/>
                <a:ea typeface="ＭＳ Ｐゴシック"/>
              </a:rPr>
              <a:t>Cornell</a:t>
            </a:r>
            <a:endParaRPr lang="en-US" altLang="ja-JP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60438" name="Text Box 26"/>
          <p:cNvSpPr txBox="1">
            <a:spLocks noChangeArrowheads="1"/>
          </p:cNvSpPr>
          <p:nvPr/>
        </p:nvSpPr>
        <p:spPr bwMode="auto">
          <a:xfrm>
            <a:off x="7073900" y="1954396"/>
            <a:ext cx="647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400" b="1" dirty="0">
                <a:solidFill>
                  <a:srgbClr val="151556"/>
                </a:solidFill>
                <a:latin typeface="Calibri"/>
                <a:ea typeface="ＭＳ Ｐゴシック"/>
              </a:rPr>
              <a:t>JLAB</a:t>
            </a:r>
            <a:endParaRPr lang="en-US" altLang="ja-JP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60439" name="Text Box 27"/>
          <p:cNvSpPr txBox="1">
            <a:spLocks noChangeArrowheads="1"/>
          </p:cNvSpPr>
          <p:nvPr/>
        </p:nvSpPr>
        <p:spPr bwMode="auto">
          <a:xfrm>
            <a:off x="3880495" y="2125820"/>
            <a:ext cx="46861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400" b="1" dirty="0" smtClean="0">
                <a:solidFill>
                  <a:srgbClr val="151556"/>
                </a:solidFill>
                <a:latin typeface="Calibri"/>
                <a:ea typeface="ＭＳ Ｐゴシック"/>
              </a:rPr>
              <a:t>KEK</a:t>
            </a:r>
            <a:endParaRPr lang="en-US" altLang="ja-JP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60440" name="Text Box 28"/>
          <p:cNvSpPr txBox="1">
            <a:spLocks noChangeArrowheads="1"/>
          </p:cNvSpPr>
          <p:nvPr/>
        </p:nvSpPr>
        <p:spPr bwMode="auto">
          <a:xfrm>
            <a:off x="1027092" y="1399326"/>
            <a:ext cx="113775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400" b="1" dirty="0" smtClean="0">
                <a:solidFill>
                  <a:srgbClr val="151556"/>
                </a:solidFill>
                <a:latin typeface="Calibri"/>
                <a:ea typeface="ＭＳ Ｐゴシック"/>
              </a:rPr>
              <a:t>DESY, E-XFEL</a:t>
            </a:r>
            <a:endParaRPr lang="en-US" altLang="ja-JP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26" name="Oval 21"/>
          <p:cNvSpPr>
            <a:spLocks noChangeArrowheads="1"/>
          </p:cNvSpPr>
          <p:nvPr/>
        </p:nvSpPr>
        <p:spPr bwMode="auto">
          <a:xfrm>
            <a:off x="6121400" y="1941696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27" name="Text Box 24"/>
          <p:cNvSpPr txBox="1">
            <a:spLocks noChangeArrowheads="1"/>
          </p:cNvSpPr>
          <p:nvPr/>
        </p:nvSpPr>
        <p:spPr bwMode="auto">
          <a:xfrm>
            <a:off x="5622659" y="2099917"/>
            <a:ext cx="115914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400" b="1" dirty="0" smtClean="0">
                <a:solidFill>
                  <a:srgbClr val="151556"/>
                </a:solidFill>
                <a:latin typeface="Calibri"/>
                <a:ea typeface="ＭＳ Ｐゴシック"/>
              </a:rPr>
              <a:t>SLAC,  LCLS</a:t>
            </a:r>
            <a:r>
              <a:rPr lang="en-US" altLang="ja-JP" sz="1400" b="1" dirty="0">
                <a:solidFill>
                  <a:srgbClr val="151556"/>
                </a:solidFill>
                <a:latin typeface="Calibri"/>
                <a:ea typeface="ＭＳ Ｐゴシック"/>
              </a:rPr>
              <a:t>-</a:t>
            </a:r>
            <a:r>
              <a:rPr lang="en-US" altLang="ja-JP" sz="1400" b="1" dirty="0" smtClean="0">
                <a:solidFill>
                  <a:srgbClr val="151556"/>
                </a:solidFill>
                <a:latin typeface="Calibri"/>
                <a:ea typeface="ＭＳ Ｐゴシック"/>
              </a:rPr>
              <a:t>II</a:t>
            </a:r>
            <a:endParaRPr lang="en-US" altLang="ja-JP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28" name="Oval 21"/>
          <p:cNvSpPr>
            <a:spLocks noChangeArrowheads="1"/>
          </p:cNvSpPr>
          <p:nvPr/>
        </p:nvSpPr>
        <p:spPr bwMode="auto">
          <a:xfrm>
            <a:off x="1519768" y="1716271"/>
            <a:ext cx="152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29" name="Oval 19"/>
          <p:cNvSpPr>
            <a:spLocks noChangeArrowheads="1"/>
          </p:cNvSpPr>
          <p:nvPr/>
        </p:nvSpPr>
        <p:spPr bwMode="auto">
          <a:xfrm>
            <a:off x="1223264" y="1784792"/>
            <a:ext cx="152400" cy="152400"/>
          </a:xfrm>
          <a:prstGeom prst="ellipse">
            <a:avLst/>
          </a:prstGeom>
          <a:solidFill>
            <a:srgbClr val="FFC629"/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30" name="Text Box 27"/>
          <p:cNvSpPr txBox="1">
            <a:spLocks noChangeArrowheads="1"/>
          </p:cNvSpPr>
          <p:nvPr/>
        </p:nvSpPr>
        <p:spPr bwMode="auto">
          <a:xfrm>
            <a:off x="831629" y="1937192"/>
            <a:ext cx="135165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400" b="1" dirty="0" smtClean="0">
                <a:solidFill>
                  <a:srgbClr val="151556"/>
                </a:solidFill>
                <a:latin typeface="Calibri"/>
                <a:ea typeface="ＭＳ Ｐゴシック"/>
              </a:rPr>
              <a:t>CEA-</a:t>
            </a:r>
            <a:r>
              <a:rPr lang="en-US" altLang="ja-JP" sz="1400" b="1" dirty="0" err="1" smtClean="0">
                <a:solidFill>
                  <a:srgbClr val="151556"/>
                </a:solidFill>
                <a:latin typeface="Calibri"/>
                <a:ea typeface="ＭＳ Ｐゴシック"/>
              </a:rPr>
              <a:t>Saclay</a:t>
            </a:r>
            <a:r>
              <a:rPr lang="en-US" altLang="ja-JP" sz="1400" b="1" dirty="0" smtClean="0">
                <a:solidFill>
                  <a:srgbClr val="151556"/>
                </a:solidFill>
                <a:latin typeface="Calibri"/>
                <a:ea typeface="ＭＳ Ｐゴシック"/>
              </a:rPr>
              <a:t>, LAL </a:t>
            </a:r>
            <a:endParaRPr lang="en-US" altLang="ja-JP" sz="1400" b="1" dirty="0">
              <a:solidFill>
                <a:srgbClr val="151556"/>
              </a:solidFill>
              <a:latin typeface="Calibri"/>
              <a:ea typeface="ＭＳ Ｐゴシック"/>
            </a:endParaRPr>
          </a:p>
        </p:txBody>
      </p:sp>
      <p:sp>
        <p:nvSpPr>
          <p:cNvPr id="31" name="Oval 20"/>
          <p:cNvSpPr>
            <a:spLocks noChangeArrowheads="1"/>
          </p:cNvSpPr>
          <p:nvPr/>
        </p:nvSpPr>
        <p:spPr bwMode="auto">
          <a:xfrm>
            <a:off x="3416300" y="1965176"/>
            <a:ext cx="152400" cy="152400"/>
          </a:xfrm>
          <a:prstGeom prst="ellipse">
            <a:avLst/>
          </a:prstGeom>
          <a:solidFill>
            <a:srgbClr val="FFC62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32" name="Text Box 27"/>
          <p:cNvSpPr txBox="1">
            <a:spLocks noChangeArrowheads="1"/>
          </p:cNvSpPr>
          <p:nvPr/>
        </p:nvSpPr>
        <p:spPr bwMode="auto">
          <a:xfrm>
            <a:off x="3130473" y="1553215"/>
            <a:ext cx="90812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400" b="1" dirty="0" smtClean="0">
                <a:solidFill>
                  <a:srgbClr val="151556"/>
                </a:solidFill>
                <a:latin typeface="Calibri"/>
                <a:ea typeface="ＭＳ Ｐゴシック"/>
              </a:rPr>
              <a:t>IHEP</a:t>
            </a:r>
            <a:r>
              <a:rPr lang="en-US" altLang="ja-JP" sz="1100" b="1" dirty="0" smtClean="0">
                <a:solidFill>
                  <a:srgbClr val="151556"/>
                </a:solidFill>
                <a:latin typeface="Calibri"/>
                <a:ea typeface="ＭＳ Ｐゴシック"/>
              </a:rPr>
              <a:t>, </a:t>
            </a:r>
            <a:r>
              <a:rPr lang="en-US" altLang="ja-JP" sz="1400" b="1" dirty="0" smtClean="0">
                <a:solidFill>
                  <a:srgbClr val="151556"/>
                </a:solidFill>
                <a:latin typeface="Calibri"/>
                <a:ea typeface="ＭＳ Ｐゴシック"/>
              </a:rPr>
              <a:t>PKU</a:t>
            </a:r>
            <a:endParaRPr lang="en-US" altLang="ja-JP" sz="1100" dirty="0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33" name="Oval 20"/>
          <p:cNvSpPr>
            <a:spLocks noChangeArrowheads="1"/>
          </p:cNvSpPr>
          <p:nvPr/>
        </p:nvSpPr>
        <p:spPr bwMode="auto">
          <a:xfrm>
            <a:off x="2760248" y="2322696"/>
            <a:ext cx="152400" cy="152400"/>
          </a:xfrm>
          <a:prstGeom prst="ellipse">
            <a:avLst/>
          </a:prstGeom>
          <a:solidFill>
            <a:srgbClr val="FFC62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sp>
        <p:nvSpPr>
          <p:cNvPr id="35" name="Text Box 27"/>
          <p:cNvSpPr txBox="1">
            <a:spLocks noChangeArrowheads="1"/>
          </p:cNvSpPr>
          <p:nvPr/>
        </p:nvSpPr>
        <p:spPr bwMode="auto">
          <a:xfrm>
            <a:off x="2396584" y="2427273"/>
            <a:ext cx="68480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altLang="ja-JP" sz="1400" b="1" dirty="0" smtClean="0">
                <a:solidFill>
                  <a:srgbClr val="151556"/>
                </a:solidFill>
                <a:latin typeface="Calibri"/>
                <a:ea typeface="ＭＳ Ｐゴシック"/>
              </a:rPr>
              <a:t>RRCAT</a:t>
            </a:r>
            <a:endParaRPr lang="en-US" altLang="ja-JP" sz="1100" b="1" dirty="0">
              <a:solidFill>
                <a:srgbClr val="151556"/>
              </a:solidFill>
              <a:latin typeface="Calibri"/>
              <a:ea typeface="ＭＳ Ｐゴシック"/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4294967295"/>
          </p:nvPr>
        </p:nvSpPr>
        <p:spPr>
          <a:xfrm>
            <a:off x="6802998" y="6535233"/>
            <a:ext cx="2133600" cy="258262"/>
          </a:xfrm>
          <a:prstGeom prst="rect">
            <a:avLst/>
          </a:prstGeom>
        </p:spPr>
        <p:txBody>
          <a:bodyPr anchor="ctr"/>
          <a:lstStyle/>
          <a:p>
            <a:pPr algn="r"/>
            <a:fld id="{CAAA0732-AD09-E341-AC15-95AAFB5FCEB8}" type="slidenum">
              <a:rPr lang="ja-JP" altLang="en-US" sz="1000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 algn="r"/>
              <a:t>9</a:t>
            </a:fld>
            <a:endParaRPr lang="ja-JP" altLang="en-US" sz="1000" dirty="0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2" name="Oval 20"/>
          <p:cNvSpPr>
            <a:spLocks noChangeArrowheads="1"/>
          </p:cNvSpPr>
          <p:nvPr/>
        </p:nvSpPr>
        <p:spPr bwMode="auto">
          <a:xfrm>
            <a:off x="3554651" y="1965176"/>
            <a:ext cx="152400" cy="152400"/>
          </a:xfrm>
          <a:prstGeom prst="ellipse">
            <a:avLst/>
          </a:prstGeom>
          <a:solidFill>
            <a:srgbClr val="FFC62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969" y="2659314"/>
            <a:ext cx="2135989" cy="10986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4" name="Oval 15"/>
          <p:cNvSpPr>
            <a:spLocks noChangeArrowheads="1"/>
          </p:cNvSpPr>
          <p:nvPr/>
        </p:nvSpPr>
        <p:spPr bwMode="auto">
          <a:xfrm>
            <a:off x="1244429" y="3069170"/>
            <a:ext cx="262469" cy="221251"/>
          </a:xfrm>
          <a:prstGeom prst="ellipse">
            <a:avLst/>
          </a:prstGeom>
          <a:noFill/>
          <a:ln w="38100">
            <a:solidFill>
              <a:srgbClr val="FFC629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pic>
        <p:nvPicPr>
          <p:cNvPr id="11" name="図 10" descr="Visiting JLab | Jefferson Lab.pdf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587" t="10957" r="47370" b="65207"/>
          <a:stretch/>
        </p:blipFill>
        <p:spPr>
          <a:xfrm>
            <a:off x="7284754" y="2497833"/>
            <a:ext cx="1742835" cy="1185863"/>
          </a:xfrm>
          <a:prstGeom prst="rect">
            <a:avLst/>
          </a:prstGeom>
        </p:spPr>
      </p:pic>
      <p:sp>
        <p:nvSpPr>
          <p:cNvPr id="43" name="Oval 14"/>
          <p:cNvSpPr>
            <a:spLocks noChangeArrowheads="1"/>
          </p:cNvSpPr>
          <p:nvPr/>
        </p:nvSpPr>
        <p:spPr bwMode="auto">
          <a:xfrm>
            <a:off x="8035925" y="3079632"/>
            <a:ext cx="304800" cy="304800"/>
          </a:xfrm>
          <a:prstGeom prst="ellipse">
            <a:avLst/>
          </a:prstGeom>
          <a:noFill/>
          <a:ln w="38100">
            <a:solidFill>
              <a:srgbClr val="FFC629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ja-JP" altLang="en-US">
              <a:solidFill>
                <a:prstClr val="black"/>
              </a:solidFill>
              <a:latin typeface="Calibri"/>
              <a:ea typeface="ＭＳ Ｐゴシック"/>
            </a:endParaRPr>
          </a:p>
        </p:txBody>
      </p:sp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7904" y="2924751"/>
            <a:ext cx="1359326" cy="919361"/>
          </a:xfrm>
          <a:prstGeom prst="rect">
            <a:avLst/>
          </a:prstGeom>
          <a:solidFill>
            <a:schemeClr val="bg1">
              <a:alpha val="57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9093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3.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7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1.xml><?xml version="1.0" encoding="utf-8"?>
<a:theme xmlns:a="http://schemas.openxmlformats.org/drawingml/2006/main" name="7_Office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8_Office Theme">
  <a:themeElements>
    <a:clrScheme name="Custom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3.xml><?xml version="1.0" encoding="utf-8"?>
<a:theme xmlns:a="http://schemas.openxmlformats.org/drawingml/2006/main" name="1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1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5.xml><?xml version="1.0" encoding="utf-8"?>
<a:theme xmlns:a="http://schemas.openxmlformats.org/drawingml/2006/main" name="1_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16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2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4_FC5643-CERN3027 - Scale of contributions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3_Draft_LLC_PowerPoint_template_02151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TemplatePresCERN</Template>
  <TotalTime>39305</TotalTime>
  <Words>1795</Words>
  <Application>Microsoft Macintosh PowerPoint</Application>
  <PresentationFormat>On-screen Show (4:3)</PresentationFormat>
  <Paragraphs>373</Paragraphs>
  <Slides>17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16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34" baseType="lpstr">
      <vt:lpstr>Office Theme</vt:lpstr>
      <vt:lpstr>3_Office Theme</vt:lpstr>
      <vt:lpstr>1_FC5643-CERN3027 - Scale of contributions</vt:lpstr>
      <vt:lpstr>4_Office Theme</vt:lpstr>
      <vt:lpstr>2_FC5643-CERN3027 - Scale of contributions</vt:lpstr>
      <vt:lpstr>4_FC5643-CERN3027 - Scale of contributions</vt:lpstr>
      <vt:lpstr>3_Draft_LLC_PowerPoint_template_021513</vt:lpstr>
      <vt:lpstr>Default Theme</vt:lpstr>
      <vt:lpstr>2_Office Theme</vt:lpstr>
      <vt:lpstr>7_FC5643-CERN3027 - Scale of contributions</vt:lpstr>
      <vt:lpstr>7_Office Theme</vt:lpstr>
      <vt:lpstr>8_Office Theme</vt:lpstr>
      <vt:lpstr>11_Office Theme</vt:lpstr>
      <vt:lpstr>12_Office Theme</vt:lpstr>
      <vt:lpstr>1_Default Theme</vt:lpstr>
      <vt:lpstr>Thème Office</vt:lpstr>
      <vt:lpstr>KGPlot</vt:lpstr>
      <vt:lpstr>LCC report</vt:lpstr>
      <vt:lpstr>ILC in Linear Collider Collaboration </vt:lpstr>
      <vt:lpstr> Key points</vt:lpstr>
      <vt:lpstr>ILC Accelerator in TDR</vt:lpstr>
      <vt:lpstr>Technical Highlights in 2014  </vt:lpstr>
      <vt:lpstr>PowerPoint Presentation</vt:lpstr>
      <vt:lpstr>PowerPoint Presentation</vt:lpstr>
      <vt:lpstr>PowerPoint Presentation</vt:lpstr>
      <vt:lpstr>PowerPoint Presentation</vt:lpstr>
      <vt:lpstr>Cryomodule System Tests </vt:lpstr>
      <vt:lpstr>PowerPoint Presentation</vt:lpstr>
      <vt:lpstr>PowerPoint Presentation</vt:lpstr>
      <vt:lpstr>ILC Global Accelerator Organization   </vt:lpstr>
      <vt:lpstr>ILC being studied in Japan </vt:lpstr>
      <vt:lpstr>JFY2014,  Commissioned Survey - deliverable given in a public report - </vt:lpstr>
      <vt:lpstr>JFY2015, Commissioned Survey by MEXT  contracted with Nomura Research Institute (NRI)</vt:lpstr>
      <vt:lpstr>LCC-ILC Progress Report in preparation  to be useful for further surveys and studies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General Infrastructure Services</dc:title>
  <dc:creator>duke</dc:creator>
  <cp:lastModifiedBy>Lyn Evans</cp:lastModifiedBy>
  <cp:revision>883</cp:revision>
  <cp:lastPrinted>2014-02-01T13:22:31Z</cp:lastPrinted>
  <dcterms:created xsi:type="dcterms:W3CDTF">2008-11-20T16:07:12Z</dcterms:created>
  <dcterms:modified xsi:type="dcterms:W3CDTF">2015-06-18T13:39:24Z</dcterms:modified>
</cp:coreProperties>
</file>