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14.png" ContentType="image/png"/>
  <Override PartName="/ppt/media/image13.png" ContentType="image/png"/>
  <Override PartName="/ppt/media/image12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6.png" ContentType="image/png"/>
  <Override PartName="/ppt/media/image5.png" ContentType="image/png"/>
  <Override PartName="/ppt/media/image7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1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GB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GB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4F17CF59-52D6-4ABA-94E7-B16649CE41F2}" type="slidenum">
              <a:rPr lang="en-GB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GB" sz="3200">
                <a:latin typeface="Arial"/>
              </a:rPr>
              <a:t>Theoretical Feedforward/Feedback</a:t>
            </a:r>
            <a:endParaRPr/>
          </a:p>
          <a:p>
            <a:pPr algn="ctr"/>
            <a:r>
              <a:rPr lang="en-GB" sz="3200">
                <a:latin typeface="Arial"/>
              </a:rPr>
              <a:t>Jitter Reduction</a:t>
            </a:r>
            <a:endParaRPr/>
          </a:p>
          <a:p>
            <a:pPr algn="ctr"/>
            <a:endParaRPr/>
          </a:p>
          <a:p>
            <a:pPr algn="ctr"/>
            <a:r>
              <a:rPr lang="en-GB" sz="3200">
                <a:latin typeface="Arial"/>
              </a:rPr>
              <a:t>Jack Roberts</a:t>
            </a:r>
            <a:endParaRPr/>
          </a:p>
          <a:p>
            <a:pPr algn="ctr"/>
            <a:r>
              <a:rPr lang="en-GB" sz="3200">
                <a:latin typeface="Arial"/>
              </a:rPr>
              <a:t>FONT Meeting 10/4/15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504360" y="10584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“</a:t>
            </a:r>
            <a:r>
              <a:rPr lang="en-GB" sz="4400">
                <a:latin typeface="Arial"/>
              </a:rPr>
              <a:t>100% Gain” Feedforward/back</a:t>
            </a:r>
            <a:endParaRPr/>
          </a:p>
        </p:txBody>
      </p:sp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3206160" y="2232000"/>
            <a:ext cx="3561840" cy="87588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2"/>
          <a:stretch/>
        </p:blipFill>
        <p:spPr>
          <a:xfrm>
            <a:off x="0" y="3456000"/>
            <a:ext cx="10079640" cy="959760"/>
          </a:xfrm>
          <a:prstGeom prst="rect">
            <a:avLst/>
          </a:prstGeom>
          <a:ln>
            <a:noFill/>
          </a:ln>
        </p:spPr>
      </p:pic>
      <p:sp>
        <p:nvSpPr>
          <p:cNvPr id="43" name="TextShape 2"/>
          <p:cNvSpPr txBox="1"/>
          <p:nvPr/>
        </p:nvSpPr>
        <p:spPr>
          <a:xfrm>
            <a:off x="274680" y="1656000"/>
            <a:ext cx="304596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GB">
                <a:latin typeface="Arial"/>
              </a:rPr>
              <a:t>Corrected downstrem phase</a:t>
            </a:r>
            <a:endParaRPr/>
          </a:p>
          <a:p>
            <a:r>
              <a:rPr lang="en-GB">
                <a:latin typeface="Arial"/>
              </a:rPr>
              <a:t>(or bunch 2 position)</a:t>
            </a:r>
            <a:endParaRPr/>
          </a:p>
        </p:txBody>
      </p:sp>
      <p:sp>
        <p:nvSpPr>
          <p:cNvPr id="44" name="TextShape 3"/>
          <p:cNvSpPr txBox="1"/>
          <p:nvPr/>
        </p:nvSpPr>
        <p:spPr>
          <a:xfrm>
            <a:off x="3744000" y="1373760"/>
            <a:ext cx="280800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GB">
                <a:latin typeface="Arial"/>
              </a:rPr>
              <a:t>“</a:t>
            </a:r>
            <a:r>
              <a:rPr lang="en-GB">
                <a:latin typeface="Arial"/>
              </a:rPr>
              <a:t>Bare” downstrem phase</a:t>
            </a:r>
            <a:endParaRPr/>
          </a:p>
          <a:p>
            <a:r>
              <a:rPr lang="en-GB">
                <a:latin typeface="Arial"/>
              </a:rPr>
              <a:t>(or bunch 2 position)</a:t>
            </a:r>
            <a:endParaRPr/>
          </a:p>
        </p:txBody>
      </p:sp>
      <p:sp>
        <p:nvSpPr>
          <p:cNvPr id="45" name="TextShape 4"/>
          <p:cNvSpPr txBox="1"/>
          <p:nvPr/>
        </p:nvSpPr>
        <p:spPr>
          <a:xfrm>
            <a:off x="6696000" y="1693800"/>
            <a:ext cx="2664000" cy="1114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GB">
                <a:latin typeface="Arial"/>
              </a:rPr>
              <a:t>“</a:t>
            </a:r>
            <a:r>
              <a:rPr lang="en-GB">
                <a:latin typeface="Arial"/>
              </a:rPr>
              <a:t>Bare” upstream phase</a:t>
            </a:r>
            <a:endParaRPr/>
          </a:p>
          <a:p>
            <a:r>
              <a:rPr lang="en-GB">
                <a:latin typeface="Arial"/>
              </a:rPr>
              <a:t>(or bunch 1 position)</a:t>
            </a:r>
            <a:endParaRPr/>
          </a:p>
        </p:txBody>
      </p:sp>
      <p:sp>
        <p:nvSpPr>
          <p:cNvPr id="46" name="Line 5"/>
          <p:cNvSpPr/>
          <p:nvPr/>
        </p:nvSpPr>
        <p:spPr>
          <a:xfrm>
            <a:off x="1800000" y="2258280"/>
            <a:ext cx="1512000" cy="33372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47" name="Line 6"/>
          <p:cNvSpPr/>
          <p:nvPr/>
        </p:nvSpPr>
        <p:spPr>
          <a:xfrm flipH="1">
            <a:off x="4968000" y="1944000"/>
            <a:ext cx="216000" cy="432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48" name="Line 7"/>
          <p:cNvSpPr/>
          <p:nvPr/>
        </p:nvSpPr>
        <p:spPr>
          <a:xfrm flipH="1">
            <a:off x="6624000" y="2304000"/>
            <a:ext cx="648000" cy="288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49" name="TextShape 8"/>
          <p:cNvSpPr txBox="1"/>
          <p:nvPr/>
        </p:nvSpPr>
        <p:spPr>
          <a:xfrm>
            <a:off x="115920" y="4693680"/>
            <a:ext cx="6760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GB">
                <a:latin typeface="Arial"/>
              </a:rPr>
              <a:t>Jitter</a:t>
            </a:r>
            <a:endParaRPr/>
          </a:p>
        </p:txBody>
      </p:sp>
      <p:sp>
        <p:nvSpPr>
          <p:cNvPr id="50" name="Line 9"/>
          <p:cNvSpPr/>
          <p:nvPr/>
        </p:nvSpPr>
        <p:spPr>
          <a:xfrm flipH="1" flipV="1">
            <a:off x="288000" y="4104000"/>
            <a:ext cx="72000" cy="58968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51" name="TextShape 10"/>
          <p:cNvSpPr txBox="1"/>
          <p:nvPr/>
        </p:nvSpPr>
        <p:spPr>
          <a:xfrm>
            <a:off x="5112000" y="4797720"/>
            <a:ext cx="43002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GB">
                <a:latin typeface="Arial"/>
              </a:rPr>
              <a:t>Upstream-downstream phase correlation</a:t>
            </a:r>
            <a:endParaRPr/>
          </a:p>
          <a:p>
            <a:r>
              <a:rPr lang="en-GB">
                <a:latin typeface="Arial"/>
              </a:rPr>
              <a:t>(or bunch1-bunch2 position correlation)</a:t>
            </a:r>
            <a:endParaRPr/>
          </a:p>
        </p:txBody>
      </p:sp>
      <p:sp>
        <p:nvSpPr>
          <p:cNvPr id="52" name="Line 11"/>
          <p:cNvSpPr/>
          <p:nvPr/>
        </p:nvSpPr>
        <p:spPr>
          <a:xfrm flipV="1">
            <a:off x="7056000" y="4104000"/>
            <a:ext cx="144000" cy="69372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360" y="14400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Optimal Gain Feedforward/back</a:t>
            </a:r>
            <a:endParaRPr/>
          </a:p>
        </p:txBody>
      </p:sp>
      <p:sp>
        <p:nvSpPr>
          <p:cNvPr id="54" name="TextShape 2"/>
          <p:cNvSpPr txBox="1"/>
          <p:nvPr/>
        </p:nvSpPr>
        <p:spPr>
          <a:xfrm>
            <a:off x="432360" y="136800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Optimal feedforward/feedback with gain a:</a:t>
            </a:r>
            <a:endParaRPr/>
          </a:p>
        </p:txBody>
      </p:sp>
      <p:pic>
        <p:nvPicPr>
          <p:cNvPr id="55" name="" descr=""/>
          <p:cNvPicPr/>
          <p:nvPr/>
        </p:nvPicPr>
        <p:blipFill>
          <a:blip r:embed="rId1"/>
          <a:stretch/>
        </p:blipFill>
        <p:spPr>
          <a:xfrm>
            <a:off x="2880000" y="1944000"/>
            <a:ext cx="3933360" cy="952200"/>
          </a:xfrm>
          <a:prstGeom prst="rect">
            <a:avLst/>
          </a:prstGeom>
          <a:ln>
            <a:noFill/>
          </a:ln>
        </p:spPr>
      </p:pic>
      <p:pic>
        <p:nvPicPr>
          <p:cNvPr id="56" name="" descr=""/>
          <p:cNvPicPr/>
          <p:nvPr/>
        </p:nvPicPr>
        <p:blipFill>
          <a:blip r:embed="rId2"/>
          <a:stretch/>
        </p:blipFill>
        <p:spPr>
          <a:xfrm>
            <a:off x="0" y="3384000"/>
            <a:ext cx="10079640" cy="934920"/>
          </a:xfrm>
          <a:prstGeom prst="rect">
            <a:avLst/>
          </a:prstGeom>
          <a:ln>
            <a:noFill/>
          </a:ln>
        </p:spPr>
      </p:pic>
      <p:pic>
        <p:nvPicPr>
          <p:cNvPr id="57" name="" descr=""/>
          <p:cNvPicPr/>
          <p:nvPr/>
        </p:nvPicPr>
        <p:blipFill>
          <a:blip r:embed="rId3"/>
          <a:stretch/>
        </p:blipFill>
        <p:spPr>
          <a:xfrm>
            <a:off x="360" y="4567320"/>
            <a:ext cx="10079640" cy="904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Optimal Gain Feedforward/back</a:t>
            </a:r>
            <a:endParaRPr/>
          </a:p>
        </p:txBody>
      </p:sp>
      <p:sp>
        <p:nvSpPr>
          <p:cNvPr id="59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Differentiate to find optimal value of a:</a:t>
            </a:r>
            <a:endParaRPr/>
          </a:p>
        </p:txBody>
      </p:sp>
      <p:pic>
        <p:nvPicPr>
          <p:cNvPr id="60" name="" descr=""/>
          <p:cNvPicPr/>
          <p:nvPr/>
        </p:nvPicPr>
        <p:blipFill>
          <a:blip r:embed="rId1"/>
          <a:stretch/>
        </p:blipFill>
        <p:spPr>
          <a:xfrm>
            <a:off x="432360" y="2509200"/>
            <a:ext cx="10079640" cy="1378800"/>
          </a:xfrm>
          <a:prstGeom prst="rect">
            <a:avLst/>
          </a:prstGeom>
          <a:ln>
            <a:noFill/>
          </a:ln>
        </p:spPr>
      </p:pic>
      <p:pic>
        <p:nvPicPr>
          <p:cNvPr id="61" name="" descr=""/>
          <p:cNvPicPr/>
          <p:nvPr/>
        </p:nvPicPr>
        <p:blipFill>
          <a:blip r:embed="rId2"/>
          <a:stretch/>
        </p:blipFill>
        <p:spPr>
          <a:xfrm>
            <a:off x="3050280" y="4089240"/>
            <a:ext cx="3285720" cy="1742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1296000" y="4968000"/>
            <a:ext cx="7488000" cy="1872000"/>
          </a:xfrm>
          <a:prstGeom prst="rect">
            <a:avLst/>
          </a:prstGeom>
          <a:solidFill>
            <a:srgbClr val="ffff66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TextShape 2"/>
          <p:cNvSpPr txBox="1"/>
          <p:nvPr/>
        </p:nvSpPr>
        <p:spPr>
          <a:xfrm>
            <a:off x="504360" y="3384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Optimal Gain Feedforward/back</a:t>
            </a:r>
            <a:endParaRPr/>
          </a:p>
        </p:txBody>
      </p:sp>
      <p:pic>
        <p:nvPicPr>
          <p:cNvPr id="64" name="" descr=""/>
          <p:cNvPicPr/>
          <p:nvPr/>
        </p:nvPicPr>
        <p:blipFill>
          <a:blip r:embed="rId1"/>
          <a:stretch/>
        </p:blipFill>
        <p:spPr>
          <a:xfrm>
            <a:off x="2016000" y="1080000"/>
            <a:ext cx="5857560" cy="1990440"/>
          </a:xfrm>
          <a:prstGeom prst="rect">
            <a:avLst/>
          </a:prstGeom>
          <a:ln>
            <a:noFill/>
          </a:ln>
        </p:spPr>
      </p:pic>
      <p:pic>
        <p:nvPicPr>
          <p:cNvPr id="65" name="" descr=""/>
          <p:cNvPicPr/>
          <p:nvPr/>
        </p:nvPicPr>
        <p:blipFill>
          <a:blip r:embed="rId2"/>
          <a:stretch/>
        </p:blipFill>
        <p:spPr>
          <a:xfrm>
            <a:off x="216360" y="2736000"/>
            <a:ext cx="9863640" cy="1110600"/>
          </a:xfrm>
          <a:prstGeom prst="rect">
            <a:avLst/>
          </a:prstGeom>
          <a:ln>
            <a:noFill/>
          </a:ln>
        </p:spPr>
      </p:pic>
      <p:pic>
        <p:nvPicPr>
          <p:cNvPr id="66" name="" descr=""/>
          <p:cNvPicPr/>
          <p:nvPr/>
        </p:nvPicPr>
        <p:blipFill>
          <a:blip r:embed="rId3"/>
          <a:stretch/>
        </p:blipFill>
        <p:spPr>
          <a:xfrm>
            <a:off x="1800000" y="4176000"/>
            <a:ext cx="6668280" cy="576000"/>
          </a:xfrm>
          <a:prstGeom prst="rect">
            <a:avLst/>
          </a:prstGeom>
          <a:ln>
            <a:noFill/>
          </a:ln>
        </p:spPr>
      </p:pic>
      <p:pic>
        <p:nvPicPr>
          <p:cNvPr id="67" name="" descr=""/>
          <p:cNvPicPr/>
          <p:nvPr/>
        </p:nvPicPr>
        <p:blipFill>
          <a:blip r:embed="rId4"/>
          <a:stretch/>
        </p:blipFill>
        <p:spPr>
          <a:xfrm>
            <a:off x="1512000" y="5184000"/>
            <a:ext cx="6819480" cy="847440"/>
          </a:xfrm>
          <a:prstGeom prst="rect">
            <a:avLst/>
          </a:prstGeom>
          <a:ln>
            <a:noFill/>
          </a:ln>
        </p:spPr>
      </p:pic>
      <p:sp>
        <p:nvSpPr>
          <p:cNvPr id="68" name="TextShape 3"/>
          <p:cNvSpPr txBox="1"/>
          <p:nvPr/>
        </p:nvSpPr>
        <p:spPr>
          <a:xfrm>
            <a:off x="2892960" y="6022800"/>
            <a:ext cx="47772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/>
            <a:r>
              <a:rPr b="1" lang="en-GB" u="sng">
                <a:latin typeface="Arial"/>
              </a:rPr>
              <a:t>DOWNSTREAM PHASE / BUNCH 2 JITTER</a:t>
            </a:r>
            <a:endParaRPr/>
          </a:p>
          <a:p>
            <a:pPr algn="ctr"/>
            <a:r>
              <a:rPr b="1" lang="en-GB" u="sng">
                <a:latin typeface="Arial"/>
              </a:rPr>
              <a:t>WITH OPTIMAL GAIN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100% Gain vs. Optimal Gain</a:t>
            </a:r>
            <a:endParaRPr/>
          </a:p>
        </p:txBody>
      </p:sp>
      <p:pic>
        <p:nvPicPr>
          <p:cNvPr id="70" name="" descr=""/>
          <p:cNvPicPr/>
          <p:nvPr/>
        </p:nvPicPr>
        <p:blipFill>
          <a:blip r:embed="rId1"/>
          <a:stretch/>
        </p:blipFill>
        <p:spPr>
          <a:xfrm>
            <a:off x="2232000" y="1368000"/>
            <a:ext cx="5908680" cy="4431600"/>
          </a:xfrm>
          <a:prstGeom prst="rect">
            <a:avLst/>
          </a:prstGeom>
          <a:ln>
            <a:noFill/>
          </a:ln>
        </p:spPr>
      </p:pic>
      <p:sp>
        <p:nvSpPr>
          <p:cNvPr id="71" name="TextShape 2"/>
          <p:cNvSpPr txBox="1"/>
          <p:nvPr/>
        </p:nvSpPr>
        <p:spPr>
          <a:xfrm>
            <a:off x="2649960" y="5989680"/>
            <a:ext cx="51260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GB">
                <a:latin typeface="Arial"/>
              </a:rPr>
              <a:t>Jitter can be reduced for correlations below 50%.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Prediction compared to Feedforward Results</a:t>
            </a:r>
            <a:endParaRPr/>
          </a:p>
        </p:txBody>
      </p:sp>
      <p:sp>
        <p:nvSpPr>
          <p:cNvPr id="7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Best results last year: 2 degrees downstream jitter reduce to 1.4 degrees with 50% correlation.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Equation predicts that 70% correlation is required to reduce the jitter by 30%...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Correction was larger than theoretical limit?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