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6" r:id="rId2"/>
  </p:sldMasterIdLst>
  <p:notesMasterIdLst>
    <p:notesMasterId r:id="rId39"/>
  </p:notesMasterIdLst>
  <p:sldIdLst>
    <p:sldId id="256" r:id="rId3"/>
    <p:sldId id="266" r:id="rId4"/>
    <p:sldId id="292" r:id="rId5"/>
    <p:sldId id="294" r:id="rId6"/>
    <p:sldId id="295" r:id="rId7"/>
    <p:sldId id="296" r:id="rId8"/>
    <p:sldId id="297" r:id="rId9"/>
    <p:sldId id="298" r:id="rId10"/>
    <p:sldId id="299" r:id="rId11"/>
    <p:sldId id="271" r:id="rId12"/>
    <p:sldId id="285" r:id="rId13"/>
    <p:sldId id="312" r:id="rId14"/>
    <p:sldId id="287" r:id="rId15"/>
    <p:sldId id="290" r:id="rId16"/>
    <p:sldId id="288" r:id="rId17"/>
    <p:sldId id="291" r:id="rId18"/>
    <p:sldId id="311" r:id="rId19"/>
    <p:sldId id="265" r:id="rId20"/>
    <p:sldId id="313" r:id="rId21"/>
    <p:sldId id="314" r:id="rId22"/>
    <p:sldId id="293" r:id="rId23"/>
    <p:sldId id="308" r:id="rId24"/>
    <p:sldId id="309" r:id="rId25"/>
    <p:sldId id="310" r:id="rId26"/>
    <p:sldId id="281" r:id="rId27"/>
    <p:sldId id="283" r:id="rId28"/>
    <p:sldId id="282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273" r:id="rId38"/>
  </p:sldIdLst>
  <p:sldSz cx="9906000" cy="6858000" type="A4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ause, Sascha" initials="KS" lastIdx="1" clrIdx="0">
    <p:extLst>
      <p:ext uri="{19B8F6BF-5375-455C-9EA6-DF929625EA0E}">
        <p15:presenceInfo xmlns:p15="http://schemas.microsoft.com/office/powerpoint/2012/main" userId="S-1-5-21-1997477047-1508330638-219632125-1828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66" autoAdjust="0"/>
  </p:normalViewPr>
  <p:slideViewPr>
    <p:cSldViewPr snapToGrid="0" snapToObjects="1">
      <p:cViewPr varScale="1">
        <p:scale>
          <a:sx n="88" d="100"/>
          <a:sy n="88" d="100"/>
        </p:scale>
        <p:origin x="852" y="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image" Target="../media/image7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Relationship Id="rId4" Type="http://schemas.openxmlformats.org/officeDocument/2006/relationships/image" Target="../media/image4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4" Type="http://schemas.openxmlformats.org/officeDocument/2006/relationships/image" Target="../media/image47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image" Target="../media/image4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54.emf"/><Relationship Id="rId1" Type="http://schemas.openxmlformats.org/officeDocument/2006/relationships/image" Target="../media/image53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image" Target="../media/image65.emf"/><Relationship Id="rId4" Type="http://schemas.openxmlformats.org/officeDocument/2006/relationships/image" Target="../media/image68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image" Target="../media/image6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883C7-76F2-47FC-952B-A4E8B2D7889F}" type="datetimeFigureOut">
              <a:rPr lang="de-DE" smtClean="0"/>
              <a:t>10.09.2015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16EC1-591B-4AF0-8A8F-92C613A10B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69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418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01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08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449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096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414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870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16EC1-591B-4AF0-8A8F-92C613A10BD7}" type="slidenum">
              <a:rPr lang="de-DE" smtClean="0">
                <a:solidFill>
                  <a:prstClr val="black"/>
                </a:solidFill>
              </a:rPr>
              <a:pPr/>
              <a:t>21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71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C1002A"/>
          </a:solidFill>
          <a:ln>
            <a:solidFill>
              <a:srgbClr val="9E0D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3" name="Bild 4" descr="JGU-Logo_weiss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94088" y="1981200"/>
            <a:ext cx="292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5" descr="Schriftzug_weiss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94088" y="5816600"/>
            <a:ext cx="29432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rgbClr val="404040"/>
                </a:solidFill>
              </a:rPr>
              <a:t>10.08.2015 |</a:t>
            </a:r>
            <a:r>
              <a:rPr lang="de-DE" sz="1000" baseline="0" dirty="0" smtClean="0">
                <a:solidFill>
                  <a:srgbClr val="404040"/>
                </a:solidFill>
              </a:rPr>
              <a:t> JGU Mainz | S. Krause</a:t>
            </a: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892800"/>
            <a:ext cx="8328025" cy="554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1623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221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rgbClr val="404040"/>
                </a:solidFill>
              </a:rPr>
              <a:t>10.08.2015 |</a:t>
            </a:r>
            <a:r>
              <a:rPr lang="de-DE" sz="1000" baseline="0" dirty="0" smtClean="0">
                <a:solidFill>
                  <a:srgbClr val="404040"/>
                </a:solidFill>
              </a:rPr>
              <a:t> JGU Mainz | S. Krause</a:t>
            </a: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892800"/>
            <a:ext cx="8328025" cy="554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1623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836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C1002A"/>
          </a:solidFill>
          <a:ln>
            <a:solidFill>
              <a:srgbClr val="9E0D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3" name="Bild 4" descr="JGU-Logo_weiss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94088" y="1981200"/>
            <a:ext cx="292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5" descr="Schriftzug_weiss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94088" y="5816600"/>
            <a:ext cx="29432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9410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/>
          <p:cNvSpPr/>
          <p:nvPr userDrawn="1"/>
        </p:nvSpPr>
        <p:spPr>
          <a:xfrm rot="5400000">
            <a:off x="1790699" y="-1798637"/>
            <a:ext cx="5181601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248400"/>
            <a:ext cx="3124200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prstClr val="black"/>
              </a:solidFill>
            </a:endParaRPr>
          </a:p>
        </p:txBody>
      </p:sp>
      <p:pic>
        <p:nvPicPr>
          <p:cNvPr id="8" name="Bild 14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6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62000" y="3728206"/>
            <a:ext cx="4572000" cy="1700329"/>
          </a:xfrm>
        </p:spPr>
        <p:txBody>
          <a:bodyPr/>
          <a:lstStyle/>
          <a:p>
            <a:r>
              <a:rPr lang="de-DE" dirty="0" err="1" smtClean="0"/>
              <a:t>Subline</a:t>
            </a:r>
            <a:r>
              <a:rPr lang="de-DE" dirty="0" smtClean="0"/>
              <a:t>: Arial 20 Punkt Schriftgröße, Farbe 20% Schwarz</a:t>
            </a:r>
          </a:p>
          <a:p>
            <a:endParaRPr lang="de-DE" dirty="0" smtClean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762000" y="1143699"/>
            <a:ext cx="8001000" cy="19050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762000" y="5428536"/>
            <a:ext cx="3113087" cy="64611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EBB21-D0DE-4B48-8473-1F264A7E38D1}" type="datetime1">
              <a:rPr lang="de-DE"/>
              <a:pPr>
                <a:defRPr/>
              </a:pPr>
              <a:t>10.09.2015</a:t>
            </a:fld>
            <a:endParaRPr lang="de-DE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AACEC-1F04-47A7-9F65-CD986422AC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198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6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1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12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3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6575" y="3009900"/>
            <a:ext cx="8313810" cy="2933700"/>
          </a:xfrm>
        </p:spPr>
        <p:txBody>
          <a:bodyPr/>
          <a:lstStyle>
            <a:lvl1pPr>
              <a:buFont typeface="+mj-lt"/>
              <a:buAutoNum type="arabicPeriod"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36575" y="2298700"/>
            <a:ext cx="8313810" cy="47783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75776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blipFill rotWithShape="0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4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Bild 6" descr="JG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 userDrawn="1"/>
        </p:nvSpPr>
        <p:spPr>
          <a:xfrm>
            <a:off x="0" y="4343400"/>
            <a:ext cx="4572000" cy="838200"/>
          </a:xfrm>
          <a:prstGeom prst="rect">
            <a:avLst/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01625" y="4454525"/>
            <a:ext cx="4017963" cy="5953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72837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prstClr val="black"/>
              </a:solidFill>
            </a:endParaRPr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172325" cy="4741862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92106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5410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8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60960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0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60960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908050" y="3347049"/>
            <a:ext cx="7172325" cy="308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908050" y="2579688"/>
            <a:ext cx="8997950" cy="585787"/>
          </a:xfrm>
        </p:spPr>
        <p:txBody>
          <a:bodyPr/>
          <a:lstStyle>
            <a:lvl1pPr marL="0" indent="0" algn="l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5940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943100" y="-1333500"/>
            <a:ext cx="5410200" cy="9296400"/>
          </a:xfrm>
          <a:prstGeom prst="round1Rect">
            <a:avLst>
              <a:gd name="adj" fmla="val 7070"/>
            </a:avLst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2055813"/>
            <a:ext cx="8915400" cy="17462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prstClr val="black"/>
              </a:solidFill>
            </a:endParaRPr>
          </a:p>
        </p:txBody>
      </p:sp>
      <p:pic>
        <p:nvPicPr>
          <p:cNvPr id="7" name="Bild 12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46138" y="724978"/>
            <a:ext cx="8069262" cy="741363"/>
          </a:xfrm>
        </p:spPr>
        <p:txBody>
          <a:bodyPr/>
          <a:lstStyle>
            <a:lvl1pPr marL="0" indent="0" algn="ctr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1"/>
          </p:nvPr>
        </p:nvSpPr>
        <p:spPr>
          <a:xfrm>
            <a:off x="908051" y="2182482"/>
            <a:ext cx="8115180" cy="3507117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041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790700" y="-1790700"/>
            <a:ext cx="5181600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4" name="Bild 8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584200" y="2190900"/>
            <a:ext cx="8178800" cy="1336675"/>
          </a:xfrm>
        </p:spPr>
        <p:txBody>
          <a:bodyPr/>
          <a:lstStyle>
            <a:lvl1pPr marL="0" indent="0" algn="ctr">
              <a:buNone/>
              <a:defRPr sz="4400"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4407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/>
          <p:cNvSpPr/>
          <p:nvPr userDrawn="1"/>
        </p:nvSpPr>
        <p:spPr>
          <a:xfrm rot="5400000">
            <a:off x="1790699" y="-1798637"/>
            <a:ext cx="5181601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248400"/>
            <a:ext cx="3124200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8" name="Bild 14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6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62000" y="3728206"/>
            <a:ext cx="4572000" cy="1700329"/>
          </a:xfrm>
        </p:spPr>
        <p:txBody>
          <a:bodyPr/>
          <a:lstStyle/>
          <a:p>
            <a:r>
              <a:rPr lang="de-DE" dirty="0" err="1" smtClean="0"/>
              <a:t>Subline</a:t>
            </a:r>
            <a:r>
              <a:rPr lang="de-DE" dirty="0" smtClean="0"/>
              <a:t>: Arial 20 Punkt Schriftgröße, Farbe 20% Schwarz</a:t>
            </a:r>
          </a:p>
          <a:p>
            <a:endParaRPr lang="de-DE" dirty="0" smtClean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762000" y="1143699"/>
            <a:ext cx="8001000" cy="19050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762000" y="5428536"/>
            <a:ext cx="3113087" cy="64611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EBB21-D0DE-4B48-8473-1F264A7E38D1}" type="datetime1">
              <a:rPr lang="de-DE"/>
              <a:pPr>
                <a:defRPr/>
              </a:pPr>
              <a:t>10.09.2015</a:t>
            </a:fld>
            <a:endParaRPr lang="de-DE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AACEC-1F04-47A7-9F65-CD986422AC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6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1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12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3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6575" y="3009900"/>
            <a:ext cx="8313810" cy="2933700"/>
          </a:xfrm>
        </p:spPr>
        <p:txBody>
          <a:bodyPr/>
          <a:lstStyle>
            <a:lvl1pPr>
              <a:buFont typeface="+mj-lt"/>
              <a:buAutoNum type="arabicPeriod"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36575" y="2298700"/>
            <a:ext cx="8313810" cy="47783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blipFill rotWithShape="0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4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Bild 6" descr="JG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 userDrawn="1"/>
        </p:nvSpPr>
        <p:spPr>
          <a:xfrm>
            <a:off x="0" y="4343400"/>
            <a:ext cx="4572000" cy="838200"/>
          </a:xfrm>
          <a:prstGeom prst="rect">
            <a:avLst/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01625" y="4454525"/>
            <a:ext cx="4017963" cy="5953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172325" cy="4741862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92106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8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60960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0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60960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908050" y="3347049"/>
            <a:ext cx="7172325" cy="308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908050" y="2579688"/>
            <a:ext cx="8997950" cy="585787"/>
          </a:xfrm>
        </p:spPr>
        <p:txBody>
          <a:bodyPr/>
          <a:lstStyle>
            <a:lvl1pPr marL="0" indent="0" algn="l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943100" y="-1333500"/>
            <a:ext cx="5410200" cy="9296400"/>
          </a:xfrm>
          <a:prstGeom prst="round1Rect">
            <a:avLst>
              <a:gd name="adj" fmla="val 7070"/>
            </a:avLst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>
                <a:solidFill>
                  <a:srgbClr val="404040"/>
                </a:solidFill>
              </a:rPr>
              <a:t>26. Mai 2011 | Johannes </a:t>
            </a:r>
            <a:r>
              <a:rPr lang="de-DE" sz="1000" smtClean="0">
                <a:solidFill>
                  <a:srgbClr val="404040"/>
                </a:solidFill>
              </a:rPr>
              <a:t>Gutenberg-Universität </a:t>
            </a:r>
            <a:r>
              <a:rPr lang="de-DE" sz="100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2055813"/>
            <a:ext cx="8915400" cy="17462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12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46138" y="724978"/>
            <a:ext cx="8069262" cy="741363"/>
          </a:xfrm>
        </p:spPr>
        <p:txBody>
          <a:bodyPr/>
          <a:lstStyle>
            <a:lvl1pPr marL="0" indent="0" algn="ctr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1"/>
          </p:nvPr>
        </p:nvSpPr>
        <p:spPr>
          <a:xfrm>
            <a:off x="908051" y="2182482"/>
            <a:ext cx="8115180" cy="3507117"/>
          </a:xfrm>
        </p:spPr>
        <p:txBody>
          <a:bodyPr/>
          <a:lstStyle/>
          <a:p>
            <a:pPr lvl="0"/>
            <a:endParaRPr lang="de-DE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790700" y="-1790700"/>
            <a:ext cx="5181600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584200" y="2190900"/>
            <a:ext cx="8178800" cy="1336675"/>
          </a:xfrm>
        </p:spPr>
        <p:txBody>
          <a:bodyPr/>
          <a:lstStyle>
            <a:lvl1pPr marL="0" indent="0" algn="ctr">
              <a:buNone/>
              <a:defRPr sz="4400"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52987"/>
            <a:ext cx="19812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305" y="5452985"/>
            <a:ext cx="2130431" cy="83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843" y="5452987"/>
            <a:ext cx="1944216" cy="835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03" y="5501496"/>
            <a:ext cx="1641297" cy="84629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379" y="5601710"/>
            <a:ext cx="2053976" cy="5376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rgbClr val="404040"/>
                </a:solidFill>
              </a:rPr>
              <a:t>10.08.2015 |</a:t>
            </a:r>
            <a:r>
              <a:rPr lang="de-DE" sz="1000" baseline="0" dirty="0" smtClean="0">
                <a:solidFill>
                  <a:srgbClr val="404040"/>
                </a:solidFill>
              </a:rPr>
              <a:t> JGU Mainz | S. Krause</a:t>
            </a: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892800"/>
            <a:ext cx="8328025" cy="554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1623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4962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432D32CC-78C1-4239-9E1B-06AB10BFBF3C}" type="datetime1">
              <a:rPr lang="de-DE"/>
              <a:pPr>
                <a:defRPr/>
              </a:pPr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/>
          <a:ea typeface="ＭＳ Ｐゴシック" charset="-128"/>
          <a:cs typeface="Garamond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432D32CC-78C1-4239-9E1B-06AB10BFBF3C}" type="datetime1">
              <a:rPr lang="de-DE"/>
              <a:pPr>
                <a:defRPr/>
              </a:pPr>
              <a:t>10.09.2015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393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/>
          <a:ea typeface="ＭＳ Ｐゴシック" charset="-128"/>
          <a:cs typeface="Garamond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4.emf"/><Relationship Id="rId5" Type="http://schemas.openxmlformats.org/officeDocument/2006/relationships/image" Target="../media/image31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8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7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1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43.emf"/><Relationship Id="rId5" Type="http://schemas.openxmlformats.org/officeDocument/2006/relationships/image" Target="../media/image40.e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4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5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47.emf"/><Relationship Id="rId5" Type="http://schemas.openxmlformats.org/officeDocument/2006/relationships/image" Target="../media/image44.e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4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9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48.emf"/><Relationship Id="rId4" Type="http://schemas.openxmlformats.org/officeDocument/2006/relationships/oleObject" Target="../embeddings/oleObject1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39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4.e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38.emf"/><Relationship Id="rId5" Type="http://schemas.openxmlformats.org/officeDocument/2006/relationships/image" Target="../media/image53.e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6.e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68.emf"/><Relationship Id="rId4" Type="http://schemas.openxmlformats.org/officeDocument/2006/relationships/image" Target="../media/image65.emf"/><Relationship Id="rId9" Type="http://schemas.openxmlformats.org/officeDocument/2006/relationships/oleObject" Target="../embeddings/oleObject2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0.e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6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2.e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7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 txBox="1">
            <a:spLocks/>
          </p:cNvSpPr>
          <p:nvPr/>
        </p:nvSpPr>
        <p:spPr bwMode="auto">
          <a:xfrm>
            <a:off x="899592" y="249383"/>
            <a:ext cx="6904856" cy="497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Tx/>
              <a:buNone/>
              <a:defRPr sz="2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2"/>
                </a:solidFill>
                <a:latin typeface="+mn-lt"/>
                <a:ea typeface="ＭＳ Ｐゴシック" charset="-128"/>
                <a:cs typeface="Arial"/>
              </a:defRPr>
            </a:lvl5pPr>
            <a:lvl6pPr marL="25146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  <a:r>
              <a:rPr lang="de-DE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de-DE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4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</a:t>
            </a:r>
            <a:r>
              <a:rPr lang="de-DE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Mainz </a:t>
            </a:r>
            <a:r>
              <a:rPr lang="de-DE" sz="4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SMD-HBU </a:t>
            </a:r>
            <a:endParaRPr lang="en-US" sz="48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Sascha Krause</a:t>
            </a:r>
          </a:p>
          <a:p>
            <a:r>
              <a:rPr lang="de-DE" sz="1600" dirty="0" smtClean="0">
                <a:solidFill>
                  <a:schemeClr val="bg2">
                    <a:lumMod val="75000"/>
                  </a:schemeClr>
                </a:solidFill>
              </a:rPr>
              <a:t>Johannes Gutenberg-Universität Mainz</a:t>
            </a:r>
          </a:p>
          <a:p>
            <a:endParaRPr lang="en-US" sz="1600" dirty="0" smtClean="0"/>
          </a:p>
          <a:p>
            <a:r>
              <a:rPr lang="en-US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CALICE Collaboration Meeting, MPP Munich</a:t>
            </a:r>
          </a:p>
          <a:p>
            <a:r>
              <a:rPr lang="en-US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Sep. 10, 2015</a:t>
            </a:r>
          </a:p>
          <a:p>
            <a:endParaRPr lang="en-US" sz="1400" dirty="0" smtClean="0">
              <a:solidFill>
                <a:schemeClr val="bg2"/>
              </a:solidFill>
            </a:endParaRPr>
          </a:p>
          <a:p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Norman </a:t>
            </a:r>
            <a:r>
              <a:rPr lang="de-DE" sz="1200" dirty="0" err="1" smtClean="0">
                <a:solidFill>
                  <a:schemeClr val="bg1">
                    <a:lumMod val="75000"/>
                  </a:schemeClr>
                </a:solidFill>
              </a:rPr>
              <a:t>Bhatti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, Volker Büscher, Julien </a:t>
            </a:r>
            <a:r>
              <a:rPr lang="de-DE" sz="1200" dirty="0" err="1" smtClean="0">
                <a:solidFill>
                  <a:schemeClr val="bg1">
                    <a:lumMod val="75000"/>
                  </a:schemeClr>
                </a:solidFill>
              </a:rPr>
              <a:t>Caudron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, Phi </a:t>
            </a:r>
            <a:r>
              <a:rPr lang="de-DE" sz="1200" dirty="0" err="1" smtClean="0">
                <a:solidFill>
                  <a:schemeClr val="bg1">
                    <a:lumMod val="75000"/>
                  </a:schemeClr>
                </a:solidFill>
              </a:rPr>
              <a:t>Chau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, Reinhold </a:t>
            </a:r>
            <a:r>
              <a:rPr lang="de-DE" sz="1200" dirty="0" err="1" smtClean="0">
                <a:solidFill>
                  <a:schemeClr val="bg1">
                    <a:lumMod val="75000"/>
                  </a:schemeClr>
                </a:solidFill>
              </a:rPr>
              <a:t>Degele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, Karl-Heinz </a:t>
            </a:r>
            <a:r>
              <a:rPr lang="de-DE" sz="1200" dirty="0" err="1" smtClean="0">
                <a:solidFill>
                  <a:schemeClr val="bg1">
                    <a:lumMod val="75000"/>
                  </a:schemeClr>
                </a:solidFill>
              </a:rPr>
              <a:t>Geib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, Yong Liu, Lucia </a:t>
            </a:r>
            <a:r>
              <a:rPr lang="de-DE" sz="1200" dirty="0" err="1" smtClean="0">
                <a:solidFill>
                  <a:schemeClr val="bg1">
                    <a:lumMod val="75000"/>
                  </a:schemeClr>
                </a:solidFill>
              </a:rPr>
              <a:t>Masetti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, Anna </a:t>
            </a:r>
            <a:r>
              <a:rPr lang="de-DE" sz="1200" dirty="0" err="1" smtClean="0">
                <a:solidFill>
                  <a:schemeClr val="bg1">
                    <a:lumMod val="75000"/>
                  </a:schemeClr>
                </a:solidFill>
              </a:rPr>
              <a:t>Rosmanitz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</a:rPr>
              <a:t>, Ulrich Schäfer, Stefan Tapprogge, Rainer Wanke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Obj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516862"/>
              </p:ext>
            </p:extLst>
          </p:nvPr>
        </p:nvGraphicFramePr>
        <p:xfrm>
          <a:off x="295585" y="4942271"/>
          <a:ext cx="3101260" cy="1855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1" name="Acrobat Document" r:id="rId4" imgW="7197120" imgH="4305240" progId="AcroExch.Document.7">
                  <p:embed/>
                </p:oleObj>
              </mc:Choice>
              <mc:Fallback>
                <p:oleObj name="Acrobat Document" r:id="rId4" imgW="7197120" imgH="430524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585" y="4942271"/>
                        <a:ext cx="3101260" cy="1855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408145"/>
              </p:ext>
            </p:extLst>
          </p:nvPr>
        </p:nvGraphicFramePr>
        <p:xfrm>
          <a:off x="3523256" y="4942271"/>
          <a:ext cx="3101260" cy="1855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2" name="Acrobat Document" r:id="rId6" imgW="7197120" imgH="4305240" progId="AcroExch.Document.7">
                  <p:embed/>
                </p:oleObj>
              </mc:Choice>
              <mc:Fallback>
                <p:oleObj name="Acrobat Document" r:id="rId6" imgW="7197120" imgH="430524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23256" y="4942271"/>
                        <a:ext cx="3101260" cy="1855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Gerade Verbindung mit Pfeil 5"/>
          <p:cNvCxnSpPr/>
          <p:nvPr/>
        </p:nvCxnSpPr>
        <p:spPr>
          <a:xfrm flipV="1">
            <a:off x="8296275" y="752475"/>
            <a:ext cx="0" cy="9048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V="1">
            <a:off x="8296275" y="1333267"/>
            <a:ext cx="466725" cy="3048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/>
              <a:t>Measurement at DESY April </a:t>
            </a:r>
            <a:r>
              <a:rPr lang="de-DE" sz="2400" u="sng" dirty="0" err="1" smtClean="0"/>
              <a:t>Testbeam</a:t>
            </a:r>
            <a:r>
              <a:rPr lang="de-DE" sz="2400" u="sng" dirty="0" smtClean="0"/>
              <a:t> </a:t>
            </a:r>
            <a:r>
              <a:rPr lang="de-DE" sz="2400" u="sng" dirty="0"/>
              <a:t>(</a:t>
            </a:r>
            <a:r>
              <a:rPr lang="de-DE" sz="2400" u="sng" dirty="0" err="1" smtClean="0"/>
              <a:t>Airstack</a:t>
            </a:r>
            <a:r>
              <a:rPr lang="de-DE" sz="2400" u="sng" dirty="0" smtClean="0"/>
              <a:t>)</a:t>
            </a:r>
            <a:endParaRPr lang="de-DE" sz="2400" u="sng" dirty="0"/>
          </a:p>
        </p:txBody>
      </p:sp>
      <p:sp>
        <p:nvSpPr>
          <p:cNvPr id="14" name="Textfeld 13"/>
          <p:cNvSpPr txBox="1"/>
          <p:nvPr/>
        </p:nvSpPr>
        <p:spPr>
          <a:xfrm>
            <a:off x="394645" y="597540"/>
            <a:ext cx="697874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 smtClean="0"/>
              <a:t>MIP response </a:t>
            </a:r>
            <a:r>
              <a:rPr lang="en-US" sz="1600" b="1" dirty="0"/>
              <a:t>a</a:t>
            </a:r>
            <a:r>
              <a:rPr lang="en-US" sz="1600" b="1" dirty="0" smtClean="0"/>
              <a:t>nalysis steps</a:t>
            </a:r>
          </a:p>
          <a:p>
            <a:pPr marL="0" indent="0">
              <a:buNone/>
            </a:pPr>
            <a:endParaRPr lang="en-US" sz="10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Reconstruction from raw data into ROOT data using pedestal subtraction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Find channel number of Beam Position </a:t>
            </a:r>
            <a:r>
              <a:rPr lang="en-US" sz="1400" dirty="0"/>
              <a:t>(maximum energy </a:t>
            </a:r>
            <a:r>
              <a:rPr lang="en-US" sz="1400" dirty="0" smtClean="0"/>
              <a:t>deposited </a:t>
            </a:r>
            <a:r>
              <a:rPr lang="en-US" sz="1400" dirty="0"/>
              <a:t>in </a:t>
            </a:r>
            <a:r>
              <a:rPr lang="en-US" sz="1400" dirty="0" smtClean="0"/>
              <a:t>one Run)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Add all </a:t>
            </a:r>
            <a:r>
              <a:rPr lang="en-US" sz="1400" dirty="0"/>
              <a:t>energies in all cycles </a:t>
            </a:r>
            <a:r>
              <a:rPr lang="en-US" sz="1400" dirty="0" smtClean="0"/>
              <a:t>to histograms, </a:t>
            </a:r>
            <a:r>
              <a:rPr lang="en-US" sz="1400" dirty="0"/>
              <a:t>where </a:t>
            </a:r>
            <a:r>
              <a:rPr lang="en-US" sz="1400" dirty="0" smtClean="0"/>
              <a:t>IJ(K) </a:t>
            </a:r>
            <a:r>
              <a:rPr lang="en-US" sz="1400" dirty="0"/>
              <a:t>position  = IJ of </a:t>
            </a:r>
            <a:r>
              <a:rPr lang="en-US" sz="1400" dirty="0" smtClean="0"/>
              <a:t>Beam 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Convert </a:t>
            </a:r>
            <a:r>
              <a:rPr lang="en-US" sz="1400" dirty="0"/>
              <a:t>from ADC to </a:t>
            </a:r>
            <a:r>
              <a:rPr lang="en-US" sz="1400" dirty="0" err="1"/>
              <a:t>p.e.</a:t>
            </a:r>
            <a:r>
              <a:rPr lang="en-US" sz="1400" dirty="0"/>
              <a:t> -&gt; </a:t>
            </a:r>
            <a:r>
              <a:rPr lang="en-US" sz="1400" dirty="0" smtClean="0"/>
              <a:t>ADC/gain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Applying selections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de-DE" sz="1400" dirty="0"/>
              <a:t>Landau-</a:t>
            </a:r>
            <a:r>
              <a:rPr lang="de-DE" sz="1400" dirty="0" err="1"/>
              <a:t>Gaussian</a:t>
            </a:r>
            <a:r>
              <a:rPr lang="de-DE" sz="1400" dirty="0"/>
              <a:t> </a:t>
            </a:r>
            <a:r>
              <a:rPr lang="en-US" sz="1400" dirty="0" smtClean="0"/>
              <a:t>fit</a:t>
            </a:r>
            <a:endParaRPr lang="en-US" sz="1400" dirty="0"/>
          </a:p>
          <a:p>
            <a:pPr marL="342900" indent="-342900">
              <a:buFontTx/>
              <a:buAutoNum type="arabicPeriod"/>
            </a:pPr>
            <a:endParaRPr lang="en-US" sz="1400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608478"/>
              </p:ext>
            </p:extLst>
          </p:nvPr>
        </p:nvGraphicFramePr>
        <p:xfrm>
          <a:off x="295585" y="3005708"/>
          <a:ext cx="3072455" cy="1836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3" name="Acrobat Document" r:id="rId8" imgW="5400498" imgH="3228772" progId="AcroExch.Document.7">
                  <p:embed/>
                </p:oleObj>
              </mc:Choice>
              <mc:Fallback>
                <p:oleObj name="Acrobat Document" r:id="rId8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95585" y="3005708"/>
                        <a:ext cx="3072455" cy="1836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547500"/>
              </p:ext>
            </p:extLst>
          </p:nvPr>
        </p:nvGraphicFramePr>
        <p:xfrm>
          <a:off x="3523256" y="3005708"/>
          <a:ext cx="3072455" cy="1836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4" name="Acrobat Document" r:id="rId10" imgW="5400498" imgH="3228772" progId="AcroExch.Document.7">
                  <p:embed/>
                </p:oleObj>
              </mc:Choice>
              <mc:Fallback>
                <p:oleObj name="Acrobat Document" r:id="rId10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23256" y="3005708"/>
                        <a:ext cx="3072455" cy="1836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224986"/>
              </p:ext>
            </p:extLst>
          </p:nvPr>
        </p:nvGraphicFramePr>
        <p:xfrm>
          <a:off x="6750928" y="3005708"/>
          <a:ext cx="3072455" cy="1836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75" name="Acrobat Document" r:id="rId12" imgW="5400498" imgH="3228772" progId="AcroExch.Document.7">
                  <p:embed/>
                </p:oleObj>
              </mc:Choice>
              <mc:Fallback>
                <p:oleObj name="Acrobat Document" r:id="rId12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750928" y="3005708"/>
                        <a:ext cx="3072455" cy="1836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feld 20"/>
          <p:cNvSpPr txBox="1"/>
          <p:nvPr/>
        </p:nvSpPr>
        <p:spPr>
          <a:xfrm>
            <a:off x="1441320" y="3165445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1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725540" y="3165445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2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896663" y="3167712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3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95585" y="2567216"/>
            <a:ext cx="2797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How</a:t>
            </a:r>
            <a:r>
              <a:rPr lang="de-DE" sz="1600" dirty="0" smtClean="0"/>
              <a:t> </a:t>
            </a:r>
            <a:r>
              <a:rPr lang="de-DE" sz="1600" dirty="0" err="1" smtClean="0"/>
              <a:t>it</a:t>
            </a:r>
            <a:r>
              <a:rPr lang="de-DE" sz="1600" dirty="0" smtClean="0"/>
              <a:t> </a:t>
            </a:r>
            <a:r>
              <a:rPr lang="de-DE" sz="1600" dirty="0" err="1" smtClean="0"/>
              <a:t>looks</a:t>
            </a:r>
            <a:r>
              <a:rPr lang="de-DE" sz="1600" dirty="0" smtClean="0"/>
              <a:t> like after </a:t>
            </a:r>
            <a:r>
              <a:rPr lang="de-DE" sz="1600" dirty="0" err="1" smtClean="0"/>
              <a:t>step</a:t>
            </a:r>
            <a:r>
              <a:rPr lang="de-DE" sz="1600" dirty="0" smtClean="0"/>
              <a:t> 3:</a:t>
            </a:r>
            <a:endParaRPr lang="de-DE" sz="1600" dirty="0"/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8284368" y="1645444"/>
            <a:ext cx="88582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9182100" y="159781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I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964698" y="52380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1"/>
                </a:solidFill>
              </a:rPr>
              <a:t>J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8677646" y="1047324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K=Layer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441320" y="5079400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4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725540" y="5079400"/>
            <a:ext cx="1111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5</a:t>
            </a:r>
          </a:p>
          <a:p>
            <a:r>
              <a:rPr lang="de-DE" sz="1400" dirty="0" smtClean="0">
                <a:solidFill>
                  <a:srgbClr val="00B050"/>
                </a:solidFill>
              </a:rPr>
              <a:t>Mainz SMD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1630886" y="5751213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Gap due to high &amp;</a:t>
            </a:r>
          </a:p>
          <a:p>
            <a:r>
              <a:rPr lang="en-US" sz="1200" dirty="0" smtClean="0">
                <a:solidFill>
                  <a:schemeClr val="accent6"/>
                </a:solidFill>
              </a:rPr>
              <a:t> low gain switching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297680" y="5753310"/>
            <a:ext cx="194719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</a:t>
            </a:r>
            <a:r>
              <a:rPr lang="de-DE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tail</a:t>
            </a:r>
            <a:r>
              <a:rPr lang="de-DE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?</a:t>
            </a:r>
            <a:endParaRPr lang="de-DE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769615" y="3213788"/>
            <a:ext cx="5164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accent2"/>
                </a:solidFill>
              </a:rPr>
              <a:t>MIP </a:t>
            </a:r>
          </a:p>
          <a:p>
            <a:r>
              <a:rPr lang="de-DE" sz="1200" dirty="0" err="1" smtClean="0">
                <a:solidFill>
                  <a:schemeClr val="accent2"/>
                </a:solidFill>
              </a:rPr>
              <a:t>peak</a:t>
            </a:r>
            <a:endParaRPr lang="de-DE" sz="1200" dirty="0">
              <a:solidFill>
                <a:schemeClr val="accent2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5760720" y="5951913"/>
            <a:ext cx="1554480" cy="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7315200" y="5568644"/>
            <a:ext cx="15488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smtClean="0">
                <a:solidFill>
                  <a:schemeClr val="accent6"/>
                </a:solidFill>
              </a:rPr>
              <a:t>DAQ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err="1" smtClean="0">
                <a:solidFill>
                  <a:schemeClr val="accent6"/>
                </a:solidFill>
              </a:rPr>
              <a:t>Shower</a:t>
            </a:r>
            <a:endParaRPr lang="de-DE" sz="1400" dirty="0" smtClean="0">
              <a:solidFill>
                <a:schemeClr val="accent6"/>
              </a:solidFill>
            </a:endParaRP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smtClean="0">
                <a:solidFill>
                  <a:schemeClr val="accent6"/>
                </a:solidFill>
              </a:rPr>
              <a:t>Multiple MIPs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400" dirty="0" smtClean="0">
                <a:solidFill>
                  <a:schemeClr val="accent6"/>
                </a:solidFill>
              </a:rPr>
              <a:t>…?</a:t>
            </a:r>
            <a:endParaRPr lang="de-DE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1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feld 59"/>
          <p:cNvSpPr txBox="1"/>
          <p:nvPr/>
        </p:nvSpPr>
        <p:spPr>
          <a:xfrm>
            <a:off x="5080955" y="996413"/>
            <a:ext cx="416211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1600" b="1" dirty="0" smtClean="0"/>
              <a:t>First </a:t>
            </a:r>
            <a:r>
              <a:rPr lang="de-DE" sz="1600" b="1" dirty="0" err="1" smtClean="0"/>
              <a:t>Step</a:t>
            </a:r>
            <a:r>
              <a:rPr lang="de-DE" sz="1400" dirty="0" smtClean="0"/>
              <a:t>: </a:t>
            </a:r>
            <a:r>
              <a:rPr lang="de-DE" sz="1400" dirty="0" err="1" smtClean="0"/>
              <a:t>Checking</a:t>
            </a:r>
            <a:r>
              <a:rPr lang="de-DE" sz="1400" dirty="0" smtClean="0"/>
              <a:t> </a:t>
            </a:r>
            <a:r>
              <a:rPr lang="de-DE" sz="1400" dirty="0" err="1" smtClean="0"/>
              <a:t>Neighbors</a:t>
            </a:r>
            <a:endParaRPr lang="de-DE" sz="1400" dirty="0" smtClean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r>
              <a:rPr lang="de-DE" sz="1400" dirty="0" err="1" smtClean="0"/>
              <a:t>Neighbor</a:t>
            </a:r>
            <a:r>
              <a:rPr lang="de-DE" sz="1400" dirty="0" smtClean="0"/>
              <a:t> </a:t>
            </a:r>
            <a:r>
              <a:rPr lang="de-DE" sz="1400" dirty="0" err="1"/>
              <a:t>definition</a:t>
            </a:r>
            <a:r>
              <a:rPr lang="de-DE" sz="1400" dirty="0" smtClean="0"/>
              <a:t>:</a:t>
            </a:r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en-US" sz="1400" dirty="0" smtClean="0"/>
          </a:p>
        </p:txBody>
      </p:sp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/>
              <a:t>Measurement at DESY </a:t>
            </a:r>
            <a:r>
              <a:rPr lang="de-DE" sz="2400" u="sng" dirty="0" err="1" smtClean="0"/>
              <a:t>Testbeam</a:t>
            </a:r>
            <a:r>
              <a:rPr lang="de-DE" sz="2400" u="sng" dirty="0" smtClean="0"/>
              <a:t> (April)</a:t>
            </a:r>
            <a:endParaRPr lang="de-DE" sz="2400" u="sng" dirty="0"/>
          </a:p>
        </p:txBody>
      </p:sp>
      <p:sp>
        <p:nvSpPr>
          <p:cNvPr id="14" name="Textfeld 13"/>
          <p:cNvSpPr txBox="1"/>
          <p:nvPr/>
        </p:nvSpPr>
        <p:spPr>
          <a:xfrm>
            <a:off x="394644" y="597540"/>
            <a:ext cx="416211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u="sng" dirty="0" smtClean="0"/>
              <a:t>Applying Selections</a:t>
            </a:r>
          </a:p>
          <a:p>
            <a:pPr marL="342900" indent="-342900">
              <a:buFontTx/>
              <a:buAutoNum type="arabicPeriod"/>
            </a:pPr>
            <a:endParaRPr lang="en-US" sz="1400" dirty="0" smtClean="0"/>
          </a:p>
          <a:p>
            <a:pPr marL="342900" indent="-342900">
              <a:buFontTx/>
              <a:buAutoNum type="arabicPeriod"/>
            </a:pPr>
            <a:endParaRPr lang="en-US" sz="1400" dirty="0"/>
          </a:p>
          <a:p>
            <a:pPr marL="342900" indent="-342900">
              <a:buFontTx/>
              <a:buAutoNum type="arabicPeriod"/>
            </a:pPr>
            <a:endParaRPr lang="en-US" sz="1400" dirty="0" smtClean="0"/>
          </a:p>
          <a:p>
            <a:pPr marL="342900" indent="-342900">
              <a:buFontTx/>
              <a:buAutoNum type="arabicPeriod"/>
            </a:pPr>
            <a:endParaRPr lang="en-US" sz="1400" dirty="0"/>
          </a:p>
          <a:p>
            <a:pPr marL="342900" indent="-342900">
              <a:buFontTx/>
              <a:buAutoNum type="arabicPeriod"/>
            </a:pPr>
            <a:endParaRPr lang="en-US" sz="1400" dirty="0" smtClean="0"/>
          </a:p>
          <a:p>
            <a:pPr marL="342900" indent="-342900">
              <a:buFontTx/>
              <a:buAutoNum type="arabicPeriod"/>
            </a:pPr>
            <a:endParaRPr lang="en-US" sz="1400" dirty="0"/>
          </a:p>
          <a:p>
            <a:pPr marL="342900" indent="-342900">
              <a:buFontTx/>
              <a:buAutoNum type="arabicPeriod"/>
            </a:pPr>
            <a:endParaRPr lang="en-US" sz="1400" dirty="0" smtClean="0"/>
          </a:p>
          <a:p>
            <a:pPr marL="342900" indent="-342900">
              <a:buFontTx/>
              <a:buAutoNum type="arabicPeriod"/>
            </a:pPr>
            <a:endParaRPr lang="en-US" sz="1400" dirty="0"/>
          </a:p>
          <a:p>
            <a:pPr marL="342900" indent="-342900">
              <a:buFontTx/>
              <a:buAutoNum type="arabicPeriod"/>
            </a:pPr>
            <a:endParaRPr lang="en-US" sz="1400" dirty="0" smtClean="0"/>
          </a:p>
          <a:p>
            <a:pPr marL="342900" indent="-342900">
              <a:buFontTx/>
              <a:buAutoNum type="arabicPeriod"/>
            </a:pPr>
            <a:endParaRPr lang="en-US" sz="1400" dirty="0"/>
          </a:p>
          <a:p>
            <a:pPr marL="342900" indent="-342900">
              <a:buFontTx/>
              <a:buAutoNum type="arabicPeriod"/>
            </a:pPr>
            <a:endParaRPr lang="en-US" sz="1400" dirty="0" smtClean="0"/>
          </a:p>
          <a:p>
            <a:pPr marL="342900" indent="-342900">
              <a:buFontTx/>
              <a:buAutoNum type="arabicPeriod"/>
            </a:pPr>
            <a:endParaRPr lang="en-US" sz="1400" dirty="0"/>
          </a:p>
          <a:p>
            <a:endParaRPr lang="en-US" sz="1400" dirty="0" smtClean="0"/>
          </a:p>
          <a:p>
            <a:r>
              <a:rPr lang="en-US" sz="1400" u="sng" dirty="0" smtClean="0"/>
              <a:t>Large tail</a:t>
            </a:r>
            <a:endParaRPr lang="en-US" sz="1400" dirty="0"/>
          </a:p>
          <a:p>
            <a:r>
              <a:rPr lang="en-US" sz="1400" dirty="0"/>
              <a:t>Many entries for higher Energies than </a:t>
            </a:r>
            <a:r>
              <a:rPr lang="en-US" sz="1400" dirty="0" smtClean="0"/>
              <a:t>MIP-Energy in late layers (4 &amp; 5), maybe due to shower production?</a:t>
            </a:r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 smtClean="0"/>
              <a:t>Need for explanation and correction/selection</a:t>
            </a:r>
            <a:endParaRPr lang="de-DE" sz="1400" dirty="0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706411"/>
              </p:ext>
            </p:extLst>
          </p:nvPr>
        </p:nvGraphicFramePr>
        <p:xfrm>
          <a:off x="351774" y="1059687"/>
          <a:ext cx="4204985" cy="2514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7" name="Acrobat Document" r:id="rId4" imgW="5400498" imgH="3228772" progId="AcroExch.Document.7">
                  <p:embed/>
                </p:oleObj>
              </mc:Choice>
              <mc:Fallback>
                <p:oleObj name="Acrobat Document" r:id="rId4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1774" y="1059687"/>
                        <a:ext cx="4204985" cy="25140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Gerade Verbindung mit Pfeil 15"/>
          <p:cNvCxnSpPr/>
          <p:nvPr/>
        </p:nvCxnSpPr>
        <p:spPr>
          <a:xfrm>
            <a:off x="1291232" y="2716697"/>
            <a:ext cx="1471018" cy="255103"/>
          </a:xfrm>
          <a:prstGeom prst="straightConnector1">
            <a:avLst/>
          </a:prstGeom>
          <a:ln w="38100">
            <a:solidFill>
              <a:schemeClr val="accent6"/>
            </a:solidFill>
            <a:headEnd type="oval" w="med" len="med"/>
            <a:tailEnd type="triangl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486028" y="2347365"/>
            <a:ext cx="193647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 </a:t>
            </a:r>
            <a:r>
              <a:rPr lang="de-DE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tail</a:t>
            </a:r>
            <a:r>
              <a:rPr lang="de-DE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de-DE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6681823" y="1848068"/>
            <a:ext cx="720000" cy="2160000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 rot="5400000">
            <a:off x="6681823" y="1848068"/>
            <a:ext cx="720000" cy="2160000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/>
          <p:cNvSpPr txBox="1"/>
          <p:nvPr/>
        </p:nvSpPr>
        <p:spPr>
          <a:xfrm>
            <a:off x="6619840" y="2658716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smtClean="0"/>
              <a:t>Beam</a:t>
            </a:r>
          </a:p>
          <a:p>
            <a:pPr algn="ctr"/>
            <a:r>
              <a:rPr lang="de-DE" sz="1400" dirty="0" smtClean="0"/>
              <a:t>Position</a:t>
            </a:r>
            <a:endParaRPr lang="de-DE" sz="1400" dirty="0"/>
          </a:p>
        </p:txBody>
      </p:sp>
      <p:sp>
        <p:nvSpPr>
          <p:cNvPr id="56" name="Textfeld 55"/>
          <p:cNvSpPr txBox="1"/>
          <p:nvPr/>
        </p:nvSpPr>
        <p:spPr>
          <a:xfrm>
            <a:off x="6802014" y="202340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N1</a:t>
            </a:r>
            <a:endParaRPr lang="de-DE" dirty="0"/>
          </a:p>
        </p:txBody>
      </p:sp>
      <p:sp>
        <p:nvSpPr>
          <p:cNvPr id="57" name="Textfeld 56"/>
          <p:cNvSpPr txBox="1"/>
          <p:nvPr/>
        </p:nvSpPr>
        <p:spPr>
          <a:xfrm>
            <a:off x="7522014" y="2743402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N2</a:t>
            </a:r>
            <a:endParaRPr lang="de-DE" dirty="0"/>
          </a:p>
        </p:txBody>
      </p:sp>
      <p:sp>
        <p:nvSpPr>
          <p:cNvPr id="58" name="Textfeld 57"/>
          <p:cNvSpPr txBox="1"/>
          <p:nvPr/>
        </p:nvSpPr>
        <p:spPr>
          <a:xfrm>
            <a:off x="6818601" y="3463402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N3</a:t>
            </a:r>
            <a:endParaRPr lang="de-DE" dirty="0"/>
          </a:p>
        </p:txBody>
      </p:sp>
      <p:sp>
        <p:nvSpPr>
          <p:cNvPr id="59" name="Textfeld 58"/>
          <p:cNvSpPr txBox="1"/>
          <p:nvPr/>
        </p:nvSpPr>
        <p:spPr>
          <a:xfrm>
            <a:off x="6082014" y="2748947"/>
            <a:ext cx="47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N4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11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/>
              <a:t>Measurement at DESY </a:t>
            </a:r>
            <a:r>
              <a:rPr lang="de-DE" sz="2400" u="sng" dirty="0" err="1" smtClean="0"/>
              <a:t>Testbeam</a:t>
            </a:r>
            <a:r>
              <a:rPr lang="de-DE" sz="2400" u="sng" dirty="0" smtClean="0"/>
              <a:t> (April)</a:t>
            </a:r>
            <a:endParaRPr lang="de-DE" sz="2400" u="sng" dirty="0"/>
          </a:p>
        </p:txBody>
      </p:sp>
      <p:sp>
        <p:nvSpPr>
          <p:cNvPr id="14" name="Textfeld 13"/>
          <p:cNvSpPr txBox="1"/>
          <p:nvPr/>
        </p:nvSpPr>
        <p:spPr>
          <a:xfrm>
            <a:off x="394645" y="527397"/>
            <a:ext cx="4162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 smtClean="0"/>
              <a:t>Checking Neighbors</a:t>
            </a:r>
          </a:p>
        </p:txBody>
      </p:sp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0434256"/>
              </p:ext>
            </p:extLst>
          </p:nvPr>
        </p:nvGraphicFramePr>
        <p:xfrm>
          <a:off x="394644" y="1202272"/>
          <a:ext cx="3113328" cy="1861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1" name="Acrobat Document" r:id="rId4" imgW="5400498" imgH="3228772" progId="AcroExch.Document.7">
                  <p:embed/>
                </p:oleObj>
              </mc:Choice>
              <mc:Fallback>
                <p:oleObj name="Acrobat Document" r:id="rId4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4644" y="1202272"/>
                        <a:ext cx="3113328" cy="18614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194627"/>
              </p:ext>
            </p:extLst>
          </p:nvPr>
        </p:nvGraphicFramePr>
        <p:xfrm>
          <a:off x="3578570" y="1208885"/>
          <a:ext cx="3102270" cy="1854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2" name="Acrobat Document" r:id="rId6" imgW="5400498" imgH="3228772" progId="AcroExch.Document.7">
                  <p:embed/>
                </p:oleObj>
              </mc:Choice>
              <mc:Fallback>
                <p:oleObj name="Acrobat Document" r:id="rId6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78570" y="1208885"/>
                        <a:ext cx="3102270" cy="18547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feld 27"/>
          <p:cNvSpPr txBox="1"/>
          <p:nvPr/>
        </p:nvSpPr>
        <p:spPr>
          <a:xfrm>
            <a:off x="471115" y="892837"/>
            <a:ext cx="3288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Within</a:t>
            </a:r>
            <a:r>
              <a:rPr lang="de-DE" sz="1400" dirty="0" smtClean="0"/>
              <a:t> MIP Peak: </a:t>
            </a:r>
            <a:r>
              <a:rPr lang="de-DE" sz="1400" b="1" dirty="0" smtClean="0"/>
              <a:t>20pe &lt; E &lt; 40pe</a:t>
            </a:r>
            <a:endParaRPr lang="de-DE" sz="1400" b="1" dirty="0"/>
          </a:p>
        </p:txBody>
      </p:sp>
      <p:sp>
        <p:nvSpPr>
          <p:cNvPr id="29" name="Textfeld 28"/>
          <p:cNvSpPr txBox="1"/>
          <p:nvPr/>
        </p:nvSpPr>
        <p:spPr>
          <a:xfrm>
            <a:off x="3648458" y="892837"/>
            <a:ext cx="3371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Higher than MIP: </a:t>
            </a:r>
            <a:r>
              <a:rPr lang="en-US" sz="1400" b="1" dirty="0" smtClean="0"/>
              <a:t>40pe &lt; E &lt; 200pe</a:t>
            </a:r>
            <a:endParaRPr lang="en-US" sz="1400" b="1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450087"/>
              </p:ext>
            </p:extLst>
          </p:nvPr>
        </p:nvGraphicFramePr>
        <p:xfrm>
          <a:off x="324504" y="4142461"/>
          <a:ext cx="3975747" cy="2378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3" name="Acrobat Document" r:id="rId8" imgW="7197120" imgH="4305240" progId="AcroExch.Document.7">
                  <p:embed/>
                </p:oleObj>
              </mc:Choice>
              <mc:Fallback>
                <p:oleObj name="Acrobat Document" r:id="rId8" imgW="7197120" imgH="430524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4504" y="4142461"/>
                        <a:ext cx="3975747" cy="23780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429588" y="3343329"/>
            <a:ext cx="3371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 neighbor energy hits, if there was a hit at beam position:</a:t>
            </a:r>
            <a:endParaRPr lang="en-US" sz="14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4408108" y="4184538"/>
            <a:ext cx="36243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Looks like there are events with more than one MIP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/>
              <a:t>Next step: Check TDC differences</a:t>
            </a:r>
            <a:endParaRPr lang="en-US" sz="1400" b="1" dirty="0"/>
          </a:p>
        </p:txBody>
      </p:sp>
      <p:sp>
        <p:nvSpPr>
          <p:cNvPr id="30" name="Rechteck 29"/>
          <p:cNvSpPr/>
          <p:nvPr/>
        </p:nvSpPr>
        <p:spPr>
          <a:xfrm>
            <a:off x="8159153" y="1243270"/>
            <a:ext cx="474160" cy="1422481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/>
          </a:p>
        </p:txBody>
      </p:sp>
      <p:sp>
        <p:nvSpPr>
          <p:cNvPr id="31" name="Rechteck 30"/>
          <p:cNvSpPr/>
          <p:nvPr/>
        </p:nvSpPr>
        <p:spPr>
          <a:xfrm rot="5400000">
            <a:off x="8159153" y="1243270"/>
            <a:ext cx="474160" cy="1422481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/>
          </a:p>
        </p:txBody>
      </p:sp>
      <p:sp>
        <p:nvSpPr>
          <p:cNvPr id="32" name="Textfeld 31"/>
          <p:cNvSpPr txBox="1"/>
          <p:nvPr/>
        </p:nvSpPr>
        <p:spPr>
          <a:xfrm>
            <a:off x="8087999" y="1777127"/>
            <a:ext cx="638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Beam</a:t>
            </a:r>
          </a:p>
          <a:p>
            <a:pPr algn="ctr"/>
            <a:r>
              <a:rPr lang="de-DE" sz="1000" dirty="0" smtClean="0"/>
              <a:t>Position</a:t>
            </a:r>
            <a:endParaRPr lang="de-DE" sz="1000" dirty="0"/>
          </a:p>
        </p:txBody>
      </p:sp>
      <p:sp>
        <p:nvSpPr>
          <p:cNvPr id="33" name="Textfeld 32"/>
          <p:cNvSpPr txBox="1"/>
          <p:nvPr/>
        </p:nvSpPr>
        <p:spPr>
          <a:xfrm>
            <a:off x="8213330" y="1358737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N1</a:t>
            </a:r>
            <a:endParaRPr lang="de-DE" sz="1100" dirty="0"/>
          </a:p>
        </p:txBody>
      </p:sp>
      <p:sp>
        <p:nvSpPr>
          <p:cNvPr id="34" name="Textfeld 33"/>
          <p:cNvSpPr txBox="1"/>
          <p:nvPr/>
        </p:nvSpPr>
        <p:spPr>
          <a:xfrm>
            <a:off x="8687490" y="1832898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N2</a:t>
            </a:r>
            <a:endParaRPr lang="de-DE" sz="1100" dirty="0"/>
          </a:p>
        </p:txBody>
      </p:sp>
      <p:sp>
        <p:nvSpPr>
          <p:cNvPr id="35" name="Textfeld 34"/>
          <p:cNvSpPr txBox="1"/>
          <p:nvPr/>
        </p:nvSpPr>
        <p:spPr>
          <a:xfrm>
            <a:off x="8224253" y="2307058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N3</a:t>
            </a:r>
            <a:endParaRPr lang="de-DE" sz="1100" dirty="0"/>
          </a:p>
        </p:txBody>
      </p:sp>
      <p:sp>
        <p:nvSpPr>
          <p:cNvPr id="36" name="Textfeld 35"/>
          <p:cNvSpPr txBox="1"/>
          <p:nvPr/>
        </p:nvSpPr>
        <p:spPr>
          <a:xfrm>
            <a:off x="7739170" y="1836549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N4</a:t>
            </a:r>
            <a:endParaRPr lang="de-DE" sz="1100" dirty="0"/>
          </a:p>
        </p:txBody>
      </p:sp>
      <p:sp>
        <p:nvSpPr>
          <p:cNvPr id="22" name="Textfeld 21"/>
          <p:cNvSpPr txBox="1"/>
          <p:nvPr/>
        </p:nvSpPr>
        <p:spPr>
          <a:xfrm>
            <a:off x="696405" y="1406130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~71%</a:t>
            </a:r>
            <a:endParaRPr lang="de-DE" sz="1100" dirty="0"/>
          </a:p>
        </p:txBody>
      </p:sp>
      <p:sp>
        <p:nvSpPr>
          <p:cNvPr id="23" name="Textfeld 22"/>
          <p:cNvSpPr txBox="1"/>
          <p:nvPr/>
        </p:nvSpPr>
        <p:spPr>
          <a:xfrm>
            <a:off x="1167830" y="2381652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~24%</a:t>
            </a:r>
            <a:endParaRPr lang="de-DE" sz="1100" dirty="0"/>
          </a:p>
        </p:txBody>
      </p:sp>
      <p:sp>
        <p:nvSpPr>
          <p:cNvPr id="37" name="Textfeld 36"/>
          <p:cNvSpPr txBox="1"/>
          <p:nvPr/>
        </p:nvSpPr>
        <p:spPr>
          <a:xfrm>
            <a:off x="1716308" y="2557939"/>
            <a:ext cx="470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~4%</a:t>
            </a:r>
            <a:endParaRPr lang="de-DE" sz="1100" dirty="0"/>
          </a:p>
        </p:txBody>
      </p:sp>
      <p:sp>
        <p:nvSpPr>
          <p:cNvPr id="38" name="Textfeld 37"/>
          <p:cNvSpPr txBox="1"/>
          <p:nvPr/>
        </p:nvSpPr>
        <p:spPr>
          <a:xfrm>
            <a:off x="3859560" y="1432820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~61%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4349304" y="2132975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~31%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4864453" y="2467522"/>
            <a:ext cx="470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~7%</a:t>
            </a:r>
          </a:p>
        </p:txBody>
      </p:sp>
    </p:spTree>
    <p:extLst>
      <p:ext uri="{BB962C8B-B14F-4D97-AF65-F5344CB8AC3E}">
        <p14:creationId xmlns:p14="http://schemas.microsoft.com/office/powerpoint/2010/main" val="12880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/>
              <a:t>Measurement at DESY </a:t>
            </a:r>
            <a:r>
              <a:rPr lang="de-DE" sz="2400" u="sng" dirty="0" err="1" smtClean="0"/>
              <a:t>Testbeam</a:t>
            </a:r>
            <a:r>
              <a:rPr lang="de-DE" sz="2400" u="sng" dirty="0" smtClean="0"/>
              <a:t> (April)</a:t>
            </a:r>
            <a:endParaRPr lang="de-DE" sz="2400" u="sng" dirty="0"/>
          </a:p>
        </p:txBody>
      </p:sp>
      <p:sp>
        <p:nvSpPr>
          <p:cNvPr id="14" name="Textfeld 13"/>
          <p:cNvSpPr txBox="1"/>
          <p:nvPr/>
        </p:nvSpPr>
        <p:spPr>
          <a:xfrm>
            <a:off x="394644" y="597540"/>
            <a:ext cx="8857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 smtClean="0"/>
              <a:t>Checking Neighbors:</a:t>
            </a:r>
          </a:p>
          <a:p>
            <a:pPr marL="0" indent="0">
              <a:buNone/>
            </a:pPr>
            <a:r>
              <a:rPr lang="en-US" sz="1600" dirty="0"/>
              <a:t>TDC </a:t>
            </a:r>
            <a:r>
              <a:rPr lang="en-US" sz="1600" dirty="0" smtClean="0"/>
              <a:t>Difference </a:t>
            </a:r>
            <a:r>
              <a:rPr lang="en-US" sz="1600" dirty="0"/>
              <a:t>(</a:t>
            </a:r>
            <a:r>
              <a:rPr lang="en-US" sz="1600" dirty="0" err="1" smtClean="0"/>
              <a:t>tdc_n</a:t>
            </a:r>
            <a:r>
              <a:rPr lang="en-US" sz="1600" dirty="0" smtClean="0"/>
              <a:t> </a:t>
            </a:r>
            <a:r>
              <a:rPr lang="en-US" sz="1600" dirty="0"/>
              <a:t>- </a:t>
            </a:r>
            <a:r>
              <a:rPr lang="en-US" sz="1600" dirty="0" err="1" smtClean="0"/>
              <a:t>tdc_mip</a:t>
            </a:r>
            <a:r>
              <a:rPr lang="en-US" sz="1600" dirty="0"/>
              <a:t>) for </a:t>
            </a:r>
            <a:r>
              <a:rPr lang="en-US" sz="1600" dirty="0" smtClean="0"/>
              <a:t>neighbor n=1 </a:t>
            </a:r>
            <a:r>
              <a:rPr lang="en-US" sz="1600" dirty="0"/>
              <a:t>to 4</a:t>
            </a:r>
          </a:p>
          <a:p>
            <a:pPr marL="0" indent="0">
              <a:buNone/>
            </a:pPr>
            <a:endParaRPr lang="en-US" sz="1600" b="1" dirty="0" smtClean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319675"/>
              </p:ext>
            </p:extLst>
          </p:nvPr>
        </p:nvGraphicFramePr>
        <p:xfrm>
          <a:off x="282575" y="1232969"/>
          <a:ext cx="4062672" cy="2429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2" name="Acrobat Document" r:id="rId4" imgW="5400498" imgH="3228772" progId="AcroExch.Document.7">
                  <p:embed/>
                </p:oleObj>
              </mc:Choice>
              <mc:Fallback>
                <p:oleObj name="Acrobat Document" r:id="rId4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2575" y="1232969"/>
                        <a:ext cx="4062672" cy="2429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94072"/>
              </p:ext>
            </p:extLst>
          </p:nvPr>
        </p:nvGraphicFramePr>
        <p:xfrm>
          <a:off x="4835208" y="1232968"/>
          <a:ext cx="4062672" cy="2429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3" name="Acrobat Document" r:id="rId6" imgW="5400498" imgH="3228772" progId="AcroExch.Document.7">
                  <p:embed/>
                </p:oleObj>
              </mc:Choice>
              <mc:Fallback>
                <p:oleObj name="Acrobat Document" r:id="rId6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35208" y="1232968"/>
                        <a:ext cx="4062672" cy="2429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292756"/>
              </p:ext>
            </p:extLst>
          </p:nvPr>
        </p:nvGraphicFramePr>
        <p:xfrm>
          <a:off x="282575" y="3586112"/>
          <a:ext cx="4062672" cy="2429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4" name="Acrobat Document" r:id="rId8" imgW="5400498" imgH="3228772" progId="AcroExch.Document.7">
                  <p:embed/>
                </p:oleObj>
              </mc:Choice>
              <mc:Fallback>
                <p:oleObj name="Acrobat Document" r:id="rId8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2575" y="3586112"/>
                        <a:ext cx="4062672" cy="2429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506402"/>
              </p:ext>
            </p:extLst>
          </p:nvPr>
        </p:nvGraphicFramePr>
        <p:xfrm>
          <a:off x="4817428" y="3586112"/>
          <a:ext cx="4062672" cy="2429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5" name="Acrobat Document" r:id="rId10" imgW="5400498" imgH="3228772" progId="AcroExch.Document.7">
                  <p:embed/>
                </p:oleObj>
              </mc:Choice>
              <mc:Fallback>
                <p:oleObj name="Acrobat Document" r:id="rId10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817428" y="3586112"/>
                        <a:ext cx="4062672" cy="2429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412751" y="2062311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accent6"/>
                </a:solidFill>
              </a:rPr>
              <a:t>quantified</a:t>
            </a:r>
            <a:endParaRPr lang="de-DE" sz="1400" dirty="0" smtClean="0">
              <a:solidFill>
                <a:schemeClr val="accent6"/>
              </a:solidFill>
            </a:endParaRPr>
          </a:p>
          <a:p>
            <a:r>
              <a:rPr lang="el-GR" sz="1400" dirty="0" smtClean="0">
                <a:solidFill>
                  <a:schemeClr val="accent6"/>
                </a:solidFill>
              </a:rPr>
              <a:t>Δ</a:t>
            </a:r>
            <a:r>
              <a:rPr lang="de-DE" sz="1400" dirty="0" err="1" smtClean="0">
                <a:solidFill>
                  <a:schemeClr val="accent6"/>
                </a:solidFill>
              </a:rPr>
              <a:t>tdc</a:t>
            </a:r>
            <a:r>
              <a:rPr lang="de-DE" sz="1400" dirty="0" smtClean="0">
                <a:solidFill>
                  <a:schemeClr val="accent6"/>
                </a:solidFill>
              </a:rPr>
              <a:t> ≈ 1µs</a:t>
            </a:r>
            <a:endParaRPr lang="de-DE" sz="1400" dirty="0">
              <a:solidFill>
                <a:schemeClr val="accent6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94644" y="6015117"/>
            <a:ext cx="83118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time difference</a:t>
            </a:r>
            <a:r>
              <a:rPr lang="el-GR" sz="1600" dirty="0"/>
              <a:t> Δ</a:t>
            </a:r>
            <a:r>
              <a:rPr lang="de-DE" sz="1600" dirty="0" err="1"/>
              <a:t>tdc</a:t>
            </a:r>
            <a:r>
              <a:rPr lang="en-US" sz="1600" dirty="0" smtClean="0"/>
              <a:t> equals the DESY II revolution frequency of 1 MHz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Sometimes more than one electron is shot at the detector within the open time window</a:t>
            </a:r>
          </a:p>
        </p:txBody>
      </p:sp>
      <p:sp>
        <p:nvSpPr>
          <p:cNvPr id="16" name="Geschweifte Klammer rechts 15"/>
          <p:cNvSpPr/>
          <p:nvPr/>
        </p:nvSpPr>
        <p:spPr>
          <a:xfrm rot="16200000">
            <a:off x="2472165" y="2637676"/>
            <a:ext cx="330059" cy="214070"/>
          </a:xfrm>
          <a:prstGeom prst="rightBrac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6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8816216" y="107422"/>
            <a:ext cx="474160" cy="1422481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/>
          </a:p>
        </p:txBody>
      </p:sp>
      <p:sp>
        <p:nvSpPr>
          <p:cNvPr id="18" name="Rechteck 17"/>
          <p:cNvSpPr/>
          <p:nvPr/>
        </p:nvSpPr>
        <p:spPr>
          <a:xfrm rot="5400000">
            <a:off x="8816216" y="107422"/>
            <a:ext cx="474160" cy="1422481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/>
          </a:p>
        </p:txBody>
      </p:sp>
      <p:sp>
        <p:nvSpPr>
          <p:cNvPr id="19" name="Textfeld 18"/>
          <p:cNvSpPr txBox="1"/>
          <p:nvPr/>
        </p:nvSpPr>
        <p:spPr>
          <a:xfrm>
            <a:off x="8745062" y="641279"/>
            <a:ext cx="638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Beam</a:t>
            </a:r>
          </a:p>
          <a:p>
            <a:pPr algn="ctr"/>
            <a:r>
              <a:rPr lang="de-DE" sz="1000" dirty="0" smtClean="0"/>
              <a:t>Position</a:t>
            </a:r>
            <a:endParaRPr lang="de-DE" sz="1000" dirty="0"/>
          </a:p>
        </p:txBody>
      </p:sp>
      <p:sp>
        <p:nvSpPr>
          <p:cNvPr id="20" name="Textfeld 19"/>
          <p:cNvSpPr txBox="1"/>
          <p:nvPr/>
        </p:nvSpPr>
        <p:spPr>
          <a:xfrm>
            <a:off x="8870393" y="222889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N1</a:t>
            </a:r>
            <a:endParaRPr lang="de-DE" sz="1100" dirty="0"/>
          </a:p>
        </p:txBody>
      </p:sp>
      <p:sp>
        <p:nvSpPr>
          <p:cNvPr id="21" name="Textfeld 20"/>
          <p:cNvSpPr txBox="1"/>
          <p:nvPr/>
        </p:nvSpPr>
        <p:spPr>
          <a:xfrm>
            <a:off x="9344553" y="697050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N2</a:t>
            </a:r>
            <a:endParaRPr lang="de-DE" sz="1100" dirty="0"/>
          </a:p>
        </p:txBody>
      </p:sp>
      <p:sp>
        <p:nvSpPr>
          <p:cNvPr id="22" name="Textfeld 21"/>
          <p:cNvSpPr txBox="1"/>
          <p:nvPr/>
        </p:nvSpPr>
        <p:spPr>
          <a:xfrm>
            <a:off x="8881316" y="1171210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N3</a:t>
            </a:r>
            <a:endParaRPr lang="de-DE" sz="1100" dirty="0"/>
          </a:p>
        </p:txBody>
      </p:sp>
      <p:sp>
        <p:nvSpPr>
          <p:cNvPr id="23" name="Textfeld 22"/>
          <p:cNvSpPr txBox="1"/>
          <p:nvPr/>
        </p:nvSpPr>
        <p:spPr>
          <a:xfrm>
            <a:off x="8396233" y="700701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N4</a:t>
            </a:r>
            <a:endParaRPr lang="de-DE" sz="1100" dirty="0"/>
          </a:p>
        </p:txBody>
      </p:sp>
      <p:sp>
        <p:nvSpPr>
          <p:cNvPr id="24" name="Textfeld 23"/>
          <p:cNvSpPr txBox="1"/>
          <p:nvPr/>
        </p:nvSpPr>
        <p:spPr>
          <a:xfrm>
            <a:off x="744635" y="1553281"/>
            <a:ext cx="1059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5</a:t>
            </a:r>
          </a:p>
          <a:p>
            <a:r>
              <a:rPr lang="de-DE" sz="1400" dirty="0" err="1" smtClean="0">
                <a:solidFill>
                  <a:srgbClr val="00B050"/>
                </a:solidFill>
              </a:rPr>
              <a:t>Neighbor</a:t>
            </a:r>
            <a:r>
              <a:rPr lang="de-DE" sz="1400" dirty="0" smtClean="0">
                <a:solidFill>
                  <a:srgbClr val="00B050"/>
                </a:solidFill>
              </a:rPr>
              <a:t> 1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316635" y="1553281"/>
            <a:ext cx="1059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5</a:t>
            </a:r>
          </a:p>
          <a:p>
            <a:r>
              <a:rPr lang="de-DE" sz="1400" dirty="0" err="1" smtClean="0">
                <a:solidFill>
                  <a:srgbClr val="00B050"/>
                </a:solidFill>
              </a:rPr>
              <a:t>Neighbor</a:t>
            </a:r>
            <a:r>
              <a:rPr lang="de-DE" sz="1400" dirty="0" smtClean="0">
                <a:solidFill>
                  <a:srgbClr val="00B050"/>
                </a:solidFill>
              </a:rPr>
              <a:t> 2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44635" y="3865757"/>
            <a:ext cx="1059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5</a:t>
            </a:r>
          </a:p>
          <a:p>
            <a:r>
              <a:rPr lang="de-DE" sz="1400" dirty="0" err="1" smtClean="0">
                <a:solidFill>
                  <a:srgbClr val="00B050"/>
                </a:solidFill>
              </a:rPr>
              <a:t>Neighbor</a:t>
            </a:r>
            <a:r>
              <a:rPr lang="de-DE" sz="1400" dirty="0" smtClean="0">
                <a:solidFill>
                  <a:srgbClr val="00B050"/>
                </a:solidFill>
              </a:rPr>
              <a:t> 3</a:t>
            </a:r>
            <a:endParaRPr lang="de-DE" sz="1400" dirty="0">
              <a:solidFill>
                <a:srgbClr val="00B050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5316635" y="3863087"/>
            <a:ext cx="1059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00B050"/>
                </a:solidFill>
              </a:rPr>
              <a:t>Layer 5</a:t>
            </a:r>
          </a:p>
          <a:p>
            <a:r>
              <a:rPr lang="de-DE" sz="1400" dirty="0" err="1" smtClean="0">
                <a:solidFill>
                  <a:srgbClr val="00B050"/>
                </a:solidFill>
              </a:rPr>
              <a:t>Neighbor</a:t>
            </a:r>
            <a:r>
              <a:rPr lang="de-DE" sz="1400" dirty="0" smtClean="0">
                <a:solidFill>
                  <a:srgbClr val="00B050"/>
                </a:solidFill>
              </a:rPr>
              <a:t> 4</a:t>
            </a:r>
            <a:endParaRPr lang="de-DE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2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/>
              <a:t>Measurement at DESY </a:t>
            </a:r>
            <a:r>
              <a:rPr lang="de-DE" sz="2400" u="sng" dirty="0" err="1" smtClean="0"/>
              <a:t>Testbeam</a:t>
            </a:r>
            <a:r>
              <a:rPr lang="de-DE" sz="2400" u="sng" dirty="0" smtClean="0"/>
              <a:t> (April)</a:t>
            </a:r>
            <a:endParaRPr lang="de-DE" sz="2400" u="sng" dirty="0"/>
          </a:p>
        </p:txBody>
      </p:sp>
      <p:sp>
        <p:nvSpPr>
          <p:cNvPr id="14" name="Textfeld 13"/>
          <p:cNvSpPr txBox="1"/>
          <p:nvPr/>
        </p:nvSpPr>
        <p:spPr>
          <a:xfrm>
            <a:off x="394644" y="597540"/>
            <a:ext cx="8857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 smtClean="0"/>
              <a:t>Selections to reduce shower / multiple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Track </a:t>
            </a:r>
            <a:r>
              <a:rPr lang="en-US" sz="1600" dirty="0"/>
              <a:t>finder in all layers: </a:t>
            </a:r>
            <a:r>
              <a:rPr lang="en-US" sz="1600" dirty="0" smtClean="0"/>
              <a:t>min </a:t>
            </a:r>
            <a:r>
              <a:rPr lang="en-US" sz="1600" dirty="0"/>
              <a:t>1 </a:t>
            </a:r>
            <a:r>
              <a:rPr lang="en-US" sz="1600" dirty="0" smtClean="0"/>
              <a:t>.. </a:t>
            </a:r>
            <a:r>
              <a:rPr lang="en-US" sz="1600" dirty="0"/>
              <a:t>4 hits in </a:t>
            </a:r>
            <a:r>
              <a:rPr lang="en-US" sz="1600" dirty="0" smtClean="0"/>
              <a:t>line in beam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Reducing maximum allowed number of hits per event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753104"/>
              </p:ext>
            </p:extLst>
          </p:nvPr>
        </p:nvGraphicFramePr>
        <p:xfrm>
          <a:off x="207630" y="2102962"/>
          <a:ext cx="3093508" cy="2095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2" name="Acrobat Document" r:id="rId4" imgW="5400498" imgH="3657600" progId="AcroExch.Document.7">
                  <p:embed/>
                </p:oleObj>
              </mc:Choice>
              <mc:Fallback>
                <p:oleObj name="Acrobat Document" r:id="rId4" imgW="5400498" imgH="36576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7630" y="2102962"/>
                        <a:ext cx="3093508" cy="2095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566886"/>
              </p:ext>
            </p:extLst>
          </p:nvPr>
        </p:nvGraphicFramePr>
        <p:xfrm>
          <a:off x="3735918" y="2098858"/>
          <a:ext cx="3093508" cy="2095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3" name="Acrobat Document" r:id="rId6" imgW="5400498" imgH="3657600" progId="AcroExch.Document.7">
                  <p:embed/>
                </p:oleObj>
              </mc:Choice>
              <mc:Fallback>
                <p:oleObj name="Acrobat Document" r:id="rId6" imgW="5400498" imgH="36576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735918" y="2098858"/>
                        <a:ext cx="3093508" cy="2095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76953"/>
              </p:ext>
            </p:extLst>
          </p:nvPr>
        </p:nvGraphicFramePr>
        <p:xfrm>
          <a:off x="207630" y="4695735"/>
          <a:ext cx="3093508" cy="2095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4" name="Acrobat Document" r:id="rId8" imgW="5400498" imgH="3657600" progId="AcroExch.Document.7">
                  <p:embed/>
                </p:oleObj>
              </mc:Choice>
              <mc:Fallback>
                <p:oleObj name="Acrobat Document" r:id="rId8" imgW="5400498" imgH="36576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07630" y="4695735"/>
                        <a:ext cx="3093508" cy="2095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784419"/>
              </p:ext>
            </p:extLst>
          </p:nvPr>
        </p:nvGraphicFramePr>
        <p:xfrm>
          <a:off x="3735918" y="4695734"/>
          <a:ext cx="3093508" cy="2095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5" name="Acrobat Document" r:id="rId10" imgW="5400498" imgH="3657600" progId="AcroExch.Document.7">
                  <p:embed/>
                </p:oleObj>
              </mc:Choice>
              <mc:Fallback>
                <p:oleObj name="Acrobat Document" r:id="rId10" imgW="5400498" imgH="36576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35918" y="4695734"/>
                        <a:ext cx="3093508" cy="2095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feld 12"/>
          <p:cNvSpPr txBox="1"/>
          <p:nvPr/>
        </p:nvSpPr>
        <p:spPr>
          <a:xfrm>
            <a:off x="690977" y="2272298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B050"/>
                </a:solidFill>
              </a:rPr>
              <a:t>min</a:t>
            </a:r>
            <a:r>
              <a:rPr lang="de-DE" sz="1600" b="1" dirty="0" smtClean="0">
                <a:solidFill>
                  <a:srgbClr val="00B050"/>
                </a:solidFill>
              </a:rPr>
              <a:t> 1 </a:t>
            </a:r>
            <a:r>
              <a:rPr lang="de-DE" sz="1600" dirty="0" err="1" smtClean="0">
                <a:solidFill>
                  <a:srgbClr val="00B050"/>
                </a:solidFill>
              </a:rPr>
              <a:t>hit</a:t>
            </a:r>
            <a:r>
              <a:rPr lang="de-DE" sz="1600" dirty="0" smtClean="0">
                <a:solidFill>
                  <a:srgbClr val="00B050"/>
                </a:solidFill>
              </a:rPr>
              <a:t> in </a:t>
            </a:r>
          </a:p>
          <a:p>
            <a:r>
              <a:rPr lang="de-DE" sz="1600" dirty="0" smtClean="0">
                <a:solidFill>
                  <a:srgbClr val="00B050"/>
                </a:solidFill>
              </a:rPr>
              <a:t>beam </a:t>
            </a:r>
            <a:r>
              <a:rPr lang="de-DE" sz="1600" dirty="0" err="1" smtClean="0">
                <a:solidFill>
                  <a:srgbClr val="00B050"/>
                </a:solidFill>
              </a:rPr>
              <a:t>position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179244" y="2272297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B050"/>
                </a:solidFill>
              </a:rPr>
              <a:t>min </a:t>
            </a:r>
            <a:r>
              <a:rPr lang="de-DE" sz="1600" b="1" dirty="0" smtClean="0">
                <a:solidFill>
                  <a:srgbClr val="00B050"/>
                </a:solidFill>
              </a:rPr>
              <a:t>2</a:t>
            </a:r>
            <a:r>
              <a:rPr lang="de-DE" sz="1600" dirty="0" smtClean="0">
                <a:solidFill>
                  <a:srgbClr val="00B050"/>
                </a:solidFill>
              </a:rPr>
              <a:t> </a:t>
            </a:r>
            <a:r>
              <a:rPr lang="de-DE" sz="1600" dirty="0" err="1" smtClean="0">
                <a:solidFill>
                  <a:srgbClr val="00B050"/>
                </a:solidFill>
              </a:rPr>
              <a:t>hits</a:t>
            </a:r>
            <a:r>
              <a:rPr lang="de-DE" sz="1600" dirty="0" smtClean="0">
                <a:solidFill>
                  <a:srgbClr val="00B050"/>
                </a:solidFill>
              </a:rPr>
              <a:t> in </a:t>
            </a:r>
          </a:p>
          <a:p>
            <a:r>
              <a:rPr lang="de-DE" sz="1600" dirty="0" smtClean="0">
                <a:solidFill>
                  <a:srgbClr val="00B050"/>
                </a:solidFill>
              </a:rPr>
              <a:t>beam </a:t>
            </a:r>
            <a:r>
              <a:rPr lang="de-DE" sz="1600" dirty="0" err="1" smtClean="0">
                <a:solidFill>
                  <a:srgbClr val="00B050"/>
                </a:solidFill>
              </a:rPr>
              <a:t>position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179244" y="4872402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B050"/>
                </a:solidFill>
              </a:rPr>
              <a:t>min </a:t>
            </a:r>
            <a:r>
              <a:rPr lang="de-DE" sz="1600" b="1" dirty="0" smtClean="0">
                <a:solidFill>
                  <a:srgbClr val="00B050"/>
                </a:solidFill>
              </a:rPr>
              <a:t>4</a:t>
            </a:r>
            <a:r>
              <a:rPr lang="de-DE" sz="1600" dirty="0" smtClean="0">
                <a:solidFill>
                  <a:srgbClr val="00B050"/>
                </a:solidFill>
              </a:rPr>
              <a:t> </a:t>
            </a:r>
            <a:r>
              <a:rPr lang="de-DE" sz="1600" dirty="0" err="1" smtClean="0">
                <a:solidFill>
                  <a:srgbClr val="00B050"/>
                </a:solidFill>
              </a:rPr>
              <a:t>hits</a:t>
            </a:r>
            <a:r>
              <a:rPr lang="de-DE" sz="1600" dirty="0" smtClean="0">
                <a:solidFill>
                  <a:srgbClr val="00B050"/>
                </a:solidFill>
              </a:rPr>
              <a:t> in </a:t>
            </a:r>
          </a:p>
          <a:p>
            <a:r>
              <a:rPr lang="de-DE" sz="1600" dirty="0" smtClean="0">
                <a:solidFill>
                  <a:srgbClr val="00B050"/>
                </a:solidFill>
              </a:rPr>
              <a:t>beam </a:t>
            </a:r>
            <a:r>
              <a:rPr lang="de-DE" sz="1600" dirty="0" err="1" smtClean="0">
                <a:solidFill>
                  <a:srgbClr val="00B050"/>
                </a:solidFill>
              </a:rPr>
              <a:t>position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977264" y="4872402"/>
            <a:ext cx="1460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00B050"/>
                </a:solidFill>
              </a:rPr>
              <a:t>min </a:t>
            </a:r>
            <a:r>
              <a:rPr lang="de-DE" sz="1600" b="1" dirty="0" smtClean="0">
                <a:solidFill>
                  <a:srgbClr val="00B050"/>
                </a:solidFill>
              </a:rPr>
              <a:t>3</a:t>
            </a:r>
            <a:r>
              <a:rPr lang="de-DE" sz="1600" dirty="0" smtClean="0">
                <a:solidFill>
                  <a:srgbClr val="00B050"/>
                </a:solidFill>
              </a:rPr>
              <a:t> </a:t>
            </a:r>
            <a:r>
              <a:rPr lang="de-DE" sz="1600" dirty="0" err="1" smtClean="0">
                <a:solidFill>
                  <a:srgbClr val="00B050"/>
                </a:solidFill>
              </a:rPr>
              <a:t>hits</a:t>
            </a:r>
            <a:r>
              <a:rPr lang="de-DE" sz="1600" dirty="0" smtClean="0">
                <a:solidFill>
                  <a:srgbClr val="00B050"/>
                </a:solidFill>
              </a:rPr>
              <a:t> in </a:t>
            </a:r>
          </a:p>
          <a:p>
            <a:r>
              <a:rPr lang="de-DE" sz="1600" dirty="0" smtClean="0">
                <a:solidFill>
                  <a:srgbClr val="00B050"/>
                </a:solidFill>
              </a:rPr>
              <a:t>beam </a:t>
            </a:r>
            <a:r>
              <a:rPr lang="de-DE" sz="1600" dirty="0" err="1" smtClean="0">
                <a:solidFill>
                  <a:srgbClr val="00B050"/>
                </a:solidFill>
              </a:rPr>
              <a:t>position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7300153" y="2145916"/>
            <a:ext cx="244264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Results:</a:t>
            </a:r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Without</a:t>
            </a:r>
            <a:r>
              <a:rPr lang="en-US" sz="1600" dirty="0" smtClean="0"/>
              <a:t> selections, ratio between #MIP/#all is </a:t>
            </a:r>
            <a:r>
              <a:rPr lang="en-US" sz="1600" b="1" dirty="0" smtClean="0"/>
              <a:t>≈ 48%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Including selections, the ratio can be increased up to 90% while statistics decrease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Chosen selection: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</a:t>
            </a:r>
            <a:r>
              <a:rPr lang="en-US" sz="1600" dirty="0" smtClean="0"/>
              <a:t>in. 4 hits in 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~71% #</a:t>
            </a:r>
            <a:r>
              <a:rPr lang="en-US" sz="1600" dirty="0" err="1" smtClean="0"/>
              <a:t>Mip</a:t>
            </a:r>
            <a:r>
              <a:rPr lang="en-US" sz="1600" dirty="0" smtClean="0"/>
              <a:t>/#all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</a:t>
            </a:r>
            <a:r>
              <a:rPr lang="en-US" sz="1600" dirty="0" smtClean="0"/>
              <a:t>cceptable statistics</a:t>
            </a:r>
          </a:p>
        </p:txBody>
      </p:sp>
      <p:sp>
        <p:nvSpPr>
          <p:cNvPr id="23" name="Rechteck 22"/>
          <p:cNvSpPr/>
          <p:nvPr/>
        </p:nvSpPr>
        <p:spPr>
          <a:xfrm>
            <a:off x="250534" y="2272297"/>
            <a:ext cx="111416" cy="3375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3784485" y="2255920"/>
            <a:ext cx="111416" cy="3375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250534" y="4872402"/>
            <a:ext cx="111416" cy="3375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3784485" y="4865832"/>
            <a:ext cx="111416" cy="3375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/>
          <p:cNvSpPr txBox="1"/>
          <p:nvPr/>
        </p:nvSpPr>
        <p:spPr>
          <a:xfrm rot="16200000">
            <a:off x="-264991" y="2660607"/>
            <a:ext cx="10310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Ratio #MIP / #all</a:t>
            </a:r>
            <a:endParaRPr lang="de-DE" sz="900" dirty="0"/>
          </a:p>
        </p:txBody>
      </p:sp>
      <p:sp>
        <p:nvSpPr>
          <p:cNvPr id="27" name="Textfeld 26"/>
          <p:cNvSpPr txBox="1"/>
          <p:nvPr/>
        </p:nvSpPr>
        <p:spPr>
          <a:xfrm rot="16200000">
            <a:off x="3281512" y="2660606"/>
            <a:ext cx="10310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Ratio #MIP / #all</a:t>
            </a:r>
            <a:endParaRPr lang="de-DE" sz="900" dirty="0"/>
          </a:p>
        </p:txBody>
      </p:sp>
      <p:sp>
        <p:nvSpPr>
          <p:cNvPr id="28" name="Textfeld 27"/>
          <p:cNvSpPr txBox="1"/>
          <p:nvPr/>
        </p:nvSpPr>
        <p:spPr>
          <a:xfrm rot="16200000">
            <a:off x="-264992" y="5242792"/>
            <a:ext cx="10310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Ratio #MIP / #all</a:t>
            </a:r>
            <a:endParaRPr lang="de-DE" sz="900" dirty="0"/>
          </a:p>
        </p:txBody>
      </p:sp>
      <p:sp>
        <p:nvSpPr>
          <p:cNvPr id="29" name="Textfeld 28"/>
          <p:cNvSpPr txBox="1"/>
          <p:nvPr/>
        </p:nvSpPr>
        <p:spPr>
          <a:xfrm rot="16200000">
            <a:off x="3281511" y="5242793"/>
            <a:ext cx="10310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 smtClean="0"/>
              <a:t>Ratio #MIP / #all</a:t>
            </a:r>
            <a:endParaRPr lang="de-DE" sz="900" dirty="0"/>
          </a:p>
        </p:txBody>
      </p:sp>
      <p:sp>
        <p:nvSpPr>
          <p:cNvPr id="30" name="Textfeld 29"/>
          <p:cNvSpPr txBox="1"/>
          <p:nvPr/>
        </p:nvSpPr>
        <p:spPr>
          <a:xfrm>
            <a:off x="2873145" y="1969348"/>
            <a:ext cx="85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/>
              <a:t>Number</a:t>
            </a:r>
            <a:r>
              <a:rPr lang="de-DE" sz="900" dirty="0" smtClean="0"/>
              <a:t> </a:t>
            </a:r>
            <a:r>
              <a:rPr lang="de-DE" sz="900" dirty="0" err="1" smtClean="0"/>
              <a:t>of</a:t>
            </a:r>
            <a:r>
              <a:rPr lang="de-DE" sz="900" dirty="0" smtClean="0"/>
              <a:t> Events </a:t>
            </a:r>
            <a:r>
              <a:rPr lang="de-DE" sz="900" dirty="0" err="1" smtClean="0"/>
              <a:t>left</a:t>
            </a:r>
            <a:endParaRPr lang="de-DE" sz="900" dirty="0"/>
          </a:p>
        </p:txBody>
      </p:sp>
      <p:sp>
        <p:nvSpPr>
          <p:cNvPr id="31" name="Textfeld 30"/>
          <p:cNvSpPr txBox="1"/>
          <p:nvPr/>
        </p:nvSpPr>
        <p:spPr>
          <a:xfrm>
            <a:off x="6388732" y="1961250"/>
            <a:ext cx="85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/>
              <a:t>Number</a:t>
            </a:r>
            <a:r>
              <a:rPr lang="de-DE" sz="900" dirty="0" smtClean="0"/>
              <a:t> </a:t>
            </a:r>
            <a:r>
              <a:rPr lang="de-DE" sz="900" dirty="0" err="1" smtClean="0"/>
              <a:t>of</a:t>
            </a:r>
            <a:r>
              <a:rPr lang="de-DE" sz="900" dirty="0" smtClean="0"/>
              <a:t> Events </a:t>
            </a:r>
            <a:r>
              <a:rPr lang="de-DE" sz="900" dirty="0" err="1" smtClean="0"/>
              <a:t>left</a:t>
            </a:r>
            <a:endParaRPr lang="de-DE" sz="900" dirty="0"/>
          </a:p>
        </p:txBody>
      </p:sp>
      <p:sp>
        <p:nvSpPr>
          <p:cNvPr id="32" name="Textfeld 31"/>
          <p:cNvSpPr txBox="1"/>
          <p:nvPr/>
        </p:nvSpPr>
        <p:spPr>
          <a:xfrm>
            <a:off x="2873145" y="4530797"/>
            <a:ext cx="85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/>
              <a:t>Number</a:t>
            </a:r>
            <a:r>
              <a:rPr lang="de-DE" sz="900" dirty="0" smtClean="0"/>
              <a:t> </a:t>
            </a:r>
            <a:r>
              <a:rPr lang="de-DE" sz="900" dirty="0" err="1" smtClean="0"/>
              <a:t>of</a:t>
            </a:r>
            <a:r>
              <a:rPr lang="de-DE" sz="900" dirty="0" smtClean="0"/>
              <a:t> Events </a:t>
            </a:r>
            <a:r>
              <a:rPr lang="de-DE" sz="900" dirty="0" err="1" smtClean="0"/>
              <a:t>left</a:t>
            </a:r>
            <a:endParaRPr lang="de-DE" sz="900" dirty="0"/>
          </a:p>
        </p:txBody>
      </p:sp>
      <p:sp>
        <p:nvSpPr>
          <p:cNvPr id="33" name="Textfeld 32"/>
          <p:cNvSpPr txBox="1"/>
          <p:nvPr/>
        </p:nvSpPr>
        <p:spPr>
          <a:xfrm>
            <a:off x="6388732" y="4535693"/>
            <a:ext cx="85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/>
              <a:t>Number</a:t>
            </a:r>
            <a:r>
              <a:rPr lang="de-DE" sz="900" dirty="0" smtClean="0"/>
              <a:t> </a:t>
            </a:r>
            <a:r>
              <a:rPr lang="de-DE" sz="900" dirty="0" err="1" smtClean="0"/>
              <a:t>of</a:t>
            </a:r>
            <a:r>
              <a:rPr lang="de-DE" sz="900" dirty="0" smtClean="0"/>
              <a:t> Events </a:t>
            </a:r>
            <a:r>
              <a:rPr lang="de-DE" sz="900" dirty="0" err="1" smtClean="0"/>
              <a:t>left</a:t>
            </a:r>
            <a:endParaRPr lang="de-DE" sz="900" dirty="0"/>
          </a:p>
        </p:txBody>
      </p:sp>
      <p:sp>
        <p:nvSpPr>
          <p:cNvPr id="20" name="Multiplizieren 19"/>
          <p:cNvSpPr/>
          <p:nvPr/>
        </p:nvSpPr>
        <p:spPr>
          <a:xfrm>
            <a:off x="6230565" y="5656494"/>
            <a:ext cx="453077" cy="354774"/>
          </a:xfrm>
          <a:prstGeom prst="mathMultiply">
            <a:avLst>
              <a:gd name="adj1" fmla="val 1278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5182700" y="5900660"/>
            <a:ext cx="1359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accent2"/>
                </a:solidFill>
              </a:rPr>
              <a:t>Chosen </a:t>
            </a:r>
            <a:r>
              <a:rPr lang="de-DE" sz="1200" dirty="0" err="1" smtClean="0">
                <a:solidFill>
                  <a:schemeClr val="accent2"/>
                </a:solidFill>
              </a:rPr>
              <a:t>selection</a:t>
            </a:r>
            <a:endParaRPr lang="de-DE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23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/>
              <a:t>Measurement at DESY </a:t>
            </a:r>
            <a:r>
              <a:rPr lang="de-DE" sz="2400" u="sng" dirty="0" err="1" smtClean="0"/>
              <a:t>Testbeam</a:t>
            </a:r>
            <a:r>
              <a:rPr lang="de-DE" sz="2400" u="sng" dirty="0" smtClean="0"/>
              <a:t> (April)</a:t>
            </a:r>
            <a:endParaRPr lang="de-DE" sz="2400" u="sng" dirty="0"/>
          </a:p>
        </p:txBody>
      </p:sp>
      <p:sp>
        <p:nvSpPr>
          <p:cNvPr id="14" name="Textfeld 13"/>
          <p:cNvSpPr txBox="1"/>
          <p:nvPr/>
        </p:nvSpPr>
        <p:spPr>
          <a:xfrm>
            <a:off x="394644" y="597540"/>
            <a:ext cx="8857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 smtClean="0"/>
              <a:t>Selections to reduce shower / multiple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Track </a:t>
            </a:r>
            <a:r>
              <a:rPr lang="en-US" sz="1600" dirty="0"/>
              <a:t>finder in all layers: min 1 </a:t>
            </a:r>
            <a:r>
              <a:rPr lang="en-US" sz="1600" dirty="0" smtClean="0"/>
              <a:t>.. </a:t>
            </a:r>
            <a:r>
              <a:rPr lang="en-US" sz="1600" dirty="0"/>
              <a:t>4 hits </a:t>
            </a:r>
            <a:r>
              <a:rPr lang="en-US" sz="1600" dirty="0" smtClean="0"/>
              <a:t>in line in </a:t>
            </a:r>
            <a:r>
              <a:rPr lang="en-US" sz="1600" dirty="0"/>
              <a:t>beam </a:t>
            </a:r>
            <a:r>
              <a:rPr lang="en-US" sz="1600" dirty="0" smtClean="0"/>
              <a:t>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Reducing maximum allowed number of hits per event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549515" y="1992233"/>
            <a:ext cx="53480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Results: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Long tail can be significantly reduced by applying event selections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Hint for shower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Nearly no effect on most probable value of Landau-Gaussian (≈ MIP Response)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  <p:graphicFrame>
        <p:nvGraphicFramePr>
          <p:cNvPr id="35" name="Objek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524877"/>
              </p:ext>
            </p:extLst>
          </p:nvPr>
        </p:nvGraphicFramePr>
        <p:xfrm>
          <a:off x="216519" y="1631945"/>
          <a:ext cx="3926929" cy="2659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4" name="Acrobat Document" r:id="rId4" imgW="5400498" imgH="3657600" progId="AcroExch.Document.7">
                  <p:embed/>
                </p:oleObj>
              </mc:Choice>
              <mc:Fallback>
                <p:oleObj name="Acrobat Document" r:id="rId4" imgW="5400498" imgH="36576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6519" y="1631945"/>
                        <a:ext cx="3926929" cy="26595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498172"/>
              </p:ext>
            </p:extLst>
          </p:nvPr>
        </p:nvGraphicFramePr>
        <p:xfrm>
          <a:off x="216518" y="4198492"/>
          <a:ext cx="3926929" cy="2659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5" name="Acrobat Document" r:id="rId6" imgW="5400498" imgH="3657600" progId="AcroExch.Document.7">
                  <p:embed/>
                </p:oleObj>
              </mc:Choice>
              <mc:Fallback>
                <p:oleObj name="Acrobat Document" r:id="rId6" imgW="5400498" imgH="36576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6518" y="4198492"/>
                        <a:ext cx="3926929" cy="26595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feld 42"/>
          <p:cNvSpPr txBox="1"/>
          <p:nvPr/>
        </p:nvSpPr>
        <p:spPr>
          <a:xfrm>
            <a:off x="998647" y="1933744"/>
            <a:ext cx="138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solidFill>
                  <a:srgbClr val="00B050"/>
                </a:solidFill>
              </a:rPr>
              <a:t>no</a:t>
            </a:r>
            <a:r>
              <a:rPr lang="de-DE" sz="1600" b="1" dirty="0" smtClean="0">
                <a:solidFill>
                  <a:srgbClr val="00B050"/>
                </a:solidFill>
              </a:rPr>
              <a:t> </a:t>
            </a:r>
            <a:r>
              <a:rPr lang="de-DE" sz="1600" b="1" dirty="0" err="1" smtClean="0">
                <a:solidFill>
                  <a:srgbClr val="00B050"/>
                </a:solidFill>
              </a:rPr>
              <a:t>selection</a:t>
            </a:r>
            <a:endParaRPr lang="de-DE" sz="1600" b="1" dirty="0">
              <a:solidFill>
                <a:srgbClr val="00B050"/>
              </a:solidFill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998647" y="4457478"/>
            <a:ext cx="15528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>
                <a:solidFill>
                  <a:srgbClr val="00B050"/>
                </a:solidFill>
              </a:rPr>
              <a:t>Selection</a:t>
            </a:r>
            <a:r>
              <a:rPr lang="de-DE" sz="1600" b="1" dirty="0" smtClean="0">
                <a:solidFill>
                  <a:srgbClr val="00B05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B050"/>
                </a:solidFill>
              </a:rPr>
              <a:t>m</a:t>
            </a:r>
            <a:r>
              <a:rPr lang="de-DE" sz="1600" dirty="0" smtClean="0">
                <a:solidFill>
                  <a:srgbClr val="00B050"/>
                </a:solidFill>
              </a:rPr>
              <a:t>in. 4 </a:t>
            </a:r>
            <a:r>
              <a:rPr lang="de-DE" sz="1600" dirty="0" err="1" smtClean="0">
                <a:solidFill>
                  <a:srgbClr val="00B050"/>
                </a:solidFill>
              </a:rPr>
              <a:t>hits</a:t>
            </a:r>
            <a:r>
              <a:rPr lang="de-DE" sz="1600" dirty="0" smtClean="0">
                <a:solidFill>
                  <a:srgbClr val="00B050"/>
                </a:solidFill>
              </a:rPr>
              <a:t> in </a:t>
            </a:r>
            <a:r>
              <a:rPr lang="de-DE" sz="1600" dirty="0" err="1" smtClean="0">
                <a:solidFill>
                  <a:srgbClr val="00B050"/>
                </a:solidFill>
              </a:rPr>
              <a:t>line</a:t>
            </a:r>
            <a:endParaRPr lang="de-DE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rgbClr val="00B050"/>
                </a:solidFill>
              </a:rPr>
              <a:t>max</a:t>
            </a:r>
            <a:r>
              <a:rPr lang="de-DE" sz="1600" dirty="0" smtClean="0">
                <a:solidFill>
                  <a:srgbClr val="00B050"/>
                </a:solidFill>
              </a:rPr>
              <a:t> 50 Hits/ Event</a:t>
            </a:r>
            <a:endParaRPr lang="de-DE" sz="1600" dirty="0">
              <a:solidFill>
                <a:srgbClr val="00B050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2443396" y="2735705"/>
            <a:ext cx="1626434" cy="17238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/>
        </p:nvSpPr>
        <p:spPr>
          <a:xfrm>
            <a:off x="2443396" y="5362835"/>
            <a:ext cx="1566473" cy="17238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1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33" y="559484"/>
            <a:ext cx="6093232" cy="390698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74074" y="159374"/>
            <a:ext cx="9257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err="1" smtClean="0">
                <a:solidFill>
                  <a:prstClr val="black"/>
                </a:solidFill>
              </a:rPr>
              <a:t>Comparison</a:t>
            </a:r>
            <a:r>
              <a:rPr lang="de-DE" sz="2000" u="sng" dirty="0" smtClean="0">
                <a:solidFill>
                  <a:prstClr val="black"/>
                </a:solidFill>
              </a:rPr>
              <a:t> </a:t>
            </a:r>
            <a:r>
              <a:rPr lang="de-DE" sz="2000" u="sng" dirty="0" err="1" smtClean="0">
                <a:solidFill>
                  <a:prstClr val="black"/>
                </a:solidFill>
              </a:rPr>
              <a:t>Mip</a:t>
            </a:r>
            <a:r>
              <a:rPr lang="de-DE" sz="2000" u="sng" dirty="0" smtClean="0">
                <a:solidFill>
                  <a:prstClr val="black"/>
                </a:solidFill>
              </a:rPr>
              <a:t> Response: </a:t>
            </a:r>
            <a:r>
              <a:rPr lang="de-DE" sz="2000" u="sng" dirty="0" err="1" smtClean="0">
                <a:solidFill>
                  <a:prstClr val="black"/>
                </a:solidFill>
              </a:rPr>
              <a:t>Cosmic</a:t>
            </a:r>
            <a:r>
              <a:rPr lang="de-DE" sz="2000" u="sng" dirty="0" smtClean="0">
                <a:solidFill>
                  <a:prstClr val="black"/>
                </a:solidFill>
              </a:rPr>
              <a:t> Ray Test Stand &amp; </a:t>
            </a:r>
            <a:r>
              <a:rPr lang="de-DE" sz="2000" u="sng" dirty="0" err="1" smtClean="0">
                <a:solidFill>
                  <a:prstClr val="black"/>
                </a:solidFill>
              </a:rPr>
              <a:t>Desy</a:t>
            </a:r>
            <a:r>
              <a:rPr lang="de-DE" sz="2000" u="sng" dirty="0" smtClean="0">
                <a:solidFill>
                  <a:prstClr val="black"/>
                </a:solidFill>
              </a:rPr>
              <a:t> April </a:t>
            </a:r>
            <a:r>
              <a:rPr lang="de-DE" sz="2000" u="sng" dirty="0" err="1" smtClean="0">
                <a:solidFill>
                  <a:prstClr val="black"/>
                </a:solidFill>
              </a:rPr>
              <a:t>Testbeam</a:t>
            </a:r>
            <a:endParaRPr lang="de-DE" sz="2000" u="sng" dirty="0">
              <a:solidFill>
                <a:prstClr val="black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54924" y="4390031"/>
            <a:ext cx="55473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Measurement of Mip-Response in both cases:</a:t>
            </a:r>
          </a:p>
          <a:p>
            <a:endParaRPr lang="de-DE" sz="16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smtClean="0">
                <a:solidFill>
                  <a:prstClr val="black"/>
                </a:solidFill>
              </a:rPr>
              <a:t>Identical settings (Preamplifier, Bias-Voltage,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smtClean="0">
                <a:solidFill>
                  <a:prstClr val="black"/>
                </a:solidFill>
              </a:rPr>
              <a:t>Mip-Response </a:t>
            </a:r>
            <a:r>
              <a:rPr lang="de-DE" sz="1600">
                <a:solidFill>
                  <a:prstClr val="black"/>
                </a:solidFill>
              </a:rPr>
              <a:t>equals the MPV of the Landau-Gaussian convoluted </a:t>
            </a:r>
            <a:r>
              <a:rPr lang="de-DE" sz="1600" smtClean="0">
                <a:solidFill>
                  <a:prstClr val="black"/>
                </a:solidFill>
              </a:rPr>
              <a:t>distribution.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smtClean="0">
                <a:solidFill>
                  <a:prstClr val="black"/>
                </a:solidFill>
              </a:rPr>
              <a:t>Difference in temperature possible and acceptance angle slightly different. </a:t>
            </a:r>
            <a:endParaRPr lang="de-DE" sz="1600">
              <a:solidFill>
                <a:prstClr val="black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967" y="824858"/>
            <a:ext cx="4098175" cy="302393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968" y="3690852"/>
            <a:ext cx="4098174" cy="30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" y="0"/>
            <a:ext cx="8178800" cy="635428"/>
          </a:xfrm>
        </p:spPr>
        <p:txBody>
          <a:bodyPr/>
          <a:lstStyle/>
          <a:p>
            <a:r>
              <a:rPr lang="en-US" sz="3200" u="sng" dirty="0" smtClean="0"/>
              <a:t>Conclusion</a:t>
            </a:r>
            <a:endParaRPr lang="en-US" sz="3200" u="sng" dirty="0"/>
          </a:p>
        </p:txBody>
      </p:sp>
      <p:sp>
        <p:nvSpPr>
          <p:cNvPr id="9" name="Textfeld 8"/>
          <p:cNvSpPr txBox="1"/>
          <p:nvPr/>
        </p:nvSpPr>
        <p:spPr>
          <a:xfrm>
            <a:off x="567726" y="973982"/>
            <a:ext cx="615509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Cosmic Ray Test </a:t>
            </a:r>
            <a:r>
              <a:rPr lang="en-US" sz="1600" dirty="0" smtClean="0"/>
              <a:t>Stand: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allows to measure Pedestal, Gain and MIP response which equal the results of the DESY April </a:t>
            </a:r>
            <a:r>
              <a:rPr lang="en-US" sz="1600" dirty="0" err="1" smtClean="0"/>
              <a:t>Testbeam</a:t>
            </a:r>
            <a:endParaRPr lang="en-US" sz="1600" dirty="0"/>
          </a:p>
          <a:p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SMD-HBU shows a good uniformity in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DESY April TB: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Neighbor TDC differences show: </a:t>
            </a:r>
            <a:r>
              <a:rPr lang="en-US" sz="1600" dirty="0"/>
              <a:t>Sometimes more than one electron is shot at the detector within the open time </a:t>
            </a:r>
            <a:r>
              <a:rPr lang="en-US" sz="1600" dirty="0" smtClean="0"/>
              <a:t>window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Should belong to a different event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Selections like </a:t>
            </a:r>
            <a:r>
              <a:rPr lang="en-US" sz="1600" dirty="0" err="1" smtClean="0"/>
              <a:t>trackfinders</a:t>
            </a:r>
            <a:r>
              <a:rPr lang="en-US" sz="1600" dirty="0" smtClean="0"/>
              <a:t> reduce large tail in ADC-Spectrum but don’t have large influence on MIP response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9532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0" y="2190900"/>
            <a:ext cx="8763000" cy="1336675"/>
          </a:xfrm>
        </p:spPr>
        <p:txBody>
          <a:bodyPr/>
          <a:lstStyle/>
          <a:p>
            <a:r>
              <a:rPr lang="de-DE" sz="5400" dirty="0" err="1" smtClean="0">
                <a:solidFill>
                  <a:schemeClr val="bg1"/>
                </a:solidFill>
              </a:rPr>
              <a:t>Thank</a:t>
            </a:r>
            <a:r>
              <a:rPr lang="de-DE" sz="5400" dirty="0" smtClean="0">
                <a:solidFill>
                  <a:schemeClr val="bg1"/>
                </a:solidFill>
              </a:rPr>
              <a:t> </a:t>
            </a:r>
            <a:r>
              <a:rPr lang="de-DE" sz="5400" dirty="0" err="1" smtClean="0">
                <a:solidFill>
                  <a:schemeClr val="bg1"/>
                </a:solidFill>
              </a:rPr>
              <a:t>you</a:t>
            </a:r>
            <a:r>
              <a:rPr lang="de-DE" sz="5400" dirty="0" smtClean="0">
                <a:solidFill>
                  <a:schemeClr val="bg1"/>
                </a:solidFill>
              </a:rPr>
              <a:t>!</a:t>
            </a:r>
            <a:endParaRPr lang="de-DE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6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Backup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19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" y="0"/>
            <a:ext cx="8178800" cy="635428"/>
          </a:xfrm>
        </p:spPr>
        <p:txBody>
          <a:bodyPr/>
          <a:lstStyle/>
          <a:p>
            <a:r>
              <a:rPr lang="en-US" sz="3200" u="sng" dirty="0"/>
              <a:t>Testing the first Mainz </a:t>
            </a:r>
            <a:r>
              <a:rPr lang="en-US" sz="3200" u="sng" dirty="0" smtClean="0"/>
              <a:t>SMD-HBU</a:t>
            </a:r>
            <a:endParaRPr lang="en-US" sz="3200" u="sng" dirty="0"/>
          </a:p>
        </p:txBody>
      </p:sp>
      <p:sp>
        <p:nvSpPr>
          <p:cNvPr id="9" name="Textfeld 8"/>
          <p:cNvSpPr txBox="1"/>
          <p:nvPr/>
        </p:nvSpPr>
        <p:spPr>
          <a:xfrm>
            <a:off x="567726" y="973982"/>
            <a:ext cx="6155091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Outline:</a:t>
            </a:r>
          </a:p>
          <a:p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Measurements </a:t>
            </a:r>
            <a:r>
              <a:rPr lang="en-US" sz="1600" dirty="0"/>
              <a:t>performed in Mainz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Obtaining Pedestal and Gain </a:t>
            </a:r>
            <a:r>
              <a:rPr lang="en-US" sz="1600" dirty="0" smtClean="0"/>
              <a:t>Values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Comparison to Gain Values at </a:t>
            </a:r>
            <a:r>
              <a:rPr lang="en-US" sz="1600" dirty="0"/>
              <a:t>DESY April </a:t>
            </a:r>
            <a:r>
              <a:rPr lang="en-US" sz="1600" dirty="0" err="1" smtClean="0"/>
              <a:t>Testbeam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Measurement of Muons in Cosmic Ray Test Stand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Determination of </a:t>
            </a:r>
            <a:r>
              <a:rPr lang="en-US" sz="1600" dirty="0" smtClean="0"/>
              <a:t>MIP Response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Measurements performed at </a:t>
            </a:r>
            <a:r>
              <a:rPr lang="en-US" sz="1600" dirty="0" smtClean="0"/>
              <a:t>DESY April </a:t>
            </a:r>
            <a:r>
              <a:rPr lang="en-US" sz="1600" dirty="0" err="1" smtClean="0"/>
              <a:t>Testbeam</a:t>
            </a: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MIP </a:t>
            </a:r>
            <a:r>
              <a:rPr lang="en-US" sz="1600" dirty="0" err="1" smtClean="0"/>
              <a:t>reponse</a:t>
            </a:r>
            <a:r>
              <a:rPr lang="en-US" sz="1600" dirty="0" smtClean="0"/>
              <a:t> analysis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Investigating in understanding long tail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Estimation of MIP Response</a:t>
            </a:r>
            <a:endParaRPr lang="en-US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Comparison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57715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/>
              <a:t>Measurement at DESY </a:t>
            </a:r>
            <a:r>
              <a:rPr lang="de-DE" sz="2400" u="sng" dirty="0" err="1" smtClean="0"/>
              <a:t>Testbeam</a:t>
            </a:r>
            <a:r>
              <a:rPr lang="de-DE" sz="2400" u="sng" dirty="0" smtClean="0"/>
              <a:t> (April)</a:t>
            </a:r>
            <a:endParaRPr lang="de-DE" sz="2400" u="sng" dirty="0"/>
          </a:p>
        </p:txBody>
      </p:sp>
      <p:sp>
        <p:nvSpPr>
          <p:cNvPr id="14" name="Textfeld 13"/>
          <p:cNvSpPr txBox="1"/>
          <p:nvPr/>
        </p:nvSpPr>
        <p:spPr>
          <a:xfrm>
            <a:off x="394645" y="527397"/>
            <a:ext cx="41621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b="1" dirty="0" smtClean="0"/>
              <a:t>Checking Neighbors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310425" y="5125918"/>
            <a:ext cx="42463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	</a:t>
            </a:r>
            <a:r>
              <a:rPr lang="de-DE" sz="1400" dirty="0" err="1" smtClean="0"/>
              <a:t>Energy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…</a:t>
            </a:r>
          </a:p>
          <a:p>
            <a:r>
              <a:rPr lang="de-DE" sz="1400" dirty="0" smtClean="0"/>
              <a:t>-1	</a:t>
            </a:r>
            <a:r>
              <a:rPr lang="de-DE" sz="1400" dirty="0"/>
              <a:t> </a:t>
            </a:r>
            <a:r>
              <a:rPr lang="de-DE" sz="1400" dirty="0" smtClean="0"/>
              <a:t> Hit at beam </a:t>
            </a:r>
            <a:r>
              <a:rPr lang="de-DE" sz="1400" dirty="0" err="1" smtClean="0"/>
              <a:t>position</a:t>
            </a:r>
            <a:r>
              <a:rPr lang="de-DE" sz="1400" dirty="0" smtClean="0"/>
              <a:t> </a:t>
            </a:r>
            <a:r>
              <a:rPr lang="de-DE" sz="1400" b="1" dirty="0" err="1" smtClean="0"/>
              <a:t>without</a:t>
            </a:r>
            <a:r>
              <a:rPr lang="de-DE" sz="1400" dirty="0" smtClean="0"/>
              <a:t> </a:t>
            </a:r>
            <a:r>
              <a:rPr lang="de-DE" sz="1400" dirty="0" err="1" smtClean="0"/>
              <a:t>neighbor</a:t>
            </a:r>
            <a:r>
              <a:rPr lang="de-DE" sz="1400" dirty="0" smtClean="0"/>
              <a:t> </a:t>
            </a:r>
            <a:r>
              <a:rPr lang="de-DE" sz="1400" dirty="0" err="1" smtClean="0"/>
              <a:t>hit</a:t>
            </a:r>
            <a:endParaRPr lang="de-DE" sz="1400" dirty="0" smtClean="0"/>
          </a:p>
          <a:p>
            <a:r>
              <a:rPr lang="de-DE" sz="1400" dirty="0" smtClean="0"/>
              <a:t>0	  Hit at beam </a:t>
            </a:r>
            <a:r>
              <a:rPr lang="de-DE" sz="1400" dirty="0" err="1" smtClean="0"/>
              <a:t>position</a:t>
            </a:r>
            <a:r>
              <a:rPr lang="de-DE" sz="1400" dirty="0" smtClean="0"/>
              <a:t> </a:t>
            </a:r>
            <a:r>
              <a:rPr lang="de-DE" sz="1400" b="1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neighbor</a:t>
            </a:r>
            <a:r>
              <a:rPr lang="de-DE" sz="1400" dirty="0" smtClean="0"/>
              <a:t> </a:t>
            </a:r>
            <a:r>
              <a:rPr lang="de-DE" sz="1400" dirty="0" err="1" smtClean="0"/>
              <a:t>hit</a:t>
            </a:r>
            <a:endParaRPr lang="de-DE" sz="1400" dirty="0" smtClean="0"/>
          </a:p>
          <a:p>
            <a:r>
              <a:rPr lang="de-DE" sz="1400" dirty="0" smtClean="0"/>
              <a:t>1	  1 out </a:t>
            </a:r>
            <a:r>
              <a:rPr lang="de-DE" sz="1400" dirty="0" err="1" smtClean="0"/>
              <a:t>of</a:t>
            </a:r>
            <a:r>
              <a:rPr lang="de-DE" sz="1400" dirty="0" smtClean="0"/>
              <a:t> 4 </a:t>
            </a:r>
            <a:r>
              <a:rPr lang="de-DE" sz="1400" dirty="0" err="1" smtClean="0"/>
              <a:t>neighbors</a:t>
            </a:r>
            <a:r>
              <a:rPr lang="de-DE" sz="1400" dirty="0" smtClean="0"/>
              <a:t> </a:t>
            </a:r>
            <a:r>
              <a:rPr lang="de-DE" sz="1400" dirty="0" err="1" smtClean="0"/>
              <a:t>hit</a:t>
            </a:r>
            <a:endParaRPr lang="de-DE" sz="1400" dirty="0" smtClean="0"/>
          </a:p>
          <a:p>
            <a:r>
              <a:rPr lang="de-DE" sz="1400" dirty="0" smtClean="0"/>
              <a:t>2 	  2 out </a:t>
            </a:r>
            <a:r>
              <a:rPr lang="de-DE" sz="1400" dirty="0" err="1" smtClean="0"/>
              <a:t>of</a:t>
            </a:r>
            <a:r>
              <a:rPr lang="de-DE" sz="1400" dirty="0" smtClean="0"/>
              <a:t> 4 </a:t>
            </a:r>
            <a:r>
              <a:rPr lang="de-DE" sz="1400" dirty="0" err="1" smtClean="0"/>
              <a:t>neighbors</a:t>
            </a:r>
            <a:r>
              <a:rPr lang="de-DE" sz="1400" dirty="0" smtClean="0"/>
              <a:t> </a:t>
            </a:r>
            <a:r>
              <a:rPr lang="de-DE" sz="1400" dirty="0" err="1" smtClean="0"/>
              <a:t>hits</a:t>
            </a:r>
            <a:endParaRPr lang="de-DE" sz="1400" dirty="0" smtClean="0"/>
          </a:p>
          <a:p>
            <a:r>
              <a:rPr lang="de-DE" sz="1400" dirty="0" smtClean="0"/>
              <a:t>3….4….</a:t>
            </a:r>
          </a:p>
        </p:txBody>
      </p:sp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688265"/>
              </p:ext>
            </p:extLst>
          </p:nvPr>
        </p:nvGraphicFramePr>
        <p:xfrm>
          <a:off x="310426" y="3056914"/>
          <a:ext cx="3197546" cy="191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Acrobat Document" r:id="rId4" imgW="5400498" imgH="3228772" progId="AcroExch.Document.7">
                  <p:embed/>
                </p:oleObj>
              </mc:Choice>
              <mc:Fallback>
                <p:oleObj name="Acrobat Document" r:id="rId4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0426" y="3056914"/>
                        <a:ext cx="3197546" cy="1911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791962"/>
              </p:ext>
            </p:extLst>
          </p:nvPr>
        </p:nvGraphicFramePr>
        <p:xfrm>
          <a:off x="3507972" y="3063680"/>
          <a:ext cx="3197546" cy="1911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8" name="Acrobat Document" r:id="rId6" imgW="5400498" imgH="3228772" progId="AcroExch.Document.7">
                  <p:embed/>
                </p:oleObj>
              </mc:Choice>
              <mc:Fallback>
                <p:oleObj name="Acrobat Document" r:id="rId6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07972" y="3063680"/>
                        <a:ext cx="3197546" cy="1911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0434256"/>
              </p:ext>
            </p:extLst>
          </p:nvPr>
        </p:nvGraphicFramePr>
        <p:xfrm>
          <a:off x="394644" y="1202272"/>
          <a:ext cx="3113328" cy="1861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Acrobat Document" r:id="rId8" imgW="5400498" imgH="3228772" progId="AcroExch.Document.7">
                  <p:embed/>
                </p:oleObj>
              </mc:Choice>
              <mc:Fallback>
                <p:oleObj name="Acrobat Document" r:id="rId8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4644" y="1202272"/>
                        <a:ext cx="3113328" cy="18614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194627"/>
              </p:ext>
            </p:extLst>
          </p:nvPr>
        </p:nvGraphicFramePr>
        <p:xfrm>
          <a:off x="3578570" y="1208885"/>
          <a:ext cx="3102270" cy="1854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0" name="Acrobat Document" r:id="rId10" imgW="5400498" imgH="3228772" progId="AcroExch.Document.7">
                  <p:embed/>
                </p:oleObj>
              </mc:Choice>
              <mc:Fallback>
                <p:oleObj name="Acrobat Document" r:id="rId10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78570" y="1208885"/>
                        <a:ext cx="3102270" cy="18547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feld 27"/>
          <p:cNvSpPr txBox="1"/>
          <p:nvPr/>
        </p:nvSpPr>
        <p:spPr>
          <a:xfrm>
            <a:off x="471115" y="892837"/>
            <a:ext cx="3288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Within</a:t>
            </a:r>
            <a:r>
              <a:rPr lang="de-DE" sz="1400" dirty="0" smtClean="0"/>
              <a:t> MIP Peak: </a:t>
            </a:r>
            <a:r>
              <a:rPr lang="de-DE" sz="1400" b="1" dirty="0" smtClean="0"/>
              <a:t>20pe &lt; E &lt; 40pe</a:t>
            </a:r>
            <a:endParaRPr lang="de-DE" sz="1400" b="1" dirty="0"/>
          </a:p>
        </p:txBody>
      </p:sp>
      <p:sp>
        <p:nvSpPr>
          <p:cNvPr id="29" name="Textfeld 28"/>
          <p:cNvSpPr txBox="1"/>
          <p:nvPr/>
        </p:nvSpPr>
        <p:spPr>
          <a:xfrm>
            <a:off x="3648458" y="892837"/>
            <a:ext cx="3371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Higher than MIP: </a:t>
            </a:r>
            <a:r>
              <a:rPr lang="en-US" sz="1400" b="1" dirty="0" smtClean="0"/>
              <a:t>40pe &lt; E &lt; 200pe</a:t>
            </a:r>
            <a:endParaRPr lang="en-US" sz="1400" b="1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023245"/>
              </p:ext>
            </p:extLst>
          </p:nvPr>
        </p:nvGraphicFramePr>
        <p:xfrm>
          <a:off x="6705518" y="3022538"/>
          <a:ext cx="3253607" cy="1946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Acrobat Document" r:id="rId12" imgW="7197120" imgH="4305240" progId="AcroExch.Document.7">
                  <p:embed/>
                </p:oleObj>
              </mc:Choice>
              <mc:Fallback>
                <p:oleObj name="Acrobat Document" r:id="rId12" imgW="7197120" imgH="430524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705518" y="3022538"/>
                        <a:ext cx="3253607" cy="19461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Geschweifte Klammer rechts 11"/>
          <p:cNvSpPr/>
          <p:nvPr/>
        </p:nvSpPr>
        <p:spPr>
          <a:xfrm>
            <a:off x="6621300" y="3226886"/>
            <a:ext cx="242461" cy="97331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6863761" y="2605048"/>
            <a:ext cx="3371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 neighbor energy hits:</a:t>
            </a:r>
            <a:endParaRPr lang="en-US" sz="14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6281651" y="5138645"/>
            <a:ext cx="36243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/>
              <a:t>Looks like there are events with more than one MIP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 smtClean="0"/>
              <a:t>Next step: Check TDC differences</a:t>
            </a:r>
            <a:endParaRPr lang="en-US" sz="1400" b="1" dirty="0"/>
          </a:p>
        </p:txBody>
      </p:sp>
      <p:sp>
        <p:nvSpPr>
          <p:cNvPr id="30" name="Rechteck 29"/>
          <p:cNvSpPr/>
          <p:nvPr/>
        </p:nvSpPr>
        <p:spPr>
          <a:xfrm>
            <a:off x="8816216" y="107422"/>
            <a:ext cx="474160" cy="1422481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/>
          </a:p>
        </p:txBody>
      </p:sp>
      <p:sp>
        <p:nvSpPr>
          <p:cNvPr id="31" name="Rechteck 30"/>
          <p:cNvSpPr/>
          <p:nvPr/>
        </p:nvSpPr>
        <p:spPr>
          <a:xfrm rot="5400000">
            <a:off x="8816216" y="107422"/>
            <a:ext cx="474160" cy="1422481"/>
          </a:xfrm>
          <a:prstGeom prst="rect">
            <a:avLst/>
          </a:prstGeom>
          <a:noFill/>
          <a:ln w="38100" cap="flat">
            <a:solidFill>
              <a:srgbClr val="C0000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/>
          </a:p>
        </p:txBody>
      </p:sp>
      <p:sp>
        <p:nvSpPr>
          <p:cNvPr id="32" name="Textfeld 31"/>
          <p:cNvSpPr txBox="1"/>
          <p:nvPr/>
        </p:nvSpPr>
        <p:spPr>
          <a:xfrm>
            <a:off x="8745062" y="641279"/>
            <a:ext cx="638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Beam</a:t>
            </a:r>
          </a:p>
          <a:p>
            <a:pPr algn="ctr"/>
            <a:r>
              <a:rPr lang="de-DE" sz="1000" dirty="0" smtClean="0"/>
              <a:t>Position</a:t>
            </a:r>
            <a:endParaRPr lang="de-DE" sz="1000" dirty="0"/>
          </a:p>
        </p:txBody>
      </p:sp>
      <p:sp>
        <p:nvSpPr>
          <p:cNvPr id="33" name="Textfeld 32"/>
          <p:cNvSpPr txBox="1"/>
          <p:nvPr/>
        </p:nvSpPr>
        <p:spPr>
          <a:xfrm>
            <a:off x="8870393" y="222889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N1</a:t>
            </a:r>
            <a:endParaRPr lang="de-DE" sz="1100" dirty="0"/>
          </a:p>
        </p:txBody>
      </p:sp>
      <p:sp>
        <p:nvSpPr>
          <p:cNvPr id="34" name="Textfeld 33"/>
          <p:cNvSpPr txBox="1"/>
          <p:nvPr/>
        </p:nvSpPr>
        <p:spPr>
          <a:xfrm>
            <a:off x="9344553" y="697050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N2</a:t>
            </a:r>
            <a:endParaRPr lang="de-DE" sz="1100" dirty="0"/>
          </a:p>
        </p:txBody>
      </p:sp>
      <p:sp>
        <p:nvSpPr>
          <p:cNvPr id="35" name="Textfeld 34"/>
          <p:cNvSpPr txBox="1"/>
          <p:nvPr/>
        </p:nvSpPr>
        <p:spPr>
          <a:xfrm>
            <a:off x="8881316" y="1171210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N3</a:t>
            </a:r>
            <a:endParaRPr lang="de-DE" sz="1100" dirty="0"/>
          </a:p>
        </p:txBody>
      </p:sp>
      <p:sp>
        <p:nvSpPr>
          <p:cNvPr id="36" name="Textfeld 35"/>
          <p:cNvSpPr txBox="1"/>
          <p:nvPr/>
        </p:nvSpPr>
        <p:spPr>
          <a:xfrm>
            <a:off x="8396233" y="700701"/>
            <a:ext cx="365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smtClean="0"/>
              <a:t>N4</a:t>
            </a:r>
            <a:endParaRPr lang="de-DE" sz="1100" dirty="0"/>
          </a:p>
        </p:txBody>
      </p:sp>
      <p:sp>
        <p:nvSpPr>
          <p:cNvPr id="22" name="Textfeld 21"/>
          <p:cNvSpPr txBox="1"/>
          <p:nvPr/>
        </p:nvSpPr>
        <p:spPr>
          <a:xfrm>
            <a:off x="696405" y="1406130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~71%</a:t>
            </a:r>
            <a:endParaRPr lang="de-DE" sz="1100" dirty="0"/>
          </a:p>
        </p:txBody>
      </p:sp>
      <p:sp>
        <p:nvSpPr>
          <p:cNvPr id="23" name="Textfeld 22"/>
          <p:cNvSpPr txBox="1"/>
          <p:nvPr/>
        </p:nvSpPr>
        <p:spPr>
          <a:xfrm>
            <a:off x="1167830" y="2381652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~24%</a:t>
            </a:r>
            <a:endParaRPr lang="de-DE" sz="1100" dirty="0"/>
          </a:p>
        </p:txBody>
      </p:sp>
      <p:sp>
        <p:nvSpPr>
          <p:cNvPr id="37" name="Textfeld 36"/>
          <p:cNvSpPr txBox="1"/>
          <p:nvPr/>
        </p:nvSpPr>
        <p:spPr>
          <a:xfrm>
            <a:off x="1716308" y="2557939"/>
            <a:ext cx="470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~4%</a:t>
            </a:r>
            <a:endParaRPr lang="de-DE" sz="1100" dirty="0"/>
          </a:p>
        </p:txBody>
      </p:sp>
      <p:sp>
        <p:nvSpPr>
          <p:cNvPr id="38" name="Textfeld 37"/>
          <p:cNvSpPr txBox="1"/>
          <p:nvPr/>
        </p:nvSpPr>
        <p:spPr>
          <a:xfrm>
            <a:off x="3859560" y="1432820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~61%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4349304" y="2132975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~31%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4864453" y="2467522"/>
            <a:ext cx="470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~7%</a:t>
            </a:r>
          </a:p>
        </p:txBody>
      </p:sp>
    </p:spTree>
    <p:extLst>
      <p:ext uri="{BB962C8B-B14F-4D97-AF65-F5344CB8AC3E}">
        <p14:creationId xmlns:p14="http://schemas.microsoft.com/office/powerpoint/2010/main" val="27730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89" y="789154"/>
            <a:ext cx="5039591" cy="2831469"/>
          </a:xfrm>
          <a:prstGeom prst="rect">
            <a:avLst/>
          </a:prstGeom>
        </p:spPr>
      </p:pic>
      <p:sp>
        <p:nvSpPr>
          <p:cNvPr id="9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0" y="26596"/>
            <a:ext cx="9906000" cy="635428"/>
          </a:xfrm>
        </p:spPr>
        <p:txBody>
          <a:bodyPr/>
          <a:lstStyle/>
          <a:p>
            <a:r>
              <a:rPr lang="de-DE" sz="2000" u="sng" dirty="0" err="1" smtClean="0"/>
              <a:t>Influence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of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Preamplifier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settings</a:t>
            </a:r>
            <a:r>
              <a:rPr lang="de-DE" sz="2000" u="sng" dirty="0" smtClean="0"/>
              <a:t> on </a:t>
            </a:r>
            <a:r>
              <a:rPr lang="de-DE" sz="2000" u="sng" dirty="0" err="1" smtClean="0"/>
              <a:t>Pedestal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values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for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each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memory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cell</a:t>
            </a:r>
            <a:r>
              <a:rPr lang="de-DE" sz="2000" u="sng" dirty="0" smtClean="0"/>
              <a:t> </a:t>
            </a:r>
            <a:endParaRPr lang="de-DE" sz="2000" u="sng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0" y="3632466"/>
            <a:ext cx="4924944" cy="317257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232934" y="436817"/>
            <a:ext cx="5991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smtClean="0">
                <a:solidFill>
                  <a:prstClr val="black"/>
                </a:solidFill>
              </a:rPr>
              <a:t>Black curve: Pedestal values obtained with preamplifier settings as in the Desy April Testbeam.</a:t>
            </a:r>
          </a:p>
          <a:p>
            <a:r>
              <a:rPr lang="de-DE" sz="1000" b="1" smtClean="0">
                <a:solidFill>
                  <a:srgbClr val="FF0000"/>
                </a:solidFill>
              </a:rPr>
              <a:t>Red curve:</a:t>
            </a:r>
            <a:r>
              <a:rPr lang="de-DE" sz="1000" b="1" smtClean="0">
                <a:solidFill>
                  <a:srgbClr val="FF0000"/>
                </a:solidFill>
                <a:sym typeface="Wingdings" panose="05000000000000000000" pitchFamily="2" charset="2"/>
              </a:rPr>
              <a:t> Pedestal values obtained with „o</a:t>
            </a:r>
            <a:r>
              <a:rPr lang="de-DE" sz="1000" b="1" smtClean="0">
                <a:solidFill>
                  <a:srgbClr val="FF0000"/>
                </a:solidFill>
              </a:rPr>
              <a:t>ld“ preamplifier settings.</a:t>
            </a:r>
            <a:endParaRPr lang="de-DE" sz="1000" b="1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728895" y="1044097"/>
            <a:ext cx="321767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300" dirty="0" err="1" smtClean="0">
                <a:solidFill>
                  <a:prstClr val="black"/>
                </a:solidFill>
              </a:rPr>
              <a:t>Differences</a:t>
            </a:r>
            <a:r>
              <a:rPr lang="de-DE" sz="1300" dirty="0" smtClean="0">
                <a:solidFill>
                  <a:prstClr val="black"/>
                </a:solidFill>
              </a:rPr>
              <a:t> in </a:t>
            </a:r>
            <a:r>
              <a:rPr lang="de-DE" sz="1300" dirty="0" err="1" smtClean="0">
                <a:solidFill>
                  <a:prstClr val="black"/>
                </a:solidFill>
              </a:rPr>
              <a:t>Pedestal</a:t>
            </a:r>
            <a:r>
              <a:rPr lang="de-DE" sz="1300" dirty="0" smtClean="0">
                <a:solidFill>
                  <a:prstClr val="black"/>
                </a:solidFill>
              </a:rPr>
              <a:t> due </a:t>
            </a:r>
            <a:r>
              <a:rPr lang="de-DE" sz="1300" dirty="0" err="1" smtClean="0">
                <a:solidFill>
                  <a:prstClr val="black"/>
                </a:solidFill>
              </a:rPr>
              <a:t>to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change</a:t>
            </a:r>
            <a:r>
              <a:rPr lang="de-DE" sz="1300" dirty="0" smtClean="0">
                <a:solidFill>
                  <a:prstClr val="black"/>
                </a:solidFill>
              </a:rPr>
              <a:t> in </a:t>
            </a:r>
            <a:r>
              <a:rPr lang="de-DE" sz="1300" dirty="0" err="1" smtClean="0">
                <a:solidFill>
                  <a:prstClr val="black"/>
                </a:solidFill>
              </a:rPr>
              <a:t>Preamplifier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settings</a:t>
            </a:r>
            <a:r>
              <a:rPr lang="de-DE" sz="1300" dirty="0" smtClean="0">
                <a:solidFill>
                  <a:prstClr val="black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300" dirty="0">
              <a:solidFill>
                <a:prstClr val="black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300" dirty="0" smtClean="0">
                <a:solidFill>
                  <a:prstClr val="black"/>
                </a:solidFill>
              </a:rPr>
              <a:t>Response </a:t>
            </a:r>
            <a:r>
              <a:rPr lang="de-DE" sz="1300" dirty="0" err="1" smtClean="0">
                <a:solidFill>
                  <a:prstClr val="black"/>
                </a:solidFill>
              </a:rPr>
              <a:t>to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the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Preampliefier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changes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is</a:t>
            </a:r>
            <a:r>
              <a:rPr lang="de-DE" sz="1300" dirty="0" smtClean="0">
                <a:solidFill>
                  <a:prstClr val="black"/>
                </a:solidFill>
              </a:rPr>
              <a:t> different </a:t>
            </a:r>
            <a:r>
              <a:rPr lang="de-DE" sz="1300" dirty="0" err="1" smtClean="0">
                <a:solidFill>
                  <a:prstClr val="black"/>
                </a:solidFill>
              </a:rPr>
              <a:t>for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b="1" dirty="0" err="1" smtClean="0">
                <a:solidFill>
                  <a:prstClr val="black"/>
                </a:solidFill>
              </a:rPr>
              <a:t>each</a:t>
            </a:r>
            <a:r>
              <a:rPr lang="de-DE" sz="1300" b="1" dirty="0" smtClean="0">
                <a:solidFill>
                  <a:prstClr val="black"/>
                </a:solidFill>
              </a:rPr>
              <a:t> </a:t>
            </a:r>
            <a:r>
              <a:rPr lang="de-DE" sz="1300" b="1" dirty="0" err="1" smtClean="0">
                <a:solidFill>
                  <a:prstClr val="black"/>
                </a:solidFill>
              </a:rPr>
              <a:t>channel</a:t>
            </a:r>
            <a:r>
              <a:rPr lang="de-DE" sz="1300" dirty="0" smtClean="0">
                <a:solidFill>
                  <a:prstClr val="black"/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300" dirty="0">
              <a:solidFill>
                <a:prstClr val="black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300" dirty="0" err="1" smtClean="0">
                <a:solidFill>
                  <a:prstClr val="black"/>
                </a:solidFill>
              </a:rPr>
              <a:t>For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almost</a:t>
            </a:r>
            <a:r>
              <a:rPr lang="de-DE" sz="1300" dirty="0" smtClean="0">
                <a:solidFill>
                  <a:prstClr val="black"/>
                </a:solidFill>
              </a:rPr>
              <a:t> all </a:t>
            </a:r>
            <a:r>
              <a:rPr lang="de-DE" sz="1300" dirty="0" err="1" smtClean="0">
                <a:solidFill>
                  <a:prstClr val="black"/>
                </a:solidFill>
              </a:rPr>
              <a:t>channels</a:t>
            </a:r>
            <a:r>
              <a:rPr lang="de-DE" sz="1300" dirty="0" smtClean="0">
                <a:solidFill>
                  <a:prstClr val="black"/>
                </a:solidFill>
              </a:rPr>
              <a:t>: </a:t>
            </a:r>
            <a:r>
              <a:rPr lang="de-DE" sz="1300" dirty="0" err="1" smtClean="0">
                <a:solidFill>
                  <a:prstClr val="black"/>
                </a:solidFill>
              </a:rPr>
              <a:t>black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curve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is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above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the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red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curve</a:t>
            </a:r>
            <a:r>
              <a:rPr lang="de-DE" sz="1300" dirty="0" smtClean="0">
                <a:solidFill>
                  <a:prstClr val="black"/>
                </a:solidFill>
              </a:rPr>
              <a:t>.</a:t>
            </a:r>
          </a:p>
          <a:p>
            <a:endParaRPr lang="de-DE" sz="1300" dirty="0" smtClean="0">
              <a:solidFill>
                <a:prstClr val="black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795762" y="4037657"/>
            <a:ext cx="49199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 smtClean="0">
                <a:solidFill>
                  <a:prstClr val="black"/>
                </a:solidFill>
              </a:rPr>
              <a:t>Ratio </a:t>
            </a:r>
            <a:r>
              <a:rPr lang="de-DE" sz="1300" dirty="0" err="1" smtClean="0">
                <a:solidFill>
                  <a:prstClr val="black"/>
                </a:solidFill>
              </a:rPr>
              <a:t>between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Pedestal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values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obtained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with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the</a:t>
            </a:r>
            <a:r>
              <a:rPr lang="de-DE" sz="1300" dirty="0" smtClean="0">
                <a:solidFill>
                  <a:prstClr val="black"/>
                </a:solidFill>
              </a:rPr>
              <a:t> same </a:t>
            </a:r>
            <a:r>
              <a:rPr lang="de-DE" sz="1300" dirty="0" err="1" smtClean="0">
                <a:solidFill>
                  <a:prstClr val="black"/>
                </a:solidFill>
              </a:rPr>
              <a:t>preamplifier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setting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as</a:t>
            </a:r>
            <a:r>
              <a:rPr lang="de-DE" sz="1300" dirty="0" smtClean="0">
                <a:solidFill>
                  <a:prstClr val="black"/>
                </a:solidFill>
              </a:rPr>
              <a:t> in </a:t>
            </a:r>
            <a:r>
              <a:rPr lang="de-DE" sz="1300" dirty="0" err="1" smtClean="0">
                <a:solidFill>
                  <a:prstClr val="black"/>
                </a:solidFill>
              </a:rPr>
              <a:t>the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Desy</a:t>
            </a:r>
            <a:r>
              <a:rPr lang="de-DE" sz="1300" dirty="0" smtClean="0">
                <a:solidFill>
                  <a:prstClr val="black"/>
                </a:solidFill>
              </a:rPr>
              <a:t> April </a:t>
            </a:r>
            <a:r>
              <a:rPr lang="de-DE" sz="1300" dirty="0" err="1" smtClean="0">
                <a:solidFill>
                  <a:prstClr val="black"/>
                </a:solidFill>
              </a:rPr>
              <a:t>Testbeam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and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Pedestal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values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obtained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with</a:t>
            </a:r>
            <a:r>
              <a:rPr lang="de-DE" sz="1300" dirty="0" smtClean="0">
                <a:solidFill>
                  <a:prstClr val="black"/>
                </a:solidFill>
              </a:rPr>
              <a:t> „</a:t>
            </a:r>
            <a:r>
              <a:rPr lang="de-DE" sz="1300" dirty="0" err="1" smtClean="0">
                <a:solidFill>
                  <a:prstClr val="black"/>
                </a:solidFill>
              </a:rPr>
              <a:t>old</a:t>
            </a:r>
            <a:r>
              <a:rPr lang="de-DE" sz="1300" dirty="0" smtClean="0">
                <a:solidFill>
                  <a:prstClr val="black"/>
                </a:solidFill>
              </a:rPr>
              <a:t>“ </a:t>
            </a:r>
            <a:r>
              <a:rPr lang="de-DE" sz="1300" dirty="0" err="1" smtClean="0">
                <a:solidFill>
                  <a:prstClr val="black"/>
                </a:solidFill>
              </a:rPr>
              <a:t>settings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for</a:t>
            </a:r>
            <a:r>
              <a:rPr lang="de-DE" sz="1300" dirty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for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memory</a:t>
            </a:r>
            <a:r>
              <a:rPr lang="de-DE" sz="1300" dirty="0" smtClean="0">
                <a:solidFill>
                  <a:prstClr val="black"/>
                </a:solidFill>
              </a:rPr>
              <a:t> </a:t>
            </a:r>
            <a:r>
              <a:rPr lang="de-DE" sz="1300" dirty="0" err="1" smtClean="0">
                <a:solidFill>
                  <a:prstClr val="black"/>
                </a:solidFill>
              </a:rPr>
              <a:t>cell</a:t>
            </a:r>
            <a:r>
              <a:rPr lang="de-DE" sz="1300" dirty="0" smtClean="0">
                <a:solidFill>
                  <a:prstClr val="black"/>
                </a:solidFill>
              </a:rPr>
              <a:t> 7.</a:t>
            </a:r>
          </a:p>
          <a:p>
            <a:endParaRPr lang="de-DE" sz="1300" dirty="0">
              <a:solidFill>
                <a:prstClr val="black"/>
              </a:solidFill>
            </a:endParaRPr>
          </a:p>
          <a:p>
            <a:r>
              <a:rPr lang="de-DE" sz="1300" dirty="0" err="1" smtClean="0">
                <a:solidFill>
                  <a:srgbClr val="FF0000"/>
                </a:solidFill>
              </a:rPr>
              <a:t>Red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>
                <a:solidFill>
                  <a:srgbClr val="FF0000"/>
                </a:solidFill>
              </a:rPr>
              <a:t>line</a:t>
            </a:r>
            <a:r>
              <a:rPr lang="de-DE" sz="1300" dirty="0" smtClean="0">
                <a:solidFill>
                  <a:srgbClr val="FF0000"/>
                </a:solidFill>
              </a:rPr>
              <a:t>: linear fit </a:t>
            </a:r>
            <a:r>
              <a:rPr lang="de-DE" sz="1300" dirty="0" err="1" smtClean="0">
                <a:solidFill>
                  <a:srgbClr val="FF0000"/>
                </a:solidFill>
              </a:rPr>
              <a:t>with</a:t>
            </a:r>
            <a:r>
              <a:rPr lang="de-DE" sz="1300" dirty="0" smtClean="0">
                <a:solidFill>
                  <a:srgbClr val="FF0000"/>
                </a:solidFill>
              </a:rPr>
              <a:t> </a:t>
            </a:r>
            <a:r>
              <a:rPr lang="de-DE" sz="1300" dirty="0" err="1" smtClean="0">
                <a:solidFill>
                  <a:srgbClr val="FF0000"/>
                </a:solidFill>
              </a:rPr>
              <a:t>parameter</a:t>
            </a:r>
            <a:r>
              <a:rPr lang="de-DE" sz="1300" dirty="0" smtClean="0">
                <a:solidFill>
                  <a:srgbClr val="FF0000"/>
                </a:solidFill>
              </a:rPr>
              <a:t> p0 = 1.02 </a:t>
            </a:r>
            <a:r>
              <a:rPr lang="de-DE" sz="13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2% </a:t>
            </a:r>
            <a:r>
              <a:rPr lang="de-DE" sz="13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difference</a:t>
            </a:r>
            <a:endParaRPr lang="de-DE" sz="1300" dirty="0" smtClean="0">
              <a:solidFill>
                <a:srgbClr val="FF0000"/>
              </a:solidFill>
            </a:endParaRPr>
          </a:p>
          <a:p>
            <a:endParaRPr lang="de-DE" sz="1300" dirty="0" smtClean="0">
              <a:solidFill>
                <a:prstClr val="black"/>
              </a:solidFill>
            </a:endParaRPr>
          </a:p>
          <a:p>
            <a:endParaRPr lang="de-DE" sz="1300" dirty="0">
              <a:solidFill>
                <a:prstClr val="black"/>
              </a:solidFill>
            </a:endParaRPr>
          </a:p>
          <a:p>
            <a:r>
              <a:rPr lang="de-DE" sz="1300" dirty="0" smtClean="0">
                <a:solidFill>
                  <a:prstClr val="black"/>
                </a:solidFill>
              </a:rPr>
              <a:t>  </a:t>
            </a:r>
            <a:endParaRPr lang="de-DE" sz="1300" dirty="0">
              <a:solidFill>
                <a:prstClr val="black"/>
              </a:solidFill>
            </a:endParaRPr>
          </a:p>
        </p:txBody>
      </p:sp>
      <p:cxnSp>
        <p:nvCxnSpPr>
          <p:cNvPr id="24" name="Gerader Verbinder 23"/>
          <p:cNvCxnSpPr/>
          <p:nvPr/>
        </p:nvCxnSpPr>
        <p:spPr>
          <a:xfrm>
            <a:off x="601465" y="5204838"/>
            <a:ext cx="3945597" cy="93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947651" y="4968000"/>
            <a:ext cx="25270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smtClean="0">
                <a:solidFill>
                  <a:srgbClr val="4F81BD"/>
                </a:solidFill>
              </a:rPr>
              <a:t>X = 1 </a:t>
            </a:r>
            <a:r>
              <a:rPr lang="de-DE" sz="1000" smtClean="0">
                <a:solidFill>
                  <a:srgbClr val="4F81BD"/>
                </a:solidFill>
                <a:sym typeface="Wingdings" panose="05000000000000000000" pitchFamily="2" charset="2"/>
              </a:rPr>
              <a:t> (no changes in Pedestal)</a:t>
            </a:r>
            <a:endParaRPr lang="de-DE" sz="1000">
              <a:solidFill>
                <a:srgbClr val="4F81BD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60809" y="898970"/>
            <a:ext cx="205361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 rot="16200000">
            <a:off x="128971" y="1084143"/>
            <a:ext cx="4219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+mj-lt"/>
              </a:rPr>
              <a:t>(ADC)</a:t>
            </a:r>
            <a:endParaRPr lang="de-DE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70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903" y="3690851"/>
            <a:ext cx="4353098" cy="3104459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967" y="824858"/>
            <a:ext cx="4098175" cy="302393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74074" y="159374"/>
            <a:ext cx="9257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smtClean="0">
                <a:solidFill>
                  <a:prstClr val="black"/>
                </a:solidFill>
              </a:rPr>
              <a:t>Comparison Mip Response: Cosmic Ray Test  Stand &amp; Desy Februar Testbeam</a:t>
            </a:r>
            <a:endParaRPr lang="de-DE" sz="2000" u="sng">
              <a:solidFill>
                <a:prstClr val="black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54924" y="4390031"/>
            <a:ext cx="56886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>
                <a:solidFill>
                  <a:prstClr val="black"/>
                </a:solidFill>
              </a:rPr>
              <a:t>Measurement of Mip-Response in both cases:</a:t>
            </a:r>
          </a:p>
          <a:p>
            <a:endParaRPr lang="de-DE" sz="12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prstClr val="black"/>
                </a:solidFill>
              </a:rPr>
              <a:t>Different settings (Preamplifier, Bias-Voltage, …)</a:t>
            </a:r>
          </a:p>
          <a:p>
            <a:endParaRPr lang="de-DE" sz="120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prstClr val="black"/>
                </a:solidFill>
              </a:rPr>
              <a:t>Mip-Response </a:t>
            </a:r>
            <a:r>
              <a:rPr lang="de-DE" sz="1200">
                <a:solidFill>
                  <a:prstClr val="black"/>
                </a:solidFill>
              </a:rPr>
              <a:t>equals the MPV of a</a:t>
            </a:r>
            <a:r>
              <a:rPr lang="de-DE" sz="1200" smtClean="0">
                <a:solidFill>
                  <a:prstClr val="black"/>
                </a:solidFill>
              </a:rPr>
              <a:t> </a:t>
            </a:r>
            <a:r>
              <a:rPr lang="de-DE" sz="1200">
                <a:solidFill>
                  <a:prstClr val="black"/>
                </a:solidFill>
              </a:rPr>
              <a:t>Landau-Gaussian convoluted </a:t>
            </a:r>
            <a:r>
              <a:rPr lang="de-DE" sz="1200" smtClean="0">
                <a:solidFill>
                  <a:prstClr val="black"/>
                </a:solidFill>
              </a:rPr>
              <a:t>distribution (Cosmic Ray Test Stand)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prstClr val="black"/>
                </a:solidFill>
              </a:rPr>
              <a:t>Mip-Response equals the MPV of Landau distribution (Desy Februar Testbeam)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smtClean="0">
                <a:solidFill>
                  <a:prstClr val="black"/>
                </a:solidFill>
              </a:rPr>
              <a:t>Difference in temperature possible and acceptance angle slightly different. </a:t>
            </a:r>
            <a:endParaRPr lang="de-DE" sz="1200">
              <a:solidFill>
                <a:prstClr val="black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4" y="824858"/>
            <a:ext cx="5685904" cy="3432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3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725517" y="121032"/>
            <a:ext cx="8178800" cy="552300"/>
          </a:xfrm>
        </p:spPr>
        <p:txBody>
          <a:bodyPr/>
          <a:lstStyle/>
          <a:p>
            <a:r>
              <a:rPr lang="de-DE" sz="2400" u="sng" smtClean="0"/>
              <a:t>Determination of Pedestal (Example: A129C11)</a:t>
            </a:r>
            <a:endParaRPr lang="de-DE" sz="2400" u="sng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047" y="785551"/>
            <a:ext cx="7322127" cy="280139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047" y="3586941"/>
            <a:ext cx="7556270" cy="296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193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700578" y="137656"/>
            <a:ext cx="8178800" cy="477485"/>
          </a:xfrm>
        </p:spPr>
        <p:txBody>
          <a:bodyPr/>
          <a:lstStyle/>
          <a:p>
            <a:r>
              <a:rPr lang="de-DE" sz="2000" u="sng" smtClean="0"/>
              <a:t>A132C26 (broken channel)</a:t>
            </a:r>
            <a:endParaRPr lang="de-DE" sz="2000" u="sng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014" y="581007"/>
            <a:ext cx="4527665" cy="312646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46" y="3822974"/>
            <a:ext cx="4397432" cy="289371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4" y="537627"/>
            <a:ext cx="5004262" cy="328534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646" y="3822974"/>
            <a:ext cx="4384501" cy="289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029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TDC </a:t>
            </a:r>
            <a:r>
              <a:rPr lang="de-DE" dirty="0" err="1" smtClean="0"/>
              <a:t>Diff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Neighbor</a:t>
            </a:r>
            <a:r>
              <a:rPr lang="de-DE" dirty="0" smtClean="0"/>
              <a:t> 1 </a:t>
            </a:r>
            <a:r>
              <a:rPr lang="de-DE" dirty="0" err="1" smtClean="0"/>
              <a:t>to</a:t>
            </a:r>
            <a:r>
              <a:rPr lang="de-DE" dirty="0" smtClean="0"/>
              <a:t> 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/>
          </p:nvPr>
        </p:nvGraphicFramePr>
        <p:xfrm>
          <a:off x="120014" y="775406"/>
          <a:ext cx="4527233" cy="2706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2" name="Acrobat Document" r:id="rId3" imgW="5400498" imgH="3228772" progId="AcroExch.Document.7">
                  <p:embed/>
                </p:oleObj>
              </mc:Choice>
              <mc:Fallback>
                <p:oleObj name="Acrobat Document" r:id="rId3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014" y="775406"/>
                        <a:ext cx="4527233" cy="2706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/>
          </p:nvPr>
        </p:nvGraphicFramePr>
        <p:xfrm>
          <a:off x="4785359" y="775406"/>
          <a:ext cx="4527233" cy="2706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3" name="Acrobat Document" r:id="rId5" imgW="5400498" imgH="3228772" progId="AcroExch.Document.7">
                  <p:embed/>
                </p:oleObj>
              </mc:Choice>
              <mc:Fallback>
                <p:oleObj name="Acrobat Document" r:id="rId5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5359" y="775406"/>
                        <a:ext cx="4527233" cy="2706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/>
          </p:nvPr>
        </p:nvGraphicFramePr>
        <p:xfrm>
          <a:off x="120013" y="3594102"/>
          <a:ext cx="4527233" cy="2706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4" name="Acrobat Document" r:id="rId7" imgW="5400498" imgH="3228772" progId="AcroExch.Document.7">
                  <p:embed/>
                </p:oleObj>
              </mc:Choice>
              <mc:Fallback>
                <p:oleObj name="Acrobat Document" r:id="rId7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0013" y="3594102"/>
                        <a:ext cx="4527233" cy="2706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/>
          </p:nvPr>
        </p:nvGraphicFramePr>
        <p:xfrm>
          <a:off x="4785360" y="3553461"/>
          <a:ext cx="4527233" cy="2706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5" name="Acrobat Document" r:id="rId9" imgW="5400498" imgH="3228772" progId="AcroExch.Document.7">
                  <p:embed/>
                </p:oleObj>
              </mc:Choice>
              <mc:Fallback>
                <p:oleObj name="Acrobat Document" r:id="rId9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85360" y="3553461"/>
                        <a:ext cx="4527233" cy="2706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51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spectrum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Abs</a:t>
            </a:r>
            <a:r>
              <a:rPr lang="de-DE" dirty="0" smtClean="0"/>
              <a:t>(</a:t>
            </a:r>
            <a:r>
              <a:rPr lang="de-DE" dirty="0" err="1" smtClean="0"/>
              <a:t>TDC_diff</a:t>
            </a:r>
            <a:r>
              <a:rPr lang="de-DE" dirty="0" smtClean="0"/>
              <a:t>)&lt;100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/>
          </p:nvPr>
        </p:nvGraphicFramePr>
        <p:xfrm>
          <a:off x="273369" y="2279649"/>
          <a:ext cx="4466272" cy="267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" name="Acrobat Document" r:id="rId3" imgW="5400498" imgH="3228772" progId="AcroExch.Document.7">
                  <p:embed/>
                </p:oleObj>
              </mc:Choice>
              <mc:Fallback>
                <p:oleObj name="Acrobat Document" r:id="rId3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3369" y="2279649"/>
                        <a:ext cx="4466272" cy="2670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/>
          </p:nvPr>
        </p:nvGraphicFramePr>
        <p:xfrm>
          <a:off x="5113339" y="2279650"/>
          <a:ext cx="4466272" cy="267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" name="Acrobat Document" r:id="rId5" imgW="5400498" imgH="3228772" progId="AcroExch.Document.7">
                  <p:embed/>
                </p:oleObj>
              </mc:Choice>
              <mc:Fallback>
                <p:oleObj name="Acrobat Document" r:id="rId5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13339" y="2279650"/>
                        <a:ext cx="4466272" cy="2670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173671" y="1310873"/>
            <a:ext cx="459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TDC_diff</a:t>
            </a:r>
            <a:r>
              <a:rPr lang="de-DE" dirty="0" smtClean="0"/>
              <a:t> neighbor1 </a:t>
            </a:r>
            <a:r>
              <a:rPr lang="de-DE" dirty="0" err="1" smtClean="0"/>
              <a:t>vs</a:t>
            </a:r>
            <a:r>
              <a:rPr lang="de-DE" dirty="0" smtClean="0"/>
              <a:t> </a:t>
            </a:r>
            <a:r>
              <a:rPr lang="de-DE" dirty="0" err="1" smtClean="0"/>
              <a:t>TDC_diff</a:t>
            </a:r>
            <a:r>
              <a:rPr lang="de-DE" dirty="0" smtClean="0"/>
              <a:t> </a:t>
            </a:r>
            <a:r>
              <a:rPr lang="de-DE" dirty="0" err="1" smtClean="0"/>
              <a:t>neighbor</a:t>
            </a:r>
            <a:r>
              <a:rPr lang="de-DE" dirty="0" smtClean="0"/>
              <a:t> 2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730751" y="1310873"/>
            <a:ext cx="4981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TDC_diff</a:t>
            </a:r>
            <a:r>
              <a:rPr lang="de-DE" dirty="0" smtClean="0"/>
              <a:t> neighbor1 </a:t>
            </a:r>
            <a:r>
              <a:rPr lang="de-DE" dirty="0" err="1" smtClean="0"/>
              <a:t>vs</a:t>
            </a:r>
            <a:r>
              <a:rPr lang="de-DE" dirty="0" smtClean="0"/>
              <a:t> </a:t>
            </a:r>
            <a:r>
              <a:rPr lang="de-DE" dirty="0" err="1" smtClean="0"/>
              <a:t>TDC_diff</a:t>
            </a:r>
            <a:r>
              <a:rPr lang="de-DE" dirty="0" smtClean="0"/>
              <a:t> </a:t>
            </a:r>
            <a:r>
              <a:rPr lang="de-DE" dirty="0" err="1" smtClean="0"/>
              <a:t>neighbor</a:t>
            </a:r>
            <a:r>
              <a:rPr lang="de-DE" dirty="0" smtClean="0"/>
              <a:t> 2/3/4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119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spectrum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Abs</a:t>
            </a:r>
            <a:r>
              <a:rPr lang="de-DE" dirty="0" smtClean="0"/>
              <a:t>(</a:t>
            </a:r>
            <a:r>
              <a:rPr lang="de-DE" dirty="0" err="1" smtClean="0"/>
              <a:t>TDC_diff</a:t>
            </a:r>
            <a:r>
              <a:rPr lang="de-DE" dirty="0" smtClean="0"/>
              <a:t>)&lt;100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/>
          </p:nvPr>
        </p:nvGraphicFramePr>
        <p:xfrm>
          <a:off x="107316" y="2217421"/>
          <a:ext cx="4690144" cy="280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8" name="Acrobat Document" r:id="rId3" imgW="5400498" imgH="3228772" progId="AcroExch.Document.7">
                  <p:embed/>
                </p:oleObj>
              </mc:Choice>
              <mc:Fallback>
                <p:oleObj name="Acrobat Document" r:id="rId3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316" y="2217421"/>
                        <a:ext cx="4690144" cy="2804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5136199" y="2288160"/>
          <a:ext cx="4690144" cy="280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9" name="Acrobat Document" r:id="rId5" imgW="5400498" imgH="3228772" progId="AcroExch.Document.7">
                  <p:embed/>
                </p:oleObj>
              </mc:Choice>
              <mc:Fallback>
                <p:oleObj name="Acrobat Document" r:id="rId5" imgW="5400498" imgH="3228772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36199" y="2288160"/>
                        <a:ext cx="4690144" cy="2804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4420" y="1554480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Neighbor</a:t>
            </a:r>
            <a:r>
              <a:rPr lang="de-DE" dirty="0" smtClean="0"/>
              <a:t> 1: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5608320" y="1558052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Neighbor</a:t>
            </a:r>
            <a:r>
              <a:rPr lang="de-DE" dirty="0" smtClean="0"/>
              <a:t> 2: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857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" y="0"/>
            <a:ext cx="8178800" cy="635428"/>
          </a:xfrm>
        </p:spPr>
        <p:txBody>
          <a:bodyPr/>
          <a:lstStyle/>
          <a:p>
            <a:r>
              <a:rPr lang="de-DE" sz="3200" u="sng" dirty="0" err="1" smtClean="0"/>
              <a:t>Obtaining</a:t>
            </a:r>
            <a:r>
              <a:rPr lang="de-DE" sz="3200" u="sng" dirty="0" smtClean="0"/>
              <a:t> </a:t>
            </a:r>
            <a:r>
              <a:rPr lang="de-DE" sz="3200" u="sng" dirty="0" err="1" smtClean="0"/>
              <a:t>Pedestal</a:t>
            </a:r>
            <a:r>
              <a:rPr lang="de-DE" sz="3200" u="sng" dirty="0" smtClean="0"/>
              <a:t> Values (</a:t>
            </a:r>
            <a:r>
              <a:rPr lang="de-DE" sz="3200" u="sng" dirty="0" err="1" smtClean="0"/>
              <a:t>Example</a:t>
            </a:r>
            <a:r>
              <a:rPr lang="de-DE" sz="3200" u="sng" dirty="0" smtClean="0"/>
              <a:t>: A129C10)</a:t>
            </a:r>
            <a:endParaRPr lang="de-DE" sz="3200" u="sng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184" y="746419"/>
            <a:ext cx="4081550" cy="275323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90" y="3668803"/>
            <a:ext cx="4442208" cy="264401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95585" y="635428"/>
            <a:ext cx="9091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prstClr val="black"/>
                </a:solidFill>
              </a:rPr>
              <a:t>Reminder</a:t>
            </a:r>
            <a:r>
              <a:rPr lang="de-DE" sz="1600" dirty="0" smtClean="0">
                <a:solidFill>
                  <a:prstClr val="black"/>
                </a:solidFill>
              </a:rPr>
              <a:t>: </a:t>
            </a:r>
            <a:r>
              <a:rPr lang="de-DE" sz="1600" dirty="0" err="1" smtClean="0">
                <a:solidFill>
                  <a:prstClr val="black"/>
                </a:solidFill>
              </a:rPr>
              <a:t>each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channel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has</a:t>
            </a:r>
            <a:r>
              <a:rPr lang="de-DE" sz="1600" dirty="0" smtClean="0">
                <a:solidFill>
                  <a:prstClr val="black"/>
                </a:solidFill>
              </a:rPr>
              <a:t> 16 </a:t>
            </a:r>
            <a:r>
              <a:rPr lang="de-DE" sz="1600" dirty="0" err="1" smtClean="0">
                <a:solidFill>
                  <a:prstClr val="black"/>
                </a:solidFill>
              </a:rPr>
              <a:t>memory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cells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endParaRPr lang="de-DE" sz="1600" dirty="0">
              <a:solidFill>
                <a:prstClr val="black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95585" y="973982"/>
            <a:ext cx="54817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Aquisition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>
                <a:solidFill>
                  <a:prstClr val="black"/>
                </a:solidFill>
              </a:rPr>
              <a:t>of</a:t>
            </a:r>
            <a:r>
              <a:rPr lang="de-DE" sz="1400" dirty="0">
                <a:solidFill>
                  <a:prstClr val="black"/>
                </a:solidFill>
              </a:rPr>
              <a:t> </a:t>
            </a:r>
            <a:r>
              <a:rPr lang="de-DE" sz="1400" dirty="0" err="1">
                <a:solidFill>
                  <a:prstClr val="black"/>
                </a:solidFill>
              </a:rPr>
              <a:t>Pedestal</a:t>
            </a:r>
            <a:r>
              <a:rPr lang="de-DE" sz="1400" dirty="0">
                <a:solidFill>
                  <a:prstClr val="black"/>
                </a:solidFill>
              </a:rPr>
              <a:t> </a:t>
            </a:r>
            <a:r>
              <a:rPr lang="de-DE" sz="1400" dirty="0" err="1">
                <a:solidFill>
                  <a:prstClr val="black"/>
                </a:solidFill>
              </a:rPr>
              <a:t>data</a:t>
            </a:r>
            <a:r>
              <a:rPr lang="de-DE" sz="1400" dirty="0">
                <a:solidFill>
                  <a:prstClr val="black"/>
                </a:solidFill>
              </a:rPr>
              <a:t> in </a:t>
            </a:r>
            <a:r>
              <a:rPr lang="de-DE" sz="1400" dirty="0" err="1">
                <a:solidFill>
                  <a:prstClr val="black"/>
                </a:solidFill>
              </a:rPr>
              <a:t>Forcetrigger</a:t>
            </a:r>
            <a:r>
              <a:rPr lang="de-DE" sz="1400" dirty="0">
                <a:solidFill>
                  <a:prstClr val="black"/>
                </a:solidFill>
              </a:rPr>
              <a:t> </a:t>
            </a:r>
            <a:r>
              <a:rPr lang="de-DE" sz="1400" dirty="0" err="1">
                <a:solidFill>
                  <a:prstClr val="black"/>
                </a:solidFill>
              </a:rPr>
              <a:t>mode</a:t>
            </a:r>
            <a:r>
              <a:rPr lang="de-DE" sz="1400" dirty="0">
                <a:solidFill>
                  <a:prstClr val="black"/>
                </a:solidFill>
              </a:rPr>
              <a:t> (</a:t>
            </a:r>
            <a:r>
              <a:rPr lang="de-DE" sz="1400" dirty="0" smtClean="0">
                <a:solidFill>
                  <a:prstClr val="black"/>
                </a:solidFill>
              </a:rPr>
              <a:t>1000 </a:t>
            </a:r>
            <a:r>
              <a:rPr lang="de-DE" sz="1400" dirty="0" err="1">
                <a:solidFill>
                  <a:prstClr val="black"/>
                </a:solidFill>
              </a:rPr>
              <a:t>cycles</a:t>
            </a:r>
            <a:r>
              <a:rPr lang="de-DE" sz="1400" dirty="0" smtClean="0">
                <a:solidFill>
                  <a:prstClr val="black"/>
                </a:solidFill>
              </a:rPr>
              <a:t>)</a:t>
            </a:r>
          </a:p>
          <a:p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each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cycle</a:t>
            </a:r>
            <a:r>
              <a:rPr lang="de-DE" sz="1400" dirty="0" smtClean="0">
                <a:solidFill>
                  <a:prstClr val="black"/>
                </a:solidFill>
              </a:rPr>
              <a:t> all </a:t>
            </a:r>
            <a:r>
              <a:rPr lang="de-DE" sz="1400" dirty="0" err="1" smtClean="0">
                <a:solidFill>
                  <a:prstClr val="black"/>
                </a:solidFill>
              </a:rPr>
              <a:t>MemCells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are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filled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with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information</a:t>
            </a:r>
            <a:r>
              <a:rPr lang="de-DE" sz="1400" dirty="0" smtClean="0">
                <a:solidFill>
                  <a:prstClr val="black"/>
                </a:solidFill>
              </a:rPr>
              <a:t> (</a:t>
            </a:r>
            <a:r>
              <a:rPr lang="de-DE" sz="1400" dirty="0" err="1" smtClean="0">
                <a:solidFill>
                  <a:prstClr val="black"/>
                </a:solidFill>
              </a:rPr>
              <a:t>therefore</a:t>
            </a:r>
            <a:r>
              <a:rPr lang="de-DE" sz="1400" dirty="0" smtClean="0">
                <a:solidFill>
                  <a:prstClr val="black"/>
                </a:solidFill>
              </a:rPr>
              <a:t> 16000 </a:t>
            </a:r>
            <a:r>
              <a:rPr lang="de-DE" sz="1400" dirty="0" err="1" smtClean="0">
                <a:solidFill>
                  <a:prstClr val="black"/>
                </a:solidFill>
              </a:rPr>
              <a:t>entries</a:t>
            </a:r>
            <a:r>
              <a:rPr lang="de-DE" sz="1400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S</a:t>
            </a:r>
            <a:r>
              <a:rPr lang="de-DE" sz="1400" dirty="0" err="1">
                <a:solidFill>
                  <a:prstClr val="black"/>
                </a:solidFill>
              </a:rPr>
              <a:t>ince</a:t>
            </a:r>
            <a:r>
              <a:rPr lang="de-DE" sz="1400" dirty="0">
                <a:solidFill>
                  <a:prstClr val="black"/>
                </a:solidFill>
              </a:rPr>
              <a:t> </a:t>
            </a:r>
            <a:r>
              <a:rPr lang="de-DE" sz="1400" dirty="0" err="1">
                <a:solidFill>
                  <a:prstClr val="black"/>
                </a:solidFill>
              </a:rPr>
              <a:t>Desy</a:t>
            </a:r>
            <a:r>
              <a:rPr lang="de-DE" sz="1400" dirty="0">
                <a:solidFill>
                  <a:prstClr val="black"/>
                </a:solidFill>
              </a:rPr>
              <a:t> April </a:t>
            </a:r>
            <a:r>
              <a:rPr lang="de-DE" sz="1400" dirty="0" err="1" smtClean="0">
                <a:solidFill>
                  <a:prstClr val="black"/>
                </a:solidFill>
              </a:rPr>
              <a:t>Testbeam</a:t>
            </a:r>
            <a:r>
              <a:rPr lang="de-DE" sz="1400" dirty="0" smtClean="0">
                <a:solidFill>
                  <a:prstClr val="black"/>
                </a:solidFill>
              </a:rPr>
              <a:t>:				       	        </a:t>
            </a:r>
            <a:r>
              <a:rPr lang="de-DE" sz="1400" dirty="0" err="1" smtClean="0">
                <a:solidFill>
                  <a:prstClr val="black"/>
                </a:solidFill>
              </a:rPr>
              <a:t>Only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Forcetrigger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events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are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stored</a:t>
            </a:r>
            <a:r>
              <a:rPr lang="de-DE" sz="1400" dirty="0" smtClean="0">
                <a:solidFill>
                  <a:prstClr val="black"/>
                </a:solidFill>
              </a:rPr>
              <a:t> in </a:t>
            </a:r>
            <a:r>
              <a:rPr lang="de-DE" sz="1400" dirty="0" err="1" smtClean="0">
                <a:solidFill>
                  <a:prstClr val="black"/>
                </a:solidFill>
              </a:rPr>
              <a:t>MemCell</a:t>
            </a:r>
            <a:r>
              <a:rPr lang="de-DE" sz="1400" dirty="0" smtClean="0">
                <a:solidFill>
                  <a:prstClr val="black"/>
                </a:solidFill>
              </a:rPr>
              <a:t> 0 .		  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de-DE" sz="1400" dirty="0" err="1">
                <a:solidFill>
                  <a:prstClr val="black"/>
                </a:solidFill>
                <a:sym typeface="Wingdings" panose="05000000000000000000" pitchFamily="2" charset="2"/>
              </a:rPr>
              <a:t>N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Pedestal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information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is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needed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for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MemCell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0 .</a:t>
            </a:r>
          </a:p>
          <a:p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Pedestal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information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obtained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every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MemCell</a:t>
            </a:r>
            <a:r>
              <a:rPr lang="de-DE" sz="1400" dirty="0" smtClean="0">
                <a:solidFill>
                  <a:prstClr val="black"/>
                </a:solidFill>
              </a:rPr>
              <a:t> (1 -15).	  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15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Pedestal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values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for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each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channel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 smtClean="0">
              <a:solidFill>
                <a:prstClr val="black"/>
              </a:solidFill>
            </a:endParaRPr>
          </a:p>
          <a:p>
            <a:r>
              <a:rPr lang="de-DE" sz="1400" dirty="0" smtClean="0">
                <a:solidFill>
                  <a:prstClr val="black"/>
                </a:solidFill>
              </a:rPr>
              <a:t>  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379" y="3435531"/>
            <a:ext cx="5111865" cy="292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11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"/>
          <p:cNvSpPr txBox="1">
            <a:spLocks/>
          </p:cNvSpPr>
          <p:nvPr/>
        </p:nvSpPr>
        <p:spPr bwMode="auto">
          <a:xfrm>
            <a:off x="0" y="0"/>
            <a:ext cx="8178800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200" u="sng" dirty="0" err="1" smtClean="0">
                <a:solidFill>
                  <a:prstClr val="black"/>
                </a:solidFill>
              </a:rPr>
              <a:t>Comparison</a:t>
            </a:r>
            <a:r>
              <a:rPr lang="de-DE" sz="3200" u="sng" dirty="0" smtClean="0">
                <a:solidFill>
                  <a:prstClr val="black"/>
                </a:solidFill>
              </a:rPr>
              <a:t> </a:t>
            </a:r>
            <a:r>
              <a:rPr lang="de-DE" sz="3200" u="sng" dirty="0" err="1" smtClean="0">
                <a:solidFill>
                  <a:prstClr val="black"/>
                </a:solidFill>
              </a:rPr>
              <a:t>of</a:t>
            </a:r>
            <a:r>
              <a:rPr lang="de-DE" sz="3200" u="sng" dirty="0" smtClean="0">
                <a:solidFill>
                  <a:prstClr val="black"/>
                </a:solidFill>
              </a:rPr>
              <a:t> </a:t>
            </a:r>
            <a:r>
              <a:rPr lang="de-DE" sz="3200" u="sng" dirty="0" err="1" smtClean="0">
                <a:solidFill>
                  <a:prstClr val="black"/>
                </a:solidFill>
              </a:rPr>
              <a:t>Pedestal</a:t>
            </a:r>
            <a:r>
              <a:rPr lang="de-DE" sz="3200" u="sng" dirty="0" smtClean="0">
                <a:solidFill>
                  <a:prstClr val="black"/>
                </a:solidFill>
              </a:rPr>
              <a:t> (</a:t>
            </a:r>
            <a:r>
              <a:rPr lang="de-DE" sz="3200" u="sng" dirty="0" err="1" smtClean="0">
                <a:solidFill>
                  <a:prstClr val="black"/>
                </a:solidFill>
              </a:rPr>
              <a:t>Example</a:t>
            </a:r>
            <a:r>
              <a:rPr lang="de-DE" sz="3200" u="sng" dirty="0" smtClean="0">
                <a:solidFill>
                  <a:prstClr val="black"/>
                </a:solidFill>
              </a:rPr>
              <a:t>: A129C10)</a:t>
            </a:r>
            <a:endParaRPr lang="de-DE" sz="3200" u="sng" dirty="0">
              <a:solidFill>
                <a:prstClr val="black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926" y="3059084"/>
            <a:ext cx="5345086" cy="337719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91190" y="831273"/>
            <a:ext cx="96427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prstClr val="black"/>
                </a:solidFill>
              </a:rPr>
              <a:t>Notation:</a:t>
            </a:r>
            <a:endParaRPr lang="de-DE" sz="1600" b="1" dirty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prstClr val="black"/>
                </a:solidFill>
              </a:rPr>
              <a:t>TB2 (</a:t>
            </a:r>
            <a:r>
              <a:rPr lang="de-DE" sz="1600" dirty="0" err="1" smtClean="0">
                <a:solidFill>
                  <a:prstClr val="black"/>
                </a:solidFill>
              </a:rPr>
              <a:t>black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dots</a:t>
            </a:r>
            <a:r>
              <a:rPr lang="de-DE" sz="1600" dirty="0" smtClean="0">
                <a:solidFill>
                  <a:prstClr val="black"/>
                </a:solidFill>
              </a:rPr>
              <a:t>)	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setting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as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in April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Desy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Testbeam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Forcetrigger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events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stored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in </a:t>
            </a:r>
            <a:r>
              <a:rPr lang="de-DE" sz="1600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MemCell</a:t>
            </a:r>
            <a:r>
              <a:rPr lang="de-DE" sz="16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0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  </a:t>
            </a:r>
          </a:p>
          <a:p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PreTB2 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red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dots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	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old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settings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(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Forcetrigger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events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stored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in </a:t>
            </a:r>
            <a:r>
              <a:rPr lang="de-DE" sz="1600" b="1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MemCell</a:t>
            </a:r>
            <a:r>
              <a:rPr lang="de-DE" sz="16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n+1 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, n =  #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MemCells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filled</a:t>
            </a:r>
            <a:r>
              <a:rPr lang="de-DE" sz="1600" dirty="0" smtClean="0">
                <a:solidFill>
                  <a:prstClr val="black"/>
                </a:solidFill>
                <a:sym typeface="Wingdings" panose="05000000000000000000" pitchFamily="2" charset="2"/>
              </a:rPr>
              <a:t>)</a:t>
            </a:r>
          </a:p>
          <a:p>
            <a:endParaRPr lang="de-DE" sz="16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r>
              <a:rPr lang="de-DE" sz="1600" b="1" dirty="0" err="1" smtClean="0">
                <a:solidFill>
                  <a:prstClr val="black"/>
                </a:solidFill>
              </a:rPr>
              <a:t>For</a:t>
            </a:r>
            <a:r>
              <a:rPr lang="de-DE" sz="1600" b="1" dirty="0" smtClean="0">
                <a:solidFill>
                  <a:prstClr val="black"/>
                </a:solidFill>
              </a:rPr>
              <a:t> </a:t>
            </a:r>
            <a:r>
              <a:rPr lang="de-DE" sz="1600" b="1" dirty="0" err="1" smtClean="0">
                <a:solidFill>
                  <a:prstClr val="black"/>
                </a:solidFill>
              </a:rPr>
              <a:t>comparison</a:t>
            </a:r>
            <a:r>
              <a:rPr lang="de-DE" sz="1600" b="1" dirty="0" smtClean="0">
                <a:solidFill>
                  <a:prstClr val="black"/>
                </a:solidFill>
              </a:rPr>
              <a:t>:</a:t>
            </a:r>
            <a:r>
              <a:rPr lang="de-DE" sz="1600" dirty="0" smtClean="0">
                <a:solidFill>
                  <a:prstClr val="black"/>
                </a:solidFill>
              </a:rPr>
              <a:t> (</a:t>
            </a:r>
            <a:r>
              <a:rPr lang="de-DE" sz="1600" dirty="0" err="1" smtClean="0">
                <a:solidFill>
                  <a:prstClr val="black"/>
                </a:solidFill>
              </a:rPr>
              <a:t>Associate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MemCells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with</a:t>
            </a:r>
            <a:r>
              <a:rPr lang="de-DE" sz="1600" dirty="0" smtClean="0">
                <a:solidFill>
                  <a:prstClr val="black"/>
                </a:solidFill>
              </a:rPr>
              <a:t> PreTB2 </a:t>
            </a:r>
            <a:r>
              <a:rPr lang="de-DE" sz="1600" dirty="0" err="1" smtClean="0">
                <a:solidFill>
                  <a:prstClr val="black"/>
                </a:solidFill>
              </a:rPr>
              <a:t>and</a:t>
            </a:r>
            <a:r>
              <a:rPr lang="de-DE" sz="1600" dirty="0" smtClean="0">
                <a:solidFill>
                  <a:prstClr val="black"/>
                </a:solidFill>
              </a:rPr>
              <a:t> TB2 </a:t>
            </a:r>
            <a:r>
              <a:rPr lang="de-DE" sz="1600" dirty="0" err="1" smtClean="0">
                <a:solidFill>
                  <a:prstClr val="black"/>
                </a:solidFill>
              </a:rPr>
              <a:t>setting</a:t>
            </a:r>
            <a:r>
              <a:rPr lang="de-DE" sz="1600" dirty="0" smtClean="0">
                <a:solidFill>
                  <a:prstClr val="black"/>
                </a:solidFill>
              </a:rPr>
              <a:t>.)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/>
          </p:nvPr>
        </p:nvGraphicFramePr>
        <p:xfrm>
          <a:off x="249381" y="2241138"/>
          <a:ext cx="869511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8077"/>
                <a:gridCol w="440574"/>
                <a:gridCol w="565266"/>
                <a:gridCol w="457200"/>
                <a:gridCol w="482138"/>
                <a:gridCol w="448887"/>
                <a:gridCol w="412308"/>
                <a:gridCol w="491036"/>
                <a:gridCol w="475197"/>
                <a:gridCol w="538556"/>
                <a:gridCol w="491036"/>
                <a:gridCol w="562315"/>
                <a:gridCol w="498956"/>
                <a:gridCol w="498956"/>
                <a:gridCol w="434616"/>
              </a:tblGrid>
              <a:tr h="349715">
                <a:tc>
                  <a:txBody>
                    <a:bodyPr/>
                    <a:lstStyle/>
                    <a:p>
                      <a:r>
                        <a:rPr lang="de-DE" smtClean="0"/>
                        <a:t>TB2</a:t>
                      </a:r>
                      <a:r>
                        <a:rPr lang="de-DE" baseline="0" smtClean="0"/>
                        <a:t> (MemCell)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2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3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4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5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7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8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9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10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11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12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14</a:t>
                      </a:r>
                      <a:endParaRPr lang="de-DE"/>
                    </a:p>
                  </a:txBody>
                  <a:tcPr/>
                </a:tc>
              </a:tr>
              <a:tr h="267889">
                <a:tc>
                  <a:txBody>
                    <a:bodyPr/>
                    <a:lstStyle/>
                    <a:p>
                      <a:r>
                        <a:rPr lang="de-DE" smtClean="0"/>
                        <a:t>PreTB2 (MemCell)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13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12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11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10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9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8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7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5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4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3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2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1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0</a:t>
                      </a:r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249381" y="3346457"/>
            <a:ext cx="39485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prstClr val="black"/>
                </a:solidFill>
              </a:rPr>
              <a:t>Differences</a:t>
            </a:r>
            <a:r>
              <a:rPr lang="de-DE" dirty="0" smtClean="0">
                <a:solidFill>
                  <a:prstClr val="black"/>
                </a:solidFill>
              </a:rPr>
              <a:t> in </a:t>
            </a:r>
            <a:r>
              <a:rPr lang="de-DE" dirty="0" err="1" smtClean="0">
                <a:solidFill>
                  <a:prstClr val="black"/>
                </a:solidFill>
              </a:rPr>
              <a:t>Pedestal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>
                <a:solidFill>
                  <a:prstClr val="black"/>
                </a:solidFill>
              </a:rPr>
              <a:t>due </a:t>
            </a:r>
            <a:r>
              <a:rPr lang="de-DE" dirty="0" err="1">
                <a:solidFill>
                  <a:prstClr val="black"/>
                </a:solidFill>
              </a:rPr>
              <a:t>to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change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>
                <a:solidFill>
                  <a:prstClr val="black"/>
                </a:solidFill>
              </a:rPr>
              <a:t>in </a:t>
            </a:r>
            <a:r>
              <a:rPr lang="de-DE" dirty="0" err="1" smtClean="0">
                <a:solidFill>
                  <a:prstClr val="black"/>
                </a:solidFill>
              </a:rPr>
              <a:t>Preamplifier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settings</a:t>
            </a:r>
            <a:r>
              <a:rPr lang="de-DE" dirty="0" smtClean="0">
                <a:solidFill>
                  <a:prstClr val="black"/>
                </a:solidFill>
              </a:rPr>
              <a:t>. </a:t>
            </a:r>
            <a:endParaRPr lang="de-DE" dirty="0">
              <a:solidFill>
                <a:prstClr val="black"/>
              </a:solidFill>
            </a:endParaRPr>
          </a:p>
          <a:p>
            <a:endParaRPr lang="de-DE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</a:rPr>
              <a:t>Response </a:t>
            </a:r>
            <a:r>
              <a:rPr lang="de-DE" dirty="0" err="1" smtClean="0">
                <a:solidFill>
                  <a:prstClr val="black"/>
                </a:solidFill>
              </a:rPr>
              <a:t>to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Preamplifier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changes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is</a:t>
            </a:r>
            <a:r>
              <a:rPr lang="de-DE" dirty="0" smtClean="0">
                <a:solidFill>
                  <a:prstClr val="black"/>
                </a:solidFill>
              </a:rPr>
              <a:t> different </a:t>
            </a:r>
            <a:r>
              <a:rPr lang="de-DE" dirty="0" err="1" smtClean="0">
                <a:solidFill>
                  <a:prstClr val="black"/>
                </a:solidFill>
              </a:rPr>
              <a:t>for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each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channel</a:t>
            </a:r>
            <a:r>
              <a:rPr lang="de-DE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prstClr val="black"/>
                </a:solidFill>
              </a:rPr>
              <a:t>For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almost</a:t>
            </a:r>
            <a:r>
              <a:rPr lang="de-DE" dirty="0" smtClean="0">
                <a:solidFill>
                  <a:prstClr val="black"/>
                </a:solidFill>
              </a:rPr>
              <a:t> all </a:t>
            </a:r>
            <a:r>
              <a:rPr lang="de-DE" dirty="0" err="1" smtClean="0">
                <a:solidFill>
                  <a:prstClr val="black"/>
                </a:solidFill>
              </a:rPr>
              <a:t>channels</a:t>
            </a:r>
            <a:r>
              <a:rPr lang="de-DE" dirty="0" smtClean="0">
                <a:solidFill>
                  <a:prstClr val="black"/>
                </a:solidFill>
              </a:rPr>
              <a:t>: </a:t>
            </a:r>
            <a:r>
              <a:rPr lang="de-DE" dirty="0" err="1" smtClean="0">
                <a:solidFill>
                  <a:prstClr val="black"/>
                </a:solidFill>
              </a:rPr>
              <a:t>Pedestal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with</a:t>
            </a:r>
            <a:r>
              <a:rPr lang="de-DE" dirty="0" smtClean="0">
                <a:solidFill>
                  <a:prstClr val="black"/>
                </a:solidFill>
              </a:rPr>
              <a:t> TB2 </a:t>
            </a:r>
            <a:r>
              <a:rPr lang="de-DE" dirty="0" err="1" smtClean="0">
                <a:solidFill>
                  <a:prstClr val="black"/>
                </a:solidFill>
              </a:rPr>
              <a:t>settings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is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higher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than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with</a:t>
            </a:r>
            <a:r>
              <a:rPr lang="de-DE" dirty="0" smtClean="0">
                <a:solidFill>
                  <a:prstClr val="black"/>
                </a:solidFill>
              </a:rPr>
              <a:t> PreTB2 </a:t>
            </a:r>
            <a:r>
              <a:rPr lang="de-DE" dirty="0" err="1" smtClean="0">
                <a:solidFill>
                  <a:prstClr val="black"/>
                </a:solidFill>
              </a:rPr>
              <a:t>settings</a:t>
            </a:r>
            <a:r>
              <a:rPr lang="de-DE" dirty="0" smtClean="0">
                <a:solidFill>
                  <a:prstClr val="black"/>
                </a:solidFill>
              </a:rPr>
              <a:t>.</a:t>
            </a:r>
          </a:p>
          <a:p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55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3836203" y="2757488"/>
            <a:ext cx="6411121" cy="4053529"/>
            <a:chOff x="4256116" y="3200619"/>
            <a:chExt cx="5649884" cy="3572225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6116" y="3200619"/>
              <a:ext cx="5649884" cy="3572225"/>
            </a:xfrm>
            <a:prstGeom prst="rect">
              <a:avLst/>
            </a:prstGeom>
          </p:spPr>
        </p:pic>
        <p:cxnSp>
          <p:nvCxnSpPr>
            <p:cNvPr id="18" name="Gerade Verbindung mit Pfeil 17"/>
            <p:cNvCxnSpPr/>
            <p:nvPr/>
          </p:nvCxnSpPr>
          <p:spPr>
            <a:xfrm flipH="1">
              <a:off x="5701927" y="3784365"/>
              <a:ext cx="61514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6317067" y="6159732"/>
              <a:ext cx="65731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/>
            <p:nvPr/>
          </p:nvCxnSpPr>
          <p:spPr>
            <a:xfrm>
              <a:off x="6309359" y="3784365"/>
              <a:ext cx="0" cy="23753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/>
            <p:cNvSpPr txBox="1"/>
            <p:nvPr/>
          </p:nvSpPr>
          <p:spPr>
            <a:xfrm>
              <a:off x="6210387" y="3959774"/>
              <a:ext cx="1534439" cy="216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   </a:t>
              </a:r>
              <a:r>
                <a:rPr lang="de-DE" sz="1000" dirty="0" err="1" smtClean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difference</a:t>
              </a:r>
              <a:r>
                <a:rPr lang="de-DE" sz="1000" dirty="0" smtClean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 : ~ 12 ADC </a:t>
              </a:r>
              <a:r>
                <a:rPr lang="de-DE" sz="1000" dirty="0" err="1" smtClean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tics</a:t>
              </a:r>
              <a:endParaRPr lang="de-DE" sz="1000" dirty="0">
                <a:solidFill>
                  <a:srgbClr val="1F497D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33" name="Textfeld 32"/>
            <p:cNvSpPr txBox="1"/>
            <p:nvPr/>
          </p:nvSpPr>
          <p:spPr>
            <a:xfrm>
              <a:off x="5350751" y="3538144"/>
              <a:ext cx="10871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smtClean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   memory cell 3</a:t>
              </a:r>
              <a:endParaRPr lang="de-DE" sz="1000">
                <a:solidFill>
                  <a:srgbClr val="1F497D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367550" y="5875769"/>
              <a:ext cx="10871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smtClean="0">
                  <a:solidFill>
                    <a:srgbClr val="1F497D">
                      <a:lumMod val="60000"/>
                      <a:lumOff val="40000"/>
                    </a:srgbClr>
                  </a:solidFill>
                </a:rPr>
                <a:t>   memory cell 8</a:t>
              </a:r>
              <a:endParaRPr lang="de-DE" sz="1000">
                <a:solidFill>
                  <a:srgbClr val="1F497D">
                    <a:lumMod val="60000"/>
                    <a:lumOff val="40000"/>
                  </a:srgbClr>
                </a:solidFill>
              </a:endParaRPr>
            </a:p>
          </p:txBody>
        </p:sp>
      </p:grpSp>
      <p:sp>
        <p:nvSpPr>
          <p:cNvPr id="4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751967" y="-35107"/>
            <a:ext cx="8178800" cy="635428"/>
          </a:xfrm>
        </p:spPr>
        <p:txBody>
          <a:bodyPr/>
          <a:lstStyle/>
          <a:p>
            <a:r>
              <a:rPr lang="de-DE" sz="2000" u="sng" dirty="0" err="1" smtClean="0"/>
              <a:t>Obtaining</a:t>
            </a:r>
            <a:r>
              <a:rPr lang="de-DE" sz="2000" u="sng" dirty="0" smtClean="0"/>
              <a:t> </a:t>
            </a:r>
            <a:r>
              <a:rPr lang="de-DE" sz="2000" u="sng" dirty="0" err="1" smtClean="0"/>
              <a:t>Pedestal</a:t>
            </a:r>
            <a:r>
              <a:rPr lang="de-DE" sz="2000" u="sng" dirty="0" smtClean="0"/>
              <a:t> Values (</a:t>
            </a:r>
            <a:r>
              <a:rPr lang="de-DE" sz="2000" u="sng" dirty="0" err="1" smtClean="0"/>
              <a:t>Example</a:t>
            </a:r>
            <a:r>
              <a:rPr lang="de-DE" sz="2000" u="sng" dirty="0" smtClean="0"/>
              <a:t>: A129C11)</a:t>
            </a:r>
            <a:endParaRPr lang="de-DE" sz="2000" u="sng" dirty="0"/>
          </a:p>
        </p:txBody>
      </p:sp>
      <p:sp>
        <p:nvSpPr>
          <p:cNvPr id="9" name="Textfeld 8"/>
          <p:cNvSpPr txBox="1"/>
          <p:nvPr/>
        </p:nvSpPr>
        <p:spPr>
          <a:xfrm>
            <a:off x="206976" y="307519"/>
            <a:ext cx="9560479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prstClr val="black"/>
                </a:solidFill>
              </a:rPr>
              <a:t>Reminder:</a:t>
            </a:r>
          </a:p>
          <a:p>
            <a:r>
              <a:rPr lang="en-US" sz="1500" dirty="0" smtClean="0">
                <a:solidFill>
                  <a:prstClr val="black"/>
                </a:solidFill>
              </a:rPr>
              <a:t>If a channel on the HBU is hit by a particle, the created electrical charge is stored into a memory cell. For each channel we have in total 16 memory cells (0 – 15). Since DESY April </a:t>
            </a:r>
            <a:r>
              <a:rPr lang="en-US" sz="1500" dirty="0" err="1" smtClean="0">
                <a:solidFill>
                  <a:prstClr val="black"/>
                </a:solidFill>
              </a:rPr>
              <a:t>Testbeam</a:t>
            </a:r>
            <a:r>
              <a:rPr lang="en-US" sz="1500" dirty="0" smtClean="0">
                <a:solidFill>
                  <a:prstClr val="black"/>
                </a:solidFill>
              </a:rPr>
              <a:t> only </a:t>
            </a:r>
            <a:r>
              <a:rPr lang="en-US" sz="1500" dirty="0" err="1" smtClean="0">
                <a:solidFill>
                  <a:prstClr val="black"/>
                </a:solidFill>
              </a:rPr>
              <a:t>Forcetrigger</a:t>
            </a:r>
            <a:r>
              <a:rPr lang="en-US" sz="1500" dirty="0" smtClean="0">
                <a:solidFill>
                  <a:prstClr val="black"/>
                </a:solidFill>
              </a:rPr>
              <a:t> events are stored in memory cell 0. This cell information is neglected and</a:t>
            </a:r>
            <a:r>
              <a:rPr lang="en-US" sz="15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en-US" sz="1500" b="1" dirty="0">
                <a:solidFill>
                  <a:prstClr val="black"/>
                </a:solidFill>
                <a:sym typeface="Wingdings" panose="05000000000000000000" pitchFamily="2" charset="2"/>
              </a:rPr>
              <a:t>15 Pedestal Values per </a:t>
            </a:r>
            <a:r>
              <a:rPr lang="en-US" sz="15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Channel</a:t>
            </a:r>
            <a:r>
              <a:rPr lang="en-US" sz="15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en-US" sz="1500" dirty="0" smtClean="0">
                <a:solidFill>
                  <a:prstClr val="black"/>
                </a:solidFill>
                <a:sym typeface="Wingdings" panose="05000000000000000000" pitchFamily="2" charset="2"/>
              </a:rPr>
              <a:t>remain.</a:t>
            </a:r>
            <a:endParaRPr lang="en-US" sz="1500" dirty="0">
              <a:solidFill>
                <a:prstClr val="black"/>
              </a:solidFill>
            </a:endParaRPr>
          </a:p>
          <a:p>
            <a:endParaRPr lang="en-US" sz="1500" dirty="0" smtClean="0">
              <a:solidFill>
                <a:prstClr val="black"/>
              </a:solidFill>
            </a:endParaRPr>
          </a:p>
          <a:p>
            <a:r>
              <a:rPr lang="en-US" sz="1500" b="1" dirty="0" smtClean="0">
                <a:solidFill>
                  <a:prstClr val="black"/>
                </a:solidFill>
              </a:rPr>
              <a:t>Obtaining Pedestal Values:</a:t>
            </a:r>
          </a:p>
          <a:p>
            <a:endParaRPr lang="en-US" sz="15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prstClr val="black"/>
                </a:solidFill>
              </a:rPr>
              <a:t>1000 cycles of Pedestal information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prstClr val="black"/>
                </a:solidFill>
              </a:rPr>
              <a:t>HBU operated in external trigger </a:t>
            </a:r>
            <a:r>
              <a:rPr lang="en-US" sz="1500" dirty="0" smtClean="0">
                <a:solidFill>
                  <a:prstClr val="black"/>
                </a:solidFill>
              </a:rPr>
              <a:t>mode. </a:t>
            </a:r>
            <a:endParaRPr lang="en-US" sz="15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prstClr val="black"/>
                </a:solidFill>
                <a:sym typeface="Wingdings" panose="05000000000000000000" pitchFamily="2" charset="2"/>
              </a:rPr>
              <a:t>15 Pedestal values per channel.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prstClr val="black"/>
              </a:solidFill>
              <a:sym typeface="Wingdings" panose="05000000000000000000" pitchFamily="2" charset="2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23544" y="3066579"/>
            <a:ext cx="38796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prstClr val="black"/>
                </a:solidFill>
              </a:rPr>
              <a:t>Comparison of Pedestal Values:</a:t>
            </a:r>
          </a:p>
          <a:p>
            <a:endParaRPr lang="en-US" sz="1500" b="1" dirty="0" smtClean="0">
              <a:solidFill>
                <a:prstClr val="black"/>
              </a:solidFill>
            </a:endParaRPr>
          </a:p>
          <a:p>
            <a:r>
              <a:rPr lang="en-US" sz="1500" dirty="0">
                <a:solidFill>
                  <a:prstClr val="black"/>
                </a:solidFill>
              </a:rPr>
              <a:t>D</a:t>
            </a:r>
            <a:r>
              <a:rPr lang="en-US" sz="1500" dirty="0" smtClean="0">
                <a:solidFill>
                  <a:prstClr val="black"/>
                </a:solidFill>
              </a:rPr>
              <a:t>ifference of Pedestal values for each memory cell from a mean Pedestal value.</a:t>
            </a:r>
          </a:p>
          <a:p>
            <a:endParaRPr lang="en-US" sz="1500" b="1" dirty="0">
              <a:solidFill>
                <a:prstClr val="black"/>
              </a:solidFill>
            </a:endParaRPr>
          </a:p>
          <a:p>
            <a:r>
              <a:rPr lang="en-US" sz="1500" dirty="0" smtClean="0">
                <a:solidFill>
                  <a:prstClr val="black"/>
                </a:solidFill>
              </a:rPr>
              <a:t>Difference between memory cell 3 and 8: 12 ADC 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prstClr val="black"/>
                </a:solidFill>
              </a:rPr>
              <a:t>Gain is roughly 22 ADC tics/</a:t>
            </a:r>
            <a:r>
              <a:rPr lang="en-US" sz="1500" dirty="0" err="1" smtClean="0">
                <a:solidFill>
                  <a:prstClr val="black"/>
                </a:solidFill>
              </a:rPr>
              <a:t>p.e.</a:t>
            </a:r>
            <a:endParaRPr lang="en-US" sz="15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prstClr val="black"/>
                </a:solidFill>
              </a:rPr>
              <a:t>Difference corresponds to  </a:t>
            </a:r>
            <a:r>
              <a:rPr lang="en-US" sz="1500" b="1" dirty="0">
                <a:solidFill>
                  <a:prstClr val="black"/>
                </a:solidFill>
              </a:rPr>
              <a:t>~ 0.5 </a:t>
            </a:r>
            <a:r>
              <a:rPr lang="en-US" sz="1500" b="1" dirty="0" err="1">
                <a:solidFill>
                  <a:prstClr val="black"/>
                </a:solidFill>
              </a:rPr>
              <a:t>p.e</a:t>
            </a:r>
            <a:r>
              <a:rPr lang="en-US" sz="1500" b="1" dirty="0" err="1" smtClean="0">
                <a:solidFill>
                  <a:prstClr val="black"/>
                </a:solidFill>
              </a:rPr>
              <a:t>.</a:t>
            </a:r>
            <a:endParaRPr lang="en-US" sz="1500" dirty="0" smtClean="0">
              <a:solidFill>
                <a:prstClr val="black"/>
              </a:solidFill>
            </a:endParaRPr>
          </a:p>
          <a:p>
            <a:r>
              <a:rPr lang="en-US" sz="1500" b="1" dirty="0" smtClean="0">
                <a:solidFill>
                  <a:prstClr val="black"/>
                </a:solidFill>
              </a:rPr>
              <a:t>	</a:t>
            </a:r>
          </a:p>
          <a:p>
            <a:r>
              <a:rPr lang="en-US" sz="1500" b="1" dirty="0" smtClean="0">
                <a:solidFill>
                  <a:prstClr val="black"/>
                </a:solidFill>
              </a:rPr>
              <a:t>By subtracting the pedestal value corresponding to the memory cells separately, one can equalize the memory cells.</a:t>
            </a:r>
          </a:p>
        </p:txBody>
      </p:sp>
      <p:sp>
        <p:nvSpPr>
          <p:cNvPr id="3" name="Rechteck 2"/>
          <p:cNvSpPr/>
          <p:nvPr/>
        </p:nvSpPr>
        <p:spPr>
          <a:xfrm>
            <a:off x="4029074" y="3098347"/>
            <a:ext cx="205361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 rot="16200000">
            <a:off x="3850749" y="3230680"/>
            <a:ext cx="514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>
                <a:latin typeface="+mj-lt"/>
              </a:rPr>
              <a:t>(ADC)</a:t>
            </a:r>
            <a:endParaRPr lang="de-DE" sz="1050" dirty="0">
              <a:latin typeface="+mj-lt"/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3505200" y="3703366"/>
            <a:ext cx="472186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30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265" y="739835"/>
            <a:ext cx="4466729" cy="3700511"/>
          </a:xfrm>
          <a:prstGeom prst="rect">
            <a:avLst/>
          </a:prstGeom>
        </p:spPr>
      </p:pic>
      <p:sp>
        <p:nvSpPr>
          <p:cNvPr id="5" name="Textplatzhalter 1"/>
          <p:cNvSpPr txBox="1">
            <a:spLocks/>
          </p:cNvSpPr>
          <p:nvPr/>
        </p:nvSpPr>
        <p:spPr bwMode="auto">
          <a:xfrm>
            <a:off x="1" y="0"/>
            <a:ext cx="8178800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200" u="sng" smtClean="0">
                <a:solidFill>
                  <a:prstClr val="black"/>
                </a:solidFill>
              </a:rPr>
              <a:t>Obtaining</a:t>
            </a:r>
            <a:r>
              <a:rPr lang="de-DE" sz="3200" u="sng">
                <a:solidFill>
                  <a:prstClr val="black"/>
                </a:solidFill>
              </a:rPr>
              <a:t> </a:t>
            </a:r>
            <a:r>
              <a:rPr lang="de-DE" sz="3200" u="sng" smtClean="0">
                <a:solidFill>
                  <a:prstClr val="black"/>
                </a:solidFill>
              </a:rPr>
              <a:t>Gain Values (Example: A129C10)</a:t>
            </a:r>
            <a:endParaRPr lang="de-DE" sz="3200" u="sng">
              <a:solidFill>
                <a:prstClr val="black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42" y="4253260"/>
            <a:ext cx="5200973" cy="221722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62" y="4020087"/>
            <a:ext cx="4475042" cy="262723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8592670" y="2011677"/>
            <a:ext cx="313071" cy="23275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6982691" y="532015"/>
            <a:ext cx="1609979" cy="1479662"/>
          </a:xfrm>
          <a:prstGeom prst="straightConnector1">
            <a:avLst/>
          </a:prstGeom>
          <a:ln>
            <a:solidFill>
              <a:srgbClr val="FF0000">
                <a:alpha val="5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20473" y="835338"/>
            <a:ext cx="502436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Plot Single Photon </a:t>
            </a:r>
            <a:r>
              <a:rPr lang="de-DE" sz="1400" dirty="0" err="1" smtClean="0">
                <a:solidFill>
                  <a:prstClr val="black"/>
                </a:solidFill>
              </a:rPr>
              <a:t>Spectrum</a:t>
            </a:r>
            <a:r>
              <a:rPr lang="de-DE" sz="1400" dirty="0" smtClean="0">
                <a:solidFill>
                  <a:prstClr val="black"/>
                </a:solidFill>
              </a:rPr>
              <a:t> (SPS)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Find </a:t>
            </a:r>
            <a:r>
              <a:rPr lang="de-DE" sz="1400" dirty="0" err="1" smtClean="0">
                <a:solidFill>
                  <a:prstClr val="black"/>
                </a:solidFill>
              </a:rPr>
              <a:t>peaks</a:t>
            </a:r>
            <a:r>
              <a:rPr lang="de-DE" sz="1400" dirty="0" smtClean="0">
                <a:solidFill>
                  <a:prstClr val="black"/>
                </a:solidFill>
              </a:rPr>
              <a:t> in </a:t>
            </a:r>
            <a:r>
              <a:rPr lang="de-DE" sz="1400" dirty="0" err="1" smtClean="0">
                <a:solidFill>
                  <a:prstClr val="black"/>
                </a:solidFill>
              </a:rPr>
              <a:t>spectrum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and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get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distance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between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neighboring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peaks</a:t>
            </a:r>
            <a:r>
              <a:rPr lang="de-DE" sz="1400" dirty="0" smtClean="0">
                <a:solidFill>
                  <a:prstClr val="black"/>
                </a:solidFill>
              </a:rPr>
              <a:t>. (ROOT </a:t>
            </a:r>
            <a:r>
              <a:rPr lang="de-DE" sz="1400" dirty="0" err="1" smtClean="0">
                <a:solidFill>
                  <a:prstClr val="black"/>
                </a:solidFill>
              </a:rPr>
              <a:t>Peakfinder</a:t>
            </a:r>
            <a:r>
              <a:rPr lang="de-DE" sz="1400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As </a:t>
            </a:r>
            <a:r>
              <a:rPr lang="de-DE" sz="1400" dirty="0" err="1" smtClean="0">
                <a:solidFill>
                  <a:prstClr val="black"/>
                </a:solidFill>
              </a:rPr>
              <a:t>long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as</a:t>
            </a:r>
            <a:r>
              <a:rPr lang="de-DE" sz="1400" dirty="0" smtClean="0">
                <a:solidFill>
                  <a:prstClr val="black"/>
                </a:solidFill>
              </a:rPr>
              <a:t> Peak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Peak </a:t>
            </a:r>
            <a:r>
              <a:rPr lang="de-DE" sz="1400" dirty="0" err="1" smtClean="0">
                <a:solidFill>
                  <a:prstClr val="black"/>
                </a:solidFill>
              </a:rPr>
              <a:t>distance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within</a:t>
            </a:r>
            <a:r>
              <a:rPr lang="de-DE" sz="1400" dirty="0" smtClean="0">
                <a:solidFill>
                  <a:prstClr val="black"/>
                </a:solidFill>
              </a:rPr>
              <a:t> a </a:t>
            </a:r>
            <a:r>
              <a:rPr lang="de-DE" sz="1400" dirty="0" err="1" smtClean="0">
                <a:solidFill>
                  <a:prstClr val="black"/>
                </a:solidFill>
              </a:rPr>
              <a:t>certain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range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S</a:t>
            </a:r>
            <a:r>
              <a:rPr lang="de-DE" sz="1400" dirty="0" smtClean="0">
                <a:solidFill>
                  <a:prstClr val="black"/>
                </a:solidFill>
              </a:rPr>
              <a:t>tore Peak </a:t>
            </a:r>
            <a:r>
              <a:rPr lang="de-DE" sz="1400" dirty="0" err="1" smtClean="0">
                <a:solidFill>
                  <a:prstClr val="black"/>
                </a:solidFill>
              </a:rPr>
              <a:t>position</a:t>
            </a:r>
            <a:r>
              <a:rPr lang="de-DE" sz="1400" dirty="0" smtClean="0">
                <a:solidFill>
                  <a:prstClr val="black"/>
                </a:solidFill>
              </a:rPr>
              <a:t>. (Abort </a:t>
            </a:r>
            <a:r>
              <a:rPr lang="de-DE" sz="1400" dirty="0" err="1" smtClean="0">
                <a:solidFill>
                  <a:prstClr val="black"/>
                </a:solidFill>
              </a:rPr>
              <a:t>storage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soon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distance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out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range</a:t>
            </a:r>
            <a:r>
              <a:rPr lang="de-DE" sz="1400" dirty="0" smtClean="0">
                <a:solidFill>
                  <a:prstClr val="black"/>
                </a:solidFill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Linear Fit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stored</a:t>
            </a:r>
            <a:r>
              <a:rPr lang="de-DE" sz="1400" dirty="0" smtClean="0">
                <a:solidFill>
                  <a:prstClr val="black"/>
                </a:solidFill>
              </a:rPr>
              <a:t> Peak </a:t>
            </a:r>
            <a:r>
              <a:rPr lang="de-DE" sz="1400" dirty="0" err="1" smtClean="0">
                <a:solidFill>
                  <a:prstClr val="black"/>
                </a:solidFill>
              </a:rPr>
              <a:t>positions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Obtain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Gain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Additional: </a:t>
            </a:r>
            <a:r>
              <a:rPr lang="de-DE" sz="1400" dirty="0" err="1" smtClean="0">
                <a:solidFill>
                  <a:prstClr val="black"/>
                </a:solidFill>
              </a:rPr>
              <a:t>Use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information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from</a:t>
            </a:r>
            <a:r>
              <a:rPr lang="de-DE" sz="1400" dirty="0" smtClean="0">
                <a:solidFill>
                  <a:prstClr val="black"/>
                </a:solidFill>
              </a:rPr>
              <a:t> ROOT </a:t>
            </a:r>
            <a:r>
              <a:rPr lang="de-DE" sz="1400" dirty="0" err="1" smtClean="0">
                <a:solidFill>
                  <a:prstClr val="black"/>
                </a:solidFill>
              </a:rPr>
              <a:t>Peakfinder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fit a </a:t>
            </a:r>
            <a:r>
              <a:rPr lang="de-DE" sz="1400" dirty="0" err="1" smtClean="0">
                <a:solidFill>
                  <a:prstClr val="black"/>
                </a:solidFill>
              </a:rPr>
              <a:t>sum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Gaussian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Distributions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spectrum</a:t>
            </a:r>
            <a:r>
              <a:rPr lang="de-DE" sz="1400" dirty="0" smtClean="0">
                <a:solidFill>
                  <a:prstClr val="black"/>
                </a:solidFill>
              </a:rPr>
              <a:t>.</a:t>
            </a:r>
            <a:endParaRPr lang="de-DE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37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smtClean="0">
                <a:solidFill>
                  <a:prstClr val="black"/>
                </a:solidFill>
              </a:rPr>
              <a:t>Gain Values: Mainz Cosmic Ray Teststand vs. Desy TB April</a:t>
            </a:r>
            <a:endParaRPr lang="de-DE" sz="2400" u="sng">
              <a:solidFill>
                <a:prstClr val="black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20" y="1016228"/>
            <a:ext cx="4953691" cy="4991797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444837" y="1016228"/>
            <a:ext cx="437249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prstClr val="black"/>
                </a:solidFill>
              </a:rPr>
              <a:t>Gain</a:t>
            </a:r>
            <a:r>
              <a:rPr lang="de-DE" sz="1600" dirty="0" smtClean="0">
                <a:solidFill>
                  <a:prstClr val="black"/>
                </a:solidFill>
              </a:rPr>
              <a:t> Values </a:t>
            </a:r>
            <a:r>
              <a:rPr lang="de-DE" sz="1600" dirty="0" err="1" smtClean="0">
                <a:solidFill>
                  <a:prstClr val="black"/>
                </a:solidFill>
              </a:rPr>
              <a:t>obtained</a:t>
            </a:r>
            <a:r>
              <a:rPr lang="de-DE" sz="1600" dirty="0" smtClean="0">
                <a:solidFill>
                  <a:prstClr val="black"/>
                </a:solidFill>
              </a:rPr>
              <a:t> in Mainz </a:t>
            </a:r>
            <a:r>
              <a:rPr lang="de-DE" sz="1600" dirty="0" err="1" smtClean="0">
                <a:solidFill>
                  <a:prstClr val="black"/>
                </a:solidFill>
              </a:rPr>
              <a:t>are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slightly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higher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than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the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ones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obtained</a:t>
            </a:r>
            <a:r>
              <a:rPr lang="de-DE" sz="1600" dirty="0" smtClean="0">
                <a:solidFill>
                  <a:prstClr val="black"/>
                </a:solidFill>
              </a:rPr>
              <a:t> in </a:t>
            </a:r>
            <a:r>
              <a:rPr lang="de-DE" sz="1600" dirty="0" err="1" smtClean="0">
                <a:solidFill>
                  <a:prstClr val="black"/>
                </a:solidFill>
              </a:rPr>
              <a:t>the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Desy</a:t>
            </a:r>
            <a:r>
              <a:rPr lang="de-DE" sz="1600" dirty="0" smtClean="0">
                <a:solidFill>
                  <a:prstClr val="black"/>
                </a:solidFill>
              </a:rPr>
              <a:t> April </a:t>
            </a:r>
            <a:r>
              <a:rPr lang="de-DE" sz="1600" dirty="0" err="1" smtClean="0">
                <a:solidFill>
                  <a:prstClr val="black"/>
                </a:solidFill>
              </a:rPr>
              <a:t>Testbeam</a:t>
            </a:r>
            <a:r>
              <a:rPr lang="de-DE" sz="1600" dirty="0" smtClean="0">
                <a:solidFill>
                  <a:prstClr val="black"/>
                </a:solidFill>
              </a:rPr>
              <a:t>.</a:t>
            </a:r>
          </a:p>
          <a:p>
            <a:r>
              <a:rPr lang="de-DE" sz="1600" dirty="0" smtClean="0">
                <a:solidFill>
                  <a:prstClr val="black"/>
                </a:solidFill>
              </a:rPr>
              <a:t> </a:t>
            </a:r>
          </a:p>
          <a:p>
            <a:r>
              <a:rPr lang="de-DE" sz="1600" dirty="0" smtClean="0">
                <a:solidFill>
                  <a:prstClr val="black"/>
                </a:solidFill>
              </a:rPr>
              <a:t>Due </a:t>
            </a:r>
            <a:r>
              <a:rPr lang="de-DE" sz="1600" dirty="0" err="1" smtClean="0">
                <a:solidFill>
                  <a:prstClr val="black"/>
                </a:solidFill>
              </a:rPr>
              <a:t>to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temperature</a:t>
            </a:r>
            <a:r>
              <a:rPr lang="de-DE" sz="1600" dirty="0" smtClean="0">
                <a:solidFill>
                  <a:prstClr val="black"/>
                </a:solidFill>
              </a:rPr>
              <a:t> ?</a:t>
            </a:r>
          </a:p>
          <a:p>
            <a:endParaRPr lang="de-DE" sz="1600" dirty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prstClr val="black"/>
                </a:solidFill>
              </a:rPr>
              <a:t>Habe gestern, die Roh-SPS-Daten ~ 160 GB vom </a:t>
            </a:r>
            <a:r>
              <a:rPr lang="de-DE" sz="1600" dirty="0" err="1" smtClean="0">
                <a:solidFill>
                  <a:prstClr val="black"/>
                </a:solidFill>
              </a:rPr>
              <a:t>Desy</a:t>
            </a:r>
            <a:r>
              <a:rPr lang="de-DE" sz="1600" dirty="0" smtClean="0">
                <a:solidFill>
                  <a:prstClr val="black"/>
                </a:solidFill>
              </a:rPr>
              <a:t> April </a:t>
            </a:r>
            <a:r>
              <a:rPr lang="de-DE" sz="1600" dirty="0" err="1" smtClean="0">
                <a:solidFill>
                  <a:prstClr val="black"/>
                </a:solidFill>
              </a:rPr>
              <a:t>Testbeam</a:t>
            </a:r>
            <a:r>
              <a:rPr lang="de-DE" sz="1600" dirty="0" smtClean="0">
                <a:solidFill>
                  <a:prstClr val="black"/>
                </a:solidFill>
              </a:rPr>
              <a:t> bekommen (TB2) und werte diese im Moment aus. </a:t>
            </a:r>
          </a:p>
          <a:p>
            <a:endParaRPr lang="de-DE" sz="1600" dirty="0">
              <a:solidFill>
                <a:prstClr val="black"/>
              </a:solidFill>
            </a:endParaRPr>
          </a:p>
          <a:p>
            <a:r>
              <a:rPr lang="de-DE" sz="1600" dirty="0" smtClean="0">
                <a:solidFill>
                  <a:prstClr val="black"/>
                </a:solidFill>
              </a:rPr>
              <a:t>Hoffe, dass ich bis kommenden Montag die Resultate habe.</a:t>
            </a:r>
          </a:p>
          <a:p>
            <a:r>
              <a:rPr lang="de-DE" dirty="0" smtClean="0">
                <a:solidFill>
                  <a:prstClr val="black"/>
                </a:solidFill>
              </a:rPr>
              <a:t> </a:t>
            </a:r>
          </a:p>
          <a:p>
            <a:endParaRPr lang="de-DE" dirty="0" smtClean="0">
              <a:solidFill>
                <a:prstClr val="black"/>
              </a:solidFill>
            </a:endParaRPr>
          </a:p>
          <a:p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7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hteck 134"/>
          <p:cNvSpPr/>
          <p:nvPr/>
        </p:nvSpPr>
        <p:spPr>
          <a:xfrm>
            <a:off x="317304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611018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7" name="Rechteck 136"/>
          <p:cNvSpPr/>
          <p:nvPr/>
        </p:nvSpPr>
        <p:spPr>
          <a:xfrm>
            <a:off x="904732" y="3470097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8" name="Rechteck 137"/>
          <p:cNvSpPr/>
          <p:nvPr/>
        </p:nvSpPr>
        <p:spPr>
          <a:xfrm>
            <a:off x="1203989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9" name="Rechteck 138"/>
          <p:cNvSpPr/>
          <p:nvPr/>
        </p:nvSpPr>
        <p:spPr>
          <a:xfrm>
            <a:off x="1508784" y="347009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0" name="Rechteck 139"/>
          <p:cNvSpPr/>
          <p:nvPr/>
        </p:nvSpPr>
        <p:spPr>
          <a:xfrm>
            <a:off x="1802488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1" name="Rechteck 140"/>
          <p:cNvSpPr/>
          <p:nvPr/>
        </p:nvSpPr>
        <p:spPr>
          <a:xfrm>
            <a:off x="2096192" y="3470095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2" name="Rechteck 141"/>
          <p:cNvSpPr/>
          <p:nvPr/>
        </p:nvSpPr>
        <p:spPr>
          <a:xfrm>
            <a:off x="2400987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3" name="Rechteck 142"/>
          <p:cNvSpPr/>
          <p:nvPr/>
        </p:nvSpPr>
        <p:spPr>
          <a:xfrm>
            <a:off x="3295939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4" name="Rechteck 143"/>
          <p:cNvSpPr/>
          <p:nvPr/>
        </p:nvSpPr>
        <p:spPr>
          <a:xfrm>
            <a:off x="2991144" y="347009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2702993" y="3470094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6" name="Rechteck 145"/>
          <p:cNvSpPr/>
          <p:nvPr/>
        </p:nvSpPr>
        <p:spPr>
          <a:xfrm>
            <a:off x="3595196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7" name="Rechteck 146"/>
          <p:cNvSpPr/>
          <p:nvPr/>
        </p:nvSpPr>
        <p:spPr>
          <a:xfrm>
            <a:off x="317306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8" name="Rechteck 147"/>
          <p:cNvSpPr/>
          <p:nvPr/>
        </p:nvSpPr>
        <p:spPr>
          <a:xfrm>
            <a:off x="611020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9" name="Rechteck 148"/>
          <p:cNvSpPr/>
          <p:nvPr/>
        </p:nvSpPr>
        <p:spPr>
          <a:xfrm>
            <a:off x="904734" y="3697647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0" name="Rechteck 149"/>
          <p:cNvSpPr/>
          <p:nvPr/>
        </p:nvSpPr>
        <p:spPr>
          <a:xfrm>
            <a:off x="1203991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1" name="Rechteck 150"/>
          <p:cNvSpPr/>
          <p:nvPr/>
        </p:nvSpPr>
        <p:spPr>
          <a:xfrm>
            <a:off x="1508786" y="36976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2" name="Rechteck 151"/>
          <p:cNvSpPr/>
          <p:nvPr/>
        </p:nvSpPr>
        <p:spPr>
          <a:xfrm>
            <a:off x="1802490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3" name="Rechteck 152"/>
          <p:cNvSpPr/>
          <p:nvPr/>
        </p:nvSpPr>
        <p:spPr>
          <a:xfrm>
            <a:off x="2096194" y="3697645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4" name="Rechteck 153"/>
          <p:cNvSpPr/>
          <p:nvPr/>
        </p:nvSpPr>
        <p:spPr>
          <a:xfrm>
            <a:off x="2400989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5" name="Rechteck 154"/>
          <p:cNvSpPr/>
          <p:nvPr/>
        </p:nvSpPr>
        <p:spPr>
          <a:xfrm>
            <a:off x="3295941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6" name="Rechteck 155"/>
          <p:cNvSpPr/>
          <p:nvPr/>
        </p:nvSpPr>
        <p:spPr>
          <a:xfrm>
            <a:off x="2991146" y="369764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7" name="Rechteck 156"/>
          <p:cNvSpPr/>
          <p:nvPr/>
        </p:nvSpPr>
        <p:spPr>
          <a:xfrm>
            <a:off x="2702995" y="3697644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8" name="Rechteck 157"/>
          <p:cNvSpPr/>
          <p:nvPr/>
        </p:nvSpPr>
        <p:spPr>
          <a:xfrm>
            <a:off x="3595198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7" name="Rechteck 206"/>
          <p:cNvSpPr/>
          <p:nvPr/>
        </p:nvSpPr>
        <p:spPr>
          <a:xfrm>
            <a:off x="317306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8" name="Rechteck 207"/>
          <p:cNvSpPr/>
          <p:nvPr/>
        </p:nvSpPr>
        <p:spPr>
          <a:xfrm>
            <a:off x="611020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9" name="Rechteck 208"/>
          <p:cNvSpPr/>
          <p:nvPr/>
        </p:nvSpPr>
        <p:spPr>
          <a:xfrm>
            <a:off x="904734" y="3915112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0" name="Rechteck 209"/>
          <p:cNvSpPr/>
          <p:nvPr/>
        </p:nvSpPr>
        <p:spPr>
          <a:xfrm>
            <a:off x="1203991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1" name="Rechteck 210"/>
          <p:cNvSpPr/>
          <p:nvPr/>
        </p:nvSpPr>
        <p:spPr>
          <a:xfrm>
            <a:off x="1508786" y="3915111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2" name="Rechteck 211"/>
          <p:cNvSpPr/>
          <p:nvPr/>
        </p:nvSpPr>
        <p:spPr>
          <a:xfrm>
            <a:off x="1802490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3" name="Rechteck 212"/>
          <p:cNvSpPr/>
          <p:nvPr/>
        </p:nvSpPr>
        <p:spPr>
          <a:xfrm>
            <a:off x="2096194" y="3915110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4" name="Rechteck 213"/>
          <p:cNvSpPr/>
          <p:nvPr/>
        </p:nvSpPr>
        <p:spPr>
          <a:xfrm>
            <a:off x="2400989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5" name="Rechteck 214"/>
          <p:cNvSpPr/>
          <p:nvPr/>
        </p:nvSpPr>
        <p:spPr>
          <a:xfrm>
            <a:off x="3295941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6" name="Rechteck 215"/>
          <p:cNvSpPr/>
          <p:nvPr/>
        </p:nvSpPr>
        <p:spPr>
          <a:xfrm>
            <a:off x="2991146" y="391510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7" name="Rechteck 216"/>
          <p:cNvSpPr/>
          <p:nvPr/>
        </p:nvSpPr>
        <p:spPr>
          <a:xfrm>
            <a:off x="2702995" y="3915109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8" name="Rechteck 217"/>
          <p:cNvSpPr/>
          <p:nvPr/>
        </p:nvSpPr>
        <p:spPr>
          <a:xfrm>
            <a:off x="3595198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9" name="Rechteck 218"/>
          <p:cNvSpPr/>
          <p:nvPr/>
        </p:nvSpPr>
        <p:spPr>
          <a:xfrm>
            <a:off x="317306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0" name="Rechteck 219"/>
          <p:cNvSpPr/>
          <p:nvPr/>
        </p:nvSpPr>
        <p:spPr>
          <a:xfrm>
            <a:off x="611020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1" name="Rechteck 220"/>
          <p:cNvSpPr/>
          <p:nvPr/>
        </p:nvSpPr>
        <p:spPr>
          <a:xfrm>
            <a:off x="904734" y="4137545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2" name="Rechteck 221"/>
          <p:cNvSpPr/>
          <p:nvPr/>
        </p:nvSpPr>
        <p:spPr>
          <a:xfrm>
            <a:off x="1203991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3" name="Rechteck 222"/>
          <p:cNvSpPr/>
          <p:nvPr/>
        </p:nvSpPr>
        <p:spPr>
          <a:xfrm>
            <a:off x="1508786" y="4137544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4" name="Rechteck 223"/>
          <p:cNvSpPr/>
          <p:nvPr/>
        </p:nvSpPr>
        <p:spPr>
          <a:xfrm>
            <a:off x="1802490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5" name="Rechteck 224"/>
          <p:cNvSpPr/>
          <p:nvPr/>
        </p:nvSpPr>
        <p:spPr>
          <a:xfrm>
            <a:off x="2096194" y="413754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6" name="Rechteck 225"/>
          <p:cNvSpPr/>
          <p:nvPr/>
        </p:nvSpPr>
        <p:spPr>
          <a:xfrm>
            <a:off x="2400989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7" name="Rechteck 226"/>
          <p:cNvSpPr/>
          <p:nvPr/>
        </p:nvSpPr>
        <p:spPr>
          <a:xfrm>
            <a:off x="3295941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8" name="Rechteck 227"/>
          <p:cNvSpPr/>
          <p:nvPr/>
        </p:nvSpPr>
        <p:spPr>
          <a:xfrm>
            <a:off x="2991146" y="4137541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9" name="Rechteck 228"/>
          <p:cNvSpPr/>
          <p:nvPr/>
        </p:nvSpPr>
        <p:spPr>
          <a:xfrm>
            <a:off x="2702995" y="4137542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0" name="Rechteck 229"/>
          <p:cNvSpPr/>
          <p:nvPr/>
        </p:nvSpPr>
        <p:spPr>
          <a:xfrm>
            <a:off x="3595198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1" name="Rechteck 230"/>
          <p:cNvSpPr/>
          <p:nvPr/>
        </p:nvSpPr>
        <p:spPr>
          <a:xfrm>
            <a:off x="317306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2" name="Rechteck 231"/>
          <p:cNvSpPr/>
          <p:nvPr/>
        </p:nvSpPr>
        <p:spPr>
          <a:xfrm>
            <a:off x="611020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3" name="Rechteck 232"/>
          <p:cNvSpPr/>
          <p:nvPr/>
        </p:nvSpPr>
        <p:spPr>
          <a:xfrm>
            <a:off x="904734" y="436339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4" name="Rechteck 233"/>
          <p:cNvSpPr/>
          <p:nvPr/>
        </p:nvSpPr>
        <p:spPr>
          <a:xfrm>
            <a:off x="1203991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5" name="Rechteck 234"/>
          <p:cNvSpPr/>
          <p:nvPr/>
        </p:nvSpPr>
        <p:spPr>
          <a:xfrm>
            <a:off x="1508786" y="436338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6" name="Rechteck 235"/>
          <p:cNvSpPr/>
          <p:nvPr/>
        </p:nvSpPr>
        <p:spPr>
          <a:xfrm>
            <a:off x="1802490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7" name="Rechteck 236"/>
          <p:cNvSpPr/>
          <p:nvPr/>
        </p:nvSpPr>
        <p:spPr>
          <a:xfrm>
            <a:off x="2096194" y="4363388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8" name="Rechteck 237"/>
          <p:cNvSpPr/>
          <p:nvPr/>
        </p:nvSpPr>
        <p:spPr>
          <a:xfrm>
            <a:off x="2400989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9" name="Rechteck 238"/>
          <p:cNvSpPr/>
          <p:nvPr/>
        </p:nvSpPr>
        <p:spPr>
          <a:xfrm>
            <a:off x="3295941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0" name="Rechteck 239"/>
          <p:cNvSpPr/>
          <p:nvPr/>
        </p:nvSpPr>
        <p:spPr>
          <a:xfrm>
            <a:off x="2991146" y="4363386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1" name="Rechteck 240"/>
          <p:cNvSpPr/>
          <p:nvPr/>
        </p:nvSpPr>
        <p:spPr>
          <a:xfrm>
            <a:off x="2702995" y="4363387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2" name="Rechteck 241"/>
          <p:cNvSpPr/>
          <p:nvPr/>
        </p:nvSpPr>
        <p:spPr>
          <a:xfrm>
            <a:off x="3595198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3" name="Rechteck 242"/>
          <p:cNvSpPr/>
          <p:nvPr/>
        </p:nvSpPr>
        <p:spPr>
          <a:xfrm>
            <a:off x="317306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4" name="Rechteck 243"/>
          <p:cNvSpPr/>
          <p:nvPr/>
        </p:nvSpPr>
        <p:spPr>
          <a:xfrm>
            <a:off x="611020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5" name="Rechteck 244"/>
          <p:cNvSpPr/>
          <p:nvPr/>
        </p:nvSpPr>
        <p:spPr>
          <a:xfrm>
            <a:off x="904734" y="457921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6" name="Rechteck 245"/>
          <p:cNvSpPr/>
          <p:nvPr/>
        </p:nvSpPr>
        <p:spPr>
          <a:xfrm>
            <a:off x="1203991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7" name="Rechteck 246"/>
          <p:cNvSpPr/>
          <p:nvPr/>
        </p:nvSpPr>
        <p:spPr>
          <a:xfrm>
            <a:off x="1508786" y="4579212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8" name="Rechteck 247"/>
          <p:cNvSpPr/>
          <p:nvPr/>
        </p:nvSpPr>
        <p:spPr>
          <a:xfrm>
            <a:off x="1802490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9" name="Rechteck 248"/>
          <p:cNvSpPr/>
          <p:nvPr/>
        </p:nvSpPr>
        <p:spPr>
          <a:xfrm>
            <a:off x="2096194" y="457921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0" name="Rechteck 249"/>
          <p:cNvSpPr/>
          <p:nvPr/>
        </p:nvSpPr>
        <p:spPr>
          <a:xfrm>
            <a:off x="2400989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1" name="Rechteck 250"/>
          <p:cNvSpPr/>
          <p:nvPr/>
        </p:nvSpPr>
        <p:spPr>
          <a:xfrm>
            <a:off x="3295941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2" name="Rechteck 251"/>
          <p:cNvSpPr/>
          <p:nvPr/>
        </p:nvSpPr>
        <p:spPr>
          <a:xfrm>
            <a:off x="2991146" y="457920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3" name="Rechteck 252"/>
          <p:cNvSpPr/>
          <p:nvPr/>
        </p:nvSpPr>
        <p:spPr>
          <a:xfrm>
            <a:off x="2702995" y="457921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4" name="Rechteck 253"/>
          <p:cNvSpPr/>
          <p:nvPr/>
        </p:nvSpPr>
        <p:spPr>
          <a:xfrm>
            <a:off x="3595198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5" name="Rechteck 254"/>
          <p:cNvSpPr/>
          <p:nvPr/>
        </p:nvSpPr>
        <p:spPr>
          <a:xfrm>
            <a:off x="317306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6" name="Rechteck 255"/>
          <p:cNvSpPr/>
          <p:nvPr/>
        </p:nvSpPr>
        <p:spPr>
          <a:xfrm>
            <a:off x="611020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7" name="Rechteck 256"/>
          <p:cNvSpPr/>
          <p:nvPr/>
        </p:nvSpPr>
        <p:spPr>
          <a:xfrm>
            <a:off x="904734" y="4784662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8" name="Rechteck 257"/>
          <p:cNvSpPr/>
          <p:nvPr/>
        </p:nvSpPr>
        <p:spPr>
          <a:xfrm>
            <a:off x="1203991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9" name="Rechteck 258"/>
          <p:cNvSpPr/>
          <p:nvPr/>
        </p:nvSpPr>
        <p:spPr>
          <a:xfrm>
            <a:off x="1508786" y="478466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0" name="Rechteck 259"/>
          <p:cNvSpPr/>
          <p:nvPr/>
        </p:nvSpPr>
        <p:spPr>
          <a:xfrm>
            <a:off x="1802490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1" name="Rechteck 260"/>
          <p:cNvSpPr/>
          <p:nvPr/>
        </p:nvSpPr>
        <p:spPr>
          <a:xfrm>
            <a:off x="2096194" y="478466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2" name="Rechteck 261"/>
          <p:cNvSpPr/>
          <p:nvPr/>
        </p:nvSpPr>
        <p:spPr>
          <a:xfrm>
            <a:off x="2400989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3" name="Rechteck 262"/>
          <p:cNvSpPr/>
          <p:nvPr/>
        </p:nvSpPr>
        <p:spPr>
          <a:xfrm>
            <a:off x="3295941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4" name="Rechteck 263"/>
          <p:cNvSpPr/>
          <p:nvPr/>
        </p:nvSpPr>
        <p:spPr>
          <a:xfrm>
            <a:off x="2991146" y="4784658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5" name="Rechteck 264"/>
          <p:cNvSpPr/>
          <p:nvPr/>
        </p:nvSpPr>
        <p:spPr>
          <a:xfrm>
            <a:off x="2702995" y="478465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6" name="Rechteck 265"/>
          <p:cNvSpPr/>
          <p:nvPr/>
        </p:nvSpPr>
        <p:spPr>
          <a:xfrm>
            <a:off x="3595198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7" name="Rechteck 266"/>
          <p:cNvSpPr/>
          <p:nvPr/>
        </p:nvSpPr>
        <p:spPr>
          <a:xfrm>
            <a:off x="317306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8" name="Rechteck 267"/>
          <p:cNvSpPr/>
          <p:nvPr/>
        </p:nvSpPr>
        <p:spPr>
          <a:xfrm>
            <a:off x="611020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9" name="Rechteck 268"/>
          <p:cNvSpPr/>
          <p:nvPr/>
        </p:nvSpPr>
        <p:spPr>
          <a:xfrm>
            <a:off x="904734" y="501165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0" name="Rechteck 269"/>
          <p:cNvSpPr/>
          <p:nvPr/>
        </p:nvSpPr>
        <p:spPr>
          <a:xfrm>
            <a:off x="1203991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1" name="Rechteck 270"/>
          <p:cNvSpPr/>
          <p:nvPr/>
        </p:nvSpPr>
        <p:spPr>
          <a:xfrm>
            <a:off x="1508786" y="5011652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2" name="Rechteck 271"/>
          <p:cNvSpPr/>
          <p:nvPr/>
        </p:nvSpPr>
        <p:spPr>
          <a:xfrm>
            <a:off x="1802490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3" name="Rechteck 272"/>
          <p:cNvSpPr/>
          <p:nvPr/>
        </p:nvSpPr>
        <p:spPr>
          <a:xfrm>
            <a:off x="2096194" y="501165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4" name="Rechteck 273"/>
          <p:cNvSpPr/>
          <p:nvPr/>
        </p:nvSpPr>
        <p:spPr>
          <a:xfrm>
            <a:off x="2400989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5" name="Rechteck 274"/>
          <p:cNvSpPr/>
          <p:nvPr/>
        </p:nvSpPr>
        <p:spPr>
          <a:xfrm>
            <a:off x="3295941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6" name="Rechteck 275"/>
          <p:cNvSpPr/>
          <p:nvPr/>
        </p:nvSpPr>
        <p:spPr>
          <a:xfrm>
            <a:off x="2991146" y="501164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7" name="Rechteck 276"/>
          <p:cNvSpPr/>
          <p:nvPr/>
        </p:nvSpPr>
        <p:spPr>
          <a:xfrm>
            <a:off x="2702995" y="501165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8" name="Rechteck 277"/>
          <p:cNvSpPr/>
          <p:nvPr/>
        </p:nvSpPr>
        <p:spPr>
          <a:xfrm>
            <a:off x="3595198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9" name="Rechteck 278"/>
          <p:cNvSpPr/>
          <p:nvPr/>
        </p:nvSpPr>
        <p:spPr>
          <a:xfrm>
            <a:off x="317306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0" name="Rechteck 279"/>
          <p:cNvSpPr/>
          <p:nvPr/>
        </p:nvSpPr>
        <p:spPr>
          <a:xfrm>
            <a:off x="611020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1" name="Rechteck 280"/>
          <p:cNvSpPr/>
          <p:nvPr/>
        </p:nvSpPr>
        <p:spPr>
          <a:xfrm>
            <a:off x="904734" y="522568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2" name="Rechteck 281"/>
          <p:cNvSpPr/>
          <p:nvPr/>
        </p:nvSpPr>
        <p:spPr>
          <a:xfrm>
            <a:off x="1203991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3" name="Rechteck 282"/>
          <p:cNvSpPr/>
          <p:nvPr/>
        </p:nvSpPr>
        <p:spPr>
          <a:xfrm>
            <a:off x="1508786" y="522568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4" name="Rechteck 283"/>
          <p:cNvSpPr/>
          <p:nvPr/>
        </p:nvSpPr>
        <p:spPr>
          <a:xfrm>
            <a:off x="1802490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5" name="Rechteck 284"/>
          <p:cNvSpPr/>
          <p:nvPr/>
        </p:nvSpPr>
        <p:spPr>
          <a:xfrm>
            <a:off x="2096194" y="522568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6" name="Rechteck 285"/>
          <p:cNvSpPr/>
          <p:nvPr/>
        </p:nvSpPr>
        <p:spPr>
          <a:xfrm>
            <a:off x="2400989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7" name="Rechteck 286"/>
          <p:cNvSpPr/>
          <p:nvPr/>
        </p:nvSpPr>
        <p:spPr>
          <a:xfrm>
            <a:off x="3295941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8" name="Rechteck 287"/>
          <p:cNvSpPr/>
          <p:nvPr/>
        </p:nvSpPr>
        <p:spPr>
          <a:xfrm>
            <a:off x="2991146" y="5225679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9" name="Rechteck 288"/>
          <p:cNvSpPr/>
          <p:nvPr/>
        </p:nvSpPr>
        <p:spPr>
          <a:xfrm>
            <a:off x="2702995" y="5225680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0" name="Rechteck 289"/>
          <p:cNvSpPr/>
          <p:nvPr/>
        </p:nvSpPr>
        <p:spPr>
          <a:xfrm>
            <a:off x="3595198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1" name="Rechteck 290"/>
          <p:cNvSpPr/>
          <p:nvPr/>
        </p:nvSpPr>
        <p:spPr>
          <a:xfrm>
            <a:off x="317306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2" name="Rechteck 291"/>
          <p:cNvSpPr/>
          <p:nvPr/>
        </p:nvSpPr>
        <p:spPr>
          <a:xfrm>
            <a:off x="611020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3" name="Rechteck 292"/>
          <p:cNvSpPr/>
          <p:nvPr/>
        </p:nvSpPr>
        <p:spPr>
          <a:xfrm>
            <a:off x="904734" y="545156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4" name="Rechteck 293"/>
          <p:cNvSpPr/>
          <p:nvPr/>
        </p:nvSpPr>
        <p:spPr>
          <a:xfrm>
            <a:off x="1203991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5" name="Rechteck 294"/>
          <p:cNvSpPr/>
          <p:nvPr/>
        </p:nvSpPr>
        <p:spPr>
          <a:xfrm>
            <a:off x="1508786" y="545156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6" name="Rechteck 295"/>
          <p:cNvSpPr/>
          <p:nvPr/>
        </p:nvSpPr>
        <p:spPr>
          <a:xfrm>
            <a:off x="1802490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7" name="Rechteck 296"/>
          <p:cNvSpPr/>
          <p:nvPr/>
        </p:nvSpPr>
        <p:spPr>
          <a:xfrm>
            <a:off x="2096194" y="545156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8" name="Rechteck 297"/>
          <p:cNvSpPr/>
          <p:nvPr/>
        </p:nvSpPr>
        <p:spPr>
          <a:xfrm>
            <a:off x="2400989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9" name="Rechteck 298"/>
          <p:cNvSpPr/>
          <p:nvPr/>
        </p:nvSpPr>
        <p:spPr>
          <a:xfrm>
            <a:off x="3295941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0" name="Rechteck 299"/>
          <p:cNvSpPr/>
          <p:nvPr/>
        </p:nvSpPr>
        <p:spPr>
          <a:xfrm>
            <a:off x="2991146" y="5451559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1" name="Rechteck 300"/>
          <p:cNvSpPr/>
          <p:nvPr/>
        </p:nvSpPr>
        <p:spPr>
          <a:xfrm>
            <a:off x="2702995" y="5451560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2" name="Rechteck 301"/>
          <p:cNvSpPr/>
          <p:nvPr/>
        </p:nvSpPr>
        <p:spPr>
          <a:xfrm>
            <a:off x="3595198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3" name="Rechteck 302"/>
          <p:cNvSpPr/>
          <p:nvPr/>
        </p:nvSpPr>
        <p:spPr>
          <a:xfrm>
            <a:off x="317306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4" name="Rechteck 303"/>
          <p:cNvSpPr/>
          <p:nvPr/>
        </p:nvSpPr>
        <p:spPr>
          <a:xfrm>
            <a:off x="611020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5" name="Rechteck 304"/>
          <p:cNvSpPr/>
          <p:nvPr/>
        </p:nvSpPr>
        <p:spPr>
          <a:xfrm>
            <a:off x="904734" y="566734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6" name="Rechteck 305"/>
          <p:cNvSpPr/>
          <p:nvPr/>
        </p:nvSpPr>
        <p:spPr>
          <a:xfrm>
            <a:off x="1203991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7" name="Rechteck 306"/>
          <p:cNvSpPr/>
          <p:nvPr/>
        </p:nvSpPr>
        <p:spPr>
          <a:xfrm>
            <a:off x="1508786" y="566734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8" name="Rechteck 307"/>
          <p:cNvSpPr/>
          <p:nvPr/>
        </p:nvSpPr>
        <p:spPr>
          <a:xfrm>
            <a:off x="1802490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9" name="Rechteck 308"/>
          <p:cNvSpPr/>
          <p:nvPr/>
        </p:nvSpPr>
        <p:spPr>
          <a:xfrm>
            <a:off x="2096194" y="566734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0" name="Rechteck 309"/>
          <p:cNvSpPr/>
          <p:nvPr/>
        </p:nvSpPr>
        <p:spPr>
          <a:xfrm>
            <a:off x="2400989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1" name="Rechteck 310"/>
          <p:cNvSpPr/>
          <p:nvPr/>
        </p:nvSpPr>
        <p:spPr>
          <a:xfrm>
            <a:off x="3295941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2" name="Rechteck 311"/>
          <p:cNvSpPr/>
          <p:nvPr/>
        </p:nvSpPr>
        <p:spPr>
          <a:xfrm>
            <a:off x="2991146" y="5667340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3" name="Rechteck 312"/>
          <p:cNvSpPr/>
          <p:nvPr/>
        </p:nvSpPr>
        <p:spPr>
          <a:xfrm>
            <a:off x="2702995" y="566734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4" name="Rechteck 313"/>
          <p:cNvSpPr/>
          <p:nvPr/>
        </p:nvSpPr>
        <p:spPr>
          <a:xfrm>
            <a:off x="3595198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5" name="Rechteck 314"/>
          <p:cNvSpPr/>
          <p:nvPr/>
        </p:nvSpPr>
        <p:spPr>
          <a:xfrm>
            <a:off x="317321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6" name="Rechteck 315"/>
          <p:cNvSpPr/>
          <p:nvPr/>
        </p:nvSpPr>
        <p:spPr>
          <a:xfrm>
            <a:off x="611035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7" name="Rechteck 316"/>
          <p:cNvSpPr/>
          <p:nvPr/>
        </p:nvSpPr>
        <p:spPr>
          <a:xfrm>
            <a:off x="904749" y="588311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8" name="Rechteck 317"/>
          <p:cNvSpPr/>
          <p:nvPr/>
        </p:nvSpPr>
        <p:spPr>
          <a:xfrm>
            <a:off x="1204006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9" name="Rechteck 318"/>
          <p:cNvSpPr/>
          <p:nvPr/>
        </p:nvSpPr>
        <p:spPr>
          <a:xfrm>
            <a:off x="1508801" y="588311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0" name="Rechteck 319"/>
          <p:cNvSpPr/>
          <p:nvPr/>
        </p:nvSpPr>
        <p:spPr>
          <a:xfrm>
            <a:off x="1802505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1" name="Rechteck 320"/>
          <p:cNvSpPr/>
          <p:nvPr/>
        </p:nvSpPr>
        <p:spPr>
          <a:xfrm>
            <a:off x="2096209" y="588311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2" name="Rechteck 321"/>
          <p:cNvSpPr/>
          <p:nvPr/>
        </p:nvSpPr>
        <p:spPr>
          <a:xfrm>
            <a:off x="2401004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3" name="Rechteck 322"/>
          <p:cNvSpPr/>
          <p:nvPr/>
        </p:nvSpPr>
        <p:spPr>
          <a:xfrm>
            <a:off x="3295956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4" name="Rechteck 323"/>
          <p:cNvSpPr/>
          <p:nvPr/>
        </p:nvSpPr>
        <p:spPr>
          <a:xfrm>
            <a:off x="2991161" y="588311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5" name="Rechteck 324"/>
          <p:cNvSpPr/>
          <p:nvPr/>
        </p:nvSpPr>
        <p:spPr>
          <a:xfrm>
            <a:off x="2703010" y="588311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6" name="Rechteck 325"/>
          <p:cNvSpPr/>
          <p:nvPr/>
        </p:nvSpPr>
        <p:spPr>
          <a:xfrm>
            <a:off x="3595213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76030" y="2026317"/>
            <a:ext cx="2751513" cy="2208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smtClean="0">
                <a:solidFill>
                  <a:prstClr val="black"/>
                </a:solidFill>
              </a:rPr>
              <a:t>Measurement in Cosmic Ray Teststand </a:t>
            </a:r>
            <a:endParaRPr lang="de-DE" sz="2400" u="sng">
              <a:solidFill>
                <a:prstClr val="black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7843" y="-99485"/>
            <a:ext cx="2496329" cy="3784273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682931" y="2249257"/>
            <a:ext cx="2751513" cy="3124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70486" y="913708"/>
            <a:ext cx="2751513" cy="2208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70487" y="1134569"/>
            <a:ext cx="2751514" cy="1578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70488" y="1625268"/>
            <a:ext cx="2751514" cy="116378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3530066" y="903496"/>
            <a:ext cx="0" cy="2412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3530066" y="1134569"/>
            <a:ext cx="0" cy="20643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3557776" y="2031272"/>
            <a:ext cx="0" cy="2412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3557776" y="2272554"/>
            <a:ext cx="0" cy="33308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530066" y="890863"/>
            <a:ext cx="18371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1.2 cm Trigger Scintillator  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546692" y="1086558"/>
            <a:ext cx="12552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0.8 cm Plexiglas 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530066" y="2307749"/>
            <a:ext cx="159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1.8 cm  Wooden Panel</a:t>
            </a:r>
            <a:endParaRPr lang="de-DE" sz="1050">
              <a:solidFill>
                <a:prstClr val="black"/>
              </a:solidFill>
            </a:endParaRPr>
          </a:p>
        </p:txBody>
      </p:sp>
      <p:cxnSp>
        <p:nvCxnSpPr>
          <p:cNvPr id="32" name="Gerade Verbindung mit Pfeil 31"/>
          <p:cNvCxnSpPr/>
          <p:nvPr/>
        </p:nvCxnSpPr>
        <p:spPr>
          <a:xfrm flipH="1">
            <a:off x="545796" y="1179230"/>
            <a:ext cx="2" cy="111819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 rot="16200000">
            <a:off x="-83578" y="1316511"/>
            <a:ext cx="10557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6.8 cm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546692" y="2043508"/>
            <a:ext cx="18371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1.2 cm Trigger Scintillator  </a:t>
            </a:r>
            <a:endParaRPr lang="de-DE" sz="1050">
              <a:solidFill>
                <a:prstClr val="black"/>
              </a:solidFill>
            </a:endParaRPr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3524524" y="1586468"/>
            <a:ext cx="0" cy="2160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3530067" y="1543651"/>
            <a:ext cx="1529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~ 0.4 cm SMD - HBU</a:t>
            </a:r>
            <a:endParaRPr lang="de-DE" sz="1050">
              <a:solidFill>
                <a:prstClr val="black"/>
              </a:solidFill>
            </a:endParaRPr>
          </a:p>
        </p:txBody>
      </p:sp>
      <p:cxnSp>
        <p:nvCxnSpPr>
          <p:cNvPr id="46" name="Gerade Verbindung mit Pfeil 45"/>
          <p:cNvCxnSpPr/>
          <p:nvPr/>
        </p:nvCxnSpPr>
        <p:spPr>
          <a:xfrm flipH="1">
            <a:off x="278388" y="915611"/>
            <a:ext cx="8313" cy="13818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 rot="16200000">
            <a:off x="-358022" y="1333805"/>
            <a:ext cx="10557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8.8 cm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122" name="Textfeld 121"/>
          <p:cNvSpPr txBox="1"/>
          <p:nvPr/>
        </p:nvSpPr>
        <p:spPr>
          <a:xfrm>
            <a:off x="190575" y="481309"/>
            <a:ext cx="225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Experimental Setup: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327" name="Geschweifte Klammer rechts 326"/>
          <p:cNvSpPr/>
          <p:nvPr/>
        </p:nvSpPr>
        <p:spPr>
          <a:xfrm>
            <a:off x="3927760" y="3480405"/>
            <a:ext cx="484923" cy="89366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29" name="Geschweifte Klammer rechts 328"/>
          <p:cNvSpPr/>
          <p:nvPr/>
        </p:nvSpPr>
        <p:spPr>
          <a:xfrm>
            <a:off x="3919390" y="5229121"/>
            <a:ext cx="484923" cy="86277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30" name="Geschweifte Klammer rechts 329"/>
          <p:cNvSpPr/>
          <p:nvPr/>
        </p:nvSpPr>
        <p:spPr>
          <a:xfrm>
            <a:off x="3929252" y="4371652"/>
            <a:ext cx="484923" cy="85402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31" name="Textfeld 330"/>
          <p:cNvSpPr txBox="1"/>
          <p:nvPr/>
        </p:nvSpPr>
        <p:spPr>
          <a:xfrm>
            <a:off x="4373942" y="3763146"/>
            <a:ext cx="1169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1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332" name="Textfeld 331"/>
          <p:cNvSpPr txBox="1"/>
          <p:nvPr/>
        </p:nvSpPr>
        <p:spPr>
          <a:xfrm>
            <a:off x="4398287" y="4630803"/>
            <a:ext cx="1169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2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333" name="Textfeld 332"/>
          <p:cNvSpPr txBox="1"/>
          <p:nvPr/>
        </p:nvSpPr>
        <p:spPr>
          <a:xfrm>
            <a:off x="4382446" y="5472366"/>
            <a:ext cx="1169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3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334" name="Textfeld 333"/>
          <p:cNvSpPr txBox="1"/>
          <p:nvPr/>
        </p:nvSpPr>
        <p:spPr>
          <a:xfrm>
            <a:off x="317321" y="3040816"/>
            <a:ext cx="2417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SMD - HBU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335" name="Textfeld 334"/>
          <p:cNvSpPr txBox="1"/>
          <p:nvPr/>
        </p:nvSpPr>
        <p:spPr>
          <a:xfrm>
            <a:off x="5401721" y="3244645"/>
            <a:ext cx="41675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For the measurement 4 trigger scintillator strips were used on top as well as on the bottom.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3 different configuration were needed to cover the whole SMD-HBU.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Several data acquisition runs were performed for each configuration. Information was combined later on. In total we measured: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>
              <a:solidFill>
                <a:prstClr val="black"/>
              </a:solidFill>
            </a:endParaRPr>
          </a:p>
          <a:p>
            <a:r>
              <a:rPr lang="de-DE" sz="1400" smtClean="0">
                <a:solidFill>
                  <a:prstClr val="black"/>
                </a:solidFill>
              </a:rPr>
              <a:t>	Config </a:t>
            </a:r>
            <a:r>
              <a:rPr lang="de-DE" sz="1400">
                <a:solidFill>
                  <a:prstClr val="black"/>
                </a:solidFill>
              </a:rPr>
              <a:t>1 </a:t>
            </a:r>
            <a:r>
              <a:rPr lang="de-DE" sz="140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400">
                <a:solidFill>
                  <a:prstClr val="black"/>
                </a:solidFill>
              </a:rPr>
              <a:t> 1.625.000 </a:t>
            </a:r>
            <a:r>
              <a:rPr lang="de-DE" sz="1400" smtClean="0">
                <a:solidFill>
                  <a:prstClr val="black"/>
                </a:solidFill>
              </a:rPr>
              <a:t>Cycles</a:t>
            </a:r>
            <a:endParaRPr lang="de-DE" sz="1400">
              <a:solidFill>
                <a:prstClr val="black"/>
              </a:solidFill>
            </a:endParaRPr>
          </a:p>
          <a:p>
            <a:r>
              <a:rPr lang="de-DE" sz="1400" smtClean="0">
                <a:solidFill>
                  <a:prstClr val="black"/>
                </a:solidFill>
              </a:rPr>
              <a:t>	Config </a:t>
            </a:r>
            <a:r>
              <a:rPr lang="de-DE" sz="1400">
                <a:solidFill>
                  <a:prstClr val="black"/>
                </a:solidFill>
              </a:rPr>
              <a:t>2 </a:t>
            </a:r>
            <a:r>
              <a:rPr lang="de-DE" sz="140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400">
                <a:solidFill>
                  <a:prstClr val="black"/>
                </a:solidFill>
              </a:rPr>
              <a:t> 1.310.000 </a:t>
            </a:r>
            <a:r>
              <a:rPr lang="de-DE" sz="1400" smtClean="0">
                <a:solidFill>
                  <a:prstClr val="black"/>
                </a:solidFill>
              </a:rPr>
              <a:t>Cycles</a:t>
            </a:r>
            <a:endParaRPr lang="de-DE" sz="1400">
              <a:solidFill>
                <a:prstClr val="black"/>
              </a:solidFill>
            </a:endParaRPr>
          </a:p>
          <a:p>
            <a:r>
              <a:rPr lang="de-DE" sz="1400" smtClean="0">
                <a:solidFill>
                  <a:prstClr val="black"/>
                </a:solidFill>
              </a:rPr>
              <a:t>	Config </a:t>
            </a:r>
            <a:r>
              <a:rPr lang="de-DE" sz="1400">
                <a:solidFill>
                  <a:prstClr val="black"/>
                </a:solidFill>
              </a:rPr>
              <a:t>3 </a:t>
            </a:r>
            <a:r>
              <a:rPr lang="de-DE" sz="140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400">
                <a:solidFill>
                  <a:prstClr val="black"/>
                </a:solidFill>
              </a:rPr>
              <a:t> 1.595.000 Cycles</a:t>
            </a:r>
          </a:p>
          <a:p>
            <a:endParaRPr lang="de-DE" sz="1400" smtClean="0">
              <a:solidFill>
                <a:prstClr val="black"/>
              </a:solidFill>
            </a:endParaRPr>
          </a:p>
          <a:p>
            <a:endParaRPr lang="de-DE" sz="1400">
              <a:solidFill>
                <a:prstClr val="black"/>
              </a:solidFill>
            </a:endParaRPr>
          </a:p>
          <a:p>
            <a:endParaRPr lang="de-DE" sz="14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feld 28"/>
          <p:cNvSpPr txBox="1"/>
          <p:nvPr/>
        </p:nvSpPr>
        <p:spPr>
          <a:xfrm>
            <a:off x="3512409" y="763382"/>
            <a:ext cx="58539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The </a:t>
            </a:r>
            <a:r>
              <a:rPr lang="de-DE" sz="1400" dirty="0" err="1" smtClean="0">
                <a:solidFill>
                  <a:prstClr val="black"/>
                </a:solidFill>
              </a:rPr>
              <a:t>maps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show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measured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entries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whole</a:t>
            </a:r>
            <a:r>
              <a:rPr lang="de-DE" sz="1400" dirty="0" smtClean="0">
                <a:solidFill>
                  <a:prstClr val="black"/>
                </a:solidFill>
              </a:rPr>
              <a:t> SMD-HBU </a:t>
            </a:r>
            <a:r>
              <a:rPr lang="de-DE" sz="1400" dirty="0" err="1" smtClean="0">
                <a:solidFill>
                  <a:prstClr val="black"/>
                </a:solidFill>
              </a:rPr>
              <a:t>using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three</a:t>
            </a:r>
            <a:r>
              <a:rPr lang="de-DE" sz="1400" dirty="0" smtClean="0">
                <a:solidFill>
                  <a:prstClr val="black"/>
                </a:solidFill>
              </a:rPr>
              <a:t> different </a:t>
            </a:r>
            <a:r>
              <a:rPr lang="de-DE" sz="1400" dirty="0" err="1" smtClean="0">
                <a:solidFill>
                  <a:prstClr val="black"/>
                </a:solidFill>
              </a:rPr>
              <a:t>configurations</a:t>
            </a:r>
            <a:r>
              <a:rPr lang="de-DE" sz="1400" dirty="0" smtClean="0">
                <a:solidFill>
                  <a:prstClr val="black"/>
                </a:solidFill>
              </a:rPr>
              <a:t>. </a:t>
            </a:r>
            <a:r>
              <a:rPr lang="de-DE" sz="1400" dirty="0" err="1" smtClean="0">
                <a:solidFill>
                  <a:prstClr val="black"/>
                </a:solidFill>
              </a:rPr>
              <a:t>Furthermore</a:t>
            </a:r>
            <a:r>
              <a:rPr lang="de-DE" sz="1400" dirty="0" smtClean="0">
                <a:solidFill>
                  <a:prstClr val="black"/>
                </a:solidFill>
              </a:rPr>
              <a:t> a ADC </a:t>
            </a:r>
            <a:r>
              <a:rPr lang="de-DE" sz="1400" dirty="0" err="1" smtClean="0">
                <a:solidFill>
                  <a:prstClr val="black"/>
                </a:solidFill>
              </a:rPr>
              <a:t>cut</a:t>
            </a:r>
            <a:r>
              <a:rPr lang="de-DE" sz="1400" dirty="0" smtClean="0">
                <a:solidFill>
                  <a:prstClr val="black"/>
                </a:solidFill>
              </a:rPr>
              <a:t> (ADC &gt; 600) </a:t>
            </a:r>
            <a:r>
              <a:rPr lang="de-DE" sz="1400" dirty="0" err="1" smtClean="0">
                <a:solidFill>
                  <a:prstClr val="black"/>
                </a:solidFill>
              </a:rPr>
              <a:t>as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well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as</a:t>
            </a:r>
            <a:r>
              <a:rPr lang="de-DE" sz="1400" dirty="0" smtClean="0">
                <a:solidFill>
                  <a:prstClr val="black"/>
                </a:solidFill>
              </a:rPr>
              <a:t> a TDC </a:t>
            </a:r>
            <a:r>
              <a:rPr lang="de-DE" sz="1400" dirty="0" err="1" smtClean="0">
                <a:solidFill>
                  <a:prstClr val="black"/>
                </a:solidFill>
              </a:rPr>
              <a:t>cut</a:t>
            </a:r>
            <a:r>
              <a:rPr lang="de-DE" sz="1400" dirty="0" smtClean="0">
                <a:solidFill>
                  <a:prstClr val="black"/>
                </a:solidFill>
              </a:rPr>
              <a:t> (ASIC </a:t>
            </a:r>
            <a:r>
              <a:rPr lang="de-DE" sz="1400" dirty="0" err="1" smtClean="0">
                <a:solidFill>
                  <a:prstClr val="black"/>
                </a:solidFill>
              </a:rPr>
              <a:t>dependent</a:t>
            </a:r>
            <a:r>
              <a:rPr lang="de-DE" sz="1400" dirty="0" smtClean="0">
                <a:solidFill>
                  <a:prstClr val="black"/>
                </a:solidFill>
              </a:rPr>
              <a:t>, </a:t>
            </a:r>
            <a:r>
              <a:rPr lang="de-DE" sz="1400" dirty="0" err="1" smtClean="0">
                <a:solidFill>
                  <a:prstClr val="black"/>
                </a:solidFill>
              </a:rPr>
              <a:t>see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next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slide</a:t>
            </a:r>
            <a:r>
              <a:rPr lang="de-DE" sz="1400" dirty="0" smtClean="0">
                <a:solidFill>
                  <a:prstClr val="black"/>
                </a:solidFill>
              </a:rPr>
              <a:t>) </a:t>
            </a:r>
            <a:r>
              <a:rPr lang="de-DE" sz="1400" dirty="0" err="1" smtClean="0">
                <a:solidFill>
                  <a:prstClr val="black"/>
                </a:solidFill>
              </a:rPr>
              <a:t>were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performed</a:t>
            </a:r>
            <a:r>
              <a:rPr lang="de-DE" sz="1400" dirty="0" smtClean="0">
                <a:solidFill>
                  <a:prstClr val="black"/>
                </a:solidFill>
              </a:rPr>
              <a:t>. All </a:t>
            </a:r>
            <a:r>
              <a:rPr lang="de-DE" sz="1400" dirty="0" err="1" smtClean="0">
                <a:solidFill>
                  <a:prstClr val="black"/>
                </a:solidFill>
              </a:rPr>
              <a:t>measured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data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each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configuration</a:t>
            </a:r>
            <a:r>
              <a:rPr lang="de-DE" sz="1400" dirty="0" smtClean="0">
                <a:solidFill>
                  <a:prstClr val="black"/>
                </a:solidFill>
              </a:rPr>
              <a:t> was </a:t>
            </a:r>
            <a:r>
              <a:rPr lang="de-DE" sz="1400" dirty="0" err="1" smtClean="0">
                <a:solidFill>
                  <a:prstClr val="black"/>
                </a:solidFill>
              </a:rPr>
              <a:t>included</a:t>
            </a:r>
            <a:r>
              <a:rPr lang="de-DE" sz="14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White </a:t>
            </a:r>
            <a:r>
              <a:rPr lang="de-DE" sz="1400" dirty="0" err="1" smtClean="0">
                <a:solidFill>
                  <a:prstClr val="black"/>
                </a:solidFill>
              </a:rPr>
              <a:t>spot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A132C26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is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the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broken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channel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Less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entries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all </a:t>
            </a:r>
            <a:r>
              <a:rPr lang="de-DE" sz="1400" dirty="0" err="1" smtClean="0">
                <a:solidFill>
                  <a:prstClr val="black"/>
                </a:solidFill>
              </a:rPr>
              <a:t>channels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measured</a:t>
            </a:r>
            <a:r>
              <a:rPr lang="de-DE" sz="1400" dirty="0" smtClean="0">
                <a:solidFill>
                  <a:prstClr val="black"/>
                </a:solidFill>
              </a:rPr>
              <a:t> in </a:t>
            </a:r>
            <a:r>
              <a:rPr lang="de-DE" sz="1400" dirty="0" err="1" smtClean="0">
                <a:solidFill>
                  <a:prstClr val="black"/>
                </a:solidFill>
              </a:rPr>
              <a:t>configuration</a:t>
            </a:r>
            <a:r>
              <a:rPr lang="de-DE" sz="1400" dirty="0" smtClean="0">
                <a:solidFill>
                  <a:prstClr val="black"/>
                </a:solidFill>
              </a:rPr>
              <a:t> 2 due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lower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data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acquisition</a:t>
            </a:r>
            <a:r>
              <a:rPr lang="de-DE" sz="1400" dirty="0" smtClean="0">
                <a:solidFill>
                  <a:prstClr val="black"/>
                </a:solidFill>
              </a:rPr>
              <a:t> time (</a:t>
            </a:r>
            <a:r>
              <a:rPr lang="de-DE" sz="1400" dirty="0" err="1" smtClean="0">
                <a:solidFill>
                  <a:prstClr val="black"/>
                </a:solidFill>
              </a:rPr>
              <a:t>see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slide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before</a:t>
            </a:r>
            <a:r>
              <a:rPr lang="de-DE" sz="1400" dirty="0" smtClean="0">
                <a:solidFill>
                  <a:prstClr val="black"/>
                </a:solidFill>
              </a:rPr>
              <a:t>). Also ADC </a:t>
            </a:r>
            <a:r>
              <a:rPr lang="de-DE" sz="1400" dirty="0" err="1" smtClean="0">
                <a:solidFill>
                  <a:prstClr val="black"/>
                </a:solidFill>
              </a:rPr>
              <a:t>cut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has</a:t>
            </a:r>
            <a:r>
              <a:rPr lang="de-DE" sz="1400" dirty="0" smtClean="0">
                <a:solidFill>
                  <a:prstClr val="black"/>
                </a:solidFill>
              </a:rPr>
              <a:t> a </a:t>
            </a:r>
            <a:r>
              <a:rPr lang="de-DE" sz="1400" dirty="0" err="1" smtClean="0">
                <a:solidFill>
                  <a:prstClr val="black"/>
                </a:solidFill>
              </a:rPr>
              <a:t>channel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dependend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influence</a:t>
            </a:r>
            <a:r>
              <a:rPr lang="de-DE" sz="1400" dirty="0" smtClean="0">
                <a:solidFill>
                  <a:prstClr val="black"/>
                </a:solidFill>
              </a:rPr>
              <a:t> on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number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entries</a:t>
            </a:r>
            <a:r>
              <a:rPr lang="de-DE" sz="14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Less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entries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measured</a:t>
            </a:r>
            <a:r>
              <a:rPr lang="de-DE" sz="1400" dirty="0" smtClean="0">
                <a:solidFill>
                  <a:prstClr val="black"/>
                </a:solidFill>
              </a:rPr>
              <a:t> on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left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and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right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edge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SMD-HBU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each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configuration</a:t>
            </a:r>
            <a:r>
              <a:rPr lang="de-DE" sz="1400" dirty="0" smtClean="0">
                <a:solidFill>
                  <a:prstClr val="black"/>
                </a:solidFill>
              </a:rPr>
              <a:t> due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geometrical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acceptance</a:t>
            </a:r>
            <a:r>
              <a:rPr lang="de-DE" sz="1400" dirty="0" smtClean="0">
                <a:solidFill>
                  <a:prstClr val="black"/>
                </a:solidFill>
              </a:rPr>
              <a:t> angle.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 flipV="1">
            <a:off x="3940884" y="5957174"/>
            <a:ext cx="3393058" cy="588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 flipV="1">
            <a:off x="3937431" y="4804052"/>
            <a:ext cx="3393058" cy="588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68" y="635428"/>
            <a:ext cx="3102484" cy="224994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10" y="2695933"/>
            <a:ext cx="3058342" cy="206485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40" y="4649555"/>
            <a:ext cx="3144497" cy="2208445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 flipV="1">
            <a:off x="3940883" y="5336642"/>
            <a:ext cx="843767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 flipV="1">
            <a:off x="4784651" y="5336643"/>
            <a:ext cx="856212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 flipV="1">
            <a:off x="5628418" y="5336643"/>
            <a:ext cx="856212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 flipV="1">
            <a:off x="6484630" y="5336643"/>
            <a:ext cx="856212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687895" y="4152561"/>
            <a:ext cx="2751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smtClean="0">
                <a:solidFill>
                  <a:prstClr val="black"/>
                </a:solidFill>
              </a:rPr>
              <a:t>Geometrical Acceptance:</a:t>
            </a:r>
            <a:endParaRPr lang="de-DE" sz="1400">
              <a:solidFill>
                <a:prstClr val="black"/>
              </a:solidFill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3940884" y="4611762"/>
            <a:ext cx="22169" cy="19789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3976926" y="4599423"/>
            <a:ext cx="1252431" cy="19913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4572000" y="4599423"/>
            <a:ext cx="2310533" cy="1552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>
            <a:off x="5503728" y="4599423"/>
            <a:ext cx="1753283" cy="1615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 smtClean="0">
                <a:solidFill>
                  <a:prstClr val="black"/>
                </a:solidFill>
              </a:rPr>
              <a:t>Measurement in </a:t>
            </a:r>
            <a:r>
              <a:rPr lang="de-DE" sz="2400" u="sng" dirty="0" err="1" smtClean="0">
                <a:solidFill>
                  <a:prstClr val="black"/>
                </a:solidFill>
              </a:rPr>
              <a:t>Cosmic</a:t>
            </a:r>
            <a:r>
              <a:rPr lang="de-DE" sz="2400" u="sng" dirty="0" smtClean="0">
                <a:solidFill>
                  <a:prstClr val="black"/>
                </a:solidFill>
              </a:rPr>
              <a:t> Ray Teststand </a:t>
            </a:r>
            <a:endParaRPr lang="de-DE" sz="2400" u="sng" dirty="0">
              <a:solidFill>
                <a:prstClr val="black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7342194" y="4677482"/>
            <a:ext cx="1654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>
                <a:solidFill>
                  <a:prstClr val="black"/>
                </a:solidFill>
              </a:rPr>
              <a:t>Trigger Scintillator</a:t>
            </a:r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7342194" y="5848096"/>
            <a:ext cx="1654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>
                <a:solidFill>
                  <a:prstClr val="black"/>
                </a:solidFill>
              </a:rPr>
              <a:t>Trigger Scintillator</a:t>
            </a:r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357492" y="5221001"/>
            <a:ext cx="1654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>
                <a:solidFill>
                  <a:prstClr val="black"/>
                </a:solidFill>
              </a:rPr>
              <a:t>SMD-HBU</a:t>
            </a:r>
            <a:endParaRPr lang="de-DE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0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21" y="934600"/>
            <a:ext cx="3248966" cy="230736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50" y="840776"/>
            <a:ext cx="5305951" cy="338208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19" y="3773378"/>
            <a:ext cx="3381969" cy="2408555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555375" y="4605251"/>
            <a:ext cx="48546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prstClr val="black"/>
                </a:solidFill>
              </a:rPr>
              <a:t>A ADC </a:t>
            </a:r>
            <a:r>
              <a:rPr lang="de-DE" sz="1200" dirty="0" err="1" smtClean="0">
                <a:solidFill>
                  <a:prstClr val="black"/>
                </a:solidFill>
              </a:rPr>
              <a:t>cut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is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b="1" dirty="0" smtClean="0">
                <a:solidFill>
                  <a:prstClr val="black"/>
                </a:solidFill>
              </a:rPr>
              <a:t>not </a:t>
            </a:r>
            <a:r>
              <a:rPr lang="de-DE" sz="1200" b="1" dirty="0" err="1" smtClean="0">
                <a:solidFill>
                  <a:prstClr val="black"/>
                </a:solidFill>
              </a:rPr>
              <a:t>needed</a:t>
            </a:r>
            <a:r>
              <a:rPr lang="de-DE" sz="1200" b="1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and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therefore</a:t>
            </a:r>
            <a:r>
              <a:rPr lang="de-DE" sz="1200" dirty="0" smtClean="0">
                <a:solidFill>
                  <a:prstClr val="black"/>
                </a:solidFill>
              </a:rPr>
              <a:t> not </a:t>
            </a:r>
            <a:r>
              <a:rPr lang="de-DE" sz="1200" dirty="0" err="1" smtClean="0">
                <a:solidFill>
                  <a:prstClr val="black"/>
                </a:solidFill>
              </a:rPr>
              <a:t>applied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to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obtain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the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Mip</a:t>
            </a:r>
            <a:r>
              <a:rPr lang="de-DE" sz="1200" dirty="0" smtClean="0">
                <a:solidFill>
                  <a:prstClr val="black"/>
                </a:solidFill>
              </a:rPr>
              <a:t>-Response.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200" dirty="0" smtClean="0">
              <a:solidFill>
                <a:prstClr val="black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prstClr val="black"/>
                </a:solidFill>
              </a:rPr>
              <a:t>A TDC </a:t>
            </a:r>
            <a:r>
              <a:rPr lang="de-DE" sz="1200" dirty="0" err="1" smtClean="0">
                <a:solidFill>
                  <a:prstClr val="black"/>
                </a:solidFill>
              </a:rPr>
              <a:t>cut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is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needed</a:t>
            </a:r>
            <a:r>
              <a:rPr lang="de-DE" sz="1200" dirty="0">
                <a:solidFill>
                  <a:prstClr val="black"/>
                </a:solidFill>
              </a:rPr>
              <a:t> </a:t>
            </a:r>
            <a:r>
              <a:rPr lang="de-DE" sz="1200" dirty="0" smtClean="0">
                <a:solidFill>
                  <a:prstClr val="black"/>
                </a:solidFill>
              </a:rPr>
              <a:t>in </a:t>
            </a:r>
            <a:r>
              <a:rPr lang="de-DE" sz="1200" dirty="0" err="1" smtClean="0">
                <a:solidFill>
                  <a:prstClr val="black"/>
                </a:solidFill>
              </a:rPr>
              <a:t>order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to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resolve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the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Mip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events</a:t>
            </a:r>
            <a:r>
              <a:rPr lang="de-DE" sz="1200" dirty="0" smtClean="0">
                <a:solidFill>
                  <a:prstClr val="black"/>
                </a:solidFill>
              </a:rPr>
              <a:t>. </a:t>
            </a:r>
            <a:r>
              <a:rPr lang="de-DE" sz="1200" dirty="0" err="1" smtClean="0">
                <a:solidFill>
                  <a:prstClr val="black"/>
                </a:solidFill>
              </a:rPr>
              <a:t>One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should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notice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that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the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applied</a:t>
            </a:r>
            <a:r>
              <a:rPr lang="de-DE" sz="1200" dirty="0" smtClean="0">
                <a:solidFill>
                  <a:prstClr val="black"/>
                </a:solidFill>
              </a:rPr>
              <a:t> TDC </a:t>
            </a:r>
            <a:r>
              <a:rPr lang="de-DE" sz="1200" dirty="0" err="1" smtClean="0">
                <a:solidFill>
                  <a:prstClr val="black"/>
                </a:solidFill>
              </a:rPr>
              <a:t>cut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depends</a:t>
            </a:r>
            <a:r>
              <a:rPr lang="de-DE" sz="1200" dirty="0" smtClean="0">
                <a:solidFill>
                  <a:prstClr val="black"/>
                </a:solidFill>
              </a:rPr>
              <a:t> on </a:t>
            </a:r>
            <a:r>
              <a:rPr lang="de-DE" sz="1200" dirty="0" err="1" smtClean="0">
                <a:solidFill>
                  <a:prstClr val="black"/>
                </a:solidFill>
              </a:rPr>
              <a:t>the</a:t>
            </a:r>
            <a:r>
              <a:rPr lang="de-DE" sz="1200" dirty="0" smtClean="0">
                <a:solidFill>
                  <a:prstClr val="black"/>
                </a:solidFill>
              </a:rPr>
              <a:t> ASIC.</a:t>
            </a:r>
            <a:endParaRPr lang="de-DE" sz="1200" dirty="0">
              <a:solidFill>
                <a:prstClr val="black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sz="1200" dirty="0" smtClean="0">
              <a:solidFill>
                <a:prstClr val="black"/>
              </a:solidFill>
            </a:endParaRPr>
          </a:p>
          <a:p>
            <a:r>
              <a:rPr lang="de-DE" sz="1200" dirty="0" smtClean="0">
                <a:solidFill>
                  <a:prstClr val="black"/>
                </a:solidFill>
              </a:rPr>
              <a:t>	A129 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200" dirty="0" smtClean="0">
                <a:solidFill>
                  <a:prstClr val="black"/>
                </a:solidFill>
              </a:rPr>
              <a:t> TDC &lt; 3100</a:t>
            </a:r>
          </a:p>
          <a:p>
            <a:r>
              <a:rPr lang="de-DE" sz="1200" dirty="0" smtClean="0">
                <a:solidFill>
                  <a:prstClr val="black"/>
                </a:solidFill>
              </a:rPr>
              <a:t>	A130 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200" dirty="0" smtClean="0">
                <a:solidFill>
                  <a:prstClr val="black"/>
                </a:solidFill>
              </a:rPr>
              <a:t> TDC &lt; 3200</a:t>
            </a:r>
          </a:p>
          <a:p>
            <a:r>
              <a:rPr lang="de-DE" sz="1200" dirty="0" smtClean="0">
                <a:solidFill>
                  <a:prstClr val="black"/>
                </a:solidFill>
              </a:rPr>
              <a:t>	A131 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200" dirty="0" smtClean="0">
                <a:solidFill>
                  <a:prstClr val="black"/>
                </a:solidFill>
              </a:rPr>
              <a:t> TDC &lt; 2700</a:t>
            </a:r>
          </a:p>
          <a:p>
            <a:r>
              <a:rPr lang="de-DE" sz="1200" dirty="0" smtClean="0">
                <a:solidFill>
                  <a:prstClr val="black"/>
                </a:solidFill>
              </a:rPr>
              <a:t>	A132 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200" dirty="0" smtClean="0">
                <a:solidFill>
                  <a:prstClr val="black"/>
                </a:solidFill>
              </a:rPr>
              <a:t> TDC &lt; 3150</a:t>
            </a: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9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dirty="0">
                <a:solidFill>
                  <a:prstClr val="black"/>
                </a:solidFill>
              </a:rPr>
              <a:t>Measurement in </a:t>
            </a:r>
            <a:r>
              <a:rPr lang="de-DE" sz="2400" u="sng" dirty="0" err="1">
                <a:solidFill>
                  <a:prstClr val="black"/>
                </a:solidFill>
              </a:rPr>
              <a:t>Cosmic</a:t>
            </a:r>
            <a:r>
              <a:rPr lang="de-DE" sz="2400" u="sng" dirty="0">
                <a:solidFill>
                  <a:prstClr val="black"/>
                </a:solidFill>
              </a:rPr>
              <a:t> Ray Teststand (</a:t>
            </a:r>
            <a:r>
              <a:rPr lang="de-DE" sz="2400" u="sng" dirty="0" err="1">
                <a:solidFill>
                  <a:prstClr val="black"/>
                </a:solidFill>
              </a:rPr>
              <a:t>Example</a:t>
            </a:r>
            <a:r>
              <a:rPr lang="de-DE" sz="2400" u="sng" dirty="0">
                <a:solidFill>
                  <a:prstClr val="black"/>
                </a:solidFill>
              </a:rPr>
              <a:t>: A129C10)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32015" y="596046"/>
            <a:ext cx="2942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1 (not triggered)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32014" y="3434824"/>
            <a:ext cx="2942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3 (not triggered)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233538" y="502222"/>
            <a:ext cx="2942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2 (triggered)</a:t>
            </a:r>
            <a:endParaRPr lang="de-DE" sz="1600">
              <a:solidFill>
                <a:prstClr val="black"/>
              </a:solidFill>
            </a:endParaRPr>
          </a:p>
        </p:txBody>
      </p:sp>
      <p:cxnSp>
        <p:nvCxnSpPr>
          <p:cNvPr id="15" name="Gerader Verbinder 14"/>
          <p:cNvCxnSpPr/>
          <p:nvPr/>
        </p:nvCxnSpPr>
        <p:spPr>
          <a:xfrm>
            <a:off x="4263350" y="2209777"/>
            <a:ext cx="3642054" cy="8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853625" y="2016086"/>
            <a:ext cx="931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smtClean="0">
                <a:solidFill>
                  <a:srgbClr val="FF0000"/>
                </a:solidFill>
              </a:rPr>
              <a:t>TDC ~ 3100</a:t>
            </a:r>
            <a:endParaRPr lang="de-DE" sz="900">
              <a:solidFill>
                <a:srgbClr val="FF0000"/>
              </a:solidFill>
            </a:endParaRPr>
          </a:p>
        </p:txBody>
      </p:sp>
      <p:cxnSp>
        <p:nvCxnSpPr>
          <p:cNvPr id="19" name="Gerader Verbinder 18"/>
          <p:cNvCxnSpPr/>
          <p:nvPr/>
        </p:nvCxnSpPr>
        <p:spPr>
          <a:xfrm flipV="1">
            <a:off x="5636029" y="1587731"/>
            <a:ext cx="0" cy="261447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5618864" y="4002363"/>
            <a:ext cx="931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FF0000"/>
                </a:solidFill>
              </a:rPr>
              <a:t>ADC ~ 600</a:t>
            </a:r>
            <a:endParaRPr lang="de-DE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7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65" y="2794205"/>
            <a:ext cx="4921135" cy="406379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667612"/>
            <a:ext cx="4368339" cy="3217025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415636" y="693000"/>
            <a:ext cx="50707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Data </a:t>
            </a:r>
            <a:r>
              <a:rPr lang="de-DE" sz="1400" dirty="0" err="1" smtClean="0">
                <a:solidFill>
                  <a:prstClr val="black"/>
                </a:solidFill>
              </a:rPr>
              <a:t>with</a:t>
            </a:r>
            <a:r>
              <a:rPr lang="de-DE" sz="1400" dirty="0" smtClean="0">
                <a:solidFill>
                  <a:prstClr val="black"/>
                </a:solidFill>
              </a:rPr>
              <a:t> TDC </a:t>
            </a:r>
            <a:r>
              <a:rPr lang="de-DE" sz="1400" dirty="0" err="1" smtClean="0">
                <a:solidFill>
                  <a:prstClr val="black"/>
                </a:solidFill>
              </a:rPr>
              <a:t>cut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plotted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Spectra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fitted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with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sum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an </a:t>
            </a:r>
            <a:r>
              <a:rPr lang="de-DE" sz="1400" dirty="0" err="1" smtClean="0">
                <a:solidFill>
                  <a:prstClr val="black"/>
                </a:solidFill>
              </a:rPr>
              <a:t>exponential</a:t>
            </a:r>
            <a:r>
              <a:rPr lang="de-DE" sz="1400" dirty="0" smtClean="0">
                <a:solidFill>
                  <a:prstClr val="black"/>
                </a:solidFill>
              </a:rPr>
              <a:t> (</a:t>
            </a:r>
            <a:r>
              <a:rPr lang="de-DE" sz="1400" dirty="0" err="1" smtClean="0">
                <a:solidFill>
                  <a:prstClr val="black"/>
                </a:solidFill>
              </a:rPr>
              <a:t>two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parameters</a:t>
            </a:r>
            <a:r>
              <a:rPr lang="de-DE" sz="1400" dirty="0" smtClean="0">
                <a:solidFill>
                  <a:prstClr val="black"/>
                </a:solidFill>
              </a:rPr>
              <a:t>) </a:t>
            </a:r>
            <a:r>
              <a:rPr lang="de-DE" sz="1400" dirty="0" err="1" smtClean="0">
                <a:solidFill>
                  <a:prstClr val="black"/>
                </a:solidFill>
              </a:rPr>
              <a:t>and</a:t>
            </a:r>
            <a:r>
              <a:rPr lang="de-DE" sz="1400" dirty="0" smtClean="0">
                <a:solidFill>
                  <a:prstClr val="black"/>
                </a:solidFill>
              </a:rPr>
              <a:t> a Landau-</a:t>
            </a:r>
            <a:r>
              <a:rPr lang="de-DE" sz="1400" dirty="0" err="1" smtClean="0">
                <a:solidFill>
                  <a:prstClr val="black"/>
                </a:solidFill>
              </a:rPr>
              <a:t>Gaussian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convoluted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function</a:t>
            </a:r>
            <a:r>
              <a:rPr lang="de-DE" sz="14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Mip</a:t>
            </a:r>
            <a:r>
              <a:rPr lang="de-DE" sz="1400" dirty="0" smtClean="0">
                <a:solidFill>
                  <a:prstClr val="black"/>
                </a:solidFill>
              </a:rPr>
              <a:t>-Response </a:t>
            </a:r>
            <a:r>
              <a:rPr lang="de-DE" sz="1400" dirty="0" err="1" smtClean="0">
                <a:solidFill>
                  <a:prstClr val="black"/>
                </a:solidFill>
              </a:rPr>
              <a:t>equals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MPV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Landau-</a:t>
            </a:r>
            <a:r>
              <a:rPr lang="de-DE" sz="1400" dirty="0" err="1" smtClean="0">
                <a:solidFill>
                  <a:prstClr val="black"/>
                </a:solidFill>
              </a:rPr>
              <a:t>Gaussian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convoluted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distribution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6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u="sng" smtClean="0">
                <a:solidFill>
                  <a:prstClr val="black"/>
                </a:solidFill>
              </a:rPr>
              <a:t>Determination of MIP-Response (Example A129C10)</a:t>
            </a:r>
            <a:endParaRPr lang="de-DE" sz="2400" u="sng">
              <a:solidFill>
                <a:prstClr val="black"/>
              </a:solidFill>
            </a:endParaRPr>
          </a:p>
        </p:txBody>
      </p:sp>
      <p:cxnSp>
        <p:nvCxnSpPr>
          <p:cNvPr id="7" name="Gerade Verbindung mit Pfeil 6"/>
          <p:cNvCxnSpPr>
            <a:endCxn id="9" idx="0"/>
          </p:cNvCxnSpPr>
          <p:nvPr/>
        </p:nvCxnSpPr>
        <p:spPr>
          <a:xfrm flipH="1">
            <a:off x="4071830" y="432262"/>
            <a:ext cx="2727981" cy="3807229"/>
          </a:xfrm>
          <a:prstGeom prst="straightConnector1">
            <a:avLst/>
          </a:prstGeom>
          <a:ln>
            <a:solidFill>
              <a:srgbClr val="FF0000">
                <a:alpha val="5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3915294" y="4239491"/>
            <a:ext cx="313071" cy="23275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971011" y="4846320"/>
            <a:ext cx="515389" cy="140485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4969540" y="4069642"/>
            <a:ext cx="515389" cy="7813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971011" y="3183774"/>
            <a:ext cx="515389" cy="88114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 rot="16200000">
            <a:off x="4688378" y="5330829"/>
            <a:ext cx="113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POWER</a:t>
            </a:r>
          </a:p>
        </p:txBody>
      </p:sp>
      <p:sp>
        <p:nvSpPr>
          <p:cNvPr id="18" name="Textfeld 17"/>
          <p:cNvSpPr txBox="1"/>
          <p:nvPr/>
        </p:nvSpPr>
        <p:spPr>
          <a:xfrm rot="16200000">
            <a:off x="4692783" y="4171203"/>
            <a:ext cx="113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CALIB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 rot="16200000">
            <a:off x="4674037" y="3178961"/>
            <a:ext cx="113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DIF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867380" y="3777826"/>
            <a:ext cx="33846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smtClean="0">
                <a:solidFill>
                  <a:prstClr val="black"/>
                </a:solidFill>
              </a:rPr>
              <a:t>Reasons for lower Mip-Response on the right edge of the Map:</a:t>
            </a:r>
          </a:p>
          <a:p>
            <a:endParaRPr lang="de-DE" sz="14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Due to geometrical acceptance angle.</a:t>
            </a:r>
          </a:p>
          <a:p>
            <a:endParaRPr lang="de-DE" sz="14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Due to temperature, because Power board produces heat.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smtClean="0">
              <a:solidFill>
                <a:prstClr val="black"/>
              </a:solidFill>
            </a:endParaRPr>
          </a:p>
          <a:p>
            <a:r>
              <a:rPr lang="de-DE" sz="1400" smtClean="0">
                <a:solidFill>
                  <a:prstClr val="black"/>
                </a:solidFill>
              </a:rPr>
              <a:t>(Muss noch die Temperatur überprüfen, brauch dafür aber Information, wo auf dem Board sich die Temp-Sensoren: T1-T6 befinden.)</a:t>
            </a:r>
          </a:p>
          <a:p>
            <a:r>
              <a:rPr lang="de-DE" sz="1400" smtClean="0">
                <a:solidFill>
                  <a:prstClr val="black"/>
                </a:solidFill>
              </a:rPr>
              <a:t> </a:t>
            </a:r>
          </a:p>
          <a:p>
            <a:endParaRPr lang="de-DE" sz="1400">
              <a:solidFill>
                <a:prstClr val="black"/>
              </a:solidFill>
            </a:endParaRPr>
          </a:p>
          <a:p>
            <a:endParaRPr lang="de-DE" sz="1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84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60" y="664312"/>
            <a:ext cx="4605250" cy="313771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975957" y="247596"/>
            <a:ext cx="443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Comparison with Testbeam data</a:t>
            </a:r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987636" y="1075913"/>
            <a:ext cx="475488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smtClean="0"/>
              <a:t>Mip-Response in Cosmic Ray Test Stand is higher than in the Desy April Testbeam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/>
          </a:p>
          <a:p>
            <a:r>
              <a:rPr lang="de-DE" sz="1600" smtClean="0"/>
              <a:t>Reasons:</a:t>
            </a:r>
          </a:p>
          <a:p>
            <a:endParaRPr lang="de-DE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/>
              <a:t>A</a:t>
            </a:r>
            <a:r>
              <a:rPr lang="de-DE" sz="1600" smtClean="0"/>
              <a:t>cceptance angle. Since the electron beam at Desy hits each channel perpendicular, whereas in the Cosmic Ray Test Stand a wider range of angles is accepted.</a:t>
            </a:r>
          </a:p>
          <a:p>
            <a:endParaRPr lang="de-DE" sz="1600" smtClean="0"/>
          </a:p>
          <a:p>
            <a:r>
              <a:rPr lang="de-DE" sz="1600" smtClean="0"/>
              <a:t>(Auswirkung muss noch rechnerich bestimmt werden)</a:t>
            </a:r>
          </a:p>
          <a:p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415637" y="4073236"/>
            <a:ext cx="34664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/>
              <a:t>Sascha wollte noch die April Testbeamdaten mit einem LandauGaus fitten, sodass sich das obige spektrum noch verbessern kann. Mehr dazu am Montag. </a:t>
            </a:r>
            <a:endParaRPr lang="de-DE" sz="1600"/>
          </a:p>
        </p:txBody>
      </p:sp>
    </p:spTree>
    <p:extLst>
      <p:ext uri="{BB962C8B-B14F-4D97-AF65-F5344CB8AC3E}">
        <p14:creationId xmlns:p14="http://schemas.microsoft.com/office/powerpoint/2010/main" val="29379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337346" y="452952"/>
            <a:ext cx="56561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u="sng" dirty="0" err="1" smtClean="0">
                <a:solidFill>
                  <a:prstClr val="black"/>
                </a:solidFill>
              </a:rPr>
              <a:t>Procedure</a:t>
            </a:r>
            <a:r>
              <a:rPr lang="de-DE" sz="1400" u="sng" dirty="0" smtClean="0">
                <a:solidFill>
                  <a:prstClr val="black"/>
                </a:solidFill>
              </a:rPr>
              <a:t>:</a:t>
            </a:r>
          </a:p>
          <a:p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Plot Single Photon </a:t>
            </a:r>
            <a:r>
              <a:rPr lang="de-DE" sz="1400" dirty="0" err="1" smtClean="0">
                <a:solidFill>
                  <a:prstClr val="black"/>
                </a:solidFill>
              </a:rPr>
              <a:t>Spectrum</a:t>
            </a:r>
            <a:r>
              <a:rPr lang="de-DE" sz="1400" dirty="0" smtClean="0">
                <a:solidFill>
                  <a:prstClr val="black"/>
                </a:solidFill>
              </a:rPr>
              <a:t> (SPS)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Find </a:t>
            </a:r>
            <a:r>
              <a:rPr lang="de-DE" sz="1400" dirty="0" err="1" smtClean="0">
                <a:solidFill>
                  <a:prstClr val="black"/>
                </a:solidFill>
              </a:rPr>
              <a:t>peaks</a:t>
            </a:r>
            <a:r>
              <a:rPr lang="de-DE" sz="1400" dirty="0" smtClean="0">
                <a:solidFill>
                  <a:prstClr val="black"/>
                </a:solidFill>
              </a:rPr>
              <a:t> in </a:t>
            </a:r>
            <a:r>
              <a:rPr lang="de-DE" sz="1400" dirty="0" err="1" smtClean="0">
                <a:solidFill>
                  <a:prstClr val="black"/>
                </a:solidFill>
              </a:rPr>
              <a:t>spectrum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and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get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distance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between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neighboring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peaks</a:t>
            </a:r>
            <a:r>
              <a:rPr lang="de-DE" sz="1400" dirty="0" smtClean="0">
                <a:solidFill>
                  <a:prstClr val="black"/>
                </a:solidFill>
              </a:rPr>
              <a:t>. (ROOT </a:t>
            </a:r>
            <a:r>
              <a:rPr lang="de-DE" sz="1400" dirty="0" err="1" smtClean="0">
                <a:solidFill>
                  <a:prstClr val="black"/>
                </a:solidFill>
              </a:rPr>
              <a:t>Peakfinder</a:t>
            </a:r>
            <a:r>
              <a:rPr lang="de-DE" sz="1400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As </a:t>
            </a:r>
            <a:r>
              <a:rPr lang="de-DE" sz="1400" dirty="0" err="1" smtClean="0">
                <a:solidFill>
                  <a:prstClr val="black"/>
                </a:solidFill>
              </a:rPr>
              <a:t>long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as</a:t>
            </a:r>
            <a:r>
              <a:rPr lang="de-DE" sz="1400" dirty="0" smtClean="0">
                <a:solidFill>
                  <a:prstClr val="black"/>
                </a:solidFill>
              </a:rPr>
              <a:t> Peak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Peak </a:t>
            </a:r>
            <a:r>
              <a:rPr lang="de-DE" sz="1400" dirty="0" err="1" smtClean="0">
                <a:solidFill>
                  <a:prstClr val="black"/>
                </a:solidFill>
              </a:rPr>
              <a:t>distance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within</a:t>
            </a:r>
            <a:r>
              <a:rPr lang="de-DE" sz="1400" dirty="0" smtClean="0">
                <a:solidFill>
                  <a:prstClr val="black"/>
                </a:solidFill>
              </a:rPr>
              <a:t> a </a:t>
            </a:r>
            <a:r>
              <a:rPr lang="de-DE" sz="1400" dirty="0" err="1" smtClean="0">
                <a:solidFill>
                  <a:prstClr val="black"/>
                </a:solidFill>
              </a:rPr>
              <a:t>certain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range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S</a:t>
            </a:r>
            <a:r>
              <a:rPr lang="de-DE" sz="1400" dirty="0" smtClean="0">
                <a:solidFill>
                  <a:prstClr val="black"/>
                </a:solidFill>
              </a:rPr>
              <a:t>tore Peak </a:t>
            </a:r>
            <a:r>
              <a:rPr lang="de-DE" sz="1400" dirty="0" err="1" smtClean="0">
                <a:solidFill>
                  <a:prstClr val="black"/>
                </a:solidFill>
              </a:rPr>
              <a:t>position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Apply</a:t>
            </a:r>
            <a:r>
              <a:rPr lang="de-DE" sz="1400" dirty="0" smtClean="0">
                <a:solidFill>
                  <a:prstClr val="black"/>
                </a:solidFill>
              </a:rPr>
              <a:t> linear </a:t>
            </a:r>
            <a:r>
              <a:rPr lang="de-DE" sz="1400" dirty="0">
                <a:solidFill>
                  <a:prstClr val="black"/>
                </a:solidFill>
              </a:rPr>
              <a:t>f</a:t>
            </a:r>
            <a:r>
              <a:rPr lang="de-DE" sz="1400" dirty="0" smtClean="0">
                <a:solidFill>
                  <a:prstClr val="black"/>
                </a:solidFill>
              </a:rPr>
              <a:t>it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stored</a:t>
            </a:r>
            <a:r>
              <a:rPr lang="de-DE" sz="1400" dirty="0" smtClean="0">
                <a:solidFill>
                  <a:prstClr val="black"/>
                </a:solidFill>
              </a:rPr>
              <a:t> Peak </a:t>
            </a:r>
            <a:r>
              <a:rPr lang="de-DE" sz="1400" dirty="0" err="1" smtClean="0">
                <a:solidFill>
                  <a:prstClr val="black"/>
                </a:solidFill>
              </a:rPr>
              <a:t>positions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Obtain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Gain</a:t>
            </a:r>
            <a:r>
              <a:rPr lang="de-DE" sz="1400" dirty="0" smtClean="0">
                <a:solidFill>
                  <a:prstClr val="black"/>
                </a:solidFill>
                <a:sym typeface="Wingdings" panose="05000000000000000000" pitchFamily="2" charset="2"/>
              </a:rPr>
              <a:t>.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Additional: </a:t>
            </a:r>
            <a:r>
              <a:rPr lang="de-DE" sz="1400" dirty="0" err="1" smtClean="0">
                <a:solidFill>
                  <a:prstClr val="black"/>
                </a:solidFill>
              </a:rPr>
              <a:t>Use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information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from</a:t>
            </a:r>
            <a:r>
              <a:rPr lang="de-DE" sz="1400" dirty="0" smtClean="0">
                <a:solidFill>
                  <a:prstClr val="black"/>
                </a:solidFill>
              </a:rPr>
              <a:t> ROOT </a:t>
            </a:r>
            <a:r>
              <a:rPr lang="de-DE" sz="1400" dirty="0" err="1" smtClean="0">
                <a:solidFill>
                  <a:prstClr val="black"/>
                </a:solidFill>
              </a:rPr>
              <a:t>Peakfinder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fit a </a:t>
            </a:r>
            <a:r>
              <a:rPr lang="de-DE" sz="1400" dirty="0" err="1" smtClean="0">
                <a:solidFill>
                  <a:prstClr val="black"/>
                </a:solidFill>
              </a:rPr>
              <a:t>sum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Gaussian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Distributions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spectrum</a:t>
            </a:r>
            <a:r>
              <a:rPr lang="de-DE" sz="1400" dirty="0" smtClean="0">
                <a:solidFill>
                  <a:prstClr val="black"/>
                </a:solidFill>
              </a:rPr>
              <a:t>.</a:t>
            </a:r>
            <a:endParaRPr lang="de-DE" sz="1400" dirty="0">
              <a:solidFill>
                <a:prstClr val="black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09" y="3609717"/>
            <a:ext cx="5752661" cy="3493182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232" y="73191"/>
            <a:ext cx="3679768" cy="1888613"/>
          </a:xfrm>
          <a:prstGeom prst="rect">
            <a:avLst/>
          </a:prstGeom>
        </p:spPr>
      </p:pic>
      <p:sp>
        <p:nvSpPr>
          <p:cNvPr id="5" name="Textplatzhalter 1"/>
          <p:cNvSpPr txBox="1">
            <a:spLocks/>
          </p:cNvSpPr>
          <p:nvPr/>
        </p:nvSpPr>
        <p:spPr bwMode="auto">
          <a:xfrm>
            <a:off x="-1504142" y="0"/>
            <a:ext cx="8178800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u="sng" smtClean="0">
                <a:solidFill>
                  <a:prstClr val="black"/>
                </a:solidFill>
              </a:rPr>
              <a:t>Obtaining</a:t>
            </a:r>
            <a:r>
              <a:rPr lang="de-DE" sz="2000" u="sng">
                <a:solidFill>
                  <a:prstClr val="black"/>
                </a:solidFill>
              </a:rPr>
              <a:t> </a:t>
            </a:r>
            <a:r>
              <a:rPr lang="de-DE" sz="2000" u="sng" smtClean="0">
                <a:solidFill>
                  <a:prstClr val="black"/>
                </a:solidFill>
              </a:rPr>
              <a:t>Gain Values (Example: A129C11)</a:t>
            </a:r>
            <a:endParaRPr lang="de-DE" sz="2000" u="sng">
              <a:solidFill>
                <a:prstClr val="black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833125" y="4828934"/>
            <a:ext cx="313071" cy="23275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cxnSp>
        <p:nvCxnSpPr>
          <p:cNvPr id="4" name="Gerade Verbindung mit Pfeil 3"/>
          <p:cNvCxnSpPr/>
          <p:nvPr/>
        </p:nvCxnSpPr>
        <p:spPr>
          <a:xfrm flipH="1" flipV="1">
            <a:off x="4974244" y="5077695"/>
            <a:ext cx="841894" cy="557226"/>
          </a:xfrm>
          <a:prstGeom prst="straightConnector1">
            <a:avLst/>
          </a:prstGeom>
          <a:ln>
            <a:solidFill>
              <a:srgbClr val="FF0000">
                <a:alpha val="50000"/>
              </a:srgb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233" y="2003896"/>
            <a:ext cx="3679767" cy="160673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768" y="4575619"/>
            <a:ext cx="3940232" cy="2229075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6516947" y="4328215"/>
            <a:ext cx="28235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smtClean="0">
                <a:solidFill>
                  <a:prstClr val="black"/>
                </a:solidFill>
              </a:rPr>
              <a:t>Gain Values obtained at Desy April Testbeam</a:t>
            </a:r>
            <a:endParaRPr lang="de-DE" sz="900" b="1">
              <a:solidFill>
                <a:prstClr val="black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5951450" y="3688106"/>
            <a:ext cx="3954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FF0000"/>
                </a:solidFill>
              </a:rPr>
              <a:t>Both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maps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verify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good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uniformity</a:t>
            </a:r>
            <a:r>
              <a:rPr lang="de-DE" sz="1600" dirty="0" smtClean="0">
                <a:solidFill>
                  <a:srgbClr val="FF0000"/>
                </a:solidFill>
              </a:rPr>
              <a:t> </a:t>
            </a:r>
            <a:r>
              <a:rPr lang="de-DE" sz="1600" dirty="0" err="1" smtClean="0">
                <a:solidFill>
                  <a:srgbClr val="FF0000"/>
                </a:solidFill>
              </a:rPr>
              <a:t>of</a:t>
            </a:r>
            <a:r>
              <a:rPr lang="de-DE" sz="1600" dirty="0" smtClean="0">
                <a:solidFill>
                  <a:srgbClr val="FF0000"/>
                </a:solidFill>
              </a:rPr>
              <a:t> Mainz SMD-HBU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589424" y="5621226"/>
            <a:ext cx="715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rgbClr val="00B050"/>
                </a:solidFill>
              </a:rPr>
              <a:t>A129C11</a:t>
            </a:r>
            <a:endParaRPr lang="de-DE" sz="1000" dirty="0">
              <a:solidFill>
                <a:srgbClr val="00B050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 rot="5400000">
            <a:off x="9388269" y="1747502"/>
            <a:ext cx="205361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>
            <a:off x="9269047" y="1806801"/>
            <a:ext cx="3385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dirty="0" smtClean="0">
                <a:latin typeface="+mj-lt"/>
              </a:rPr>
              <a:t>ADC</a:t>
            </a:r>
            <a:endParaRPr lang="de-DE" sz="700" dirty="0">
              <a:latin typeface="+mj-lt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6273549" y="2100264"/>
            <a:ext cx="149881" cy="5031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/>
          </a:p>
        </p:txBody>
      </p:sp>
      <p:sp>
        <p:nvSpPr>
          <p:cNvPr id="18" name="Textfeld 17"/>
          <p:cNvSpPr txBox="1"/>
          <p:nvPr/>
        </p:nvSpPr>
        <p:spPr>
          <a:xfrm rot="16200000">
            <a:off x="6022737" y="2267206"/>
            <a:ext cx="73317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00" dirty="0" err="1" smtClean="0">
                <a:latin typeface="+mj-lt"/>
              </a:rPr>
              <a:t>Mean</a:t>
            </a:r>
            <a:r>
              <a:rPr lang="de-DE" sz="500" dirty="0" smtClean="0">
                <a:latin typeface="+mj-lt"/>
              </a:rPr>
              <a:t> ADC Values</a:t>
            </a:r>
            <a:endParaRPr lang="de-DE" sz="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60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"/>
          <p:cNvSpPr txBox="1">
            <a:spLocks/>
          </p:cNvSpPr>
          <p:nvPr/>
        </p:nvSpPr>
        <p:spPr bwMode="auto">
          <a:xfrm>
            <a:off x="41564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u="sng" smtClean="0">
                <a:solidFill>
                  <a:prstClr val="black"/>
                </a:solidFill>
              </a:rPr>
              <a:t>Compare Gain Values obtained at Cosmic Ray Test Stand &amp; Desy April Testbeam</a:t>
            </a:r>
            <a:endParaRPr lang="de-DE" sz="2000" u="sng">
              <a:solidFill>
                <a:prstClr val="black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286895" y="802710"/>
            <a:ext cx="43724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Gain Values obtained in Mainz are slightly  higher than the ones obtained in the Desy April Testbeam.</a:t>
            </a:r>
          </a:p>
          <a:p>
            <a:endParaRPr lang="de-DE" sz="1600">
              <a:solidFill>
                <a:prstClr val="black"/>
              </a:solidFill>
            </a:endParaRPr>
          </a:p>
          <a:p>
            <a:r>
              <a:rPr lang="de-DE" sz="1600" smtClean="0">
                <a:solidFill>
                  <a:prstClr val="black"/>
                </a:solidFill>
              </a:rPr>
              <a:t>A possible cause for this difference might be the different temperature present in the Cosmic Ray Test Stand and the Desy April Testbeam.</a:t>
            </a:r>
            <a:endParaRPr lang="de-DE" sz="1600">
              <a:solidFill>
                <a:prstClr val="black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4" y="706172"/>
            <a:ext cx="4879571" cy="256904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2632"/>
            <a:ext cx="4979324" cy="2763896"/>
          </a:xfrm>
          <a:prstGeom prst="rect">
            <a:avLst/>
          </a:prstGeom>
        </p:spPr>
      </p:pic>
      <p:cxnSp>
        <p:nvCxnSpPr>
          <p:cNvPr id="9" name="Gerader Verbinder 8"/>
          <p:cNvCxnSpPr/>
          <p:nvPr/>
        </p:nvCxnSpPr>
        <p:spPr>
          <a:xfrm>
            <a:off x="2344190" y="1059223"/>
            <a:ext cx="8313" cy="5403683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419004" y="3161293"/>
            <a:ext cx="1321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smtClean="0">
                <a:solidFill>
                  <a:srgbClr val="4F81BD">
                    <a:lumMod val="60000"/>
                    <a:lumOff val="40000"/>
                  </a:srgbClr>
                </a:solidFill>
              </a:rPr>
              <a:t>~ 22</a:t>
            </a:r>
            <a:endParaRPr lang="de-DE" sz="1400">
              <a:solidFill>
                <a:srgbClr val="4F81BD">
                  <a:lumMod val="60000"/>
                  <a:lumOff val="40000"/>
                </a:srgbClr>
              </a:solidFill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584946"/>
              </p:ext>
            </p:extLst>
          </p:nvPr>
        </p:nvGraphicFramePr>
        <p:xfrm>
          <a:off x="5286894" y="3521852"/>
          <a:ext cx="2123670" cy="2482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1835"/>
                <a:gridCol w="1061835"/>
              </a:tblGrid>
              <a:tr h="457380">
                <a:tc>
                  <a:txBody>
                    <a:bodyPr/>
                    <a:lstStyle/>
                    <a:p>
                      <a:r>
                        <a:rPr lang="de-DE" sz="1400" smtClean="0"/>
                        <a:t>Sensor</a:t>
                      </a:r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smtClean="0"/>
                        <a:t>Average</a:t>
                      </a:r>
                      <a:r>
                        <a:rPr lang="de-DE" sz="1400" baseline="0" smtClean="0"/>
                        <a:t> Temp. [°C]</a:t>
                      </a:r>
                      <a:endParaRPr lang="de-DE" sz="1400"/>
                    </a:p>
                  </a:txBody>
                  <a:tcPr/>
                </a:tc>
              </a:tr>
              <a:tr h="327341"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26.95</a:t>
                      </a:r>
                      <a:endParaRPr lang="de-DE" sz="1400"/>
                    </a:p>
                  </a:txBody>
                  <a:tcPr/>
                </a:tc>
              </a:tr>
              <a:tr h="327341"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T2</a:t>
                      </a:r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26.02</a:t>
                      </a:r>
                      <a:endParaRPr lang="de-DE" sz="1400"/>
                    </a:p>
                  </a:txBody>
                  <a:tcPr/>
                </a:tc>
              </a:tr>
              <a:tr h="327341"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T3</a:t>
                      </a:r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25.48</a:t>
                      </a:r>
                      <a:endParaRPr lang="de-DE" sz="1400"/>
                    </a:p>
                  </a:txBody>
                  <a:tcPr/>
                </a:tc>
              </a:tr>
              <a:tr h="327341"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T4</a:t>
                      </a:r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25.17</a:t>
                      </a:r>
                      <a:endParaRPr lang="de-DE" sz="1400"/>
                    </a:p>
                  </a:txBody>
                  <a:tcPr/>
                </a:tc>
              </a:tr>
              <a:tr h="327341"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T5</a:t>
                      </a:r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25.30</a:t>
                      </a:r>
                      <a:endParaRPr lang="de-DE" sz="1400"/>
                    </a:p>
                  </a:txBody>
                  <a:tcPr/>
                </a:tc>
              </a:tr>
              <a:tr h="327341">
                <a:tc>
                  <a:txBody>
                    <a:bodyPr/>
                    <a:lstStyle/>
                    <a:p>
                      <a:pPr algn="ctr"/>
                      <a:r>
                        <a:rPr lang="de-DE" sz="1400" smtClean="0"/>
                        <a:t>T6</a:t>
                      </a:r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25.12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5165663" y="3204192"/>
            <a:ext cx="2461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smtClean="0">
                <a:solidFill>
                  <a:prstClr val="black"/>
                </a:solidFill>
              </a:rPr>
              <a:t>Cosmic Ray Test Stand</a:t>
            </a:r>
            <a:endParaRPr lang="de-DE" sz="1400" b="1">
              <a:solidFill>
                <a:prstClr val="black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7626696" y="3713680"/>
            <a:ext cx="19841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prstClr val="black"/>
                </a:solidFill>
              </a:rPr>
              <a:t>Temperature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difference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between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Cosmic</a:t>
            </a:r>
            <a:r>
              <a:rPr lang="de-DE" sz="1400" dirty="0" smtClean="0">
                <a:solidFill>
                  <a:prstClr val="black"/>
                </a:solidFill>
              </a:rPr>
              <a:t> Ray Test Stand </a:t>
            </a:r>
            <a:r>
              <a:rPr lang="de-DE" sz="1400" dirty="0" err="1" smtClean="0">
                <a:solidFill>
                  <a:prstClr val="black"/>
                </a:solidFill>
              </a:rPr>
              <a:t>and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Desy</a:t>
            </a:r>
            <a:r>
              <a:rPr lang="de-DE" sz="1400" dirty="0" smtClean="0">
                <a:solidFill>
                  <a:prstClr val="black"/>
                </a:solidFill>
              </a:rPr>
              <a:t> April </a:t>
            </a:r>
            <a:r>
              <a:rPr lang="de-DE" sz="1400" dirty="0" err="1" smtClean="0">
                <a:solidFill>
                  <a:prstClr val="black"/>
                </a:solidFill>
              </a:rPr>
              <a:t>Testbeam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possible</a:t>
            </a:r>
            <a:endParaRPr lang="de-DE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98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hteck 134"/>
          <p:cNvSpPr/>
          <p:nvPr/>
        </p:nvSpPr>
        <p:spPr>
          <a:xfrm>
            <a:off x="317304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6" name="Rechteck 135"/>
          <p:cNvSpPr/>
          <p:nvPr/>
        </p:nvSpPr>
        <p:spPr>
          <a:xfrm>
            <a:off x="611018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7" name="Rechteck 136"/>
          <p:cNvSpPr/>
          <p:nvPr/>
        </p:nvSpPr>
        <p:spPr>
          <a:xfrm>
            <a:off x="904732" y="3470097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8" name="Rechteck 137"/>
          <p:cNvSpPr/>
          <p:nvPr/>
        </p:nvSpPr>
        <p:spPr>
          <a:xfrm>
            <a:off x="1203989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9" name="Rechteck 138"/>
          <p:cNvSpPr/>
          <p:nvPr/>
        </p:nvSpPr>
        <p:spPr>
          <a:xfrm>
            <a:off x="1508784" y="347009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0" name="Rechteck 139"/>
          <p:cNvSpPr/>
          <p:nvPr/>
        </p:nvSpPr>
        <p:spPr>
          <a:xfrm>
            <a:off x="1802488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1" name="Rechteck 140"/>
          <p:cNvSpPr/>
          <p:nvPr/>
        </p:nvSpPr>
        <p:spPr>
          <a:xfrm>
            <a:off x="2096192" y="3470095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2" name="Rechteck 141"/>
          <p:cNvSpPr/>
          <p:nvPr/>
        </p:nvSpPr>
        <p:spPr>
          <a:xfrm>
            <a:off x="2400987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3" name="Rechteck 142"/>
          <p:cNvSpPr/>
          <p:nvPr/>
        </p:nvSpPr>
        <p:spPr>
          <a:xfrm>
            <a:off x="3295939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4" name="Rechteck 143"/>
          <p:cNvSpPr/>
          <p:nvPr/>
        </p:nvSpPr>
        <p:spPr>
          <a:xfrm>
            <a:off x="2991144" y="347009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5" name="Rechteck 144"/>
          <p:cNvSpPr/>
          <p:nvPr/>
        </p:nvSpPr>
        <p:spPr>
          <a:xfrm>
            <a:off x="2702993" y="3470094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6" name="Rechteck 145"/>
          <p:cNvSpPr/>
          <p:nvPr/>
        </p:nvSpPr>
        <p:spPr>
          <a:xfrm>
            <a:off x="3595196" y="347009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7" name="Rechteck 146"/>
          <p:cNvSpPr/>
          <p:nvPr/>
        </p:nvSpPr>
        <p:spPr>
          <a:xfrm>
            <a:off x="317306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8" name="Rechteck 147"/>
          <p:cNvSpPr/>
          <p:nvPr/>
        </p:nvSpPr>
        <p:spPr>
          <a:xfrm>
            <a:off x="611020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9" name="Rechteck 148"/>
          <p:cNvSpPr/>
          <p:nvPr/>
        </p:nvSpPr>
        <p:spPr>
          <a:xfrm>
            <a:off x="904734" y="3697647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0" name="Rechteck 149"/>
          <p:cNvSpPr/>
          <p:nvPr/>
        </p:nvSpPr>
        <p:spPr>
          <a:xfrm>
            <a:off x="1203991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1" name="Rechteck 150"/>
          <p:cNvSpPr/>
          <p:nvPr/>
        </p:nvSpPr>
        <p:spPr>
          <a:xfrm>
            <a:off x="1508786" y="36976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2" name="Rechteck 151"/>
          <p:cNvSpPr/>
          <p:nvPr/>
        </p:nvSpPr>
        <p:spPr>
          <a:xfrm>
            <a:off x="1802490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3" name="Rechteck 152"/>
          <p:cNvSpPr/>
          <p:nvPr/>
        </p:nvSpPr>
        <p:spPr>
          <a:xfrm>
            <a:off x="2096194" y="3697645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4" name="Rechteck 153"/>
          <p:cNvSpPr/>
          <p:nvPr/>
        </p:nvSpPr>
        <p:spPr>
          <a:xfrm>
            <a:off x="2400989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5" name="Rechteck 154"/>
          <p:cNvSpPr/>
          <p:nvPr/>
        </p:nvSpPr>
        <p:spPr>
          <a:xfrm>
            <a:off x="3295941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6" name="Rechteck 155"/>
          <p:cNvSpPr/>
          <p:nvPr/>
        </p:nvSpPr>
        <p:spPr>
          <a:xfrm>
            <a:off x="2991146" y="369764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7" name="Rechteck 156"/>
          <p:cNvSpPr/>
          <p:nvPr/>
        </p:nvSpPr>
        <p:spPr>
          <a:xfrm>
            <a:off x="2702995" y="3697644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8" name="Rechteck 157"/>
          <p:cNvSpPr/>
          <p:nvPr/>
        </p:nvSpPr>
        <p:spPr>
          <a:xfrm>
            <a:off x="3595198" y="369764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7" name="Rechteck 206"/>
          <p:cNvSpPr/>
          <p:nvPr/>
        </p:nvSpPr>
        <p:spPr>
          <a:xfrm>
            <a:off x="317306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8" name="Rechteck 207"/>
          <p:cNvSpPr/>
          <p:nvPr/>
        </p:nvSpPr>
        <p:spPr>
          <a:xfrm>
            <a:off x="611020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9" name="Rechteck 208"/>
          <p:cNvSpPr/>
          <p:nvPr/>
        </p:nvSpPr>
        <p:spPr>
          <a:xfrm>
            <a:off x="904734" y="3915112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0" name="Rechteck 209"/>
          <p:cNvSpPr/>
          <p:nvPr/>
        </p:nvSpPr>
        <p:spPr>
          <a:xfrm>
            <a:off x="1203991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1" name="Rechteck 210"/>
          <p:cNvSpPr/>
          <p:nvPr/>
        </p:nvSpPr>
        <p:spPr>
          <a:xfrm>
            <a:off x="1508786" y="3915111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2" name="Rechteck 211"/>
          <p:cNvSpPr/>
          <p:nvPr/>
        </p:nvSpPr>
        <p:spPr>
          <a:xfrm>
            <a:off x="1802490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3" name="Rechteck 212"/>
          <p:cNvSpPr/>
          <p:nvPr/>
        </p:nvSpPr>
        <p:spPr>
          <a:xfrm>
            <a:off x="2096194" y="3915110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4" name="Rechteck 213"/>
          <p:cNvSpPr/>
          <p:nvPr/>
        </p:nvSpPr>
        <p:spPr>
          <a:xfrm>
            <a:off x="2400989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5" name="Rechteck 214"/>
          <p:cNvSpPr/>
          <p:nvPr/>
        </p:nvSpPr>
        <p:spPr>
          <a:xfrm>
            <a:off x="3295941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6" name="Rechteck 215"/>
          <p:cNvSpPr/>
          <p:nvPr/>
        </p:nvSpPr>
        <p:spPr>
          <a:xfrm>
            <a:off x="2991146" y="3915108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7" name="Rechteck 216"/>
          <p:cNvSpPr/>
          <p:nvPr/>
        </p:nvSpPr>
        <p:spPr>
          <a:xfrm>
            <a:off x="2702995" y="3915109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8" name="Rechteck 217"/>
          <p:cNvSpPr/>
          <p:nvPr/>
        </p:nvSpPr>
        <p:spPr>
          <a:xfrm>
            <a:off x="3595198" y="391511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9" name="Rechteck 218"/>
          <p:cNvSpPr/>
          <p:nvPr/>
        </p:nvSpPr>
        <p:spPr>
          <a:xfrm>
            <a:off x="317306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0" name="Rechteck 219"/>
          <p:cNvSpPr/>
          <p:nvPr/>
        </p:nvSpPr>
        <p:spPr>
          <a:xfrm>
            <a:off x="611020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1" name="Rechteck 220"/>
          <p:cNvSpPr/>
          <p:nvPr/>
        </p:nvSpPr>
        <p:spPr>
          <a:xfrm>
            <a:off x="904734" y="4137545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2" name="Rechteck 221"/>
          <p:cNvSpPr/>
          <p:nvPr/>
        </p:nvSpPr>
        <p:spPr>
          <a:xfrm>
            <a:off x="1203991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3" name="Rechteck 222"/>
          <p:cNvSpPr/>
          <p:nvPr/>
        </p:nvSpPr>
        <p:spPr>
          <a:xfrm>
            <a:off x="1508786" y="4137544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4" name="Rechteck 223"/>
          <p:cNvSpPr/>
          <p:nvPr/>
        </p:nvSpPr>
        <p:spPr>
          <a:xfrm>
            <a:off x="1802490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5" name="Rechteck 224"/>
          <p:cNvSpPr/>
          <p:nvPr/>
        </p:nvSpPr>
        <p:spPr>
          <a:xfrm>
            <a:off x="2096194" y="4137543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6" name="Rechteck 225"/>
          <p:cNvSpPr/>
          <p:nvPr/>
        </p:nvSpPr>
        <p:spPr>
          <a:xfrm>
            <a:off x="2400989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7" name="Rechteck 226"/>
          <p:cNvSpPr/>
          <p:nvPr/>
        </p:nvSpPr>
        <p:spPr>
          <a:xfrm>
            <a:off x="3295941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8" name="Rechteck 227"/>
          <p:cNvSpPr/>
          <p:nvPr/>
        </p:nvSpPr>
        <p:spPr>
          <a:xfrm>
            <a:off x="2991146" y="4137541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9" name="Rechteck 228"/>
          <p:cNvSpPr/>
          <p:nvPr/>
        </p:nvSpPr>
        <p:spPr>
          <a:xfrm>
            <a:off x="2702995" y="4137542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0" name="Rechteck 229"/>
          <p:cNvSpPr/>
          <p:nvPr/>
        </p:nvSpPr>
        <p:spPr>
          <a:xfrm>
            <a:off x="3595198" y="4137546"/>
            <a:ext cx="299257" cy="2208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1" name="Rechteck 230"/>
          <p:cNvSpPr/>
          <p:nvPr/>
        </p:nvSpPr>
        <p:spPr>
          <a:xfrm>
            <a:off x="317306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2" name="Rechteck 231"/>
          <p:cNvSpPr/>
          <p:nvPr/>
        </p:nvSpPr>
        <p:spPr>
          <a:xfrm>
            <a:off x="611020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3" name="Rechteck 232"/>
          <p:cNvSpPr/>
          <p:nvPr/>
        </p:nvSpPr>
        <p:spPr>
          <a:xfrm>
            <a:off x="904734" y="436339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4" name="Rechteck 233"/>
          <p:cNvSpPr/>
          <p:nvPr/>
        </p:nvSpPr>
        <p:spPr>
          <a:xfrm>
            <a:off x="1203991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5" name="Rechteck 234"/>
          <p:cNvSpPr/>
          <p:nvPr/>
        </p:nvSpPr>
        <p:spPr>
          <a:xfrm>
            <a:off x="1508786" y="436338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6" name="Rechteck 235"/>
          <p:cNvSpPr/>
          <p:nvPr/>
        </p:nvSpPr>
        <p:spPr>
          <a:xfrm>
            <a:off x="1802490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7" name="Rechteck 236"/>
          <p:cNvSpPr/>
          <p:nvPr/>
        </p:nvSpPr>
        <p:spPr>
          <a:xfrm>
            <a:off x="2096194" y="4363388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8" name="Rechteck 237"/>
          <p:cNvSpPr/>
          <p:nvPr/>
        </p:nvSpPr>
        <p:spPr>
          <a:xfrm>
            <a:off x="2400989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9" name="Rechteck 238"/>
          <p:cNvSpPr/>
          <p:nvPr/>
        </p:nvSpPr>
        <p:spPr>
          <a:xfrm>
            <a:off x="3295941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0" name="Rechteck 239"/>
          <p:cNvSpPr/>
          <p:nvPr/>
        </p:nvSpPr>
        <p:spPr>
          <a:xfrm>
            <a:off x="2991146" y="4363386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1" name="Rechteck 240"/>
          <p:cNvSpPr/>
          <p:nvPr/>
        </p:nvSpPr>
        <p:spPr>
          <a:xfrm>
            <a:off x="2702995" y="4363387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2" name="Rechteck 241"/>
          <p:cNvSpPr/>
          <p:nvPr/>
        </p:nvSpPr>
        <p:spPr>
          <a:xfrm>
            <a:off x="3595198" y="436339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3" name="Rechteck 242"/>
          <p:cNvSpPr/>
          <p:nvPr/>
        </p:nvSpPr>
        <p:spPr>
          <a:xfrm>
            <a:off x="317306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4" name="Rechteck 243"/>
          <p:cNvSpPr/>
          <p:nvPr/>
        </p:nvSpPr>
        <p:spPr>
          <a:xfrm>
            <a:off x="611020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5" name="Rechteck 244"/>
          <p:cNvSpPr/>
          <p:nvPr/>
        </p:nvSpPr>
        <p:spPr>
          <a:xfrm>
            <a:off x="904734" y="457921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6" name="Rechteck 245"/>
          <p:cNvSpPr/>
          <p:nvPr/>
        </p:nvSpPr>
        <p:spPr>
          <a:xfrm>
            <a:off x="1203991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7" name="Rechteck 246"/>
          <p:cNvSpPr/>
          <p:nvPr/>
        </p:nvSpPr>
        <p:spPr>
          <a:xfrm>
            <a:off x="1508786" y="4579212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8" name="Rechteck 247"/>
          <p:cNvSpPr/>
          <p:nvPr/>
        </p:nvSpPr>
        <p:spPr>
          <a:xfrm>
            <a:off x="1802490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49" name="Rechteck 248"/>
          <p:cNvSpPr/>
          <p:nvPr/>
        </p:nvSpPr>
        <p:spPr>
          <a:xfrm>
            <a:off x="2096194" y="457921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0" name="Rechteck 249"/>
          <p:cNvSpPr/>
          <p:nvPr/>
        </p:nvSpPr>
        <p:spPr>
          <a:xfrm>
            <a:off x="2400989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1" name="Rechteck 250"/>
          <p:cNvSpPr/>
          <p:nvPr/>
        </p:nvSpPr>
        <p:spPr>
          <a:xfrm>
            <a:off x="3295941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2" name="Rechteck 251"/>
          <p:cNvSpPr/>
          <p:nvPr/>
        </p:nvSpPr>
        <p:spPr>
          <a:xfrm>
            <a:off x="2991146" y="457920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3" name="Rechteck 252"/>
          <p:cNvSpPr/>
          <p:nvPr/>
        </p:nvSpPr>
        <p:spPr>
          <a:xfrm>
            <a:off x="2702995" y="457921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4" name="Rechteck 253"/>
          <p:cNvSpPr/>
          <p:nvPr/>
        </p:nvSpPr>
        <p:spPr>
          <a:xfrm>
            <a:off x="3595198" y="457921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5" name="Rechteck 254"/>
          <p:cNvSpPr/>
          <p:nvPr/>
        </p:nvSpPr>
        <p:spPr>
          <a:xfrm>
            <a:off x="317306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6" name="Rechteck 255"/>
          <p:cNvSpPr/>
          <p:nvPr/>
        </p:nvSpPr>
        <p:spPr>
          <a:xfrm>
            <a:off x="611020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7" name="Rechteck 256"/>
          <p:cNvSpPr/>
          <p:nvPr/>
        </p:nvSpPr>
        <p:spPr>
          <a:xfrm>
            <a:off x="904734" y="4784662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8" name="Rechteck 257"/>
          <p:cNvSpPr/>
          <p:nvPr/>
        </p:nvSpPr>
        <p:spPr>
          <a:xfrm>
            <a:off x="1203991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59" name="Rechteck 258"/>
          <p:cNvSpPr/>
          <p:nvPr/>
        </p:nvSpPr>
        <p:spPr>
          <a:xfrm>
            <a:off x="1508786" y="478466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0" name="Rechteck 259"/>
          <p:cNvSpPr/>
          <p:nvPr/>
        </p:nvSpPr>
        <p:spPr>
          <a:xfrm>
            <a:off x="1802490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1" name="Rechteck 260"/>
          <p:cNvSpPr/>
          <p:nvPr/>
        </p:nvSpPr>
        <p:spPr>
          <a:xfrm>
            <a:off x="2096194" y="478466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2" name="Rechteck 261"/>
          <p:cNvSpPr/>
          <p:nvPr/>
        </p:nvSpPr>
        <p:spPr>
          <a:xfrm>
            <a:off x="2400989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3" name="Rechteck 262"/>
          <p:cNvSpPr/>
          <p:nvPr/>
        </p:nvSpPr>
        <p:spPr>
          <a:xfrm>
            <a:off x="3295941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4" name="Rechteck 263"/>
          <p:cNvSpPr/>
          <p:nvPr/>
        </p:nvSpPr>
        <p:spPr>
          <a:xfrm>
            <a:off x="2991146" y="4784658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5" name="Rechteck 264"/>
          <p:cNvSpPr/>
          <p:nvPr/>
        </p:nvSpPr>
        <p:spPr>
          <a:xfrm>
            <a:off x="2702995" y="478465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6" name="Rechteck 265"/>
          <p:cNvSpPr/>
          <p:nvPr/>
        </p:nvSpPr>
        <p:spPr>
          <a:xfrm>
            <a:off x="3595198" y="478466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7" name="Rechteck 266"/>
          <p:cNvSpPr/>
          <p:nvPr/>
        </p:nvSpPr>
        <p:spPr>
          <a:xfrm>
            <a:off x="317306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8" name="Rechteck 267"/>
          <p:cNvSpPr/>
          <p:nvPr/>
        </p:nvSpPr>
        <p:spPr>
          <a:xfrm>
            <a:off x="611020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69" name="Rechteck 268"/>
          <p:cNvSpPr/>
          <p:nvPr/>
        </p:nvSpPr>
        <p:spPr>
          <a:xfrm>
            <a:off x="904734" y="5011653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0" name="Rechteck 269"/>
          <p:cNvSpPr/>
          <p:nvPr/>
        </p:nvSpPr>
        <p:spPr>
          <a:xfrm>
            <a:off x="1203991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1" name="Rechteck 270"/>
          <p:cNvSpPr/>
          <p:nvPr/>
        </p:nvSpPr>
        <p:spPr>
          <a:xfrm>
            <a:off x="1508786" y="5011652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2" name="Rechteck 271"/>
          <p:cNvSpPr/>
          <p:nvPr/>
        </p:nvSpPr>
        <p:spPr>
          <a:xfrm>
            <a:off x="1802490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3" name="Rechteck 272"/>
          <p:cNvSpPr/>
          <p:nvPr/>
        </p:nvSpPr>
        <p:spPr>
          <a:xfrm>
            <a:off x="2096194" y="5011651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4" name="Rechteck 273"/>
          <p:cNvSpPr/>
          <p:nvPr/>
        </p:nvSpPr>
        <p:spPr>
          <a:xfrm>
            <a:off x="2400989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5" name="Rechteck 274"/>
          <p:cNvSpPr/>
          <p:nvPr/>
        </p:nvSpPr>
        <p:spPr>
          <a:xfrm>
            <a:off x="3295941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6" name="Rechteck 275"/>
          <p:cNvSpPr/>
          <p:nvPr/>
        </p:nvSpPr>
        <p:spPr>
          <a:xfrm>
            <a:off x="2991146" y="5011649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7" name="Rechteck 276"/>
          <p:cNvSpPr/>
          <p:nvPr/>
        </p:nvSpPr>
        <p:spPr>
          <a:xfrm>
            <a:off x="2702995" y="5011650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8" name="Rechteck 277"/>
          <p:cNvSpPr/>
          <p:nvPr/>
        </p:nvSpPr>
        <p:spPr>
          <a:xfrm>
            <a:off x="3595198" y="5011654"/>
            <a:ext cx="299257" cy="22086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9" name="Rechteck 278"/>
          <p:cNvSpPr/>
          <p:nvPr/>
        </p:nvSpPr>
        <p:spPr>
          <a:xfrm>
            <a:off x="317306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0" name="Rechteck 279"/>
          <p:cNvSpPr/>
          <p:nvPr/>
        </p:nvSpPr>
        <p:spPr>
          <a:xfrm>
            <a:off x="611020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1" name="Rechteck 280"/>
          <p:cNvSpPr/>
          <p:nvPr/>
        </p:nvSpPr>
        <p:spPr>
          <a:xfrm>
            <a:off x="904734" y="522568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2" name="Rechteck 281"/>
          <p:cNvSpPr/>
          <p:nvPr/>
        </p:nvSpPr>
        <p:spPr>
          <a:xfrm>
            <a:off x="1203991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3" name="Rechteck 282"/>
          <p:cNvSpPr/>
          <p:nvPr/>
        </p:nvSpPr>
        <p:spPr>
          <a:xfrm>
            <a:off x="1508786" y="522568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4" name="Rechteck 283"/>
          <p:cNvSpPr/>
          <p:nvPr/>
        </p:nvSpPr>
        <p:spPr>
          <a:xfrm>
            <a:off x="1802490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5" name="Rechteck 284"/>
          <p:cNvSpPr/>
          <p:nvPr/>
        </p:nvSpPr>
        <p:spPr>
          <a:xfrm>
            <a:off x="2096194" y="522568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6" name="Rechteck 285"/>
          <p:cNvSpPr/>
          <p:nvPr/>
        </p:nvSpPr>
        <p:spPr>
          <a:xfrm>
            <a:off x="2400989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7" name="Rechteck 286"/>
          <p:cNvSpPr/>
          <p:nvPr/>
        </p:nvSpPr>
        <p:spPr>
          <a:xfrm>
            <a:off x="3295941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8" name="Rechteck 287"/>
          <p:cNvSpPr/>
          <p:nvPr/>
        </p:nvSpPr>
        <p:spPr>
          <a:xfrm>
            <a:off x="2991146" y="5225679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9" name="Rechteck 288"/>
          <p:cNvSpPr/>
          <p:nvPr/>
        </p:nvSpPr>
        <p:spPr>
          <a:xfrm>
            <a:off x="2702995" y="5225680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0" name="Rechteck 289"/>
          <p:cNvSpPr/>
          <p:nvPr/>
        </p:nvSpPr>
        <p:spPr>
          <a:xfrm>
            <a:off x="3595198" y="522568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1" name="Rechteck 290"/>
          <p:cNvSpPr/>
          <p:nvPr/>
        </p:nvSpPr>
        <p:spPr>
          <a:xfrm>
            <a:off x="317306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2" name="Rechteck 291"/>
          <p:cNvSpPr/>
          <p:nvPr/>
        </p:nvSpPr>
        <p:spPr>
          <a:xfrm>
            <a:off x="611020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3" name="Rechteck 292"/>
          <p:cNvSpPr/>
          <p:nvPr/>
        </p:nvSpPr>
        <p:spPr>
          <a:xfrm>
            <a:off x="904734" y="545156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4" name="Rechteck 293"/>
          <p:cNvSpPr/>
          <p:nvPr/>
        </p:nvSpPr>
        <p:spPr>
          <a:xfrm>
            <a:off x="1203991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5" name="Rechteck 294"/>
          <p:cNvSpPr/>
          <p:nvPr/>
        </p:nvSpPr>
        <p:spPr>
          <a:xfrm>
            <a:off x="1508786" y="545156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6" name="Rechteck 295"/>
          <p:cNvSpPr/>
          <p:nvPr/>
        </p:nvSpPr>
        <p:spPr>
          <a:xfrm>
            <a:off x="1802490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7" name="Rechteck 296"/>
          <p:cNvSpPr/>
          <p:nvPr/>
        </p:nvSpPr>
        <p:spPr>
          <a:xfrm>
            <a:off x="2096194" y="545156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8" name="Rechteck 297"/>
          <p:cNvSpPr/>
          <p:nvPr/>
        </p:nvSpPr>
        <p:spPr>
          <a:xfrm>
            <a:off x="2400989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9" name="Rechteck 298"/>
          <p:cNvSpPr/>
          <p:nvPr/>
        </p:nvSpPr>
        <p:spPr>
          <a:xfrm>
            <a:off x="3295941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0" name="Rechteck 299"/>
          <p:cNvSpPr/>
          <p:nvPr/>
        </p:nvSpPr>
        <p:spPr>
          <a:xfrm>
            <a:off x="2991146" y="5451559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1" name="Rechteck 300"/>
          <p:cNvSpPr/>
          <p:nvPr/>
        </p:nvSpPr>
        <p:spPr>
          <a:xfrm>
            <a:off x="2702995" y="5451560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2" name="Rechteck 301"/>
          <p:cNvSpPr/>
          <p:nvPr/>
        </p:nvSpPr>
        <p:spPr>
          <a:xfrm>
            <a:off x="3595198" y="545156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3" name="Rechteck 302"/>
          <p:cNvSpPr/>
          <p:nvPr/>
        </p:nvSpPr>
        <p:spPr>
          <a:xfrm>
            <a:off x="317306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4" name="Rechteck 303"/>
          <p:cNvSpPr/>
          <p:nvPr/>
        </p:nvSpPr>
        <p:spPr>
          <a:xfrm>
            <a:off x="611020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5" name="Rechteck 304"/>
          <p:cNvSpPr/>
          <p:nvPr/>
        </p:nvSpPr>
        <p:spPr>
          <a:xfrm>
            <a:off x="904734" y="566734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6" name="Rechteck 305"/>
          <p:cNvSpPr/>
          <p:nvPr/>
        </p:nvSpPr>
        <p:spPr>
          <a:xfrm>
            <a:off x="1203991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7" name="Rechteck 306"/>
          <p:cNvSpPr/>
          <p:nvPr/>
        </p:nvSpPr>
        <p:spPr>
          <a:xfrm>
            <a:off x="1508786" y="566734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8" name="Rechteck 307"/>
          <p:cNvSpPr/>
          <p:nvPr/>
        </p:nvSpPr>
        <p:spPr>
          <a:xfrm>
            <a:off x="1802490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09" name="Rechteck 308"/>
          <p:cNvSpPr/>
          <p:nvPr/>
        </p:nvSpPr>
        <p:spPr>
          <a:xfrm>
            <a:off x="2096194" y="566734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0" name="Rechteck 309"/>
          <p:cNvSpPr/>
          <p:nvPr/>
        </p:nvSpPr>
        <p:spPr>
          <a:xfrm>
            <a:off x="2400989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1" name="Rechteck 310"/>
          <p:cNvSpPr/>
          <p:nvPr/>
        </p:nvSpPr>
        <p:spPr>
          <a:xfrm>
            <a:off x="3295941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2" name="Rechteck 311"/>
          <p:cNvSpPr/>
          <p:nvPr/>
        </p:nvSpPr>
        <p:spPr>
          <a:xfrm>
            <a:off x="2991146" y="5667340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3" name="Rechteck 312"/>
          <p:cNvSpPr/>
          <p:nvPr/>
        </p:nvSpPr>
        <p:spPr>
          <a:xfrm>
            <a:off x="2702995" y="566734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4" name="Rechteck 313"/>
          <p:cNvSpPr/>
          <p:nvPr/>
        </p:nvSpPr>
        <p:spPr>
          <a:xfrm>
            <a:off x="3595198" y="566734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5" name="Rechteck 314"/>
          <p:cNvSpPr/>
          <p:nvPr/>
        </p:nvSpPr>
        <p:spPr>
          <a:xfrm>
            <a:off x="317321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6" name="Rechteck 315"/>
          <p:cNvSpPr/>
          <p:nvPr/>
        </p:nvSpPr>
        <p:spPr>
          <a:xfrm>
            <a:off x="611035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7" name="Rechteck 316"/>
          <p:cNvSpPr/>
          <p:nvPr/>
        </p:nvSpPr>
        <p:spPr>
          <a:xfrm>
            <a:off x="904749" y="5883115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8" name="Rechteck 317"/>
          <p:cNvSpPr/>
          <p:nvPr/>
        </p:nvSpPr>
        <p:spPr>
          <a:xfrm>
            <a:off x="1204006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19" name="Rechteck 318"/>
          <p:cNvSpPr/>
          <p:nvPr/>
        </p:nvSpPr>
        <p:spPr>
          <a:xfrm>
            <a:off x="1508801" y="5883114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0" name="Rechteck 319"/>
          <p:cNvSpPr/>
          <p:nvPr/>
        </p:nvSpPr>
        <p:spPr>
          <a:xfrm>
            <a:off x="1802505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1" name="Rechteck 320"/>
          <p:cNvSpPr/>
          <p:nvPr/>
        </p:nvSpPr>
        <p:spPr>
          <a:xfrm>
            <a:off x="2096209" y="5883113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2" name="Rechteck 321"/>
          <p:cNvSpPr/>
          <p:nvPr/>
        </p:nvSpPr>
        <p:spPr>
          <a:xfrm>
            <a:off x="2401004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3" name="Rechteck 322"/>
          <p:cNvSpPr/>
          <p:nvPr/>
        </p:nvSpPr>
        <p:spPr>
          <a:xfrm>
            <a:off x="3295956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4" name="Rechteck 323"/>
          <p:cNvSpPr/>
          <p:nvPr/>
        </p:nvSpPr>
        <p:spPr>
          <a:xfrm>
            <a:off x="2991161" y="5883111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5" name="Rechteck 324"/>
          <p:cNvSpPr/>
          <p:nvPr/>
        </p:nvSpPr>
        <p:spPr>
          <a:xfrm>
            <a:off x="2703010" y="5883112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26" name="Rechteck 325"/>
          <p:cNvSpPr/>
          <p:nvPr/>
        </p:nvSpPr>
        <p:spPr>
          <a:xfrm>
            <a:off x="3595213" y="5883116"/>
            <a:ext cx="299257" cy="2208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76030" y="2026317"/>
            <a:ext cx="2751513" cy="2208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u="sng" dirty="0" smtClean="0">
                <a:solidFill>
                  <a:prstClr val="black"/>
                </a:solidFill>
              </a:rPr>
              <a:t>Measurement in </a:t>
            </a:r>
            <a:r>
              <a:rPr lang="de-DE" sz="2000" u="sng" dirty="0" err="1" smtClean="0">
                <a:solidFill>
                  <a:prstClr val="black"/>
                </a:solidFill>
              </a:rPr>
              <a:t>Cosmic</a:t>
            </a:r>
            <a:r>
              <a:rPr lang="de-DE" sz="2000" u="sng" dirty="0" smtClean="0">
                <a:solidFill>
                  <a:prstClr val="black"/>
                </a:solidFill>
              </a:rPr>
              <a:t> Ray Teststand </a:t>
            </a:r>
            <a:endParaRPr lang="de-DE" sz="2000" u="sng" dirty="0">
              <a:solidFill>
                <a:prstClr val="black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7843" y="-99485"/>
            <a:ext cx="2496329" cy="3784273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682931" y="2249257"/>
            <a:ext cx="2751513" cy="3124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70486" y="913708"/>
            <a:ext cx="2751513" cy="2208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70487" y="1134569"/>
            <a:ext cx="2751514" cy="1578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70488" y="1625268"/>
            <a:ext cx="2751514" cy="116378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3530066" y="903496"/>
            <a:ext cx="0" cy="2412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3530066" y="1134569"/>
            <a:ext cx="0" cy="20643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3557776" y="2031272"/>
            <a:ext cx="0" cy="2412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3557776" y="2272554"/>
            <a:ext cx="0" cy="33308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3530066" y="890863"/>
            <a:ext cx="18371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1.2 cm Trigger Scintillator  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546692" y="1086558"/>
            <a:ext cx="12552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0.8 cm Plexiglas 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530066" y="2307749"/>
            <a:ext cx="15960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1.8 cm  Wooden Panel</a:t>
            </a:r>
            <a:endParaRPr lang="de-DE" sz="1050">
              <a:solidFill>
                <a:prstClr val="black"/>
              </a:solidFill>
            </a:endParaRPr>
          </a:p>
        </p:txBody>
      </p:sp>
      <p:cxnSp>
        <p:nvCxnSpPr>
          <p:cNvPr id="32" name="Gerade Verbindung mit Pfeil 31"/>
          <p:cNvCxnSpPr/>
          <p:nvPr/>
        </p:nvCxnSpPr>
        <p:spPr>
          <a:xfrm flipH="1">
            <a:off x="545796" y="1179230"/>
            <a:ext cx="2" cy="111819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 rot="16200000">
            <a:off x="-83578" y="1316511"/>
            <a:ext cx="10557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6.8 cm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3546692" y="2043508"/>
            <a:ext cx="18371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1.2 cm Trigger Scintillator  </a:t>
            </a:r>
            <a:endParaRPr lang="de-DE" sz="1050">
              <a:solidFill>
                <a:prstClr val="black"/>
              </a:solidFill>
            </a:endParaRPr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3524524" y="1586468"/>
            <a:ext cx="0" cy="21608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3530067" y="1543651"/>
            <a:ext cx="15295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~ 0.4 cm SMD - HBU</a:t>
            </a:r>
            <a:endParaRPr lang="de-DE" sz="1050">
              <a:solidFill>
                <a:prstClr val="black"/>
              </a:solidFill>
            </a:endParaRPr>
          </a:p>
        </p:txBody>
      </p:sp>
      <p:cxnSp>
        <p:nvCxnSpPr>
          <p:cNvPr id="46" name="Gerade Verbindung mit Pfeil 45"/>
          <p:cNvCxnSpPr/>
          <p:nvPr/>
        </p:nvCxnSpPr>
        <p:spPr>
          <a:xfrm flipH="1">
            <a:off x="278388" y="915611"/>
            <a:ext cx="8313" cy="13818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 rot="16200000">
            <a:off x="-358022" y="1333805"/>
            <a:ext cx="10557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prstClr val="black"/>
                </a:solidFill>
              </a:rPr>
              <a:t>8.8 cm</a:t>
            </a:r>
            <a:endParaRPr lang="de-DE" sz="1050">
              <a:solidFill>
                <a:prstClr val="black"/>
              </a:solidFill>
            </a:endParaRPr>
          </a:p>
        </p:txBody>
      </p:sp>
      <p:sp>
        <p:nvSpPr>
          <p:cNvPr id="122" name="Textfeld 121"/>
          <p:cNvSpPr txBox="1"/>
          <p:nvPr/>
        </p:nvSpPr>
        <p:spPr>
          <a:xfrm>
            <a:off x="190575" y="481309"/>
            <a:ext cx="2257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Experimental Setup: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327" name="Geschweifte Klammer rechts 326"/>
          <p:cNvSpPr/>
          <p:nvPr/>
        </p:nvSpPr>
        <p:spPr>
          <a:xfrm>
            <a:off x="3927760" y="3480405"/>
            <a:ext cx="484923" cy="893665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29" name="Geschweifte Klammer rechts 328"/>
          <p:cNvSpPr/>
          <p:nvPr/>
        </p:nvSpPr>
        <p:spPr>
          <a:xfrm>
            <a:off x="3919390" y="5229121"/>
            <a:ext cx="484923" cy="86277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30" name="Geschweifte Klammer rechts 329"/>
          <p:cNvSpPr/>
          <p:nvPr/>
        </p:nvSpPr>
        <p:spPr>
          <a:xfrm>
            <a:off x="3929252" y="4371652"/>
            <a:ext cx="484923" cy="85402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black"/>
              </a:solidFill>
            </a:endParaRPr>
          </a:p>
        </p:txBody>
      </p:sp>
      <p:sp>
        <p:nvSpPr>
          <p:cNvPr id="331" name="Textfeld 330"/>
          <p:cNvSpPr txBox="1"/>
          <p:nvPr/>
        </p:nvSpPr>
        <p:spPr>
          <a:xfrm>
            <a:off x="4373942" y="3763146"/>
            <a:ext cx="1169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1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332" name="Textfeld 331"/>
          <p:cNvSpPr txBox="1"/>
          <p:nvPr/>
        </p:nvSpPr>
        <p:spPr>
          <a:xfrm>
            <a:off x="4398287" y="4630803"/>
            <a:ext cx="1169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2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333" name="Textfeld 332"/>
          <p:cNvSpPr txBox="1"/>
          <p:nvPr/>
        </p:nvSpPr>
        <p:spPr>
          <a:xfrm>
            <a:off x="4382446" y="5472366"/>
            <a:ext cx="1169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>
                <a:solidFill>
                  <a:prstClr val="black"/>
                </a:solidFill>
              </a:rPr>
              <a:t>Config 3</a:t>
            </a:r>
            <a:endParaRPr lang="de-DE" sz="1600">
              <a:solidFill>
                <a:prstClr val="black"/>
              </a:solidFill>
            </a:endParaRPr>
          </a:p>
        </p:txBody>
      </p:sp>
      <p:sp>
        <p:nvSpPr>
          <p:cNvPr id="334" name="Textfeld 333"/>
          <p:cNvSpPr txBox="1"/>
          <p:nvPr/>
        </p:nvSpPr>
        <p:spPr>
          <a:xfrm>
            <a:off x="317321" y="3040816"/>
            <a:ext cx="2417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SMD - HBU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335" name="Textfeld 334"/>
          <p:cNvSpPr txBox="1"/>
          <p:nvPr/>
        </p:nvSpPr>
        <p:spPr>
          <a:xfrm>
            <a:off x="5401721" y="3244645"/>
            <a:ext cx="41675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For the measurement 4 trigger scintillator strips were used on top as well as on the bottom.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3 different configuration were needed to cover the whole SMD-HBU.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Several data acquisition runs were performed for each configuration. Information was combined later on. In total we measured: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>
              <a:solidFill>
                <a:prstClr val="black"/>
              </a:solidFill>
            </a:endParaRPr>
          </a:p>
          <a:p>
            <a:r>
              <a:rPr lang="de-DE" sz="1400" smtClean="0">
                <a:solidFill>
                  <a:prstClr val="black"/>
                </a:solidFill>
              </a:rPr>
              <a:t>	Config </a:t>
            </a:r>
            <a:r>
              <a:rPr lang="de-DE" sz="1400">
                <a:solidFill>
                  <a:prstClr val="black"/>
                </a:solidFill>
              </a:rPr>
              <a:t>1 </a:t>
            </a:r>
            <a:r>
              <a:rPr lang="de-DE" sz="140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400">
                <a:solidFill>
                  <a:prstClr val="black"/>
                </a:solidFill>
              </a:rPr>
              <a:t> 1.625.000 </a:t>
            </a:r>
            <a:r>
              <a:rPr lang="de-DE" sz="1400" smtClean="0">
                <a:solidFill>
                  <a:prstClr val="black"/>
                </a:solidFill>
              </a:rPr>
              <a:t>Cycles</a:t>
            </a:r>
            <a:endParaRPr lang="de-DE" sz="1400">
              <a:solidFill>
                <a:prstClr val="black"/>
              </a:solidFill>
            </a:endParaRPr>
          </a:p>
          <a:p>
            <a:r>
              <a:rPr lang="de-DE" sz="1400" smtClean="0">
                <a:solidFill>
                  <a:prstClr val="black"/>
                </a:solidFill>
              </a:rPr>
              <a:t>	Config </a:t>
            </a:r>
            <a:r>
              <a:rPr lang="de-DE" sz="1400">
                <a:solidFill>
                  <a:prstClr val="black"/>
                </a:solidFill>
              </a:rPr>
              <a:t>2 </a:t>
            </a:r>
            <a:r>
              <a:rPr lang="de-DE" sz="140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400">
                <a:solidFill>
                  <a:prstClr val="black"/>
                </a:solidFill>
              </a:rPr>
              <a:t> 1.310.000 </a:t>
            </a:r>
            <a:r>
              <a:rPr lang="de-DE" sz="1400" smtClean="0">
                <a:solidFill>
                  <a:prstClr val="black"/>
                </a:solidFill>
              </a:rPr>
              <a:t>Cycles</a:t>
            </a:r>
            <a:endParaRPr lang="de-DE" sz="1400">
              <a:solidFill>
                <a:prstClr val="black"/>
              </a:solidFill>
            </a:endParaRPr>
          </a:p>
          <a:p>
            <a:r>
              <a:rPr lang="de-DE" sz="1400" smtClean="0">
                <a:solidFill>
                  <a:prstClr val="black"/>
                </a:solidFill>
              </a:rPr>
              <a:t>	Config </a:t>
            </a:r>
            <a:r>
              <a:rPr lang="de-DE" sz="1400">
                <a:solidFill>
                  <a:prstClr val="black"/>
                </a:solidFill>
              </a:rPr>
              <a:t>3 </a:t>
            </a:r>
            <a:r>
              <a:rPr lang="de-DE" sz="140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de-DE" sz="1400">
                <a:solidFill>
                  <a:prstClr val="black"/>
                </a:solidFill>
              </a:rPr>
              <a:t> 1.595.000 Cycles</a:t>
            </a:r>
          </a:p>
          <a:p>
            <a:endParaRPr lang="de-DE" sz="1400" smtClean="0">
              <a:solidFill>
                <a:prstClr val="black"/>
              </a:solidFill>
            </a:endParaRPr>
          </a:p>
          <a:p>
            <a:endParaRPr lang="de-DE" sz="1400">
              <a:solidFill>
                <a:prstClr val="black"/>
              </a:solidFill>
            </a:endParaRPr>
          </a:p>
          <a:p>
            <a:endParaRPr lang="de-DE" sz="14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8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fik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61" y="4523016"/>
            <a:ext cx="3293758" cy="208421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97" y="893665"/>
            <a:ext cx="5121350" cy="353957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987043" y="659462"/>
            <a:ext cx="3321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u="sng" dirty="0" err="1" smtClean="0">
                <a:solidFill>
                  <a:prstClr val="black"/>
                </a:solidFill>
              </a:rPr>
              <a:t>Config</a:t>
            </a:r>
            <a:r>
              <a:rPr lang="de-DE" sz="1400" b="1" u="sng" dirty="0" smtClean="0">
                <a:solidFill>
                  <a:prstClr val="black"/>
                </a:solidFill>
              </a:rPr>
              <a:t> 1: A129C11 not </a:t>
            </a:r>
            <a:r>
              <a:rPr lang="de-DE" sz="1400" b="1" u="sng" dirty="0" err="1" smtClean="0">
                <a:solidFill>
                  <a:prstClr val="black"/>
                </a:solidFill>
              </a:rPr>
              <a:t>triggered</a:t>
            </a:r>
            <a:endParaRPr lang="de-DE" sz="1400" b="1" dirty="0">
              <a:solidFill>
                <a:prstClr val="black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849837" y="3859061"/>
            <a:ext cx="3443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u="sng" dirty="0" err="1" smtClean="0">
                <a:solidFill>
                  <a:prstClr val="black"/>
                </a:solidFill>
              </a:rPr>
              <a:t>Config</a:t>
            </a:r>
            <a:r>
              <a:rPr lang="de-DE" sz="1400" b="1" u="sng" dirty="0" smtClean="0">
                <a:solidFill>
                  <a:prstClr val="black"/>
                </a:solidFill>
              </a:rPr>
              <a:t> 3: A129C11 not </a:t>
            </a:r>
            <a:r>
              <a:rPr lang="de-DE" sz="1400" b="1" u="sng" dirty="0" err="1" smtClean="0">
                <a:solidFill>
                  <a:prstClr val="black"/>
                </a:solidFill>
              </a:rPr>
              <a:t>triggered</a:t>
            </a:r>
            <a:endParaRPr lang="de-DE" sz="1400" b="1" u="sng" dirty="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15852" y="555111"/>
            <a:ext cx="33678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u="sng" smtClean="0">
                <a:solidFill>
                  <a:prstClr val="black"/>
                </a:solidFill>
              </a:rPr>
              <a:t>Config 2 (A129C11 triggered)</a:t>
            </a:r>
            <a:endParaRPr lang="de-DE" sz="1600" b="1" u="sng">
              <a:solidFill>
                <a:prstClr val="black"/>
              </a:solidFill>
            </a:endParaRPr>
          </a:p>
        </p:txBody>
      </p:sp>
      <p:cxnSp>
        <p:nvCxnSpPr>
          <p:cNvPr id="15" name="Gerader Verbinder 14"/>
          <p:cNvCxnSpPr/>
          <p:nvPr/>
        </p:nvCxnSpPr>
        <p:spPr>
          <a:xfrm>
            <a:off x="341661" y="2323860"/>
            <a:ext cx="3642054" cy="8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0" y="2114059"/>
            <a:ext cx="931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smtClean="0">
                <a:solidFill>
                  <a:srgbClr val="FF0000"/>
                </a:solidFill>
              </a:rPr>
              <a:t>TDC ~ 3100</a:t>
            </a:r>
            <a:endParaRPr lang="de-DE" sz="900">
              <a:solidFill>
                <a:srgbClr val="FF0000"/>
              </a:solidFill>
            </a:endParaRPr>
          </a:p>
        </p:txBody>
      </p:sp>
      <p:cxnSp>
        <p:nvCxnSpPr>
          <p:cNvPr id="19" name="Gerader Verbinder 18"/>
          <p:cNvCxnSpPr/>
          <p:nvPr/>
        </p:nvCxnSpPr>
        <p:spPr>
          <a:xfrm flipV="1">
            <a:off x="1730965" y="1639752"/>
            <a:ext cx="0" cy="24628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1697176" y="3745778"/>
            <a:ext cx="8733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rgbClr val="FF0000"/>
                </a:solidFill>
              </a:rPr>
              <a:t>A</a:t>
            </a:r>
            <a:r>
              <a:rPr lang="de-DE" sz="900" dirty="0" smtClean="0">
                <a:solidFill>
                  <a:srgbClr val="FF0000"/>
                </a:solidFill>
              </a:rPr>
              <a:t>DC ~ 600   </a:t>
            </a:r>
            <a:endParaRPr lang="de-DE" sz="900" dirty="0">
              <a:solidFill>
                <a:srgbClr val="FF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910" y="998016"/>
            <a:ext cx="3662959" cy="243433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837" y="4244399"/>
            <a:ext cx="3841960" cy="2389354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6687153" y="1982946"/>
            <a:ext cx="1504604" cy="9310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6710204" y="5215818"/>
            <a:ext cx="1504604" cy="9310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cxnSp>
        <p:nvCxnSpPr>
          <p:cNvPr id="23" name="Gerade Verbindung mit Pfeil 22"/>
          <p:cNvCxnSpPr/>
          <p:nvPr/>
        </p:nvCxnSpPr>
        <p:spPr>
          <a:xfrm flipH="1">
            <a:off x="8298428" y="4102580"/>
            <a:ext cx="573142" cy="1602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>
            <a:off x="3049663" y="1792519"/>
            <a:ext cx="9053" cy="4709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feld 33"/>
          <p:cNvSpPr txBox="1"/>
          <p:nvPr/>
        </p:nvSpPr>
        <p:spPr>
          <a:xfrm>
            <a:off x="2125597" y="1336162"/>
            <a:ext cx="16409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 smtClean="0">
                <a:solidFill>
                  <a:srgbClr val="FF0000"/>
                </a:solidFill>
              </a:rPr>
              <a:t>TDC </a:t>
            </a:r>
            <a:r>
              <a:rPr lang="de-DE" sz="1100" b="1" dirty="0" err="1" smtClean="0">
                <a:solidFill>
                  <a:srgbClr val="FF0000"/>
                </a:solidFill>
              </a:rPr>
              <a:t>cut</a:t>
            </a:r>
            <a:r>
              <a:rPr lang="de-DE" sz="1100" b="1" dirty="0" smtClean="0">
                <a:solidFill>
                  <a:srgbClr val="FF0000"/>
                </a:solidFill>
              </a:rPr>
              <a:t> </a:t>
            </a:r>
            <a:r>
              <a:rPr lang="de-DE" sz="1100" b="1" dirty="0" err="1" smtClean="0">
                <a:solidFill>
                  <a:srgbClr val="FF0000"/>
                </a:solidFill>
              </a:rPr>
              <a:t>mandatory</a:t>
            </a:r>
            <a:r>
              <a:rPr lang="de-DE" sz="1100" b="1" dirty="0" smtClean="0">
                <a:solidFill>
                  <a:srgbClr val="FF0000"/>
                </a:solidFill>
              </a:rPr>
              <a:t> </a:t>
            </a:r>
            <a:r>
              <a:rPr lang="de-DE" sz="1100" b="1" dirty="0" err="1" smtClean="0">
                <a:solidFill>
                  <a:srgbClr val="FF0000"/>
                </a:solidFill>
              </a:rPr>
              <a:t>to</a:t>
            </a:r>
            <a:r>
              <a:rPr lang="de-DE" sz="1100" b="1" dirty="0" smtClean="0">
                <a:solidFill>
                  <a:srgbClr val="FF0000"/>
                </a:solidFill>
              </a:rPr>
              <a:t> </a:t>
            </a:r>
            <a:r>
              <a:rPr lang="de-DE" sz="1100" b="1" dirty="0" err="1" smtClean="0">
                <a:solidFill>
                  <a:srgbClr val="FF0000"/>
                </a:solidFill>
              </a:rPr>
              <a:t>resolve</a:t>
            </a:r>
            <a:r>
              <a:rPr lang="de-DE" sz="1100" b="1" dirty="0" smtClean="0">
                <a:solidFill>
                  <a:srgbClr val="FF0000"/>
                </a:solidFill>
              </a:rPr>
              <a:t> </a:t>
            </a:r>
            <a:r>
              <a:rPr lang="de-DE" sz="1100" b="1" dirty="0" err="1" smtClean="0">
                <a:solidFill>
                  <a:srgbClr val="FF0000"/>
                </a:solidFill>
              </a:rPr>
              <a:t>Mip</a:t>
            </a:r>
            <a:r>
              <a:rPr lang="de-DE" sz="1100" b="1" dirty="0" smtClean="0">
                <a:solidFill>
                  <a:srgbClr val="FF0000"/>
                </a:solidFill>
              </a:rPr>
              <a:t> </a:t>
            </a:r>
            <a:r>
              <a:rPr lang="de-DE" sz="1100" b="1" dirty="0" err="1" smtClean="0">
                <a:solidFill>
                  <a:srgbClr val="FF0000"/>
                </a:solidFill>
              </a:rPr>
              <a:t>events</a:t>
            </a:r>
            <a:endParaRPr lang="de-DE" sz="1100" b="1" dirty="0">
              <a:solidFill>
                <a:srgbClr val="FF0000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3635419" y="4390925"/>
            <a:ext cx="231214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prstClr val="black"/>
                </a:solidFill>
              </a:rPr>
              <a:t>Histogram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channel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b="1" dirty="0" smtClean="0">
                <a:solidFill>
                  <a:prstClr val="black"/>
                </a:solidFill>
              </a:rPr>
              <a:t>A129C11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with</a:t>
            </a:r>
            <a:r>
              <a:rPr lang="de-DE" sz="1400" dirty="0" smtClean="0">
                <a:solidFill>
                  <a:prstClr val="black"/>
                </a:solidFill>
              </a:rPr>
              <a:t>:</a:t>
            </a:r>
          </a:p>
          <a:p>
            <a:endParaRPr lang="de-DE" sz="1400" dirty="0" smtClean="0">
              <a:solidFill>
                <a:prstClr val="black"/>
              </a:solidFill>
            </a:endParaRPr>
          </a:p>
          <a:p>
            <a:r>
              <a:rPr lang="de-DE" sz="1400" b="1" dirty="0" smtClean="0">
                <a:solidFill>
                  <a:prstClr val="black"/>
                </a:solidFill>
              </a:rPr>
              <a:t>TDC &lt; 3100</a:t>
            </a:r>
            <a:endParaRPr lang="de-DE" sz="1400" dirty="0" smtClean="0">
              <a:solidFill>
                <a:prstClr val="black"/>
              </a:solidFill>
            </a:endParaRPr>
          </a:p>
          <a:p>
            <a:r>
              <a:rPr lang="de-DE" sz="1400" b="1" dirty="0">
                <a:solidFill>
                  <a:prstClr val="black"/>
                </a:solidFill>
              </a:rPr>
              <a:t>A</a:t>
            </a:r>
            <a:r>
              <a:rPr lang="de-DE" sz="1400" b="1" dirty="0" smtClean="0">
                <a:solidFill>
                  <a:prstClr val="black"/>
                </a:solidFill>
              </a:rPr>
              <a:t>DC &gt; 600</a:t>
            </a:r>
          </a:p>
          <a:p>
            <a:endParaRPr lang="de-DE" sz="1600" b="1" dirty="0">
              <a:solidFill>
                <a:prstClr val="black"/>
              </a:solidFill>
            </a:endParaRPr>
          </a:p>
          <a:p>
            <a:r>
              <a:rPr lang="de-DE" sz="1400" u="sng" dirty="0" smtClean="0">
                <a:solidFill>
                  <a:prstClr val="black"/>
                </a:solidFill>
              </a:rPr>
              <a:t>Note: </a:t>
            </a:r>
          </a:p>
          <a:p>
            <a:r>
              <a:rPr lang="de-DE" sz="1400" dirty="0" err="1" smtClean="0">
                <a:solidFill>
                  <a:prstClr val="black"/>
                </a:solidFill>
              </a:rPr>
              <a:t>requiring</a:t>
            </a:r>
            <a:r>
              <a:rPr lang="de-DE" sz="1400" dirty="0" smtClean="0">
                <a:solidFill>
                  <a:prstClr val="black"/>
                </a:solidFill>
              </a:rPr>
              <a:t> ADC &gt; 600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enough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separate </a:t>
            </a:r>
            <a:r>
              <a:rPr lang="de-DE" sz="1400" dirty="0" err="1" smtClean="0">
                <a:solidFill>
                  <a:prstClr val="black"/>
                </a:solidFill>
              </a:rPr>
              <a:t>Mip</a:t>
            </a:r>
            <a:r>
              <a:rPr lang="de-DE" sz="1400" dirty="0" smtClean="0">
                <a:solidFill>
                  <a:prstClr val="black"/>
                </a:solidFill>
              </a:rPr>
              <a:t>-events </a:t>
            </a:r>
            <a:r>
              <a:rPr lang="de-DE" sz="1400" dirty="0" err="1" smtClean="0">
                <a:solidFill>
                  <a:prstClr val="black"/>
                </a:solidFill>
              </a:rPr>
              <a:t>from</a:t>
            </a:r>
            <a:r>
              <a:rPr lang="de-DE" sz="1400" dirty="0" smtClean="0">
                <a:solidFill>
                  <a:prstClr val="black"/>
                </a:solidFill>
              </a:rPr>
              <a:t> DCR </a:t>
            </a:r>
            <a:r>
              <a:rPr lang="de-DE" sz="1400" dirty="0" err="1" smtClean="0">
                <a:solidFill>
                  <a:prstClr val="black"/>
                </a:solidFill>
              </a:rPr>
              <a:t>events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b="1" dirty="0" smtClean="0">
                <a:solidFill>
                  <a:prstClr val="black"/>
                </a:solidFill>
              </a:rPr>
              <a:t>all </a:t>
            </a:r>
            <a:r>
              <a:rPr lang="de-DE" sz="1400" b="1" dirty="0" err="1" smtClean="0">
                <a:solidFill>
                  <a:prstClr val="black"/>
                </a:solidFill>
              </a:rPr>
              <a:t>channels</a:t>
            </a:r>
            <a:r>
              <a:rPr lang="de-DE" sz="1400" b="1" dirty="0" smtClean="0">
                <a:solidFill>
                  <a:prstClr val="black"/>
                </a:solidFill>
              </a:rPr>
              <a:t>. </a:t>
            </a:r>
            <a:endParaRPr lang="de-DE" sz="1400" b="1" dirty="0">
              <a:solidFill>
                <a:prstClr val="black"/>
              </a:solidFill>
            </a:endParaRPr>
          </a:p>
        </p:txBody>
      </p:sp>
      <p:sp>
        <p:nvSpPr>
          <p:cNvPr id="25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u="sng" dirty="0" smtClean="0">
                <a:solidFill>
                  <a:prstClr val="black"/>
                </a:solidFill>
              </a:rPr>
              <a:t>Measurement in </a:t>
            </a:r>
            <a:r>
              <a:rPr lang="de-DE" sz="2000" u="sng" dirty="0" err="1" smtClean="0">
                <a:solidFill>
                  <a:prstClr val="black"/>
                </a:solidFill>
              </a:rPr>
              <a:t>Cosmic</a:t>
            </a:r>
            <a:r>
              <a:rPr lang="de-DE" sz="2000" u="sng" dirty="0" smtClean="0">
                <a:solidFill>
                  <a:prstClr val="black"/>
                </a:solidFill>
              </a:rPr>
              <a:t> Ray Teststand </a:t>
            </a:r>
            <a:endParaRPr lang="de-DE" sz="2000" u="sng" dirty="0">
              <a:solidFill>
                <a:prstClr val="black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 rot="5400000">
            <a:off x="4819363" y="4098030"/>
            <a:ext cx="205361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/>
          <p:cNvSpPr txBox="1"/>
          <p:nvPr/>
        </p:nvSpPr>
        <p:spPr>
          <a:xfrm>
            <a:off x="4758720" y="4204899"/>
            <a:ext cx="418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smtClean="0">
                <a:latin typeface="+mj-lt"/>
              </a:rPr>
              <a:t>ADC</a:t>
            </a:r>
            <a:endParaRPr lang="de-DE" sz="1050" dirty="0">
              <a:latin typeface="+mj-lt"/>
            </a:endParaRPr>
          </a:p>
        </p:txBody>
      </p:sp>
      <p:sp>
        <p:nvSpPr>
          <p:cNvPr id="27" name="Rechteck 26"/>
          <p:cNvSpPr/>
          <p:nvPr/>
        </p:nvSpPr>
        <p:spPr>
          <a:xfrm rot="5400000">
            <a:off x="3110306" y="6373408"/>
            <a:ext cx="205361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049663" y="6454807"/>
            <a:ext cx="3609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+mj-lt"/>
              </a:rPr>
              <a:t>ADC</a:t>
            </a:r>
            <a:endParaRPr lang="de-DE" sz="800" dirty="0">
              <a:latin typeface="+mj-lt"/>
            </a:endParaRPr>
          </a:p>
        </p:txBody>
      </p:sp>
      <p:sp>
        <p:nvSpPr>
          <p:cNvPr id="30" name="Rechteck 29"/>
          <p:cNvSpPr/>
          <p:nvPr/>
        </p:nvSpPr>
        <p:spPr>
          <a:xfrm rot="5400000">
            <a:off x="9159452" y="6386159"/>
            <a:ext cx="205361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9101861" y="6435240"/>
            <a:ext cx="3609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+mj-lt"/>
              </a:rPr>
              <a:t>ADC</a:t>
            </a:r>
            <a:endParaRPr lang="de-DE" sz="800" dirty="0">
              <a:latin typeface="+mj-lt"/>
            </a:endParaRPr>
          </a:p>
        </p:txBody>
      </p:sp>
      <p:sp>
        <p:nvSpPr>
          <p:cNvPr id="33" name="Rechteck 32"/>
          <p:cNvSpPr/>
          <p:nvPr/>
        </p:nvSpPr>
        <p:spPr>
          <a:xfrm rot="5400000">
            <a:off x="8936579" y="3185957"/>
            <a:ext cx="205361" cy="419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875936" y="3267356"/>
            <a:ext cx="3609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smtClean="0">
                <a:latin typeface="+mj-lt"/>
              </a:rPr>
              <a:t>ADC</a:t>
            </a:r>
            <a:endParaRPr lang="de-DE" sz="800" dirty="0">
              <a:latin typeface="+mj-lt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H="1" flipV="1">
            <a:off x="8255065" y="2566866"/>
            <a:ext cx="631578" cy="9550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945729" y="3375078"/>
            <a:ext cx="10311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prstClr val="black"/>
                </a:solidFill>
              </a:rPr>
              <a:t>Mip-Entries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expected</a:t>
            </a:r>
            <a:r>
              <a:rPr lang="de-DE" sz="1200" dirty="0" smtClean="0">
                <a:solidFill>
                  <a:prstClr val="black"/>
                </a:solidFill>
              </a:rPr>
              <a:t>, </a:t>
            </a:r>
            <a:r>
              <a:rPr lang="de-DE" sz="1200" dirty="0" err="1" smtClean="0">
                <a:solidFill>
                  <a:prstClr val="black"/>
                </a:solidFill>
              </a:rPr>
              <a:t>only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if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channel</a:t>
            </a:r>
            <a:r>
              <a:rPr lang="de-DE" sz="1200" dirty="0" smtClean="0">
                <a:solidFill>
                  <a:prstClr val="black"/>
                </a:solidFill>
              </a:rPr>
              <a:t> was </a:t>
            </a:r>
            <a:r>
              <a:rPr lang="de-DE" sz="1200" dirty="0" err="1" smtClean="0">
                <a:solidFill>
                  <a:prstClr val="black"/>
                </a:solidFill>
              </a:rPr>
              <a:t>triggered</a:t>
            </a:r>
            <a:endParaRPr lang="de-DE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9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 flipV="1">
            <a:off x="4030181" y="6023074"/>
            <a:ext cx="3393058" cy="588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5" name="Rechteck 34"/>
          <p:cNvSpPr/>
          <p:nvPr/>
        </p:nvSpPr>
        <p:spPr>
          <a:xfrm flipV="1">
            <a:off x="4026728" y="4869952"/>
            <a:ext cx="3393058" cy="588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 flipV="1">
            <a:off x="4030180" y="5402542"/>
            <a:ext cx="843767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 flipV="1">
            <a:off x="4873948" y="5402543"/>
            <a:ext cx="856212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 flipV="1">
            <a:off x="5717715" y="5402543"/>
            <a:ext cx="856212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 flipV="1">
            <a:off x="6573927" y="5402543"/>
            <a:ext cx="856212" cy="4571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3903163" y="4357357"/>
            <a:ext cx="27515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smtClean="0">
                <a:solidFill>
                  <a:prstClr val="black"/>
                </a:solidFill>
              </a:rPr>
              <a:t>Geometrical Acceptance</a:t>
            </a:r>
            <a:r>
              <a:rPr lang="de-DE" sz="1400" smtClean="0">
                <a:solidFill>
                  <a:prstClr val="black"/>
                </a:solidFill>
              </a:rPr>
              <a:t>:</a:t>
            </a:r>
            <a:endParaRPr lang="de-DE" sz="1400">
              <a:solidFill>
                <a:prstClr val="black"/>
              </a:solidFill>
            </a:endParaRP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4030181" y="4677662"/>
            <a:ext cx="22169" cy="20110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4017675" y="4665323"/>
            <a:ext cx="1300982" cy="20233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>
            <a:off x="4661297" y="4665323"/>
            <a:ext cx="2310533" cy="1552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>
            <a:off x="5593025" y="4665323"/>
            <a:ext cx="1753284" cy="16150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1"/>
          <p:cNvSpPr txBox="1">
            <a:spLocks/>
          </p:cNvSpPr>
          <p:nvPr/>
        </p:nvSpPr>
        <p:spPr bwMode="auto">
          <a:xfrm>
            <a:off x="1574800" y="25876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u="sng" dirty="0" err="1" smtClean="0">
                <a:solidFill>
                  <a:prstClr val="black"/>
                </a:solidFill>
              </a:rPr>
              <a:t>Measured</a:t>
            </a:r>
            <a:r>
              <a:rPr lang="de-DE" sz="2000" u="sng" dirty="0" smtClean="0">
                <a:solidFill>
                  <a:prstClr val="black"/>
                </a:solidFill>
              </a:rPr>
              <a:t> MIP </a:t>
            </a:r>
            <a:r>
              <a:rPr lang="de-DE" sz="2000" u="sng" dirty="0" err="1" smtClean="0">
                <a:solidFill>
                  <a:prstClr val="black"/>
                </a:solidFill>
              </a:rPr>
              <a:t>events</a:t>
            </a:r>
            <a:r>
              <a:rPr lang="de-DE" sz="2000" u="sng" dirty="0" smtClean="0">
                <a:solidFill>
                  <a:prstClr val="black"/>
                </a:solidFill>
              </a:rPr>
              <a:t> in </a:t>
            </a:r>
            <a:r>
              <a:rPr lang="de-DE" sz="2000" u="sng" dirty="0" err="1" smtClean="0">
                <a:solidFill>
                  <a:prstClr val="black"/>
                </a:solidFill>
              </a:rPr>
              <a:t>Cosmic</a:t>
            </a:r>
            <a:r>
              <a:rPr lang="de-DE" sz="2000" u="sng" dirty="0" smtClean="0">
                <a:solidFill>
                  <a:prstClr val="black"/>
                </a:solidFill>
              </a:rPr>
              <a:t> Ray Teststand </a:t>
            </a:r>
            <a:endParaRPr lang="de-DE" sz="2000" u="sng" dirty="0">
              <a:solidFill>
                <a:prstClr val="black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7431491" y="4743382"/>
            <a:ext cx="1654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>
                <a:solidFill>
                  <a:prstClr val="black"/>
                </a:solidFill>
              </a:rPr>
              <a:t>Trigger Scintillator</a:t>
            </a:r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7431491" y="5913996"/>
            <a:ext cx="1654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>
                <a:solidFill>
                  <a:prstClr val="black"/>
                </a:solidFill>
              </a:rPr>
              <a:t>Trigger Scintillator</a:t>
            </a:r>
            <a:endParaRPr lang="de-DE" sz="1200">
              <a:solidFill>
                <a:prstClr val="black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446789" y="5286901"/>
            <a:ext cx="1654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>
                <a:solidFill>
                  <a:prstClr val="black"/>
                </a:solidFill>
              </a:rPr>
              <a:t>SMD-HBU</a:t>
            </a:r>
            <a:endParaRPr lang="de-DE" sz="1200">
              <a:solidFill>
                <a:prstClr val="black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2" y="25876"/>
            <a:ext cx="3656718" cy="247708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5134"/>
            <a:ext cx="3733800" cy="222492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868"/>
            <a:ext cx="3733800" cy="2345266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4354285" y="596222"/>
            <a:ext cx="51876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resolve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MIP </a:t>
            </a:r>
            <a:r>
              <a:rPr lang="de-DE" sz="1400" dirty="0" err="1" smtClean="0">
                <a:solidFill>
                  <a:prstClr val="black"/>
                </a:solidFill>
              </a:rPr>
              <a:t>events</a:t>
            </a:r>
            <a:r>
              <a:rPr lang="de-DE" sz="1400" dirty="0" smtClean="0">
                <a:solidFill>
                  <a:prstClr val="black"/>
                </a:solidFill>
              </a:rPr>
              <a:t> a </a:t>
            </a:r>
            <a:r>
              <a:rPr lang="de-DE" sz="1400" dirty="0" err="1" smtClean="0">
                <a:solidFill>
                  <a:prstClr val="black"/>
                </a:solidFill>
              </a:rPr>
              <a:t>cut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with</a:t>
            </a:r>
            <a:r>
              <a:rPr lang="de-DE" sz="1400" dirty="0" smtClean="0">
                <a:solidFill>
                  <a:prstClr val="black"/>
                </a:solidFill>
              </a:rPr>
              <a:t> ADC &gt; 600 </a:t>
            </a:r>
            <a:r>
              <a:rPr lang="de-DE" sz="1400" dirty="0" err="1" smtClean="0">
                <a:solidFill>
                  <a:prstClr val="black"/>
                </a:solidFill>
              </a:rPr>
              <a:t>and</a:t>
            </a:r>
            <a:r>
              <a:rPr lang="de-DE" sz="1400" dirty="0" smtClean="0">
                <a:solidFill>
                  <a:prstClr val="black"/>
                </a:solidFill>
              </a:rPr>
              <a:t> a ASIC </a:t>
            </a:r>
            <a:r>
              <a:rPr lang="de-DE" sz="1400" dirty="0" err="1" smtClean="0">
                <a:solidFill>
                  <a:prstClr val="black"/>
                </a:solidFill>
              </a:rPr>
              <a:t>dependend</a:t>
            </a:r>
            <a:r>
              <a:rPr lang="de-DE" sz="1400" dirty="0" smtClean="0">
                <a:solidFill>
                  <a:prstClr val="black"/>
                </a:solidFill>
              </a:rPr>
              <a:t> TDC </a:t>
            </a:r>
            <a:r>
              <a:rPr lang="de-DE" sz="1400" dirty="0" err="1" smtClean="0">
                <a:solidFill>
                  <a:prstClr val="black"/>
                </a:solidFill>
              </a:rPr>
              <a:t>cut</a:t>
            </a:r>
            <a:r>
              <a:rPr lang="de-DE" sz="1400" dirty="0" smtClean="0">
                <a:solidFill>
                  <a:prstClr val="black"/>
                </a:solidFill>
              </a:rPr>
              <a:t> was </a:t>
            </a:r>
            <a:r>
              <a:rPr lang="de-DE" sz="1400" dirty="0" err="1" smtClean="0">
                <a:solidFill>
                  <a:prstClr val="black"/>
                </a:solidFill>
              </a:rPr>
              <a:t>applied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measured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data</a:t>
            </a:r>
            <a:r>
              <a:rPr lang="de-DE" sz="14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r>
              <a:rPr lang="de-DE" sz="1400" dirty="0" err="1" smtClean="0">
                <a:solidFill>
                  <a:prstClr val="black"/>
                </a:solidFill>
              </a:rPr>
              <a:t>Entries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as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fraction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total </a:t>
            </a:r>
            <a:r>
              <a:rPr lang="de-DE" sz="1400" dirty="0" err="1" smtClean="0">
                <a:solidFill>
                  <a:prstClr val="black"/>
                </a:solidFill>
              </a:rPr>
              <a:t>entries</a:t>
            </a:r>
            <a:r>
              <a:rPr lang="de-DE" sz="1400" dirty="0" smtClean="0">
                <a:solidFill>
                  <a:prstClr val="black"/>
                </a:solidFill>
              </a:rPr>
              <a:t> in </a:t>
            </a:r>
            <a:r>
              <a:rPr lang="de-DE" sz="1400" dirty="0" err="1" smtClean="0">
                <a:solidFill>
                  <a:prstClr val="black"/>
                </a:solidFill>
              </a:rPr>
              <a:t>percent</a:t>
            </a:r>
            <a:r>
              <a:rPr lang="de-DE" sz="1400" dirty="0" smtClean="0">
                <a:solidFill>
                  <a:prstClr val="black"/>
                </a:solidFill>
              </a:rPr>
              <a:t>.  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903163" y="2014024"/>
            <a:ext cx="21175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prstClr val="black"/>
                </a:solidFill>
              </a:rPr>
              <a:t>ASIC </a:t>
            </a:r>
            <a:r>
              <a:rPr lang="de-DE" sz="1200" b="1" dirty="0" err="1" smtClean="0">
                <a:solidFill>
                  <a:prstClr val="black"/>
                </a:solidFill>
              </a:rPr>
              <a:t>dependent</a:t>
            </a:r>
            <a:r>
              <a:rPr lang="de-DE" sz="1200" b="1" dirty="0" smtClean="0">
                <a:solidFill>
                  <a:prstClr val="black"/>
                </a:solidFill>
              </a:rPr>
              <a:t> TDC </a:t>
            </a:r>
            <a:r>
              <a:rPr lang="de-DE" sz="1200" b="1" dirty="0" err="1" smtClean="0">
                <a:solidFill>
                  <a:prstClr val="black"/>
                </a:solidFill>
              </a:rPr>
              <a:t>cut</a:t>
            </a:r>
            <a:r>
              <a:rPr lang="de-DE" sz="1200" dirty="0" smtClean="0">
                <a:solidFill>
                  <a:prstClr val="black"/>
                </a:solidFill>
              </a:rPr>
              <a:t>:</a:t>
            </a:r>
          </a:p>
          <a:p>
            <a:r>
              <a:rPr lang="de-DE" sz="1200" dirty="0" smtClean="0">
                <a:solidFill>
                  <a:prstClr val="black"/>
                </a:solidFill>
              </a:rPr>
              <a:t>A129 </a:t>
            </a:r>
            <a:r>
              <a:rPr lang="de-DE" sz="1200" dirty="0">
                <a:solidFill>
                  <a:prstClr val="black"/>
                </a:solidFill>
                <a:sym typeface="Wingdings" panose="05000000000000000000" pitchFamily="2" charset="2"/>
              </a:rPr>
              <a:t> TDC &lt; 3100</a:t>
            </a:r>
          </a:p>
          <a:p>
            <a:r>
              <a:rPr lang="de-DE" sz="1200" dirty="0">
                <a:solidFill>
                  <a:prstClr val="black"/>
                </a:solidFill>
                <a:sym typeface="Wingdings" panose="05000000000000000000" pitchFamily="2" charset="2"/>
              </a:rPr>
              <a:t>A130  TDC &lt; 3200</a:t>
            </a:r>
          </a:p>
          <a:p>
            <a:r>
              <a:rPr lang="de-DE" sz="1200" dirty="0">
                <a:solidFill>
                  <a:prstClr val="black"/>
                </a:solidFill>
                <a:sym typeface="Wingdings" panose="05000000000000000000" pitchFamily="2" charset="2"/>
              </a:rPr>
              <a:t>A131  TDC &lt; 2700</a:t>
            </a:r>
          </a:p>
          <a:p>
            <a:r>
              <a:rPr lang="de-DE" sz="1200" dirty="0">
                <a:solidFill>
                  <a:prstClr val="black"/>
                </a:solidFill>
                <a:sym typeface="Wingdings" panose="05000000000000000000" pitchFamily="2" charset="2"/>
              </a:rPr>
              <a:t>A132  TDC &lt; 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3150</a:t>
            </a: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228230" y="2026463"/>
            <a:ext cx="3284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solidFill>
                  <a:prstClr val="black"/>
                </a:solidFill>
              </a:rPr>
              <a:t>Total </a:t>
            </a:r>
            <a:r>
              <a:rPr lang="de-DE" sz="1200" b="1" dirty="0" err="1" smtClean="0">
                <a:solidFill>
                  <a:prstClr val="black"/>
                </a:solidFill>
              </a:rPr>
              <a:t>entries</a:t>
            </a:r>
            <a:r>
              <a:rPr lang="de-DE" sz="1200" b="1" dirty="0" smtClean="0">
                <a:solidFill>
                  <a:prstClr val="black"/>
                </a:solidFill>
              </a:rPr>
              <a:t> </a:t>
            </a:r>
            <a:r>
              <a:rPr lang="de-DE" sz="1200" b="1" dirty="0" err="1" smtClean="0">
                <a:solidFill>
                  <a:prstClr val="black"/>
                </a:solidFill>
              </a:rPr>
              <a:t>with</a:t>
            </a:r>
            <a:r>
              <a:rPr lang="de-DE" sz="1200" b="1" dirty="0" smtClean="0">
                <a:solidFill>
                  <a:prstClr val="black"/>
                </a:solidFill>
              </a:rPr>
              <a:t> ADC &gt; 600 &amp; TDC </a:t>
            </a:r>
            <a:r>
              <a:rPr lang="de-DE" sz="1200" b="1" dirty="0" err="1" smtClean="0">
                <a:solidFill>
                  <a:prstClr val="black"/>
                </a:solidFill>
              </a:rPr>
              <a:t>cut</a:t>
            </a:r>
            <a:r>
              <a:rPr lang="de-DE" sz="1200" b="1" dirty="0" smtClean="0">
                <a:solidFill>
                  <a:prstClr val="black"/>
                </a:solidFill>
              </a:rPr>
              <a:t>:</a:t>
            </a:r>
          </a:p>
          <a:p>
            <a:r>
              <a:rPr lang="de-DE" sz="1200" dirty="0" err="1" smtClean="0">
                <a:solidFill>
                  <a:prstClr val="black"/>
                </a:solidFill>
              </a:rPr>
              <a:t>Config</a:t>
            </a:r>
            <a:r>
              <a:rPr lang="de-DE" sz="1200" dirty="0" smtClean="0">
                <a:solidFill>
                  <a:prstClr val="black"/>
                </a:solidFill>
              </a:rPr>
              <a:t> 1 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 260.992 </a:t>
            </a:r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entries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on </a:t>
            </a:r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whole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HBU</a:t>
            </a:r>
          </a:p>
          <a:p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Config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2  212.091 </a:t>
            </a:r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entries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on </a:t>
            </a:r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whole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HBU</a:t>
            </a:r>
          </a:p>
          <a:p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Config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3  253.508 </a:t>
            </a:r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entries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on </a:t>
            </a:r>
            <a:r>
              <a:rPr lang="de-DE" sz="1200" dirty="0" err="1" smtClean="0">
                <a:solidFill>
                  <a:prstClr val="black"/>
                </a:solidFill>
                <a:sym typeface="Wingdings" panose="05000000000000000000" pitchFamily="2" charset="2"/>
              </a:rPr>
              <a:t>whole</a:t>
            </a:r>
            <a:r>
              <a:rPr lang="de-DE" sz="1200" dirty="0" smtClean="0">
                <a:solidFill>
                  <a:prstClr val="black"/>
                </a:solidFill>
                <a:sym typeface="Wingdings" panose="05000000000000000000" pitchFamily="2" charset="2"/>
              </a:rPr>
              <a:t> HBU</a:t>
            </a: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5960533" y="36999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3903163" y="3277747"/>
            <a:ext cx="58673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u="sng" smtClean="0">
                <a:solidFill>
                  <a:prstClr val="black"/>
                </a:solidFill>
              </a:rPr>
              <a:t>Note:</a:t>
            </a:r>
            <a:endParaRPr lang="de-DE" sz="1400" b="1" u="sng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b="1" smtClean="0">
                <a:solidFill>
                  <a:prstClr val="black"/>
                </a:solidFill>
              </a:rPr>
              <a:t>white spot </a:t>
            </a:r>
            <a:r>
              <a:rPr lang="de-DE" sz="1400" smtClean="0">
                <a:solidFill>
                  <a:prstClr val="black"/>
                </a:solidFill>
              </a:rPr>
              <a:t>on map: A132C26 (broken channel)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smtClean="0">
                <a:solidFill>
                  <a:prstClr val="black"/>
                </a:solidFill>
              </a:rPr>
              <a:t>Less </a:t>
            </a:r>
            <a:r>
              <a:rPr lang="de-DE" sz="1400">
                <a:solidFill>
                  <a:prstClr val="black"/>
                </a:solidFill>
              </a:rPr>
              <a:t>entries measured on the </a:t>
            </a:r>
            <a:r>
              <a:rPr lang="de-DE" sz="1400" b="1">
                <a:solidFill>
                  <a:prstClr val="black"/>
                </a:solidFill>
              </a:rPr>
              <a:t>left and right edge </a:t>
            </a:r>
            <a:r>
              <a:rPr lang="de-DE" sz="1400">
                <a:solidFill>
                  <a:prstClr val="black"/>
                </a:solidFill>
              </a:rPr>
              <a:t>of the SMD-HBU for each configuration due to the geometrical acceptance angle.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>
              <a:solidFill>
                <a:prstClr val="black"/>
              </a:solidFill>
            </a:endParaRPr>
          </a:p>
        </p:txBody>
      </p:sp>
      <p:cxnSp>
        <p:nvCxnSpPr>
          <p:cNvPr id="29" name="Gerade Verbindung mit Pfeil 28"/>
          <p:cNvCxnSpPr/>
          <p:nvPr/>
        </p:nvCxnSpPr>
        <p:spPr>
          <a:xfrm flipH="1">
            <a:off x="3812053" y="1395594"/>
            <a:ext cx="485048" cy="0"/>
          </a:xfrm>
          <a:prstGeom prst="straightConnector1">
            <a:avLst/>
          </a:prstGeom>
          <a:ln w="76200"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63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676" y="380158"/>
            <a:ext cx="4241242" cy="289201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1" y="2460567"/>
            <a:ext cx="5478088" cy="4397433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202639" y="282706"/>
            <a:ext cx="50707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u="sng" dirty="0" err="1" smtClean="0">
                <a:solidFill>
                  <a:prstClr val="black"/>
                </a:solidFill>
              </a:rPr>
              <a:t>Procedure</a:t>
            </a:r>
            <a:r>
              <a:rPr lang="de-DE" sz="1400" u="sng" dirty="0" smtClean="0">
                <a:solidFill>
                  <a:prstClr val="black"/>
                </a:solidFill>
              </a:rPr>
              <a:t>:</a:t>
            </a:r>
          </a:p>
          <a:p>
            <a:endParaRPr lang="de-DE" sz="1400" u="sng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Data </a:t>
            </a:r>
            <a:r>
              <a:rPr lang="de-DE" sz="1400" dirty="0" err="1" smtClean="0">
                <a:solidFill>
                  <a:prstClr val="black"/>
                </a:solidFill>
              </a:rPr>
              <a:t>with</a:t>
            </a:r>
            <a:r>
              <a:rPr lang="de-DE" sz="1400" dirty="0" smtClean="0">
                <a:solidFill>
                  <a:prstClr val="black"/>
                </a:solidFill>
              </a:rPr>
              <a:t> (ASIC </a:t>
            </a:r>
            <a:r>
              <a:rPr lang="de-DE" sz="1400" dirty="0" err="1" smtClean="0">
                <a:solidFill>
                  <a:prstClr val="black"/>
                </a:solidFill>
              </a:rPr>
              <a:t>dependend</a:t>
            </a:r>
            <a:r>
              <a:rPr lang="de-DE" sz="1400" dirty="0" smtClean="0">
                <a:solidFill>
                  <a:prstClr val="black"/>
                </a:solidFill>
              </a:rPr>
              <a:t>) TDC </a:t>
            </a:r>
            <a:r>
              <a:rPr lang="de-DE" sz="1400" dirty="0" err="1" smtClean="0">
                <a:solidFill>
                  <a:prstClr val="black"/>
                </a:solidFill>
              </a:rPr>
              <a:t>cut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plotted</a:t>
            </a:r>
            <a:endParaRPr lang="de-DE" sz="1400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prstClr val="black"/>
                </a:solidFill>
              </a:rPr>
              <a:t>Spectra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is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fitted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with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sum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an </a:t>
            </a:r>
            <a:r>
              <a:rPr lang="de-DE" sz="1400" dirty="0" err="1" smtClean="0">
                <a:solidFill>
                  <a:prstClr val="black"/>
                </a:solidFill>
              </a:rPr>
              <a:t>exponential</a:t>
            </a:r>
            <a:r>
              <a:rPr lang="de-DE" sz="1400" dirty="0" smtClean="0">
                <a:solidFill>
                  <a:prstClr val="black"/>
                </a:solidFill>
              </a:rPr>
              <a:t> (</a:t>
            </a:r>
            <a:r>
              <a:rPr lang="de-DE" sz="1400" dirty="0" err="1" smtClean="0">
                <a:solidFill>
                  <a:prstClr val="black"/>
                </a:solidFill>
              </a:rPr>
              <a:t>two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parameters</a:t>
            </a:r>
            <a:r>
              <a:rPr lang="de-DE" sz="1400" dirty="0" smtClean="0">
                <a:solidFill>
                  <a:prstClr val="black"/>
                </a:solidFill>
              </a:rPr>
              <a:t>) </a:t>
            </a:r>
            <a:r>
              <a:rPr lang="de-DE" sz="1400" dirty="0" err="1" smtClean="0">
                <a:solidFill>
                  <a:prstClr val="black"/>
                </a:solidFill>
              </a:rPr>
              <a:t>and</a:t>
            </a:r>
            <a:r>
              <a:rPr lang="de-DE" sz="1400" dirty="0" smtClean="0">
                <a:solidFill>
                  <a:prstClr val="black"/>
                </a:solidFill>
              </a:rPr>
              <a:t> a Landau-</a:t>
            </a:r>
            <a:r>
              <a:rPr lang="de-DE" sz="1400" dirty="0" err="1" smtClean="0">
                <a:solidFill>
                  <a:prstClr val="black"/>
                </a:solidFill>
              </a:rPr>
              <a:t>Gaussian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convoluted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function</a:t>
            </a:r>
            <a:r>
              <a:rPr lang="de-DE" sz="1400" dirty="0" smtClean="0">
                <a:solidFill>
                  <a:prstClr val="black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40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prstClr val="black"/>
                </a:solidFill>
              </a:rPr>
              <a:t>MIP </a:t>
            </a:r>
            <a:r>
              <a:rPr lang="de-DE" sz="1400" dirty="0" err="1" smtClean="0">
                <a:solidFill>
                  <a:prstClr val="black"/>
                </a:solidFill>
              </a:rPr>
              <a:t>response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equals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MPV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Landau-</a:t>
            </a:r>
            <a:r>
              <a:rPr lang="de-DE" sz="1400" dirty="0" err="1" smtClean="0">
                <a:solidFill>
                  <a:prstClr val="black"/>
                </a:solidFill>
              </a:rPr>
              <a:t>Gaussian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convoluted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distribution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endParaRPr lang="de-DE" sz="1400" dirty="0">
              <a:solidFill>
                <a:prstClr val="black"/>
              </a:solidFill>
            </a:endParaRPr>
          </a:p>
        </p:txBody>
      </p:sp>
      <p:sp>
        <p:nvSpPr>
          <p:cNvPr id="6" name="Textplatzhalter 1"/>
          <p:cNvSpPr txBox="1">
            <a:spLocks/>
          </p:cNvSpPr>
          <p:nvPr/>
        </p:nvSpPr>
        <p:spPr bwMode="auto">
          <a:xfrm>
            <a:off x="0" y="0"/>
            <a:ext cx="9569301" cy="63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4400" kern="1200">
                <a:solidFill>
                  <a:schemeClr val="tx1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u="sng" dirty="0" smtClean="0">
                <a:solidFill>
                  <a:prstClr val="black"/>
                </a:solidFill>
              </a:rPr>
              <a:t>Determination </a:t>
            </a:r>
            <a:r>
              <a:rPr lang="de-DE" sz="2000" u="sng" dirty="0" err="1" smtClean="0">
                <a:solidFill>
                  <a:prstClr val="black"/>
                </a:solidFill>
              </a:rPr>
              <a:t>of</a:t>
            </a:r>
            <a:r>
              <a:rPr lang="de-DE" sz="2000" u="sng" dirty="0" smtClean="0">
                <a:solidFill>
                  <a:prstClr val="black"/>
                </a:solidFill>
              </a:rPr>
              <a:t> MIP </a:t>
            </a:r>
            <a:r>
              <a:rPr lang="de-DE" sz="2000" u="sng" dirty="0" err="1" smtClean="0">
                <a:solidFill>
                  <a:prstClr val="black"/>
                </a:solidFill>
              </a:rPr>
              <a:t>response</a:t>
            </a:r>
            <a:r>
              <a:rPr lang="de-DE" sz="2000" u="sng" dirty="0" smtClean="0">
                <a:solidFill>
                  <a:prstClr val="black"/>
                </a:solidFill>
              </a:rPr>
              <a:t> (</a:t>
            </a:r>
            <a:r>
              <a:rPr lang="de-DE" sz="2000" u="sng" dirty="0" err="1" smtClean="0">
                <a:solidFill>
                  <a:prstClr val="black"/>
                </a:solidFill>
              </a:rPr>
              <a:t>Example</a:t>
            </a:r>
            <a:r>
              <a:rPr lang="de-DE" sz="2000" u="sng" dirty="0" smtClean="0">
                <a:solidFill>
                  <a:prstClr val="black"/>
                </a:solidFill>
              </a:rPr>
              <a:t> A129C11)</a:t>
            </a:r>
            <a:endParaRPr lang="de-DE" sz="2000" u="sng" dirty="0">
              <a:solidFill>
                <a:prstClr val="black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774224" y="4022791"/>
            <a:ext cx="313071" cy="23275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027493" y="3172777"/>
            <a:ext cx="3748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prstClr val="black"/>
                </a:solidFill>
              </a:rPr>
              <a:t>Possible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reason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for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lower</a:t>
            </a:r>
            <a:r>
              <a:rPr lang="de-DE" sz="1400" dirty="0" smtClean="0">
                <a:solidFill>
                  <a:prstClr val="black"/>
                </a:solidFill>
              </a:rPr>
              <a:t> MIP </a:t>
            </a:r>
            <a:r>
              <a:rPr lang="de-DE" sz="1400" dirty="0" err="1" smtClean="0">
                <a:solidFill>
                  <a:prstClr val="black"/>
                </a:solidFill>
              </a:rPr>
              <a:t>response</a:t>
            </a:r>
            <a:r>
              <a:rPr lang="de-DE" sz="1400" dirty="0" smtClean="0">
                <a:solidFill>
                  <a:prstClr val="black"/>
                </a:solidFill>
              </a:rPr>
              <a:t> on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right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edge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of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 smtClean="0">
                <a:solidFill>
                  <a:prstClr val="black"/>
                </a:solidFill>
              </a:rPr>
              <a:t>the</a:t>
            </a:r>
            <a:r>
              <a:rPr lang="de-DE" sz="1400" dirty="0" smtClean="0">
                <a:solidFill>
                  <a:prstClr val="black"/>
                </a:solidFill>
              </a:rPr>
              <a:t> </a:t>
            </a:r>
            <a:r>
              <a:rPr lang="de-DE" sz="1400" dirty="0" err="1">
                <a:solidFill>
                  <a:prstClr val="black"/>
                </a:solidFill>
              </a:rPr>
              <a:t>m</a:t>
            </a:r>
            <a:r>
              <a:rPr lang="de-DE" sz="1400" dirty="0" err="1" smtClean="0">
                <a:solidFill>
                  <a:prstClr val="black"/>
                </a:solidFill>
              </a:rPr>
              <a:t>ap</a:t>
            </a:r>
            <a:r>
              <a:rPr lang="de-DE" sz="1400" dirty="0" smtClean="0">
                <a:solidFill>
                  <a:prstClr val="black"/>
                </a:solidFill>
              </a:rPr>
              <a:t>: </a:t>
            </a:r>
            <a:r>
              <a:rPr lang="de-DE" sz="1400" b="1" dirty="0" err="1" smtClean="0">
                <a:solidFill>
                  <a:prstClr val="black"/>
                </a:solidFill>
              </a:rPr>
              <a:t>Temperature</a:t>
            </a:r>
            <a:r>
              <a:rPr lang="de-DE" sz="1400" b="1" dirty="0" smtClean="0">
                <a:solidFill>
                  <a:prstClr val="black"/>
                </a:solidFill>
              </a:rPr>
              <a:t> ?</a:t>
            </a:r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/>
          </p:nvPr>
        </p:nvGraphicFramePr>
        <p:xfrm>
          <a:off x="6619237" y="3695997"/>
          <a:ext cx="2335876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7938"/>
                <a:gridCol w="116793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mtClean="0"/>
                        <a:t>Sensor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/>
                        <a:t>Average</a:t>
                      </a:r>
                      <a:r>
                        <a:rPr lang="de-DE" baseline="0" smtClean="0"/>
                        <a:t> Temp. [°C]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30.44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T2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29.96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T3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27.70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T4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27.55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T5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27.87</a:t>
                      </a:r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T6</a:t>
                      </a:r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26.82</a:t>
                      </a:r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4682570" y="5760374"/>
            <a:ext cx="49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>
                <a:solidFill>
                  <a:prstClr val="black"/>
                </a:solidFill>
              </a:rPr>
              <a:t>T2</a:t>
            </a:r>
            <a:endParaRPr lang="de-DE" sz="1600" b="1">
              <a:solidFill>
                <a:prstClr val="black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186190" y="5201077"/>
            <a:ext cx="49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>
                <a:solidFill>
                  <a:prstClr val="black"/>
                </a:solidFill>
              </a:rPr>
              <a:t>T1</a:t>
            </a:r>
            <a:endParaRPr lang="de-DE" sz="1600" b="1">
              <a:solidFill>
                <a:prstClr val="black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1127367" y="4383957"/>
            <a:ext cx="49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>
                <a:solidFill>
                  <a:prstClr val="black"/>
                </a:solidFill>
              </a:rPr>
              <a:t>T3</a:t>
            </a:r>
            <a:endParaRPr lang="de-DE" sz="1600" b="1">
              <a:solidFill>
                <a:prstClr val="black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834127" y="2840792"/>
            <a:ext cx="49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>
                <a:solidFill>
                  <a:prstClr val="black"/>
                </a:solidFill>
              </a:rPr>
              <a:t>T4</a:t>
            </a:r>
            <a:endParaRPr lang="de-DE" sz="1600" b="1">
              <a:solidFill>
                <a:prstClr val="black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660535" y="4139169"/>
            <a:ext cx="49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>
                <a:solidFill>
                  <a:prstClr val="black"/>
                </a:solidFill>
              </a:rPr>
              <a:t>T5</a:t>
            </a:r>
            <a:endParaRPr lang="de-DE" sz="1600" b="1">
              <a:solidFill>
                <a:prstClr val="black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110702" y="2846964"/>
            <a:ext cx="496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smtClean="0">
                <a:solidFill>
                  <a:prstClr val="black"/>
                </a:solidFill>
              </a:rPr>
              <a:t>T6</a:t>
            </a:r>
            <a:endParaRPr lang="de-DE" sz="1600" b="1">
              <a:solidFill>
                <a:prstClr val="black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 rot="16200000">
            <a:off x="4095070" y="4368568"/>
            <a:ext cx="32965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Power		CALIB		DIF</a:t>
            </a:r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3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2643</Words>
  <Application>Microsoft Office PowerPoint</Application>
  <PresentationFormat>A4-Papier (210x297 mm)</PresentationFormat>
  <Paragraphs>581</Paragraphs>
  <Slides>36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5" baseType="lpstr">
      <vt:lpstr>ＭＳ Ｐゴシック</vt:lpstr>
      <vt:lpstr>Arial</vt:lpstr>
      <vt:lpstr>Calibri</vt:lpstr>
      <vt:lpstr>Garamond</vt:lpstr>
      <vt:lpstr>Symbol</vt:lpstr>
      <vt:lpstr>Wingdings</vt:lpstr>
      <vt:lpstr>Office-Design</vt:lpstr>
      <vt:lpstr>1_Office-Design</vt:lpstr>
      <vt:lpstr>Acrobat Document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Peakom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fd fds</dc:creator>
  <cp:lastModifiedBy>Krause, Sascha</cp:lastModifiedBy>
  <cp:revision>214</cp:revision>
  <dcterms:created xsi:type="dcterms:W3CDTF">2011-08-27T16:08:40Z</dcterms:created>
  <dcterms:modified xsi:type="dcterms:W3CDTF">2015-09-10T08:13:36Z</dcterms:modified>
</cp:coreProperties>
</file>