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435" r:id="rId3"/>
    <p:sldId id="530" r:id="rId4"/>
    <p:sldId id="532" r:id="rId5"/>
    <p:sldId id="533" r:id="rId6"/>
    <p:sldId id="534" r:id="rId7"/>
    <p:sldId id="468" r:id="rId8"/>
    <p:sldId id="535" r:id="rId9"/>
    <p:sldId id="529" r:id="rId10"/>
    <p:sldId id="497" r:id="rId11"/>
    <p:sldId id="498" r:id="rId12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4"/>
      <p:bold r:id="rId15"/>
      <p:italic r:id="rId16"/>
      <p:boldItalic r:id="rId17"/>
    </p:embeddedFont>
    <p:embeddedFont>
      <p:font typeface="Cambria Math" panose="02040503050406030204" pitchFamily="18" charset="0"/>
      <p:regular r:id="rId1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94" d="100"/>
          <a:sy n="94" d="100"/>
        </p:scale>
        <p:origin x="-121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Bunch charge measurement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4" cy="604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1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4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23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Stripline signal voltages are proportional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d</m:t>
                        </m:r>
                        <m:r>
                          <a:rPr lang="en-GB" altLang="en-US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d</m:t>
                        </m:r>
                        <m:r>
                          <a:rPr lang="en-GB" alt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GB" altLang="en-US" dirty="0" smtClean="0"/>
                  <a:t> where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𝑞</m:t>
                    </m:r>
                  </m:oMath>
                </a14:m>
                <a:r>
                  <a:rPr lang="en-GB" altLang="en-US" dirty="0"/>
                  <a:t> </a:t>
                </a:r>
                <a:r>
                  <a:rPr lang="en-GB" altLang="en-US" dirty="0" smtClean="0"/>
                  <a:t>is the charge and </a:t>
                </a:r>
                <a14:m>
                  <m:oMath xmlns:m="http://schemas.openxmlformats.org/officeDocument/2006/math">
                    <m:r>
                      <a:rPr lang="en-GB" altLang="en-US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altLang="en-US" dirty="0" smtClean="0"/>
                  <a:t> is time</a:t>
                </a:r>
                <a:br>
                  <a:rPr lang="en-GB" altLang="en-US" dirty="0" smtClean="0"/>
                </a:br>
                <a:r>
                  <a:rPr lang="en-GB" altLang="en-US" dirty="0"/>
                  <a:t>(Shafer, 1992; Avery et al., 1971</a:t>
                </a:r>
                <a:r>
                  <a:rPr lang="en-GB" altLang="en-US" dirty="0" smtClean="0"/>
                  <a:t>)</a:t>
                </a:r>
              </a:p>
              <a:p>
                <a:r>
                  <a:rPr lang="en-GB" altLang="en-US" dirty="0" smtClean="0"/>
                  <a:t>Are these signals also proportional to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𝑞</m:t>
                    </m:r>
                  </m:oMath>
                </a14:m>
                <a:r>
                  <a:rPr lang="en-GB" altLang="en-US" dirty="0" smtClean="0"/>
                  <a:t>?</a:t>
                </a:r>
              </a:p>
              <a:p>
                <a:r>
                  <a:rPr lang="en-GB" altLang="en-US" dirty="0"/>
                  <a:t>Consider the effect of different bunch lengths on the signal output (initially for a constant bunch charge</a:t>
                </a:r>
                <a:r>
                  <a:rPr lang="en-GB" altLang="en-US" dirty="0" smtClean="0"/>
                  <a:t>)</a:t>
                </a:r>
                <a:endParaRPr lang="en-GB" altLang="en-US" dirty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 r="-26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Effect of bunch length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87624" y="2522513"/>
            <a:ext cx="2016224" cy="1080120"/>
            <a:chOff x="1187624" y="2348880"/>
            <a:chExt cx="2016224" cy="108012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187624" y="3429000"/>
              <a:ext cx="86409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339752" y="3429000"/>
              <a:ext cx="86409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2051720" y="2852936"/>
              <a:ext cx="144016" cy="57606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195736" y="2852936"/>
              <a:ext cx="144016" cy="57606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87624" y="3429000"/>
              <a:ext cx="93610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67744" y="3429000"/>
              <a:ext cx="93610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123728" y="2348880"/>
              <a:ext cx="72008" cy="10801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195736" y="2348880"/>
              <a:ext cx="72008" cy="10801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 flipV="1">
            <a:off x="2483768" y="3602633"/>
            <a:ext cx="2016224" cy="1080120"/>
            <a:chOff x="1187624" y="2348880"/>
            <a:chExt cx="2016224" cy="108012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187624" y="3429000"/>
              <a:ext cx="86409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339752" y="3429000"/>
              <a:ext cx="86409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2051720" y="2852936"/>
              <a:ext cx="144016" cy="57606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195736" y="2852936"/>
              <a:ext cx="144016" cy="576064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187624" y="3429000"/>
              <a:ext cx="93610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67744" y="3429000"/>
              <a:ext cx="93610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123728" y="2348880"/>
              <a:ext cx="72008" cy="10801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195736" y="2348880"/>
              <a:ext cx="72008" cy="10801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/>
          <p:cNvCxnSpPr/>
          <p:nvPr/>
        </p:nvCxnSpPr>
        <p:spPr>
          <a:xfrm>
            <a:off x="6300192" y="360263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452320" y="360263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7236296" y="3026569"/>
            <a:ext cx="72008" cy="576064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308304" y="3026569"/>
            <a:ext cx="72008" cy="576064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00192" y="3602633"/>
            <a:ext cx="93610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380312" y="3602633"/>
            <a:ext cx="93610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7236296" y="2522513"/>
            <a:ext cx="7200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308304" y="2522513"/>
            <a:ext cx="7200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87624" y="191683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raw stripline signal</a:t>
            </a:r>
            <a:endParaRPr lang="en-GB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6300192" y="191683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processed </a:t>
            </a:r>
            <a:r>
              <a:rPr lang="el-GR" sz="2400" dirty="0" smtClean="0"/>
              <a:t>Σ</a:t>
            </a:r>
            <a:r>
              <a:rPr lang="en-GB" sz="2400" baseline="-25000" dirty="0" smtClean="0"/>
              <a:t>I</a:t>
            </a:r>
            <a:endParaRPr lang="en-GB" sz="2400" baseline="-250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5508104" y="5733256"/>
            <a:ext cx="36004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508104" y="5373216"/>
            <a:ext cx="3600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868144" y="548761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longer bunch</a:t>
            </a:r>
            <a:endParaRPr lang="en-GB" sz="2400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5868144" y="512757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</a:t>
            </a:r>
            <a:r>
              <a:rPr lang="en-GB" sz="2400" dirty="0" smtClean="0"/>
              <a:t>horter bunch</a:t>
            </a:r>
            <a:endParaRPr lang="en-GB" sz="2400" baseline="-25000" dirty="0"/>
          </a:p>
        </p:txBody>
      </p:sp>
      <p:sp>
        <p:nvSpPr>
          <p:cNvPr id="55" name="TextBox 54"/>
          <p:cNvSpPr txBox="1"/>
          <p:nvPr/>
        </p:nvSpPr>
        <p:spPr>
          <a:xfrm>
            <a:off x="7308304" y="283174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?</a:t>
            </a:r>
            <a:endParaRPr lang="en-GB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380107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Bunch length vs. bunch charge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9"/>
            <a:ext cx="6912768" cy="45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6156176" y="587727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Honda et al., 2004</a:t>
            </a:r>
            <a:endParaRPr lang="en-GB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337712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Stripline signals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Suggests that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d</m:t>
                        </m:r>
                        <m:r>
                          <a:rPr lang="en-GB" altLang="en-US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altLang="en-US">
                            <a:latin typeface="Cambria Math"/>
                          </a:rPr>
                          <m:t>d</m:t>
                        </m:r>
                        <m:r>
                          <a:rPr lang="en-GB" alt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GB" altLang="en-US" dirty="0" smtClean="0"/>
                  <a:t> is not proportional to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𝑞</m:t>
                    </m:r>
                  </m:oMath>
                </a14:m>
                <a:endParaRPr lang="en-GB" altLang="en-US" dirty="0" smtClean="0"/>
              </a:p>
              <a:p>
                <a:r>
                  <a:rPr lang="en-GB" altLang="en-US" dirty="0" smtClean="0"/>
                  <a:t>But we know that stripline </a:t>
                </a:r>
                <a:r>
                  <a:rPr lang="el-GR" dirty="0" smtClean="0"/>
                  <a:t>Σ</a:t>
                </a:r>
                <a:r>
                  <a:rPr lang="en-GB" baseline="-25000" dirty="0" smtClean="0"/>
                  <a:t>I</a:t>
                </a:r>
                <a:r>
                  <a:rPr lang="en-GB" dirty="0" smtClean="0"/>
                  <a:t> </a:t>
                </a:r>
                <a:r>
                  <a:rPr lang="en-GB" altLang="en-US" dirty="0" smtClean="0"/>
                  <a:t>correlates well with ICT</a:t>
                </a:r>
              </a:p>
              <a:p>
                <a:r>
                  <a:rPr lang="en-GB" altLang="en-US" dirty="0" smtClean="0"/>
                  <a:t>Therefore, is it the case that </a:t>
                </a:r>
                <a:r>
                  <a:rPr lang="en-GB" dirty="0" smtClean="0"/>
                  <a:t>amplitude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∝</m:t>
                    </m:r>
                  </m:oMath>
                </a14:m>
                <a:r>
                  <a:rPr lang="en-GB" dirty="0" smtClean="0"/>
                  <a:t> pulse charge when response </a:t>
                </a:r>
                <a:r>
                  <a:rPr lang="en-GB" dirty="0"/>
                  <a:t>width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≫</m:t>
                    </m:r>
                  </m:oMath>
                </a14:m>
                <a:r>
                  <a:rPr lang="en-GB" dirty="0" smtClean="0"/>
                  <a:t> beam pulse width, as is the </a:t>
                </a:r>
                <a:r>
                  <a:rPr lang="en-GB" dirty="0"/>
                  <a:t>case with ICTs </a:t>
                </a:r>
                <a:r>
                  <a:rPr lang="en-GB" spc="-260" dirty="0"/>
                  <a:t>(</a:t>
                </a:r>
                <a:r>
                  <a:rPr lang="en-GB" spc="-260" dirty="0">
                    <a:latin typeface="Arial Narrow" panose="020B0606020202030204" pitchFamily="34" charset="0"/>
                  </a:rPr>
                  <a:t>https://</a:t>
                </a:r>
                <a:r>
                  <a:rPr lang="en-GB" spc="-260" dirty="0" smtClean="0">
                    <a:latin typeface="Arial Narrow" panose="020B0606020202030204" pitchFamily="34" charset="0"/>
                  </a:rPr>
                  <a:t>cas.web.cern.ch/cas/France-2008/Lectures/Denard.pdf</a:t>
                </a:r>
                <a:r>
                  <a:rPr lang="en-GB" spc="-260" dirty="0" smtClean="0"/>
                  <a:t>)</a:t>
                </a:r>
                <a:r>
                  <a:rPr lang="en-GB" dirty="0" smtClean="0"/>
                  <a:t>?</a:t>
                </a:r>
                <a:endParaRPr lang="en-GB" dirty="0"/>
              </a:p>
              <a:p>
                <a:endParaRPr lang="en-GB" altLang="en-US" baseline="-25000" dirty="0" smtClean="0"/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r="-2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5189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Scatter plots between stripline </a:t>
            </a:r>
            <a:r>
              <a:rPr lang="el-GR" dirty="0"/>
              <a:t>Σ</a:t>
            </a:r>
            <a:r>
              <a:rPr lang="en-GB" baseline="-25000" dirty="0" smtClean="0"/>
              <a:t>I</a:t>
            </a:r>
            <a:r>
              <a:rPr lang="en-US" dirty="0" smtClean="0"/>
              <a:t>, IP reference diode and ICT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97481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2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Calibration constant versus</a:t>
            </a:r>
            <a:br>
              <a:rPr lang="en-GB" dirty="0" smtClean="0"/>
            </a:br>
            <a:r>
              <a:rPr lang="en-GB" dirty="0" smtClean="0"/>
              <a:t>variable attenuator setting</a:t>
            </a:r>
            <a:br>
              <a:rPr lang="en-GB" dirty="0" smtClean="0"/>
            </a:br>
            <a:r>
              <a:rPr lang="en-GB" dirty="0" smtClean="0"/>
              <a:t>and bunch charge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479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6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4034</TotalTime>
  <Words>195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Narrow</vt:lpstr>
      <vt:lpstr>Cambria Math</vt:lpstr>
      <vt:lpstr>Default Design</vt:lpstr>
      <vt:lpstr>Bunch charge measurement</vt:lpstr>
      <vt:lpstr>Introduction</vt:lpstr>
      <vt:lpstr>Effect of bunch length</vt:lpstr>
      <vt:lpstr>Bunch length vs. bunch charge</vt:lpstr>
      <vt:lpstr>Stripline signals</vt:lpstr>
      <vt:lpstr>Appendix</vt:lpstr>
      <vt:lpstr>PowerPoint Presentation</vt:lpstr>
      <vt:lpstr>Appendix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223</cp:revision>
  <dcterms:created xsi:type="dcterms:W3CDTF">2009-05-21T13:39:04Z</dcterms:created>
  <dcterms:modified xsi:type="dcterms:W3CDTF">2015-04-16T11:40:28Z</dcterms:modified>
</cp:coreProperties>
</file>