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7" d="100"/>
          <a:sy n="77" d="100"/>
        </p:scale>
        <p:origin x="-102" y="-11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34ACA-74C3-48DB-870D-AAE8CD8E84BB}" type="datetimeFigureOut">
              <a:rPr lang="en-GB" smtClean="0"/>
              <a:t>24/04/2015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C82790-48E0-4B92-856D-481B04EB5D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4305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3763108" y="6448251"/>
            <a:ext cx="1526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86A89973-E8E9-450F-966E-47D8262071DB}" type="datetime1">
              <a:rPr lang="en-GB" smtClean="0"/>
              <a:t>24/04/2015</a:t>
            </a:fld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9776" y="64482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44825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20E21209-B51A-4BDD-AE50-51427676D63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3713870" y="6293045"/>
            <a:ext cx="15759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3A1597F8-1A59-4672-B1DD-E57B5F3F7FA0}" type="datetime1">
              <a:rPr lang="en-GB" smtClean="0"/>
              <a:t>24/04/2015</a:t>
            </a:fld>
            <a:endParaRPr lang="en-GB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9776" y="629304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293045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20E21209-B51A-4BDD-AE50-51427676D63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3685734" y="6286011"/>
            <a:ext cx="16040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05B40144-8BE0-4AE0-9942-1F690B6E8567}" type="datetime1">
              <a:rPr lang="en-GB" smtClean="0"/>
              <a:t>24/04/2015</a:t>
            </a:fld>
            <a:endParaRPr lang="en-GB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9776" y="628601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28601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20E21209-B51A-4BDD-AE50-51427676D63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84784"/>
            <a:ext cx="7772400" cy="1470025"/>
          </a:xfrm>
        </p:spPr>
        <p:txBody>
          <a:bodyPr>
            <a:normAutofit/>
          </a:bodyPr>
          <a:lstStyle>
            <a:lvl1pPr>
              <a:defRPr sz="4000">
                <a:solidFill>
                  <a:srgbClr val="FD74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61048"/>
            <a:ext cx="6400800" cy="10325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C1D20-1721-456E-9542-BCC09649D512}" type="datetime1">
              <a:rPr lang="en-GB" smtClean="0"/>
              <a:t>24/04/2015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21209-B51A-4BDD-AE50-51427676D63C}" type="slidenum">
              <a:rPr lang="en-GB" smtClean="0"/>
              <a:t>‹#›</a:t>
            </a:fld>
            <a:endParaRPr lang="en-GB"/>
          </a:p>
        </p:txBody>
      </p:sp>
      <p:sp>
        <p:nvSpPr>
          <p:cNvPr id="7" name="Espace réservé du titre 8"/>
          <p:cNvSpPr txBox="1">
            <a:spLocks/>
          </p:cNvSpPr>
          <p:nvPr/>
        </p:nvSpPr>
        <p:spPr>
          <a:xfrm>
            <a:off x="458573" y="188640"/>
            <a:ext cx="8226854" cy="504056"/>
          </a:xfrm>
          <a:prstGeom prst="rect">
            <a:avLst/>
          </a:prstGeom>
        </p:spPr>
        <p:txBody>
          <a:bodyPr vert="horz" lIns="45720" rIns="45720" anchor="ctr">
            <a:normAutofit fontScale="92500" lnSpcReduction="20000"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bg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769703" y="5301208"/>
            <a:ext cx="7604593" cy="874433"/>
            <a:chOff x="107504" y="4719741"/>
            <a:chExt cx="8941306" cy="1028138"/>
          </a:xfrm>
        </p:grpSpPr>
        <p:pic>
          <p:nvPicPr>
            <p:cNvPr id="9" name="Picture 8" descr="https://clic-study.web.cern.ch/clic-study/CLIC%20logo/CLIC%20logo_color/CLIC-Logo-Color-72.pn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372" t="14562" r="12175" b="12564"/>
            <a:stretch/>
          </p:blipFill>
          <p:spPr bwMode="auto">
            <a:xfrm>
              <a:off x="6039617" y="4719741"/>
              <a:ext cx="980655" cy="9598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1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27112" y="4725144"/>
              <a:ext cx="1364968" cy="1005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31694" y="4719741"/>
              <a:ext cx="1028138" cy="10281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2" descr="\\cern.ch\dfs\Users\j\jarobert\Documents\My Pictures\logo_red1-rgb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4725144"/>
              <a:ext cx="948418" cy="9484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" descr="C:\Users\jarobert\Downloads\CERN-LogoPack\CERN-LogoPack\Badge\PNG\LogoBadge-04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4719741"/>
              <a:ext cx="1028138" cy="1028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8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323850" y="116632"/>
            <a:ext cx="8496300" cy="648543"/>
          </a:xfr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780510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18649-7157-4B60-A406-B946E0BC3E47}" type="datetime1">
              <a:rPr lang="en-GB" smtClean="0"/>
              <a:t>24/04/2015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21209-B51A-4BDD-AE50-51427676D6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6275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Espace réservé du texte 2"/>
          <p:cNvSpPr>
            <a:spLocks noGrp="1"/>
          </p:cNvSpPr>
          <p:nvPr>
            <p:ph type="body" idx="11" hasCustomPrompt="1"/>
          </p:nvPr>
        </p:nvSpPr>
        <p:spPr>
          <a:xfrm>
            <a:off x="457198" y="1972062"/>
            <a:ext cx="4236081" cy="471352"/>
          </a:xfrm>
        </p:spPr>
        <p:txBody>
          <a:bodyPr lIns="45720" tIns="0" rIns="45720" bIns="0" anchor="t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kumimoji="0" lang="en-US" sz="1800" b="1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93776" indent="-457200">
              <a:buFont typeface="Wingdings" panose="05000000000000000000" pitchFamily="2" charset="2"/>
              <a:buChar char="§"/>
              <a:defRPr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3819378" y="6453336"/>
            <a:ext cx="1467652" cy="2880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AEBEB653-1199-4D57-924E-54642A0C17F7}" type="datetime1">
              <a:rPr lang="en-GB" smtClean="0"/>
              <a:t>24/04/2015</a:t>
            </a:fld>
            <a:endParaRPr lang="en-GB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7030" y="6453336"/>
            <a:ext cx="2895600" cy="2880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2630" y="6453336"/>
            <a:ext cx="501424" cy="2880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20E21209-B51A-4BDD-AE50-51427676D6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7467600" cy="64807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3807615" y="6448251"/>
            <a:ext cx="14844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86C72DCB-6195-45DC-BA55-80CD6C6C7E6F}" type="datetime1">
              <a:rPr lang="en-GB" smtClean="0"/>
              <a:t>24/04/2015</a:t>
            </a:fld>
            <a:endParaRPr lang="en-GB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9776" y="64482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44825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bg1"/>
                </a:solidFill>
              </a:defRPr>
            </a:lvl1pPr>
          </a:lstStyle>
          <a:p>
            <a:fld id="{20E21209-B51A-4BDD-AE50-51427676D63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3"/>
            <a:ext cx="8229600" cy="648072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10"/>
          </p:nvPr>
        </p:nvSpPr>
        <p:spPr>
          <a:xfrm>
            <a:off x="3770142" y="6448251"/>
            <a:ext cx="15196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25743AB4-F585-4D6F-A99F-4948AD3C64D9}" type="datetime1">
              <a:rPr lang="en-GB" smtClean="0"/>
              <a:t>24/04/2015</a:t>
            </a:fld>
            <a:endParaRPr lang="en-GB"/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289776" y="64482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44825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20E21209-B51A-4BDD-AE50-51427676D63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14619" y="908720"/>
            <a:ext cx="8496944" cy="5400600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3779913" y="6453336"/>
            <a:ext cx="5031650" cy="334294"/>
          </a:xfrm>
          <a:prstGeom prst="rect">
            <a:avLst/>
          </a:prstGeom>
          <a:solidFill>
            <a:srgbClr val="FD7400"/>
          </a:solidFill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314619" y="116632"/>
            <a:ext cx="8496944" cy="648072"/>
          </a:xfrm>
          <a:prstGeom prst="rect">
            <a:avLst/>
          </a:prstGeom>
          <a:solidFill>
            <a:srgbClr val="FD7400"/>
          </a:solidFill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8573" y="188640"/>
            <a:ext cx="8226854" cy="504056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08720"/>
            <a:ext cx="8226854" cy="54006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826412" y="6512471"/>
            <a:ext cx="1463364" cy="228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fld id="{8EC04277-E1F0-4CE8-8C76-5D0783BEDC02}" type="datetime1">
              <a:rPr lang="en-GB" smtClean="0"/>
              <a:t>24/04/2015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9776" y="6512471"/>
            <a:ext cx="2895600" cy="228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512471"/>
            <a:ext cx="501424" cy="2339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fld id="{20E21209-B51A-4BDD-AE50-51427676D63C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1" latinLnBrk="0" hangingPunct="1">
        <a:spcBef>
          <a:spcPct val="0"/>
        </a:spcBef>
        <a:buNone/>
        <a:defRPr kumimoji="0" sz="3600" b="1" kern="1200">
          <a:solidFill>
            <a:schemeClr val="bg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rgbClr val="FD7400"/>
        </a:buClr>
        <a:buSzPct val="80000"/>
        <a:buFont typeface="Wingdings" panose="05000000000000000000" pitchFamily="2" charset="2"/>
        <a:buChar char="q"/>
        <a:defRPr kumimoji="0" sz="3000" kern="1200">
          <a:solidFill>
            <a:schemeClr val="tx1">
              <a:lumMod val="75000"/>
            </a:schemeClr>
          </a:solidFill>
          <a:latin typeface="Century Gothic" panose="020B0502020202020204" pitchFamily="34" charset="0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rgbClr val="FD7400"/>
        </a:buClr>
        <a:buSzPct val="90000"/>
        <a:buFont typeface="Courier New" panose="02070309020205020404" pitchFamily="49" charset="0"/>
        <a:buChar char="o"/>
        <a:defRPr kumimoji="0" sz="2600" kern="1200">
          <a:solidFill>
            <a:schemeClr val="tx1">
              <a:lumMod val="75000"/>
            </a:schemeClr>
          </a:solidFill>
          <a:latin typeface="Century Gothic" panose="020B0502020202020204" pitchFamily="34" charset="0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rgbClr val="FD7400"/>
        </a:buClr>
        <a:buSzPct val="85000"/>
        <a:buFont typeface="Wingdings" panose="05000000000000000000" pitchFamily="2" charset="2"/>
        <a:buChar char="§"/>
        <a:defRPr kumimoji="0" sz="2400" kern="1200">
          <a:solidFill>
            <a:schemeClr val="tx1">
              <a:lumMod val="75000"/>
            </a:schemeClr>
          </a:solidFill>
          <a:latin typeface="Century Gothic" panose="020B0502020202020204" pitchFamily="34" charset="0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rgbClr val="FD7400"/>
        </a:buClr>
        <a:buSzPct val="90000"/>
        <a:buFont typeface="Arial"/>
        <a:buChar char="•"/>
        <a:defRPr kumimoji="0" sz="2000" kern="1200">
          <a:solidFill>
            <a:schemeClr val="tx1">
              <a:lumMod val="75000"/>
            </a:schemeClr>
          </a:solidFill>
          <a:latin typeface="Century Gothic" panose="020B0502020202020204" pitchFamily="34" charset="0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rgbClr val="FD7400"/>
        </a:buClr>
        <a:buSzPct val="100000"/>
        <a:buFont typeface="Arial" panose="020B0604020202020204" pitchFamily="34" charset="0"/>
        <a:buChar char="•"/>
        <a:defRPr kumimoji="0" sz="2000" kern="1200">
          <a:solidFill>
            <a:schemeClr val="tx1">
              <a:lumMod val="75000"/>
            </a:schemeClr>
          </a:solidFill>
          <a:latin typeface="Century Gothic" panose="020B0502020202020204" pitchFamily="34" charset="0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Phase Monitor Tests – first look.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Jack Roberts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21209-B51A-4BDD-AE50-51427676D63C}" type="slidenum">
              <a:rPr lang="en-GB" smtClean="0"/>
              <a:t>1</a:t>
            </a:fld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B8362-1363-4F69-9C6E-E5F70394A893}" type="datetime1">
              <a:rPr lang="en-GB" smtClean="0"/>
              <a:t>24/04/2015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77906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All sets of electronics are now nominally identical.</a:t>
            </a:r>
          </a:p>
          <a:p>
            <a:pPr lvl="1"/>
            <a:r>
              <a:rPr lang="en-GB" dirty="0" smtClean="0"/>
              <a:t>One exception: noticed 6 dB additional attenuation in LO input to 2</a:t>
            </a:r>
            <a:r>
              <a:rPr lang="en-GB" baseline="30000" dirty="0" smtClean="0"/>
              <a:t>nd</a:t>
            </a:r>
            <a:r>
              <a:rPr lang="en-GB" dirty="0" smtClean="0"/>
              <a:t> and 3</a:t>
            </a:r>
            <a:r>
              <a:rPr lang="en-GB" baseline="30000" dirty="0" smtClean="0"/>
              <a:t>rd</a:t>
            </a:r>
            <a:r>
              <a:rPr lang="en-GB" dirty="0" smtClean="0"/>
              <a:t> mixer. </a:t>
            </a:r>
          </a:p>
          <a:p>
            <a:pPr lvl="1"/>
            <a:r>
              <a:rPr lang="en-GB" dirty="0" smtClean="0"/>
              <a:t>But electronics was not correctly connected when I first checked the signals.</a:t>
            </a:r>
          </a:p>
          <a:p>
            <a:pPr lvl="1"/>
            <a:endParaRPr lang="en-GB" dirty="0"/>
          </a:p>
          <a:p>
            <a:r>
              <a:rPr lang="en-GB" dirty="0" smtClean="0"/>
              <a:t>Taken calibrations and resolution measurements with many variations in electronics setup.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CA18649-7157-4B60-A406-B946E0BC3E47}" type="datetime1">
              <a:rPr lang="en-GB" smtClean="0"/>
              <a:t>24/04/2015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E21209-B51A-4BDD-AE50-51427676D63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5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7020272" y="1972790"/>
            <a:ext cx="1656184" cy="281956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3059832" y="1972790"/>
            <a:ext cx="2088232" cy="281956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Rough Phase Monitor Electronics Layout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EBEB653-1199-4D57-924E-54642A0C17F7}" type="datetime1">
              <a:rPr lang="en-GB" smtClean="0"/>
              <a:t>24/04/2015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E21209-B51A-4BDD-AE50-51427676D63C}" type="slidenum">
              <a:rPr lang="en-GB" smtClean="0"/>
              <a:t>3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227805" y="5805264"/>
            <a:ext cx="1512168" cy="288032"/>
          </a:xfrm>
          <a:prstGeom prst="rect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3GHz Shifter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1227805" y="5367098"/>
            <a:ext cx="1512168" cy="288032"/>
          </a:xfrm>
          <a:prstGeom prst="rect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Filter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235837" y="4504318"/>
            <a:ext cx="1512168" cy="288032"/>
          </a:xfrm>
          <a:prstGeom prst="rect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Amplifier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991093" y="1972790"/>
            <a:ext cx="1800200" cy="288032"/>
          </a:xfrm>
          <a:prstGeom prst="rect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Monitor V Sum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1235837" y="4935050"/>
            <a:ext cx="1512168" cy="288032"/>
          </a:xfrm>
          <a:prstGeom prst="rect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Multiplier 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3347864" y="2404838"/>
            <a:ext cx="1512168" cy="288032"/>
          </a:xfrm>
          <a:prstGeom prst="rect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RF In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3352129" y="4077072"/>
            <a:ext cx="1512168" cy="288032"/>
          </a:xfrm>
          <a:prstGeom prst="rect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LO In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3352129" y="2996952"/>
            <a:ext cx="1512168" cy="288032"/>
          </a:xfrm>
          <a:prstGeom prst="rect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Mixer out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3369628" y="3501008"/>
            <a:ext cx="1512168" cy="288032"/>
          </a:xfrm>
          <a:prstGeom prst="rect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Diode out</a:t>
            </a:r>
            <a:endParaRPr lang="en-GB" dirty="0"/>
          </a:p>
        </p:txBody>
      </p:sp>
      <p:sp>
        <p:nvSpPr>
          <p:cNvPr id="17" name="Rectangle 16"/>
          <p:cNvSpPr/>
          <p:nvPr/>
        </p:nvSpPr>
        <p:spPr>
          <a:xfrm>
            <a:off x="1247257" y="4101321"/>
            <a:ext cx="1512168" cy="288032"/>
          </a:xfrm>
          <a:prstGeom prst="rect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10/16 dB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991093" y="2385340"/>
            <a:ext cx="1800200" cy="288032"/>
          </a:xfrm>
          <a:prstGeom prst="rect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Diode</a:t>
            </a:r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7092280" y="2996952"/>
            <a:ext cx="1512168" cy="288032"/>
          </a:xfrm>
          <a:prstGeom prst="rect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ADC</a:t>
            </a:r>
            <a:endParaRPr lang="en-GB" dirty="0"/>
          </a:p>
        </p:txBody>
      </p:sp>
      <p:sp>
        <p:nvSpPr>
          <p:cNvPr id="22" name="Rectangle 21"/>
          <p:cNvSpPr/>
          <p:nvPr/>
        </p:nvSpPr>
        <p:spPr>
          <a:xfrm>
            <a:off x="5346151" y="2996952"/>
            <a:ext cx="1512168" cy="288032"/>
          </a:xfrm>
          <a:prstGeom prst="rect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Amplifier?</a:t>
            </a:r>
            <a:endParaRPr lang="en-GB" dirty="0"/>
          </a:p>
        </p:txBody>
      </p:sp>
      <p:sp>
        <p:nvSpPr>
          <p:cNvPr id="23" name="Rectangle 22"/>
          <p:cNvSpPr/>
          <p:nvPr/>
        </p:nvSpPr>
        <p:spPr>
          <a:xfrm>
            <a:off x="7092280" y="3501008"/>
            <a:ext cx="1512168" cy="288032"/>
          </a:xfrm>
          <a:prstGeom prst="rect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ADC</a:t>
            </a:r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3667894" y="1603458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MIXER</a:t>
            </a:r>
            <a:endParaRPr lang="en-GB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7076358" y="1595048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 smtClean="0"/>
              <a:t>SiS</a:t>
            </a:r>
            <a:r>
              <a:rPr lang="en-GB" b="1" dirty="0" smtClean="0"/>
              <a:t> Digitiser</a:t>
            </a:r>
            <a:endParaRPr lang="en-GB" b="1" dirty="0"/>
          </a:p>
        </p:txBody>
      </p:sp>
      <p:cxnSp>
        <p:nvCxnSpPr>
          <p:cNvPr id="33" name="Straight Arrow Connector 32"/>
          <p:cNvCxnSpPr>
            <a:stCxn id="10" idx="1"/>
          </p:cNvCxnSpPr>
          <p:nvPr/>
        </p:nvCxnSpPr>
        <p:spPr>
          <a:xfrm flipH="1">
            <a:off x="683568" y="2116806"/>
            <a:ext cx="307525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683568" y="2100012"/>
            <a:ext cx="1" cy="448842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endCxn id="18" idx="1"/>
          </p:cNvCxnSpPr>
          <p:nvPr/>
        </p:nvCxnSpPr>
        <p:spPr>
          <a:xfrm>
            <a:off x="683568" y="2529356"/>
            <a:ext cx="307525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endCxn id="13" idx="1"/>
          </p:cNvCxnSpPr>
          <p:nvPr/>
        </p:nvCxnSpPr>
        <p:spPr>
          <a:xfrm>
            <a:off x="2791293" y="2517339"/>
            <a:ext cx="556571" cy="31515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endCxn id="14" idx="1"/>
          </p:cNvCxnSpPr>
          <p:nvPr/>
        </p:nvCxnSpPr>
        <p:spPr>
          <a:xfrm flipV="1">
            <a:off x="2748005" y="4221088"/>
            <a:ext cx="604124" cy="37285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H="1">
            <a:off x="939732" y="5574605"/>
            <a:ext cx="307525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 flipV="1">
            <a:off x="992335" y="5066828"/>
            <a:ext cx="3" cy="438167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991093" y="5079066"/>
            <a:ext cx="236712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2789441" y="5953400"/>
            <a:ext cx="236712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H="1" flipV="1">
            <a:off x="3026150" y="5531855"/>
            <a:ext cx="3" cy="438167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H="1">
            <a:off x="2759425" y="5504995"/>
            <a:ext cx="248130" cy="6119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H="1">
            <a:off x="981238" y="4682733"/>
            <a:ext cx="307525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H="1" flipV="1">
            <a:off x="991714" y="4244566"/>
            <a:ext cx="3" cy="438167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1052051" y="4244566"/>
            <a:ext cx="236712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2770843" y="5079066"/>
            <a:ext cx="236712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H="1" flipV="1">
            <a:off x="3007552" y="4667185"/>
            <a:ext cx="3" cy="438167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H="1">
            <a:off x="2737921" y="4658948"/>
            <a:ext cx="248130" cy="6119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endCxn id="22" idx="1"/>
          </p:cNvCxnSpPr>
          <p:nvPr/>
        </p:nvCxnSpPr>
        <p:spPr>
          <a:xfrm>
            <a:off x="4869778" y="3140968"/>
            <a:ext cx="476373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>
            <a:stCxn id="22" idx="3"/>
            <a:endCxn id="19" idx="1"/>
          </p:cNvCxnSpPr>
          <p:nvPr/>
        </p:nvCxnSpPr>
        <p:spPr>
          <a:xfrm>
            <a:off x="6858319" y="3140968"/>
            <a:ext cx="233961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>
            <a:endCxn id="23" idx="1"/>
          </p:cNvCxnSpPr>
          <p:nvPr/>
        </p:nvCxnSpPr>
        <p:spPr>
          <a:xfrm>
            <a:off x="4909877" y="3645024"/>
            <a:ext cx="2182403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66012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Setups Tried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EBEB653-1199-4D57-924E-54642A0C17F7}" type="datetime1">
              <a:rPr lang="en-GB" smtClean="0"/>
              <a:t>24/04/2015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E21209-B51A-4BDD-AE50-51427676D63C}" type="slidenum">
              <a:rPr lang="en-GB" smtClean="0"/>
              <a:t>4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Swapping monitors between mixers.</a:t>
            </a:r>
          </a:p>
          <a:p>
            <a:r>
              <a:rPr lang="en-GB" dirty="0" smtClean="0"/>
              <a:t>Swapping phase shifters between mixers.</a:t>
            </a:r>
          </a:p>
          <a:p>
            <a:r>
              <a:rPr lang="en-GB" dirty="0" smtClean="0"/>
              <a:t>With and without amplifier to </a:t>
            </a:r>
            <a:r>
              <a:rPr lang="en-GB" dirty="0" err="1" smtClean="0"/>
              <a:t>SiS</a:t>
            </a:r>
            <a:r>
              <a:rPr lang="en-GB" dirty="0" smtClean="0"/>
              <a:t> digitisers.</a:t>
            </a:r>
          </a:p>
          <a:p>
            <a:r>
              <a:rPr lang="en-GB" dirty="0" smtClean="0"/>
              <a:t>With 10dB and 16dB on LO input (for Mixer 2 and 3).</a:t>
            </a:r>
          </a:p>
          <a:p>
            <a:endParaRPr lang="en-GB" dirty="0"/>
          </a:p>
          <a:p>
            <a:r>
              <a:rPr lang="en-GB" dirty="0" smtClean="0"/>
              <a:t>Calibration then data for resolution measurements with all setups.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88475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Results 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Resolution is worse than measured last year (~0.7 degrees with “nominal” </a:t>
            </a:r>
            <a:r>
              <a:rPr lang="en-GB" smtClean="0"/>
              <a:t>setup).</a:t>
            </a:r>
            <a:endParaRPr lang="en-GB" dirty="0" smtClean="0"/>
          </a:p>
          <a:p>
            <a:r>
              <a:rPr lang="en-GB" dirty="0" smtClean="0"/>
              <a:t>Phase jitter from mixers using the 2</a:t>
            </a:r>
            <a:r>
              <a:rPr lang="en-GB" baseline="30000" dirty="0" smtClean="0"/>
              <a:t>nd</a:t>
            </a:r>
            <a:r>
              <a:rPr lang="en-GB" dirty="0" smtClean="0"/>
              <a:t> and 3</a:t>
            </a:r>
            <a:r>
              <a:rPr lang="en-GB" baseline="30000" dirty="0" smtClean="0"/>
              <a:t>rd</a:t>
            </a:r>
            <a:r>
              <a:rPr lang="en-GB" dirty="0" smtClean="0"/>
              <a:t> shifter is much larger.</a:t>
            </a:r>
          </a:p>
          <a:p>
            <a:r>
              <a:rPr lang="en-GB" dirty="0" smtClean="0"/>
              <a:t>Measured phase jitter depends (mostly) on the shifter used, not the monitor or mixer.</a:t>
            </a:r>
          </a:p>
          <a:p>
            <a:r>
              <a:rPr lang="en-GB" dirty="0" smtClean="0"/>
              <a:t>Amplifier to </a:t>
            </a:r>
            <a:r>
              <a:rPr lang="en-GB" dirty="0" err="1" smtClean="0"/>
              <a:t>SiS</a:t>
            </a:r>
            <a:r>
              <a:rPr lang="en-GB" dirty="0" smtClean="0"/>
              <a:t> digitiser and 10dB/16dB after shifter doesn’t appear to make much difference (at least at current noise level).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EBEB653-1199-4D57-924E-54642A0C17F7}" type="datetime1">
              <a:rPr lang="en-GB" smtClean="0"/>
              <a:t>24/04/2015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E21209-B51A-4BDD-AE50-51427676D63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743462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branding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Roberts_FONT_20150311_Simulations</Template>
  <TotalTime>42</TotalTime>
  <Words>229</Words>
  <Application>Microsoft Office PowerPoint</Application>
  <PresentationFormat>On-screen Show (4:3)</PresentationFormat>
  <Paragraphs>52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CERNCobranding4-3</vt:lpstr>
      <vt:lpstr>Phase Monitor Tests – first look.</vt:lpstr>
      <vt:lpstr>Overview</vt:lpstr>
      <vt:lpstr>Rough Phase Monitor Electronics Layout</vt:lpstr>
      <vt:lpstr>Setups Tried</vt:lpstr>
      <vt:lpstr>Results summary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Phase Monitor Tests – first look.</dc:title>
  <dc:creator>Jack Roberts</dc:creator>
  <cp:lastModifiedBy>Jack Roberts</cp:lastModifiedBy>
  <cp:revision>5</cp:revision>
  <dcterms:created xsi:type="dcterms:W3CDTF">2015-04-24T08:16:59Z</dcterms:created>
  <dcterms:modified xsi:type="dcterms:W3CDTF">2015-04-24T08:59:43Z</dcterms:modified>
</cp:coreProperties>
</file>