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6"/>
  </p:notesMasterIdLst>
  <p:sldIdLst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0" d="100"/>
          <a:sy n="140" d="100"/>
        </p:scale>
        <p:origin x="-104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B874EE-E16A-C64A-B1D8-C50C9A8900D7}" type="datetimeFigureOut">
              <a:rPr kumimoji="1" lang="ja-JP" altLang="en-US" smtClean="0"/>
              <a:t>15/04/28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89DEFD-659A-9649-B51F-DDCA8C0246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6757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452DC-765A-B549-817A-569B7BF0C223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/>
              <a:t>3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75279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AD20-3D66-5648-A102-55BF34100F72}" type="datetimeFigureOut">
              <a:rPr kumimoji="1" lang="ja-JP" altLang="en-US" smtClean="0"/>
              <a:t>15/04/28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A7BEF-59EB-F545-8A61-F9BE7A1FD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840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AD20-3D66-5648-A102-55BF34100F72}" type="datetimeFigureOut">
              <a:rPr kumimoji="1" lang="ja-JP" altLang="en-US" smtClean="0"/>
              <a:t>15/04/28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A7BEF-59EB-F545-8A61-F9BE7A1FD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108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AD20-3D66-5648-A102-55BF34100F72}" type="datetimeFigureOut">
              <a:rPr kumimoji="1" lang="ja-JP" altLang="en-US" smtClean="0"/>
              <a:t>15/04/28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A7BEF-59EB-F545-8A61-F9BE7A1FD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2552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626302"/>
            <a:ext cx="7481455" cy="17526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15/04/28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997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1273" y="1789547"/>
            <a:ext cx="7481455" cy="3844636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15/04/28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91662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906714"/>
            <a:ext cx="7516091" cy="1500187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15/04/28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26414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15/04/28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6054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845127" y="1847273"/>
            <a:ext cx="3574473" cy="3891587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726709" y="1847273"/>
            <a:ext cx="3574473" cy="3891587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15/04/28</a:t>
            </a:fld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00803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699672"/>
            <a:ext cx="3671455" cy="470428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6"/>
            <a:ext cx="3609880" cy="470405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 hasCustomPrompt="1"/>
          </p:nvPr>
        </p:nvSpPr>
        <p:spPr>
          <a:xfrm>
            <a:off x="831273" y="2332183"/>
            <a:ext cx="3671455" cy="3502120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702848" y="2332183"/>
            <a:ext cx="3609880" cy="3502119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15/04/28</a:t>
            </a:fld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48350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15/04/28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14141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15/04/28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71871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AD20-3D66-5648-A102-55BF34100F72}" type="datetimeFigureOut">
              <a:rPr kumimoji="1" lang="ja-JP" altLang="en-US" smtClean="0"/>
              <a:t>15/04/28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A7BEF-59EB-F545-8A61-F9BE7A1FD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3892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0"/>
            <a:ext cx="5486400" cy="35406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15/04/28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87013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9273" y="-23091"/>
            <a:ext cx="9282545" cy="6961909"/>
          </a:xfrm>
          <a:prstGeom prst="rect">
            <a:avLst/>
          </a:prstGeom>
          <a:solidFill>
            <a:srgbClr val="692A36"/>
          </a:solidFill>
        </p:spPr>
      </p:pic>
    </p:spTree>
    <p:extLst>
      <p:ext uri="{BB962C8B-B14F-4D97-AF65-F5344CB8AC3E}">
        <p14:creationId xmlns:p14="http://schemas.microsoft.com/office/powerpoint/2010/main" val="13925926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" y="141607"/>
            <a:ext cx="8829040" cy="79311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AC558-F848-42D0-A83E-5B7AD9D2CCC1}" type="datetime1">
              <a:rPr lang="ja-JP" altLang="en-US" smtClean="0">
                <a:ea typeface="ＭＳ Ｐゴシック"/>
              </a:rPr>
              <a:pPr/>
              <a:t>15/04/28</a:t>
            </a:fld>
            <a:endParaRPr lang="ja-JP" altLang="en-US"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ea typeface="ＭＳ Ｐゴシック"/>
              </a:rPr>
              <a:t>CFS Weekly Meeting /24 June</a:t>
            </a:r>
            <a:endParaRPr lang="ja-JP" altLang="en-US"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lang="ja-JP" altLang="en-US" smtClean="0">
                <a:ea typeface="ＭＳ Ｐゴシック"/>
              </a:rPr>
              <a:pPr/>
              <a:t>‹#›</a:t>
            </a:fld>
            <a:endParaRPr lang="ja-JP" altLang="en-US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423369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ea typeface="ＭＳ Ｐゴシック"/>
              </a:rPr>
              <a:t>A, Yamamoto, 150413</a:t>
            </a:r>
            <a:endParaRPr lang="ja-JP" altLang="en-US"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ea typeface="ＭＳ Ｐゴシック"/>
              </a:rPr>
              <a:t>ILC-SRF</a:t>
            </a:r>
            <a:endParaRPr lang="ja-JP" altLang="en-US"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ea typeface="ＭＳ Ｐゴシック"/>
              </a:rPr>
              <a:pPr/>
              <a:t>‹#›</a:t>
            </a:fld>
            <a:endParaRPr lang="ja-JP" altLang="en-US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1261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AD20-3D66-5648-A102-55BF34100F72}" type="datetimeFigureOut">
              <a:rPr kumimoji="1" lang="ja-JP" altLang="en-US" smtClean="0"/>
              <a:t>15/04/28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A7BEF-59EB-F545-8A61-F9BE7A1FD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6742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AD20-3D66-5648-A102-55BF34100F72}" type="datetimeFigureOut">
              <a:rPr kumimoji="1" lang="ja-JP" altLang="en-US" smtClean="0"/>
              <a:t>15/04/28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A7BEF-59EB-F545-8A61-F9BE7A1FD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1198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AD20-3D66-5648-A102-55BF34100F72}" type="datetimeFigureOut">
              <a:rPr kumimoji="1" lang="ja-JP" altLang="en-US" smtClean="0"/>
              <a:t>15/04/28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A7BEF-59EB-F545-8A61-F9BE7A1FD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9336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AD20-3D66-5648-A102-55BF34100F72}" type="datetimeFigureOut">
              <a:rPr kumimoji="1" lang="ja-JP" altLang="en-US" smtClean="0"/>
              <a:t>15/04/28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A7BEF-59EB-F545-8A61-F9BE7A1FD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280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AD20-3D66-5648-A102-55BF34100F72}" type="datetimeFigureOut">
              <a:rPr kumimoji="1" lang="ja-JP" altLang="en-US" smtClean="0"/>
              <a:t>15/04/28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A7BEF-59EB-F545-8A61-F9BE7A1FD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3442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AD20-3D66-5648-A102-55BF34100F72}" type="datetimeFigureOut">
              <a:rPr kumimoji="1" lang="ja-JP" altLang="en-US" smtClean="0"/>
              <a:t>15/04/28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A7BEF-59EB-F545-8A61-F9BE7A1FD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66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AD20-3D66-5648-A102-55BF34100F72}" type="datetimeFigureOut">
              <a:rPr kumimoji="1" lang="ja-JP" altLang="en-US" smtClean="0"/>
              <a:t>15/04/28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A7BEF-59EB-F545-8A61-F9BE7A1FD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0735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4" Type="http://schemas.openxmlformats.org/officeDocument/2006/relationships/image" Target="../media/image1.emf"/><Relationship Id="rId15" Type="http://schemas.openxmlformats.org/officeDocument/2006/relationships/image" Target="../media/image2.emf"/><Relationship Id="rId16" Type="http://schemas.openxmlformats.org/officeDocument/2006/relationships/image" Target="../media/image3.em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5AD20-3D66-5648-A102-55BF34100F72}" type="datetimeFigureOut">
              <a:rPr kumimoji="1" lang="ja-JP" altLang="en-US" smtClean="0"/>
              <a:t>15/04/28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7BEF-59EB-F545-8A61-F9BE7A1FD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1960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kumimoji="0" lang="en-US" smtClean="0"/>
              <a:pPr/>
              <a:t>15/04/28</a:t>
            </a:fld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831273" y="1039091"/>
            <a:ext cx="7481166" cy="45258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  <a:p>
            <a:pPr lvl="0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97490" y="197881"/>
            <a:ext cx="2523120" cy="4738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1273" y="633145"/>
            <a:ext cx="7481455" cy="346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31273" y="6217227"/>
            <a:ext cx="7481455" cy="3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830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15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6" indent="-342866" algn="l" defTabSz="457154" rtl="0" eaLnBrk="1" latinLnBrk="0" hangingPunct="1">
        <a:spcBef>
          <a:spcPct val="20000"/>
        </a:spcBef>
        <a:buFont typeface="Arial"/>
        <a:buNone/>
        <a:defRPr sz="2700" b="1" kern="1200">
          <a:solidFill>
            <a:schemeClr val="tx1"/>
          </a:solidFill>
          <a:latin typeface="Arial"/>
          <a:ea typeface="+mn-ea"/>
          <a:cs typeface="Arial"/>
        </a:defRPr>
      </a:lvl1pPr>
      <a:lvl2pPr marL="742876" indent="-285721" algn="l" defTabSz="45715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457154" rtl="0" eaLnBrk="1" latinLnBrk="0" hangingPunct="1">
        <a:spcBef>
          <a:spcPct val="20000"/>
        </a:spcBef>
        <a:buFont typeface="Lucida Grande"/>
        <a:buChar char="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040" indent="-228577" algn="l" defTabSz="457154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457154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614714"/>
            <a:ext cx="7772400" cy="1596572"/>
          </a:xfrm>
          <a:solidFill>
            <a:srgbClr val="CCFFCC"/>
          </a:solidFill>
        </p:spPr>
        <p:txBody>
          <a:bodyPr>
            <a:normAutofit/>
          </a:bodyPr>
          <a:lstStyle/>
          <a:p>
            <a:r>
              <a:rPr kumimoji="1" lang="en-US" altLang="ja-JP" b="1" dirty="0" smtClean="0"/>
              <a:t>Japanese Planning for FY2015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004129"/>
            <a:ext cx="6400800" cy="1752600"/>
          </a:xfrm>
        </p:spPr>
        <p:txBody>
          <a:bodyPr/>
          <a:lstStyle/>
          <a:p>
            <a:r>
              <a:rPr kumimoji="1" lang="en-US" altLang="ja-JP" dirty="0" smtClean="0"/>
              <a:t>Akira Yamamoto </a:t>
            </a:r>
            <a:endParaRPr lang="en-US" altLang="ja-JP" dirty="0"/>
          </a:p>
          <a:p>
            <a:r>
              <a:rPr kumimoji="1" lang="en-US" altLang="ja-JP" dirty="0" smtClean="0"/>
              <a:t>To be reported to ILC-TB, 2015-4-28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56369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1138"/>
            <a:ext cx="8229600" cy="305933"/>
          </a:xfrm>
        </p:spPr>
        <p:txBody>
          <a:bodyPr>
            <a:normAutofit fontScale="90000"/>
          </a:bodyPr>
          <a:lstStyle/>
          <a:p>
            <a:r>
              <a:rPr lang="en-US" altLang="ja-JP" b="1" dirty="0" smtClean="0"/>
              <a:t>Japanese Planning for FY2015</a:t>
            </a:r>
            <a:endParaRPr kumimoji="1" lang="ja-JP" altLang="en-US" b="1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0337589"/>
              </p:ext>
            </p:extLst>
          </p:nvPr>
        </p:nvGraphicFramePr>
        <p:xfrm>
          <a:off x="457200" y="743858"/>
          <a:ext cx="8229601" cy="5853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1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</a:tblGrid>
              <a:tr h="45357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Month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u="sng" dirty="0" smtClean="0"/>
                        <a:t>CFS</a:t>
                      </a:r>
                    </a:p>
                    <a:p>
                      <a:r>
                        <a:rPr kumimoji="1" lang="en-US" altLang="ja-JP" dirty="0" smtClean="0"/>
                        <a:t>Geol. Survey</a:t>
                      </a:r>
                    </a:p>
                    <a:p>
                      <a:r>
                        <a:rPr kumimoji="1" lang="en-US" altLang="ja-JP" dirty="0" smtClean="0"/>
                        <a:t>TOT develop.</a:t>
                      </a:r>
                    </a:p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u="sng" dirty="0" smtClean="0"/>
                        <a:t>ATF </a:t>
                      </a:r>
                      <a:r>
                        <a:rPr kumimoji="1" lang="en-US" altLang="ja-JP" sz="1600" u="sng" dirty="0" smtClean="0"/>
                        <a:t>(see next p.)</a:t>
                      </a:r>
                      <a:endParaRPr kumimoji="1" lang="en-US" altLang="ja-JP" u="sng" dirty="0" smtClean="0"/>
                    </a:p>
                    <a:p>
                      <a:r>
                        <a:rPr kumimoji="1" lang="en-US" altLang="ja-JP" dirty="0" smtClean="0"/>
                        <a:t>FF beam-size</a:t>
                      </a:r>
                    </a:p>
                    <a:p>
                      <a:r>
                        <a:rPr kumimoji="1" lang="en-US" altLang="ja-JP" dirty="0" smtClean="0"/>
                        <a:t>Stability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u="sng" dirty="0" smtClean="0"/>
                        <a:t>SRF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dirty="0" smtClean="0"/>
                        <a:t>Cavity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dirty="0" smtClean="0"/>
                        <a:t>STF2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dirty="0" smtClean="0"/>
                        <a:t>Input-coupler</a:t>
                      </a:r>
                      <a:r>
                        <a:rPr kumimoji="1" lang="en-US" altLang="ja-JP" baseline="0" dirty="0" smtClean="0"/>
                        <a:t>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baseline="0" dirty="0" smtClean="0"/>
                        <a:t>Tuner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dirty="0" smtClean="0"/>
                        <a:t>Cryogenics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u="sng" dirty="0" smtClean="0"/>
                        <a:t>e+ </a:t>
                      </a:r>
                      <a:r>
                        <a:rPr kumimoji="1" lang="en-US" altLang="ja-JP" dirty="0" smtClean="0"/>
                        <a:t>source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u="sng" dirty="0" smtClean="0"/>
                        <a:t>Meetings</a:t>
                      </a:r>
                    </a:p>
                    <a:p>
                      <a:r>
                        <a:rPr kumimoji="1" lang="en-US" altLang="ja-JP" dirty="0" smtClean="0"/>
                        <a:t>Int’l</a:t>
                      </a:r>
                    </a:p>
                    <a:p>
                      <a:r>
                        <a:rPr kumimoji="1" lang="en-US" altLang="ja-JP" dirty="0" smtClean="0"/>
                        <a:t>Domestic</a:t>
                      </a:r>
                    </a:p>
                    <a:p>
                      <a:r>
                        <a:rPr kumimoji="1" lang="en-US" altLang="ja-JP" dirty="0" smtClean="0"/>
                        <a:t>Comm.</a:t>
                      </a:r>
                      <a:r>
                        <a:rPr kumimoji="1" lang="en-US" altLang="ja-JP" baseline="0" dirty="0" smtClean="0"/>
                        <a:t> survey</a:t>
                      </a:r>
                      <a:endParaRPr kumimoji="1" lang="en-US" altLang="ja-JP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200" dirty="0" smtClean="0"/>
                    </a:p>
                    <a:p>
                      <a:r>
                        <a:rPr kumimoji="1" lang="en-US" altLang="ja-JP" sz="1200" dirty="0" smtClean="0"/>
                        <a:t>ALCW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dirty="0" smtClean="0"/>
                    </a:p>
                    <a:p>
                      <a:endParaRPr kumimoji="1" lang="en-US" altLang="ja-JP" dirty="0" smtClean="0"/>
                    </a:p>
                    <a:p>
                      <a:r>
                        <a:rPr kumimoji="1" lang="en-US" altLang="ja-JP" sz="1400" dirty="0" smtClean="0"/>
                        <a:t>AEC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000" dirty="0" smtClean="0"/>
                    </a:p>
                    <a:p>
                      <a:r>
                        <a:rPr kumimoji="1" lang="en-US" altLang="ja-JP" sz="1000" dirty="0" smtClean="0"/>
                        <a:t>CFS-CR</a:t>
                      </a:r>
                      <a:r>
                        <a:rPr kumimoji="1" lang="en-US" altLang="ja-JP" sz="1000" baseline="0" dirty="0" smtClean="0"/>
                        <a:t> mtg.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200" dirty="0" smtClean="0"/>
                    </a:p>
                    <a:p>
                      <a:r>
                        <a:rPr kumimoji="1" lang="en-US" altLang="ja-JP" sz="1200" dirty="0" smtClean="0"/>
                        <a:t>LCWS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3192527" y="1512520"/>
            <a:ext cx="3865044" cy="276999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Surface </a:t>
            </a:r>
            <a:r>
              <a:rPr kumimoji="1" lang="en-US" altLang="ja-JP" sz="1200" dirty="0" err="1" smtClean="0"/>
              <a:t>survery</a:t>
            </a:r>
            <a:r>
              <a:rPr kumimoji="1" lang="en-US" altLang="ja-JP" sz="1200" dirty="0" smtClean="0"/>
              <a:t>, and </a:t>
            </a:r>
            <a:r>
              <a:rPr kumimoji="1" lang="en-US" altLang="ja-JP" sz="1200" dirty="0" smtClean="0">
                <a:solidFill>
                  <a:srgbClr val="FF0000"/>
                </a:solidFill>
              </a:rPr>
              <a:t>boring</a:t>
            </a:r>
            <a:r>
              <a:rPr kumimoji="1" lang="en-US" altLang="ja-JP" sz="1200" dirty="0" smtClean="0"/>
              <a:t> at the new IP region </a:t>
            </a:r>
            <a:endParaRPr kumimoji="1" lang="ja-JP" altLang="en-US" sz="1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700856" y="1803419"/>
            <a:ext cx="4096644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srgbClr val="3366FF"/>
                </a:solidFill>
              </a:rPr>
              <a:t>Tunnel Optimization Tool </a:t>
            </a:r>
            <a:r>
              <a:rPr lang="en-US" altLang="ja-JP" sz="1200" dirty="0" smtClean="0"/>
              <a:t>to be developed, by ARUP-CERN-KEK</a:t>
            </a:r>
            <a:r>
              <a:rPr kumimoji="1" lang="en-US" altLang="ja-JP" sz="1200" dirty="0" smtClean="0"/>
              <a:t> </a:t>
            </a:r>
            <a:endParaRPr kumimoji="1" lang="ja-JP" altLang="en-US" sz="1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113649" y="2771635"/>
            <a:ext cx="498922" cy="253916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/>
              <a:t>beam</a:t>
            </a:r>
            <a:endParaRPr kumimoji="1" lang="ja-JP" altLang="en-US" sz="105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220357" y="2728069"/>
            <a:ext cx="716978" cy="27699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 </a:t>
            </a:r>
            <a:r>
              <a:rPr kumimoji="1" lang="en-US" altLang="ja-JP" sz="12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kumimoji="1" lang="en-US" altLang="ja-JP" sz="1100" dirty="0" smtClean="0">
                <a:solidFill>
                  <a:schemeClr val="bg1">
                    <a:lumMod val="50000"/>
                  </a:schemeClr>
                </a:solidFill>
              </a:rPr>
              <a:t>beam)</a:t>
            </a:r>
            <a:endParaRPr kumimoji="1" lang="ja-JP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185430" y="3588057"/>
            <a:ext cx="6414284" cy="276999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9-cell cavity, 1-cell cavity research </a:t>
            </a:r>
            <a:r>
              <a:rPr kumimoji="1" lang="en-US" altLang="ja-JP" sz="1200" dirty="0" smtClean="0"/>
              <a:t> </a:t>
            </a:r>
            <a:endParaRPr kumimoji="1" lang="ja-JP" altLang="en-US" sz="12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700856" y="3883198"/>
            <a:ext cx="5898858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953735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rgbClr val="FF0000"/>
                </a:solidFill>
              </a:rPr>
              <a:t>RF wave guide</a:t>
            </a:r>
            <a:r>
              <a:rPr lang="en-US" altLang="ja-JP" sz="1200" dirty="0" smtClean="0"/>
              <a:t> purchase, and assembled with CM1 </a:t>
            </a:r>
            <a:r>
              <a:rPr kumimoji="1" lang="en-US" altLang="ja-JP" sz="1200" dirty="0" smtClean="0"/>
              <a:t> </a:t>
            </a:r>
            <a:endParaRPr kumimoji="1" lang="ja-JP" altLang="en-US" sz="12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357455" y="4174105"/>
            <a:ext cx="4554973" cy="276999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New, </a:t>
            </a:r>
            <a:r>
              <a:rPr lang="en-US" altLang="ja-JP" sz="1200" dirty="0" smtClean="0">
                <a:solidFill>
                  <a:srgbClr val="3366FF"/>
                </a:solidFill>
              </a:rPr>
              <a:t>plug-compatible coupler </a:t>
            </a:r>
            <a:r>
              <a:rPr lang="en-US" altLang="ja-JP" sz="1200" dirty="0" smtClean="0"/>
              <a:t>to be test at KEK in coop. with CERN  </a:t>
            </a:r>
            <a:r>
              <a:rPr kumimoji="1" lang="en-US" altLang="ja-JP" sz="1200" dirty="0" smtClean="0"/>
              <a:t> </a:t>
            </a:r>
            <a:endParaRPr kumimoji="1" lang="ja-JP" altLang="en-US" sz="12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185430" y="4469246"/>
            <a:ext cx="5898858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953735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Watch the progress of LCLS-II, </a:t>
            </a:r>
            <a:r>
              <a:rPr lang="en-US" altLang="ja-JP" sz="1200" dirty="0" smtClean="0">
                <a:solidFill>
                  <a:srgbClr val="FF0000"/>
                </a:solidFill>
              </a:rPr>
              <a:t>lever-arm tuner </a:t>
            </a:r>
            <a:r>
              <a:rPr lang="en-US" altLang="ja-JP" sz="1200" dirty="0" smtClean="0"/>
              <a:t>development, and hopefully consider CR  </a:t>
            </a:r>
            <a:r>
              <a:rPr kumimoji="1" lang="en-US" altLang="ja-JP" sz="1200" dirty="0" smtClean="0"/>
              <a:t> </a:t>
            </a:r>
            <a:endParaRPr kumimoji="1" lang="ja-JP" altLang="en-US" sz="12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185429" y="5088504"/>
            <a:ext cx="6758999" cy="276999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Demonstrate a full-scale </a:t>
            </a:r>
            <a:r>
              <a:rPr lang="en-US" altLang="ja-JP" sz="1200" dirty="0" smtClean="0">
                <a:solidFill>
                  <a:srgbClr val="3366FF"/>
                </a:solidFill>
              </a:rPr>
              <a:t>mechanical model </a:t>
            </a:r>
            <a:r>
              <a:rPr lang="en-US" altLang="ja-JP" sz="1200" dirty="0" smtClean="0"/>
              <a:t>with a ”conventional technology”, within 2 years.    </a:t>
            </a:r>
            <a:r>
              <a:rPr kumimoji="1" lang="en-US" altLang="ja-JP" sz="1200" dirty="0" smtClean="0"/>
              <a:t> </a:t>
            </a:r>
            <a:endParaRPr kumimoji="1" lang="ja-JP" altLang="en-US" sz="12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937337" y="2771635"/>
            <a:ext cx="509808" cy="253916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/>
              <a:t>beam</a:t>
            </a:r>
            <a:endParaRPr kumimoji="1" lang="ja-JP" altLang="en-US" sz="105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483429" y="2773535"/>
            <a:ext cx="509808" cy="253916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/>
              <a:t>beam</a:t>
            </a:r>
            <a:endParaRPr kumimoji="1" lang="ja-JP" altLang="en-US" sz="105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248395" y="2728069"/>
            <a:ext cx="509808" cy="253916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/>
              <a:t>beam</a:t>
            </a:r>
            <a:endParaRPr kumimoji="1" lang="ja-JP" altLang="en-US" sz="105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075221" y="6256903"/>
            <a:ext cx="5106708" cy="276999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rgbClr val="FF0000"/>
                </a:solidFill>
              </a:rPr>
              <a:t>Commissioned survey </a:t>
            </a:r>
            <a:r>
              <a:rPr lang="en-US" altLang="ja-JP" sz="1200" dirty="0" smtClean="0"/>
              <a:t>for the ILC technology and project plan </a:t>
            </a:r>
            <a:endParaRPr kumimoji="1" lang="ja-JP" altLang="en-US" sz="12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104659" y="4764387"/>
            <a:ext cx="4125594" cy="276999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Cryogenics system design to be updated and go to Change Req.  </a:t>
            </a:r>
            <a:r>
              <a:rPr kumimoji="1" lang="en-US" altLang="ja-JP" sz="1200" dirty="0" smtClean="0"/>
              <a:t> </a:t>
            </a:r>
            <a:endParaRPr kumimoji="1" lang="ja-JP" altLang="en-US" sz="12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104658" y="5984193"/>
            <a:ext cx="6582141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953735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MEXT ILC Academic Expert Committee to </a:t>
            </a:r>
            <a:r>
              <a:rPr kumimoji="1" lang="en-US" altLang="ja-JP" sz="1200" smtClean="0"/>
              <a:t>be completed by 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277192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3279781" y="148432"/>
            <a:ext cx="5501599" cy="522612"/>
          </a:xfrm>
        </p:spPr>
        <p:txBody>
          <a:bodyPr>
            <a:normAutofit fontScale="90000"/>
          </a:bodyPr>
          <a:lstStyle/>
          <a:p>
            <a:r>
              <a:rPr lang="en-US" altLang="ja-JP" sz="3100" dirty="0" smtClean="0"/>
              <a:t>Short term schedule: ATF2</a:t>
            </a:r>
            <a:endParaRPr kumimoji="1" lang="ja-JP" altLang="en-US" sz="40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860284" y="6483522"/>
            <a:ext cx="2133600" cy="365125"/>
          </a:xfrm>
        </p:spPr>
        <p:txBody>
          <a:bodyPr/>
          <a:lstStyle/>
          <a:p>
            <a:fld id="{5332C513-14FA-4C82-A908-F737B0E5192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</p:spPr>
        <p:txBody>
          <a:bodyPr lIns="91431" tIns="45715" rIns="91431" bIns="45715"/>
          <a:lstStyle/>
          <a:p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PAC Paris April 2015</a:t>
            </a:r>
          </a:p>
          <a:p>
            <a:r>
              <a:rPr lang="en-US" sz="1200" dirty="0">
                <a:solidFill>
                  <a:prstClr val="black"/>
                </a:solidFill>
                <a:latin typeface="Calibri"/>
              </a:rPr>
              <a:t>Mike Harrison</a:t>
            </a:r>
          </a:p>
        </p:txBody>
      </p:sp>
      <p:pic>
        <p:nvPicPr>
          <p:cNvPr id="8" name="Picture 7" descr="Screen Shot 2015-03-30 at 2.19.4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745" y="824578"/>
            <a:ext cx="7590162" cy="526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78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raft_LLC_PowerPoint_template_0215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225</Words>
  <Application>Microsoft Macintosh PowerPoint</Application>
  <PresentationFormat>画面に合わせる (4:3)</PresentationFormat>
  <Paragraphs>63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3</vt:i4>
      </vt:variant>
    </vt:vector>
  </HeadingPairs>
  <TitlesOfParts>
    <vt:vector size="5" baseType="lpstr">
      <vt:lpstr>ホワイト</vt:lpstr>
      <vt:lpstr>Draft_LLC_PowerPoint_template_021513</vt:lpstr>
      <vt:lpstr>Japanese Planning for FY2015</vt:lpstr>
      <vt:lpstr>Japanese Planning for FY2015</vt:lpstr>
      <vt:lpstr>Short term schedule: ATF2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Planning for FY2015    1. Technical Issues   2. Project preparation</dc:title>
  <dc:creator>Yamamoto Akira</dc:creator>
  <cp:lastModifiedBy>Yamamoto Akira</cp:lastModifiedBy>
  <cp:revision>9</cp:revision>
  <dcterms:created xsi:type="dcterms:W3CDTF">2015-04-28T11:18:38Z</dcterms:created>
  <dcterms:modified xsi:type="dcterms:W3CDTF">2015-04-28T13:24:43Z</dcterms:modified>
</cp:coreProperties>
</file>