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Microsoft_Equation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7" r:id="rId3"/>
    <p:sldId id="264" r:id="rId4"/>
    <p:sldId id="265" r:id="rId5"/>
    <p:sldId id="258" r:id="rId6"/>
    <p:sldId id="25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1" autoAdjust="0"/>
    <p:restoredTop sz="91509" autoAdjust="0"/>
  </p:normalViewPr>
  <p:slideViewPr>
    <p:cSldViewPr snapToObjects="1">
      <p:cViewPr>
        <p:scale>
          <a:sx n="100" d="100"/>
          <a:sy n="100" d="100"/>
        </p:scale>
        <p:origin x="-20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4E335-0CEC-0349-9AD0-F166F8C905B5}" type="datetimeFigureOut">
              <a:rPr lang="en-US" smtClean="0"/>
              <a:t>01/05/15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DC1B6-4CAF-4440-B2C9-FF458564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86E3-73B1-D243-94A4-667AA841BEF1}" type="datetimeFigureOut">
              <a:rPr lang="en-US" smtClean="0"/>
              <a:t>01/05/15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D4526-F213-6945-A73E-9CC6B360E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D4526-F213-6945-A73E-9CC6B360EE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8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C376B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809EC2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Friday, 1 May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0"/>
            <a:ext cx="4504790" cy="347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3032" y="18288"/>
            <a:ext cx="643767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5.emf"/><Relationship Id="rId10" Type="http://schemas.openxmlformats.org/officeDocument/2006/relationships/oleObject" Target="../embeddings/Microsoft_Equation1.bin"/><Relationship Id="rId11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calibrations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IPBPM FILTER TESTS</a:t>
            </a:r>
          </a:p>
          <a:p>
            <a:r>
              <a:rPr lang="en-US" sz="1500" dirty="0" err="1" smtClean="0"/>
              <a:t>Siwon</a:t>
            </a:r>
            <a:r>
              <a:rPr lang="en-US" sz="1500" dirty="0" smtClean="0"/>
              <a:t> </a:t>
            </a:r>
            <a:r>
              <a:rPr lang="en-US" sz="1500" dirty="0"/>
              <a:t>Jang</a:t>
            </a:r>
          </a:p>
          <a:p>
            <a:r>
              <a:rPr lang="en-US" sz="1500" dirty="0" err="1"/>
              <a:t>Hoyeong</a:t>
            </a:r>
            <a:r>
              <a:rPr lang="en-US" sz="1500" dirty="0"/>
              <a:t> </a:t>
            </a:r>
            <a:r>
              <a:rPr lang="en-US" sz="1500" dirty="0" err="1"/>
              <a:t>Jeong</a:t>
            </a:r>
            <a:endParaRPr lang="en-US" sz="1500" dirty="0"/>
          </a:p>
          <a:p>
            <a:r>
              <a:rPr lang="en-US" sz="1500" dirty="0"/>
              <a:t>Glenn Christian</a:t>
            </a:r>
          </a:p>
          <a:p>
            <a:r>
              <a:rPr lang="en-US" sz="1500" dirty="0"/>
              <a:t>Talitha Bromwich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Friday, 1 May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4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3568" y="3356992"/>
            <a:ext cx="7848872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Remove pedestals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location of max in each pulse </a:t>
            </a:r>
            <a:br>
              <a:rPr lang="en-US" dirty="0" smtClean="0"/>
            </a:br>
            <a:r>
              <a:rPr lang="en-US" dirty="0" smtClean="0"/>
              <a:t>for the I signal.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mode sample location of the maximum. </a:t>
            </a:r>
            <a:br>
              <a:rPr lang="en-US" dirty="0" smtClean="0"/>
            </a:br>
            <a:r>
              <a:rPr lang="en-US" dirty="0" smtClean="0"/>
              <a:t>+ 5, so after the peak. Use same sample for I and Q across all pulses.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Find Ref charge peak in the same way. Use this sample number for charge </a:t>
            </a:r>
            <a:r>
              <a:rPr lang="en-US" dirty="0" err="1" smtClean="0"/>
              <a:t>normalisation</a:t>
            </a:r>
            <a:r>
              <a:rPr lang="en-US" dirty="0" smtClean="0"/>
              <a:t> across all pulses.</a:t>
            </a:r>
            <a:endParaRPr lang="en-US" dirty="0"/>
          </a:p>
        </p:txBody>
      </p:sp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Finding single sample point</a:t>
            </a:r>
            <a:endParaRPr lang="en-US" sz="3200" dirty="0"/>
          </a:p>
        </p:txBody>
      </p:sp>
      <p:pic>
        <p:nvPicPr>
          <p:cNvPr id="16" name="Picture 15" descr="714beforesplit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32746" r="64445" b="36135"/>
          <a:stretch/>
        </p:blipFill>
        <p:spPr>
          <a:xfrm>
            <a:off x="5701911" y="3068960"/>
            <a:ext cx="2400911" cy="1728192"/>
          </a:xfrm>
          <a:prstGeom prst="rect">
            <a:avLst/>
          </a:prstGeom>
        </p:spPr>
      </p:pic>
      <p:pic>
        <p:nvPicPr>
          <p:cNvPr id="18" name="Picture 17" descr="714beforesplit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3538" r="4205" b="65589"/>
          <a:stretch/>
        </p:blipFill>
        <p:spPr>
          <a:xfrm>
            <a:off x="885555" y="1340768"/>
            <a:ext cx="7431472" cy="1714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13066" y="6222503"/>
            <a:ext cx="2707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Following Michael Davis thesis, 2014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725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7738" y="1519039"/>
            <a:ext cx="787906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Plot I/q </a:t>
            </a:r>
            <a:r>
              <a:rPr lang="en-US" dirty="0" err="1" smtClean="0"/>
              <a:t>vs</a:t>
            </a:r>
            <a:r>
              <a:rPr lang="en-US" dirty="0" smtClean="0"/>
              <a:t> Q/q for all pulses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Calculate I' (charge </a:t>
            </a:r>
            <a:r>
              <a:rPr lang="en-US" dirty="0" err="1" smtClean="0"/>
              <a:t>normalised</a:t>
            </a:r>
            <a:r>
              <a:rPr lang="en-US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Calculate Q</a:t>
            </a:r>
            <a:r>
              <a:rPr lang="fr-FR" dirty="0" smtClean="0"/>
              <a:t>' (charge </a:t>
            </a:r>
            <a:r>
              <a:rPr lang="fr-FR" dirty="0" err="1" smtClean="0"/>
              <a:t>normalised</a:t>
            </a:r>
            <a:r>
              <a:rPr lang="fr-FR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fr-FR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fr-FR" dirty="0" smtClean="0"/>
              <a:t>Plot </a:t>
            </a:r>
            <a:r>
              <a:rPr lang="en-US" dirty="0" smtClean="0"/>
              <a:t>I</a:t>
            </a:r>
            <a:r>
              <a:rPr lang="fr-FR" dirty="0" smtClean="0"/>
              <a:t>'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mover voltage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Mover </a:t>
            </a:r>
            <a:r>
              <a:rPr lang="en-US" dirty="0" err="1" smtClean="0"/>
              <a:t>μm</a:t>
            </a:r>
            <a:r>
              <a:rPr lang="en-US" dirty="0" smtClean="0"/>
              <a:t>/V calibration to change to correct units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fr-FR" dirty="0" smtClean="0"/>
              <a:t>Plot </a:t>
            </a:r>
            <a:r>
              <a:rPr lang="en-US" dirty="0" smtClean="0"/>
              <a:t>Q' </a:t>
            </a:r>
            <a:r>
              <a:rPr lang="en-US" dirty="0" err="1" smtClean="0"/>
              <a:t>vs</a:t>
            </a:r>
            <a:r>
              <a:rPr lang="en-US" dirty="0" smtClean="0"/>
              <a:t> mover voltage</a:t>
            </a:r>
          </a:p>
          <a:p>
            <a:endParaRPr lang="en-US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043990"/>
              </p:ext>
            </p:extLst>
          </p:nvPr>
        </p:nvGraphicFramePr>
        <p:xfrm>
          <a:off x="4924847" y="2492896"/>
          <a:ext cx="2659360" cy="386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4" imgW="1574800" imgH="228600" progId="Equation.3">
                  <p:embed/>
                </p:oleObj>
              </mc:Choice>
              <mc:Fallback>
                <p:oleObj name="Equation" r:id="rId4" imgW="1574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24847" y="2492896"/>
                        <a:ext cx="2659360" cy="386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296537"/>
              </p:ext>
            </p:extLst>
          </p:nvPr>
        </p:nvGraphicFramePr>
        <p:xfrm>
          <a:off x="4856435" y="3284984"/>
          <a:ext cx="2887513" cy="38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6" imgW="1701800" imgH="228600" progId="Equation.3">
                  <p:embed/>
                </p:oleObj>
              </mc:Choice>
              <mc:Fallback>
                <p:oleObj name="Equation" r:id="rId6" imgW="17018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56435" y="3284984"/>
                        <a:ext cx="2887513" cy="38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28855"/>
              </p:ext>
            </p:extLst>
          </p:nvPr>
        </p:nvGraphicFramePr>
        <p:xfrm>
          <a:off x="4924847" y="1700808"/>
          <a:ext cx="2069554" cy="409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8" imgW="1155700" imgH="228600" progId="Equation.3">
                  <p:embed/>
                </p:oleObj>
              </mc:Choice>
              <mc:Fallback>
                <p:oleObj name="Equation" r:id="rId8" imgW="1155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24847" y="1700808"/>
                        <a:ext cx="2069554" cy="409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345048"/>
              </p:ext>
            </p:extLst>
          </p:nvPr>
        </p:nvGraphicFramePr>
        <p:xfrm>
          <a:off x="4916488" y="4149725"/>
          <a:ext cx="1395412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10" imgW="774700" imgH="203200" progId="Equation.3">
                  <p:embed/>
                </p:oleObj>
              </mc:Choice>
              <mc:Fallback>
                <p:oleObj name="Equation" r:id="rId10" imgW="774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16488" y="4149725"/>
                        <a:ext cx="1395412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itle 7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Calibration calculations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612841" y="6222503"/>
            <a:ext cx="2708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Following Young-</a:t>
            </a:r>
            <a:r>
              <a:rPr lang="en-US" sz="1200" dirty="0" err="1" smtClean="0"/>
              <a:t>Im</a:t>
            </a:r>
            <a:r>
              <a:rPr lang="en-US" sz="1200" dirty="0" smtClean="0"/>
              <a:t> Kim thesis, 2012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7926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9" y="764704"/>
            <a:ext cx="9116581" cy="60807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IPB_to_elec_A_with_BPF_split_before_2nd_stage_0dB_cal</a:t>
            </a:r>
            <a:endParaRPr lang="en-US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9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8720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Calibration comparisons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i="1" dirty="0" smtClean="0"/>
              <a:t>Comparison of calibrations with and without 714 MHz BPF</a:t>
            </a:r>
            <a:endParaRPr lang="en-US" sz="1800" b="1" i="1" dirty="0" smtClean="0"/>
          </a:p>
          <a:p>
            <a:pPr marL="0" indent="0">
              <a:buNone/>
            </a:pPr>
            <a:endParaRPr lang="en-US" sz="1800" b="1" i="1" dirty="0" smtClean="0"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/>
              <a:t>Nominal optics, beam waist (minimum y jitter of 141 nm) centered on IPB</a:t>
            </a:r>
            <a:r>
              <a:rPr lang="en-US" sz="1800" dirty="0" smtClean="0"/>
              <a:t>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SIS </a:t>
            </a:r>
            <a:r>
              <a:rPr lang="en-US" sz="1800" dirty="0" err="1" smtClean="0"/>
              <a:t>digitiser</a:t>
            </a:r>
            <a:r>
              <a:rPr lang="en-US" sz="1800" dirty="0" smtClean="0"/>
              <a:t> gathering data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/>
              <a:t>ICT </a:t>
            </a:r>
            <a:r>
              <a:rPr lang="en-US" sz="1800" dirty="0" smtClean="0"/>
              <a:t>~ 4 x 10</a:t>
            </a:r>
            <a:r>
              <a:rPr lang="en-US" sz="1800" baseline="30000" dirty="0" smtClean="0"/>
              <a:t>10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3.5 dB power splitter to IPBY, sending two signals to the channels for </a:t>
            </a:r>
            <a:br>
              <a:rPr lang="en-US" sz="1800" dirty="0" smtClean="0"/>
            </a:br>
            <a:r>
              <a:rPr lang="en-US" sz="1800" dirty="0" smtClean="0"/>
              <a:t>A </a:t>
            </a:r>
            <a:r>
              <a:rPr lang="en-US" sz="1800" dirty="0"/>
              <a:t>and B </a:t>
            </a:r>
            <a:r>
              <a:rPr lang="en-US" sz="1800" dirty="0" smtClean="0"/>
              <a:t>on </a:t>
            </a:r>
            <a:r>
              <a:rPr lang="en-US" sz="1800" dirty="0"/>
              <a:t>the </a:t>
            </a:r>
            <a:r>
              <a:rPr lang="en-US" sz="1800" dirty="0" smtClean="0"/>
              <a:t>second stage electronics.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714 MHz +/- 10 BPF </a:t>
            </a:r>
            <a:r>
              <a:rPr lang="en-US" sz="1800" dirty="0" smtClean="0"/>
              <a:t>added.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 smtClean="0"/>
              <a:t>Plot the change in calibration constants for both cases choosing different single point sample numbers for the calibration.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74133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nofilterwavefor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 r="5027"/>
          <a:stretch/>
        </p:blipFill>
        <p:spPr>
          <a:xfrm>
            <a:off x="251520" y="1524000"/>
            <a:ext cx="5880100" cy="2360968"/>
          </a:xfrm>
          <a:prstGeom prst="rect">
            <a:avLst/>
          </a:prstGeom>
        </p:spPr>
      </p:pic>
      <p:pic>
        <p:nvPicPr>
          <p:cNvPr id="9" name="Picture 8" descr="filterwavefor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 r="5452"/>
          <a:stretch/>
        </p:blipFill>
        <p:spPr>
          <a:xfrm>
            <a:off x="304800" y="4077072"/>
            <a:ext cx="5881354" cy="230763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8720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Calibration comparisons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42691" y="2385754"/>
            <a:ext cx="1724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and Q signals</a:t>
            </a:r>
            <a:br>
              <a:rPr lang="en-US" dirty="0" smtClean="0"/>
            </a:br>
            <a:r>
              <a:rPr lang="en-US" dirty="0" smtClean="0"/>
              <a:t>No filter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44179" y="4437112"/>
            <a:ext cx="1916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and Q signals</a:t>
            </a:r>
            <a:br>
              <a:rPr lang="en-US" dirty="0" smtClean="0"/>
            </a:br>
            <a:r>
              <a:rPr lang="en-US" dirty="0" smtClean="0"/>
              <a:t>714+/- 10 MHz </a:t>
            </a:r>
            <a:br>
              <a:rPr lang="en-US" dirty="0" smtClean="0"/>
            </a:br>
            <a:r>
              <a:rPr lang="en-US" dirty="0" smtClean="0"/>
              <a:t>filter before 2</a:t>
            </a:r>
            <a:r>
              <a:rPr lang="en-US" baseline="30000" dirty="0" smtClean="0"/>
              <a:t>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stage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60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Friday, 1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Talitha Bromwich, FONT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78720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Calibration comparisons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2699628"/>
            <a:ext cx="979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filter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0192" y="26996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</a:t>
            </a:r>
            <a:endParaRPr lang="en-US" dirty="0"/>
          </a:p>
        </p:txBody>
      </p:sp>
      <p:pic>
        <p:nvPicPr>
          <p:cNvPr id="2" name="Picture 1" descr="filterab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4288"/>
            <a:ext cx="4420096" cy="3315072"/>
          </a:xfrm>
          <a:prstGeom prst="rect">
            <a:avLst/>
          </a:prstGeom>
        </p:spPr>
      </p:pic>
      <p:pic>
        <p:nvPicPr>
          <p:cNvPr id="3" name="Picture 2" descr="nofilterab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72290"/>
            <a:ext cx="4392488" cy="32943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51536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Plots of </a:t>
            </a:r>
            <a:r>
              <a:rPr lang="en-US" dirty="0"/>
              <a:t>the change in calibration constants for both cases choosing different single point sample numbers for the </a:t>
            </a:r>
            <a:r>
              <a:rPr lang="en-US" dirty="0" smtClean="0"/>
              <a:t>calibration from 0 to 180.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500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9C85C0"/>
      </a:accent1>
      <a:accent2>
        <a:srgbClr val="D092A7"/>
      </a:accent2>
      <a:accent3>
        <a:srgbClr val="0A85BA"/>
      </a:accent3>
      <a:accent4>
        <a:srgbClr val="E7BC29"/>
      </a:accent4>
      <a:accent5>
        <a:srgbClr val="9C85C0"/>
      </a:accent5>
      <a:accent6>
        <a:srgbClr val="809EC2"/>
      </a:accent6>
      <a:hlink>
        <a:srgbClr val="9367AD"/>
      </a:hlink>
      <a:folHlink>
        <a:srgbClr val="7F6F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6771</TotalTime>
  <Words>268</Words>
  <Application>Microsoft Macintosh PowerPoint</Application>
  <PresentationFormat>On-screen Show (4:3)</PresentationFormat>
  <Paragraphs>71</Paragraphs>
  <Slides>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Clarity</vt:lpstr>
      <vt:lpstr>Equation</vt:lpstr>
      <vt:lpstr>Microsoft Equation</vt:lpstr>
      <vt:lpstr>calibrations</vt:lpstr>
      <vt:lpstr>Finding single sample point</vt:lpstr>
      <vt:lpstr>Calibration calculations</vt:lpstr>
      <vt:lpstr>PowerPoint Presentation</vt:lpstr>
      <vt:lpstr>Calibration comparisons</vt:lpstr>
      <vt:lpstr>Calibration comparisons</vt:lpstr>
      <vt:lpstr>Calibration comparisons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Talitha Bromwich</dc:creator>
  <cp:lastModifiedBy>Talitha Bromwich</cp:lastModifiedBy>
  <cp:revision>70</cp:revision>
  <dcterms:created xsi:type="dcterms:W3CDTF">2015-03-10T13:54:04Z</dcterms:created>
  <dcterms:modified xsi:type="dcterms:W3CDTF">2015-05-01T12:58:50Z</dcterms:modified>
</cp:coreProperties>
</file>