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269" r:id="rId3"/>
    <p:sldId id="258" r:id="rId4"/>
    <p:sldId id="270" r:id="rId5"/>
    <p:sldId id="259" r:id="rId6"/>
    <p:sldId id="271" r:id="rId7"/>
    <p:sldId id="272" r:id="rId8"/>
    <p:sldId id="273" r:id="rId9"/>
    <p:sldId id="278" r:id="rId10"/>
    <p:sldId id="274" r:id="rId11"/>
    <p:sldId id="275" r:id="rId12"/>
    <p:sldId id="277" r:id="rId13"/>
    <p:sldId id="261" r:id="rId14"/>
    <p:sldId id="263" r:id="rId15"/>
    <p:sldId id="266" r:id="rId16"/>
    <p:sldId id="280" r:id="rId17"/>
    <p:sldId id="264" r:id="rId18"/>
    <p:sldId id="265" r:id="rId19"/>
    <p:sldId id="279" r:id="rId20"/>
    <p:sldId id="262" r:id="rId21"/>
    <p:sldId id="268" r:id="rId22"/>
    <p:sldId id="267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 snapToObjects="1">
      <p:cViewPr varScale="1">
        <p:scale>
          <a:sx n="19" d="100"/>
          <a:sy n="19" d="100"/>
        </p:scale>
        <p:origin x="267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4429F-1DE2-6B49-9CE9-D644EDFB04E4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9D59C-DB4E-0E43-8F57-1648D20941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19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 why</a:t>
            </a:r>
            <a:r>
              <a:rPr lang="en-US" baseline="0" dirty="0" smtClean="0"/>
              <a:t> you need it?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9D59C-DB4E-0E43-8F57-1648D20941A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410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</a:t>
            </a:r>
            <a:r>
              <a:rPr lang="en-US" baseline="0" dirty="0" smtClean="0"/>
              <a:t> title component breakdown put fir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79D59C-DB4E-0E43-8F57-1648D20941A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65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74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133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9336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93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41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154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771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27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673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29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27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2D21-FA3C-C641-861E-5650BBD63EAD}" type="datetimeFigureOut">
              <a:rPr lang="en-US" smtClean="0"/>
              <a:t>5/18/2015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57E0C-300A-3049-A65D-ECF29FD3B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53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6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Occupancy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George Courcoubetis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4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Available pair background events are 1024, only enough for 39% of a single train</a:t>
            </a:r>
          </a:p>
          <a:p>
            <a:r>
              <a:rPr lang="en-US" dirty="0" smtClean="0"/>
              <a:t>True division between the polarization states is not known</a:t>
            </a:r>
          </a:p>
        </p:txBody>
      </p:sp>
    </p:spTree>
    <p:extLst>
      <p:ext uri="{BB962C8B-B14F-4D97-AF65-F5344CB8AC3E}">
        <p14:creationId xmlns:p14="http://schemas.microsoft.com/office/powerpoint/2010/main" val="3351735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Calculation of expected event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Pair background: 1 per bunch crossing, 2625 </a:t>
            </a:r>
            <a:r>
              <a:rPr lang="en-US" dirty="0"/>
              <a:t>events </a:t>
            </a:r>
            <a:r>
              <a:rPr lang="en-US" dirty="0" smtClean="0"/>
              <a:t>(but only 39</a:t>
            </a:r>
            <a:r>
              <a:rPr lang="en-US" dirty="0"/>
              <a:t>% of a single </a:t>
            </a:r>
            <a:r>
              <a:rPr lang="en-US" dirty="0" smtClean="0"/>
              <a:t>train available)</a:t>
            </a:r>
          </a:p>
          <a:p>
            <a:r>
              <a:rPr lang="en-US" dirty="0" err="1"/>
              <a:t>γγ</a:t>
            </a:r>
            <a:r>
              <a:rPr lang="en-US" dirty="0"/>
              <a:t>-&gt;</a:t>
            </a:r>
            <a:r>
              <a:rPr lang="en-US" dirty="0" smtClean="0"/>
              <a:t>hadrons: 1.2 per bunch crossing, 2625*1.2=3150 events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dirty="0" err="1"/>
              <a:t>b</a:t>
            </a:r>
            <a:r>
              <a:rPr lang="en-US" dirty="0" err="1" smtClean="0"/>
              <a:t>habha</a:t>
            </a:r>
            <a:r>
              <a:rPr lang="en-US" dirty="0" smtClean="0"/>
              <a:t> sample has a total Luminosity of        			   	  hence 					              . </a:t>
            </a:r>
          </a:p>
          <a:p>
            <a:r>
              <a:rPr lang="en-US" dirty="0" smtClean="0"/>
              <a:t>Total number of </a:t>
            </a:r>
            <a:r>
              <a:rPr lang="en-US" dirty="0" err="1" smtClean="0"/>
              <a:t>Bhabha</a:t>
            </a:r>
            <a:r>
              <a:rPr lang="en-US" dirty="0" smtClean="0"/>
              <a:t> events is 100,334 hence 2006.68 is the expected event number per train.</a:t>
            </a:r>
          </a:p>
          <a:p>
            <a:r>
              <a:rPr lang="en-US" dirty="0" err="1" smtClean="0"/>
              <a:t>Bhabhas</a:t>
            </a:r>
            <a:r>
              <a:rPr lang="en-US" dirty="0" smtClean="0"/>
              <a:t> depend on polarization, since assumed a 50-50 polarization ~1003 events were included for each beam polarization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700279"/>
              </p:ext>
            </p:extLst>
          </p:nvPr>
        </p:nvGraphicFramePr>
        <p:xfrm>
          <a:off x="645914" y="3629676"/>
          <a:ext cx="1801018" cy="4838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2" name="Equation" r:id="rId3" imgW="850900" imgH="228600" progId="Equation.3">
                  <p:embed/>
                </p:oleObj>
              </mc:Choice>
              <mc:Fallback>
                <p:oleObj name="Equation" r:id="rId3" imgW="850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45914" y="3629676"/>
                        <a:ext cx="1801018" cy="4838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073779"/>
              </p:ext>
            </p:extLst>
          </p:nvPr>
        </p:nvGraphicFramePr>
        <p:xfrm>
          <a:off x="3572409" y="3618536"/>
          <a:ext cx="2900530" cy="5644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3" name="Equation" r:id="rId5" imgW="1828800" imgH="444500" progId="Equation.3">
                  <p:embed/>
                </p:oleObj>
              </mc:Choice>
              <mc:Fallback>
                <p:oleObj name="Equation" r:id="rId5" imgW="18288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72409" y="3618536"/>
                        <a:ext cx="2900530" cy="5644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8015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of number of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Assumed FCAL is an annulus shaped </a:t>
            </a:r>
            <a:r>
              <a:rPr lang="en-US" dirty="0" smtClean="0"/>
              <a:t>detector</a:t>
            </a:r>
          </a:p>
          <a:p>
            <a:r>
              <a:rPr lang="en-US" dirty="0" smtClean="0"/>
              <a:t>Found the hits with the greatest and lowest registered radius in the FCAL, r=1295mm &amp; r=197mm, and the number of layers, n= 62.</a:t>
            </a:r>
          </a:p>
          <a:p>
            <a:r>
              <a:rPr lang="en-US" dirty="0" smtClean="0"/>
              <a:t>Used the cel</a:t>
            </a:r>
            <a:r>
              <a:rPr lang="en-US" dirty="0"/>
              <a:t>l</a:t>
            </a:r>
            <a:r>
              <a:rPr lang="en-US" dirty="0" smtClean="0"/>
              <a:t> geometry, 3.5x3.5 mm per cell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913482"/>
            <a:ext cx="78232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66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Histograms of number of hits per cell (occupancy) vs. number of cells, </a:t>
            </a:r>
            <a:r>
              <a:rPr lang="en-US" dirty="0"/>
              <a:t>b</a:t>
            </a:r>
            <a:r>
              <a:rPr lang="en-US" dirty="0" smtClean="0"/>
              <a:t>oth exclusive and integrated over above a given frequency</a:t>
            </a:r>
          </a:p>
          <a:p>
            <a:r>
              <a:rPr lang="en-US" dirty="0" smtClean="0"/>
              <a:t>Text file with numerical display of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0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train: Results in printed 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64790"/>
            <a:ext cx="8388777" cy="4714132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/>
              <a:t>Channel occupancy 0</a:t>
            </a:r>
            <a:r>
              <a:rPr lang="en-US" dirty="0"/>
              <a:t> 24289956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0.934229076923</a:t>
            </a:r>
          </a:p>
          <a:p>
            <a:r>
              <a:rPr lang="en-US" b="1" dirty="0"/>
              <a:t>Channel occupancy 1 </a:t>
            </a:r>
            <a:r>
              <a:rPr lang="en-US" dirty="0"/>
              <a:t>1404692 </a:t>
            </a:r>
            <a:r>
              <a:rPr lang="en-US" dirty="0" smtClean="0"/>
              <a:t>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0.0540266153846</a:t>
            </a:r>
          </a:p>
          <a:p>
            <a:r>
              <a:rPr lang="en-US" b="1" dirty="0"/>
              <a:t>Channel occupancy 2</a:t>
            </a:r>
            <a:r>
              <a:rPr lang="en-US" dirty="0"/>
              <a:t> </a:t>
            </a:r>
            <a:r>
              <a:rPr lang="en-US" dirty="0" smtClean="0"/>
              <a:t>235374     </a:t>
            </a:r>
            <a:r>
              <a:rPr lang="en-US" b="1" dirty="0"/>
              <a:t>percent</a:t>
            </a:r>
            <a:r>
              <a:rPr lang="en-US" dirty="0"/>
              <a:t> 0.00905284615385</a:t>
            </a:r>
          </a:p>
          <a:p>
            <a:r>
              <a:rPr lang="en-US" b="1" dirty="0"/>
              <a:t>Channel occupancy 3</a:t>
            </a:r>
            <a:r>
              <a:rPr lang="en-US" dirty="0"/>
              <a:t> 52012 </a:t>
            </a:r>
            <a:r>
              <a:rPr lang="en-US" dirty="0" smtClean="0"/>
              <a:t> 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0.00200046153846</a:t>
            </a:r>
          </a:p>
          <a:p>
            <a:r>
              <a:rPr lang="en-US" b="1" dirty="0"/>
              <a:t>Channel occupancy 4</a:t>
            </a:r>
            <a:r>
              <a:rPr lang="en-US" dirty="0"/>
              <a:t> 13609 </a:t>
            </a:r>
            <a:r>
              <a:rPr lang="en-US" dirty="0" smtClean="0"/>
              <a:t>      </a:t>
            </a:r>
            <a:r>
              <a:rPr lang="en-US" b="1" dirty="0" smtClean="0"/>
              <a:t>percent</a:t>
            </a:r>
            <a:r>
              <a:rPr lang="en-US" dirty="0" smtClean="0"/>
              <a:t> 0.00052342307692</a:t>
            </a:r>
            <a:endParaRPr lang="en-US" dirty="0"/>
          </a:p>
          <a:p>
            <a:r>
              <a:rPr lang="en-US" b="1" dirty="0"/>
              <a:t>Channel occupancy 5 </a:t>
            </a:r>
            <a:r>
              <a:rPr lang="en-US" dirty="0"/>
              <a:t>3346 </a:t>
            </a:r>
            <a:r>
              <a:rPr lang="en-US" dirty="0" smtClean="0"/>
              <a:t>        </a:t>
            </a:r>
            <a:r>
              <a:rPr lang="en-US" b="1" dirty="0" smtClean="0"/>
              <a:t>percent</a:t>
            </a:r>
            <a:r>
              <a:rPr lang="en-US" dirty="0" smtClean="0"/>
              <a:t> 0.00012869230769</a:t>
            </a:r>
            <a:endParaRPr lang="en-US" dirty="0"/>
          </a:p>
          <a:p>
            <a:r>
              <a:rPr lang="en-US" b="1" dirty="0"/>
              <a:t>Channel occupancy 6</a:t>
            </a:r>
            <a:r>
              <a:rPr lang="en-US" dirty="0"/>
              <a:t> 790 </a:t>
            </a:r>
            <a:r>
              <a:rPr lang="en-US" dirty="0" smtClean="0"/>
              <a:t>	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3.03846153846e-05</a:t>
            </a:r>
          </a:p>
          <a:p>
            <a:r>
              <a:rPr lang="en-US" b="1" dirty="0"/>
              <a:t>Channel occupancy 7 </a:t>
            </a:r>
            <a:r>
              <a:rPr lang="en-US" dirty="0"/>
              <a:t>179 </a:t>
            </a:r>
            <a:r>
              <a:rPr lang="en-US" dirty="0" smtClean="0"/>
              <a:t>	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6.88461538462e-06</a:t>
            </a:r>
          </a:p>
          <a:p>
            <a:r>
              <a:rPr lang="en-US" b="1" dirty="0"/>
              <a:t>Channel occupancy 8 </a:t>
            </a:r>
            <a:r>
              <a:rPr lang="en-US" dirty="0"/>
              <a:t>34 </a:t>
            </a:r>
            <a:r>
              <a:rPr lang="en-US" dirty="0" smtClean="0"/>
              <a:t>	      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1.30769230769e-06</a:t>
            </a:r>
          </a:p>
          <a:p>
            <a:r>
              <a:rPr lang="en-US" b="1" dirty="0"/>
              <a:t>Channel occupancy 9 </a:t>
            </a:r>
            <a:r>
              <a:rPr lang="en-US" dirty="0"/>
              <a:t>7 </a:t>
            </a:r>
            <a:r>
              <a:rPr lang="en-US" dirty="0" smtClean="0"/>
              <a:t>		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2.69230769231e-07</a:t>
            </a:r>
          </a:p>
          <a:p>
            <a:r>
              <a:rPr lang="en-US" b="1" dirty="0"/>
              <a:t>Channel occupancy 10 </a:t>
            </a:r>
            <a:r>
              <a:rPr lang="en-US" dirty="0"/>
              <a:t>1 </a:t>
            </a:r>
            <a:r>
              <a:rPr lang="en-US" dirty="0" smtClean="0"/>
              <a:t>	            </a:t>
            </a:r>
            <a:r>
              <a:rPr lang="en-US" b="1" dirty="0" smtClean="0"/>
              <a:t>percent</a:t>
            </a:r>
            <a:r>
              <a:rPr lang="en-US" dirty="0" smtClean="0"/>
              <a:t> </a:t>
            </a:r>
            <a:r>
              <a:rPr lang="en-US" dirty="0"/>
              <a:t>3.84615384615e-</a:t>
            </a:r>
            <a:r>
              <a:rPr lang="en-US" dirty="0" smtClean="0"/>
              <a:t>08</a:t>
            </a:r>
          </a:p>
        </p:txBody>
      </p:sp>
    </p:spTree>
    <p:extLst>
      <p:ext uri="{BB962C8B-B14F-4D97-AF65-F5344CB8AC3E}">
        <p14:creationId xmlns:p14="http://schemas.microsoft.com/office/powerpoint/2010/main" val="407081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Constisency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4" b="92"/>
          <a:stretch/>
        </p:blipFill>
        <p:spPr>
          <a:xfrm>
            <a:off x="457200" y="1247669"/>
            <a:ext cx="8229600" cy="561033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2713" y="1722826"/>
            <a:ext cx="8229600" cy="1143000"/>
          </a:xfrm>
        </p:spPr>
        <p:txBody>
          <a:bodyPr>
            <a:norm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Green = </a:t>
            </a:r>
            <a:r>
              <a:rPr lang="en-US" sz="1400" dirty="0" err="1">
                <a:solidFill>
                  <a:srgbClr val="008000"/>
                </a:solidFill>
              </a:rPr>
              <a:t>Bhabhas+gammagamma</a:t>
            </a:r>
            <a:r>
              <a:rPr lang="en-US" sz="1400" dirty="0">
                <a:solidFill>
                  <a:srgbClr val="008000"/>
                </a:solidFill>
              </a:rPr>
              <a:t> to hadrons</a:t>
            </a:r>
            <a:br>
              <a:rPr lang="en-US" sz="1400" dirty="0">
                <a:solidFill>
                  <a:srgbClr val="008000"/>
                </a:solidFill>
              </a:rPr>
            </a:br>
            <a:r>
              <a:rPr lang="en-US" sz="1400" dirty="0">
                <a:solidFill>
                  <a:srgbClr val="FF0000"/>
                </a:solidFill>
              </a:rPr>
              <a:t>red = </a:t>
            </a:r>
            <a:r>
              <a:rPr lang="en-US" sz="1400" dirty="0" smtClean="0">
                <a:solidFill>
                  <a:srgbClr val="FF0000"/>
                </a:solidFill>
              </a:rPr>
              <a:t>all except pairs</a:t>
            </a:r>
            <a:r>
              <a:rPr lang="en-US" sz="1400" dirty="0">
                <a:solidFill>
                  <a:srgbClr val="FF0000"/>
                </a:solidFill>
              </a:rPr>
              <a:t/>
            </a:r>
            <a:br>
              <a:rPr lang="en-US" sz="1400" dirty="0">
                <a:solidFill>
                  <a:srgbClr val="FF0000"/>
                </a:solidFill>
              </a:rPr>
            </a:br>
            <a:r>
              <a:rPr lang="en-US" sz="1400" dirty="0">
                <a:solidFill>
                  <a:srgbClr val="0000FF"/>
                </a:solidFill>
              </a:rPr>
              <a:t>blue = </a:t>
            </a:r>
            <a:r>
              <a:rPr lang="en-US" sz="1400" dirty="0" smtClean="0">
                <a:solidFill>
                  <a:srgbClr val="0000FF"/>
                </a:solidFill>
              </a:rPr>
              <a:t>everything except </a:t>
            </a:r>
            <a:r>
              <a:rPr lang="en-US" sz="1400" dirty="0" err="1" smtClean="0">
                <a:solidFill>
                  <a:srgbClr val="0000FF"/>
                </a:solidFill>
              </a:rPr>
              <a:t>lowcrossection</a:t>
            </a:r>
            <a:r>
              <a:rPr lang="en-US" sz="1400" dirty="0" smtClean="0">
                <a:solidFill>
                  <a:srgbClr val="0000FF"/>
                </a:solidFill>
              </a:rPr>
              <a:t/>
            </a:r>
            <a:br>
              <a:rPr lang="en-US" sz="1400" dirty="0" smtClean="0">
                <a:solidFill>
                  <a:srgbClr val="0000FF"/>
                </a:solidFill>
              </a:rPr>
            </a:br>
            <a:r>
              <a:rPr lang="en-US" sz="1400" dirty="0" smtClean="0"/>
              <a:t>black </a:t>
            </a:r>
            <a:r>
              <a:rPr lang="en-US" sz="1400" dirty="0"/>
              <a:t>= everything = </a:t>
            </a:r>
            <a:r>
              <a:rPr lang="en-US" sz="1400" dirty="0" err="1"/>
              <a:t>Bhabhas</a:t>
            </a:r>
            <a:r>
              <a:rPr lang="en-US" sz="1400" dirty="0"/>
              <a:t> + gamma gamma + pair + low</a:t>
            </a:r>
            <a:r>
              <a:rPr lang="en-US" sz="1400" dirty="0" smtClean="0"/>
              <a:t>-cross section</a:t>
            </a:r>
            <a:endParaRPr lang="en-US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Insight on the contribution of each process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3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that “Low cross section”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Under the title of low cross section, there </a:t>
            </a:r>
            <a:r>
              <a:rPr lang="en-US" dirty="0" smtClean="0"/>
              <a:t>are two </a:t>
            </a:r>
            <a:r>
              <a:rPr lang="en-US" dirty="0"/>
              <a:t>processes with high cross sections</a:t>
            </a:r>
          </a:p>
          <a:p>
            <a:r>
              <a:rPr lang="en-US" dirty="0"/>
              <a:t>Two fermion production via electron positron annihilation (ids: 39068, 39069, 39070 and 39071) have a total event number of ~2006 per train.</a:t>
            </a:r>
          </a:p>
          <a:p>
            <a:r>
              <a:rPr lang="en-US" dirty="0"/>
              <a:t>Down and anti-down quark production via two photon interaction (ids: 37577  709 events,37578 ~1100 events, 37579 ~1100 events,  37580 ~1648 events) has a total number of ~4550.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06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Occupancy contribution of pairs</a:t>
            </a:r>
            <a:endParaRPr lang="en-US" dirty="0"/>
          </a:p>
        </p:txBody>
      </p:sp>
      <p:pic>
        <p:nvPicPr>
          <p:cNvPr id="7" name="Content Placeholder 6" descr="Allbutpairs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49" b="101"/>
          <a:stretch/>
        </p:blipFill>
        <p:spPr>
          <a:xfrm>
            <a:off x="457200" y="1559586"/>
            <a:ext cx="8229600" cy="5298414"/>
          </a:xfr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2381024" y="2266983"/>
            <a:ext cx="7721105" cy="887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Black=everything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Red=everything-pairs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8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Occupancy contribution of low cross section processes</a:t>
            </a:r>
            <a:endParaRPr lang="en-US" dirty="0"/>
          </a:p>
        </p:txBody>
      </p:sp>
      <p:pic>
        <p:nvPicPr>
          <p:cNvPr id="5" name="Content Placeholder 4" descr="Allbutlowx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96" b="122"/>
          <a:stretch/>
        </p:blipFill>
        <p:spPr>
          <a:xfrm>
            <a:off x="457200" y="1503886"/>
            <a:ext cx="8229600" cy="5354114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198776" y="2020072"/>
            <a:ext cx="6945224" cy="842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Black=everything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Red=everything-low cross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121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 processes, ten distinct trains in terms of prevalence in percent</a:t>
            </a:r>
            <a:endParaRPr lang="en-US" dirty="0"/>
          </a:p>
        </p:txBody>
      </p:sp>
      <p:pic>
        <p:nvPicPr>
          <p:cNvPr id="4" name="Content Placeholder 3" descr="equalto_ocX1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81" b="-320"/>
          <a:stretch/>
        </p:blipFill>
        <p:spPr>
          <a:xfrm>
            <a:off x="457200" y="1448188"/>
            <a:ext cx="8229600" cy="5425130"/>
          </a:xfrm>
        </p:spPr>
      </p:pic>
    </p:spTree>
    <p:extLst>
      <p:ext uri="{BB962C8B-B14F-4D97-AF65-F5344CB8AC3E}">
        <p14:creationId xmlns:p14="http://schemas.microsoft.com/office/powerpoint/2010/main" val="269769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Produce the occupancy distribution for FCAL channels for a single train </a:t>
            </a:r>
          </a:p>
        </p:txBody>
      </p:sp>
    </p:spTree>
    <p:extLst>
      <p:ext uri="{BB962C8B-B14F-4D97-AF65-F5344CB8AC3E}">
        <p14:creationId xmlns:p14="http://schemas.microsoft.com/office/powerpoint/2010/main" val="207672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17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Integrated occupancy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2729060" y="6314332"/>
            <a:ext cx="74637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Total missed hits: </a:t>
            </a:r>
            <a:endParaRPr lang="en-US" dirty="0"/>
          </a:p>
        </p:txBody>
      </p:sp>
      <p:pic>
        <p:nvPicPr>
          <p:cNvPr id="4" name="Content Placeholder 3" descr="Screen Shot 2015-05-17 at 11.40.28 PM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9" b="1562"/>
          <a:stretch/>
        </p:blipFill>
        <p:spPr>
          <a:xfrm>
            <a:off x="457200" y="1314508"/>
            <a:ext cx="8229600" cy="5369156"/>
          </a:xfrm>
        </p:spPr>
      </p:pic>
    </p:spTree>
    <p:extLst>
      <p:ext uri="{BB962C8B-B14F-4D97-AF65-F5344CB8AC3E}">
        <p14:creationId xmlns:p14="http://schemas.microsoft.com/office/powerpoint/2010/main" val="222241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Integrated occupancy, ten distinct trains</a:t>
            </a:r>
            <a:endParaRPr lang="en-US" dirty="0"/>
          </a:p>
        </p:txBody>
      </p:sp>
      <p:pic>
        <p:nvPicPr>
          <p:cNvPr id="4" name="Content Placeholder 3" descr="greaterthan_occupx1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88" t="7097" b="456"/>
          <a:stretch/>
        </p:blipFill>
        <p:spPr>
          <a:xfrm>
            <a:off x="367654" y="1417638"/>
            <a:ext cx="8319146" cy="5440362"/>
          </a:xfrm>
        </p:spPr>
      </p:pic>
    </p:spTree>
    <p:extLst>
      <p:ext uri="{BB962C8B-B14F-4D97-AF65-F5344CB8AC3E}">
        <p14:creationId xmlns:p14="http://schemas.microsoft.com/office/powerpoint/2010/main" val="131212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Acquire more pairs</a:t>
            </a:r>
          </a:p>
          <a:p>
            <a:r>
              <a:rPr lang="en-US" dirty="0" smtClean="0"/>
              <a:t>Refine treatment of polarizations, especially </a:t>
            </a:r>
            <a:r>
              <a:rPr lang="en-US" dirty="0" err="1" smtClean="0"/>
              <a:t>bhabhas</a:t>
            </a:r>
            <a:endParaRPr lang="en-US" dirty="0" smtClean="0"/>
          </a:p>
          <a:p>
            <a:r>
              <a:rPr lang="en-US" dirty="0" smtClean="0"/>
              <a:t>Study occupancy by layer</a:t>
            </a:r>
          </a:p>
          <a:p>
            <a:r>
              <a:rPr lang="en-US" dirty="0" smtClean="0"/>
              <a:t>Radial occupancy study</a:t>
            </a:r>
          </a:p>
          <a:p>
            <a:r>
              <a:rPr lang="en-US" dirty="0" smtClean="0"/>
              <a:t>Share the tools for further studies</a:t>
            </a:r>
          </a:p>
        </p:txBody>
      </p:sp>
    </p:spTree>
    <p:extLst>
      <p:ext uri="{BB962C8B-B14F-4D97-AF65-F5344CB8AC3E}">
        <p14:creationId xmlns:p14="http://schemas.microsoft.com/office/powerpoint/2010/main" val="76660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Calculation of expected event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For the lower </a:t>
            </a:r>
            <a:r>
              <a:rPr lang="en-US" dirty="0" err="1" smtClean="0"/>
              <a:t>crossection</a:t>
            </a:r>
            <a:r>
              <a:rPr lang="en-US" dirty="0" smtClean="0"/>
              <a:t> processes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Where </a:t>
            </a:r>
            <a:r>
              <a:rPr lang="en-US" dirty="0" err="1" smtClean="0"/>
              <a:t>σ</a:t>
            </a:r>
            <a:r>
              <a:rPr lang="en-US" dirty="0" smtClean="0"/>
              <a:t> is </a:t>
            </a:r>
            <a:r>
              <a:rPr lang="en-US" dirty="0" err="1" smtClean="0"/>
              <a:t>crossection</a:t>
            </a:r>
            <a:r>
              <a:rPr lang="en-US" dirty="0" smtClean="0"/>
              <a:t>, P is number of </a:t>
            </a:r>
            <a:r>
              <a:rPr lang="en-US" dirty="0" err="1" smtClean="0"/>
              <a:t>polarisation</a:t>
            </a:r>
            <a:r>
              <a:rPr lang="en-US" dirty="0" smtClean="0"/>
              <a:t> states </a:t>
            </a:r>
          </a:p>
          <a:p>
            <a:r>
              <a:rPr lang="en-US" dirty="0" smtClean="0"/>
              <a:t>P is 1,2 or 4 since it depends on the polarization state of the electrons and positrons. </a:t>
            </a:r>
          </a:p>
          <a:p>
            <a:r>
              <a:rPr lang="en-US" dirty="0" smtClean="0"/>
              <a:t>1 for processes involving photons , 2 for processes involving one positron (or electron) and a photon and 4 for processes involving an electron and a positron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547559"/>
              </p:ext>
            </p:extLst>
          </p:nvPr>
        </p:nvGraphicFramePr>
        <p:xfrm>
          <a:off x="1234755" y="2307334"/>
          <a:ext cx="1940159" cy="812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Equation" r:id="rId3" imgW="939800" imgH="393700" progId="Equation.3">
                  <p:embed/>
                </p:oleObj>
              </mc:Choice>
              <mc:Fallback>
                <p:oleObj name="Equation" r:id="rId3" imgW="939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34755" y="2307334"/>
                        <a:ext cx="1940159" cy="812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688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Design Table</a:t>
            </a:r>
            <a:endParaRPr lang="en-US" dirty="0"/>
          </a:p>
        </p:txBody>
      </p:sp>
      <p:pic>
        <p:nvPicPr>
          <p:cNvPr id="4" name="Content Placeholder 3" descr="Screen Shot 2015-04-08 at 4.09.47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" r="921"/>
          <a:stretch>
            <a:fillRect/>
          </a:stretch>
        </p:blipFill>
        <p:spPr>
          <a:xfrm>
            <a:off x="7332" y="1269908"/>
            <a:ext cx="8679468" cy="5307819"/>
          </a:xfrm>
          <a:prstGeom prst="rect">
            <a:avLst/>
          </a:prstGeom>
        </p:spPr>
      </p:pic>
      <p:sp>
        <p:nvSpPr>
          <p:cNvPr id="3" name="Donut 2"/>
          <p:cNvSpPr/>
          <p:nvPr/>
        </p:nvSpPr>
        <p:spPr>
          <a:xfrm>
            <a:off x="6657398" y="5707972"/>
            <a:ext cx="664747" cy="226533"/>
          </a:xfrm>
          <a:prstGeom prst="donut">
            <a:avLst>
              <a:gd name="adj" fmla="val 4314"/>
            </a:avLst>
          </a:prstGeom>
          <a:solidFill>
            <a:srgbClr val="C0504D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Donut 5"/>
          <p:cNvSpPr/>
          <p:nvPr/>
        </p:nvSpPr>
        <p:spPr>
          <a:xfrm>
            <a:off x="6657398" y="2199465"/>
            <a:ext cx="664747" cy="226533"/>
          </a:xfrm>
          <a:prstGeom prst="donut">
            <a:avLst>
              <a:gd name="adj" fmla="val 4314"/>
            </a:avLst>
          </a:prstGeom>
          <a:solidFill>
            <a:srgbClr val="C0504D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Donut 6"/>
          <p:cNvSpPr/>
          <p:nvPr/>
        </p:nvSpPr>
        <p:spPr>
          <a:xfrm>
            <a:off x="6657398" y="1885571"/>
            <a:ext cx="664747" cy="226533"/>
          </a:xfrm>
          <a:prstGeom prst="donut">
            <a:avLst>
              <a:gd name="adj" fmla="val 4314"/>
            </a:avLst>
          </a:prstGeom>
          <a:solidFill>
            <a:srgbClr val="C0504D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51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Derivation of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train luminosity  with a 5hz collision rate is given by: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079103"/>
              </p:ext>
            </p:extLst>
          </p:nvPr>
        </p:nvGraphicFramePr>
        <p:xfrm>
          <a:off x="752785" y="3632442"/>
          <a:ext cx="7298608" cy="1042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3" imgW="2755900" imgH="393700" progId="Equation.3">
                  <p:embed/>
                </p:oleObj>
              </mc:Choice>
              <mc:Fallback>
                <p:oleObj name="Equation" r:id="rId3" imgW="27559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2785" y="3632442"/>
                        <a:ext cx="7298608" cy="1042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514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Processes Included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Pair backgrounds</a:t>
            </a:r>
          </a:p>
          <a:p>
            <a:r>
              <a:rPr lang="en-US" dirty="0" err="1"/>
              <a:t>γγ</a:t>
            </a:r>
            <a:r>
              <a:rPr lang="en-US" dirty="0"/>
              <a:t>-&gt;</a:t>
            </a:r>
            <a:r>
              <a:rPr lang="en-US" dirty="0" smtClean="0"/>
              <a:t>hadrons</a:t>
            </a:r>
          </a:p>
          <a:p>
            <a:r>
              <a:rPr lang="en-US" dirty="0" err="1" smtClean="0"/>
              <a:t>Bhabha’s</a:t>
            </a:r>
            <a:endParaRPr lang="en-US" dirty="0" smtClean="0"/>
          </a:p>
          <a:p>
            <a:r>
              <a:rPr lang="en-US" dirty="0" smtClean="0"/>
              <a:t>32 lower cross section processes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Criterion: Included processes </a:t>
            </a:r>
            <a:r>
              <a:rPr lang="en-US" dirty="0"/>
              <a:t>with expected event number      0.1 </a:t>
            </a:r>
            <a:r>
              <a:rPr lang="en-US" dirty="0" smtClean="0"/>
              <a:t>per train</a:t>
            </a:r>
            <a:endParaRPr lang="en-US" dirty="0"/>
          </a:p>
          <a:p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1833502"/>
              </p:ext>
            </p:extLst>
          </p:nvPr>
        </p:nvGraphicFramePr>
        <p:xfrm>
          <a:off x="3393960" y="5079741"/>
          <a:ext cx="352152" cy="4225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Equation" r:id="rId3" imgW="127000" imgH="152400" progId="Equation.3">
                  <p:embed/>
                </p:oleObj>
              </mc:Choice>
              <mc:Fallback>
                <p:oleObj name="Equation" r:id="rId3" imgW="127000" imgH="152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3960" y="5079741"/>
                        <a:ext cx="352152" cy="4225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83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Norman Graf's Calorimeter Occupancy Driver to extract event number cell ID and position per hit for FCAL</a:t>
            </a:r>
          </a:p>
          <a:p>
            <a:r>
              <a:rPr lang="en-US" dirty="0" smtClean="0"/>
              <a:t>Printed the information for each hit in a text file</a:t>
            </a:r>
          </a:p>
          <a:p>
            <a:r>
              <a:rPr lang="en-US" dirty="0" smtClean="0"/>
              <a:t> One text file per process</a:t>
            </a:r>
            <a:endParaRPr lang="en-US" dirty="0"/>
          </a:p>
          <a:p>
            <a:r>
              <a:rPr lang="en-US" dirty="0" smtClean="0"/>
              <a:t>A python script was written to input the text files and output train occupancy results</a:t>
            </a:r>
          </a:p>
        </p:txBody>
      </p:sp>
    </p:spTree>
    <p:extLst>
      <p:ext uri="{BB962C8B-B14F-4D97-AF65-F5344CB8AC3E}">
        <p14:creationId xmlns:p14="http://schemas.microsoft.com/office/powerpoint/2010/main" val="25743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 each physical process in the study, the expected number of events per train was calculated</a:t>
            </a:r>
          </a:p>
          <a:p>
            <a:r>
              <a:rPr lang="en-US" dirty="0" smtClean="0"/>
              <a:t>The number of events included was randomly selected according to the </a:t>
            </a:r>
            <a:r>
              <a:rPr lang="en-US" dirty="0"/>
              <a:t>P</a:t>
            </a:r>
            <a:r>
              <a:rPr lang="en-US" dirty="0" smtClean="0"/>
              <a:t>oisson distribution based on the expected number</a:t>
            </a:r>
          </a:p>
          <a:p>
            <a:r>
              <a:rPr lang="en-US" dirty="0" smtClean="0"/>
              <a:t>The information from each event was combined  to calculate the hits per detector cell</a:t>
            </a:r>
          </a:p>
        </p:txBody>
      </p:sp>
    </p:spTree>
    <p:extLst>
      <p:ext uri="{BB962C8B-B14F-4D97-AF65-F5344CB8AC3E}">
        <p14:creationId xmlns:p14="http://schemas.microsoft.com/office/powerpoint/2010/main" val="308630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Treatment of polarization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polarization of the beam was assumed to be 80% for electrons 30% for positrons</a:t>
            </a:r>
          </a:p>
          <a:p>
            <a:r>
              <a:rPr lang="en-US" dirty="0" smtClean="0"/>
              <a:t>Processes had 1(</a:t>
            </a:r>
            <a:r>
              <a:rPr lang="en-US" dirty="0" err="1" smtClean="0"/>
              <a:t>γγ</a:t>
            </a:r>
            <a:r>
              <a:rPr lang="en-US" dirty="0" smtClean="0"/>
              <a:t>) , 2 (</a:t>
            </a:r>
            <a:r>
              <a:rPr lang="en-US" dirty="0" err="1" smtClean="0"/>
              <a:t>e±γ</a:t>
            </a:r>
            <a:r>
              <a:rPr lang="en-US" dirty="0" smtClean="0"/>
              <a:t> or </a:t>
            </a:r>
            <a:r>
              <a:rPr lang="en-US" dirty="0" err="1" smtClean="0"/>
              <a:t>bhabha</a:t>
            </a:r>
            <a:r>
              <a:rPr lang="en-US" dirty="0"/>
              <a:t>)</a:t>
            </a:r>
            <a:r>
              <a:rPr lang="en-US" dirty="0" smtClean="0"/>
              <a:t>, or 4 (mostly </a:t>
            </a:r>
            <a:r>
              <a:rPr lang="en-US" dirty="0" err="1" smtClean="0"/>
              <a:t>e+e</a:t>
            </a:r>
            <a:r>
              <a:rPr lang="en-US" dirty="0" smtClean="0"/>
              <a:t>-) polarization states</a:t>
            </a:r>
          </a:p>
          <a:p>
            <a:r>
              <a:rPr lang="en-US" dirty="0" smtClean="0"/>
              <a:t>We assumed equal luminosity of each polarization state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7970581"/>
              </p:ext>
            </p:extLst>
          </p:nvPr>
        </p:nvGraphicFramePr>
        <p:xfrm>
          <a:off x="3028460" y="5101736"/>
          <a:ext cx="2798298" cy="11722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3" imgW="939800" imgH="393700" progId="Equation.3">
                  <p:embed/>
                </p:oleObj>
              </mc:Choice>
              <mc:Fallback>
                <p:oleObj name="Equation" r:id="rId3" imgW="9398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28460" y="5101736"/>
                        <a:ext cx="2798298" cy="11722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8459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about </a:t>
            </a:r>
            <a:r>
              <a:rPr lang="en-US" dirty="0" err="1" smtClean="0"/>
              <a:t>bhabhas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There are two kinds of </a:t>
            </a:r>
            <a:r>
              <a:rPr lang="en-US" dirty="0" err="1" smtClean="0"/>
              <a:t>bhabha</a:t>
            </a:r>
            <a:r>
              <a:rPr lang="en-US" dirty="0" smtClean="0"/>
              <a:t> files</a:t>
            </a:r>
          </a:p>
          <a:p>
            <a:pPr marL="0" indent="0">
              <a:buNone/>
            </a:pPr>
            <a:r>
              <a:rPr lang="en-US" dirty="0" smtClean="0"/>
              <a:t> -80e-|+30e+ and +80e-|-30e+ </a:t>
            </a:r>
          </a:p>
          <a:p>
            <a:r>
              <a:rPr lang="en-US" dirty="0" smtClean="0"/>
              <a:t>What about -80e-|-30e+ and +80e-|+30e+?</a:t>
            </a:r>
          </a:p>
          <a:p>
            <a:r>
              <a:rPr lang="en-US" dirty="0" smtClean="0"/>
              <a:t>Even if cross section is 0 for e-L/</a:t>
            </a:r>
            <a:r>
              <a:rPr lang="en-US" dirty="0" err="1" smtClean="0"/>
              <a:t>e+L</a:t>
            </a:r>
            <a:r>
              <a:rPr lang="en-US" dirty="0" smtClean="0"/>
              <a:t> and  e-R/</a:t>
            </a:r>
            <a:r>
              <a:rPr lang="en-US" dirty="0" err="1" smtClean="0"/>
              <a:t>e+R</a:t>
            </a:r>
            <a:r>
              <a:rPr lang="en-US" dirty="0" smtClean="0"/>
              <a:t> the event rate should not be 0 since the polarization is not 100%</a:t>
            </a:r>
          </a:p>
          <a:p>
            <a:r>
              <a:rPr lang="en-US" dirty="0" smtClean="0"/>
              <a:t>For now we have ignored the </a:t>
            </a:r>
            <a:r>
              <a:rPr lang="en-US" dirty="0"/>
              <a:t>-</a:t>
            </a:r>
            <a:r>
              <a:rPr lang="en-US" dirty="0" smtClean="0"/>
              <a:t>80e-|-30e+ </a:t>
            </a:r>
            <a:r>
              <a:rPr lang="en-US" dirty="0"/>
              <a:t>and +</a:t>
            </a:r>
            <a:r>
              <a:rPr lang="en-US" dirty="0" smtClean="0"/>
              <a:t>80e-|+30e+ polarizations and assumed 100% of the luminosity is in </a:t>
            </a:r>
            <a:r>
              <a:rPr lang="en-US" dirty="0"/>
              <a:t>-80e-|+30e+ and +80e-|-30e</a:t>
            </a:r>
            <a:r>
              <a:rPr lang="en-US" dirty="0" smtClean="0"/>
              <a:t>+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747</Words>
  <Application>Microsoft Office PowerPoint</Application>
  <PresentationFormat>On-screen Show (4:3)</PresentationFormat>
  <Paragraphs>94</Paragraphs>
  <Slides>23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Office Theme</vt:lpstr>
      <vt:lpstr>Equation</vt:lpstr>
      <vt:lpstr>Occupancy Study</vt:lpstr>
      <vt:lpstr>Goal</vt:lpstr>
      <vt:lpstr>ILC Design Table</vt:lpstr>
      <vt:lpstr>Derivation of Luminosity</vt:lpstr>
      <vt:lpstr>Processes Included</vt:lpstr>
      <vt:lpstr>Method</vt:lpstr>
      <vt:lpstr>Method</vt:lpstr>
      <vt:lpstr>Treatment of polarization</vt:lpstr>
      <vt:lpstr>Question about bhabhas</vt:lpstr>
      <vt:lpstr>Limitations</vt:lpstr>
      <vt:lpstr>Calculation of expected event numbers</vt:lpstr>
      <vt:lpstr>Estimation of number of cells</vt:lpstr>
      <vt:lpstr>Output</vt:lpstr>
      <vt:lpstr>Single train: Results in printed form</vt:lpstr>
      <vt:lpstr>Green = Bhabhas+gammagamma to hadrons red = all except pairs blue = everything except lowcrossection black = everything = Bhabhas + gamma gamma + pair + low-cross section</vt:lpstr>
      <vt:lpstr>Not that “Low cross section”</vt:lpstr>
      <vt:lpstr>Occupancy contribution of pairs</vt:lpstr>
      <vt:lpstr>Occupancy contribution of low cross section processes</vt:lpstr>
      <vt:lpstr>All processes, ten distinct trains in terms of prevalence in percent</vt:lpstr>
      <vt:lpstr>Integrated occupancy</vt:lpstr>
      <vt:lpstr>Integrated occupancy, ten distinct trains</vt:lpstr>
      <vt:lpstr>Additional Plans</vt:lpstr>
      <vt:lpstr>Calculation of expected event numbers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Occupancy Study</dc:title>
  <dc:creator>George  Courcoubetis</dc:creator>
  <cp:lastModifiedBy>Bruce</cp:lastModifiedBy>
  <cp:revision>63</cp:revision>
  <dcterms:created xsi:type="dcterms:W3CDTF">2015-04-08T23:04:31Z</dcterms:created>
  <dcterms:modified xsi:type="dcterms:W3CDTF">2015-05-18T16:53:43Z</dcterms:modified>
</cp:coreProperties>
</file>