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notesMasterIdLst>
    <p:notesMasterId r:id="rId14"/>
  </p:notesMasterIdLst>
  <p:handoutMasterIdLst>
    <p:handoutMasterId r:id="rId15"/>
  </p:handoutMasterIdLst>
  <p:sldIdLst>
    <p:sldId id="256" r:id="rId2"/>
    <p:sldId id="277" r:id="rId3"/>
    <p:sldId id="303" r:id="rId4"/>
    <p:sldId id="304" r:id="rId5"/>
    <p:sldId id="310" r:id="rId6"/>
    <p:sldId id="311" r:id="rId7"/>
    <p:sldId id="312" r:id="rId8"/>
    <p:sldId id="313" r:id="rId9"/>
    <p:sldId id="307" r:id="rId10"/>
    <p:sldId id="308" r:id="rId11"/>
    <p:sldId id="316" r:id="rId12"/>
    <p:sldId id="31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892AAD"/>
    <a:srgbClr val="DED9E8"/>
    <a:srgbClr val="EFED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611" autoAdjust="0"/>
    <p:restoredTop sz="91509" autoAdjust="0"/>
  </p:normalViewPr>
  <p:slideViewPr>
    <p:cSldViewPr snapToObjects="1">
      <p:cViewPr>
        <p:scale>
          <a:sx n="100" d="100"/>
          <a:sy n="100" d="100"/>
        </p:scale>
        <p:origin x="232" y="3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handoutMaster" Target="handoutMasters/handout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24E335-0CEC-0349-9AD0-F166F8C905B5}" type="datetimeFigureOut">
              <a:rPr lang="en-US" smtClean="0"/>
              <a:t>22/05/15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DDC1B6-4CAF-4440-B2C9-FF45856454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167641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7B86E3-73B1-D243-94A4-667AA841BEF1}" type="datetimeFigureOut">
              <a:rPr lang="en-US" smtClean="0"/>
              <a:t>22/05/15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2D4526-F213-6945-A73E-9CC6B360E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03406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2D4526-F213-6945-A73E-9CC6B360EED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3804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2D4526-F213-6945-A73E-9CC6B360EED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3804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2D4526-F213-6945-A73E-9CC6B360EED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3804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2D4526-F213-6945-A73E-9CC6B360EED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3804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2D4526-F213-6945-A73E-9CC6B360EEDD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3804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Friday, 22 May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Talitha Bromwich, FONT Group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809EC2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Friday, 22 May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Talitha Bromwich, FONT Group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solidFill>
                  <a:srgbClr val="809EC2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Friday, 22 May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Talitha Bromwich, FONT Group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Friday, 22 May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Talitha Bromwich, FONT Group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Friday, 22 May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Talitha Bromwich, FONT Group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4C376B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Friday, 22 May 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Talitha Bromwich, FONT Group Meeting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4C376B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Friday, 22 May 2015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Talitha Bromwich, FONT Group Meeting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809EC2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Friday, 22 May 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Talitha Bromwich, FONT Group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Friday, 22 May 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Talitha Bromwich, FONT Group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solidFill>
                  <a:srgbClr val="809EC2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Friday, 22 May 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Talitha Bromwich, FONT Group Meeting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rgbClr val="809EC2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Friday, 22 May 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Talitha Bromwich, FONT Group Meeting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GB" smtClean="0"/>
              <a:t>Friday, 22 May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0"/>
            <a:ext cx="4504790" cy="3474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algn="r"/>
            <a:r>
              <a:rPr lang="en-US" smtClean="0"/>
              <a:t>Talitha Bromwich, FONT Group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43032" y="18288"/>
            <a:ext cx="643767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FFFF"/>
                </a:solidFill>
              </a:defRPr>
            </a:lvl1pPr>
          </a:lstStyle>
          <a:p>
            <a:fld id="{0CFEC368-1D7A-4F81-ABF6-AE0E36BAF6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 dirty="0" smtClean="0"/>
              <a:t>CALIBRATIONS</a:t>
            </a:r>
            <a:endParaRPr lang="en-US" sz="4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Friday, 22 May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Talitha Bromwich, FONT Group Meeting</a:t>
            </a:r>
            <a:endParaRPr lang="en-US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INTEGRATION WINDOWS</a:t>
            </a:r>
          </a:p>
          <a:p>
            <a:r>
              <a:rPr lang="en-US" dirty="0" smtClean="0"/>
              <a:t>3BPM RESOLUTION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58428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Friday, 22 May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Talitha Bromwich, FONT Group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17" name="Title 7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64807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3BPM Single Point</a:t>
            </a:r>
            <a:endParaRPr lang="en-US" sz="3200" dirty="0"/>
          </a:p>
        </p:txBody>
      </p:sp>
      <p:sp>
        <p:nvSpPr>
          <p:cNvPr id="13" name="TextBox 12"/>
          <p:cNvSpPr txBox="1"/>
          <p:nvPr/>
        </p:nvSpPr>
        <p:spPr>
          <a:xfrm>
            <a:off x="667536" y="1340768"/>
            <a:ext cx="784887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resol_1_BPF_10dB_X_0dB_Y_4.9V_4.42V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Smallest fitting resolution on BPM A </a:t>
            </a:r>
            <a:r>
              <a:rPr lang="en-US" sz="1600" b="1" dirty="0"/>
              <a:t>0.123 </a:t>
            </a:r>
            <a:r>
              <a:rPr lang="en-US" sz="1600" b="1" dirty="0" smtClean="0"/>
              <a:t>± </a:t>
            </a:r>
            <a:r>
              <a:rPr lang="en-US" sz="1600" b="1" dirty="0"/>
              <a:t>0.005 </a:t>
            </a:r>
            <a:r>
              <a:rPr lang="en-US" sz="1600" b="1" dirty="0" err="1"/>
              <a:t>μm</a:t>
            </a:r>
            <a:r>
              <a:rPr lang="en-US" sz="1600" b="1" dirty="0"/>
              <a:t> </a:t>
            </a:r>
            <a:r>
              <a:rPr lang="en-US" sz="1600" dirty="0" smtClean="0"/>
              <a:t>with single point at </a:t>
            </a:r>
            <a:r>
              <a:rPr lang="en-US" sz="1600" b="1" dirty="0" smtClean="0"/>
              <a:t>59</a:t>
            </a:r>
            <a:r>
              <a:rPr lang="en-US" sz="1600" dirty="0" smtClean="0"/>
              <a:t>.</a:t>
            </a:r>
            <a:endParaRPr lang="en-US" sz="1600" dirty="0"/>
          </a:p>
        </p:txBody>
      </p:sp>
      <p:pic>
        <p:nvPicPr>
          <p:cNvPr id="3" name="Picture 2" descr="singlept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666" y="1925544"/>
            <a:ext cx="7675124" cy="4563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39106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Friday, 22 May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Talitha Bromwich, FONT Group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17" name="Title 7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64807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3BPM Integration</a:t>
            </a:r>
            <a:endParaRPr lang="en-US" sz="3200" dirty="0"/>
          </a:p>
        </p:txBody>
      </p:sp>
      <p:sp>
        <p:nvSpPr>
          <p:cNvPr id="13" name="TextBox 12"/>
          <p:cNvSpPr txBox="1"/>
          <p:nvPr/>
        </p:nvSpPr>
        <p:spPr>
          <a:xfrm>
            <a:off x="667536" y="1340768"/>
            <a:ext cx="822494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resol_1_BPF_10dB_X_0dB_Y_4.9V_4.42V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Integration from </a:t>
            </a:r>
            <a:r>
              <a:rPr lang="en-US" sz="1600" b="1" dirty="0" smtClean="0"/>
              <a:t>41 to 81</a:t>
            </a:r>
            <a:r>
              <a:rPr lang="en-US" sz="1600" dirty="0"/>
              <a:t> </a:t>
            </a:r>
            <a:r>
              <a:rPr lang="en-US" sz="1600" dirty="0" smtClean="0"/>
              <a:t>compared to optimal </a:t>
            </a:r>
            <a:r>
              <a:rPr lang="en-US" sz="1600" dirty="0" smtClean="0"/>
              <a:t>window</a:t>
            </a:r>
            <a:r>
              <a:rPr lang="en-US" sz="1600" b="1" dirty="0" smtClean="0"/>
              <a:t>.</a:t>
            </a:r>
            <a:endParaRPr lang="en-US" sz="1600" b="1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7001533"/>
              </p:ext>
            </p:extLst>
          </p:nvPr>
        </p:nvGraphicFramePr>
        <p:xfrm>
          <a:off x="651016" y="2060848"/>
          <a:ext cx="8097448" cy="43886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4680"/>
                <a:gridCol w="936104"/>
                <a:gridCol w="1494166"/>
                <a:gridCol w="1494166"/>
                <a:gridCol w="1494166"/>
                <a:gridCol w="1494166"/>
              </a:tblGrid>
              <a:tr h="6480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DED9E8"/>
                          </a:solidFill>
                          <a:effectLst/>
                          <a:latin typeface="Arial"/>
                          <a:cs typeface="Arial"/>
                        </a:rPr>
                        <a:t>Integration</a:t>
                      </a:r>
                      <a:endParaRPr lang="en-US" sz="1400" b="0" i="0" u="none" strike="noStrike" dirty="0">
                        <a:solidFill>
                          <a:srgbClr val="DED9E8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DED9E8"/>
                          </a:solidFill>
                          <a:effectLst/>
                          <a:latin typeface="Arial"/>
                          <a:cs typeface="Arial"/>
                        </a:rPr>
                        <a:t>BPM</a:t>
                      </a:r>
                      <a:endParaRPr lang="en-US" sz="1400" b="0" i="0" u="none" strike="noStrike" dirty="0">
                        <a:solidFill>
                          <a:srgbClr val="DED9E8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Mean position</a:t>
                      </a:r>
                      <a:endParaRPr lang="en-US" sz="14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C85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DED9E8"/>
                          </a:solidFill>
                          <a:effectLst/>
                          <a:latin typeface="Arial"/>
                          <a:cs typeface="Arial"/>
                        </a:rPr>
                        <a:t>Jitter</a:t>
                      </a:r>
                      <a:endParaRPr lang="en-US" sz="1400" b="0" i="0" u="none" strike="noStrike" baseline="-25000" dirty="0">
                        <a:solidFill>
                          <a:srgbClr val="DED9E8"/>
                        </a:solidFill>
                        <a:effectLst/>
                        <a:latin typeface="+mn-lt"/>
                        <a:cs typeface="Arial"/>
                      </a:endParaRPr>
                    </a:p>
                  </a:txBody>
                  <a:tcPr marL="108000" marR="12700" marT="12700" marB="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C37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Resolution (geometric)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C85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DED9E8"/>
                          </a:solidFill>
                          <a:effectLst/>
                          <a:latin typeface="Arial"/>
                          <a:cs typeface="Arial"/>
                        </a:rPr>
                        <a:t>Resolution (fitting)</a:t>
                      </a:r>
                      <a:endParaRPr lang="en-US" sz="1400" b="0" i="0" u="none" strike="noStrike" dirty="0">
                        <a:solidFill>
                          <a:srgbClr val="DED9E8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C376B"/>
                    </a:solidFill>
                  </a:tcPr>
                </a:tc>
              </a:tr>
              <a:tr h="415625">
                <a:tc rowSpan="3"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/>
                          <a:cs typeface="Arial"/>
                        </a:rPr>
                        <a:t>41 to 81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DED9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/>
                          <a:cs typeface="Arial"/>
                        </a:rPr>
                        <a:t>AY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F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5.568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± 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0.032 </a:t>
                      </a:r>
                    </a:p>
                  </a:txBody>
                  <a:tcPr marL="12700" marR="12700" marT="12700" marB="0" anchor="ctr"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DED9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0.558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± 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0.023</a:t>
                      </a:r>
                    </a:p>
                  </a:txBody>
                  <a:tcPr marL="12700" marR="12700" marT="12700" marB="0" anchor="ctr"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FEDF4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0.165 ± 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0.007 </a:t>
                      </a:r>
                    </a:p>
                  </a:txBody>
                  <a:tcPr marL="12700" marR="12700" marT="12700" marB="0" anchor="ctr"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DED9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0.137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± 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0.006 </a:t>
                      </a:r>
                    </a:p>
                  </a:txBody>
                  <a:tcPr marL="12700" marR="12700" marT="12700" marB="0" anchor="ctr"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FEDF4"/>
                    </a:solidFill>
                  </a:tcPr>
                </a:tc>
              </a:tr>
              <a:tr h="415625">
                <a:tc vMerge="1">
                  <a:txBody>
                    <a:bodyPr/>
                    <a:lstStyle/>
                    <a:p>
                      <a:pPr algn="ctr"/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solidFill>
                      <a:srgbClr val="EFED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/>
                          <a:cs typeface="Arial"/>
                        </a:rPr>
                        <a:t>BY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solidFill>
                      <a:srgbClr val="EF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-1.033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± 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0.021 </a:t>
                      </a:r>
                    </a:p>
                  </a:txBody>
                  <a:tcPr marL="12700" marR="12700" marT="12700" marB="0" anchor="ctr">
                    <a:solidFill>
                      <a:srgbClr val="DED9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0.366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± 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0.015</a:t>
                      </a:r>
                    </a:p>
                  </a:txBody>
                  <a:tcPr marL="12700" marR="12700" marT="12700" marB="0" anchor="ctr">
                    <a:solidFill>
                      <a:srgbClr val="EFEDF4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rgbClr val="DED9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0.132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± 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0.005 </a:t>
                      </a:r>
                    </a:p>
                  </a:txBody>
                  <a:tcPr marL="12700" marR="12700" marT="12700" marB="0" anchor="ctr">
                    <a:solidFill>
                      <a:srgbClr val="EFEDF4"/>
                    </a:solidFill>
                  </a:tcPr>
                </a:tc>
              </a:tr>
              <a:tr h="415625">
                <a:tc vMerge="1"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solidFill>
                      <a:srgbClr val="EF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CY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solidFill>
                      <a:srgbClr val="EF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0.523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± 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0.019 </a:t>
                      </a:r>
                    </a:p>
                  </a:txBody>
                  <a:tcPr marL="12700" marR="12700" marT="12700" marB="0" anchor="ctr">
                    <a:solidFill>
                      <a:srgbClr val="DED9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0.331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± 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0.014</a:t>
                      </a:r>
                    </a:p>
                  </a:txBody>
                  <a:tcPr marL="12700" marR="12700" marT="12700" marB="0" anchor="ctr">
                    <a:solidFill>
                      <a:srgbClr val="EFEDF4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rgbClr val="DED9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0.298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± 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0.012 </a:t>
                      </a:r>
                    </a:p>
                  </a:txBody>
                  <a:tcPr marL="12700" marR="12700" marT="12700" marB="0" anchor="ctr">
                    <a:solidFill>
                      <a:srgbClr val="EFEDF4"/>
                    </a:solidFill>
                  </a:tcPr>
                </a:tc>
              </a:tr>
              <a:tr h="415625">
                <a:tc rowSpan="3"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/>
                          <a:cs typeface="Arial"/>
                        </a:rPr>
                        <a:t>58 to 61</a:t>
                      </a:r>
                    </a:p>
                    <a:p>
                      <a:pPr algn="ctr"/>
                      <a:r>
                        <a:rPr lang="en-US" sz="1200" dirty="0" smtClean="0">
                          <a:latin typeface="Arial"/>
                          <a:cs typeface="Arial"/>
                        </a:rPr>
                        <a:t>Geometric</a:t>
                      </a:r>
                      <a:r>
                        <a:rPr lang="en-US" sz="1200" baseline="0" dirty="0" smtClean="0"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1200" baseline="0" dirty="0" err="1" smtClean="0">
                          <a:latin typeface="Arial"/>
                          <a:cs typeface="Arial"/>
                        </a:rPr>
                        <a:t>minimised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solidFill>
                      <a:srgbClr val="DED9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/>
                          <a:cs typeface="Arial"/>
                        </a:rPr>
                        <a:t>AY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solidFill>
                      <a:srgbClr val="EF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3.458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± 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0.032 </a:t>
                      </a:r>
                    </a:p>
                  </a:txBody>
                  <a:tcPr marL="12700" marR="12700" marT="12700" marB="0" anchor="ctr">
                    <a:solidFill>
                      <a:srgbClr val="DED9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0.561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± 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0.023</a:t>
                      </a:r>
                    </a:p>
                  </a:txBody>
                  <a:tcPr marL="12700" marR="12700" marT="12700" marB="0" anchor="ctr">
                    <a:solidFill>
                      <a:srgbClr val="EFEDF4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0.153 ± 0.006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>
                    <a:solidFill>
                      <a:srgbClr val="DED9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0.063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± 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0.003 </a:t>
                      </a:r>
                    </a:p>
                  </a:txBody>
                  <a:tcPr marL="12700" marR="12700" marT="12700" marB="0" anchor="ctr">
                    <a:solidFill>
                      <a:srgbClr val="EFEDF4"/>
                    </a:solidFill>
                  </a:tcPr>
                </a:tc>
              </a:tr>
              <a:tr h="415625">
                <a:tc vMerge="1">
                  <a:txBody>
                    <a:bodyPr/>
                    <a:lstStyle/>
                    <a:p>
                      <a:pPr algn="ctr"/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solidFill>
                      <a:srgbClr val="EFED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/>
                          <a:cs typeface="Arial"/>
                        </a:rPr>
                        <a:t>BY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solidFill>
                      <a:srgbClr val="EF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-2.560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± 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0.020 </a:t>
                      </a:r>
                    </a:p>
                  </a:txBody>
                  <a:tcPr marL="12700" marR="12700" marT="12700" marB="0" anchor="ctr">
                    <a:solidFill>
                      <a:srgbClr val="DED9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0.337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± 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0.014</a:t>
                      </a:r>
                    </a:p>
                  </a:txBody>
                  <a:tcPr marL="12700" marR="12700" marT="12700" marB="0" anchor="ctr">
                    <a:solidFill>
                      <a:srgbClr val="EFEDF4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>
                    <a:solidFill>
                      <a:srgbClr val="DED9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0.062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± 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0.003 </a:t>
                      </a:r>
                    </a:p>
                  </a:txBody>
                  <a:tcPr marL="12700" marR="12700" marT="12700" marB="0" anchor="ctr">
                    <a:solidFill>
                      <a:srgbClr val="EFEDF4"/>
                    </a:solidFill>
                  </a:tcPr>
                </a:tc>
              </a:tr>
              <a:tr h="415625">
                <a:tc vMerge="1"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solidFill>
                      <a:srgbClr val="EF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CY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solidFill>
                      <a:srgbClr val="EF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8.943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± 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0.017 </a:t>
                      </a:r>
                    </a:p>
                  </a:txBody>
                  <a:tcPr marL="12700" marR="12700" marT="12700" marB="0" anchor="ctr">
                    <a:solidFill>
                      <a:srgbClr val="DED9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0.294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± 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0.012</a:t>
                      </a:r>
                    </a:p>
                  </a:txBody>
                  <a:tcPr marL="12700" marR="12700" marT="12700" marB="0" anchor="ctr">
                    <a:solidFill>
                      <a:srgbClr val="EFEDF4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>
                    <a:solidFill>
                      <a:srgbClr val="DED9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0.087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± 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0.004 </a:t>
                      </a:r>
                    </a:p>
                  </a:txBody>
                  <a:tcPr marL="12700" marR="12700" marT="12700" marB="0" anchor="ctr">
                    <a:solidFill>
                      <a:srgbClr val="EFEDF4"/>
                    </a:solidFill>
                  </a:tcPr>
                </a:tc>
              </a:tr>
              <a:tr h="415625">
                <a:tc rowSpan="3"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/>
                          <a:cs typeface="Arial"/>
                        </a:rPr>
                        <a:t>57 to 60</a:t>
                      </a:r>
                    </a:p>
                    <a:p>
                      <a:pPr algn="ctr"/>
                      <a:r>
                        <a:rPr lang="en-US" sz="1200" dirty="0" smtClean="0">
                          <a:latin typeface="Arial"/>
                          <a:cs typeface="Arial"/>
                        </a:rPr>
                        <a:t>Fitting </a:t>
                      </a:r>
                      <a:r>
                        <a:rPr lang="en-US" sz="1200" dirty="0" err="1" smtClean="0">
                          <a:latin typeface="Arial"/>
                          <a:cs typeface="Arial"/>
                        </a:rPr>
                        <a:t>minimised</a:t>
                      </a:r>
                      <a:r>
                        <a:rPr lang="en-US" sz="1200" dirty="0" smtClean="0">
                          <a:latin typeface="Arial"/>
                          <a:cs typeface="Arial"/>
                        </a:rPr>
                        <a:t> </a:t>
                      </a:r>
                      <a:br>
                        <a:rPr lang="en-US" sz="1200" dirty="0" smtClean="0">
                          <a:latin typeface="Arial"/>
                          <a:cs typeface="Arial"/>
                        </a:rPr>
                      </a:br>
                      <a:r>
                        <a:rPr lang="en-US" sz="1200" dirty="0" smtClean="0">
                          <a:latin typeface="Arial"/>
                          <a:cs typeface="Arial"/>
                        </a:rPr>
                        <a:t>in AY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solidFill>
                      <a:srgbClr val="DED9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/>
                          <a:cs typeface="Arial"/>
                        </a:rPr>
                        <a:t>AY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solidFill>
                      <a:srgbClr val="EF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3.152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± 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0.033 </a:t>
                      </a:r>
                    </a:p>
                  </a:txBody>
                  <a:tcPr marL="12700" marR="12700" marT="12700" marB="0" anchor="ctr">
                    <a:solidFill>
                      <a:srgbClr val="DED9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0.564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± 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0.023</a:t>
                      </a:r>
                    </a:p>
                  </a:txBody>
                  <a:tcPr marL="12700" marR="12700" marT="12700" marB="0" anchor="ctr">
                    <a:solidFill>
                      <a:srgbClr val="EFEDF4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0.156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± 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0.006 </a:t>
                      </a:r>
                    </a:p>
                  </a:txBody>
                  <a:tcPr marL="12700" marR="12700" marT="12700" marB="0" anchor="ctr">
                    <a:solidFill>
                      <a:srgbClr val="DED9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0.050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± 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0.002 </a:t>
                      </a:r>
                    </a:p>
                  </a:txBody>
                  <a:tcPr marL="12700" marR="12700" marT="12700" marB="0" anchor="ctr">
                    <a:solidFill>
                      <a:srgbClr val="EFEDF4"/>
                    </a:solidFill>
                  </a:tcPr>
                </a:tc>
              </a:tr>
              <a:tr h="415625">
                <a:tc vMerge="1">
                  <a:txBody>
                    <a:bodyPr/>
                    <a:lstStyle/>
                    <a:p>
                      <a:pPr algn="ctr"/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solidFill>
                      <a:srgbClr val="DED9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/>
                          <a:cs typeface="Arial"/>
                        </a:rPr>
                        <a:t>BY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solidFill>
                      <a:srgbClr val="EF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-2.681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± 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0.019 </a:t>
                      </a:r>
                    </a:p>
                  </a:txBody>
                  <a:tcPr marL="12700" marR="12700" marT="12700" marB="0" anchor="ctr">
                    <a:solidFill>
                      <a:srgbClr val="DED9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0.336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± 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0.014</a:t>
                      </a:r>
                    </a:p>
                  </a:txBody>
                  <a:tcPr marL="12700" marR="12700" marT="12700" marB="0" anchor="ctr">
                    <a:solidFill>
                      <a:srgbClr val="EFEDF4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rgbClr val="DED9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0.050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± 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0.002 </a:t>
                      </a:r>
                    </a:p>
                  </a:txBody>
                  <a:tcPr marL="12700" marR="12700" marT="12700" marB="0" anchor="ctr">
                    <a:solidFill>
                      <a:srgbClr val="EFEDF4"/>
                    </a:solidFill>
                  </a:tcPr>
                </a:tc>
              </a:tr>
              <a:tr h="415625">
                <a:tc vMerge="1">
                  <a:txBody>
                    <a:bodyPr/>
                    <a:lstStyle/>
                    <a:p>
                      <a:pPr algn="ctr"/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solidFill>
                      <a:srgbClr val="DED9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CY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solidFill>
                      <a:srgbClr val="EF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10.287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± 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0.017 </a:t>
                      </a:r>
                    </a:p>
                  </a:txBody>
                  <a:tcPr marL="12700" marR="12700" marT="12700" marB="0" anchor="ctr">
                    <a:solidFill>
                      <a:srgbClr val="DED9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0.293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± 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0.012</a:t>
                      </a:r>
                    </a:p>
                  </a:txBody>
                  <a:tcPr marL="12700" marR="12700" marT="12700" marB="0" anchor="ctr">
                    <a:solidFill>
                      <a:srgbClr val="EFEDF4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rgbClr val="DED9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0.062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± 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0.003 </a:t>
                      </a:r>
                    </a:p>
                  </a:txBody>
                  <a:tcPr marL="12700" marR="12700" marT="12700" marB="0" anchor="ctr">
                    <a:solidFill>
                      <a:srgbClr val="EFEDF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988530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Friday, 22 May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Talitha Bromwich, FONT Group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17" name="Title 7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64807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3BPM Integration</a:t>
            </a:r>
            <a:endParaRPr lang="en-US" sz="3200" dirty="0"/>
          </a:p>
        </p:txBody>
      </p:sp>
      <p:sp>
        <p:nvSpPr>
          <p:cNvPr id="13" name="TextBox 12"/>
          <p:cNvSpPr txBox="1"/>
          <p:nvPr/>
        </p:nvSpPr>
        <p:spPr>
          <a:xfrm>
            <a:off x="667536" y="1340768"/>
            <a:ext cx="822494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resol_1_BPF_10dB_X_0dB_Y_4.9V_4.62V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Integration from </a:t>
            </a:r>
            <a:r>
              <a:rPr lang="en-US" sz="1600" b="1" dirty="0" smtClean="0"/>
              <a:t>41 to 81</a:t>
            </a:r>
            <a:r>
              <a:rPr lang="en-US" sz="1600" dirty="0"/>
              <a:t> </a:t>
            </a:r>
            <a:r>
              <a:rPr lang="en-US" sz="1600" dirty="0" smtClean="0"/>
              <a:t>compared to optimal </a:t>
            </a:r>
            <a:r>
              <a:rPr lang="en-US" sz="1600" dirty="0" smtClean="0"/>
              <a:t>window</a:t>
            </a:r>
            <a:r>
              <a:rPr lang="en-US" sz="1600" b="1" dirty="0" smtClean="0"/>
              <a:t>.</a:t>
            </a:r>
            <a:endParaRPr lang="en-US" sz="1600" b="1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2425378"/>
              </p:ext>
            </p:extLst>
          </p:nvPr>
        </p:nvGraphicFramePr>
        <p:xfrm>
          <a:off x="651016" y="2060848"/>
          <a:ext cx="8097448" cy="43886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4680"/>
                <a:gridCol w="936104"/>
                <a:gridCol w="1494166"/>
                <a:gridCol w="1494166"/>
                <a:gridCol w="1494166"/>
                <a:gridCol w="1494166"/>
              </a:tblGrid>
              <a:tr h="6480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DED9E8"/>
                          </a:solidFill>
                          <a:effectLst/>
                          <a:latin typeface="Arial"/>
                          <a:cs typeface="Arial"/>
                        </a:rPr>
                        <a:t>Integration</a:t>
                      </a:r>
                      <a:endParaRPr lang="en-US" sz="1400" b="0" i="0" u="none" strike="noStrike" dirty="0">
                        <a:solidFill>
                          <a:srgbClr val="DED9E8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DED9E8"/>
                          </a:solidFill>
                          <a:effectLst/>
                          <a:latin typeface="Arial"/>
                          <a:cs typeface="Arial"/>
                        </a:rPr>
                        <a:t>BPM</a:t>
                      </a:r>
                      <a:endParaRPr lang="en-US" sz="1400" b="0" i="0" u="none" strike="noStrike" dirty="0">
                        <a:solidFill>
                          <a:srgbClr val="DED9E8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Mean position</a:t>
                      </a:r>
                      <a:endParaRPr lang="en-US" sz="14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C85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DED9E8"/>
                          </a:solidFill>
                          <a:effectLst/>
                          <a:latin typeface="Arial"/>
                          <a:cs typeface="Arial"/>
                        </a:rPr>
                        <a:t>Jitter</a:t>
                      </a:r>
                      <a:endParaRPr lang="en-US" sz="1400" b="0" i="0" u="none" strike="noStrike" baseline="-25000" dirty="0">
                        <a:solidFill>
                          <a:srgbClr val="DED9E8"/>
                        </a:solidFill>
                        <a:effectLst/>
                        <a:latin typeface="+mn-lt"/>
                        <a:cs typeface="Arial"/>
                      </a:endParaRPr>
                    </a:p>
                  </a:txBody>
                  <a:tcPr marL="108000" marR="12700" marT="12700" marB="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C37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Resolution (geometric)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C85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DED9E8"/>
                          </a:solidFill>
                          <a:effectLst/>
                          <a:latin typeface="Arial"/>
                          <a:cs typeface="Arial"/>
                        </a:rPr>
                        <a:t>Resolution (fitting)</a:t>
                      </a:r>
                      <a:endParaRPr lang="en-US" sz="1400" b="0" i="0" u="none" strike="noStrike" dirty="0">
                        <a:solidFill>
                          <a:srgbClr val="DED9E8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C376B"/>
                    </a:solidFill>
                  </a:tcPr>
                </a:tc>
              </a:tr>
              <a:tr h="415625">
                <a:tc rowSpan="3"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/>
                          <a:cs typeface="Arial"/>
                        </a:rPr>
                        <a:t>41 to 81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DED9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/>
                          <a:cs typeface="Arial"/>
                        </a:rPr>
                        <a:t>AY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F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3.860 +/- 0.034 </a:t>
                      </a:r>
                    </a:p>
                  </a:txBody>
                  <a:tcPr marL="12700" marR="12700" marT="12700" marB="0" anchor="ctr"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DED9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0.582 +/- 0.024</a:t>
                      </a:r>
                    </a:p>
                  </a:txBody>
                  <a:tcPr marL="12700" marR="12700" marT="12700" marB="0" anchor="ctr"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F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0.145 +/- 0.006 </a:t>
                      </a:r>
                    </a:p>
                  </a:txBody>
                  <a:tcPr marL="12700" marR="12700" marT="12700" marB="0" anchor="ctr"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DED9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0.127 +/- 0.005 </a:t>
                      </a:r>
                    </a:p>
                  </a:txBody>
                  <a:tcPr marL="12700" marR="12700" marT="12700" marB="0" anchor="ctr"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FEDF4"/>
                    </a:solidFill>
                  </a:tcPr>
                </a:tc>
              </a:tr>
              <a:tr h="415625">
                <a:tc vMerge="1">
                  <a:txBody>
                    <a:bodyPr/>
                    <a:lstStyle/>
                    <a:p>
                      <a:pPr algn="ctr"/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solidFill>
                      <a:srgbClr val="EFED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/>
                          <a:cs typeface="Arial"/>
                        </a:rPr>
                        <a:t>BY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solidFill>
                      <a:srgbClr val="EF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-2.228 +/- 0.020 </a:t>
                      </a:r>
                    </a:p>
                  </a:txBody>
                  <a:tcPr marL="12700" marR="12700" marT="12700" marB="0" anchor="ctr">
                    <a:solidFill>
                      <a:srgbClr val="DED9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0.351 +/- 0.014</a:t>
                      </a:r>
                    </a:p>
                  </a:txBody>
                  <a:tcPr marL="12700" marR="12700" marT="12700" marB="0" anchor="ctr">
                    <a:solidFill>
                      <a:srgbClr val="EF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0.145 +/- 0.006 </a:t>
                      </a:r>
                    </a:p>
                  </a:txBody>
                  <a:tcPr marL="12700" marR="12700" marT="12700" marB="0" anchor="ctr">
                    <a:solidFill>
                      <a:srgbClr val="DED9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0.120 +/- 0.005 </a:t>
                      </a:r>
                    </a:p>
                  </a:txBody>
                  <a:tcPr marL="12700" marR="12700" marT="12700" marB="0" anchor="ctr">
                    <a:solidFill>
                      <a:srgbClr val="EFEDF4"/>
                    </a:solidFill>
                  </a:tcPr>
                </a:tc>
              </a:tr>
              <a:tr h="415625">
                <a:tc vMerge="1"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solidFill>
                      <a:srgbClr val="EF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CY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solidFill>
                      <a:srgbClr val="EF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-0.141 +/- 0.015 </a:t>
                      </a:r>
                    </a:p>
                  </a:txBody>
                  <a:tcPr marL="12700" marR="12700" marT="12700" marB="0" anchor="ctr">
                    <a:solidFill>
                      <a:srgbClr val="DED9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0.255 +/- 0.010</a:t>
                      </a:r>
                    </a:p>
                  </a:txBody>
                  <a:tcPr marL="12700" marR="12700" marT="12700" marB="0" anchor="ctr">
                    <a:solidFill>
                      <a:srgbClr val="EF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0.145 +/- 0.006 </a:t>
                      </a:r>
                    </a:p>
                  </a:txBody>
                  <a:tcPr marL="12700" marR="12700" marT="12700" marB="0" anchor="ctr">
                    <a:solidFill>
                      <a:srgbClr val="DED9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0.210 +/- 0.009 </a:t>
                      </a:r>
                    </a:p>
                  </a:txBody>
                  <a:tcPr marL="12700" marR="12700" marT="12700" marB="0" anchor="ctr">
                    <a:solidFill>
                      <a:srgbClr val="EFEDF4"/>
                    </a:solidFill>
                  </a:tcPr>
                </a:tc>
              </a:tr>
              <a:tr h="415625">
                <a:tc rowSpan="3"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/>
                          <a:cs typeface="Arial"/>
                        </a:rPr>
                        <a:t>58 to </a:t>
                      </a:r>
                      <a:r>
                        <a:rPr lang="en-US" sz="1200" dirty="0" smtClean="0">
                          <a:latin typeface="Arial"/>
                          <a:cs typeface="Arial"/>
                        </a:rPr>
                        <a:t>60</a:t>
                      </a:r>
                      <a:endParaRPr lang="en-US" sz="1200" dirty="0" smtClean="0">
                        <a:latin typeface="Arial"/>
                        <a:cs typeface="Arial"/>
                      </a:endParaRPr>
                    </a:p>
                    <a:p>
                      <a:pPr algn="ctr"/>
                      <a:r>
                        <a:rPr lang="en-US" sz="1200" dirty="0" smtClean="0">
                          <a:latin typeface="Arial"/>
                          <a:cs typeface="Arial"/>
                        </a:rPr>
                        <a:t>Geometric</a:t>
                      </a:r>
                      <a:r>
                        <a:rPr lang="en-US" sz="1200" baseline="0" dirty="0" smtClean="0"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1200" baseline="0" dirty="0" err="1" smtClean="0">
                          <a:latin typeface="Arial"/>
                          <a:cs typeface="Arial"/>
                        </a:rPr>
                        <a:t>minimised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solidFill>
                      <a:srgbClr val="DED9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/>
                          <a:cs typeface="Arial"/>
                        </a:rPr>
                        <a:t>AY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solidFill>
                      <a:srgbClr val="EF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1.900 +/- 0.033 </a:t>
                      </a:r>
                    </a:p>
                  </a:txBody>
                  <a:tcPr marL="12700" marR="12700" marT="12700" marB="0" anchor="ctr">
                    <a:solidFill>
                      <a:srgbClr val="DED9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0.581 +/- 0.024</a:t>
                      </a:r>
                    </a:p>
                  </a:txBody>
                  <a:tcPr marL="12700" marR="12700" marT="12700" marB="0" anchor="ctr">
                    <a:solidFill>
                      <a:srgbClr val="EF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0.127 +/- 0.005 </a:t>
                      </a:r>
                    </a:p>
                  </a:txBody>
                  <a:tcPr marL="12700" marR="12700" marT="12700" marB="0" anchor="ctr">
                    <a:solidFill>
                      <a:srgbClr val="DED9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0.040 +/- 0.002 </a:t>
                      </a:r>
                    </a:p>
                  </a:txBody>
                  <a:tcPr marL="12700" marR="12700" marT="12700" marB="0" anchor="ctr">
                    <a:solidFill>
                      <a:srgbClr val="EFEDF4"/>
                    </a:solidFill>
                  </a:tcPr>
                </a:tc>
              </a:tr>
              <a:tr h="415625">
                <a:tc vMerge="1">
                  <a:txBody>
                    <a:bodyPr/>
                    <a:lstStyle/>
                    <a:p>
                      <a:pPr algn="ctr"/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solidFill>
                      <a:srgbClr val="EFED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/>
                          <a:cs typeface="Arial"/>
                        </a:rPr>
                        <a:t>BY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solidFill>
                      <a:srgbClr val="EF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-3.627 +/- 0.019 </a:t>
                      </a:r>
                    </a:p>
                  </a:txBody>
                  <a:tcPr marL="12700" marR="12700" marT="12700" marB="0" anchor="ctr">
                    <a:solidFill>
                      <a:srgbClr val="DED9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0.326 +/- 0.013</a:t>
                      </a:r>
                    </a:p>
                  </a:txBody>
                  <a:tcPr marL="12700" marR="12700" marT="12700" marB="0" anchor="ctr">
                    <a:solidFill>
                      <a:srgbClr val="EF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0.127 +/- 0.005 </a:t>
                      </a:r>
                    </a:p>
                  </a:txBody>
                  <a:tcPr marL="12700" marR="12700" marT="12700" marB="0" anchor="ctr">
                    <a:solidFill>
                      <a:srgbClr val="DED9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0.040 +/- 0.002 </a:t>
                      </a:r>
                    </a:p>
                  </a:txBody>
                  <a:tcPr marL="12700" marR="12700" marT="12700" marB="0" anchor="ctr">
                    <a:solidFill>
                      <a:srgbClr val="EFEDF4"/>
                    </a:solidFill>
                  </a:tcPr>
                </a:tc>
              </a:tr>
              <a:tr h="415625">
                <a:tc vMerge="1"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solidFill>
                      <a:srgbClr val="EF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CY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solidFill>
                      <a:srgbClr val="EF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8.708 +/- 0.013 </a:t>
                      </a:r>
                    </a:p>
                  </a:txBody>
                  <a:tcPr marL="12700" marR="12700" marT="12700" marB="0" anchor="ctr">
                    <a:solidFill>
                      <a:srgbClr val="DED9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0.219 +/- 0.009</a:t>
                      </a:r>
                    </a:p>
                  </a:txBody>
                  <a:tcPr marL="12700" marR="12700" marT="12700" marB="0" anchor="ctr">
                    <a:solidFill>
                      <a:srgbClr val="EF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0.127 +/- 0.005 </a:t>
                      </a:r>
                    </a:p>
                  </a:txBody>
                  <a:tcPr marL="12700" marR="12700" marT="12700" marB="0" anchor="ctr">
                    <a:solidFill>
                      <a:srgbClr val="DED9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0.053 +/- 0.002 </a:t>
                      </a:r>
                    </a:p>
                  </a:txBody>
                  <a:tcPr marL="12700" marR="12700" marT="12700" marB="0" anchor="ctr">
                    <a:solidFill>
                      <a:srgbClr val="EFEDF4"/>
                    </a:solidFill>
                  </a:tcPr>
                </a:tc>
              </a:tr>
              <a:tr h="415625">
                <a:tc rowSpan="3"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/>
                          <a:cs typeface="Arial"/>
                        </a:rPr>
                        <a:t>57 to 60</a:t>
                      </a:r>
                    </a:p>
                    <a:p>
                      <a:pPr algn="ctr"/>
                      <a:r>
                        <a:rPr lang="en-US" sz="1200" dirty="0" smtClean="0">
                          <a:latin typeface="Arial"/>
                          <a:cs typeface="Arial"/>
                        </a:rPr>
                        <a:t>Fitting </a:t>
                      </a:r>
                      <a:r>
                        <a:rPr lang="en-US" sz="1200" dirty="0" err="1" smtClean="0">
                          <a:latin typeface="Arial"/>
                          <a:cs typeface="Arial"/>
                        </a:rPr>
                        <a:t>minimised</a:t>
                      </a:r>
                      <a:r>
                        <a:rPr lang="en-US" sz="1200" dirty="0" smtClean="0">
                          <a:latin typeface="Arial"/>
                          <a:cs typeface="Arial"/>
                        </a:rPr>
                        <a:t> </a:t>
                      </a:r>
                      <a:br>
                        <a:rPr lang="en-US" sz="1200" dirty="0" smtClean="0">
                          <a:latin typeface="Arial"/>
                          <a:cs typeface="Arial"/>
                        </a:rPr>
                      </a:br>
                      <a:r>
                        <a:rPr lang="en-US" sz="1200" dirty="0" smtClean="0">
                          <a:latin typeface="Arial"/>
                          <a:cs typeface="Arial"/>
                        </a:rPr>
                        <a:t>in AY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solidFill>
                      <a:srgbClr val="DED9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/>
                          <a:cs typeface="Arial"/>
                        </a:rPr>
                        <a:t>AY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solidFill>
                      <a:srgbClr val="EF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1.711 +/- 0.034 </a:t>
                      </a:r>
                    </a:p>
                  </a:txBody>
                  <a:tcPr marL="12700" marR="12700" marT="12700" marB="0" anchor="ctr">
                    <a:solidFill>
                      <a:srgbClr val="DED9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0.583 +/- 0.024</a:t>
                      </a:r>
                    </a:p>
                  </a:txBody>
                  <a:tcPr marL="12700" marR="12700" marT="12700" marB="0" anchor="ctr">
                    <a:solidFill>
                      <a:srgbClr val="EF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0.127 +/- 0.005 </a:t>
                      </a:r>
                    </a:p>
                  </a:txBody>
                  <a:tcPr marL="12700" marR="12700" marT="12700" marB="0" anchor="ctr">
                    <a:solidFill>
                      <a:srgbClr val="DED9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0.039 +/- 0.002 </a:t>
                      </a:r>
                    </a:p>
                  </a:txBody>
                  <a:tcPr marL="12700" marR="12700" marT="12700" marB="0" anchor="ctr">
                    <a:solidFill>
                      <a:srgbClr val="EFEDF4"/>
                    </a:solidFill>
                  </a:tcPr>
                </a:tc>
              </a:tr>
              <a:tr h="415625">
                <a:tc vMerge="1">
                  <a:txBody>
                    <a:bodyPr/>
                    <a:lstStyle/>
                    <a:p>
                      <a:pPr algn="ctr"/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solidFill>
                      <a:srgbClr val="DED9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/>
                          <a:cs typeface="Arial"/>
                        </a:rPr>
                        <a:t>BY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solidFill>
                      <a:srgbClr val="EF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-3.695 +/- 0.019 </a:t>
                      </a:r>
                    </a:p>
                  </a:txBody>
                  <a:tcPr marL="12700" marR="12700" marT="12700" marB="0" anchor="ctr">
                    <a:solidFill>
                      <a:srgbClr val="DED9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0.328 +/- 0.013</a:t>
                      </a:r>
                    </a:p>
                  </a:txBody>
                  <a:tcPr marL="12700" marR="12700" marT="12700" marB="0" anchor="ctr">
                    <a:solidFill>
                      <a:srgbClr val="EF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0.127 +/- 0.005 </a:t>
                      </a:r>
                    </a:p>
                  </a:txBody>
                  <a:tcPr marL="12700" marR="12700" marT="12700" marB="0" anchor="ctr">
                    <a:solidFill>
                      <a:srgbClr val="DED9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0.039 +/- 0.002 </a:t>
                      </a:r>
                    </a:p>
                  </a:txBody>
                  <a:tcPr marL="12700" marR="12700" marT="12700" marB="0" anchor="ctr">
                    <a:solidFill>
                      <a:srgbClr val="EFEDF4"/>
                    </a:solidFill>
                  </a:tcPr>
                </a:tc>
              </a:tr>
              <a:tr h="415625">
                <a:tc vMerge="1">
                  <a:txBody>
                    <a:bodyPr/>
                    <a:lstStyle/>
                    <a:p>
                      <a:pPr algn="ctr"/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solidFill>
                      <a:srgbClr val="DED9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CY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solidFill>
                      <a:srgbClr val="EF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9.229 +/- 0.013 </a:t>
                      </a:r>
                    </a:p>
                  </a:txBody>
                  <a:tcPr marL="12700" marR="12700" marT="12700" marB="0" anchor="ctr">
                    <a:solidFill>
                      <a:srgbClr val="DED9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0.220 +/- 0.009</a:t>
                      </a:r>
                    </a:p>
                  </a:txBody>
                  <a:tcPr marL="12700" marR="12700" marT="12700" marB="0" anchor="ctr">
                    <a:solidFill>
                      <a:srgbClr val="EF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0.127 +/- 0.005 </a:t>
                      </a:r>
                    </a:p>
                  </a:txBody>
                  <a:tcPr marL="12700" marR="12700" marT="12700" marB="0" anchor="ctr">
                    <a:solidFill>
                      <a:srgbClr val="DED9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0.051 +/- 0.002 </a:t>
                      </a:r>
                    </a:p>
                  </a:txBody>
                  <a:tcPr marL="12700" marR="12700" marT="12700" marB="0" anchor="ctr">
                    <a:solidFill>
                      <a:srgbClr val="EFEDF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569419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Friday, 22 May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Talitha Bromwich, FONT Group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69628" y="1340768"/>
            <a:ext cx="7848872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Calibration 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Cut to remove empty samples.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Cut to ADC saturation range.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Pedestal removal (as before)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/>
              <a:t>Bin </a:t>
            </a:r>
            <a:r>
              <a:rPr lang="en-US" sz="1600" dirty="0" smtClean="0"/>
              <a:t>data in </a:t>
            </a:r>
            <a:r>
              <a:rPr lang="en-US" sz="1600" dirty="0"/>
              <a:t>mover steps</a:t>
            </a:r>
            <a:r>
              <a:rPr lang="en-US" sz="1600" dirty="0" smtClean="0"/>
              <a:t>.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3 sigma cut on the reference and ICT within bins.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Find mean and </a:t>
            </a:r>
            <a:r>
              <a:rPr lang="en-US" sz="1600" dirty="0" err="1" smtClean="0"/>
              <a:t>σ</a:t>
            </a:r>
            <a:r>
              <a:rPr lang="en-US" sz="1600" dirty="0" smtClean="0"/>
              <a:t> of I and Q in each bin. Fit to Q </a:t>
            </a:r>
            <a:r>
              <a:rPr lang="en-US" sz="1600" dirty="0" err="1" smtClean="0"/>
              <a:t>vs</a:t>
            </a:r>
            <a:r>
              <a:rPr lang="en-US" sz="1600" dirty="0" smtClean="0"/>
              <a:t> I plot </a:t>
            </a:r>
            <a:r>
              <a:rPr lang="en-US" sz="1600" dirty="0"/>
              <a:t>using </a:t>
            </a:r>
            <a:r>
              <a:rPr lang="en-US" sz="1600" dirty="0" smtClean="0"/>
              <a:t>a least</a:t>
            </a:r>
            <a:r>
              <a:rPr lang="en-US" sz="1600" dirty="0"/>
              <a:t>-squares analysis </a:t>
            </a:r>
            <a:r>
              <a:rPr lang="en-US" sz="1600" dirty="0" smtClean="0"/>
              <a:t>with </a:t>
            </a:r>
            <a:r>
              <a:rPr lang="en-US" sz="1600" dirty="0"/>
              <a:t>uncertainty in </a:t>
            </a:r>
            <a:r>
              <a:rPr lang="en-US" sz="1600" dirty="0" smtClean="0"/>
              <a:t>y </a:t>
            </a:r>
            <a:r>
              <a:rPr lang="en-US" sz="1600" baseline="30000" dirty="0" smtClean="0"/>
              <a:t>[1]</a:t>
            </a:r>
            <a:r>
              <a:rPr lang="en-US" sz="1600" dirty="0" smtClean="0"/>
              <a:t>. Then use the results of this analysis for a least squares analysis with uncertainty in x </a:t>
            </a:r>
            <a:r>
              <a:rPr lang="en-US" sz="1600" dirty="0"/>
              <a:t>and </a:t>
            </a:r>
            <a:r>
              <a:rPr lang="en-US" sz="1600" dirty="0" smtClean="0"/>
              <a:t>y </a:t>
            </a:r>
            <a:r>
              <a:rPr lang="en-US" sz="1600" baseline="30000" dirty="0" smtClean="0"/>
              <a:t>[2] </a:t>
            </a:r>
            <a:r>
              <a:rPr lang="en-US" sz="1600" dirty="0" smtClean="0"/>
              <a:t>to find </a:t>
            </a:r>
            <a:r>
              <a:rPr lang="en-US" sz="1600" i="1" dirty="0" err="1" smtClean="0"/>
              <a:t>θ</a:t>
            </a:r>
            <a:r>
              <a:rPr lang="en-US" sz="1600" i="1" baseline="-25000" dirty="0" err="1" smtClean="0"/>
              <a:t>IQ</a:t>
            </a:r>
            <a:r>
              <a:rPr lang="en-US" sz="1600" dirty="0" smtClean="0"/>
              <a:t>.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Cut to remove stuck mover positions.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Find mean and </a:t>
            </a:r>
            <a:r>
              <a:rPr lang="en-US" sz="1600" dirty="0" err="1"/>
              <a:t>σ</a:t>
            </a:r>
            <a:r>
              <a:rPr lang="en-US" sz="1600" dirty="0"/>
              <a:t> of </a:t>
            </a:r>
            <a:r>
              <a:rPr lang="en-US" sz="1600" dirty="0" smtClean="0"/>
              <a:t>I' </a:t>
            </a:r>
            <a:r>
              <a:rPr lang="en-US" sz="1600" dirty="0"/>
              <a:t>and </a:t>
            </a:r>
            <a:r>
              <a:rPr lang="en-US" sz="1600" dirty="0" smtClean="0"/>
              <a:t>Q' </a:t>
            </a:r>
            <a:r>
              <a:rPr lang="en-US" sz="1600" dirty="0"/>
              <a:t>in each </a:t>
            </a:r>
            <a:r>
              <a:rPr lang="en-US" sz="1600" dirty="0" smtClean="0"/>
              <a:t>bin. Fit to I' </a:t>
            </a:r>
            <a:r>
              <a:rPr lang="en-US" sz="1600" dirty="0" err="1" smtClean="0"/>
              <a:t>vs</a:t>
            </a:r>
            <a:r>
              <a:rPr lang="en-US" sz="1600" dirty="0" smtClean="0"/>
              <a:t> mover position plot using </a:t>
            </a:r>
            <a:br>
              <a:rPr lang="en-US" sz="1600" dirty="0" smtClean="0"/>
            </a:br>
            <a:r>
              <a:rPr lang="en-US" sz="1600" dirty="0" smtClean="0"/>
              <a:t>least squares analysis with uncertainty in y to find scale factor </a:t>
            </a:r>
            <a:r>
              <a:rPr lang="en-US" sz="1600" i="1" dirty="0" smtClean="0"/>
              <a:t>k</a:t>
            </a:r>
            <a:r>
              <a:rPr lang="en-US" sz="1600" dirty="0" smtClean="0"/>
              <a:t>. </a:t>
            </a:r>
          </a:p>
          <a:p>
            <a:endParaRPr lang="en-US" sz="1600" i="1" dirty="0"/>
          </a:p>
          <a:p>
            <a:r>
              <a:rPr lang="en-US" sz="1600" b="1" dirty="0" smtClean="0"/>
              <a:t>Position calculation </a:t>
            </a:r>
            <a:endParaRPr lang="en-US" sz="1600" dirty="0" smtClean="0"/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Cut to remove empty samples.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Cut to ADC saturation range.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Pedestal removal.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3 sigma cut on the reference and ICT.  </a:t>
            </a:r>
            <a:r>
              <a:rPr lang="en-US" sz="1600" dirty="0">
                <a:solidFill>
                  <a:srgbClr val="892AAD"/>
                </a:solidFill>
              </a:rPr>
              <a:t>(</a:t>
            </a:r>
            <a:r>
              <a:rPr lang="en-US" sz="1600" dirty="0" smtClean="0">
                <a:solidFill>
                  <a:srgbClr val="892AAD"/>
                </a:solidFill>
              </a:rPr>
              <a:t>No </a:t>
            </a:r>
            <a:r>
              <a:rPr lang="en-US" sz="1600" dirty="0">
                <a:solidFill>
                  <a:srgbClr val="892AAD"/>
                </a:solidFill>
              </a:rPr>
              <a:t>cut on I or Q</a:t>
            </a:r>
            <a:r>
              <a:rPr lang="en-US" sz="1600" dirty="0" smtClean="0">
                <a:solidFill>
                  <a:srgbClr val="892AAD"/>
                </a:solidFill>
              </a:rPr>
              <a:t>??)</a:t>
            </a:r>
            <a:endParaRPr lang="en-US" sz="1600" dirty="0" smtClean="0"/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Calculate position (as before)</a:t>
            </a:r>
          </a:p>
        </p:txBody>
      </p:sp>
      <p:sp>
        <p:nvSpPr>
          <p:cNvPr id="17" name="Title 7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64807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Updates on cuts and fitting</a:t>
            </a:r>
            <a:endParaRPr lang="en-US" sz="3200" dirty="0"/>
          </a:p>
        </p:txBody>
      </p:sp>
      <p:sp>
        <p:nvSpPr>
          <p:cNvPr id="2" name="TextBox 1"/>
          <p:cNvSpPr txBox="1"/>
          <p:nvPr/>
        </p:nvSpPr>
        <p:spPr>
          <a:xfrm>
            <a:off x="449090" y="6237312"/>
            <a:ext cx="74377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[1] D. </a:t>
            </a:r>
            <a:r>
              <a:rPr lang="en-US" sz="1200" dirty="0" err="1" smtClean="0"/>
              <a:t>Sivia</a:t>
            </a:r>
            <a:r>
              <a:rPr lang="en-US" sz="1200" dirty="0" smtClean="0"/>
              <a:t> &amp; J. Skilling, </a:t>
            </a:r>
            <a:r>
              <a:rPr lang="en-US" sz="1200" i="1" dirty="0" smtClean="0"/>
              <a:t>Data </a:t>
            </a:r>
            <a:r>
              <a:rPr lang="en-US" sz="1200" i="1" dirty="0"/>
              <a:t>Analysis: A Bayesian </a:t>
            </a:r>
            <a:r>
              <a:rPr lang="en-US" sz="1200" i="1" dirty="0" smtClean="0"/>
              <a:t>Tutorial</a:t>
            </a:r>
            <a:r>
              <a:rPr lang="en-US" sz="1200" dirty="0" smtClean="0"/>
              <a:t>, </a:t>
            </a:r>
            <a:r>
              <a:rPr lang="en-US" sz="1200" dirty="0"/>
              <a:t>Oxford University Press, 2</a:t>
            </a:r>
            <a:r>
              <a:rPr lang="en-US" sz="1200" baseline="30000" dirty="0"/>
              <a:t>nd</a:t>
            </a:r>
            <a:r>
              <a:rPr lang="en-US" sz="1200" dirty="0"/>
              <a:t> edition, 2006, </a:t>
            </a:r>
            <a:r>
              <a:rPr lang="en-US" sz="1200" dirty="0" smtClean="0"/>
              <a:t>p65</a:t>
            </a:r>
            <a:endParaRPr lang="en-US" sz="1200" dirty="0"/>
          </a:p>
          <a:p>
            <a:r>
              <a:rPr lang="en-US" sz="1200" dirty="0" smtClean="0"/>
              <a:t>[</a:t>
            </a:r>
            <a:r>
              <a:rPr lang="en-US" sz="1200" dirty="0"/>
              <a:t>2] J. H. Williamson</a:t>
            </a:r>
            <a:r>
              <a:rPr lang="en-US" sz="1200" i="1" dirty="0"/>
              <a:t>, Least-squares fitting of a straight line</a:t>
            </a:r>
            <a:r>
              <a:rPr lang="en-US" sz="1200" dirty="0"/>
              <a:t>, Can. J. Phys. 46 (1968) 1845-1847</a:t>
            </a:r>
            <a:r>
              <a:rPr lang="en-US" sz="1200" dirty="0" smtClean="0"/>
              <a:t>.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4592595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Changing integration window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Friday, 22 May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Talitha Bromwich, FONT Group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04044" y="1412776"/>
            <a:ext cx="78488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Data file from 2-on-1 resolution study, 714 MHz BPF on second stage.</a:t>
            </a:r>
            <a:r>
              <a:rPr lang="en-US" sz="1600" dirty="0"/>
              <a:t> </a:t>
            </a:r>
            <a:r>
              <a:rPr lang="en-US" sz="1600" dirty="0" smtClean="0"/>
              <a:t>A electronics.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766" y="1772816"/>
            <a:ext cx="4658269" cy="244827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033" y="4175661"/>
            <a:ext cx="4632002" cy="24937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772816"/>
            <a:ext cx="4426299" cy="2439559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665094" y="4581128"/>
            <a:ext cx="415537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 smtClean="0"/>
              <a:t>Pulse starts after sample number 55.</a:t>
            </a:r>
          </a:p>
          <a:p>
            <a:pPr marL="285750" indent="-285750">
              <a:buFont typeface="Arial"/>
              <a:buChar char="•"/>
            </a:pPr>
            <a:endParaRPr lang="en-US" sz="1600" dirty="0" smtClean="0"/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Peak between 59 and 64.</a:t>
            </a:r>
          </a:p>
          <a:p>
            <a:endParaRPr lang="en-US" sz="1600" dirty="0" smtClean="0"/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Try changing the integration calibration window across the pulse.</a:t>
            </a:r>
          </a:p>
        </p:txBody>
      </p:sp>
    </p:spTree>
    <p:extLst>
      <p:ext uri="{BB962C8B-B14F-4D97-AF65-F5344CB8AC3E}">
        <p14:creationId xmlns:p14="http://schemas.microsoft.com/office/powerpoint/2010/main" val="1155462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Changing integration window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Friday, 22 May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Talitha Bromwich, FONT Group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10" r="7131"/>
          <a:stretch/>
        </p:blipFill>
        <p:spPr>
          <a:xfrm>
            <a:off x="190500" y="1585260"/>
            <a:ext cx="8496300" cy="5228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8295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Changing integration window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Friday, 22 May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Talitha Bromwich, FONT Group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79" r="6128"/>
          <a:stretch/>
        </p:blipFill>
        <p:spPr>
          <a:xfrm>
            <a:off x="251520" y="1614545"/>
            <a:ext cx="8568952" cy="5198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66591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Changing integration window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Friday, 22 May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Talitha Bromwich, FONT Group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33" r="5531"/>
          <a:stretch/>
        </p:blipFill>
        <p:spPr>
          <a:xfrm>
            <a:off x="107504" y="1628800"/>
            <a:ext cx="8712968" cy="518913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04044" y="1412776"/>
            <a:ext cx="78488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Smallest jitter measured with integration from 57 to 59</a:t>
            </a:r>
          </a:p>
        </p:txBody>
      </p:sp>
    </p:spTree>
    <p:extLst>
      <p:ext uri="{BB962C8B-B14F-4D97-AF65-F5344CB8AC3E}">
        <p14:creationId xmlns:p14="http://schemas.microsoft.com/office/powerpoint/2010/main" val="11838350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Changing integration window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Friday, 22 May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Talitha Bromwich, FONT Group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04044" y="1412776"/>
            <a:ext cx="78488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Fixed upper boundary inside pulse. Extended lower boundary.</a:t>
            </a:r>
          </a:p>
        </p:txBody>
      </p:sp>
      <p:pic>
        <p:nvPicPr>
          <p:cNvPr id="10" name="Picture 9" descr="intlowe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784" y="1952836"/>
            <a:ext cx="6192688" cy="4644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67803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Changing integration window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Friday, 22 May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Talitha Bromwich, FONT Group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04044" y="1412776"/>
            <a:ext cx="78488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Fixed lower boundaries within pulse. Extending the upper boundary.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784" y="1952836"/>
            <a:ext cx="6192688" cy="4644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08962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Friday, 22 May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Talitha Bromwich, FONT Group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17" name="Title 7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64807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3BPM calibration constants</a:t>
            </a:r>
            <a:endParaRPr lang="en-US" sz="3200" dirty="0"/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7304695"/>
              </p:ext>
            </p:extLst>
          </p:nvPr>
        </p:nvGraphicFramePr>
        <p:xfrm>
          <a:off x="683570" y="2852934"/>
          <a:ext cx="8003230" cy="35283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4310"/>
                <a:gridCol w="1752230"/>
                <a:gridCol w="1752230"/>
                <a:gridCol w="1752230"/>
                <a:gridCol w="1752230"/>
              </a:tblGrid>
              <a:tr h="51270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DED9E8"/>
                          </a:solidFill>
                          <a:effectLst/>
                          <a:latin typeface="Arial"/>
                          <a:cs typeface="Arial"/>
                        </a:rPr>
                        <a:t>IPBPM</a:t>
                      </a:r>
                      <a:endParaRPr lang="en-US" sz="1600" b="0" i="0" u="none" strike="noStrike" dirty="0">
                        <a:solidFill>
                          <a:srgbClr val="DED9E8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θ</a:t>
                      </a:r>
                      <a:r>
                        <a:rPr lang="en-US" sz="1600" b="0" i="0" u="none" strike="noStrike" baseline="-25000" dirty="0" err="1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IQ</a:t>
                      </a:r>
                      <a:endParaRPr lang="en-US" sz="16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C85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DED9E8"/>
                          </a:solidFill>
                          <a:effectLst/>
                          <a:latin typeface="Arial"/>
                          <a:cs typeface="Arial"/>
                        </a:rPr>
                        <a:t>ATF</a:t>
                      </a:r>
                      <a:r>
                        <a:rPr lang="en-US" sz="1600" b="0" i="0" u="none" strike="noStrike" baseline="0" dirty="0" smtClean="0">
                          <a:solidFill>
                            <a:srgbClr val="DED9E8"/>
                          </a:solidFill>
                          <a:effectLst/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1600" b="0" i="0" u="none" strike="noStrike" dirty="0" err="1" smtClean="0">
                          <a:solidFill>
                            <a:srgbClr val="DED9E8"/>
                          </a:solidFill>
                          <a:effectLst/>
                          <a:latin typeface="+mn-lt"/>
                          <a:cs typeface="Arial"/>
                        </a:rPr>
                        <a:t>θ</a:t>
                      </a:r>
                      <a:r>
                        <a:rPr lang="en-US" sz="1600" b="0" i="0" u="none" strike="noStrike" baseline="-25000" dirty="0" err="1" smtClean="0">
                          <a:solidFill>
                            <a:srgbClr val="DED9E8"/>
                          </a:solidFill>
                          <a:effectLst/>
                          <a:latin typeface="+mn-lt"/>
                          <a:cs typeface="Arial"/>
                        </a:rPr>
                        <a:t>IQ</a:t>
                      </a:r>
                      <a:endParaRPr lang="en-US" sz="1600" b="0" i="0" u="none" strike="noStrike" baseline="-25000" dirty="0">
                        <a:solidFill>
                          <a:srgbClr val="DED9E8"/>
                        </a:solidFill>
                        <a:effectLst/>
                        <a:latin typeface="+mn-lt"/>
                        <a:cs typeface="Arial"/>
                      </a:endParaRPr>
                    </a:p>
                  </a:txBody>
                  <a:tcPr marL="108000" marR="12700" marT="12700" marB="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C37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k</a:t>
                      </a:r>
                      <a:r>
                        <a:rPr lang="en-US" sz="1600" b="0" i="0" u="none" strike="noStrike" baseline="-25000" dirty="0" err="1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IQ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C85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DED9E8"/>
                          </a:solidFill>
                          <a:effectLst/>
                          <a:latin typeface="Arial"/>
                          <a:cs typeface="Arial"/>
                        </a:rPr>
                        <a:t>ATF</a:t>
                      </a:r>
                      <a:r>
                        <a:rPr lang="en-US" sz="1600" b="0" i="0" u="none" strike="noStrike" baseline="0" dirty="0" smtClean="0">
                          <a:solidFill>
                            <a:srgbClr val="DED9E8"/>
                          </a:solidFill>
                          <a:effectLst/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1600" b="0" i="0" u="none" strike="noStrike" dirty="0" err="1" smtClean="0">
                          <a:solidFill>
                            <a:srgbClr val="DED9E8"/>
                          </a:solidFill>
                          <a:effectLst/>
                          <a:latin typeface="Arial"/>
                          <a:cs typeface="Arial"/>
                        </a:rPr>
                        <a:t>k</a:t>
                      </a:r>
                      <a:r>
                        <a:rPr lang="en-US" sz="1600" b="0" i="0" u="none" strike="noStrike" baseline="-25000" dirty="0" err="1" smtClean="0">
                          <a:solidFill>
                            <a:srgbClr val="DED9E8"/>
                          </a:solidFill>
                          <a:effectLst/>
                          <a:latin typeface="Arial"/>
                          <a:cs typeface="Arial"/>
                        </a:rPr>
                        <a:t>IQ</a:t>
                      </a:r>
                      <a:endParaRPr lang="en-US" sz="1600" b="0" i="0" u="none" strike="noStrike" dirty="0">
                        <a:solidFill>
                          <a:srgbClr val="DED9E8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C376B"/>
                    </a:solidFill>
                  </a:tcPr>
                </a:tc>
              </a:tr>
              <a:tr h="50261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/>
                          <a:cs typeface="Arial"/>
                        </a:rPr>
                        <a:t>AY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F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-0.141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± 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0.010 </a:t>
                      </a:r>
                    </a:p>
                  </a:txBody>
                  <a:tcPr marL="12700" marR="12700" marT="12700" marB="0" anchor="ctr"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DED9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/>
                          <a:cs typeface="Arial"/>
                        </a:rPr>
                        <a:t>-0.140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± 0.001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F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0.1939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± 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0.0093 </a:t>
                      </a:r>
                    </a:p>
                  </a:txBody>
                  <a:tcPr marL="12700" marR="12700" marT="12700" marB="0" anchor="ctr"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DED9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/>
                          <a:cs typeface="Arial"/>
                        </a:rPr>
                        <a:t>-0.1902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± 0.0032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FEDF4"/>
                    </a:solidFill>
                  </a:tcPr>
                </a:tc>
              </a:tr>
              <a:tr h="50261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/>
                          <a:cs typeface="Arial"/>
                        </a:rPr>
                        <a:t>BY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solidFill>
                      <a:srgbClr val="EF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-0.361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± 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0.019 </a:t>
                      </a:r>
                    </a:p>
                  </a:txBody>
                  <a:tcPr marL="12700" marR="12700" marT="12700" marB="0" anchor="ctr">
                    <a:solidFill>
                      <a:srgbClr val="DED9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/>
                          <a:cs typeface="Arial"/>
                        </a:rPr>
                        <a:t>-0.376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± 0.008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>
                    <a:solidFill>
                      <a:srgbClr val="EF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0.1754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± 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0.0055 </a:t>
                      </a:r>
                    </a:p>
                  </a:txBody>
                  <a:tcPr marL="12700" marR="12700" marT="12700" marB="0" anchor="ctr">
                    <a:solidFill>
                      <a:srgbClr val="DED9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/>
                          <a:cs typeface="Arial"/>
                        </a:rPr>
                        <a:t>-0.1732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± 0.0020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>
                    <a:solidFill>
                      <a:srgbClr val="EFEDF4"/>
                    </a:solidFill>
                  </a:tcPr>
                </a:tc>
              </a:tr>
              <a:tr h="50261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CY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solidFill>
                      <a:srgbClr val="EF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-0.507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± 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0.018 </a:t>
                      </a:r>
                    </a:p>
                  </a:txBody>
                  <a:tcPr marL="12700" marR="12700" marT="12700" marB="0" anchor="ctr">
                    <a:solidFill>
                      <a:srgbClr val="DED9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/>
                          <a:cs typeface="Arial"/>
                        </a:rPr>
                        <a:t>-0.499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± 0.011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>
                    <a:solidFill>
                      <a:srgbClr val="EF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-0.1886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± 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0.0032 </a:t>
                      </a:r>
                    </a:p>
                  </a:txBody>
                  <a:tcPr marL="12700" marR="12700" marT="12700" marB="0" anchor="ctr">
                    <a:solidFill>
                      <a:srgbClr val="DED9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/>
                          <a:cs typeface="Arial"/>
                        </a:rPr>
                        <a:t>-0.1848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± 0.0014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>
                    <a:solidFill>
                      <a:srgbClr val="EFEDF4"/>
                    </a:solidFill>
                  </a:tcPr>
                </a:tc>
              </a:tr>
              <a:tr h="50261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AX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solidFill>
                      <a:srgbClr val="EF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-0.201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± 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0.010 </a:t>
                      </a:r>
                    </a:p>
                  </a:txBody>
                  <a:tcPr marL="12700" marR="12700" marT="12700" marB="0" anchor="ctr">
                    <a:solidFill>
                      <a:srgbClr val="DED9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/>
                          <a:cs typeface="Arial"/>
                        </a:rPr>
                        <a:t>-0.200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± 0.002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>
                    <a:solidFill>
                      <a:srgbClr val="EF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-0.0495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± 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0.0015 </a:t>
                      </a:r>
                    </a:p>
                  </a:txBody>
                  <a:tcPr marL="12700" marR="12700" marT="12700" marB="0" anchor="ctr">
                    <a:solidFill>
                      <a:srgbClr val="DED9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/>
                          <a:cs typeface="Arial"/>
                        </a:rPr>
                        <a:t>0.0571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± 0.0007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>
                    <a:solidFill>
                      <a:srgbClr val="EFEDF4"/>
                    </a:solidFill>
                  </a:tcPr>
                </a:tc>
              </a:tr>
              <a:tr h="50261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BX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solidFill>
                      <a:srgbClr val="EF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-0.193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± 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0.007 </a:t>
                      </a:r>
                    </a:p>
                  </a:txBody>
                  <a:tcPr marL="12700" marR="12700" marT="12700" marB="0" anchor="ctr">
                    <a:solidFill>
                      <a:srgbClr val="DED9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/>
                          <a:cs typeface="Arial"/>
                        </a:rPr>
                        <a:t>-0.179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± 0.003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>
                    <a:solidFill>
                      <a:srgbClr val="EF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-0.0121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± 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0.0001 </a:t>
                      </a:r>
                    </a:p>
                  </a:txBody>
                  <a:tcPr marL="12700" marR="12700" marT="12700" marB="0" anchor="ctr">
                    <a:solidFill>
                      <a:srgbClr val="DED9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/>
                          <a:cs typeface="Arial"/>
                        </a:rPr>
                        <a:t>0.0119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± 0.0001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>
                    <a:solidFill>
                      <a:srgbClr val="EFEDF4"/>
                    </a:solidFill>
                  </a:tcPr>
                </a:tc>
              </a:tr>
              <a:tr h="50261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CX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08000" marR="12700" marT="12700" marB="0" anchor="ctr">
                    <a:solidFill>
                      <a:srgbClr val="EF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-0.243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± 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0.006 </a:t>
                      </a:r>
                    </a:p>
                  </a:txBody>
                  <a:tcPr marL="12700" marR="12700" marT="12700" marB="0" anchor="ctr">
                    <a:solidFill>
                      <a:srgbClr val="DED9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/>
                          <a:cs typeface="Arial"/>
                        </a:rPr>
                        <a:t>-0.238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± 0.002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>
                    <a:solidFill>
                      <a:srgbClr val="EF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0.0179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± 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0.0002 </a:t>
                      </a:r>
                    </a:p>
                  </a:txBody>
                  <a:tcPr marL="12700" marR="12700" marT="12700" marB="0" anchor="ctr">
                    <a:solidFill>
                      <a:srgbClr val="DED9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/>
                          <a:cs typeface="Arial"/>
                        </a:rPr>
                        <a:t>0.0180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± 0.0001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>
                    <a:solidFill>
                      <a:srgbClr val="EFEDF4"/>
                    </a:solidFill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667536" y="1340768"/>
            <a:ext cx="78488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Data taken </a:t>
            </a:r>
            <a:r>
              <a:rPr lang="en-US" sz="1600" dirty="0"/>
              <a:t>by </a:t>
            </a:r>
            <a:r>
              <a:rPr lang="en-US" sz="1600" dirty="0" err="1"/>
              <a:t>Siwon</a:t>
            </a:r>
            <a:r>
              <a:rPr lang="en-US" sz="1600" dirty="0"/>
              <a:t> </a:t>
            </a:r>
            <a:r>
              <a:rPr lang="en-US" sz="1600" dirty="0" smtClean="0"/>
              <a:t>Jang and </a:t>
            </a:r>
            <a:r>
              <a:rPr lang="en-US" sz="1600" dirty="0" err="1" smtClean="0"/>
              <a:t>Hoyeong</a:t>
            </a:r>
            <a:r>
              <a:rPr lang="en-US" sz="1600" dirty="0" smtClean="0"/>
              <a:t> </a:t>
            </a:r>
            <a:r>
              <a:rPr lang="en-US" sz="1600" dirty="0" err="1" smtClean="0"/>
              <a:t>Jeong</a:t>
            </a:r>
            <a:r>
              <a:rPr lang="en-US" sz="1600" dirty="0" smtClean="0"/>
              <a:t>. 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 smtClean="0"/>
              <a:t>714 </a:t>
            </a:r>
            <a:r>
              <a:rPr lang="en-US" sz="1600" dirty="0" smtClean="0">
                <a:solidFill>
                  <a:srgbClr val="000000"/>
                </a:solidFill>
                <a:cs typeface="Arial"/>
              </a:rPr>
              <a:t>± 10 </a:t>
            </a:r>
            <a:r>
              <a:rPr lang="en-US" sz="1600" dirty="0" smtClean="0"/>
              <a:t>MHz  BPF installed </a:t>
            </a:r>
            <a:r>
              <a:rPr lang="en-US" sz="1600" dirty="0"/>
              <a:t>to X and Y-ports of 2</a:t>
            </a:r>
            <a:r>
              <a:rPr lang="en-US" sz="1600" baseline="30000" dirty="0"/>
              <a:t>nd</a:t>
            </a:r>
            <a:r>
              <a:rPr lang="en-US" sz="1600" dirty="0"/>
              <a:t> </a:t>
            </a:r>
            <a:r>
              <a:rPr lang="en-US" sz="1600" dirty="0" smtClean="0"/>
              <a:t>stage electronics.</a:t>
            </a:r>
          </a:p>
          <a:p>
            <a:r>
              <a:rPr lang="en-US" sz="1600" dirty="0" smtClean="0"/>
              <a:t>Charge </a:t>
            </a:r>
            <a:r>
              <a:rPr lang="en-US" sz="1600" dirty="0"/>
              <a:t>~ 0.4 x </a:t>
            </a:r>
            <a:r>
              <a:rPr lang="en-US" sz="1600" dirty="0" smtClean="0"/>
              <a:t>10</a:t>
            </a:r>
            <a:r>
              <a:rPr lang="en-US" sz="1600" baseline="30000" dirty="0" smtClean="0"/>
              <a:t>10</a:t>
            </a:r>
            <a:r>
              <a:rPr lang="en-US" sz="1600" dirty="0" smtClean="0"/>
              <a:t>.</a:t>
            </a:r>
          </a:p>
          <a:p>
            <a:r>
              <a:rPr lang="en-US" sz="1600" dirty="0" smtClean="0"/>
              <a:t>High beta optics.</a:t>
            </a:r>
          </a:p>
          <a:p>
            <a:r>
              <a:rPr lang="en-US" sz="1600" dirty="0" smtClean="0"/>
              <a:t>Test of calibration factors by comparison with ATF results. Integration from </a:t>
            </a:r>
            <a:r>
              <a:rPr lang="en-US" sz="1600" b="1" dirty="0" smtClean="0"/>
              <a:t>41 to 81</a:t>
            </a:r>
            <a:r>
              <a:rPr lang="en-US" sz="1600" dirty="0" smtClean="0"/>
              <a:t>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2378437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ustom 5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9C85C0"/>
      </a:accent1>
      <a:accent2>
        <a:srgbClr val="D092A7"/>
      </a:accent2>
      <a:accent3>
        <a:srgbClr val="0A85BA"/>
      </a:accent3>
      <a:accent4>
        <a:srgbClr val="E7BC29"/>
      </a:accent4>
      <a:accent5>
        <a:srgbClr val="9C85C0"/>
      </a:accent5>
      <a:accent6>
        <a:srgbClr val="809EC2"/>
      </a:accent6>
      <a:hlink>
        <a:srgbClr val="9367AD"/>
      </a:hlink>
      <a:folHlink>
        <a:srgbClr val="7F6F6F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Clarity.thmx</Template>
  <TotalTime>16885</TotalTime>
  <Words>966</Words>
  <Application>Microsoft Macintosh PowerPoint</Application>
  <PresentationFormat>On-screen Show (4:3)</PresentationFormat>
  <Paragraphs>230</Paragraphs>
  <Slides>12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Clarity</vt:lpstr>
      <vt:lpstr>CALIBRATIONS</vt:lpstr>
      <vt:lpstr>Updates on cuts and fitting</vt:lpstr>
      <vt:lpstr>Changing integration window</vt:lpstr>
      <vt:lpstr>Changing integration window</vt:lpstr>
      <vt:lpstr>Changing integration window</vt:lpstr>
      <vt:lpstr>Changing integration window</vt:lpstr>
      <vt:lpstr>Changing integration window</vt:lpstr>
      <vt:lpstr>Changing integration window</vt:lpstr>
      <vt:lpstr>3BPM calibration constants</vt:lpstr>
      <vt:lpstr>3BPM Single Point</vt:lpstr>
      <vt:lpstr>3BPM Integration</vt:lpstr>
      <vt:lpstr>3BPM Integration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Talitha Bromwich</dc:creator>
  <cp:lastModifiedBy>Talitha Bromwich</cp:lastModifiedBy>
  <cp:revision>347</cp:revision>
  <dcterms:created xsi:type="dcterms:W3CDTF">2015-03-10T13:54:04Z</dcterms:created>
  <dcterms:modified xsi:type="dcterms:W3CDTF">2015-05-22T08:54:35Z</dcterms:modified>
</cp:coreProperties>
</file>